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15"/>
  </p:notesMasterIdLst>
  <p:sldIdLst>
    <p:sldId id="256" r:id="rId2"/>
    <p:sldId id="257" r:id="rId3"/>
    <p:sldId id="285" r:id="rId4"/>
    <p:sldId id="287" r:id="rId5"/>
    <p:sldId id="288" r:id="rId6"/>
    <p:sldId id="289" r:id="rId7"/>
    <p:sldId id="260" r:id="rId8"/>
    <p:sldId id="267" r:id="rId9"/>
    <p:sldId id="281" r:id="rId10"/>
    <p:sldId id="280" r:id="rId11"/>
    <p:sldId id="282" r:id="rId12"/>
    <p:sldId id="290" r:id="rId13"/>
    <p:sldId id="27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AFDE"/>
    <a:srgbClr val="455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51" autoAdjust="0"/>
  </p:normalViewPr>
  <p:slideViewPr>
    <p:cSldViewPr snapToGrid="0">
      <p:cViewPr varScale="1">
        <p:scale>
          <a:sx n="101" d="100"/>
          <a:sy n="101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91305-F81D-4089-BC20-A0B4A20D3FDC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659B6-C8D3-4C4C-BF4A-2F0D6EE21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269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659B6-C8D3-4C4C-BF4A-2F0D6EE21DB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758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659B6-C8D3-4C4C-BF4A-2F0D6EE21DB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943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659B6-C8D3-4C4C-BF4A-2F0D6EE21DB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398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659B6-C8D3-4C4C-BF4A-2F0D6EE21DB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350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659B6-C8D3-4C4C-BF4A-2F0D6EE21DB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05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1E68-40A6-4E58-9DEF-71ADA3A4EFEC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366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1E68-40A6-4E58-9DEF-71ADA3A4EFEC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49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1E68-40A6-4E58-9DEF-71ADA3A4EFEC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8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1E68-40A6-4E58-9DEF-71ADA3A4EFEC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16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1E68-40A6-4E58-9DEF-71ADA3A4EFEC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763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1E68-40A6-4E58-9DEF-71ADA3A4EFEC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15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1E68-40A6-4E58-9DEF-71ADA3A4EFEC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18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1E68-40A6-4E58-9DEF-71ADA3A4EFEC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29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1E68-40A6-4E58-9DEF-71ADA3A4EFEC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86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1E68-40A6-4E58-9DEF-71ADA3A4EFEC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8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CDA1E68-40A6-4E58-9DEF-71ADA3A4EFEC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4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CDA1E68-40A6-4E58-9DEF-71ADA3A4EFEC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75D7FEA-6AFB-443D-BACA-2A61C9331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21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ms.yandexlyceum.ru/course/36#collapse_task_3186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mailto:api-weather@support.yandex.r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89112" y="202223"/>
            <a:ext cx="9315573" cy="88802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Проект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hlinkClick r:id="rId2" tooltip="Проект API. Урок №7.  Telegram-bot, как интерфейс к HTTP-API."/>
              </a:rPr>
              <a:t>Telegram-bot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4825" y="6052265"/>
            <a:ext cx="11172979" cy="626441"/>
          </a:xfrm>
        </p:spPr>
        <p:txBody>
          <a:bodyPr>
            <a:noAutofit/>
          </a:bodyPr>
          <a:lstStyle/>
          <a:p>
            <a:r>
              <a:rPr lang="ru-RU" sz="2800" b="1" u="sng" dirty="0" smtClean="0">
                <a:solidFill>
                  <a:schemeClr val="bg2">
                    <a:lumMod val="75000"/>
                  </a:schemeClr>
                </a:solidFill>
              </a:rPr>
              <a:t>Выполнили</a:t>
            </a:r>
            <a:r>
              <a:rPr lang="ru-RU" sz="2800" dirty="0" smtClean="0">
                <a:solidFill>
                  <a:schemeClr val="bg2">
                    <a:lumMod val="75000"/>
                  </a:schemeClr>
                </a:solidFill>
              </a:rPr>
              <a:t>:    </a:t>
            </a:r>
            <a:r>
              <a:rPr lang="ru-RU" sz="2800" i="1" dirty="0" smtClean="0">
                <a:solidFill>
                  <a:schemeClr val="bg2">
                    <a:lumMod val="75000"/>
                  </a:schemeClr>
                </a:solidFill>
              </a:rPr>
              <a:t>Чередников Кирилл, </a:t>
            </a:r>
            <a:r>
              <a:rPr lang="ru-RU" sz="2800" i="1" smtClean="0">
                <a:solidFill>
                  <a:schemeClr val="bg2">
                    <a:lumMod val="75000"/>
                  </a:schemeClr>
                </a:solidFill>
              </a:rPr>
              <a:t>Елизарова </a:t>
            </a:r>
            <a:r>
              <a:rPr lang="ru-RU" sz="2800" i="1" smtClean="0">
                <a:solidFill>
                  <a:schemeClr val="bg2">
                    <a:lumMod val="75000"/>
                  </a:schemeClr>
                </a:solidFill>
              </a:rPr>
              <a:t>Анастасия</a:t>
            </a:r>
            <a:endParaRPr lang="ru-RU" sz="2800" i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8" name="Picture 4" descr="Картинки по запросу телеграмм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898" y="1709117"/>
            <a:ext cx="3810000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90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0" y="0"/>
            <a:ext cx="12192000" cy="6839159"/>
            <a:chOff x="0" y="0"/>
            <a:chExt cx="12192000" cy="6839159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0"/>
              <a:ext cx="12192000" cy="68391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224118" y="206187"/>
              <a:ext cx="11733420" cy="6481197"/>
            </a:xfrm>
            <a:prstGeom prst="roundRect">
              <a:avLst>
                <a:gd name="adj" fmla="val 4854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Объект 6"/>
          <p:cNvSpPr>
            <a:spLocks noGrp="1"/>
          </p:cNvSpPr>
          <p:nvPr>
            <p:ph idx="1"/>
          </p:nvPr>
        </p:nvSpPr>
        <p:spPr>
          <a:xfrm>
            <a:off x="529024" y="1326958"/>
            <a:ext cx="4999732" cy="423965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ru-RU" b="1" dirty="0" smtClean="0"/>
          </a:p>
          <a:p>
            <a:pPr marL="0" lvl="0" indent="0" algn="ctr">
              <a:buNone/>
            </a:pPr>
            <a:r>
              <a:rPr lang="en-US" sz="3600" dirty="0" smtClean="0"/>
              <a:t> </a:t>
            </a:r>
            <a:r>
              <a:rPr lang="en-US" sz="6700" dirty="0" smtClean="0"/>
              <a:t>geocoder</a:t>
            </a:r>
          </a:p>
          <a:p>
            <a:pPr marL="0" lvl="0" indent="0">
              <a:buNone/>
            </a:pPr>
            <a:endParaRPr lang="en-US" sz="6700" dirty="0"/>
          </a:p>
          <a:p>
            <a:pPr lvl="0"/>
            <a:r>
              <a:rPr lang="en-US" sz="3800" dirty="0" err="1"/>
              <a:t>def</a:t>
            </a:r>
            <a:r>
              <a:rPr lang="en-US" sz="3800" dirty="0"/>
              <a:t> </a:t>
            </a:r>
            <a:r>
              <a:rPr lang="en-US" sz="3800" dirty="0" smtClean="0"/>
              <a:t>geocode – </a:t>
            </a:r>
            <a:r>
              <a:rPr lang="ru-RU" sz="3800" dirty="0" smtClean="0">
                <a:latin typeface="+mj-lt"/>
              </a:rPr>
              <a:t>обработка запроса</a:t>
            </a:r>
            <a:endParaRPr lang="en-US" sz="3800" dirty="0" smtClean="0">
              <a:latin typeface="+mj-lt"/>
            </a:endParaRPr>
          </a:p>
          <a:p>
            <a:pPr lvl="0"/>
            <a:r>
              <a:rPr lang="en-US" sz="3800" dirty="0" err="1" smtClean="0"/>
              <a:t>def</a:t>
            </a:r>
            <a:r>
              <a:rPr lang="en-US" sz="3800" dirty="0" smtClean="0"/>
              <a:t> </a:t>
            </a:r>
            <a:r>
              <a:rPr lang="en-US" sz="3800" dirty="0" err="1" smtClean="0"/>
              <a:t>get_coordinates</a:t>
            </a:r>
            <a:r>
              <a:rPr lang="en-US" sz="3800" dirty="0" smtClean="0"/>
              <a:t> – </a:t>
            </a:r>
            <a:r>
              <a:rPr lang="ru-RU" sz="3800" dirty="0" smtClean="0"/>
              <a:t>получение координат объекта по его адресу</a:t>
            </a:r>
          </a:p>
          <a:p>
            <a:pPr lvl="0"/>
            <a:r>
              <a:rPr lang="en-US" sz="3800" dirty="0" err="1"/>
              <a:t>g</a:t>
            </a:r>
            <a:r>
              <a:rPr lang="en-US" sz="3800" dirty="0" err="1" smtClean="0"/>
              <a:t>et_ll_span</a:t>
            </a:r>
            <a:r>
              <a:rPr lang="en-US" sz="3800" dirty="0" smtClean="0"/>
              <a:t> – </a:t>
            </a:r>
            <a:r>
              <a:rPr lang="ru-RU" sz="3800" dirty="0" smtClean="0"/>
              <a:t>параметры объекта для рисования карты вокруг него</a:t>
            </a:r>
          </a:p>
          <a:p>
            <a:pPr lvl="0"/>
            <a:r>
              <a:rPr lang="en-US" sz="3800" dirty="0"/>
              <a:t>s</a:t>
            </a:r>
            <a:r>
              <a:rPr lang="en-US" sz="3800" dirty="0" smtClean="0"/>
              <a:t>earch</a:t>
            </a:r>
            <a:r>
              <a:rPr lang="ru-RU" sz="3800" dirty="0" smtClean="0"/>
              <a:t> – нахождение организаций в городе</a:t>
            </a:r>
            <a:endParaRPr lang="en-US" sz="3800" dirty="0" smtClean="0"/>
          </a:p>
          <a:p>
            <a:pPr marL="0" lvl="0" indent="0">
              <a:buNone/>
            </a:pPr>
            <a:endParaRPr lang="ru-RU" sz="4200" dirty="0"/>
          </a:p>
          <a:p>
            <a:pPr marL="0" indent="0" algn="ctr">
              <a:buNone/>
            </a:pPr>
            <a:r>
              <a:rPr lang="ru-RU" sz="4200" i="1" dirty="0" smtClean="0"/>
              <a:t>Использован </a:t>
            </a:r>
            <a:r>
              <a:rPr lang="en-US" sz="4200" i="1" dirty="0"/>
              <a:t>API </a:t>
            </a:r>
            <a:r>
              <a:rPr lang="ru-RU" sz="4200" i="1" dirty="0" err="1" smtClean="0"/>
              <a:t>Яндекс.Карт</a:t>
            </a:r>
            <a:r>
              <a:rPr lang="en-US" sz="4200" i="1" dirty="0" smtClean="0"/>
              <a:t> (HTTP API)</a:t>
            </a:r>
            <a:endParaRPr lang="ru-RU" sz="4200" i="1" dirty="0"/>
          </a:p>
          <a:p>
            <a:pPr marL="0" lvl="0" indent="0">
              <a:buNone/>
            </a:pPr>
            <a:endParaRPr lang="en-US" sz="3800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4059" t="11205" r="46423" b="22278"/>
          <a:stretch/>
        </p:blipFill>
        <p:spPr>
          <a:xfrm>
            <a:off x="5640815" y="548112"/>
            <a:ext cx="6065400" cy="574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0" y="0"/>
            <a:ext cx="12192000" cy="6839159"/>
            <a:chOff x="0" y="0"/>
            <a:chExt cx="12192000" cy="6839159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0"/>
              <a:ext cx="12192000" cy="68391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224118" y="206187"/>
              <a:ext cx="11733420" cy="6481197"/>
            </a:xfrm>
            <a:prstGeom prst="roundRect">
              <a:avLst>
                <a:gd name="adj" fmla="val 4854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Объект 6"/>
          <p:cNvSpPr>
            <a:spLocks noGrp="1"/>
          </p:cNvSpPr>
          <p:nvPr>
            <p:ph idx="1"/>
          </p:nvPr>
        </p:nvSpPr>
        <p:spPr>
          <a:xfrm>
            <a:off x="3433832" y="1307591"/>
            <a:ext cx="5313992" cy="368503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ru-RU" b="1" dirty="0" smtClean="0"/>
          </a:p>
          <a:p>
            <a:pPr marL="0" lvl="0" indent="0" algn="ctr">
              <a:buNone/>
            </a:pPr>
            <a:r>
              <a:rPr lang="en-US" sz="3600" dirty="0" smtClean="0"/>
              <a:t> </a:t>
            </a:r>
            <a:r>
              <a:rPr lang="en-US" sz="6700" dirty="0" smtClean="0"/>
              <a:t>settings</a:t>
            </a:r>
          </a:p>
          <a:p>
            <a:pPr marL="0" lvl="0" indent="0">
              <a:buNone/>
            </a:pPr>
            <a:endParaRPr lang="en-US" sz="6700" dirty="0"/>
          </a:p>
          <a:p>
            <a:pPr marL="0" lvl="0" indent="0" algn="ctr">
              <a:buNone/>
            </a:pPr>
            <a:r>
              <a:rPr lang="ru-RU" sz="4000" dirty="0" smtClean="0"/>
              <a:t>Содержит переменные:</a:t>
            </a:r>
          </a:p>
          <a:p>
            <a:pPr marL="0" lvl="0" indent="0">
              <a:buNone/>
            </a:pPr>
            <a:endParaRPr lang="ru-RU" sz="4000" dirty="0" smtClean="0"/>
          </a:p>
          <a:p>
            <a:r>
              <a:rPr lang="ru-RU" sz="4000" dirty="0" err="1" smtClean="0"/>
              <a:t>токен</a:t>
            </a:r>
            <a:r>
              <a:rPr lang="ru-RU" sz="4000" dirty="0" smtClean="0"/>
              <a:t> бота </a:t>
            </a:r>
          </a:p>
          <a:p>
            <a:r>
              <a:rPr lang="ru-RU" sz="4000" dirty="0" smtClean="0"/>
              <a:t>ключи для </a:t>
            </a:r>
            <a:r>
              <a:rPr lang="en-US" sz="4000" dirty="0" smtClean="0"/>
              <a:t>API </a:t>
            </a:r>
            <a:r>
              <a:rPr lang="ru-RU" sz="4000" dirty="0" err="1" smtClean="0"/>
              <a:t>Яндекс.Погоды</a:t>
            </a:r>
            <a:r>
              <a:rPr lang="ru-RU" sz="4000" dirty="0" smtClean="0"/>
              <a:t>, поиска по организациям </a:t>
            </a:r>
            <a:endParaRPr lang="ru-RU" sz="4000" i="1" dirty="0"/>
          </a:p>
          <a:p>
            <a:pPr marL="0" lvl="0" indent="0">
              <a:buNone/>
            </a:pPr>
            <a:endParaRPr lang="en-US" sz="3800" dirty="0" smtClean="0"/>
          </a:p>
        </p:txBody>
      </p:sp>
    </p:spTree>
    <p:extLst>
      <p:ext uri="{BB962C8B-B14F-4D97-AF65-F5344CB8AC3E}">
        <p14:creationId xmlns:p14="http://schemas.microsoft.com/office/powerpoint/2010/main" val="243409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0" y="0"/>
            <a:ext cx="12192000" cy="6839159"/>
            <a:chOff x="0" y="0"/>
            <a:chExt cx="12192000" cy="6839159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0"/>
              <a:ext cx="12192000" cy="68391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224118" y="206187"/>
              <a:ext cx="11733420" cy="6481197"/>
            </a:xfrm>
            <a:prstGeom prst="roundRect">
              <a:avLst>
                <a:gd name="adj" fmla="val 4854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868887" y="535601"/>
            <a:ext cx="10443882" cy="5518370"/>
            <a:chOff x="868887" y="535601"/>
            <a:chExt cx="10443882" cy="5518370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868887" y="535601"/>
              <a:ext cx="10443882" cy="55183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2400" b="1" i="1" dirty="0">
                  <a:latin typeface="Consolas" panose="020B0609020204030204" pitchFamily="49" charset="0"/>
                </a:rPr>
                <a:t>Вывод по работе</a:t>
              </a:r>
              <a:r>
                <a:rPr lang="ru-RU" sz="2400" b="1" i="1" dirty="0" smtClean="0">
                  <a:latin typeface="Consolas" panose="020B0609020204030204" pitchFamily="49" charset="0"/>
                </a:rPr>
                <a:t>:</a:t>
              </a:r>
              <a:endParaRPr lang="en-US" sz="2400" b="1" i="1" dirty="0" smtClean="0">
                <a:latin typeface="Consolas" panose="020B0609020204030204" pitchFamily="49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2400" dirty="0">
                  <a:latin typeface="Consolas" panose="020B0609020204030204" pitchFamily="49" charset="0"/>
                </a:rPr>
                <a:t/>
              </a:r>
              <a:br>
                <a:rPr lang="ru-RU" sz="2400" dirty="0">
                  <a:latin typeface="Consolas" panose="020B0609020204030204" pitchFamily="49" charset="0"/>
                </a:rPr>
              </a:br>
              <a:r>
                <a:rPr lang="ru-RU" sz="2000" dirty="0" smtClean="0">
                  <a:latin typeface="Consolas" panose="020B0609020204030204" pitchFamily="49" charset="0"/>
                </a:rPr>
                <a:t>1) Реализовали своего </a:t>
              </a:r>
              <a:r>
                <a:rPr lang="en-US" sz="2000" dirty="0" smtClean="0">
                  <a:latin typeface="Consolas" panose="020B0609020204030204" pitchFamily="49" charset="0"/>
                </a:rPr>
                <a:t>telegram-</a:t>
              </a:r>
              <a:r>
                <a:rPr lang="ru-RU" sz="2000" dirty="0" smtClean="0">
                  <a:latin typeface="Consolas" panose="020B0609020204030204" pitchFamily="49" charset="0"/>
                </a:rPr>
                <a:t>бота </a:t>
              </a:r>
              <a:r>
                <a:rPr lang="ru-RU" sz="2000" dirty="0">
                  <a:latin typeface="Consolas" panose="020B0609020204030204" pitchFamily="49" charset="0"/>
                </a:rPr>
                <a:t>«с нуля</a:t>
              </a:r>
              <a:r>
                <a:rPr lang="ru-RU" sz="2000" dirty="0" smtClean="0">
                  <a:latin typeface="Consolas" panose="020B0609020204030204" pitchFamily="49" charset="0"/>
                </a:rPr>
                <a:t>»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2000" dirty="0">
                  <a:latin typeface="Consolas" panose="020B0609020204030204" pitchFamily="49" charset="0"/>
                </a:rPr>
                <a:t>2</a:t>
              </a:r>
              <a:r>
                <a:rPr lang="ru-RU" sz="2000" dirty="0" smtClean="0">
                  <a:latin typeface="Consolas" panose="020B0609020204030204" pitchFamily="49" charset="0"/>
                </a:rPr>
                <a:t>) Узнали </a:t>
              </a:r>
              <a:r>
                <a:rPr lang="ru-RU" sz="2000" dirty="0">
                  <a:latin typeface="Consolas" panose="020B0609020204030204" pitchFamily="49" charset="0"/>
                </a:rPr>
                <a:t>больше о </a:t>
              </a:r>
              <a:r>
                <a:rPr lang="ru-RU" sz="2000" dirty="0" smtClean="0">
                  <a:latin typeface="Consolas" panose="020B0609020204030204" pitchFamily="49" charset="0"/>
                </a:rPr>
                <a:t>принципе </a:t>
              </a:r>
              <a:r>
                <a:rPr lang="ru-RU" sz="2000" dirty="0">
                  <a:latin typeface="Consolas" panose="020B0609020204030204" pitchFamily="49" charset="0"/>
                </a:rPr>
                <a:t>создания </a:t>
              </a:r>
              <a:r>
                <a:rPr lang="ru-RU" sz="2000" dirty="0" smtClean="0">
                  <a:latin typeface="Consolas" panose="020B0609020204030204" pitchFamily="49" charset="0"/>
                </a:rPr>
                <a:t>ботов, о работе с </a:t>
              </a:r>
              <a:r>
                <a:rPr lang="en-US" dirty="0" smtClean="0"/>
                <a:t>API  </a:t>
              </a:r>
              <a:r>
                <a:rPr lang="ru-RU" dirty="0" smtClean="0"/>
                <a:t>и </a:t>
              </a:r>
              <a:r>
                <a:rPr lang="en-US" dirty="0" smtClean="0"/>
                <a:t>Telegram</a:t>
              </a:r>
              <a:endParaRPr lang="ru-RU" sz="2000" dirty="0" smtClean="0">
                <a:latin typeface="Consolas" panose="020B0609020204030204" pitchFamily="49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ru-RU" sz="2400" dirty="0" smtClean="0">
                <a:latin typeface="Consolas" panose="020B0609020204030204" pitchFamily="49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2400" dirty="0">
                  <a:latin typeface="Consolas" panose="020B0609020204030204" pitchFamily="49" charset="0"/>
                </a:rPr>
                <a:t/>
              </a:r>
              <a:br>
                <a:rPr lang="ru-RU" sz="2400" dirty="0">
                  <a:latin typeface="Consolas" panose="020B0609020204030204" pitchFamily="49" charset="0"/>
                </a:rPr>
              </a:br>
              <a:r>
                <a:rPr lang="ru-RU" sz="2400" b="1" i="1" dirty="0">
                  <a:latin typeface="Consolas" panose="020B0609020204030204" pitchFamily="49" charset="0"/>
                </a:rPr>
                <a:t>Возможности для доработки и развития</a:t>
              </a:r>
              <a:r>
                <a:rPr lang="ru-RU" sz="2400" b="1" i="1" dirty="0" smtClean="0">
                  <a:latin typeface="Consolas" panose="020B0609020204030204" pitchFamily="49" charset="0"/>
                </a:rPr>
                <a:t>:</a:t>
              </a:r>
              <a:endParaRPr lang="en-US" sz="2400" b="1" i="1" dirty="0" smtClean="0">
                <a:latin typeface="Consolas" panose="020B0609020204030204" pitchFamily="49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ru-RU" sz="2000" b="1" i="1" dirty="0" smtClean="0">
                <a:latin typeface="Consolas" panose="020B0609020204030204" pitchFamily="49" charset="0"/>
              </a:endParaRPr>
            </a:p>
            <a:p>
              <a:pPr marL="457200" indent="-457200" fontAlgn="base">
                <a:buFont typeface="+mj-lt"/>
                <a:buAutoNum type="arabicParenR"/>
              </a:pPr>
              <a:r>
                <a:rPr lang="ru-RU" sz="2000" dirty="0" smtClean="0">
                  <a:latin typeface="Consolas" panose="020B0609020204030204" pitchFamily="49" charset="0"/>
                </a:rPr>
                <a:t>Добавление </a:t>
              </a:r>
              <a:r>
                <a:rPr lang="ru-RU" sz="2000" dirty="0">
                  <a:latin typeface="Consolas" panose="020B0609020204030204" pitchFamily="49" charset="0"/>
                </a:rPr>
                <a:t>распознавания </a:t>
              </a:r>
              <a:r>
                <a:rPr lang="ru-RU" sz="2000" dirty="0" smtClean="0">
                  <a:latin typeface="Consolas" panose="020B0609020204030204" pitchFamily="49" charset="0"/>
                </a:rPr>
                <a:t>голоса</a:t>
              </a:r>
              <a:endParaRPr lang="ru-RU" sz="2000" dirty="0">
                <a:latin typeface="Consolas" panose="020B0609020204030204" pitchFamily="49" charset="0"/>
              </a:endParaRPr>
            </a:p>
            <a:p>
              <a:pPr marL="457200" indent="-457200" fontAlgn="base">
                <a:buFont typeface="+mj-lt"/>
                <a:buAutoNum type="arabicParenR"/>
              </a:pPr>
              <a:r>
                <a:rPr lang="ru-RU" sz="2000" dirty="0" smtClean="0">
                  <a:latin typeface="Consolas" panose="020B0609020204030204" pitchFamily="49" charset="0"/>
                </a:rPr>
                <a:t>Поиск </a:t>
              </a:r>
              <a:r>
                <a:rPr lang="ru-RU" sz="2000" dirty="0">
                  <a:latin typeface="Consolas" panose="020B0609020204030204" pitchFamily="49" charset="0"/>
                </a:rPr>
                <a:t>ближайших мест к </a:t>
              </a:r>
              <a:r>
                <a:rPr lang="ru-RU" sz="2000" dirty="0" smtClean="0">
                  <a:latin typeface="Consolas" panose="020B0609020204030204" pitchFamily="49" charset="0"/>
                </a:rPr>
                <a:t>пользователю</a:t>
              </a:r>
            </a:p>
            <a:p>
              <a:pPr marL="457200" indent="-457200" fontAlgn="base">
                <a:buFont typeface="+mj-lt"/>
                <a:buAutoNum type="arabicParenR"/>
              </a:pPr>
              <a:r>
                <a:rPr lang="ru-RU" sz="2000" dirty="0" smtClean="0">
                  <a:latin typeface="Consolas" panose="020B0609020204030204" pitchFamily="49" charset="0"/>
                </a:rPr>
                <a:t>Более </a:t>
              </a:r>
              <a:r>
                <a:rPr lang="ru-RU" sz="2000" dirty="0">
                  <a:latin typeface="Consolas" panose="020B0609020204030204" pitchFamily="49" charset="0"/>
                </a:rPr>
                <a:t>дружелюбный </a:t>
              </a:r>
              <a:r>
                <a:rPr lang="ru-RU" sz="2000" dirty="0" smtClean="0">
                  <a:latin typeface="Consolas" panose="020B0609020204030204" pitchFamily="49" charset="0"/>
                </a:rPr>
                <a:t>интерфейс</a:t>
              </a:r>
            </a:p>
            <a:p>
              <a:pPr marL="457200" indent="-457200" fontAlgn="base">
                <a:buFont typeface="+mj-lt"/>
                <a:buAutoNum type="arabicParenR"/>
              </a:pPr>
              <a:r>
                <a:rPr lang="ru-RU" sz="2000" dirty="0" smtClean="0">
                  <a:latin typeface="Consolas" panose="020B0609020204030204" pitchFamily="49" charset="0"/>
                </a:rPr>
                <a:t>Автоматический </a:t>
              </a:r>
              <a:r>
                <a:rPr lang="ru-RU" sz="2000" dirty="0">
                  <a:latin typeface="Consolas" panose="020B0609020204030204" pitchFamily="49" charset="0"/>
                </a:rPr>
                <a:t>вызов </a:t>
              </a:r>
              <a:r>
                <a:rPr lang="ru-RU" sz="2000" dirty="0" smtClean="0">
                  <a:latin typeface="Consolas" panose="020B0609020204030204" pitchFamily="49" charset="0"/>
                </a:rPr>
                <a:t>такси</a:t>
              </a:r>
            </a:p>
            <a:p>
              <a:pPr marL="457200" indent="-457200" fontAlgn="base">
                <a:buFont typeface="+mj-lt"/>
                <a:buAutoNum type="arabicParenR"/>
              </a:pPr>
              <a:r>
                <a:rPr lang="ru-RU" sz="2000" dirty="0" smtClean="0">
                  <a:latin typeface="Consolas" panose="020B0609020204030204" pitchFamily="49" charset="0"/>
                </a:rPr>
                <a:t>Рейтинг мест</a:t>
              </a:r>
            </a:p>
            <a:p>
              <a:pPr marL="457200" indent="-457200" fontAlgn="base">
                <a:buFont typeface="+mj-lt"/>
                <a:buAutoNum type="arabicParenR"/>
              </a:pPr>
              <a:r>
                <a:rPr lang="ru-RU" sz="2000" dirty="0" err="1" smtClean="0">
                  <a:latin typeface="Consolas" panose="020B0609020204030204" pitchFamily="49" charset="0"/>
                </a:rPr>
                <a:t>Target</a:t>
              </a:r>
              <a:r>
                <a:rPr lang="ru-RU" sz="2000" dirty="0" smtClean="0">
                  <a:latin typeface="Consolas" panose="020B0609020204030204" pitchFamily="49" charset="0"/>
                </a:rPr>
                <a:t> </a:t>
              </a:r>
              <a:r>
                <a:rPr lang="ru-RU" sz="2000" dirty="0">
                  <a:latin typeface="Consolas" panose="020B0609020204030204" pitchFamily="49" charset="0"/>
                </a:rPr>
                <a:t>реклама</a:t>
              </a:r>
            </a:p>
          </p:txBody>
        </p: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868887" y="2886178"/>
              <a:ext cx="10148047" cy="27207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4" name="Picture 2" descr="https://silver-profit.com/wp-content/uploads/2017/10/medusa-capital-osobennosti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16"/>
          <a:stretch/>
        </p:blipFill>
        <p:spPr bwMode="auto">
          <a:xfrm>
            <a:off x="7867650" y="4048391"/>
            <a:ext cx="3538903" cy="263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32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0" y="0"/>
            <a:ext cx="12192000" cy="6839159"/>
            <a:chOff x="0" y="0"/>
            <a:chExt cx="12192000" cy="6839159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0"/>
              <a:ext cx="12192000" cy="68391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224118" y="206187"/>
              <a:ext cx="11733420" cy="6481197"/>
            </a:xfrm>
            <a:prstGeom prst="roundRect">
              <a:avLst>
                <a:gd name="adj" fmla="val 4854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0246" name="Picture 6" descr="https://lisky.ru/upload/000/u1/003/3d3a57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279" y="1505841"/>
            <a:ext cx="5028309" cy="502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868887" y="559312"/>
            <a:ext cx="10443882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4800" i="1" dirty="0" smtClean="0">
                <a:latin typeface="Consolas" panose="020B0609020204030204" pitchFamily="49" charset="0"/>
              </a:rPr>
              <a:t>Спасибо за внимание!</a:t>
            </a:r>
            <a:endParaRPr lang="ru-RU" sz="4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06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0" y="-82296"/>
            <a:ext cx="12192000" cy="6839159"/>
            <a:chOff x="0" y="0"/>
            <a:chExt cx="12192000" cy="6839159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0"/>
              <a:ext cx="12192000" cy="68391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237392" y="307732"/>
              <a:ext cx="11720146" cy="6286500"/>
            </a:xfrm>
            <a:prstGeom prst="roundRect">
              <a:avLst>
                <a:gd name="adj" fmla="val 4854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5202347" y="1913632"/>
            <a:ext cx="5984341" cy="32320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i="1" dirty="0" smtClean="0">
                <a:latin typeface="Consolas" panose="020B0609020204030204" pitchFamily="49" charset="0"/>
              </a:rPr>
              <a:t>Идея приложения:</a:t>
            </a:r>
          </a:p>
          <a:p>
            <a:pPr marL="0" indent="0" algn="ctr">
              <a:buNone/>
            </a:pPr>
            <a:r>
              <a:rPr lang="ru-RU" sz="2400" dirty="0" smtClean="0">
                <a:latin typeface="Consolas" panose="020B0609020204030204" pitchFamily="49" charset="0"/>
              </a:rPr>
              <a:t>В качестве проекта мы выбрали реализацию </a:t>
            </a:r>
            <a:r>
              <a:rPr lang="en-US" sz="2400" b="1" dirty="0" smtClean="0">
                <a:solidFill>
                  <a:srgbClr val="54AF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telegram</a:t>
            </a:r>
            <a:r>
              <a:rPr lang="ru-RU" sz="2400" b="1" dirty="0" smtClean="0">
                <a:solidFill>
                  <a:srgbClr val="54AF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-бота</a:t>
            </a:r>
            <a:r>
              <a:rPr lang="ru-RU" sz="2400" dirty="0" smtClean="0">
                <a:latin typeface="Consolas" panose="020B0609020204030204" pitchFamily="49" charset="0"/>
              </a:rPr>
              <a:t>, который помогает пользователю </a:t>
            </a:r>
            <a:r>
              <a:rPr lang="ru-RU" sz="2400" smtClean="0">
                <a:latin typeface="Consolas" panose="020B0609020204030204" pitchFamily="49" charset="0"/>
              </a:rPr>
              <a:t>узнать о </a:t>
            </a:r>
            <a:r>
              <a:rPr lang="ru-RU" sz="2400" dirty="0" smtClean="0">
                <a:latin typeface="Consolas" panose="020B0609020204030204" pitchFamily="49" charset="0"/>
              </a:rPr>
              <a:t>интересных местах в городе, пробках на дорогах, </a:t>
            </a:r>
            <a:r>
              <a:rPr lang="ru-RU" sz="2400" dirty="0">
                <a:latin typeface="Consolas" panose="020B0609020204030204" pitchFamily="49" charset="0"/>
              </a:rPr>
              <a:t>прогнозируемой погоде</a:t>
            </a:r>
            <a:r>
              <a:rPr lang="ru-RU" sz="2400" dirty="0" smtClean="0"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8200" name="Picture 8" descr="https://i.ytimg.com/vi/oCSyH_GHx_M/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7" r="12408"/>
          <a:stretch/>
        </p:blipFill>
        <p:spPr bwMode="auto">
          <a:xfrm>
            <a:off x="1040597" y="1582259"/>
            <a:ext cx="3927288" cy="389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38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0" y="-82296"/>
            <a:ext cx="12192000" cy="6839159"/>
            <a:chOff x="0" y="0"/>
            <a:chExt cx="12192000" cy="6839159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0"/>
              <a:ext cx="12192000" cy="68391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237392" y="307732"/>
              <a:ext cx="11720146" cy="6286500"/>
            </a:xfrm>
            <a:prstGeom prst="roundRect">
              <a:avLst>
                <a:gd name="adj" fmla="val 4854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026" name="Picture 2" descr="https://pp.userapi.com/c851136/v851136592/7a102/2aIJB6Evua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09" y="544513"/>
            <a:ext cx="4730750" cy="544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pp.userapi.com/c850432/v850432434/769a8/viwedFD7A5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73" y="544513"/>
            <a:ext cx="5537200" cy="480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53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0" y="-82296"/>
            <a:ext cx="12192000" cy="6839159"/>
            <a:chOff x="0" y="0"/>
            <a:chExt cx="12192000" cy="6839159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0"/>
              <a:ext cx="12192000" cy="68391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237392" y="307732"/>
              <a:ext cx="11720146" cy="6286500"/>
            </a:xfrm>
            <a:prstGeom prst="roundRect">
              <a:avLst>
                <a:gd name="adj" fmla="val 4854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2052" name="Picture 4" descr="https://pp.userapi.com/c849324/v849324228/f23aa/MQ1pHVH2Xq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 b="-1"/>
          <a:stretch/>
        </p:blipFill>
        <p:spPr bwMode="auto">
          <a:xfrm>
            <a:off x="2164545" y="234081"/>
            <a:ext cx="4170790" cy="627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pp.userapi.com/c844216/v844216228/15e2c8/SWM-qefCWX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727" y="234081"/>
            <a:ext cx="4157637" cy="628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tlgrmbots.ru/images/bot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5128" y="2206985"/>
            <a:ext cx="2539673" cy="398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03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0" y="-82296"/>
            <a:ext cx="12192000" cy="6839159"/>
            <a:chOff x="0" y="0"/>
            <a:chExt cx="12192000" cy="6839159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0"/>
              <a:ext cx="12192000" cy="68391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237392" y="307732"/>
              <a:ext cx="11720146" cy="6286500"/>
            </a:xfrm>
            <a:prstGeom prst="roundRect">
              <a:avLst>
                <a:gd name="adj" fmla="val 4854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5122" name="Picture 2" descr="https://pp.userapi.com/c847220/v847220587/15c9a0/sLvP3wnwcF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49" y="667187"/>
            <a:ext cx="5790079" cy="373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pp.userapi.com/c852128/v852128434/75c92/hTp5KJ9A73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673" y="2241676"/>
            <a:ext cx="5429250" cy="410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50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0" y="-82296"/>
            <a:ext cx="12192000" cy="6839159"/>
            <a:chOff x="0" y="0"/>
            <a:chExt cx="12192000" cy="6839159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0"/>
              <a:ext cx="12192000" cy="68391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237392" y="307732"/>
              <a:ext cx="11720146" cy="6286500"/>
            </a:xfrm>
            <a:prstGeom prst="roundRect">
              <a:avLst>
                <a:gd name="adj" fmla="val 4854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10" descr="https://ru.epicstars.com/wp-content/uploads/2017/05/telegram-bot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6" t="7805" r="4018" b="7212"/>
          <a:stretch/>
        </p:blipFill>
        <p:spPr bwMode="auto">
          <a:xfrm>
            <a:off x="478135" y="3653207"/>
            <a:ext cx="5611626" cy="262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pp.userapi.com/c852136/v852136592/798fe/YeBNBNYPfm8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549"/>
          <a:stretch/>
        </p:blipFill>
        <p:spPr bwMode="auto">
          <a:xfrm>
            <a:off x="5377280" y="906561"/>
            <a:ext cx="6025976" cy="3491109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60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0" y="0"/>
            <a:ext cx="12192000" cy="6839159"/>
            <a:chOff x="0" y="0"/>
            <a:chExt cx="12192000" cy="6839159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0"/>
              <a:ext cx="12192000" cy="68391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237392" y="307732"/>
              <a:ext cx="11720146" cy="6286500"/>
            </a:xfrm>
            <a:prstGeom prst="roundRect">
              <a:avLst>
                <a:gd name="adj" fmla="val 4854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Заголовок 1"/>
          <p:cNvSpPr txBox="1">
            <a:spLocks/>
          </p:cNvSpPr>
          <p:nvPr/>
        </p:nvSpPr>
        <p:spPr bwMode="black">
          <a:xfrm>
            <a:off x="1638300" y="589084"/>
            <a:ext cx="8915399" cy="891181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Структура приложения:</a:t>
            </a:r>
            <a:endParaRPr lang="ru-RU" dirty="0"/>
          </a:p>
        </p:txBody>
      </p:sp>
      <p:sp>
        <p:nvSpPr>
          <p:cNvPr id="13" name="Подзаголовок 2"/>
          <p:cNvSpPr txBox="1">
            <a:spLocks/>
          </p:cNvSpPr>
          <p:nvPr/>
        </p:nvSpPr>
        <p:spPr>
          <a:xfrm>
            <a:off x="724676" y="1761617"/>
            <a:ext cx="4659923" cy="454246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400" dirty="0" smtClean="0"/>
              <a:t>Код представляет собой набор модулей:</a:t>
            </a:r>
            <a:endParaRPr lang="en-US" sz="3400" dirty="0" smtClean="0"/>
          </a:p>
          <a:p>
            <a:pPr marL="0" indent="0">
              <a:buNone/>
            </a:pPr>
            <a:endParaRPr lang="ru-RU" sz="3400" dirty="0" smtClean="0"/>
          </a:p>
          <a:p>
            <a:pPr marL="800100" lvl="2" indent="-342900">
              <a:buFontTx/>
              <a:buChar char="-"/>
            </a:pPr>
            <a:r>
              <a:rPr lang="en-US" sz="3100" dirty="0" smtClean="0"/>
              <a:t>main</a:t>
            </a:r>
          </a:p>
          <a:p>
            <a:pPr marL="800100" lvl="2" indent="-342900">
              <a:buFontTx/>
              <a:buChar char="-"/>
            </a:pPr>
            <a:r>
              <a:rPr lang="en-US" sz="3100" dirty="0" smtClean="0"/>
              <a:t>geocoder</a:t>
            </a:r>
          </a:p>
          <a:p>
            <a:pPr marL="800100" lvl="2" indent="-342900">
              <a:buFontTx/>
              <a:buChar char="-"/>
            </a:pPr>
            <a:r>
              <a:rPr lang="en-US" sz="3100" dirty="0" err="1" smtClean="0"/>
              <a:t>weather_api</a:t>
            </a:r>
            <a:endParaRPr lang="ru-RU" sz="3100" dirty="0" smtClean="0"/>
          </a:p>
          <a:p>
            <a:pPr marL="800100" lvl="2" indent="-342900">
              <a:buFontTx/>
              <a:buChar char="-"/>
            </a:pPr>
            <a:r>
              <a:rPr lang="en-US" sz="3100" dirty="0"/>
              <a:t>s</a:t>
            </a:r>
            <a:r>
              <a:rPr lang="en-US" sz="3100" dirty="0" smtClean="0"/>
              <a:t>ettings</a:t>
            </a:r>
          </a:p>
          <a:p>
            <a:pPr marL="0" indent="0">
              <a:buNone/>
            </a:pPr>
            <a:endParaRPr lang="ru-RU" sz="3300" dirty="0" smtClean="0"/>
          </a:p>
          <a:p>
            <a:pPr marL="0" indent="0">
              <a:buNone/>
            </a:pPr>
            <a:r>
              <a:rPr lang="ru-RU" sz="3300" dirty="0" smtClean="0"/>
              <a:t>Расскажем про каждый из них подробнее</a:t>
            </a:r>
            <a:endParaRPr lang="en-US" sz="3300" dirty="0" smtClean="0"/>
          </a:p>
          <a:p>
            <a:pPr marL="342900" indent="-342900">
              <a:buFontTx/>
              <a:buChar char="-"/>
            </a:pPr>
            <a:endParaRPr lang="en-US" sz="200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-643" t="-437" r="30837" b="26113"/>
          <a:stretch/>
        </p:blipFill>
        <p:spPr>
          <a:xfrm>
            <a:off x="6064877" y="2249424"/>
            <a:ext cx="5082535" cy="30439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635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0" y="0"/>
            <a:ext cx="12192000" cy="6839159"/>
            <a:chOff x="0" y="0"/>
            <a:chExt cx="12192000" cy="6839159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0"/>
              <a:ext cx="12192000" cy="68391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224118" y="206187"/>
              <a:ext cx="11733420" cy="6481197"/>
            </a:xfrm>
            <a:prstGeom prst="roundRect">
              <a:avLst>
                <a:gd name="adj" fmla="val 4854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Объект 6"/>
          <p:cNvSpPr>
            <a:spLocks noGrp="1"/>
          </p:cNvSpPr>
          <p:nvPr>
            <p:ph idx="1"/>
          </p:nvPr>
        </p:nvSpPr>
        <p:spPr>
          <a:xfrm>
            <a:off x="334977" y="893340"/>
            <a:ext cx="4544840" cy="5106887"/>
          </a:xfrm>
        </p:spPr>
        <p:txBody>
          <a:bodyPr>
            <a:normAutofit fontScale="25000" lnSpcReduction="20000"/>
          </a:bodyPr>
          <a:lstStyle/>
          <a:p>
            <a:pPr marL="457200" lvl="2" indent="0" algn="ctr">
              <a:buNone/>
            </a:pPr>
            <a:endParaRPr lang="en-US" b="1" dirty="0"/>
          </a:p>
          <a:p>
            <a:pPr marL="457200" lvl="2" indent="0" algn="ctr">
              <a:buNone/>
            </a:pPr>
            <a:r>
              <a:rPr lang="en-US" sz="14400" b="1" dirty="0" smtClean="0"/>
              <a:t>main</a:t>
            </a:r>
            <a:endParaRPr lang="en-US" sz="14400" dirty="0"/>
          </a:p>
          <a:p>
            <a:pPr marL="457200" lvl="2" indent="-457200" algn="ctr"/>
            <a:endParaRPr lang="en-US" sz="4000" dirty="0" smtClean="0"/>
          </a:p>
          <a:p>
            <a:pPr marL="0" lvl="2" indent="0">
              <a:buNone/>
            </a:pPr>
            <a:endParaRPr lang="ru-RU" sz="4800" dirty="0"/>
          </a:p>
          <a:p>
            <a:r>
              <a:rPr lang="en-US" sz="7200" dirty="0"/>
              <a:t>s</a:t>
            </a:r>
            <a:r>
              <a:rPr lang="en-US" sz="7200" dirty="0" smtClean="0"/>
              <a:t>tart </a:t>
            </a:r>
            <a:r>
              <a:rPr lang="en-US" sz="7200" dirty="0">
                <a:latin typeface="Corbel" panose="020B0503020204020204" pitchFamily="34" charset="0"/>
              </a:rPr>
              <a:t>–</a:t>
            </a:r>
            <a:r>
              <a:rPr lang="ru-RU" sz="7200" dirty="0"/>
              <a:t> </a:t>
            </a:r>
            <a:r>
              <a:rPr lang="ru-RU" sz="7200" dirty="0" smtClean="0"/>
              <a:t>приветствие пользователя, </a:t>
            </a:r>
            <a:r>
              <a:rPr lang="ru-RU" sz="7200" dirty="0"/>
              <a:t>вывод документации к </a:t>
            </a:r>
            <a:r>
              <a:rPr lang="ru-RU" sz="7200" dirty="0" smtClean="0"/>
              <a:t>боту</a:t>
            </a:r>
          </a:p>
          <a:p>
            <a:r>
              <a:rPr lang="en-US" sz="7200" dirty="0" smtClean="0"/>
              <a:t>guide</a:t>
            </a:r>
            <a:r>
              <a:rPr lang="ru-RU" sz="7200" dirty="0" smtClean="0"/>
              <a:t> </a:t>
            </a:r>
            <a:r>
              <a:rPr lang="ru-RU" sz="7200" dirty="0"/>
              <a:t>– начало диалога с </a:t>
            </a:r>
            <a:r>
              <a:rPr lang="ru-RU" sz="7200" dirty="0" smtClean="0"/>
              <a:t>пользователем</a:t>
            </a:r>
            <a:endParaRPr lang="ru-RU" sz="7200" dirty="0" smtClean="0">
              <a:latin typeface="Corbel" panose="020B0503020204020204" pitchFamily="34" charset="0"/>
            </a:endParaRPr>
          </a:p>
          <a:p>
            <a:r>
              <a:rPr lang="en-US" sz="7200" dirty="0"/>
              <a:t>town</a:t>
            </a:r>
            <a:r>
              <a:rPr lang="ru-RU" sz="7200" dirty="0"/>
              <a:t> – определение </a:t>
            </a:r>
            <a:r>
              <a:rPr lang="ru-RU" sz="7200" dirty="0" smtClean="0"/>
              <a:t>города</a:t>
            </a:r>
          </a:p>
          <a:p>
            <a:r>
              <a:rPr lang="en-US" sz="7200" dirty="0" err="1" smtClean="0"/>
              <a:t>unterests</a:t>
            </a:r>
            <a:r>
              <a:rPr lang="ru-RU" sz="7200" dirty="0" smtClean="0">
                <a:latin typeface="Corbel" panose="020B0503020204020204" pitchFamily="34" charset="0"/>
              </a:rPr>
              <a:t> – смена города, вывод текущей погоды, результат поиска по организациям</a:t>
            </a:r>
            <a:r>
              <a:rPr lang="en-US" sz="7200" dirty="0" smtClean="0">
                <a:latin typeface="Corbel" panose="020B0503020204020204" pitchFamily="34" charset="0"/>
              </a:rPr>
              <a:t>/</a:t>
            </a:r>
            <a:r>
              <a:rPr lang="ru-RU" sz="7200" dirty="0" smtClean="0">
                <a:latin typeface="Corbel" panose="020B0503020204020204" pitchFamily="34" charset="0"/>
              </a:rPr>
              <a:t>топонимам</a:t>
            </a:r>
            <a:r>
              <a:rPr lang="en-US" sz="7200" dirty="0" smtClean="0">
                <a:latin typeface="Corbel" panose="020B0503020204020204" pitchFamily="34" charset="0"/>
              </a:rPr>
              <a:t> </a:t>
            </a:r>
            <a:endParaRPr lang="ru-RU" sz="7200" dirty="0" smtClean="0">
              <a:latin typeface="Corbel" panose="020B0503020204020204" pitchFamily="34" charset="0"/>
            </a:endParaRPr>
          </a:p>
          <a:p>
            <a:r>
              <a:rPr lang="en-US" sz="7200" dirty="0" err="1" smtClean="0"/>
              <a:t>change_places</a:t>
            </a:r>
            <a:r>
              <a:rPr lang="ru-RU" sz="7200" dirty="0" smtClean="0">
                <a:latin typeface="Corbel" panose="020B0503020204020204" pitchFamily="34" charset="0"/>
              </a:rPr>
              <a:t> – вывод прогнозируемой погоды</a:t>
            </a:r>
          </a:p>
          <a:p>
            <a:r>
              <a:rPr lang="en-US" sz="7200" dirty="0" smtClean="0"/>
              <a:t>stop</a:t>
            </a:r>
            <a:r>
              <a:rPr lang="ru-RU" sz="7200" dirty="0" smtClean="0">
                <a:latin typeface="Corbel" panose="020B0503020204020204" pitchFamily="34" charset="0"/>
              </a:rPr>
              <a:t> – прекращение поиска</a:t>
            </a:r>
          </a:p>
          <a:p>
            <a:r>
              <a:rPr lang="en-US" sz="7200" dirty="0" err="1"/>
              <a:t>t</a:t>
            </a:r>
            <a:r>
              <a:rPr lang="en-US" sz="7200" dirty="0" err="1" smtClean="0"/>
              <a:t>raffic_congestion</a:t>
            </a:r>
            <a:r>
              <a:rPr lang="en-US" sz="7200" dirty="0" smtClean="0"/>
              <a:t> </a:t>
            </a:r>
            <a:r>
              <a:rPr lang="en-US" sz="7200" dirty="0" smtClean="0">
                <a:latin typeface="Corbel" panose="020B0503020204020204" pitchFamily="34" charset="0"/>
              </a:rPr>
              <a:t>– </a:t>
            </a:r>
            <a:r>
              <a:rPr lang="ru-RU" sz="7200" dirty="0" smtClean="0">
                <a:latin typeface="Corbel" panose="020B0503020204020204" pitchFamily="34" charset="0"/>
              </a:rPr>
              <a:t>вывод карты  с состоянием автомобильного движения в городе</a:t>
            </a:r>
          </a:p>
          <a:p>
            <a:pPr marL="0" lvl="2" indent="0" algn="ctr">
              <a:buNone/>
            </a:pPr>
            <a:endParaRPr lang="ru-RU" sz="1800" dirty="0" smtClean="0">
              <a:latin typeface="Corbel" panose="020B0503020204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4058" t="14340" r="38583" b="26727"/>
          <a:stretch/>
        </p:blipFill>
        <p:spPr>
          <a:xfrm>
            <a:off x="4922302" y="999376"/>
            <a:ext cx="6992751" cy="489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6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0" y="0"/>
            <a:ext cx="12192000" cy="6839159"/>
            <a:chOff x="0" y="0"/>
            <a:chExt cx="12192000" cy="6839159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0"/>
              <a:ext cx="12192000" cy="68391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224118" y="206187"/>
              <a:ext cx="11733420" cy="6481197"/>
            </a:xfrm>
            <a:prstGeom prst="roundRect">
              <a:avLst>
                <a:gd name="adj" fmla="val 4854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Объект 6"/>
          <p:cNvSpPr>
            <a:spLocks noGrp="1"/>
          </p:cNvSpPr>
          <p:nvPr>
            <p:ph idx="1"/>
          </p:nvPr>
        </p:nvSpPr>
        <p:spPr>
          <a:xfrm>
            <a:off x="318961" y="1671028"/>
            <a:ext cx="4533696" cy="35515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b="1" dirty="0" smtClean="0"/>
          </a:p>
          <a:p>
            <a:pPr marL="0" lvl="2" indent="0" algn="ctr">
              <a:buNone/>
            </a:pPr>
            <a:r>
              <a:rPr lang="en-US" sz="3200" dirty="0" err="1" smtClean="0"/>
              <a:t>weather_api</a:t>
            </a:r>
            <a:endParaRPr lang="ru-RU" sz="3200" dirty="0" smtClean="0"/>
          </a:p>
          <a:p>
            <a:pPr marL="0" lvl="2" indent="0" algn="ctr">
              <a:buNone/>
            </a:pPr>
            <a:endParaRPr lang="en-US" sz="3200" dirty="0" smtClean="0"/>
          </a:p>
          <a:p>
            <a:pPr marL="571500" lvl="2" indent="-571500"/>
            <a:r>
              <a:rPr lang="en-US" sz="1800" dirty="0" err="1" smtClean="0"/>
              <a:t>get_weather</a:t>
            </a:r>
            <a:r>
              <a:rPr lang="en-US" sz="1800" dirty="0" smtClean="0"/>
              <a:t> </a:t>
            </a:r>
            <a:r>
              <a:rPr lang="en-US" sz="1900" dirty="0" smtClean="0">
                <a:latin typeface="Corbel" panose="020B0503020204020204" pitchFamily="34" charset="0"/>
              </a:rPr>
              <a:t>–</a:t>
            </a:r>
            <a:r>
              <a:rPr lang="ru-RU" sz="1900" dirty="0" smtClean="0">
                <a:latin typeface="Corbel" panose="020B0503020204020204" pitchFamily="34" charset="0"/>
              </a:rPr>
              <a:t> </a:t>
            </a:r>
            <a:r>
              <a:rPr lang="ru-RU" sz="1800" dirty="0" smtClean="0">
                <a:latin typeface="Corbel" panose="020B0503020204020204" pitchFamily="34" charset="0"/>
              </a:rPr>
              <a:t>прогнозирование погоды </a:t>
            </a:r>
          </a:p>
          <a:p>
            <a:pPr marL="0" indent="0" algn="ctr">
              <a:buNone/>
            </a:pPr>
            <a:r>
              <a:rPr lang="ru-RU" dirty="0" smtClean="0"/>
              <a:t>Для </a:t>
            </a:r>
            <a:r>
              <a:rPr lang="ru-RU" dirty="0"/>
              <a:t>использования API </a:t>
            </a:r>
            <a:r>
              <a:rPr lang="ru-RU" dirty="0" err="1"/>
              <a:t>Яндекс.Погоды</a:t>
            </a:r>
            <a:r>
              <a:rPr lang="ru-RU" dirty="0"/>
              <a:t> мы </a:t>
            </a:r>
            <a:r>
              <a:rPr lang="ru-RU" dirty="0" smtClean="0"/>
              <a:t>подавали </a:t>
            </a:r>
            <a:r>
              <a:rPr lang="ru-RU" dirty="0"/>
              <a:t>заявку на ключ на </a:t>
            </a:r>
            <a:endParaRPr lang="ru-RU" dirty="0" smtClean="0"/>
          </a:p>
          <a:p>
            <a:pPr marL="0" indent="0" algn="ctr">
              <a:buNone/>
            </a:pPr>
            <a:r>
              <a:rPr lang="ru-RU" dirty="0" smtClean="0">
                <a:hlinkClick r:id="rId2"/>
              </a:rPr>
              <a:t>api-weather@support.yandex.ru</a:t>
            </a:r>
            <a:endParaRPr lang="ru-RU" sz="20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3509" t="9450" r="52153" b="27514"/>
          <a:stretch/>
        </p:blipFill>
        <p:spPr>
          <a:xfrm>
            <a:off x="4852657" y="639433"/>
            <a:ext cx="6953062" cy="556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531</TotalTime>
  <Words>192</Words>
  <Application>Microsoft Office PowerPoint</Application>
  <PresentationFormat>Широкоэкранный</PresentationFormat>
  <Paragraphs>64</Paragraphs>
  <Slides>13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Corbel</vt:lpstr>
      <vt:lpstr>Gill Sans MT</vt:lpstr>
      <vt:lpstr>Times New Roman</vt:lpstr>
      <vt:lpstr>Parcel</vt:lpstr>
      <vt:lpstr>Проект Telegram-bot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  Игра Centipede</dc:title>
  <dc:creator>USER</dc:creator>
  <cp:lastModifiedBy>Neko</cp:lastModifiedBy>
  <cp:revision>61</cp:revision>
  <dcterms:created xsi:type="dcterms:W3CDTF">2018-03-04T11:47:22Z</dcterms:created>
  <dcterms:modified xsi:type="dcterms:W3CDTF">2019-03-14T16:03:00Z</dcterms:modified>
</cp:coreProperties>
</file>