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6" r:id="rId4"/>
    <p:sldId id="265" r:id="rId5"/>
    <p:sldId id="269" r:id="rId6"/>
    <p:sldId id="268" r:id="rId7"/>
    <p:sldId id="257" r:id="rId8"/>
    <p:sldId id="258" r:id="rId9"/>
    <p:sldId id="264" r:id="rId10"/>
    <p:sldId id="263" r:id="rId11"/>
    <p:sldId id="260" r:id="rId12"/>
    <p:sldId id="262" r:id="rId13"/>
    <p:sldId id="261" r:id="rId1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66" autoAdjust="0"/>
  </p:normalViewPr>
  <p:slideViewPr>
    <p:cSldViewPr snapToGrid="0" snapToObjects="1">
      <p:cViewPr varScale="1">
        <p:scale>
          <a:sx n="109" d="100"/>
          <a:sy n="109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38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45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33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41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55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13/10/23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35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13/10/23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01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13/10/23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71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13/10/23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8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13/10/23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60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11B-8094-764C-BFB6-2636340ED86C}" type="datetimeFigureOut">
              <a:rPr kumimoji="1" lang="ja-JP" altLang="en-US" smtClean="0"/>
              <a:t>13/10/23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98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3811B-8094-764C-BFB6-2636340ED86C}" type="datetimeFigureOut">
              <a:rPr kumimoji="1" lang="ja-JP" altLang="en-US" smtClean="0"/>
              <a:t>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64E0B-8472-0444-B813-9CA2FC424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39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809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32981" y="829946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x -&gt; x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4505" y="429046"/>
            <a:ext cx="3251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type(x) </a:t>
            </a:r>
            <a:r>
              <a:rPr lang="en-US" altLang="ja-JP" sz="2400" dirty="0"/>
              <a:t>= </a:t>
            </a:r>
            <a:r>
              <a:rPr lang="en-US" altLang="ja-JP" sz="2400" dirty="0" smtClean="0"/>
              <a:t>T, </a:t>
            </a:r>
            <a:r>
              <a:rPr lang="en-US" altLang="ja-JP" sz="2400" dirty="0"/>
              <a:t>fields</a:t>
            </a:r>
            <a:r>
              <a:rPr lang="en-US" altLang="ja-JP" sz="2400" dirty="0" smtClean="0"/>
              <a:t>(T) =  </a:t>
            </a:r>
            <a:r>
              <a:rPr lang="en-US" altLang="ja-JP" sz="2400" dirty="0" err="1" smtClean="0"/>
              <a:t>Φ</a:t>
            </a:r>
            <a:r>
              <a:rPr lang="en-US" altLang="ja-JP" sz="2400" dirty="0" smtClean="0"/>
              <a:t> </a:t>
            </a:r>
            <a:endParaRPr kumimoji="1" lang="ja-JP" altLang="en-US" sz="2400" dirty="0"/>
          </a:p>
        </p:txBody>
      </p:sp>
      <p:cxnSp>
        <p:nvCxnSpPr>
          <p:cNvPr id="7" name="直線コネクタ 6"/>
          <p:cNvCxnSpPr/>
          <p:nvPr/>
        </p:nvCxnSpPr>
        <p:spPr>
          <a:xfrm flipV="1">
            <a:off x="657272" y="890711"/>
            <a:ext cx="3263772" cy="65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40982" y="3094057"/>
            <a:ext cx="2979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v = x;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-&gt; 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u="sng" dirty="0" err="1" smtClean="0"/>
              <a:t>v$fx</a:t>
            </a:r>
            <a:r>
              <a:rPr lang="en-US" altLang="ja-JP" sz="2400" u="sng" dirty="0" smtClean="0"/>
              <a:t>  = </a:t>
            </a:r>
            <a:r>
              <a:rPr lang="en-US" altLang="ja-JP" sz="2400" u="sng" dirty="0" err="1" smtClean="0"/>
              <a:t>x$fx</a:t>
            </a:r>
            <a:r>
              <a:rPr lang="en-US" altLang="ja-JP" sz="2400" u="sng" dirty="0" smtClean="0"/>
              <a:t>;</a:t>
            </a:r>
            <a:r>
              <a:rPr lang="en-US" altLang="ja-JP" sz="2400" dirty="0" smtClean="0"/>
              <a:t>  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42506" y="2693157"/>
            <a:ext cx="519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type(x) = </a:t>
            </a:r>
            <a:r>
              <a:rPr lang="en-US" altLang="ja-JP" sz="2400" dirty="0" err="1" smtClean="0"/>
              <a:t>Csf</a:t>
            </a:r>
            <a:r>
              <a:rPr lang="en-US" altLang="ja-JP" sz="2400" dirty="0" smtClean="0"/>
              <a:t>, </a:t>
            </a:r>
            <a:r>
              <a:rPr lang="en-US" altLang="ja-JP" sz="2400" dirty="0" err="1"/>
              <a:t>field_structure</a:t>
            </a:r>
            <a:r>
              <a:rPr lang="en-US" altLang="ja-JP" sz="2400" dirty="0"/>
              <a:t>(</a:t>
            </a:r>
            <a:r>
              <a:rPr lang="en-US" altLang="ja-JP" sz="2400" dirty="0" err="1" smtClean="0"/>
              <a:t>Csf</a:t>
            </a:r>
            <a:r>
              <a:rPr lang="en-US" altLang="ja-JP" sz="2400" dirty="0" smtClean="0"/>
              <a:t>) </a:t>
            </a:r>
            <a:r>
              <a:rPr lang="en-US" altLang="ja-JP" sz="2400" dirty="0"/>
              <a:t>=  </a:t>
            </a:r>
            <a:r>
              <a:rPr lang="en-US" altLang="ja-JP" sz="2400" u="sng" dirty="0"/>
              <a:t>T</a:t>
            </a:r>
            <a:r>
              <a:rPr lang="en-US" altLang="ja-JP" sz="2400" u="sng" dirty="0" smtClean="0"/>
              <a:t>’ </a:t>
            </a:r>
            <a:r>
              <a:rPr lang="en-US" altLang="ja-JP" sz="2400" u="sng" dirty="0" err="1" smtClean="0"/>
              <a:t>fx</a:t>
            </a:r>
            <a:endParaRPr kumimoji="1" lang="ja-JP" altLang="en-US" sz="2400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665273" y="3161398"/>
            <a:ext cx="711584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42506" y="4252457"/>
            <a:ext cx="2419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Csf</a:t>
            </a:r>
            <a:r>
              <a:rPr lang="en-US" altLang="ja-JP" sz="2400" dirty="0" smtClean="0"/>
              <a:t> v;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-&gt; 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u="sng" dirty="0"/>
              <a:t>T</a:t>
            </a:r>
            <a:r>
              <a:rPr lang="en-US" altLang="ja-JP" sz="2400" u="sng" dirty="0" smtClean="0"/>
              <a:t>’ </a:t>
            </a:r>
            <a:r>
              <a:rPr lang="en-US" altLang="ja-JP" sz="2400" u="sng" dirty="0" err="1" smtClean="0"/>
              <a:t>v$fx</a:t>
            </a:r>
            <a:r>
              <a:rPr lang="en-US" altLang="ja-JP" sz="2400" u="sng" dirty="0" smtClean="0"/>
              <a:t>;</a:t>
            </a:r>
            <a:r>
              <a:rPr lang="en-US" altLang="ja-JP" sz="2400" dirty="0" smtClean="0"/>
              <a:t>  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44030" y="3851557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field_structure</a:t>
            </a:r>
            <a:r>
              <a:rPr lang="en-US" altLang="ja-JP" sz="2400" dirty="0"/>
              <a:t>(</a:t>
            </a:r>
            <a:r>
              <a:rPr lang="en-US" altLang="ja-JP" sz="2400" dirty="0" err="1" smtClean="0"/>
              <a:t>Csf</a:t>
            </a:r>
            <a:r>
              <a:rPr lang="en-US" altLang="ja-JP" sz="2400" dirty="0" smtClean="0"/>
              <a:t>) = </a:t>
            </a:r>
            <a:r>
              <a:rPr lang="en-US" altLang="ja-JP" sz="2400" u="sng" dirty="0"/>
              <a:t>T</a:t>
            </a:r>
            <a:r>
              <a:rPr lang="en-US" altLang="ja-JP" sz="2400" u="sng" dirty="0" smtClean="0"/>
              <a:t>’ </a:t>
            </a:r>
            <a:r>
              <a:rPr lang="en-US" altLang="ja-JP" sz="2400" u="sng" dirty="0" err="1" smtClean="0"/>
              <a:t>fx</a:t>
            </a:r>
            <a:endParaRPr kumimoji="1" lang="ja-JP" altLang="en-US" sz="2400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666797" y="4319798"/>
            <a:ext cx="3683597" cy="2276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731457" y="5218324"/>
            <a:ext cx="2664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Csf</a:t>
            </a:r>
            <a:r>
              <a:rPr lang="en-US" altLang="ja-JP" sz="2400" dirty="0" smtClean="0"/>
              <a:t>[] v;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-&gt; 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u="sng" dirty="0"/>
              <a:t>T</a:t>
            </a:r>
            <a:r>
              <a:rPr lang="en-US" altLang="ja-JP" sz="2400" u="sng" dirty="0" smtClean="0"/>
              <a:t>’[] </a:t>
            </a:r>
            <a:r>
              <a:rPr lang="en-US" altLang="ja-JP" sz="2400" u="sng" dirty="0" err="1" smtClean="0"/>
              <a:t>v$f</a:t>
            </a:r>
            <a:r>
              <a:rPr lang="en-US" altLang="ja-JP" sz="2400" u="sng" dirty="0" smtClean="0"/>
              <a:t>;</a:t>
            </a:r>
            <a:r>
              <a:rPr lang="en-US" altLang="ja-JP" sz="2400" dirty="0" smtClean="0"/>
              <a:t>  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32981" y="4817424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field_structure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Csf</a:t>
            </a:r>
            <a:r>
              <a:rPr lang="en-US" altLang="ja-JP" sz="2400" dirty="0"/>
              <a:t>) = </a:t>
            </a:r>
            <a:r>
              <a:rPr lang="en-US" altLang="ja-JP" sz="2400" u="sng" dirty="0"/>
              <a:t>T</a:t>
            </a:r>
            <a:r>
              <a:rPr lang="en-US" altLang="ja-JP" sz="2400" u="sng" dirty="0" smtClean="0"/>
              <a:t>’ </a:t>
            </a:r>
            <a:r>
              <a:rPr lang="en-US" altLang="ja-JP" sz="2400" u="sng" dirty="0" err="1"/>
              <a:t>fx</a:t>
            </a:r>
            <a:endParaRPr lang="ja-JP" altLang="en-US" sz="2400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655748" y="5285665"/>
            <a:ext cx="4298169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660352" y="828459"/>
            <a:ext cx="1087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x -&gt; </a:t>
            </a:r>
            <a:r>
              <a:rPr kumimoji="1" lang="en-US" altLang="ja-JP" sz="2400" u="sng" dirty="0" err="1" smtClean="0"/>
              <a:t>x$f</a:t>
            </a:r>
            <a:r>
              <a:rPr kumimoji="1" lang="en-US" altLang="ja-JP" sz="2400" u="sng" dirty="0" smtClean="0"/>
              <a:t> </a:t>
            </a:r>
            <a:endParaRPr kumimoji="1" lang="ja-JP" altLang="en-US" sz="2400" u="sng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661876" y="427559"/>
            <a:ext cx="337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type(x) = C  </a:t>
            </a:r>
            <a:r>
              <a:rPr lang="en-US" altLang="ja-JP" sz="2400" dirty="0"/>
              <a:t>fields(C) = </a:t>
            </a:r>
            <a:r>
              <a:rPr lang="en-US" altLang="ja-JP" sz="2400" u="sng" dirty="0"/>
              <a:t>C</a:t>
            </a:r>
            <a:r>
              <a:rPr lang="en-US" altLang="ja-JP" sz="2400" u="sng" dirty="0" smtClean="0"/>
              <a:t>’ f</a:t>
            </a:r>
            <a:endParaRPr kumimoji="1" lang="ja-JP" altLang="en-US" sz="2400" dirty="0"/>
          </a:p>
        </p:txBody>
      </p:sp>
      <p:cxnSp>
        <p:nvCxnSpPr>
          <p:cNvPr id="38" name="直線コネクタ 37"/>
          <p:cNvCxnSpPr/>
          <p:nvPr/>
        </p:nvCxnSpPr>
        <p:spPr>
          <a:xfrm flipV="1">
            <a:off x="4584643" y="889224"/>
            <a:ext cx="3656926" cy="65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734505" y="1749421"/>
            <a:ext cx="1221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x -&gt; </a:t>
            </a:r>
            <a:r>
              <a:rPr kumimoji="1" lang="en-US" altLang="ja-JP" sz="2400" dirty="0" err="1" smtClean="0"/>
              <a:t>x$fx</a:t>
            </a:r>
            <a:endParaRPr kumimoji="1" lang="ja-JP" altLang="en-US" sz="2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36029" y="1348521"/>
            <a:ext cx="6657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type(x) </a:t>
            </a:r>
            <a:r>
              <a:rPr lang="en-US" altLang="ja-JP" sz="2400" dirty="0"/>
              <a:t>= C, </a:t>
            </a:r>
            <a:r>
              <a:rPr lang="en-US" altLang="ja-JP" sz="2400" dirty="0" err="1" smtClean="0"/>
              <a:t>field_structure</a:t>
            </a:r>
            <a:r>
              <a:rPr lang="en-US" altLang="ja-JP" sz="2400" dirty="0" smtClean="0"/>
              <a:t>(</a:t>
            </a:r>
            <a:r>
              <a:rPr lang="en-US" altLang="ja-JP" sz="2400" dirty="0"/>
              <a:t>C</a:t>
            </a:r>
            <a:r>
              <a:rPr lang="en-US" altLang="ja-JP" sz="2400" dirty="0" smtClean="0"/>
              <a:t>) =  </a:t>
            </a:r>
            <a:r>
              <a:rPr lang="en-US" altLang="ja-JP" sz="2400" u="sng" dirty="0"/>
              <a:t>T</a:t>
            </a:r>
            <a:r>
              <a:rPr lang="en-US" altLang="ja-JP" sz="2400" u="sng" dirty="0" smtClean="0"/>
              <a:t>’ </a:t>
            </a:r>
            <a:r>
              <a:rPr lang="en-US" altLang="ja-JP" sz="2400" u="sng" dirty="0" err="1" smtClean="0"/>
              <a:t>fx</a:t>
            </a:r>
            <a:endParaRPr lang="ja-JP" altLang="en-US" sz="2400" dirty="0"/>
          </a:p>
        </p:txBody>
      </p:sp>
      <p:cxnSp>
        <p:nvCxnSpPr>
          <p:cNvPr id="45" name="直線コネクタ 44"/>
          <p:cNvCxnSpPr/>
          <p:nvPr/>
        </p:nvCxnSpPr>
        <p:spPr>
          <a:xfrm>
            <a:off x="658796" y="1816762"/>
            <a:ext cx="6734359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77081" y="427559"/>
            <a:ext cx="49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①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088279" y="395293"/>
            <a:ext cx="49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②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976432" y="2015717"/>
            <a:ext cx="6173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 smtClean="0"/>
              <a:t>field_structure</a:t>
            </a:r>
            <a:r>
              <a:rPr lang="ja-JP" altLang="en-US" sz="1600" dirty="0" smtClean="0"/>
              <a:t>　：　</a:t>
            </a:r>
            <a:r>
              <a:rPr lang="en-US" altLang="ja-JP" sz="1600" dirty="0" smtClean="0"/>
              <a:t>②</a:t>
            </a:r>
            <a:r>
              <a:rPr lang="ja-JP" altLang="en-US" sz="1600" dirty="0" smtClean="0"/>
              <a:t>を再帰的に適用して得られるフィールドと型の組</a:t>
            </a:r>
            <a:endParaRPr kumimoji="1" lang="ja-JP" altLang="en-US" sz="1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32981" y="6141707"/>
            <a:ext cx="5767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v = new C(</a:t>
            </a:r>
            <a:r>
              <a:rPr lang="en-US" altLang="ja-JP" sz="2400" u="sng" dirty="0" smtClean="0"/>
              <a:t>x</a:t>
            </a:r>
            <a:r>
              <a:rPr lang="en-US" altLang="ja-JP" sz="2400" dirty="0" smtClean="0"/>
              <a:t>);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-&gt;  </a:t>
            </a:r>
            <a:r>
              <a:rPr lang="en-US" altLang="ja-JP" sz="2400" u="sng" dirty="0"/>
              <a:t>C’’ </a:t>
            </a:r>
            <a:r>
              <a:rPr lang="en-US" altLang="ja-JP" sz="2400" u="sng" dirty="0" smtClean="0"/>
              <a:t>a;</a:t>
            </a:r>
            <a:r>
              <a:rPr kumimoji="1" lang="en-US" altLang="ja-JP" sz="2400" dirty="0" smtClean="0"/>
              <a:t>  </a:t>
            </a:r>
            <a:r>
              <a:rPr kumimoji="1" lang="en-US" altLang="ja-JP" sz="2400" u="sng" dirty="0" smtClean="0"/>
              <a:t>a=x;</a:t>
            </a:r>
            <a:r>
              <a:rPr kumimoji="1" lang="en-US" altLang="ja-JP" sz="2400" dirty="0" smtClean="0"/>
              <a:t>  </a:t>
            </a:r>
            <a:r>
              <a:rPr kumimoji="1" lang="en-US" altLang="ja-JP" sz="2400" u="sng" dirty="0" smtClean="0"/>
              <a:t>C’ f;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Sk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u="sng" dirty="0" err="1"/>
              <a:t>v$f</a:t>
            </a:r>
            <a:r>
              <a:rPr lang="en-US" altLang="ja-JP" sz="2400" u="sng" dirty="0"/>
              <a:t>  = </a:t>
            </a:r>
            <a:r>
              <a:rPr lang="en-US" altLang="ja-JP" sz="2400" u="sng" dirty="0" smtClean="0"/>
              <a:t>f</a:t>
            </a:r>
            <a:r>
              <a:rPr lang="en-US" altLang="ja-JP" sz="2400" u="sng" dirty="0"/>
              <a:t>;</a:t>
            </a:r>
            <a:r>
              <a:rPr lang="en-US" altLang="ja-JP" sz="2400" dirty="0"/>
              <a:t>  </a:t>
            </a:r>
            <a:r>
              <a:rPr lang="en-US" altLang="ja-JP" sz="2400" dirty="0" smtClean="0"/>
              <a:t> </a:t>
            </a:r>
            <a:endParaRPr kumimoji="1" lang="ja-JP" altLang="en-US" sz="2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34505" y="5740807"/>
            <a:ext cx="6147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field_structure</a:t>
            </a:r>
            <a:r>
              <a:rPr lang="en-US" altLang="ja-JP" sz="2400" dirty="0" smtClean="0"/>
              <a:t>(C) </a:t>
            </a:r>
            <a:r>
              <a:rPr lang="en-US" altLang="ja-JP" sz="2400" dirty="0"/>
              <a:t>= </a:t>
            </a:r>
            <a:r>
              <a:rPr lang="en-US" altLang="ja-JP" sz="2400" u="sng" dirty="0" smtClean="0"/>
              <a:t>C' </a:t>
            </a:r>
            <a:r>
              <a:rPr lang="en-US" altLang="ja-JP" sz="2400" u="sng" dirty="0" err="1" smtClean="0"/>
              <a:t>fx</a:t>
            </a:r>
            <a:r>
              <a:rPr lang="en-US" altLang="ja-JP" sz="2400" dirty="0" smtClean="0"/>
              <a:t>    </a:t>
            </a:r>
            <a:r>
              <a:rPr lang="en-US" altLang="ja-JP" sz="2400" dirty="0" err="1" smtClean="0"/>
              <a:t>decl</a:t>
            </a:r>
            <a:r>
              <a:rPr lang="en-US" altLang="ja-JP" sz="2400" dirty="0" smtClean="0"/>
              <a:t>(C) = C(</a:t>
            </a:r>
            <a:r>
              <a:rPr lang="en-US" altLang="ja-JP" sz="2400" u="sng" dirty="0" smtClean="0"/>
              <a:t>C’’ a</a:t>
            </a:r>
            <a:r>
              <a:rPr lang="en-US" altLang="ja-JP" sz="2400" dirty="0" smtClean="0"/>
              <a:t>){ </a:t>
            </a:r>
            <a:r>
              <a:rPr lang="en-US" altLang="ja-JP" sz="2400" dirty="0" err="1" smtClean="0"/>
              <a:t>Sk</a:t>
            </a:r>
            <a:r>
              <a:rPr lang="en-US" altLang="ja-JP" sz="2400" dirty="0" smtClean="0"/>
              <a:t> }     </a:t>
            </a:r>
            <a:endParaRPr lang="ja-JP" altLang="en-US" sz="2400" dirty="0"/>
          </a:p>
        </p:txBody>
      </p:sp>
      <p:cxnSp>
        <p:nvCxnSpPr>
          <p:cNvPr id="41" name="直線コネクタ 40"/>
          <p:cNvCxnSpPr/>
          <p:nvPr/>
        </p:nvCxnSpPr>
        <p:spPr>
          <a:xfrm flipV="1">
            <a:off x="657272" y="6202472"/>
            <a:ext cx="5726365" cy="65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07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689482" y="778828"/>
            <a:ext cx="690225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Sc</a:t>
            </a:r>
            <a:r>
              <a:rPr kumimoji="1" lang="en-US" altLang="ja-JP" sz="2400" dirty="0" smtClean="0"/>
              <a:t> ::= T v; | </a:t>
            </a:r>
            <a:r>
              <a:rPr kumimoji="1" lang="en-US" altLang="ja-JP" sz="2400" dirty="0" err="1" smtClean="0"/>
              <a:t>ε</a:t>
            </a:r>
            <a:r>
              <a:rPr kumimoji="1" lang="en-US" altLang="ja-JP" sz="2400" dirty="0" smtClean="0"/>
              <a:t>; | T* v; | v = x; | </a:t>
            </a:r>
            <a:r>
              <a:rPr lang="en-US" altLang="ja-JP" sz="2400" dirty="0"/>
              <a:t>f</a:t>
            </a:r>
            <a:r>
              <a:rPr lang="en-US" altLang="ja-JP" sz="2400" dirty="0" smtClean="0"/>
              <a:t>(</a:t>
            </a:r>
            <a:r>
              <a:rPr lang="en-US" altLang="ja-JP" sz="2400" u="sng" dirty="0" smtClean="0"/>
              <a:t>x</a:t>
            </a:r>
            <a:r>
              <a:rPr lang="en-US" altLang="ja-JP" sz="2400" dirty="0" smtClean="0"/>
              <a:t>); | v = </a:t>
            </a:r>
            <a:r>
              <a:rPr lang="en-US" altLang="ja-JP" sz="2400" dirty="0"/>
              <a:t>f</a:t>
            </a:r>
            <a:r>
              <a:rPr lang="en-US" altLang="ja-JP" sz="2400" dirty="0" smtClean="0"/>
              <a:t>(</a:t>
            </a:r>
            <a:r>
              <a:rPr lang="en-US" altLang="ja-JP" sz="2400" u="sng" dirty="0" smtClean="0"/>
              <a:t>x</a:t>
            </a:r>
            <a:r>
              <a:rPr lang="en-US" altLang="ja-JP" sz="2400" dirty="0" smtClean="0"/>
              <a:t>); | v = x[v];</a:t>
            </a:r>
          </a:p>
          <a:p>
            <a:r>
              <a:rPr lang="en-US" altLang="ja-JP" sz="2400" dirty="0"/>
              <a:t> </a:t>
            </a:r>
            <a:r>
              <a:rPr lang="en-US" altLang="ja-JP" sz="2400" dirty="0" smtClean="0"/>
              <a:t>          | if(v) 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else 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| while(v){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| </a:t>
            </a:r>
            <a:r>
              <a:rPr lang="en-US" altLang="ja-JP" sz="2400" dirty="0" err="1" smtClean="0"/>
              <a:t>ScSc</a:t>
            </a:r>
            <a:endParaRPr lang="en-US" altLang="ja-JP" sz="2400" dirty="0" smtClean="0"/>
          </a:p>
          <a:p>
            <a:r>
              <a:rPr lang="en-US" altLang="ja-JP" sz="2400" dirty="0"/>
              <a:t> </a:t>
            </a:r>
            <a:r>
              <a:rPr lang="en-US" altLang="ja-JP" sz="2400" dirty="0" smtClean="0"/>
              <a:t>          | f&lt;&lt;&lt;…&gt;&gt;&gt;(</a:t>
            </a:r>
            <a:r>
              <a:rPr lang="en-US" altLang="ja-JP" sz="2400" u="sng" dirty="0" smtClean="0"/>
              <a:t>x</a:t>
            </a:r>
            <a:r>
              <a:rPr lang="en-US" altLang="ja-JP" sz="2400" dirty="0" smtClean="0"/>
              <a:t>);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4040" y="179046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変換後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CUDA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89482" y="3111219"/>
            <a:ext cx="3005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</a:t>
            </a:r>
            <a:r>
              <a:rPr kumimoji="1" lang="en-US" altLang="ja-JP" sz="2400" dirty="0" smtClean="0"/>
              <a:t> ::= A T f(</a:t>
            </a:r>
            <a:r>
              <a:rPr lang="en-US" altLang="ja-JP" sz="2400" u="sng" dirty="0"/>
              <a:t>T</a:t>
            </a:r>
            <a:r>
              <a:rPr kumimoji="1" lang="en-US" altLang="ja-JP" sz="2400" u="sng" dirty="0" smtClean="0"/>
              <a:t> a</a:t>
            </a:r>
            <a:r>
              <a:rPr kumimoji="1" lang="en-US" altLang="ja-JP" sz="2400" dirty="0" smtClean="0"/>
              <a:t>) { </a:t>
            </a:r>
            <a:r>
              <a:rPr kumimoji="1" lang="en-US" altLang="ja-JP" sz="2400" dirty="0" err="1" smtClean="0"/>
              <a:t>Sc</a:t>
            </a:r>
            <a:r>
              <a:rPr kumimoji="1" lang="en-US" altLang="ja-JP" sz="2400" dirty="0" smtClean="0"/>
              <a:t>  Se }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89482" y="1844758"/>
            <a:ext cx="1342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x</a:t>
            </a:r>
            <a:r>
              <a:rPr kumimoji="1" lang="en-US" altLang="ja-JP" sz="2400" dirty="0" smtClean="0"/>
              <a:t> ::= v | a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9482" y="2306423"/>
            <a:ext cx="2594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Se ::= return v; |  </a:t>
            </a:r>
            <a:r>
              <a:rPr lang="en-US" altLang="ja-JP" sz="2400" dirty="0" err="1" smtClean="0"/>
              <a:t>ε</a:t>
            </a:r>
            <a:r>
              <a:rPr lang="en-US" altLang="ja-JP" sz="2400" dirty="0" smtClean="0"/>
              <a:t>;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91006" y="2722898"/>
            <a:ext cx="431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A</a:t>
            </a:r>
            <a:r>
              <a:rPr lang="en-US" altLang="ja-JP" sz="2400" dirty="0" smtClean="0"/>
              <a:t> ::= </a:t>
            </a:r>
            <a:r>
              <a:rPr lang="en-US" altLang="ja-JP" sz="2400" dirty="0" err="1" smtClean="0"/>
              <a:t>ε</a:t>
            </a:r>
            <a:r>
              <a:rPr lang="en-US" altLang="ja-JP" sz="2400" dirty="0" smtClean="0"/>
              <a:t> | __device__ | __global__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1230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32981" y="829946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x -&gt; x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4505" y="42904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type(x) =&gt; T</a:t>
            </a:r>
            <a:endParaRPr kumimoji="1" lang="ja-JP" altLang="en-US" sz="2400" dirty="0"/>
          </a:p>
        </p:txBody>
      </p:sp>
      <p:cxnSp>
        <p:nvCxnSpPr>
          <p:cNvPr id="7" name="直線コネクタ 6"/>
          <p:cNvCxnSpPr/>
          <p:nvPr/>
        </p:nvCxnSpPr>
        <p:spPr>
          <a:xfrm flipV="1">
            <a:off x="657272" y="890711"/>
            <a:ext cx="1832260" cy="65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40982" y="3094057"/>
            <a:ext cx="2713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v = x;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-&gt; 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u="sng" dirty="0" err="1" smtClean="0"/>
              <a:t>v$f</a:t>
            </a:r>
            <a:r>
              <a:rPr lang="en-US" altLang="ja-JP" sz="2400" u="sng" dirty="0" smtClean="0"/>
              <a:t>  = </a:t>
            </a:r>
            <a:r>
              <a:rPr lang="en-US" altLang="ja-JP" sz="2400" u="sng" dirty="0" err="1" smtClean="0"/>
              <a:t>x$f</a:t>
            </a:r>
            <a:r>
              <a:rPr lang="en-US" altLang="ja-JP" sz="2400" u="sng" dirty="0" smtClean="0"/>
              <a:t>;</a:t>
            </a:r>
            <a:r>
              <a:rPr lang="en-US" altLang="ja-JP" sz="2400" dirty="0" smtClean="0"/>
              <a:t>  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42506" y="2693157"/>
            <a:ext cx="500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type(x) = C,  fields(C) = </a:t>
            </a:r>
            <a:r>
              <a:rPr lang="en-US" altLang="ja-JP" sz="2400" u="sng" dirty="0" smtClean="0"/>
              <a:t>C’ f</a:t>
            </a:r>
            <a:r>
              <a:rPr lang="en-US" altLang="ja-JP" sz="2400" dirty="0" smtClean="0"/>
              <a:t>,  type(v) = C</a:t>
            </a:r>
            <a:endParaRPr kumimoji="1" lang="ja-JP" altLang="en-US" sz="2400" dirty="0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665273" y="3154822"/>
            <a:ext cx="4143971" cy="65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42506" y="4126707"/>
            <a:ext cx="2515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Csf</a:t>
            </a:r>
            <a:r>
              <a:rPr lang="en-US" altLang="ja-JP" sz="2400" dirty="0" smtClean="0"/>
              <a:t> v;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-&gt; 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u="sng" dirty="0" err="1" smtClean="0"/>
              <a:t>Csf</a:t>
            </a:r>
            <a:r>
              <a:rPr lang="en-US" altLang="ja-JP" sz="2400" u="sng" dirty="0" smtClean="0"/>
              <a:t>’ </a:t>
            </a:r>
            <a:r>
              <a:rPr lang="en-US" altLang="ja-JP" sz="2400" u="sng" dirty="0" err="1" smtClean="0"/>
              <a:t>v$f</a:t>
            </a:r>
            <a:r>
              <a:rPr lang="en-US" altLang="ja-JP" sz="2400" u="sng" dirty="0" smtClean="0"/>
              <a:t>;</a:t>
            </a:r>
            <a:r>
              <a:rPr lang="en-US" altLang="ja-JP" sz="2400" dirty="0" smtClean="0"/>
              <a:t>  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44030" y="3725807"/>
            <a:ext cx="232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fields(</a:t>
            </a:r>
            <a:r>
              <a:rPr lang="en-US" altLang="ja-JP" sz="2400" dirty="0" err="1" smtClean="0"/>
              <a:t>Csf</a:t>
            </a:r>
            <a:r>
              <a:rPr lang="en-US" altLang="ja-JP" sz="2400" dirty="0" smtClean="0"/>
              <a:t>) = </a:t>
            </a:r>
            <a:r>
              <a:rPr lang="en-US" altLang="ja-JP" sz="2400" u="sng" dirty="0" err="1" smtClean="0"/>
              <a:t>Csf</a:t>
            </a:r>
            <a:r>
              <a:rPr lang="en-US" altLang="ja-JP" sz="2400" u="sng" dirty="0" smtClean="0"/>
              <a:t>’ f</a:t>
            </a:r>
            <a:endParaRPr kumimoji="1" lang="ja-JP" altLang="en-US" sz="2400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666797" y="4194048"/>
            <a:ext cx="273716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163988" y="4142892"/>
            <a:ext cx="289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Csf</a:t>
            </a:r>
            <a:r>
              <a:rPr lang="en-US" altLang="ja-JP" sz="2400" dirty="0" smtClean="0"/>
              <a:t>[] v;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-&gt; 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u="sng" dirty="0" err="1" smtClean="0"/>
              <a:t>Csf</a:t>
            </a:r>
            <a:r>
              <a:rPr lang="en-US" altLang="ja-JP" sz="2400" u="sng" dirty="0" smtClean="0"/>
              <a:t>’[] </a:t>
            </a:r>
            <a:r>
              <a:rPr lang="en-US" altLang="ja-JP" sz="2400" u="sng" dirty="0" err="1" smtClean="0"/>
              <a:t>v$f</a:t>
            </a:r>
            <a:r>
              <a:rPr lang="en-US" altLang="ja-JP" sz="2400" u="sng" dirty="0" smtClean="0"/>
              <a:t>;</a:t>
            </a:r>
            <a:r>
              <a:rPr lang="en-US" altLang="ja-JP" sz="2400" dirty="0" smtClean="0"/>
              <a:t>  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165512" y="3741992"/>
            <a:ext cx="2218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type(</a:t>
            </a:r>
            <a:r>
              <a:rPr lang="en-US" altLang="ja-JP" sz="2400" dirty="0" err="1"/>
              <a:t>Csf</a:t>
            </a:r>
            <a:r>
              <a:rPr lang="en-US" altLang="ja-JP" sz="2400" dirty="0"/>
              <a:t>) = </a:t>
            </a:r>
            <a:r>
              <a:rPr lang="en-US" altLang="ja-JP" sz="2400" u="sng" dirty="0" err="1"/>
              <a:t>Csf</a:t>
            </a:r>
            <a:r>
              <a:rPr lang="en-US" altLang="ja-JP" sz="2400" u="sng" dirty="0"/>
              <a:t>’ f</a:t>
            </a:r>
            <a:endParaRPr lang="ja-JP" altLang="en-US" sz="2400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4088279" y="4210233"/>
            <a:ext cx="273716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744030" y="5096482"/>
            <a:ext cx="2232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Csf</a:t>
            </a:r>
            <a:r>
              <a:rPr lang="en-US" altLang="ja-JP" sz="2400" dirty="0" smtClean="0"/>
              <a:t>[] v;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-&gt; 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T *v;</a:t>
            </a:r>
            <a:endParaRPr kumimoji="1" lang="ja-JP" altLang="en-US" sz="24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45554" y="4695582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Csf</a:t>
            </a:r>
            <a:r>
              <a:rPr lang="en-US" altLang="ja-JP" sz="2400" dirty="0" smtClean="0"/>
              <a:t> =&gt; T </a:t>
            </a:r>
            <a:endParaRPr kumimoji="1" lang="ja-JP" altLang="en-US" sz="2400" dirty="0"/>
          </a:p>
        </p:txBody>
      </p:sp>
      <p:cxnSp>
        <p:nvCxnSpPr>
          <p:cNvPr id="32" name="直線コネクタ 31"/>
          <p:cNvCxnSpPr/>
          <p:nvPr/>
        </p:nvCxnSpPr>
        <p:spPr>
          <a:xfrm>
            <a:off x="668321" y="5163823"/>
            <a:ext cx="273716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473194" y="429046"/>
            <a:ext cx="5519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=&gt;  </a:t>
            </a:r>
            <a:r>
              <a:rPr kumimoji="1" lang="en-US" altLang="ja-JP" dirty="0" smtClean="0"/>
              <a:t>Java </a:t>
            </a:r>
            <a:r>
              <a:rPr kumimoji="1" lang="ja-JP" altLang="en-US" dirty="0" smtClean="0"/>
              <a:t>上の型</a:t>
            </a:r>
            <a:r>
              <a:rPr kumimoji="1" lang="en-US" altLang="ja-JP" dirty="0" smtClean="0"/>
              <a:t>C</a:t>
            </a:r>
            <a:r>
              <a:rPr lang="ja-JP" altLang="en-US" dirty="0"/>
              <a:t>　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CUDA</a:t>
            </a:r>
            <a:r>
              <a:rPr lang="ja-JP" altLang="en-US" dirty="0" smtClean="0"/>
              <a:t>上の型</a:t>
            </a:r>
            <a:r>
              <a:rPr lang="en-US" altLang="ja-JP" dirty="0"/>
              <a:t>T</a:t>
            </a:r>
            <a:r>
              <a:rPr lang="ja-JP" altLang="en-US" dirty="0" smtClean="0"/>
              <a:t>とみなすことができる</a:t>
            </a:r>
            <a:endParaRPr lang="en-US" altLang="ja-JP" dirty="0" smtClean="0"/>
          </a:p>
          <a:p>
            <a:r>
              <a:rPr lang="ja-JP" altLang="en-US" dirty="0" smtClean="0"/>
              <a:t>　　という記号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32981" y="6078832"/>
            <a:ext cx="5767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v = new C(</a:t>
            </a:r>
            <a:r>
              <a:rPr lang="en-US" altLang="ja-JP" sz="2400" u="sng" dirty="0" smtClean="0"/>
              <a:t>x</a:t>
            </a:r>
            <a:r>
              <a:rPr lang="en-US" altLang="ja-JP" sz="2400" dirty="0" smtClean="0"/>
              <a:t>);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-&gt;  </a:t>
            </a:r>
            <a:r>
              <a:rPr lang="en-US" altLang="ja-JP" sz="2400" u="sng" dirty="0"/>
              <a:t>C’’ </a:t>
            </a:r>
            <a:r>
              <a:rPr lang="en-US" altLang="ja-JP" sz="2400" u="sng" dirty="0" smtClean="0"/>
              <a:t>a;</a:t>
            </a:r>
            <a:r>
              <a:rPr kumimoji="1" lang="en-US" altLang="ja-JP" sz="2400" dirty="0" smtClean="0"/>
              <a:t>  </a:t>
            </a:r>
            <a:r>
              <a:rPr kumimoji="1" lang="en-US" altLang="ja-JP" sz="2400" u="sng" dirty="0" smtClean="0"/>
              <a:t>a=x;</a:t>
            </a:r>
            <a:r>
              <a:rPr kumimoji="1" lang="en-US" altLang="ja-JP" sz="2400" dirty="0" smtClean="0"/>
              <a:t>  </a:t>
            </a:r>
            <a:r>
              <a:rPr kumimoji="1" lang="en-US" altLang="ja-JP" sz="2400" u="sng" dirty="0" smtClean="0"/>
              <a:t>C’ f;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Sk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u="sng" dirty="0" err="1"/>
              <a:t>v$f</a:t>
            </a:r>
            <a:r>
              <a:rPr lang="en-US" altLang="ja-JP" sz="2400" u="sng" dirty="0"/>
              <a:t>  = </a:t>
            </a:r>
            <a:r>
              <a:rPr lang="en-US" altLang="ja-JP" sz="2400" u="sng" dirty="0" smtClean="0"/>
              <a:t>f</a:t>
            </a:r>
            <a:r>
              <a:rPr lang="en-US" altLang="ja-JP" sz="2400" u="sng" dirty="0"/>
              <a:t>;</a:t>
            </a:r>
            <a:r>
              <a:rPr lang="en-US" altLang="ja-JP" sz="2400" dirty="0"/>
              <a:t>  </a:t>
            </a:r>
            <a:r>
              <a:rPr lang="en-US" altLang="ja-JP" sz="2400" dirty="0" smtClean="0"/>
              <a:t> </a:t>
            </a:r>
            <a:endParaRPr kumimoji="1" lang="ja-JP" altLang="en-US" sz="2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34505" y="5677932"/>
            <a:ext cx="4826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fields(</a:t>
            </a:r>
            <a:r>
              <a:rPr lang="en-US" altLang="ja-JP" sz="2400" dirty="0" smtClean="0"/>
              <a:t>C) </a:t>
            </a:r>
            <a:r>
              <a:rPr lang="en-US" altLang="ja-JP" sz="2400" dirty="0"/>
              <a:t>= </a:t>
            </a:r>
            <a:r>
              <a:rPr lang="en-US" altLang="ja-JP" sz="2400" u="sng" dirty="0" smtClean="0"/>
              <a:t>C' f</a:t>
            </a:r>
            <a:r>
              <a:rPr lang="en-US" altLang="ja-JP" sz="2400" dirty="0" smtClean="0"/>
              <a:t>    </a:t>
            </a:r>
            <a:r>
              <a:rPr lang="en-US" altLang="ja-JP" sz="2400" dirty="0" err="1" smtClean="0"/>
              <a:t>decl</a:t>
            </a:r>
            <a:r>
              <a:rPr lang="en-US" altLang="ja-JP" sz="2400" dirty="0" smtClean="0"/>
              <a:t>(C) = C(</a:t>
            </a:r>
            <a:r>
              <a:rPr lang="en-US" altLang="ja-JP" sz="2400" u="sng" dirty="0" smtClean="0"/>
              <a:t>C’’ a</a:t>
            </a:r>
            <a:r>
              <a:rPr lang="en-US" altLang="ja-JP" sz="2400" dirty="0" smtClean="0"/>
              <a:t>){ </a:t>
            </a:r>
            <a:r>
              <a:rPr lang="en-US" altLang="ja-JP" sz="2400" dirty="0" err="1" smtClean="0"/>
              <a:t>Sk</a:t>
            </a:r>
            <a:r>
              <a:rPr lang="en-US" altLang="ja-JP" sz="2400" dirty="0" smtClean="0"/>
              <a:t> }     </a:t>
            </a:r>
            <a:endParaRPr lang="ja-JP" altLang="en-US" sz="2400" dirty="0"/>
          </a:p>
        </p:txBody>
      </p:sp>
      <p:cxnSp>
        <p:nvCxnSpPr>
          <p:cNvPr id="35" name="直線コネクタ 34"/>
          <p:cNvCxnSpPr/>
          <p:nvPr/>
        </p:nvCxnSpPr>
        <p:spPr>
          <a:xfrm flipV="1">
            <a:off x="657272" y="6139597"/>
            <a:ext cx="5726365" cy="65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744030" y="1736832"/>
            <a:ext cx="1087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x -&gt; </a:t>
            </a:r>
            <a:r>
              <a:rPr kumimoji="1" lang="en-US" altLang="ja-JP" sz="2400" u="sng" dirty="0" err="1" smtClean="0"/>
              <a:t>x$f</a:t>
            </a:r>
            <a:r>
              <a:rPr kumimoji="1" lang="en-US" altLang="ja-JP" sz="2400" u="sng" dirty="0" smtClean="0"/>
              <a:t> </a:t>
            </a:r>
            <a:endParaRPr kumimoji="1" lang="ja-JP" altLang="en-US" sz="2400" u="sng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45554" y="1335932"/>
            <a:ext cx="4403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type(x) = C  (!=&gt; </a:t>
            </a:r>
            <a:r>
              <a:rPr lang="en-US" altLang="ja-JP" sz="2400" dirty="0"/>
              <a:t>T</a:t>
            </a:r>
            <a:r>
              <a:rPr lang="en-US" altLang="ja-JP" sz="2400" dirty="0" smtClean="0"/>
              <a:t>), </a:t>
            </a:r>
            <a:r>
              <a:rPr lang="en-US" altLang="ja-JP" sz="2400" dirty="0"/>
              <a:t>fields(C) = </a:t>
            </a:r>
            <a:r>
              <a:rPr lang="en-US" altLang="ja-JP" sz="2400" u="sng" dirty="0"/>
              <a:t>C’ </a:t>
            </a:r>
            <a:r>
              <a:rPr lang="en-US" altLang="ja-JP" sz="2400" u="sng" dirty="0" smtClean="0"/>
              <a:t>f</a:t>
            </a:r>
            <a:endParaRPr kumimoji="1" lang="ja-JP" altLang="en-US" sz="2400" dirty="0"/>
          </a:p>
        </p:txBody>
      </p:sp>
      <p:cxnSp>
        <p:nvCxnSpPr>
          <p:cNvPr id="38" name="直線コネクタ 37"/>
          <p:cNvCxnSpPr/>
          <p:nvPr/>
        </p:nvCxnSpPr>
        <p:spPr>
          <a:xfrm flipV="1">
            <a:off x="668321" y="1797597"/>
            <a:ext cx="4257284" cy="65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115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/>
          <p:cNvSpPr txBox="1"/>
          <p:nvPr/>
        </p:nvSpPr>
        <p:spPr>
          <a:xfrm>
            <a:off x="550745" y="974308"/>
            <a:ext cx="5767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v = new C(</a:t>
            </a:r>
            <a:r>
              <a:rPr lang="en-US" altLang="ja-JP" sz="2400" u="sng" dirty="0" smtClean="0"/>
              <a:t>x</a:t>
            </a:r>
            <a:r>
              <a:rPr lang="en-US" altLang="ja-JP" sz="2400" dirty="0" smtClean="0"/>
              <a:t>);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-&gt;  </a:t>
            </a:r>
            <a:r>
              <a:rPr lang="en-US" altLang="ja-JP" sz="2400" u="sng" dirty="0"/>
              <a:t>C’’ </a:t>
            </a:r>
            <a:r>
              <a:rPr lang="en-US" altLang="ja-JP" sz="2400" u="sng" dirty="0" smtClean="0"/>
              <a:t>a;</a:t>
            </a:r>
            <a:r>
              <a:rPr kumimoji="1" lang="en-US" altLang="ja-JP" sz="2400" dirty="0" smtClean="0"/>
              <a:t>  </a:t>
            </a:r>
            <a:r>
              <a:rPr kumimoji="1" lang="en-US" altLang="ja-JP" sz="2400" u="sng" dirty="0" smtClean="0"/>
              <a:t>a=x;</a:t>
            </a:r>
            <a:r>
              <a:rPr kumimoji="1" lang="en-US" altLang="ja-JP" sz="2400" dirty="0" smtClean="0"/>
              <a:t>  </a:t>
            </a:r>
            <a:r>
              <a:rPr kumimoji="1" lang="en-US" altLang="ja-JP" sz="2400" u="sng" dirty="0" smtClean="0"/>
              <a:t>C’ f;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Sk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u="sng" dirty="0" err="1"/>
              <a:t>v$f</a:t>
            </a:r>
            <a:r>
              <a:rPr lang="en-US" altLang="ja-JP" sz="2400" u="sng" dirty="0"/>
              <a:t>  = </a:t>
            </a:r>
            <a:r>
              <a:rPr lang="en-US" altLang="ja-JP" sz="2400" u="sng" dirty="0" smtClean="0"/>
              <a:t>f</a:t>
            </a:r>
            <a:r>
              <a:rPr lang="en-US" altLang="ja-JP" sz="2400" u="sng" dirty="0"/>
              <a:t>;</a:t>
            </a:r>
            <a:r>
              <a:rPr lang="en-US" altLang="ja-JP" sz="2400" dirty="0"/>
              <a:t>  </a:t>
            </a:r>
            <a:r>
              <a:rPr lang="en-US" altLang="ja-JP" sz="2400" dirty="0" smtClean="0"/>
              <a:t> </a:t>
            </a:r>
            <a:endParaRPr kumimoji="1" lang="ja-JP" altLang="en-US" sz="2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52269" y="573408"/>
            <a:ext cx="4826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fields(</a:t>
            </a:r>
            <a:r>
              <a:rPr lang="en-US" altLang="ja-JP" sz="2400" dirty="0" smtClean="0"/>
              <a:t>C) </a:t>
            </a:r>
            <a:r>
              <a:rPr lang="en-US" altLang="ja-JP" sz="2400" dirty="0"/>
              <a:t>= </a:t>
            </a:r>
            <a:r>
              <a:rPr lang="en-US" altLang="ja-JP" sz="2400" u="sng" dirty="0" smtClean="0"/>
              <a:t>C' f</a:t>
            </a:r>
            <a:r>
              <a:rPr lang="en-US" altLang="ja-JP" sz="2400" dirty="0" smtClean="0"/>
              <a:t>    </a:t>
            </a:r>
            <a:r>
              <a:rPr lang="en-US" altLang="ja-JP" sz="2400" dirty="0" err="1" smtClean="0"/>
              <a:t>decl</a:t>
            </a:r>
            <a:r>
              <a:rPr lang="en-US" altLang="ja-JP" sz="2400" dirty="0" smtClean="0"/>
              <a:t>(C) = C(</a:t>
            </a:r>
            <a:r>
              <a:rPr lang="en-US" altLang="ja-JP" sz="2400" u="sng" dirty="0" smtClean="0"/>
              <a:t>C’’ a</a:t>
            </a:r>
            <a:r>
              <a:rPr lang="en-US" altLang="ja-JP" sz="2400" dirty="0" smtClean="0"/>
              <a:t>){ </a:t>
            </a:r>
            <a:r>
              <a:rPr lang="en-US" altLang="ja-JP" sz="2400" dirty="0" err="1" smtClean="0"/>
              <a:t>Sk</a:t>
            </a:r>
            <a:r>
              <a:rPr lang="en-US" altLang="ja-JP" sz="2400" dirty="0" smtClean="0"/>
              <a:t> }     </a:t>
            </a:r>
            <a:endParaRPr lang="ja-JP" altLang="en-US" sz="2400" dirty="0"/>
          </a:p>
        </p:txBody>
      </p:sp>
      <p:cxnSp>
        <p:nvCxnSpPr>
          <p:cNvPr id="35" name="直線コネクタ 34"/>
          <p:cNvCxnSpPr/>
          <p:nvPr/>
        </p:nvCxnSpPr>
        <p:spPr>
          <a:xfrm flipV="1">
            <a:off x="475036" y="1035073"/>
            <a:ext cx="5726365" cy="65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549221" y="2258443"/>
            <a:ext cx="7275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C  v = new C(</a:t>
            </a:r>
            <a:r>
              <a:rPr lang="en-US" altLang="ja-JP" sz="2400" u="sng" dirty="0" smtClean="0"/>
              <a:t>x</a:t>
            </a:r>
            <a:r>
              <a:rPr lang="en-US" altLang="ja-JP" sz="2400" dirty="0" smtClean="0"/>
              <a:t>);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-</a:t>
            </a:r>
            <a:r>
              <a:rPr lang="en-US" altLang="ja-JP" sz="2400" dirty="0" smtClean="0"/>
              <a:t>&gt;  </a:t>
            </a:r>
            <a:r>
              <a:rPr lang="en-US" altLang="ja-JP" sz="2400" u="sng" dirty="0" smtClean="0"/>
              <a:t>C’ </a:t>
            </a:r>
            <a:r>
              <a:rPr lang="en-US" altLang="ja-JP" sz="2400" u="sng" dirty="0" err="1"/>
              <a:t>v$f</a:t>
            </a:r>
            <a:r>
              <a:rPr lang="en-US" altLang="ja-JP" sz="2400" u="sng" dirty="0"/>
              <a:t>;</a:t>
            </a:r>
            <a:r>
              <a:rPr lang="en-US" altLang="ja-JP" sz="2400" dirty="0"/>
              <a:t> </a:t>
            </a:r>
            <a:r>
              <a:rPr kumimoji="1" lang="en-US" altLang="ja-JP" sz="2400" dirty="0" smtClean="0"/>
              <a:t>  </a:t>
            </a:r>
            <a:r>
              <a:rPr lang="en-US" altLang="ja-JP" sz="2400" u="sng" dirty="0"/>
              <a:t>C’’ </a:t>
            </a:r>
            <a:r>
              <a:rPr lang="en-US" altLang="ja-JP" sz="2400" u="sng" dirty="0" smtClean="0"/>
              <a:t>a;</a:t>
            </a:r>
            <a:r>
              <a:rPr kumimoji="1" lang="en-US" altLang="ja-JP" sz="2400" dirty="0" smtClean="0"/>
              <a:t>  </a:t>
            </a:r>
            <a:r>
              <a:rPr kumimoji="1" lang="en-US" altLang="ja-JP" sz="2400" u="sng" dirty="0" smtClean="0"/>
              <a:t>a=x;</a:t>
            </a:r>
            <a:r>
              <a:rPr kumimoji="1" lang="en-US" altLang="ja-JP" sz="2400" dirty="0" smtClean="0"/>
              <a:t>  </a:t>
            </a:r>
            <a:r>
              <a:rPr kumimoji="1" lang="en-US" altLang="ja-JP" sz="2400" u="sng" dirty="0" smtClean="0"/>
              <a:t>C’ f;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Sk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lang="en-US" altLang="ja-JP" sz="2400" u="sng" dirty="0" err="1"/>
              <a:t>v$f</a:t>
            </a:r>
            <a:r>
              <a:rPr lang="en-US" altLang="ja-JP" sz="2400" u="sng" dirty="0"/>
              <a:t>  = </a:t>
            </a:r>
            <a:r>
              <a:rPr lang="en-US" altLang="ja-JP" sz="2400" u="sng" dirty="0" smtClean="0"/>
              <a:t>f</a:t>
            </a:r>
            <a:r>
              <a:rPr lang="en-US" altLang="ja-JP" sz="2400" u="sng" dirty="0"/>
              <a:t>;</a:t>
            </a:r>
            <a:r>
              <a:rPr lang="en-US" altLang="ja-JP" sz="2400" dirty="0"/>
              <a:t>  </a:t>
            </a:r>
            <a:r>
              <a:rPr lang="en-US" altLang="ja-JP" sz="2400" dirty="0" smtClean="0"/>
              <a:t> </a:t>
            </a:r>
            <a:endParaRPr kumimoji="1"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50745" y="1857543"/>
            <a:ext cx="4826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fields(</a:t>
            </a:r>
            <a:r>
              <a:rPr lang="en-US" altLang="ja-JP" sz="2400" dirty="0" smtClean="0"/>
              <a:t>C) </a:t>
            </a:r>
            <a:r>
              <a:rPr lang="en-US" altLang="ja-JP" sz="2400" dirty="0"/>
              <a:t>= </a:t>
            </a:r>
            <a:r>
              <a:rPr lang="en-US" altLang="ja-JP" sz="2400" u="sng" dirty="0" smtClean="0"/>
              <a:t>C' f</a:t>
            </a:r>
            <a:r>
              <a:rPr lang="en-US" altLang="ja-JP" sz="2400" dirty="0" smtClean="0"/>
              <a:t>    </a:t>
            </a:r>
            <a:r>
              <a:rPr lang="en-US" altLang="ja-JP" sz="2400" dirty="0" err="1" smtClean="0"/>
              <a:t>decl</a:t>
            </a:r>
            <a:r>
              <a:rPr lang="en-US" altLang="ja-JP" sz="2400" dirty="0" smtClean="0"/>
              <a:t>(C) = C(</a:t>
            </a:r>
            <a:r>
              <a:rPr lang="en-US" altLang="ja-JP" sz="2400" u="sng" dirty="0" smtClean="0"/>
              <a:t>C’’ a</a:t>
            </a:r>
            <a:r>
              <a:rPr lang="en-US" altLang="ja-JP" sz="2400" dirty="0" smtClean="0"/>
              <a:t>){ </a:t>
            </a:r>
            <a:r>
              <a:rPr lang="en-US" altLang="ja-JP" sz="2400" dirty="0" err="1" smtClean="0"/>
              <a:t>Sk</a:t>
            </a:r>
            <a:r>
              <a:rPr lang="en-US" altLang="ja-JP" sz="2400" dirty="0" smtClean="0"/>
              <a:t> }     </a:t>
            </a:r>
            <a:endParaRPr lang="ja-JP" altLang="en-US" sz="2400" dirty="0"/>
          </a:p>
        </p:txBody>
      </p:sp>
      <p:cxnSp>
        <p:nvCxnSpPr>
          <p:cNvPr id="23" name="直線コネクタ 22"/>
          <p:cNvCxnSpPr/>
          <p:nvPr/>
        </p:nvCxnSpPr>
        <p:spPr>
          <a:xfrm>
            <a:off x="473512" y="2325784"/>
            <a:ext cx="713339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50745" y="3830297"/>
            <a:ext cx="2346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x.m</a:t>
            </a:r>
            <a:r>
              <a:rPr lang="en-US" altLang="ja-JP" sz="2400" dirty="0" smtClean="0"/>
              <a:t>(</a:t>
            </a:r>
            <a:r>
              <a:rPr lang="en-US" altLang="ja-JP" sz="2400" u="sng" dirty="0" smtClean="0"/>
              <a:t>x’</a:t>
            </a:r>
            <a:r>
              <a:rPr lang="en-US" altLang="ja-JP" sz="2400" dirty="0" smtClean="0"/>
              <a:t>)  </a:t>
            </a:r>
            <a:r>
              <a:rPr kumimoji="1" lang="en-US" altLang="ja-JP" sz="2400" dirty="0" smtClean="0"/>
              <a:t>-&gt;  </a:t>
            </a:r>
            <a:r>
              <a:rPr lang="en-US" altLang="ja-JP" sz="2400" dirty="0" err="1" smtClean="0"/>
              <a:t>fnc</a:t>
            </a:r>
            <a:r>
              <a:rPr lang="en-US" altLang="ja-JP" sz="2400" dirty="0" smtClean="0"/>
              <a:t>(</a:t>
            </a:r>
            <a:r>
              <a:rPr lang="en-US" altLang="ja-JP" sz="2400" u="sng" dirty="0" smtClean="0"/>
              <a:t>x’</a:t>
            </a:r>
            <a:r>
              <a:rPr lang="en-US" altLang="ja-JP" sz="2400" dirty="0" smtClean="0"/>
              <a:t>)  </a:t>
            </a:r>
            <a:endParaRPr kumimoji="1"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52269" y="3429397"/>
            <a:ext cx="6284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type(x) = C,  types(</a:t>
            </a:r>
            <a:r>
              <a:rPr lang="en-US" altLang="ja-JP" sz="2400" u="sng" dirty="0" smtClean="0"/>
              <a:t>x’</a:t>
            </a:r>
            <a:r>
              <a:rPr lang="en-US" altLang="ja-JP" sz="2400" dirty="0" smtClean="0"/>
              <a:t>) </a:t>
            </a:r>
            <a:r>
              <a:rPr lang="en-US" altLang="ja-JP" sz="2400" dirty="0"/>
              <a:t>= </a:t>
            </a:r>
            <a:r>
              <a:rPr lang="en-US" altLang="ja-JP" sz="2400" u="sng" dirty="0" smtClean="0"/>
              <a:t>C’</a:t>
            </a:r>
            <a:r>
              <a:rPr lang="en-US" altLang="ja-JP" sz="2400" dirty="0"/>
              <a:t>,</a:t>
            </a:r>
            <a:r>
              <a:rPr lang="en-US" altLang="ja-JP" sz="2400" dirty="0" smtClean="0"/>
              <a:t> method(C, m, </a:t>
            </a:r>
            <a:r>
              <a:rPr lang="en-US" altLang="ja-JP" sz="2400" u="sng" dirty="0" smtClean="0"/>
              <a:t>C’</a:t>
            </a:r>
            <a:r>
              <a:rPr lang="en-US" altLang="ja-JP" sz="2400" dirty="0" smtClean="0"/>
              <a:t>) = </a:t>
            </a:r>
            <a:r>
              <a:rPr lang="en-US" altLang="ja-JP" sz="2400" dirty="0" err="1" smtClean="0"/>
              <a:t>fnc</a:t>
            </a:r>
            <a:r>
              <a:rPr lang="en-US" altLang="ja-JP" sz="2400" dirty="0" smtClean="0"/>
              <a:t>     </a:t>
            </a:r>
            <a:endParaRPr lang="ja-JP" altLang="en-US" sz="2400" dirty="0"/>
          </a:p>
        </p:txBody>
      </p:sp>
      <p:cxnSp>
        <p:nvCxnSpPr>
          <p:cNvPr id="27" name="直線コネクタ 26"/>
          <p:cNvCxnSpPr/>
          <p:nvPr/>
        </p:nvCxnSpPr>
        <p:spPr>
          <a:xfrm flipV="1">
            <a:off x="475036" y="3891062"/>
            <a:ext cx="5726365" cy="65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13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9644" y="833865"/>
            <a:ext cx="4288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CD ::= class C extends C { F K M }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3741" y="1267963"/>
            <a:ext cx="5506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CDssf</a:t>
            </a:r>
            <a:r>
              <a:rPr kumimoji="1" lang="en-US" altLang="ja-JP" sz="2400" dirty="0" smtClean="0"/>
              <a:t> ::</a:t>
            </a:r>
            <a:r>
              <a:rPr lang="en-US" altLang="ja-JP" sz="2400" dirty="0" smtClean="0"/>
              <a:t>= </a:t>
            </a:r>
            <a:r>
              <a:rPr kumimoji="1" lang="en-US" altLang="ja-JP" sz="2400" dirty="0" smtClean="0"/>
              <a:t>class </a:t>
            </a:r>
            <a:r>
              <a:rPr kumimoji="1" lang="en-US" altLang="ja-JP" sz="2400" dirty="0" err="1" smtClean="0"/>
              <a:t>Cssf</a:t>
            </a:r>
            <a:r>
              <a:rPr kumimoji="1" lang="en-US" altLang="ja-JP" sz="2400" dirty="0" smtClean="0"/>
              <a:t> extends </a:t>
            </a:r>
            <a:r>
              <a:rPr kumimoji="1" lang="en-US" altLang="ja-JP" sz="2400" dirty="0" err="1" smtClean="0"/>
              <a:t>Cssf</a:t>
            </a:r>
            <a:r>
              <a:rPr kumimoji="1" lang="en-US" altLang="ja-JP" sz="2400" dirty="0" smtClean="0"/>
              <a:t> { </a:t>
            </a:r>
            <a:r>
              <a:rPr lang="en-US" altLang="ja-JP" sz="2400" dirty="0" err="1" smtClean="0"/>
              <a:t>Fsf</a:t>
            </a:r>
            <a:r>
              <a:rPr kumimoji="1" lang="en-US" altLang="ja-JP" sz="2400" dirty="0" smtClean="0"/>
              <a:t>  K M }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7646" y="2154115"/>
            <a:ext cx="3326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</a:t>
            </a:r>
            <a:r>
              <a:rPr kumimoji="1" lang="en-US" altLang="ja-JP" sz="2400" dirty="0" smtClean="0"/>
              <a:t> ::= C f;         </a:t>
            </a:r>
            <a:r>
              <a:rPr kumimoji="1" lang="en-US" altLang="ja-JP" sz="2400" dirty="0" err="1" smtClean="0"/>
              <a:t>Fsf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 f;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04064" y="2154115"/>
            <a:ext cx="4660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K</a:t>
            </a:r>
            <a:r>
              <a:rPr kumimoji="1" lang="en-US" altLang="ja-JP" sz="2400" dirty="0" smtClean="0"/>
              <a:t> ::= C(</a:t>
            </a:r>
            <a:r>
              <a:rPr kumimoji="1" lang="en-US" altLang="ja-JP" sz="2400" u="sng" dirty="0" smtClean="0"/>
              <a:t>C a, C </a:t>
            </a:r>
            <a:r>
              <a:rPr kumimoji="1" lang="en-US" altLang="ja-JP" sz="2400" u="sng" dirty="0" err="1" smtClean="0"/>
              <a:t>sf</a:t>
            </a:r>
            <a:r>
              <a:rPr kumimoji="1" lang="en-US" altLang="ja-JP" sz="2400" dirty="0" smtClean="0"/>
              <a:t>){ super(</a:t>
            </a:r>
            <a:r>
              <a:rPr kumimoji="1" lang="en-US" altLang="ja-JP" sz="2400" u="sng" dirty="0" smtClean="0"/>
              <a:t>a</a:t>
            </a:r>
            <a:r>
              <a:rPr kumimoji="1" lang="en-US" altLang="ja-JP" sz="2400" dirty="0" smtClean="0"/>
              <a:t>, </a:t>
            </a:r>
            <a:r>
              <a:rPr kumimoji="1" lang="en-US" altLang="ja-JP" sz="2400" u="sng" dirty="0" err="1" smtClean="0"/>
              <a:t>sf</a:t>
            </a:r>
            <a:r>
              <a:rPr kumimoji="1" lang="en-US" altLang="ja-JP" sz="2400" dirty="0" smtClean="0"/>
              <a:t>); </a:t>
            </a:r>
            <a:r>
              <a:rPr kumimoji="1" lang="en-US" altLang="ja-JP" sz="2400" dirty="0" smtClean="0"/>
              <a:t>Sa </a:t>
            </a:r>
            <a:r>
              <a:rPr kumimoji="1" lang="en-US" altLang="ja-JP" sz="2400" dirty="0" err="1" smtClean="0"/>
              <a:t>Sk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smtClean="0"/>
              <a:t>}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9296" y="4191599"/>
            <a:ext cx="4954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Sb</a:t>
            </a:r>
            <a:r>
              <a:rPr kumimoji="1" lang="en-US" altLang="ja-JP" sz="2400" dirty="0" smtClean="0"/>
              <a:t> ::</a:t>
            </a:r>
            <a:r>
              <a:rPr kumimoji="1" lang="en-US" altLang="ja-JP" sz="2400" dirty="0" smtClean="0"/>
              <a:t>= </a:t>
            </a:r>
            <a:r>
              <a:rPr kumimoji="1" lang="en-US" altLang="ja-JP" sz="2400" dirty="0" err="1" smtClean="0"/>
              <a:t>ε</a:t>
            </a:r>
            <a:r>
              <a:rPr kumimoji="1" lang="en-US" altLang="ja-JP" sz="2400" dirty="0" smtClean="0"/>
              <a:t>; </a:t>
            </a:r>
            <a:r>
              <a:rPr kumimoji="1" lang="en-US" altLang="ja-JP" sz="2400" dirty="0" smtClean="0"/>
              <a:t>| final C </a:t>
            </a:r>
            <a:r>
              <a:rPr kumimoji="1" lang="en-US" altLang="ja-JP" sz="2400" dirty="0" smtClean="0"/>
              <a:t>cv = new C(</a:t>
            </a:r>
            <a:r>
              <a:rPr kumimoji="1" lang="en-US" altLang="ja-JP" sz="2400" u="sng" dirty="0" smtClean="0"/>
              <a:t>x</a:t>
            </a:r>
            <a:r>
              <a:rPr kumimoji="1" lang="en-US" altLang="ja-JP" sz="2400" dirty="0" smtClean="0"/>
              <a:t>); | v = x; </a:t>
            </a:r>
            <a:r>
              <a:rPr lang="en-US" altLang="ja-JP" sz="2400" dirty="0" smtClean="0"/>
              <a:t> 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0820" y="4748237"/>
            <a:ext cx="6127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Sk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Sb</a:t>
            </a:r>
            <a:r>
              <a:rPr kumimoji="1" lang="en-US" altLang="ja-JP" sz="2400" dirty="0" smtClean="0"/>
              <a:t> |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f = x; </a:t>
            </a:r>
            <a:r>
              <a:rPr kumimoji="1" lang="en-US" altLang="ja-JP" sz="2400" dirty="0" smtClean="0"/>
              <a:t>| </a:t>
            </a:r>
            <a:r>
              <a:rPr kumimoji="1" lang="en-US" altLang="ja-JP" sz="2400" dirty="0" err="1" smtClean="0"/>
              <a:t>Sk</a:t>
            </a:r>
            <a:r>
              <a:rPr lang="en-US" altLang="ja-JP" sz="2400" dirty="0" err="1" smtClean="0"/>
              <a:t>Sk</a:t>
            </a:r>
            <a:r>
              <a:rPr lang="en-US" altLang="ja-JP" sz="2400" dirty="0" smtClean="0"/>
              <a:t>          Se ::= return v; |  </a:t>
            </a:r>
            <a:r>
              <a:rPr lang="en-US" altLang="ja-JP" sz="2400" dirty="0" err="1" smtClean="0"/>
              <a:t>ε</a:t>
            </a:r>
            <a:r>
              <a:rPr lang="en-US" altLang="ja-JP" sz="2400" dirty="0" smtClean="0"/>
              <a:t>;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22344" y="5227178"/>
            <a:ext cx="7449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Sm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Sb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| if(v</a:t>
            </a:r>
            <a:r>
              <a:rPr lang="en-US" altLang="ja-JP" sz="2400" dirty="0" smtClean="0"/>
              <a:t>)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</a:t>
            </a:r>
            <a:r>
              <a:rPr lang="en-US" altLang="ja-JP" sz="2400" dirty="0" smtClean="0"/>
              <a:t>else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 </a:t>
            </a:r>
            <a:r>
              <a:rPr lang="en-US" altLang="ja-JP" sz="2400" dirty="0" smtClean="0"/>
              <a:t>| while(v</a:t>
            </a:r>
            <a:r>
              <a:rPr lang="en-US" altLang="ja-JP" sz="2400" dirty="0" smtClean="0"/>
              <a:t>)</a:t>
            </a:r>
            <a:r>
              <a:rPr lang="en-US" altLang="ja-JP" sz="2400" dirty="0"/>
              <a:t>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 </a:t>
            </a:r>
            <a:r>
              <a:rPr lang="en-US" altLang="ja-JP" sz="2400" dirty="0" smtClean="0"/>
              <a:t>| </a:t>
            </a:r>
            <a:r>
              <a:rPr lang="en-US" altLang="ja-JP" sz="2400" dirty="0" smtClean="0"/>
              <a:t>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| </a:t>
            </a:r>
            <a:r>
              <a:rPr lang="en-US" altLang="ja-JP" sz="2400" dirty="0" err="1" smtClean="0"/>
              <a:t>SmSm</a:t>
            </a:r>
            <a:endParaRPr lang="en-US" altLang="ja-JP" sz="2400" dirty="0" smtClean="0"/>
          </a:p>
          <a:p>
            <a:r>
              <a:rPr lang="en-US" altLang="ja-JP" sz="2400" dirty="0" smtClean="0"/>
              <a:t>            </a:t>
            </a:r>
            <a:r>
              <a:rPr lang="en-US" altLang="ja-JP" sz="2400" dirty="0">
                <a:solidFill>
                  <a:srgbClr val="FF0000"/>
                </a:solidFill>
              </a:rPr>
              <a:t>| </a:t>
            </a:r>
            <a:r>
              <a:rPr lang="en-US" altLang="ja-JP" sz="2400" dirty="0" err="1">
                <a:solidFill>
                  <a:srgbClr val="FF0000"/>
                </a:solidFill>
              </a:rPr>
              <a:t>x.m</a:t>
            </a:r>
            <a:r>
              <a:rPr lang="en-US" altLang="ja-JP" sz="2400" dirty="0">
                <a:solidFill>
                  <a:srgbClr val="FF0000"/>
                </a:solidFill>
              </a:rPr>
              <a:t>(</a:t>
            </a:r>
            <a:r>
              <a:rPr lang="en-US" altLang="ja-JP" sz="2400" u="sng" dirty="0">
                <a:solidFill>
                  <a:srgbClr val="FF0000"/>
                </a:solidFill>
              </a:rPr>
              <a:t>x</a:t>
            </a:r>
            <a:r>
              <a:rPr lang="en-US" altLang="ja-JP" sz="2400" dirty="0">
                <a:solidFill>
                  <a:srgbClr val="FF0000"/>
                </a:solidFill>
              </a:rPr>
              <a:t>)</a:t>
            </a:r>
            <a:r>
              <a:rPr lang="en-US" altLang="ja-JP" sz="2400" dirty="0" smtClean="0">
                <a:solidFill>
                  <a:srgbClr val="FF0000"/>
                </a:solidFill>
              </a:rPr>
              <a:t>;</a:t>
            </a:r>
            <a:r>
              <a:rPr lang="en-US" altLang="ja-JP" sz="2400" dirty="0"/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| v = </a:t>
            </a:r>
            <a:r>
              <a:rPr lang="en-US" altLang="ja-JP" sz="2400" dirty="0" err="1">
                <a:solidFill>
                  <a:srgbClr val="FF0000"/>
                </a:solidFill>
              </a:rPr>
              <a:t>x.m</a:t>
            </a:r>
            <a:r>
              <a:rPr lang="en-US" altLang="ja-JP" sz="2400" dirty="0">
                <a:solidFill>
                  <a:srgbClr val="FF0000"/>
                </a:solidFill>
              </a:rPr>
              <a:t>(</a:t>
            </a:r>
            <a:r>
              <a:rPr lang="en-US" altLang="ja-JP" sz="2400" u="sng" dirty="0">
                <a:solidFill>
                  <a:srgbClr val="FF0000"/>
                </a:solidFill>
              </a:rPr>
              <a:t>x</a:t>
            </a:r>
            <a:r>
              <a:rPr lang="en-US" altLang="ja-JP" sz="2400" dirty="0">
                <a:solidFill>
                  <a:srgbClr val="FF0000"/>
                </a:solidFill>
              </a:rPr>
              <a:t>); 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49644" y="179046"/>
            <a:ext cx="7318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f</a:t>
            </a:r>
            <a:r>
              <a:rPr kumimoji="1" lang="en-US" altLang="ja-JP" sz="2000" dirty="0" smtClean="0"/>
              <a:t>:</a:t>
            </a:r>
            <a:r>
              <a:rPr lang="ja-JP" altLang="en-US" sz="2000" dirty="0" smtClean="0"/>
              <a:t>フィールド</a:t>
            </a:r>
            <a:r>
              <a:rPr kumimoji="1" lang="ja-JP" altLang="en-US" sz="2000" dirty="0" smtClean="0"/>
              <a:t>名</a:t>
            </a:r>
            <a:r>
              <a:rPr lang="en-US" altLang="ja-JP" sz="2000" dirty="0" smtClean="0"/>
              <a:t>,  v: </a:t>
            </a:r>
            <a:r>
              <a:rPr lang="ja-JP" altLang="en-US" sz="2000" dirty="0" smtClean="0"/>
              <a:t>ローカル変数名</a:t>
            </a:r>
            <a:r>
              <a:rPr lang="en-US" altLang="ja-JP" sz="2000" dirty="0" smtClean="0"/>
              <a:t>,  a: </a:t>
            </a:r>
            <a:r>
              <a:rPr lang="ja-JP" altLang="en-US" sz="2000" dirty="0" smtClean="0"/>
              <a:t>仮引数名</a:t>
            </a:r>
            <a:r>
              <a:rPr lang="en-US" altLang="ja-JP" sz="2000" dirty="0" smtClean="0"/>
              <a:t> </a:t>
            </a:r>
            <a:r>
              <a:rPr kumimoji="1" lang="en-US" altLang="ja-JP" sz="2000" dirty="0" smtClean="0"/>
              <a:t>C </a:t>
            </a:r>
            <a:r>
              <a:rPr kumimoji="1" lang="ja-JP" altLang="en-US" sz="2000" dirty="0" smtClean="0"/>
              <a:t>は</a:t>
            </a:r>
            <a:r>
              <a:rPr kumimoji="1" lang="en-US" altLang="ja-JP" sz="2000" dirty="0" err="1" smtClean="0"/>
              <a:t>Csf</a:t>
            </a:r>
            <a:r>
              <a:rPr kumimoji="1" lang="en-US" altLang="ja-JP" sz="2000" dirty="0" smtClean="0"/>
              <a:t>, </a:t>
            </a:r>
            <a:r>
              <a:rPr kumimoji="1" lang="en-US" altLang="ja-JP" sz="2000" dirty="0" err="1" smtClean="0"/>
              <a:t>Cssf</a:t>
            </a:r>
            <a:r>
              <a:rPr kumimoji="1" lang="ja-JP" altLang="en-US" sz="2000" dirty="0" smtClean="0"/>
              <a:t>を含む</a:t>
            </a:r>
            <a:endParaRPr kumimoji="1" lang="en-US" altLang="ja-JP" sz="2000" dirty="0" smtClean="0"/>
          </a:p>
          <a:p>
            <a:r>
              <a:rPr lang="en-US" altLang="ja-JP" sz="2000" dirty="0"/>
              <a:t>c</a:t>
            </a:r>
            <a:r>
              <a:rPr lang="en-US" altLang="ja-JP" sz="2000" dirty="0" smtClean="0"/>
              <a:t>v: </a:t>
            </a:r>
            <a:r>
              <a:rPr lang="ja-JP" altLang="en-US" sz="2000" dirty="0" smtClean="0"/>
              <a:t>再代入不可のローカル変数</a:t>
            </a:r>
            <a:endParaRPr kumimoji="1" lang="ja-JP" altLang="en-US" sz="2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7646" y="2653668"/>
            <a:ext cx="4968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M ::=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m(</a:t>
            </a:r>
            <a:r>
              <a:rPr kumimoji="1" lang="en-US" altLang="ja-JP" sz="2400" u="sng" dirty="0" smtClean="0"/>
              <a:t>C f, C a, C  </a:t>
            </a:r>
            <a:r>
              <a:rPr kumimoji="1" lang="en-US" altLang="ja-JP" sz="2400" u="sng" dirty="0" err="1" smtClean="0"/>
              <a:t>sf</a:t>
            </a:r>
            <a:r>
              <a:rPr kumimoji="1" lang="en-US" altLang="ja-JP" sz="2400" u="sng" dirty="0" smtClean="0"/>
              <a:t> </a:t>
            </a:r>
            <a:r>
              <a:rPr kumimoji="1" lang="en-US" altLang="ja-JP" sz="2400" dirty="0" smtClean="0"/>
              <a:t>) { </a:t>
            </a:r>
            <a:r>
              <a:rPr kumimoji="1" lang="en-US" altLang="ja-JP" sz="2400" dirty="0" smtClean="0"/>
              <a:t>Sa </a:t>
            </a:r>
            <a:r>
              <a:rPr kumimoji="1" lang="en-US" altLang="ja-JP" sz="2400" dirty="0" err="1" smtClean="0"/>
              <a:t>Sm</a:t>
            </a:r>
            <a:r>
              <a:rPr kumimoji="1" lang="en-US" altLang="ja-JP" sz="2400" dirty="0" smtClean="0"/>
              <a:t>  </a:t>
            </a:r>
            <a:r>
              <a:rPr lang="en-US" altLang="ja-JP" sz="2400" dirty="0" smtClean="0"/>
              <a:t>Se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40225" y="5970618"/>
            <a:ext cx="276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x</a:t>
            </a:r>
            <a:r>
              <a:rPr kumimoji="1" lang="en-US" altLang="ja-JP" sz="2400" dirty="0" smtClean="0"/>
              <a:t> ::= f | v | a | </a:t>
            </a:r>
            <a:r>
              <a:rPr kumimoji="1" lang="en-US" altLang="ja-JP" sz="2400" dirty="0" err="1" smtClean="0"/>
              <a:t>sf</a:t>
            </a:r>
            <a:r>
              <a:rPr kumimoji="1" lang="en-US" altLang="ja-JP" sz="2400" dirty="0" smtClean="0"/>
              <a:t> | </a:t>
            </a:r>
            <a:r>
              <a:rPr lang="en-US" altLang="ja-JP" sz="2400" dirty="0" smtClean="0">
                <a:solidFill>
                  <a:srgbClr val="FF0000"/>
                </a:solidFill>
              </a:rPr>
              <a:t>cv 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72118" y="1656055"/>
            <a:ext cx="5878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CDsf</a:t>
            </a:r>
            <a:r>
              <a:rPr kumimoji="1" lang="en-US" altLang="ja-JP" sz="2400" dirty="0" smtClean="0"/>
              <a:t> ::= final class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extends </a:t>
            </a:r>
            <a:r>
              <a:rPr kumimoji="1" lang="en-US" altLang="ja-JP" sz="2400" dirty="0" err="1" smtClean="0"/>
              <a:t>Cssf</a:t>
            </a:r>
            <a:r>
              <a:rPr kumimoji="1" lang="en-US" altLang="ja-JP" sz="2400" dirty="0" smtClean="0"/>
              <a:t> { </a:t>
            </a:r>
            <a:r>
              <a:rPr lang="en-US" altLang="ja-JP" sz="2400" dirty="0" err="1" smtClean="0"/>
              <a:t>Fsf</a:t>
            </a:r>
            <a:r>
              <a:rPr kumimoji="1" lang="en-US" altLang="ja-JP" sz="2400" dirty="0" smtClean="0"/>
              <a:t>  K M }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9296" y="3729934"/>
            <a:ext cx="2458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Sa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smtClean="0"/>
              <a:t>::=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v; </a:t>
            </a:r>
            <a:r>
              <a:rPr kumimoji="1" lang="en-US" altLang="ja-JP" sz="2400" dirty="0" smtClean="0"/>
              <a:t>| </a:t>
            </a:r>
            <a:r>
              <a:rPr kumimoji="1" lang="en-US" altLang="ja-JP" sz="2400" dirty="0" err="1" smtClean="0"/>
              <a:t>SaSa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 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02976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38130" y="941239"/>
            <a:ext cx="371151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precise actual type </a:t>
            </a:r>
          </a:p>
          <a:p>
            <a:r>
              <a:rPr lang="en-US" altLang="ja-JP" dirty="0"/>
              <a:t>PAT = C{</a:t>
            </a:r>
            <a:r>
              <a:rPr lang="en-US" altLang="ja-JP" u="sng" dirty="0" err="1"/>
              <a:t>f:PAT</a:t>
            </a:r>
            <a:r>
              <a:rPr lang="en-US" altLang="ja-JP" dirty="0"/>
              <a:t>} | primitive-type | C{</a:t>
            </a:r>
            <a:r>
              <a:rPr lang="en-US" altLang="ja-JP" dirty="0" smtClean="0"/>
              <a:t>} 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あるオブジェクト</a:t>
            </a:r>
            <a:r>
              <a:rPr lang="en-US" altLang="ja-JP" dirty="0"/>
              <a:t>x </a:t>
            </a:r>
            <a:r>
              <a:rPr lang="ja-JP" altLang="en-US" dirty="0"/>
              <a:t>の</a:t>
            </a:r>
            <a:r>
              <a:rPr lang="en-US" altLang="ja-JP" dirty="0"/>
              <a:t>actual type</a:t>
            </a:r>
            <a:r>
              <a:rPr lang="ja-JP" altLang="en-US" dirty="0"/>
              <a:t>が </a:t>
            </a:r>
            <a:r>
              <a:rPr lang="en-US" altLang="ja-JP" dirty="0"/>
              <a:t>T</a:t>
            </a:r>
          </a:p>
          <a:p>
            <a:r>
              <a:rPr lang="en-US" altLang="ja-JP" dirty="0"/>
              <a:t>class T extends </a:t>
            </a:r>
            <a:r>
              <a:rPr lang="en-US" altLang="ja-JP" dirty="0" err="1"/>
              <a:t>Ts</a:t>
            </a:r>
            <a:r>
              <a:rPr lang="en-US" altLang="ja-JP" dirty="0"/>
              <a:t> { T’ f; }</a:t>
            </a:r>
          </a:p>
          <a:p>
            <a:r>
              <a:rPr lang="en-US" altLang="ja-JP" dirty="0"/>
              <a:t>class </a:t>
            </a:r>
            <a:r>
              <a:rPr lang="en-US" altLang="ja-JP" dirty="0" err="1"/>
              <a:t>Ts</a:t>
            </a:r>
            <a:r>
              <a:rPr lang="en-US" altLang="ja-JP" dirty="0"/>
              <a:t> {Ts’ </a:t>
            </a:r>
            <a:r>
              <a:rPr lang="en-US" altLang="ja-JP" dirty="0" err="1"/>
              <a:t>fs</a:t>
            </a:r>
            <a:r>
              <a:rPr lang="en-US" altLang="ja-JP" dirty="0"/>
              <a:t>; }</a:t>
            </a:r>
          </a:p>
          <a:p>
            <a:r>
              <a:rPr lang="ja-JP" altLang="en-US" dirty="0"/>
              <a:t>また、</a:t>
            </a:r>
            <a:r>
              <a:rPr lang="en-US" altLang="ja-JP" dirty="0"/>
              <a:t> </a:t>
            </a:r>
            <a:r>
              <a:rPr lang="en-US" altLang="ja-JP" dirty="0" err="1"/>
              <a:t>x.f</a:t>
            </a:r>
            <a:r>
              <a:rPr lang="en-US" altLang="ja-JP" dirty="0"/>
              <a:t> </a:t>
            </a:r>
            <a:r>
              <a:rPr lang="ja-JP" altLang="en-US" dirty="0"/>
              <a:t>の</a:t>
            </a:r>
            <a:r>
              <a:rPr lang="en-US" altLang="ja-JP" dirty="0"/>
              <a:t>actual type </a:t>
            </a:r>
            <a:r>
              <a:rPr lang="ja-JP" altLang="en-US" dirty="0"/>
              <a:t>が</a:t>
            </a:r>
            <a:r>
              <a:rPr lang="en-US" altLang="ja-JP" dirty="0"/>
              <a:t>T’’</a:t>
            </a:r>
          </a:p>
          <a:p>
            <a:r>
              <a:rPr lang="en-US" altLang="ja-JP" dirty="0"/>
              <a:t>class T’’ extends T’ {}</a:t>
            </a:r>
          </a:p>
          <a:p>
            <a:r>
              <a:rPr lang="en-US" altLang="ja-JP" dirty="0"/>
              <a:t>class T’ { </a:t>
            </a:r>
            <a:r>
              <a:rPr lang="en-US" altLang="ja-JP" dirty="0" err="1"/>
              <a:t>int</a:t>
            </a:r>
            <a:r>
              <a:rPr lang="en-US" altLang="ja-JP" dirty="0"/>
              <a:t> fi; }</a:t>
            </a:r>
          </a:p>
          <a:p>
            <a:r>
              <a:rPr lang="en-US" altLang="ja-JP" dirty="0" err="1"/>
              <a:t>x.fs</a:t>
            </a:r>
            <a:r>
              <a:rPr lang="ja-JP" altLang="en-US" dirty="0"/>
              <a:t>の</a:t>
            </a:r>
            <a:r>
              <a:rPr lang="en-US" altLang="ja-JP" dirty="0"/>
              <a:t>actual type</a:t>
            </a:r>
            <a:r>
              <a:rPr lang="ja-JP" altLang="en-US" dirty="0"/>
              <a:t>が</a:t>
            </a:r>
            <a:r>
              <a:rPr lang="en-US" altLang="ja-JP" dirty="0"/>
              <a:t>Ts’</a:t>
            </a:r>
          </a:p>
          <a:p>
            <a:r>
              <a:rPr lang="en-US" altLang="ja-JP" dirty="0"/>
              <a:t>class Ts’ {}</a:t>
            </a:r>
          </a:p>
          <a:p>
            <a:endParaRPr lang="en-US" altLang="ja-JP" dirty="0"/>
          </a:p>
          <a:p>
            <a:r>
              <a:rPr lang="ja-JP" altLang="en-US" dirty="0"/>
              <a:t>の場合、</a:t>
            </a:r>
            <a:r>
              <a:rPr lang="en-US" altLang="ja-JP" dirty="0"/>
              <a:t>x</a:t>
            </a:r>
            <a:r>
              <a:rPr lang="ja-JP" altLang="en-US" dirty="0"/>
              <a:t>の</a:t>
            </a:r>
            <a:r>
              <a:rPr lang="en-US" altLang="ja-JP" dirty="0"/>
              <a:t>PAT</a:t>
            </a:r>
            <a:r>
              <a:rPr lang="ja-JP" altLang="en-US" dirty="0"/>
              <a:t>は</a:t>
            </a:r>
            <a:endParaRPr lang="en-US" altLang="ja-JP" dirty="0"/>
          </a:p>
          <a:p>
            <a:r>
              <a:rPr lang="en-US" altLang="ja-JP" dirty="0"/>
              <a:t>T{ f: T’’{ fi: </a:t>
            </a:r>
            <a:r>
              <a:rPr lang="en-US" altLang="ja-JP" dirty="0" err="1"/>
              <a:t>int</a:t>
            </a:r>
            <a:r>
              <a:rPr lang="en-US" altLang="ja-JP" dirty="0"/>
              <a:t>}, </a:t>
            </a:r>
            <a:r>
              <a:rPr lang="en-US" altLang="ja-JP" dirty="0" err="1"/>
              <a:t>fs</a:t>
            </a:r>
            <a:r>
              <a:rPr lang="en-US" altLang="ja-JP" dirty="0"/>
              <a:t>: Ts’{}}</a:t>
            </a:r>
          </a:p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92363" y="1093639"/>
            <a:ext cx="3544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strict-final </a:t>
            </a:r>
            <a:r>
              <a:rPr lang="en-US" altLang="ja-JP" dirty="0" err="1" smtClean="0"/>
              <a:t>Csf</a:t>
            </a:r>
            <a:r>
              <a:rPr lang="ja-JP" altLang="en-US" dirty="0" smtClean="0"/>
              <a:t>は型名が決定すれば</a:t>
            </a:r>
            <a:endParaRPr lang="en-US" altLang="ja-JP" dirty="0" smtClean="0"/>
          </a:p>
          <a:p>
            <a:r>
              <a:rPr kumimoji="1" lang="en-US" altLang="ja-JP" dirty="0" smtClean="0"/>
              <a:t>PAT</a:t>
            </a:r>
            <a:r>
              <a:rPr kumimoji="1" lang="ja-JP" altLang="en-US" dirty="0" smtClean="0"/>
              <a:t>が静的に決定される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14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5261" y="438437"/>
            <a:ext cx="707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Sa</a:t>
            </a:r>
            <a:r>
              <a:rPr kumimoji="1" lang="en-US" altLang="ja-JP" sz="2400" dirty="0" smtClean="0"/>
              <a:t> ::</a:t>
            </a:r>
            <a:endParaRPr lang="en-US" altLang="ja-JP" sz="24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72071" y="382370"/>
            <a:ext cx="3942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 </a:t>
            </a:r>
            <a:r>
              <a:rPr lang="en-US" altLang="ja-JP" sz="2400" dirty="0" smtClean="0"/>
              <a:t>&lt;</a:t>
            </a:r>
            <a:r>
              <a:rPr lang="en-US" altLang="ja-JP" sz="2400" dirty="0" err="1" smtClean="0"/>
              <a:t>Γ</a:t>
            </a:r>
            <a:r>
              <a:rPr lang="en-US" altLang="ja-JP" sz="2400" dirty="0" smtClean="0"/>
              <a:t> , </a:t>
            </a:r>
            <a:r>
              <a:rPr lang="en-US" altLang="ja-JP" sz="2400" dirty="0" err="1" smtClean="0"/>
              <a:t>Csf</a:t>
            </a:r>
            <a:r>
              <a:rPr lang="en-US" altLang="ja-JP" sz="2400" dirty="0" smtClean="0"/>
              <a:t> v; S&gt;  -&gt;  &lt;</a:t>
            </a:r>
            <a:r>
              <a:rPr lang="en-US" altLang="ja-JP" sz="2400" dirty="0" err="1" smtClean="0"/>
              <a:t>Γ</a:t>
            </a:r>
            <a:r>
              <a:rPr lang="en-US" altLang="ja-JP" sz="2400" dirty="0" smtClean="0"/>
              <a:t>[v: </a:t>
            </a:r>
            <a:r>
              <a:rPr lang="en-US" altLang="ja-JP" sz="2400" dirty="0" err="1" smtClean="0"/>
              <a:t>Csv</a:t>
            </a:r>
            <a:r>
              <a:rPr lang="en-US" altLang="ja-JP" sz="2400" dirty="0" smtClean="0"/>
              <a:t>], S&gt;</a:t>
            </a:r>
            <a:endParaRPr kumimoji="1" lang="ja-JP" altLang="en-US" sz="2400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1357182" y="424299"/>
            <a:ext cx="3756994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177051" y="2081381"/>
            <a:ext cx="5788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 &lt;</a:t>
            </a:r>
            <a:r>
              <a:rPr lang="en-US" altLang="ja-JP" sz="2400" dirty="0" err="1"/>
              <a:t>Γ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, final C  cv </a:t>
            </a:r>
            <a:r>
              <a:rPr lang="en-US" altLang="ja-JP" sz="2400" dirty="0"/>
              <a:t>= new C(</a:t>
            </a:r>
            <a:r>
              <a:rPr lang="en-US" altLang="ja-JP" sz="2400" u="sng" dirty="0"/>
              <a:t>x</a:t>
            </a:r>
            <a:r>
              <a:rPr lang="en-US" altLang="ja-JP" sz="2400" dirty="0" smtClean="0"/>
              <a:t>); </a:t>
            </a:r>
            <a:r>
              <a:rPr lang="en-US" altLang="ja-JP" sz="2400" dirty="0"/>
              <a:t>S&gt;  -&gt;  &lt;</a:t>
            </a:r>
            <a:r>
              <a:rPr lang="en-US" altLang="ja-JP" sz="2400" dirty="0" err="1" smtClean="0"/>
              <a:t>Γ</a:t>
            </a:r>
            <a:r>
              <a:rPr lang="en-US" altLang="ja-JP" sz="2400" dirty="0" smtClean="0"/>
              <a:t>[cv: T], </a:t>
            </a:r>
            <a:r>
              <a:rPr lang="en-US" altLang="ja-JP" sz="2400" dirty="0"/>
              <a:t>S&gt;</a:t>
            </a:r>
            <a:endParaRPr lang="ja-JP" altLang="en-US" sz="24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1362162" y="2148722"/>
            <a:ext cx="6308974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756813" y="1704593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PAT(new C(</a:t>
            </a:r>
            <a:r>
              <a:rPr lang="en-US" altLang="ja-JP" sz="2400" u="sng" dirty="0" smtClean="0"/>
              <a:t>x</a:t>
            </a:r>
            <a:r>
              <a:rPr lang="en-US" altLang="ja-JP" sz="2400" dirty="0" smtClean="0"/>
              <a:t>), </a:t>
            </a:r>
            <a:r>
              <a:rPr lang="en-US" altLang="ja-JP" sz="2400" dirty="0" err="1"/>
              <a:t>Γ</a:t>
            </a:r>
            <a:r>
              <a:rPr lang="en-US" altLang="ja-JP" sz="2400" dirty="0" smtClean="0"/>
              <a:t>) = T</a:t>
            </a:r>
            <a:endParaRPr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98194" y="3280340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 </a:t>
            </a:r>
            <a:r>
              <a:rPr lang="en-US" altLang="ja-JP" sz="2400" dirty="0" smtClean="0"/>
              <a:t>&lt;</a:t>
            </a:r>
            <a:r>
              <a:rPr lang="en-US" altLang="ja-JP" sz="2400" dirty="0" err="1" smtClean="0"/>
              <a:t>Γ</a:t>
            </a:r>
            <a:r>
              <a:rPr lang="en-US" altLang="ja-JP" sz="2400" dirty="0" smtClean="0"/>
              <a:t> , v = x; S&gt;  -&gt;  &lt;</a:t>
            </a:r>
            <a:r>
              <a:rPr lang="en-US" altLang="ja-JP" sz="2400" dirty="0" err="1" smtClean="0"/>
              <a:t>Γ</a:t>
            </a:r>
            <a:r>
              <a:rPr lang="en-US" altLang="ja-JP" sz="2400" dirty="0" smtClean="0"/>
              <a:t>, S&gt;</a:t>
            </a:r>
            <a:endParaRPr kumimoji="1" lang="ja-JP" altLang="en-US" sz="2400" dirty="0"/>
          </a:p>
        </p:txBody>
      </p:sp>
      <p:cxnSp>
        <p:nvCxnSpPr>
          <p:cNvPr id="15" name="直線コネクタ 14"/>
          <p:cNvCxnSpPr/>
          <p:nvPr/>
        </p:nvCxnSpPr>
        <p:spPr>
          <a:xfrm flipV="1">
            <a:off x="1633745" y="3229590"/>
            <a:ext cx="4261307" cy="158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886365" y="2767925"/>
            <a:ext cx="3987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PAT(v, </a:t>
            </a:r>
            <a:r>
              <a:rPr lang="en-US" altLang="ja-JP" sz="2400" dirty="0" err="1"/>
              <a:t>Γ</a:t>
            </a:r>
            <a:r>
              <a:rPr lang="en-US" altLang="ja-JP" sz="2400" dirty="0" smtClean="0"/>
              <a:t>) = </a:t>
            </a:r>
            <a:r>
              <a:rPr lang="en-US" altLang="ja-JP" sz="2400" dirty="0" err="1" smtClean="0"/>
              <a:t>Csf</a:t>
            </a:r>
            <a:r>
              <a:rPr lang="en-US" altLang="ja-JP" sz="2400" dirty="0" smtClean="0"/>
              <a:t>,  PAT(x, </a:t>
            </a:r>
            <a:r>
              <a:rPr lang="en-US" altLang="ja-JP" sz="2400" dirty="0" err="1" smtClean="0"/>
              <a:t>Γ</a:t>
            </a:r>
            <a:r>
              <a:rPr lang="en-US" altLang="ja-JP" sz="2400" dirty="0" smtClean="0"/>
              <a:t>) = </a:t>
            </a:r>
            <a:r>
              <a:rPr lang="en-US" altLang="ja-JP" sz="2400" dirty="0" err="1" smtClean="0"/>
              <a:t>Csf</a:t>
            </a:r>
            <a:endParaRPr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67052" y="3984355"/>
            <a:ext cx="700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Sk</a:t>
            </a:r>
            <a:r>
              <a:rPr kumimoji="1" lang="en-US" altLang="ja-JP" sz="2400" dirty="0" smtClean="0"/>
              <a:t> ::</a:t>
            </a:r>
            <a:endParaRPr lang="en-US" altLang="ja-JP" sz="2400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80638" y="4222201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 </a:t>
            </a:r>
            <a:r>
              <a:rPr lang="en-US" altLang="ja-JP" sz="2400" dirty="0" smtClean="0"/>
              <a:t>&lt;</a:t>
            </a:r>
            <a:r>
              <a:rPr lang="en-US" altLang="ja-JP" sz="2400" dirty="0" err="1" smtClean="0"/>
              <a:t>Γ</a:t>
            </a:r>
            <a:r>
              <a:rPr lang="en-US" altLang="ja-JP" sz="2400" dirty="0" smtClean="0"/>
              <a:t> , f = x; </a:t>
            </a:r>
            <a:r>
              <a:rPr lang="en-US" altLang="ja-JP" sz="2400" dirty="0" err="1" smtClean="0"/>
              <a:t>Sk</a:t>
            </a:r>
            <a:r>
              <a:rPr lang="en-US" altLang="ja-JP" sz="2400" dirty="0" smtClean="0"/>
              <a:t>&gt;  -&gt;  &lt;</a:t>
            </a:r>
            <a:r>
              <a:rPr lang="en-US" altLang="ja-JP" sz="2400" dirty="0" err="1" smtClean="0"/>
              <a:t>Γ</a:t>
            </a:r>
            <a:r>
              <a:rPr lang="en-US" altLang="ja-JP" sz="2400" dirty="0" smtClean="0"/>
              <a:t>[this: C{f: T}], </a:t>
            </a:r>
            <a:r>
              <a:rPr lang="en-US" altLang="ja-JP" sz="2400" dirty="0" err="1" smtClean="0"/>
              <a:t>Sk</a:t>
            </a:r>
            <a:r>
              <a:rPr lang="en-US" altLang="ja-JP" sz="2400" dirty="0" smtClean="0"/>
              <a:t>&gt;</a:t>
            </a:r>
            <a:endParaRPr kumimoji="1" lang="ja-JP" altLang="en-US" sz="2400" dirty="0"/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1365749" y="4282966"/>
            <a:ext cx="4907569" cy="65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265737" y="3871641"/>
            <a:ext cx="4852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PAT(this, </a:t>
            </a:r>
            <a:r>
              <a:rPr lang="en-US" altLang="ja-JP" sz="2400" dirty="0" err="1"/>
              <a:t>Γ</a:t>
            </a:r>
            <a:r>
              <a:rPr lang="en-US" altLang="ja-JP" sz="2400" dirty="0" smtClean="0"/>
              <a:t>) = C{f: PAT’},  PAT(x, </a:t>
            </a:r>
            <a:r>
              <a:rPr lang="en-US" altLang="ja-JP" sz="2400" dirty="0" err="1" smtClean="0"/>
              <a:t>Γ</a:t>
            </a:r>
            <a:r>
              <a:rPr lang="en-US" altLang="ja-JP" sz="2400" dirty="0" smtClean="0"/>
              <a:t>) = T </a:t>
            </a:r>
            <a:endParaRPr lang="ja-JP" altLang="en-US" sz="2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215421" y="6197674"/>
            <a:ext cx="7289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 </a:t>
            </a:r>
            <a:r>
              <a:rPr lang="en-US" altLang="ja-JP" sz="2400" dirty="0" smtClean="0"/>
              <a:t>&lt;</a:t>
            </a:r>
            <a:r>
              <a:rPr lang="en-US" altLang="ja-JP" sz="2400" dirty="0" err="1" smtClean="0"/>
              <a:t>Γ</a:t>
            </a:r>
            <a:r>
              <a:rPr lang="en-US" altLang="ja-JP" sz="2400" dirty="0" smtClean="0"/>
              <a:t> , super(</a:t>
            </a:r>
            <a:r>
              <a:rPr lang="en-US" altLang="ja-JP" sz="2400" u="sng" dirty="0" smtClean="0"/>
              <a:t>a</a:t>
            </a:r>
            <a:r>
              <a:rPr lang="en-US" altLang="ja-JP" sz="2400" dirty="0" smtClean="0"/>
              <a:t>, </a:t>
            </a:r>
            <a:r>
              <a:rPr lang="en-US" altLang="ja-JP" sz="2400" u="sng" dirty="0" err="1" smtClean="0"/>
              <a:t>sf</a:t>
            </a:r>
            <a:r>
              <a:rPr lang="en-US" altLang="ja-JP" sz="2400" dirty="0" smtClean="0"/>
              <a:t>); </a:t>
            </a:r>
            <a:r>
              <a:rPr lang="en-US" altLang="ja-JP" sz="2400" dirty="0" err="1" smtClean="0"/>
              <a:t>Sk</a:t>
            </a:r>
            <a:r>
              <a:rPr lang="en-US" altLang="ja-JP" sz="2400" dirty="0" smtClean="0"/>
              <a:t>&gt;  -&gt;  &lt;</a:t>
            </a:r>
            <a:r>
              <a:rPr lang="en-US" altLang="ja-JP" sz="2400" dirty="0" err="1" smtClean="0"/>
              <a:t>Γ</a:t>
            </a:r>
            <a:r>
              <a:rPr lang="en-US" altLang="ja-JP" sz="2400" dirty="0" smtClean="0"/>
              <a:t>[this: C{</a:t>
            </a:r>
            <a:r>
              <a:rPr lang="en-US" altLang="ja-JP" sz="2400" u="sng" dirty="0" smtClean="0"/>
              <a:t>f: PAT0</a:t>
            </a:r>
            <a:r>
              <a:rPr lang="en-US" altLang="ja-JP" sz="2400" dirty="0" smtClean="0"/>
              <a:t>, </a:t>
            </a:r>
            <a:r>
              <a:rPr lang="en-US" altLang="ja-JP" sz="2400" u="sng" dirty="0" smtClean="0"/>
              <a:t>f’:PAT1’</a:t>
            </a:r>
            <a:r>
              <a:rPr lang="en-US" altLang="ja-JP" sz="2400" dirty="0" smtClean="0"/>
              <a:t>}], </a:t>
            </a:r>
            <a:r>
              <a:rPr lang="en-US" altLang="ja-JP" sz="2400" dirty="0" err="1" smtClean="0"/>
              <a:t>Sk</a:t>
            </a:r>
            <a:r>
              <a:rPr lang="en-US" altLang="ja-JP" sz="2400" dirty="0" smtClean="0"/>
              <a:t>&gt;</a:t>
            </a:r>
            <a:endParaRPr kumimoji="1" lang="ja-JP" altLang="en-US" sz="2400" dirty="0"/>
          </a:p>
        </p:txBody>
      </p:sp>
      <p:cxnSp>
        <p:nvCxnSpPr>
          <p:cNvPr id="28" name="直線コネクタ 27"/>
          <p:cNvCxnSpPr/>
          <p:nvPr/>
        </p:nvCxnSpPr>
        <p:spPr>
          <a:xfrm flipV="1">
            <a:off x="1400532" y="6235137"/>
            <a:ext cx="4907569" cy="65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868448" y="5369423"/>
            <a:ext cx="6872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    PAT(this, </a:t>
            </a:r>
            <a:r>
              <a:rPr lang="en-US" altLang="ja-JP" sz="2400" dirty="0" err="1"/>
              <a:t>Γ</a:t>
            </a:r>
            <a:r>
              <a:rPr lang="en-US" altLang="ja-JP" sz="2400" dirty="0" smtClean="0"/>
              <a:t>) = C{</a:t>
            </a:r>
            <a:r>
              <a:rPr lang="en-US" altLang="ja-JP" sz="2400" u="sng" dirty="0" smtClean="0"/>
              <a:t>f: PAT0</a:t>
            </a:r>
            <a:r>
              <a:rPr lang="en-US" altLang="ja-JP" sz="2400" dirty="0" smtClean="0"/>
              <a:t>, </a:t>
            </a:r>
            <a:r>
              <a:rPr lang="en-US" altLang="ja-JP" sz="2400" u="sng" dirty="0" smtClean="0"/>
              <a:t>f’: PAT1</a:t>
            </a:r>
            <a:r>
              <a:rPr lang="en-US" altLang="ja-JP" sz="2400" dirty="0" smtClean="0"/>
              <a:t>}, </a:t>
            </a:r>
          </a:p>
          <a:p>
            <a:r>
              <a:rPr lang="en-US" altLang="ja-JP" sz="2400" dirty="0" smtClean="0"/>
              <a:t> PAT(</a:t>
            </a:r>
            <a:r>
              <a:rPr lang="en-US" altLang="ja-JP" sz="2400" dirty="0"/>
              <a:t>super(</a:t>
            </a:r>
            <a:r>
              <a:rPr lang="en-US" altLang="ja-JP" sz="2400" u="sng" dirty="0"/>
              <a:t>a</a:t>
            </a:r>
            <a:r>
              <a:rPr lang="en-US" altLang="ja-JP" sz="2400" dirty="0"/>
              <a:t>, </a:t>
            </a:r>
            <a:r>
              <a:rPr lang="en-US" altLang="ja-JP" sz="2400" u="sng" dirty="0" err="1"/>
              <a:t>sf</a:t>
            </a:r>
            <a:r>
              <a:rPr lang="en-US" altLang="ja-JP" sz="2400" dirty="0"/>
              <a:t>)</a:t>
            </a:r>
            <a:r>
              <a:rPr lang="en-US" altLang="ja-JP" sz="2400" dirty="0" smtClean="0"/>
              <a:t>, </a:t>
            </a:r>
            <a:r>
              <a:rPr lang="en-US" altLang="ja-JP" sz="2400" dirty="0" err="1" smtClean="0"/>
              <a:t>Γ</a:t>
            </a:r>
            <a:r>
              <a:rPr lang="en-US" altLang="ja-JP" sz="2400" dirty="0" smtClean="0"/>
              <a:t>) = C’{</a:t>
            </a:r>
            <a:r>
              <a:rPr lang="en-US" altLang="ja-JP" sz="2400" u="sng" dirty="0" smtClean="0"/>
              <a:t>f’: PAT</a:t>
            </a:r>
            <a:r>
              <a:rPr lang="en-US" altLang="ja-JP" sz="2400" u="sng" dirty="0"/>
              <a:t>1</a:t>
            </a:r>
            <a:r>
              <a:rPr lang="en-US" altLang="ja-JP" sz="2400" u="sng" dirty="0" smtClean="0"/>
              <a:t>’</a:t>
            </a:r>
            <a:r>
              <a:rPr lang="en-US" altLang="ja-JP" sz="2400" dirty="0" smtClean="0"/>
              <a:t>}, class C extends C’.</a:t>
            </a:r>
            <a:endParaRPr lang="ja-JP" altLang="en-US" sz="2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771642" y="1273730"/>
            <a:ext cx="1911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PAT(</a:t>
            </a:r>
            <a:r>
              <a:rPr lang="en-US" altLang="ja-JP" sz="2400" u="sng" dirty="0" smtClean="0"/>
              <a:t>x</a:t>
            </a:r>
            <a:r>
              <a:rPr lang="en-US" altLang="ja-JP" sz="2400" dirty="0" smtClean="0"/>
              <a:t>,</a:t>
            </a:r>
            <a:r>
              <a:rPr lang="en-US" altLang="ja-JP" sz="2400" dirty="0"/>
              <a:t> </a:t>
            </a:r>
            <a:r>
              <a:rPr lang="en-US" altLang="ja-JP" sz="2400" dirty="0" err="1" smtClean="0"/>
              <a:t>Γ</a:t>
            </a:r>
            <a:r>
              <a:rPr lang="en-US" altLang="ja-JP" sz="2400" dirty="0" smtClean="0"/>
              <a:t>)  = </a:t>
            </a:r>
            <a:r>
              <a:rPr lang="en-US" altLang="ja-JP" sz="2400" u="sng" dirty="0" err="1" smtClean="0"/>
              <a:t>Tx</a:t>
            </a:r>
            <a:endParaRPr lang="ja-JP" altLang="en-US" sz="2400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1351434" y="1741874"/>
            <a:ext cx="4911156" cy="1753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45261" y="1473760"/>
            <a:ext cx="722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Sb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smtClean="0"/>
              <a:t>::</a:t>
            </a:r>
            <a:endParaRPr lang="en-US" altLang="ja-JP" sz="2400" dirty="0" smtClean="0"/>
          </a:p>
        </p:txBody>
      </p:sp>
      <p:cxnSp>
        <p:nvCxnSpPr>
          <p:cNvPr id="43" name="直線コネクタ 42"/>
          <p:cNvCxnSpPr/>
          <p:nvPr/>
        </p:nvCxnSpPr>
        <p:spPr>
          <a:xfrm flipV="1">
            <a:off x="1215197" y="5344144"/>
            <a:ext cx="4907569" cy="65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115185" y="4932819"/>
            <a:ext cx="390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PAT(</a:t>
            </a:r>
            <a:r>
              <a:rPr lang="en-US" altLang="ja-JP" sz="2400" u="sng" dirty="0" smtClean="0"/>
              <a:t>a</a:t>
            </a:r>
            <a:r>
              <a:rPr lang="en-US" altLang="ja-JP" sz="2400" dirty="0" smtClean="0"/>
              <a:t>, </a:t>
            </a:r>
            <a:r>
              <a:rPr lang="en-US" altLang="ja-JP" sz="2400" dirty="0" err="1"/>
              <a:t>Γ</a:t>
            </a:r>
            <a:r>
              <a:rPr lang="en-US" altLang="ja-JP" sz="2400" dirty="0" smtClean="0"/>
              <a:t>) = </a:t>
            </a:r>
            <a:r>
              <a:rPr lang="en-US" altLang="ja-JP" sz="2400" u="sng" dirty="0" smtClean="0"/>
              <a:t>Ta</a:t>
            </a:r>
            <a:r>
              <a:rPr lang="en-US" altLang="ja-JP" sz="2400" dirty="0" smtClean="0"/>
              <a:t>,  PAT(</a:t>
            </a:r>
            <a:r>
              <a:rPr lang="en-US" altLang="ja-JP" sz="2400" u="sng" dirty="0" err="1" smtClean="0"/>
              <a:t>sf</a:t>
            </a:r>
            <a:r>
              <a:rPr lang="en-US" altLang="ja-JP" sz="2400" dirty="0" smtClean="0"/>
              <a:t>, </a:t>
            </a:r>
            <a:r>
              <a:rPr lang="en-US" altLang="ja-JP" sz="2400" dirty="0" err="1" smtClean="0"/>
              <a:t>Γ</a:t>
            </a:r>
            <a:r>
              <a:rPr lang="en-US" altLang="ja-JP" sz="2400" dirty="0" smtClean="0"/>
              <a:t>) = </a:t>
            </a:r>
            <a:r>
              <a:rPr lang="en-US" altLang="ja-JP" sz="2400" u="sng" dirty="0" err="1" smtClean="0"/>
              <a:t>Tsf</a:t>
            </a:r>
            <a:r>
              <a:rPr lang="en-US" altLang="ja-JP" sz="2400" dirty="0" smtClean="0"/>
              <a:t> 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7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8485" y="352055"/>
            <a:ext cx="80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Sm</a:t>
            </a:r>
            <a:r>
              <a:rPr kumimoji="1" lang="en-US" altLang="ja-JP" sz="2400" dirty="0" smtClean="0"/>
              <a:t> ::</a:t>
            </a:r>
            <a:endParaRPr lang="en-US" altLang="ja-JP" sz="24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77051" y="2465864"/>
            <a:ext cx="3982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 &lt;</a:t>
            </a:r>
            <a:r>
              <a:rPr lang="en-US" altLang="ja-JP" sz="2400" dirty="0" err="1"/>
              <a:t>Γ</a:t>
            </a:r>
            <a:r>
              <a:rPr lang="en-US" altLang="ja-JP" sz="2400" dirty="0"/>
              <a:t> , </a:t>
            </a:r>
            <a:r>
              <a:rPr lang="en-US" altLang="ja-JP" sz="2400" dirty="0" err="1" smtClean="0"/>
              <a:t>x.m</a:t>
            </a:r>
            <a:r>
              <a:rPr lang="en-US" altLang="ja-JP" sz="2400" dirty="0" smtClean="0"/>
              <a:t>(x); </a:t>
            </a:r>
            <a:r>
              <a:rPr lang="en-US" altLang="ja-JP" sz="2400" dirty="0"/>
              <a:t>S&gt;  -&gt;  &lt;</a:t>
            </a:r>
            <a:r>
              <a:rPr lang="en-US" altLang="ja-JP" sz="2400" dirty="0" err="1" smtClean="0"/>
              <a:t>Γ</a:t>
            </a:r>
            <a:r>
              <a:rPr lang="en-US" altLang="ja-JP" sz="2400" dirty="0" smtClean="0"/>
              <a:t>[cv: T], </a:t>
            </a:r>
            <a:r>
              <a:rPr lang="en-US" altLang="ja-JP" sz="2400" dirty="0"/>
              <a:t>S&gt;</a:t>
            </a:r>
            <a:endParaRPr lang="ja-JP" altLang="en-US" sz="24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1362162" y="2533205"/>
            <a:ext cx="4911156" cy="1753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756813" y="2089076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PAT(new C(</a:t>
            </a:r>
            <a:r>
              <a:rPr lang="en-US" altLang="ja-JP" sz="2400" u="sng" dirty="0" smtClean="0"/>
              <a:t>x</a:t>
            </a:r>
            <a:r>
              <a:rPr lang="en-US" altLang="ja-JP" sz="2400" dirty="0" smtClean="0"/>
              <a:t>), </a:t>
            </a:r>
            <a:r>
              <a:rPr lang="en-US" altLang="ja-JP" sz="2400" dirty="0" err="1"/>
              <a:t>Γ</a:t>
            </a:r>
            <a:r>
              <a:rPr lang="en-US" altLang="ja-JP" sz="2400" dirty="0" smtClean="0"/>
              <a:t>) = T  </a:t>
            </a:r>
            <a:endParaRPr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180638" y="3455105"/>
            <a:ext cx="5151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 </a:t>
            </a:r>
            <a:r>
              <a:rPr lang="en-US" altLang="ja-JP" sz="2400" dirty="0" smtClean="0"/>
              <a:t>&lt;</a:t>
            </a:r>
            <a:r>
              <a:rPr lang="en-US" altLang="ja-JP" sz="2400" dirty="0" err="1" smtClean="0"/>
              <a:t>Γ</a:t>
            </a:r>
            <a:r>
              <a:rPr lang="en-US" altLang="ja-JP" sz="2400" dirty="0" smtClean="0"/>
              <a:t> , </a:t>
            </a:r>
            <a:r>
              <a:rPr lang="en-US" altLang="ja-JP" sz="2400" dirty="0"/>
              <a:t>if(v) { </a:t>
            </a:r>
            <a:r>
              <a:rPr lang="en-US" altLang="ja-JP" sz="2400" dirty="0" err="1"/>
              <a:t>Sm</a:t>
            </a:r>
            <a:r>
              <a:rPr lang="en-US" altLang="ja-JP" sz="2400" dirty="0"/>
              <a:t> } else { </a:t>
            </a:r>
            <a:r>
              <a:rPr lang="en-US" altLang="ja-JP" sz="2400" dirty="0" err="1"/>
              <a:t>Sm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}</a:t>
            </a:r>
            <a:r>
              <a:rPr lang="en-US" altLang="ja-JP" sz="2400" dirty="0" smtClean="0"/>
              <a:t> S&gt;  -&gt;  &lt;</a:t>
            </a:r>
            <a:r>
              <a:rPr lang="en-US" altLang="ja-JP" sz="2400" dirty="0" err="1" smtClean="0"/>
              <a:t>Γ</a:t>
            </a:r>
            <a:r>
              <a:rPr lang="en-US" altLang="ja-JP" sz="2400" dirty="0" smtClean="0"/>
              <a:t>, S&gt;</a:t>
            </a:r>
            <a:endParaRPr kumimoji="1" lang="ja-JP" altLang="en-US" sz="2400" dirty="0"/>
          </a:p>
        </p:txBody>
      </p:sp>
      <p:cxnSp>
        <p:nvCxnSpPr>
          <p:cNvPr id="15" name="直線コネクタ 14"/>
          <p:cNvCxnSpPr/>
          <p:nvPr/>
        </p:nvCxnSpPr>
        <p:spPr>
          <a:xfrm flipV="1">
            <a:off x="1365749" y="3520865"/>
            <a:ext cx="4261307" cy="158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260757" y="3059200"/>
            <a:ext cx="2583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PAT(v, </a:t>
            </a:r>
            <a:r>
              <a:rPr lang="en-US" altLang="ja-JP" sz="2400" dirty="0" err="1"/>
              <a:t>Γ</a:t>
            </a:r>
            <a:r>
              <a:rPr lang="en-US" altLang="ja-JP" sz="2400" dirty="0" smtClean="0"/>
              <a:t>) = </a:t>
            </a:r>
            <a:r>
              <a:rPr lang="en-US" altLang="ja-JP" sz="2400" dirty="0" err="1" smtClean="0"/>
              <a:t>boolean</a:t>
            </a:r>
            <a:endParaRPr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67052" y="5094320"/>
            <a:ext cx="7307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Sm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Sb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| if(v) 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else 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| while(v){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| </a:t>
            </a:r>
            <a:r>
              <a:rPr lang="en-US" altLang="ja-JP" sz="2400" dirty="0" err="1" smtClean="0"/>
              <a:t>SmSm</a:t>
            </a:r>
            <a:endParaRPr lang="en-US" altLang="ja-JP" sz="2400" dirty="0" smtClean="0"/>
          </a:p>
          <a:p>
            <a:r>
              <a:rPr lang="en-US" altLang="ja-JP" sz="2400" dirty="0" smtClean="0"/>
              <a:t>            </a:t>
            </a:r>
            <a:r>
              <a:rPr lang="en-US" altLang="ja-JP" sz="2400" dirty="0">
                <a:solidFill>
                  <a:srgbClr val="FF0000"/>
                </a:solidFill>
              </a:rPr>
              <a:t>| </a:t>
            </a:r>
            <a:r>
              <a:rPr lang="en-US" altLang="ja-JP" sz="2400" dirty="0" err="1">
                <a:solidFill>
                  <a:srgbClr val="FF0000"/>
                </a:solidFill>
              </a:rPr>
              <a:t>x.m</a:t>
            </a:r>
            <a:r>
              <a:rPr lang="en-US" altLang="ja-JP" sz="2400" dirty="0">
                <a:solidFill>
                  <a:srgbClr val="FF0000"/>
                </a:solidFill>
              </a:rPr>
              <a:t>(</a:t>
            </a:r>
            <a:r>
              <a:rPr lang="en-US" altLang="ja-JP" sz="2400" u="sng" dirty="0">
                <a:solidFill>
                  <a:srgbClr val="FF0000"/>
                </a:solidFill>
              </a:rPr>
              <a:t>x</a:t>
            </a:r>
            <a:r>
              <a:rPr lang="en-US" altLang="ja-JP" sz="2400" dirty="0">
                <a:solidFill>
                  <a:srgbClr val="FF0000"/>
                </a:solidFill>
              </a:rPr>
              <a:t>)</a:t>
            </a:r>
            <a:r>
              <a:rPr lang="en-US" altLang="ja-JP" sz="2400" dirty="0" smtClean="0">
                <a:solidFill>
                  <a:srgbClr val="FF0000"/>
                </a:solidFill>
              </a:rPr>
              <a:t>;</a:t>
            </a:r>
            <a:r>
              <a:rPr lang="en-US" altLang="ja-JP" sz="2400" dirty="0"/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| v = </a:t>
            </a:r>
            <a:r>
              <a:rPr lang="en-US" altLang="ja-JP" sz="2400" dirty="0" err="1">
                <a:solidFill>
                  <a:srgbClr val="FF0000"/>
                </a:solidFill>
              </a:rPr>
              <a:t>x.m</a:t>
            </a:r>
            <a:r>
              <a:rPr lang="en-US" altLang="ja-JP" sz="2400" dirty="0">
                <a:solidFill>
                  <a:srgbClr val="FF0000"/>
                </a:solidFill>
              </a:rPr>
              <a:t>(</a:t>
            </a:r>
            <a:r>
              <a:rPr lang="en-US" altLang="ja-JP" sz="2400" u="sng" dirty="0">
                <a:solidFill>
                  <a:srgbClr val="FF0000"/>
                </a:solidFill>
              </a:rPr>
              <a:t>x</a:t>
            </a:r>
            <a:r>
              <a:rPr lang="en-US" altLang="ja-JP" sz="2400" dirty="0">
                <a:solidFill>
                  <a:srgbClr val="FF0000"/>
                </a:solidFill>
              </a:rPr>
              <a:t>); 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84647" y="709535"/>
            <a:ext cx="3083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 </a:t>
            </a:r>
            <a:r>
              <a:rPr lang="en-US" altLang="ja-JP" sz="2400" dirty="0" smtClean="0"/>
              <a:t>&lt;</a:t>
            </a:r>
            <a:r>
              <a:rPr lang="en-US" altLang="ja-JP" sz="2400" dirty="0" err="1" smtClean="0"/>
              <a:t>Γ</a:t>
            </a:r>
            <a:r>
              <a:rPr lang="en-US" altLang="ja-JP" sz="2400" dirty="0" smtClean="0"/>
              <a:t> , 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S&gt;  -&gt;  &lt;</a:t>
            </a:r>
            <a:r>
              <a:rPr lang="en-US" altLang="ja-JP" sz="2400" dirty="0" err="1" smtClean="0"/>
              <a:t>Γ</a:t>
            </a:r>
            <a:r>
              <a:rPr lang="en-US" altLang="ja-JP" sz="2400" dirty="0" smtClean="0"/>
              <a:t>, S&gt;</a:t>
            </a:r>
            <a:endParaRPr kumimoji="1" lang="ja-JP" altLang="en-US" sz="2400" dirty="0"/>
          </a:p>
        </p:txBody>
      </p:sp>
      <p:cxnSp>
        <p:nvCxnSpPr>
          <p:cNvPr id="25" name="直線コネクタ 24"/>
          <p:cNvCxnSpPr/>
          <p:nvPr/>
        </p:nvCxnSpPr>
        <p:spPr>
          <a:xfrm flipV="1">
            <a:off x="1428018" y="735347"/>
            <a:ext cx="3263772" cy="65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218656" y="247870"/>
            <a:ext cx="2672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 &lt;</a:t>
            </a:r>
            <a:r>
              <a:rPr lang="en-US" altLang="ja-JP" sz="2400" dirty="0" err="1"/>
              <a:t>Γ</a:t>
            </a:r>
            <a:r>
              <a:rPr lang="en-US" altLang="ja-JP" sz="2400" dirty="0"/>
              <a:t> ,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&gt;  </a:t>
            </a:r>
            <a:r>
              <a:rPr lang="en-US" altLang="ja-JP" sz="2400" dirty="0" smtClean="0"/>
              <a:t>-&gt;  &lt;</a:t>
            </a:r>
            <a:r>
              <a:rPr lang="en-US" altLang="ja-JP" sz="2400" dirty="0" smtClean="0"/>
              <a:t>ΓΓ’, &gt;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118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8485" y="2519119"/>
            <a:ext cx="59989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Sb</a:t>
            </a:r>
            <a:r>
              <a:rPr kumimoji="1" lang="en-US" altLang="ja-JP" sz="2400" dirty="0" smtClean="0"/>
              <a:t> </a:t>
            </a:r>
            <a:r>
              <a:rPr lang="ja-JP" altLang="en-US" sz="2400" dirty="0" smtClean="0"/>
              <a:t>には一度確定した変数の</a:t>
            </a:r>
            <a:r>
              <a:rPr lang="en-US" altLang="ja-JP" sz="2400" dirty="0" smtClean="0"/>
              <a:t>PAT</a:t>
            </a:r>
            <a:r>
              <a:rPr lang="ja-JP" altLang="en-US" sz="2400" dirty="0" smtClean="0"/>
              <a:t>を変更しない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en-US" altLang="ja-JP" sz="2400" dirty="0" err="1" smtClean="0"/>
              <a:t>Sk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には分岐が存在しないので</a:t>
            </a:r>
            <a:endParaRPr lang="en-US" altLang="ja-JP" sz="2400" dirty="0" smtClean="0"/>
          </a:p>
          <a:p>
            <a:r>
              <a:rPr lang="ja-JP" altLang="en-US" sz="2400" dirty="0" smtClean="0"/>
              <a:t>コンストラクタの引数の</a:t>
            </a:r>
            <a:r>
              <a:rPr lang="en-US" altLang="ja-JP" sz="2400" dirty="0" smtClean="0"/>
              <a:t>PAT</a:t>
            </a:r>
            <a:r>
              <a:rPr lang="ja-JP" altLang="en-US" sz="2400" dirty="0" smtClean="0"/>
              <a:t>が決まれば</a:t>
            </a:r>
            <a:endParaRPr lang="en-US" altLang="ja-JP" sz="2400" dirty="0" smtClean="0"/>
          </a:p>
          <a:p>
            <a:r>
              <a:rPr lang="ja-JP" altLang="en-US" sz="2400" dirty="0" smtClean="0"/>
              <a:t>値によらずコンストラクタの</a:t>
            </a:r>
            <a:r>
              <a:rPr lang="en-US" altLang="ja-JP" sz="2400" dirty="0" smtClean="0"/>
              <a:t>PAT</a:t>
            </a:r>
            <a:r>
              <a:rPr lang="ja-JP" altLang="en-US" sz="2400" dirty="0" smtClean="0"/>
              <a:t>が決まる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00085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20992" y="792221"/>
            <a:ext cx="645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CD ::= @</a:t>
            </a:r>
            <a:r>
              <a:rPr kumimoji="1" lang="en-US" altLang="ja-JP" sz="2400" dirty="0" err="1" smtClean="0"/>
              <a:t>WootinJ</a:t>
            </a:r>
            <a:r>
              <a:rPr kumimoji="1" lang="en-US" altLang="ja-JP" sz="2400" dirty="0" smtClean="0"/>
              <a:t> class C extends C { </a:t>
            </a:r>
            <a:r>
              <a:rPr kumimoji="1" lang="en-US" altLang="ja-JP" sz="2400" u="sng" dirty="0" smtClean="0"/>
              <a:t>F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Fn</a:t>
            </a:r>
            <a:r>
              <a:rPr kumimoji="1" lang="en-US" altLang="ja-JP" sz="2400" dirty="0" smtClean="0"/>
              <a:t> K </a:t>
            </a:r>
            <a:r>
              <a:rPr kumimoji="1" lang="en-US" altLang="ja-JP" sz="2400" u="sng" dirty="0" smtClean="0"/>
              <a:t>M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Mn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5089" y="1267963"/>
            <a:ext cx="7507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CDsf</a:t>
            </a:r>
            <a:r>
              <a:rPr kumimoji="1" lang="en-US" altLang="ja-JP" sz="2400" dirty="0" smtClean="0"/>
              <a:t> ::= </a:t>
            </a:r>
            <a:r>
              <a:rPr lang="en-US" altLang="ja-JP" sz="2400" dirty="0"/>
              <a:t>@</a:t>
            </a:r>
            <a:r>
              <a:rPr lang="en-US" altLang="ja-JP" sz="2400" dirty="0" err="1"/>
              <a:t>WootinJ</a:t>
            </a:r>
            <a:r>
              <a:rPr lang="en-US" altLang="ja-JP" sz="2400" dirty="0"/>
              <a:t> </a:t>
            </a:r>
            <a:r>
              <a:rPr kumimoji="1" lang="en-US" altLang="ja-JP" sz="2400" dirty="0" smtClean="0"/>
              <a:t>final class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extends C { </a:t>
            </a:r>
            <a:r>
              <a:rPr kumimoji="1" lang="en-US" altLang="ja-JP" sz="2400" u="sng" dirty="0" smtClean="0"/>
              <a:t>F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Fn</a:t>
            </a:r>
            <a:r>
              <a:rPr kumimoji="1" lang="en-US" altLang="ja-JP" sz="2400" dirty="0" smtClean="0"/>
              <a:t> K </a:t>
            </a:r>
            <a:r>
              <a:rPr kumimoji="1" lang="en-US" altLang="ja-JP" sz="2400" u="sng" dirty="0" smtClean="0"/>
              <a:t>M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Mn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2808" y="2378171"/>
            <a:ext cx="111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</a:t>
            </a:r>
            <a:r>
              <a:rPr kumimoji="1" lang="en-US" altLang="ja-JP" sz="2400" dirty="0" smtClean="0"/>
              <a:t> ::= C f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32256" y="2378171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Fn</a:t>
            </a:r>
            <a:r>
              <a:rPr kumimoji="1" lang="en-US" altLang="ja-JP" sz="2400" dirty="0" smtClean="0"/>
              <a:t> ::= @Native C f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59853" y="2378171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K</a:t>
            </a:r>
            <a:r>
              <a:rPr kumimoji="1" lang="en-US" altLang="ja-JP" sz="2400" dirty="0" smtClean="0"/>
              <a:t> ::= C(</a:t>
            </a:r>
            <a:r>
              <a:rPr kumimoji="1" lang="en-US" altLang="ja-JP" sz="2400" u="sng" dirty="0" smtClean="0"/>
              <a:t>C a</a:t>
            </a:r>
            <a:r>
              <a:rPr kumimoji="1" lang="en-US" altLang="ja-JP" sz="2400" dirty="0" smtClean="0"/>
              <a:t>){ </a:t>
            </a:r>
            <a:r>
              <a:rPr kumimoji="1" lang="en-US" altLang="ja-JP" sz="2400" dirty="0" err="1" smtClean="0"/>
              <a:t>Sk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0216" y="2853677"/>
            <a:ext cx="3934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Sb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v; | </a:t>
            </a:r>
            <a:r>
              <a:rPr kumimoji="1" lang="en-US" altLang="ja-JP" sz="2400" dirty="0" err="1" smtClean="0"/>
              <a:t>eb</a:t>
            </a:r>
            <a:r>
              <a:rPr kumimoji="1" lang="en-US" altLang="ja-JP" sz="2400" dirty="0" smtClean="0"/>
              <a:t>; | </a:t>
            </a:r>
            <a:r>
              <a:rPr kumimoji="1" lang="en-US" altLang="ja-JP" sz="2400" dirty="0" err="1" smtClean="0"/>
              <a:t>ε</a:t>
            </a:r>
            <a:r>
              <a:rPr kumimoji="1" lang="en-US" altLang="ja-JP" sz="2400" dirty="0" smtClean="0"/>
              <a:t>; |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[] v; 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91740" y="3433627"/>
            <a:ext cx="5591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Sk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Sb</a:t>
            </a:r>
            <a:r>
              <a:rPr kumimoji="1" lang="en-US" altLang="ja-JP" sz="2400" dirty="0" smtClean="0"/>
              <a:t> | f = e; | </a:t>
            </a:r>
            <a:r>
              <a:rPr lang="en-US" altLang="ja-JP" sz="2400" dirty="0" err="1"/>
              <a:t>Sk</a:t>
            </a:r>
            <a:r>
              <a:rPr lang="en-US" altLang="ja-JP" sz="2400" dirty="0" err="1" smtClean="0"/>
              <a:t>Sk</a:t>
            </a:r>
            <a:r>
              <a:rPr lang="en-US" altLang="ja-JP" sz="2400" dirty="0" smtClean="0"/>
              <a:t>   Se ::= return v; |  </a:t>
            </a:r>
            <a:r>
              <a:rPr lang="en-US" altLang="ja-JP" sz="2400" dirty="0" err="1" smtClean="0"/>
              <a:t>ε</a:t>
            </a:r>
            <a:r>
              <a:rPr lang="en-US" altLang="ja-JP" sz="2400" dirty="0" smtClean="0"/>
              <a:t>;</a:t>
            </a:r>
            <a:endParaRPr lang="ja-JP" altLang="en-US" sz="2400" dirty="0"/>
          </a:p>
          <a:p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93264" y="3850102"/>
            <a:ext cx="723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Sm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Sb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| if(v) 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else 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| while(v){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| </a:t>
            </a:r>
            <a:r>
              <a:rPr lang="en-US" altLang="ja-JP" sz="2400" dirty="0" err="1" smtClean="0"/>
              <a:t>SmSm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93264" y="4478852"/>
            <a:ext cx="7083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eb</a:t>
            </a:r>
            <a:r>
              <a:rPr kumimoji="1" lang="en-US" altLang="ja-JP" sz="2400" dirty="0" smtClean="0"/>
              <a:t> ::= new C(</a:t>
            </a:r>
            <a:r>
              <a:rPr kumimoji="1" lang="en-US" altLang="ja-JP" sz="2400" u="sng" dirty="0" err="1" smtClean="0"/>
              <a:t>eb</a:t>
            </a:r>
            <a:r>
              <a:rPr kumimoji="1" lang="en-US" altLang="ja-JP" sz="2400" dirty="0" smtClean="0"/>
              <a:t>) | </a:t>
            </a:r>
            <a:r>
              <a:rPr lang="en-US" altLang="ja-JP" sz="2400" dirty="0"/>
              <a:t>n</a:t>
            </a:r>
            <a:r>
              <a:rPr kumimoji="1" lang="en-US" altLang="ja-JP" sz="2400" dirty="0" smtClean="0"/>
              <a:t>ew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[v] | v = e | x| </a:t>
            </a:r>
            <a:r>
              <a:rPr kumimoji="1" lang="en-US" altLang="ja-JP" sz="2400" dirty="0" err="1" smtClean="0"/>
              <a:t>e.f</a:t>
            </a:r>
            <a:r>
              <a:rPr kumimoji="1" lang="en-US" altLang="ja-JP" sz="2400" dirty="0" smtClean="0"/>
              <a:t> | e[v]  | </a:t>
            </a:r>
            <a:r>
              <a:rPr kumimoji="1" lang="en-US" altLang="ja-JP" sz="2400" dirty="0" err="1" smtClean="0"/>
              <a:t>C.f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4040" y="179046"/>
            <a:ext cx="6237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f</a:t>
            </a:r>
            <a:r>
              <a:rPr kumimoji="1" lang="en-US" altLang="ja-JP" sz="2400" dirty="0" smtClean="0"/>
              <a:t>:</a:t>
            </a:r>
            <a:r>
              <a:rPr lang="ja-JP" altLang="en-US" sz="2400" dirty="0" smtClean="0"/>
              <a:t>フィールド</a:t>
            </a:r>
            <a:r>
              <a:rPr kumimoji="1" lang="ja-JP" altLang="en-US" sz="2400" dirty="0" smtClean="0"/>
              <a:t>名</a:t>
            </a:r>
            <a:r>
              <a:rPr lang="en-US" altLang="ja-JP" sz="2400" dirty="0" smtClean="0"/>
              <a:t>,  v: </a:t>
            </a:r>
            <a:r>
              <a:rPr lang="ja-JP" altLang="en-US" sz="2400" dirty="0" smtClean="0"/>
              <a:t>ローカル変数名</a:t>
            </a:r>
            <a:r>
              <a:rPr lang="en-US" altLang="ja-JP" sz="2400" dirty="0" smtClean="0"/>
              <a:t>,  a: </a:t>
            </a:r>
            <a:r>
              <a:rPr lang="ja-JP" altLang="en-US" sz="2400" dirty="0" smtClean="0"/>
              <a:t>仮引数名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94788" y="4920477"/>
            <a:ext cx="3454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e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eb</a:t>
            </a:r>
            <a:r>
              <a:rPr kumimoji="1" lang="en-US" altLang="ja-JP" sz="2400" dirty="0" smtClean="0"/>
              <a:t> | </a:t>
            </a:r>
            <a:r>
              <a:rPr kumimoji="1" lang="en-US" altLang="ja-JP" sz="2400" dirty="0" err="1" smtClean="0"/>
              <a:t>e.m</a:t>
            </a:r>
            <a:r>
              <a:rPr kumimoji="1" lang="en-US" altLang="ja-JP" sz="2400" dirty="0" smtClean="0"/>
              <a:t>( </a:t>
            </a:r>
            <a:r>
              <a:rPr kumimoji="1" lang="en-US" altLang="ja-JP" sz="2400" u="sng" dirty="0" smtClean="0"/>
              <a:t>e</a:t>
            </a:r>
            <a:r>
              <a:rPr kumimoji="1" lang="en-US" altLang="ja-JP" sz="2400" dirty="0" smtClean="0"/>
              <a:t> ) | </a:t>
            </a:r>
            <a:r>
              <a:rPr kumimoji="1" lang="en-US" altLang="ja-JP" sz="2400" dirty="0" err="1" smtClean="0"/>
              <a:t>C.m</a:t>
            </a:r>
            <a:r>
              <a:rPr kumimoji="1" lang="en-US" altLang="ja-JP" sz="2400" dirty="0" smtClean="0"/>
              <a:t>(</a:t>
            </a:r>
            <a:r>
              <a:rPr kumimoji="1" lang="en-US" altLang="ja-JP" sz="2400" u="sng" dirty="0" smtClean="0"/>
              <a:t>e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96312" y="5437552"/>
            <a:ext cx="332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M ::=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m(</a:t>
            </a:r>
            <a:r>
              <a:rPr kumimoji="1" lang="en-US" altLang="ja-JP" sz="2400" u="sng" dirty="0" smtClean="0"/>
              <a:t>C a</a:t>
            </a:r>
            <a:r>
              <a:rPr kumimoji="1" lang="en-US" altLang="ja-JP" sz="2400" dirty="0" smtClean="0"/>
              <a:t>) { </a:t>
            </a:r>
            <a:r>
              <a:rPr kumimoji="1" lang="en-US" altLang="ja-JP" sz="2400" dirty="0" err="1" smtClean="0"/>
              <a:t>Sm</a:t>
            </a:r>
            <a:r>
              <a:rPr lang="en-US" altLang="ja-JP" sz="2400" dirty="0" smtClean="0"/>
              <a:t> Se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10409" y="5854027"/>
            <a:ext cx="5083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Mn</a:t>
            </a:r>
            <a:r>
              <a:rPr kumimoji="1" lang="en-US" altLang="ja-JP" sz="2400" dirty="0" smtClean="0"/>
              <a:t> ::= @</a:t>
            </a:r>
            <a:r>
              <a:rPr lang="en-US" altLang="ja-JP" sz="2400" dirty="0" smtClean="0"/>
              <a:t>Native(</a:t>
            </a:r>
            <a:r>
              <a:rPr lang="en-US" altLang="ja-JP" sz="2400" dirty="0" err="1" smtClean="0"/>
              <a:t>Str</a:t>
            </a:r>
            <a:r>
              <a:rPr lang="en-US" altLang="ja-JP" sz="2400" dirty="0" smtClean="0"/>
              <a:t>)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m(</a:t>
            </a:r>
            <a:r>
              <a:rPr kumimoji="1" lang="en-US" altLang="ja-JP" sz="2400" u="sng" dirty="0" smtClean="0"/>
              <a:t>C a</a:t>
            </a:r>
            <a:r>
              <a:rPr kumimoji="1" lang="en-US" altLang="ja-JP" sz="2400" dirty="0" smtClean="0"/>
              <a:t>) { </a:t>
            </a:r>
            <a:r>
              <a:rPr kumimoji="1" lang="en-US" altLang="ja-JP" sz="2400" dirty="0" err="1" smtClean="0"/>
              <a:t>Sjava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449759" y="4938263"/>
            <a:ext cx="1717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x</a:t>
            </a:r>
            <a:r>
              <a:rPr kumimoji="1" lang="en-US" altLang="ja-JP" sz="2400" dirty="0" smtClean="0"/>
              <a:t> ::= f | v | a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36613" y="1734738"/>
            <a:ext cx="789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CDn</a:t>
            </a:r>
            <a:r>
              <a:rPr kumimoji="1" lang="en-US" altLang="ja-JP" sz="2400" dirty="0" smtClean="0"/>
              <a:t> ::= </a:t>
            </a:r>
            <a:r>
              <a:rPr lang="en-US" altLang="ja-JP" sz="2400" dirty="0"/>
              <a:t>@</a:t>
            </a:r>
            <a:r>
              <a:rPr lang="en-US" altLang="ja-JP" sz="2400" dirty="0" err="1" smtClean="0"/>
              <a:t>WootinJ</a:t>
            </a:r>
            <a:r>
              <a:rPr lang="en-US" altLang="ja-JP" sz="2400" dirty="0" smtClean="0"/>
              <a:t> @Native</a:t>
            </a:r>
            <a:r>
              <a:rPr kumimoji="1" lang="en-US" altLang="ja-JP" sz="2400" dirty="0" smtClean="0"/>
              <a:t> class C extends C { </a:t>
            </a:r>
            <a:r>
              <a:rPr kumimoji="1" lang="en-US" altLang="ja-JP" sz="2400" u="sng" dirty="0" smtClean="0"/>
              <a:t>F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Fn</a:t>
            </a:r>
            <a:r>
              <a:rPr kumimoji="1" lang="en-US" altLang="ja-JP" sz="2400" dirty="0" smtClean="0"/>
              <a:t> K </a:t>
            </a:r>
            <a:r>
              <a:rPr kumimoji="1" lang="en-US" altLang="ja-JP" sz="2400" u="sng" dirty="0" smtClean="0"/>
              <a:t>M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Mn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791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20992" y="792221"/>
            <a:ext cx="645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CD ::= @</a:t>
            </a:r>
            <a:r>
              <a:rPr kumimoji="1" lang="en-US" altLang="ja-JP" sz="2400" dirty="0" err="1" smtClean="0"/>
              <a:t>WootinJ</a:t>
            </a:r>
            <a:r>
              <a:rPr kumimoji="1" lang="en-US" altLang="ja-JP" sz="2400" dirty="0" smtClean="0"/>
              <a:t> class C extends C { </a:t>
            </a:r>
            <a:r>
              <a:rPr kumimoji="1" lang="en-US" altLang="ja-JP" sz="2400" u="sng" dirty="0" smtClean="0"/>
              <a:t>F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Fn</a:t>
            </a:r>
            <a:r>
              <a:rPr kumimoji="1" lang="en-US" altLang="ja-JP" sz="2400" dirty="0" smtClean="0"/>
              <a:t> K </a:t>
            </a:r>
            <a:r>
              <a:rPr kumimoji="1" lang="en-US" altLang="ja-JP" sz="2400" u="sng" dirty="0" smtClean="0"/>
              <a:t>M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Mn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5089" y="1267963"/>
            <a:ext cx="7507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CDsf</a:t>
            </a:r>
            <a:r>
              <a:rPr kumimoji="1" lang="en-US" altLang="ja-JP" sz="2400" dirty="0" smtClean="0"/>
              <a:t> ::= </a:t>
            </a:r>
            <a:r>
              <a:rPr lang="en-US" altLang="ja-JP" sz="2400" dirty="0"/>
              <a:t>@</a:t>
            </a:r>
            <a:r>
              <a:rPr lang="en-US" altLang="ja-JP" sz="2400" dirty="0" err="1"/>
              <a:t>WootinJ</a:t>
            </a:r>
            <a:r>
              <a:rPr lang="en-US" altLang="ja-JP" sz="2400" dirty="0"/>
              <a:t> </a:t>
            </a:r>
            <a:r>
              <a:rPr kumimoji="1" lang="en-US" altLang="ja-JP" sz="2400" dirty="0" smtClean="0"/>
              <a:t>final class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extends C { </a:t>
            </a:r>
            <a:r>
              <a:rPr kumimoji="1" lang="en-US" altLang="ja-JP" sz="2400" u="sng" dirty="0" smtClean="0"/>
              <a:t>F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Fn</a:t>
            </a:r>
            <a:r>
              <a:rPr kumimoji="1" lang="en-US" altLang="ja-JP" sz="2400" dirty="0" smtClean="0"/>
              <a:t> K </a:t>
            </a:r>
            <a:r>
              <a:rPr kumimoji="1" lang="en-US" altLang="ja-JP" sz="2400" u="sng" dirty="0" smtClean="0"/>
              <a:t>M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Mn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2808" y="2353021"/>
            <a:ext cx="111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</a:t>
            </a:r>
            <a:r>
              <a:rPr kumimoji="1" lang="en-US" altLang="ja-JP" sz="2400" dirty="0" smtClean="0"/>
              <a:t> ::= C f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32256" y="2353021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Fn</a:t>
            </a:r>
            <a:r>
              <a:rPr kumimoji="1" lang="en-US" altLang="ja-JP" sz="2400" dirty="0" smtClean="0"/>
              <a:t> ::= @Native C f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59853" y="2353021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K</a:t>
            </a:r>
            <a:r>
              <a:rPr kumimoji="1" lang="en-US" altLang="ja-JP" sz="2400" dirty="0" smtClean="0"/>
              <a:t> ::= C(</a:t>
            </a:r>
            <a:r>
              <a:rPr kumimoji="1" lang="en-US" altLang="ja-JP" sz="2400" u="sng" dirty="0" smtClean="0"/>
              <a:t>C a</a:t>
            </a:r>
            <a:r>
              <a:rPr kumimoji="1" lang="en-US" altLang="ja-JP" sz="2400" dirty="0" smtClean="0"/>
              <a:t>){ </a:t>
            </a:r>
            <a:r>
              <a:rPr kumimoji="1" lang="en-US" altLang="ja-JP" sz="2400" dirty="0" err="1" smtClean="0"/>
              <a:t>Sk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0216" y="2790802"/>
            <a:ext cx="751119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Sb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v; | </a:t>
            </a:r>
            <a:r>
              <a:rPr kumimoji="1" lang="en-US" altLang="ja-JP" sz="2400" dirty="0" err="1" smtClean="0"/>
              <a:t>ε</a:t>
            </a:r>
            <a:r>
              <a:rPr kumimoji="1" lang="en-US" altLang="ja-JP" sz="2400" dirty="0" smtClean="0"/>
              <a:t>; |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[] v;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| C v = new C(</a:t>
            </a:r>
            <a:r>
              <a:rPr kumimoji="1" lang="en-US" altLang="ja-JP" sz="2400" u="sng" dirty="0" smtClean="0">
                <a:solidFill>
                  <a:srgbClr val="FF0000"/>
                </a:solidFill>
              </a:rPr>
              <a:t>x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); | v = x; |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x</a:t>
            </a:r>
            <a:r>
              <a:rPr lang="en-US" altLang="ja-JP" sz="2400" dirty="0" err="1">
                <a:solidFill>
                  <a:srgbClr val="FF0000"/>
                </a:solidFill>
              </a:rPr>
              <a:t>.m</a:t>
            </a:r>
            <a:r>
              <a:rPr lang="en-US" altLang="ja-JP" sz="2400" dirty="0" smtClean="0">
                <a:solidFill>
                  <a:srgbClr val="FF0000"/>
                </a:solidFill>
              </a:rPr>
              <a:t>(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x</a:t>
            </a:r>
            <a:r>
              <a:rPr lang="en-US" altLang="ja-JP" sz="24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ja-JP" sz="2400" dirty="0">
                <a:solidFill>
                  <a:srgbClr val="FF0000"/>
                </a:solidFill>
              </a:rPr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          | v =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x.m</a:t>
            </a:r>
            <a:r>
              <a:rPr lang="en-US" altLang="ja-JP" sz="2400" dirty="0" smtClean="0">
                <a:solidFill>
                  <a:srgbClr val="FF0000"/>
                </a:solidFill>
              </a:rPr>
              <a:t>(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x</a:t>
            </a:r>
            <a:r>
              <a:rPr lang="en-US" altLang="ja-JP" sz="2400" dirty="0" smtClean="0">
                <a:solidFill>
                  <a:srgbClr val="FF0000"/>
                </a:solidFill>
              </a:rPr>
              <a:t>); | v = new </a:t>
            </a:r>
            <a:r>
              <a:rPr lang="en-US" altLang="ja-JP" sz="2400" dirty="0">
                <a:solidFill>
                  <a:srgbClr val="FF0000"/>
                </a:solidFill>
              </a:rPr>
              <a:t>C(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x</a:t>
            </a:r>
            <a:r>
              <a:rPr lang="en-US" altLang="ja-JP" sz="2400" dirty="0" smtClean="0">
                <a:solidFill>
                  <a:srgbClr val="FF0000"/>
                </a:solidFill>
              </a:rPr>
              <a:t>); </a:t>
            </a:r>
            <a:r>
              <a:rPr lang="en-US" altLang="ja-JP" sz="2400" dirty="0">
                <a:solidFill>
                  <a:srgbClr val="FF0000"/>
                </a:solidFill>
              </a:rPr>
              <a:t>| </a:t>
            </a:r>
            <a:r>
              <a:rPr lang="en-US" altLang="ja-JP" sz="2400" dirty="0" smtClean="0">
                <a:solidFill>
                  <a:srgbClr val="FF0000"/>
                </a:solidFill>
              </a:rPr>
              <a:t>v = new </a:t>
            </a:r>
            <a:r>
              <a:rPr lang="en-US" altLang="ja-JP" sz="2400" dirty="0" err="1">
                <a:solidFill>
                  <a:srgbClr val="FF0000"/>
                </a:solidFill>
              </a:rPr>
              <a:t>Csf</a:t>
            </a:r>
            <a:r>
              <a:rPr lang="en-US" altLang="ja-JP" sz="2400" dirty="0">
                <a:solidFill>
                  <a:srgbClr val="FF0000"/>
                </a:solidFill>
              </a:rPr>
              <a:t>[v</a:t>
            </a:r>
            <a:r>
              <a:rPr lang="en-US" altLang="ja-JP" sz="2400" dirty="0" smtClean="0">
                <a:solidFill>
                  <a:srgbClr val="FF0000"/>
                </a:solidFill>
              </a:rPr>
              <a:t>];</a:t>
            </a:r>
          </a:p>
          <a:p>
            <a:r>
              <a:rPr lang="en-US" altLang="ja-JP" sz="2400" dirty="0">
                <a:solidFill>
                  <a:srgbClr val="FF0000"/>
                </a:solidFill>
              </a:rPr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          | v =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x.f</a:t>
            </a:r>
            <a:r>
              <a:rPr lang="en-US" altLang="ja-JP" sz="2400" dirty="0" smtClean="0">
                <a:solidFill>
                  <a:srgbClr val="FF0000"/>
                </a:solidFill>
              </a:rPr>
              <a:t> ; | v = x[v]; | v =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C.f</a:t>
            </a:r>
            <a:r>
              <a:rPr lang="en-US" altLang="ja-JP" sz="2400" dirty="0" smtClean="0">
                <a:solidFill>
                  <a:srgbClr val="FF0000"/>
                </a:solidFill>
              </a:rPr>
              <a:t> |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C.m</a:t>
            </a:r>
            <a:r>
              <a:rPr lang="en-US" altLang="ja-JP" sz="2400" dirty="0" smtClean="0">
                <a:solidFill>
                  <a:srgbClr val="FF0000"/>
                </a:solidFill>
              </a:rPr>
              <a:t>(x); |  v =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C.m</a:t>
            </a:r>
            <a:r>
              <a:rPr lang="en-US" altLang="ja-JP" sz="2400" dirty="0" smtClean="0">
                <a:solidFill>
                  <a:srgbClr val="FF0000"/>
                </a:solidFill>
              </a:rPr>
              <a:t>(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x</a:t>
            </a:r>
            <a:r>
              <a:rPr lang="en-US" altLang="ja-JP" sz="2400" dirty="0" smtClean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91740" y="4263577"/>
            <a:ext cx="6127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Sk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Sb</a:t>
            </a:r>
            <a:r>
              <a:rPr kumimoji="1" lang="en-US" altLang="ja-JP" sz="2400" dirty="0" smtClean="0"/>
              <a:t> |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f = x; </a:t>
            </a:r>
            <a:r>
              <a:rPr kumimoji="1" lang="en-US" altLang="ja-JP" sz="2400" dirty="0" smtClean="0"/>
              <a:t>| </a:t>
            </a:r>
            <a:r>
              <a:rPr kumimoji="1" lang="en-US" altLang="ja-JP" sz="2400" dirty="0" err="1" smtClean="0"/>
              <a:t>Sk</a:t>
            </a:r>
            <a:r>
              <a:rPr lang="en-US" altLang="ja-JP" sz="2400" dirty="0" err="1" smtClean="0"/>
              <a:t>Sk</a:t>
            </a:r>
            <a:r>
              <a:rPr lang="en-US" altLang="ja-JP" sz="2400" dirty="0" smtClean="0"/>
              <a:t>          Se ::= return v; |  </a:t>
            </a:r>
            <a:r>
              <a:rPr lang="en-US" altLang="ja-JP" sz="2400" dirty="0" err="1" smtClean="0"/>
              <a:t>ε</a:t>
            </a:r>
            <a:r>
              <a:rPr lang="en-US" altLang="ja-JP" sz="2400" dirty="0" smtClean="0"/>
              <a:t>;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93264" y="4680052"/>
            <a:ext cx="7307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Sm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Sb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| if(v) 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else 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| while(v){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| </a:t>
            </a:r>
            <a:r>
              <a:rPr lang="en-US" altLang="ja-JP" sz="2400" dirty="0" err="1" smtClean="0"/>
              <a:t>SmSm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4040" y="179046"/>
            <a:ext cx="6237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f</a:t>
            </a:r>
            <a:r>
              <a:rPr kumimoji="1" lang="en-US" altLang="ja-JP" sz="2400" dirty="0" smtClean="0"/>
              <a:t>:</a:t>
            </a:r>
            <a:r>
              <a:rPr lang="ja-JP" altLang="en-US" sz="2400" dirty="0" smtClean="0"/>
              <a:t>フィールド</a:t>
            </a:r>
            <a:r>
              <a:rPr kumimoji="1" lang="ja-JP" altLang="en-US" sz="2400" dirty="0" smtClean="0"/>
              <a:t>名</a:t>
            </a:r>
            <a:r>
              <a:rPr lang="en-US" altLang="ja-JP" sz="2400" dirty="0" smtClean="0"/>
              <a:t>,  v: </a:t>
            </a:r>
            <a:r>
              <a:rPr lang="ja-JP" altLang="en-US" sz="2400" dirty="0" smtClean="0"/>
              <a:t>ローカル変数名</a:t>
            </a:r>
            <a:r>
              <a:rPr lang="en-US" altLang="ja-JP" sz="2400" dirty="0" smtClean="0"/>
              <a:t>,  a: </a:t>
            </a:r>
            <a:r>
              <a:rPr lang="ja-JP" altLang="en-US" sz="2400" dirty="0" smtClean="0"/>
              <a:t>仮引数名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96312" y="5777077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M ::=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m(</a:t>
            </a:r>
            <a:r>
              <a:rPr kumimoji="1" lang="en-US" altLang="ja-JP" sz="2400" u="sng" dirty="0" smtClean="0"/>
              <a:t>C a</a:t>
            </a:r>
            <a:r>
              <a:rPr kumimoji="1" lang="en-US" altLang="ja-JP" sz="2400" dirty="0" smtClean="0"/>
              <a:t>) { </a:t>
            </a:r>
            <a:r>
              <a:rPr kumimoji="1" lang="en-US" altLang="ja-JP" sz="2400" dirty="0" err="1" smtClean="0"/>
              <a:t>Sm</a:t>
            </a:r>
            <a:r>
              <a:rPr kumimoji="1" lang="en-US" altLang="ja-JP" sz="2400" dirty="0" smtClean="0"/>
              <a:t>  </a:t>
            </a:r>
            <a:r>
              <a:rPr lang="en-US" altLang="ja-JP" sz="2400" dirty="0" smtClean="0"/>
              <a:t>Se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10409" y="6193552"/>
            <a:ext cx="5083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Mn</a:t>
            </a:r>
            <a:r>
              <a:rPr kumimoji="1" lang="en-US" altLang="ja-JP" sz="2400" dirty="0" smtClean="0"/>
              <a:t> ::= @</a:t>
            </a:r>
            <a:r>
              <a:rPr lang="en-US" altLang="ja-JP" sz="2400" dirty="0" smtClean="0"/>
              <a:t>Native(</a:t>
            </a:r>
            <a:r>
              <a:rPr lang="en-US" altLang="ja-JP" sz="2400" dirty="0" err="1" smtClean="0"/>
              <a:t>Str</a:t>
            </a:r>
            <a:r>
              <a:rPr lang="en-US" altLang="ja-JP" sz="2400" dirty="0" smtClean="0"/>
              <a:t>)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m(</a:t>
            </a:r>
            <a:r>
              <a:rPr kumimoji="1" lang="en-US" altLang="ja-JP" sz="2400" u="sng" dirty="0" smtClean="0"/>
              <a:t>C a</a:t>
            </a:r>
            <a:r>
              <a:rPr kumimoji="1" lang="en-US" altLang="ja-JP" sz="2400" dirty="0" smtClean="0"/>
              <a:t>) { </a:t>
            </a:r>
            <a:r>
              <a:rPr kumimoji="1" lang="en-US" altLang="ja-JP" sz="2400" dirty="0" err="1" smtClean="0"/>
              <a:t>Sjava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11145" y="5315412"/>
            <a:ext cx="1717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x</a:t>
            </a:r>
            <a:r>
              <a:rPr kumimoji="1" lang="en-US" altLang="ja-JP" sz="2400" dirty="0" smtClean="0"/>
              <a:t> ::= f | v | a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24040" y="1747313"/>
            <a:ext cx="789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CDn</a:t>
            </a:r>
            <a:r>
              <a:rPr kumimoji="1" lang="en-US" altLang="ja-JP" sz="2400" dirty="0" smtClean="0"/>
              <a:t> ::= </a:t>
            </a:r>
            <a:r>
              <a:rPr lang="en-US" altLang="ja-JP" sz="2400" dirty="0"/>
              <a:t>@</a:t>
            </a:r>
            <a:r>
              <a:rPr lang="en-US" altLang="ja-JP" sz="2400" dirty="0" err="1" smtClean="0"/>
              <a:t>WootinJ</a:t>
            </a:r>
            <a:r>
              <a:rPr lang="en-US" altLang="ja-JP" sz="2400" dirty="0" smtClean="0"/>
              <a:t> @Native</a:t>
            </a:r>
            <a:r>
              <a:rPr kumimoji="1" lang="en-US" altLang="ja-JP" sz="2400" dirty="0" smtClean="0"/>
              <a:t> class C extends C { </a:t>
            </a:r>
            <a:r>
              <a:rPr kumimoji="1" lang="en-US" altLang="ja-JP" sz="2400" u="sng" dirty="0" smtClean="0"/>
              <a:t>F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Fn</a:t>
            </a:r>
            <a:r>
              <a:rPr kumimoji="1" lang="en-US" altLang="ja-JP" sz="2400" dirty="0" smtClean="0"/>
              <a:t> K </a:t>
            </a:r>
            <a:r>
              <a:rPr kumimoji="1" lang="en-US" altLang="ja-JP" sz="2400" u="sng" dirty="0" smtClean="0"/>
              <a:t>M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Mn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415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20992" y="792221"/>
            <a:ext cx="645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CD ::= @</a:t>
            </a:r>
            <a:r>
              <a:rPr kumimoji="1" lang="en-US" altLang="ja-JP" sz="2400" dirty="0" err="1" smtClean="0"/>
              <a:t>WootinJ</a:t>
            </a:r>
            <a:r>
              <a:rPr kumimoji="1" lang="en-US" altLang="ja-JP" sz="2400" dirty="0" smtClean="0"/>
              <a:t> class C extends C { </a:t>
            </a:r>
            <a:r>
              <a:rPr kumimoji="1" lang="en-US" altLang="ja-JP" sz="2400" u="sng" dirty="0" smtClean="0"/>
              <a:t>F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Fn</a:t>
            </a:r>
            <a:r>
              <a:rPr kumimoji="1" lang="en-US" altLang="ja-JP" sz="2400" dirty="0" smtClean="0"/>
              <a:t> K </a:t>
            </a:r>
            <a:r>
              <a:rPr kumimoji="1" lang="en-US" altLang="ja-JP" sz="2400" u="sng" dirty="0" smtClean="0"/>
              <a:t>M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Mn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5089" y="1267963"/>
            <a:ext cx="7507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CDsf</a:t>
            </a:r>
            <a:r>
              <a:rPr kumimoji="1" lang="en-US" altLang="ja-JP" sz="2400" dirty="0" smtClean="0"/>
              <a:t> ::= </a:t>
            </a:r>
            <a:r>
              <a:rPr lang="en-US" altLang="ja-JP" sz="2400" dirty="0"/>
              <a:t>@</a:t>
            </a:r>
            <a:r>
              <a:rPr lang="en-US" altLang="ja-JP" sz="2400" dirty="0" err="1"/>
              <a:t>WootinJ</a:t>
            </a:r>
            <a:r>
              <a:rPr lang="en-US" altLang="ja-JP" sz="2400" dirty="0"/>
              <a:t> </a:t>
            </a:r>
            <a:r>
              <a:rPr kumimoji="1" lang="en-US" altLang="ja-JP" sz="2400" dirty="0" smtClean="0"/>
              <a:t>final class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extends C { </a:t>
            </a:r>
            <a:r>
              <a:rPr kumimoji="1" lang="en-US" altLang="ja-JP" sz="2400" u="sng" dirty="0" smtClean="0"/>
              <a:t>F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Fn</a:t>
            </a:r>
            <a:r>
              <a:rPr kumimoji="1" lang="en-US" altLang="ja-JP" sz="2400" dirty="0" smtClean="0"/>
              <a:t> K </a:t>
            </a:r>
            <a:r>
              <a:rPr kumimoji="1" lang="en-US" altLang="ja-JP" sz="2400" u="sng" dirty="0" smtClean="0"/>
              <a:t>M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Mn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2808" y="2353021"/>
            <a:ext cx="111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</a:t>
            </a:r>
            <a:r>
              <a:rPr kumimoji="1" lang="en-US" altLang="ja-JP" sz="2400" dirty="0" smtClean="0"/>
              <a:t> ::= C f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32256" y="2353021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Fn</a:t>
            </a:r>
            <a:r>
              <a:rPr kumimoji="1" lang="en-US" altLang="ja-JP" sz="2400" dirty="0" smtClean="0"/>
              <a:t> ::= @Native C f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59853" y="2353021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K</a:t>
            </a:r>
            <a:r>
              <a:rPr kumimoji="1" lang="en-US" altLang="ja-JP" sz="2400" dirty="0" smtClean="0"/>
              <a:t> ::= C(</a:t>
            </a:r>
            <a:r>
              <a:rPr kumimoji="1" lang="en-US" altLang="ja-JP" sz="2400" u="sng" dirty="0" smtClean="0"/>
              <a:t>C a</a:t>
            </a:r>
            <a:r>
              <a:rPr kumimoji="1" lang="en-US" altLang="ja-JP" sz="2400" dirty="0" smtClean="0"/>
              <a:t>){ </a:t>
            </a:r>
            <a:r>
              <a:rPr kumimoji="1" lang="en-US" altLang="ja-JP" sz="2400" dirty="0" err="1" smtClean="0"/>
              <a:t>Sk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0216" y="2790802"/>
            <a:ext cx="726578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Sb</a:t>
            </a:r>
            <a:r>
              <a:rPr kumimoji="1" lang="en-US" altLang="ja-JP" sz="2400" dirty="0" smtClean="0"/>
              <a:t> ::= </a:t>
            </a:r>
            <a:r>
              <a:rPr lang="en-US" altLang="ja-JP" sz="2400" dirty="0"/>
              <a:t>T</a:t>
            </a:r>
            <a:r>
              <a:rPr kumimoji="1" lang="en-US" altLang="ja-JP" sz="2400" dirty="0" smtClean="0"/>
              <a:t> v; | </a:t>
            </a:r>
            <a:r>
              <a:rPr kumimoji="1" lang="en-US" altLang="ja-JP" sz="2400" dirty="0" err="1" smtClean="0"/>
              <a:t>ε</a:t>
            </a:r>
            <a:r>
              <a:rPr kumimoji="1" lang="en-US" altLang="ja-JP" sz="2400" dirty="0" smtClean="0"/>
              <a:t>; | </a:t>
            </a:r>
            <a:r>
              <a:rPr lang="en-US" altLang="ja-JP" sz="2400" dirty="0"/>
              <a:t>T</a:t>
            </a:r>
            <a:r>
              <a:rPr kumimoji="1" lang="en-US" altLang="ja-JP" sz="2400" dirty="0" smtClean="0"/>
              <a:t>[] v;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 | v = x; |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x</a:t>
            </a:r>
            <a:r>
              <a:rPr lang="en-US" altLang="ja-JP" sz="2400" dirty="0" err="1">
                <a:solidFill>
                  <a:srgbClr val="FF0000"/>
                </a:solidFill>
              </a:rPr>
              <a:t>.m</a:t>
            </a:r>
            <a:r>
              <a:rPr lang="en-US" altLang="ja-JP" sz="2400" dirty="0" smtClean="0">
                <a:solidFill>
                  <a:srgbClr val="FF0000"/>
                </a:solidFill>
              </a:rPr>
              <a:t>(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x</a:t>
            </a:r>
            <a:r>
              <a:rPr lang="en-US" altLang="ja-JP" sz="24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ja-JP" sz="2400" dirty="0">
                <a:solidFill>
                  <a:srgbClr val="FF0000"/>
                </a:solidFill>
              </a:rPr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          | v =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x.m</a:t>
            </a:r>
            <a:r>
              <a:rPr lang="en-US" altLang="ja-JP" sz="2400" dirty="0" smtClean="0">
                <a:solidFill>
                  <a:srgbClr val="FF0000"/>
                </a:solidFill>
              </a:rPr>
              <a:t>(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x</a:t>
            </a:r>
            <a:r>
              <a:rPr lang="en-US" altLang="ja-JP" sz="2400" dirty="0" smtClean="0">
                <a:solidFill>
                  <a:srgbClr val="FF0000"/>
                </a:solidFill>
              </a:rPr>
              <a:t>); | v = new </a:t>
            </a:r>
            <a:r>
              <a:rPr lang="en-US" altLang="ja-JP" sz="2400" dirty="0">
                <a:solidFill>
                  <a:srgbClr val="FF0000"/>
                </a:solidFill>
              </a:rPr>
              <a:t>C(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x</a:t>
            </a:r>
            <a:r>
              <a:rPr lang="en-US" altLang="ja-JP" sz="2400" dirty="0" smtClean="0">
                <a:solidFill>
                  <a:srgbClr val="FF0000"/>
                </a:solidFill>
              </a:rPr>
              <a:t>); </a:t>
            </a:r>
            <a:r>
              <a:rPr lang="en-US" altLang="ja-JP" sz="2400" dirty="0">
                <a:solidFill>
                  <a:srgbClr val="FF0000"/>
                </a:solidFill>
              </a:rPr>
              <a:t>| </a:t>
            </a:r>
            <a:r>
              <a:rPr lang="en-US" altLang="ja-JP" sz="2400" dirty="0" smtClean="0">
                <a:solidFill>
                  <a:srgbClr val="FF0000"/>
                </a:solidFill>
              </a:rPr>
              <a:t>v = new </a:t>
            </a:r>
            <a:r>
              <a:rPr lang="en-US" altLang="ja-JP" sz="2400" dirty="0" err="1">
                <a:solidFill>
                  <a:srgbClr val="FF0000"/>
                </a:solidFill>
              </a:rPr>
              <a:t>Csf</a:t>
            </a:r>
            <a:r>
              <a:rPr lang="en-US" altLang="ja-JP" sz="2400" dirty="0">
                <a:solidFill>
                  <a:srgbClr val="FF0000"/>
                </a:solidFill>
              </a:rPr>
              <a:t>[v</a:t>
            </a:r>
            <a:r>
              <a:rPr lang="en-US" altLang="ja-JP" sz="2400" dirty="0" smtClean="0">
                <a:solidFill>
                  <a:srgbClr val="FF0000"/>
                </a:solidFill>
              </a:rPr>
              <a:t>];</a:t>
            </a:r>
          </a:p>
          <a:p>
            <a:r>
              <a:rPr lang="en-US" altLang="ja-JP" sz="2400" dirty="0">
                <a:solidFill>
                  <a:srgbClr val="FF0000"/>
                </a:solidFill>
              </a:rPr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          | v =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x.f</a:t>
            </a:r>
            <a:r>
              <a:rPr lang="en-US" altLang="ja-JP" sz="2400" dirty="0" smtClean="0">
                <a:solidFill>
                  <a:srgbClr val="FF0000"/>
                </a:solidFill>
              </a:rPr>
              <a:t> ; | v = x[v]</a:t>
            </a:r>
            <a:r>
              <a:rPr lang="en-US" altLang="ja-JP" sz="2400" dirty="0">
                <a:solidFill>
                  <a:srgbClr val="FF0000"/>
                </a:solidFill>
              </a:rPr>
              <a:t>; </a:t>
            </a:r>
            <a:r>
              <a:rPr lang="en-US" altLang="ja-JP" sz="2400" dirty="0" smtClean="0">
                <a:solidFill>
                  <a:srgbClr val="FF0000"/>
                </a:solidFill>
              </a:rPr>
              <a:t> | v </a:t>
            </a:r>
            <a:r>
              <a:rPr lang="en-US" altLang="ja-JP" sz="2400" dirty="0">
                <a:solidFill>
                  <a:srgbClr val="FF0000"/>
                </a:solidFill>
              </a:rPr>
              <a:t>= </a:t>
            </a:r>
            <a:r>
              <a:rPr lang="en-US" altLang="ja-JP" sz="2400" dirty="0" err="1">
                <a:solidFill>
                  <a:srgbClr val="FF0000"/>
                </a:solidFill>
              </a:rPr>
              <a:t>C.f</a:t>
            </a:r>
            <a:r>
              <a:rPr lang="en-US" altLang="ja-JP" sz="2400" dirty="0">
                <a:solidFill>
                  <a:srgbClr val="FF0000"/>
                </a:solidFill>
              </a:rPr>
              <a:t> | </a:t>
            </a:r>
            <a:r>
              <a:rPr lang="en-US" altLang="ja-JP" sz="2400" dirty="0" err="1">
                <a:solidFill>
                  <a:srgbClr val="FF0000"/>
                </a:solidFill>
              </a:rPr>
              <a:t>C.m</a:t>
            </a:r>
            <a:r>
              <a:rPr lang="en-US" altLang="ja-JP" sz="2400" dirty="0">
                <a:solidFill>
                  <a:srgbClr val="FF0000"/>
                </a:solidFill>
              </a:rPr>
              <a:t>(x); |  v = </a:t>
            </a:r>
            <a:r>
              <a:rPr lang="en-US" altLang="ja-JP" sz="2400" dirty="0" err="1">
                <a:solidFill>
                  <a:srgbClr val="FF0000"/>
                </a:solidFill>
              </a:rPr>
              <a:t>C.m</a:t>
            </a:r>
            <a:r>
              <a:rPr lang="en-US" altLang="ja-JP" sz="2400" dirty="0">
                <a:solidFill>
                  <a:srgbClr val="FF0000"/>
                </a:solidFill>
              </a:rPr>
              <a:t>(</a:t>
            </a:r>
            <a:r>
              <a:rPr lang="en-US" altLang="ja-JP" sz="2400" u="sng" dirty="0">
                <a:solidFill>
                  <a:srgbClr val="FF0000"/>
                </a:solidFill>
              </a:rPr>
              <a:t>x</a:t>
            </a:r>
            <a:r>
              <a:rPr lang="en-US" altLang="ja-JP" sz="2400" dirty="0">
                <a:solidFill>
                  <a:srgbClr val="FF0000"/>
                </a:solidFill>
              </a:rPr>
              <a:t>)</a:t>
            </a:r>
            <a:r>
              <a:rPr lang="en-US" altLang="ja-JP" sz="2400" dirty="0" smtClean="0">
                <a:solidFill>
                  <a:srgbClr val="FF0000"/>
                </a:solidFill>
              </a:rPr>
              <a:t>;</a:t>
            </a:r>
            <a:endParaRPr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91740" y="4263577"/>
            <a:ext cx="5571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Sk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Sb</a:t>
            </a:r>
            <a:r>
              <a:rPr kumimoji="1" lang="en-US" altLang="ja-JP" sz="2400" dirty="0" smtClean="0"/>
              <a:t> |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f = x; </a:t>
            </a:r>
            <a:r>
              <a:rPr kumimoji="1" lang="en-US" altLang="ja-JP" sz="2400" dirty="0" smtClean="0"/>
              <a:t>| </a:t>
            </a:r>
            <a:r>
              <a:rPr kumimoji="1" lang="en-US" altLang="ja-JP" sz="2400" dirty="0" err="1" smtClean="0"/>
              <a:t>Sk</a:t>
            </a:r>
            <a:r>
              <a:rPr lang="en-US" altLang="ja-JP" sz="2400" dirty="0" err="1" smtClean="0"/>
              <a:t>Sk</a:t>
            </a:r>
            <a:r>
              <a:rPr lang="en-US" altLang="ja-JP" sz="2400" dirty="0" smtClean="0"/>
              <a:t>   Se ::= return v; |  </a:t>
            </a:r>
            <a:r>
              <a:rPr lang="en-US" altLang="ja-JP" sz="2400" dirty="0" err="1" smtClean="0"/>
              <a:t>ε</a:t>
            </a:r>
            <a:r>
              <a:rPr lang="en-US" altLang="ja-JP" sz="2400" dirty="0" smtClean="0"/>
              <a:t>;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93264" y="4680052"/>
            <a:ext cx="7307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Sm</a:t>
            </a:r>
            <a:r>
              <a:rPr kumimoji="1" lang="en-US" altLang="ja-JP" sz="2400" dirty="0" smtClean="0"/>
              <a:t> ::= </a:t>
            </a:r>
            <a:r>
              <a:rPr kumimoji="1" lang="en-US" altLang="ja-JP" sz="2400" dirty="0" err="1" smtClean="0"/>
              <a:t>Sb</a:t>
            </a:r>
            <a:r>
              <a:rPr kumimoji="1" lang="en-US" altLang="ja-JP" sz="2400" dirty="0" smtClean="0"/>
              <a:t> </a:t>
            </a:r>
            <a:r>
              <a:rPr lang="en-US" altLang="ja-JP" sz="2400" dirty="0" smtClean="0"/>
              <a:t>| if(v) 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else 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| while(v){ </a:t>
            </a:r>
            <a:r>
              <a:rPr lang="en-US" altLang="ja-JP" sz="2400" dirty="0" err="1" smtClean="0"/>
              <a:t>Sm</a:t>
            </a:r>
            <a:r>
              <a:rPr lang="en-US" altLang="ja-JP" sz="2400" dirty="0" smtClean="0"/>
              <a:t> } | </a:t>
            </a:r>
            <a:r>
              <a:rPr lang="en-US" altLang="ja-JP" sz="2400" dirty="0" err="1" smtClean="0"/>
              <a:t>SmSm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4040" y="179046"/>
            <a:ext cx="6237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f</a:t>
            </a:r>
            <a:r>
              <a:rPr kumimoji="1" lang="en-US" altLang="ja-JP" sz="2400" dirty="0" smtClean="0"/>
              <a:t>:</a:t>
            </a:r>
            <a:r>
              <a:rPr lang="ja-JP" altLang="en-US" sz="2400" dirty="0" smtClean="0"/>
              <a:t>フィールド</a:t>
            </a:r>
            <a:r>
              <a:rPr kumimoji="1" lang="ja-JP" altLang="en-US" sz="2400" dirty="0" smtClean="0"/>
              <a:t>名</a:t>
            </a:r>
            <a:r>
              <a:rPr lang="en-US" altLang="ja-JP" sz="2400" dirty="0" smtClean="0"/>
              <a:t>,  v: </a:t>
            </a:r>
            <a:r>
              <a:rPr lang="ja-JP" altLang="en-US" sz="2400" dirty="0" smtClean="0"/>
              <a:t>ローカル変数名</a:t>
            </a:r>
            <a:r>
              <a:rPr lang="en-US" altLang="ja-JP" sz="2400" dirty="0" smtClean="0"/>
              <a:t>,  a: </a:t>
            </a:r>
            <a:r>
              <a:rPr lang="ja-JP" altLang="en-US" sz="2400" dirty="0" smtClean="0"/>
              <a:t>仮引数名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96312" y="5777077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M ::=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m(</a:t>
            </a:r>
            <a:r>
              <a:rPr kumimoji="1" lang="en-US" altLang="ja-JP" sz="2400" u="sng" dirty="0" smtClean="0"/>
              <a:t>C a</a:t>
            </a:r>
            <a:r>
              <a:rPr kumimoji="1" lang="en-US" altLang="ja-JP" sz="2400" dirty="0" smtClean="0"/>
              <a:t>) { </a:t>
            </a:r>
            <a:r>
              <a:rPr kumimoji="1" lang="en-US" altLang="ja-JP" sz="2400" dirty="0" err="1" smtClean="0"/>
              <a:t>Sm</a:t>
            </a:r>
            <a:r>
              <a:rPr kumimoji="1" lang="en-US" altLang="ja-JP" sz="2400" dirty="0" smtClean="0"/>
              <a:t>  </a:t>
            </a:r>
            <a:r>
              <a:rPr lang="en-US" altLang="ja-JP" sz="2400" dirty="0" smtClean="0"/>
              <a:t>Se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10409" y="6193552"/>
            <a:ext cx="5083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Mn</a:t>
            </a:r>
            <a:r>
              <a:rPr kumimoji="1" lang="en-US" altLang="ja-JP" sz="2400" dirty="0" smtClean="0"/>
              <a:t> ::= @</a:t>
            </a:r>
            <a:r>
              <a:rPr lang="en-US" altLang="ja-JP" sz="2400" dirty="0" smtClean="0"/>
              <a:t>Native(</a:t>
            </a:r>
            <a:r>
              <a:rPr lang="en-US" altLang="ja-JP" sz="2400" dirty="0" err="1" smtClean="0"/>
              <a:t>Str</a:t>
            </a:r>
            <a:r>
              <a:rPr lang="en-US" altLang="ja-JP" sz="2400" dirty="0" smtClean="0"/>
              <a:t>) </a:t>
            </a:r>
            <a:r>
              <a:rPr kumimoji="1" lang="en-US" altLang="ja-JP" sz="2400" dirty="0" err="1" smtClean="0"/>
              <a:t>Csf</a:t>
            </a:r>
            <a:r>
              <a:rPr kumimoji="1" lang="en-US" altLang="ja-JP" sz="2400" dirty="0" smtClean="0"/>
              <a:t> m(</a:t>
            </a:r>
            <a:r>
              <a:rPr kumimoji="1" lang="en-US" altLang="ja-JP" sz="2400" u="sng" dirty="0" smtClean="0"/>
              <a:t>C a</a:t>
            </a:r>
            <a:r>
              <a:rPr kumimoji="1" lang="en-US" altLang="ja-JP" sz="2400" dirty="0" smtClean="0"/>
              <a:t>) { </a:t>
            </a:r>
            <a:r>
              <a:rPr kumimoji="1" lang="en-US" altLang="ja-JP" sz="2400" dirty="0" err="1" smtClean="0"/>
              <a:t>Sjava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11145" y="5315412"/>
            <a:ext cx="1717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x</a:t>
            </a:r>
            <a:r>
              <a:rPr kumimoji="1" lang="en-US" altLang="ja-JP" sz="2400" dirty="0" smtClean="0"/>
              <a:t> ::= f | v | a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24040" y="1747313"/>
            <a:ext cx="789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CDn</a:t>
            </a:r>
            <a:r>
              <a:rPr kumimoji="1" lang="en-US" altLang="ja-JP" sz="2400" dirty="0" smtClean="0"/>
              <a:t> ::= </a:t>
            </a:r>
            <a:r>
              <a:rPr lang="en-US" altLang="ja-JP" sz="2400" dirty="0"/>
              <a:t>@</a:t>
            </a:r>
            <a:r>
              <a:rPr lang="en-US" altLang="ja-JP" sz="2400" dirty="0" err="1" smtClean="0"/>
              <a:t>WootinJ</a:t>
            </a:r>
            <a:r>
              <a:rPr lang="en-US" altLang="ja-JP" sz="2400" dirty="0" smtClean="0"/>
              <a:t> @Native</a:t>
            </a:r>
            <a:r>
              <a:rPr kumimoji="1" lang="en-US" altLang="ja-JP" sz="2400" dirty="0" smtClean="0"/>
              <a:t> class C extends C { </a:t>
            </a:r>
            <a:r>
              <a:rPr kumimoji="1" lang="en-US" altLang="ja-JP" sz="2400" u="sng" dirty="0" smtClean="0"/>
              <a:t>F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Fn</a:t>
            </a:r>
            <a:r>
              <a:rPr kumimoji="1" lang="en-US" altLang="ja-JP" sz="2400" dirty="0" smtClean="0"/>
              <a:t> K </a:t>
            </a:r>
            <a:r>
              <a:rPr kumimoji="1" lang="en-US" altLang="ja-JP" sz="2400" u="sng" dirty="0" smtClean="0"/>
              <a:t>M</a:t>
            </a:r>
            <a:r>
              <a:rPr kumimoji="1" lang="en-US" altLang="ja-JP" sz="2400" dirty="0" smtClean="0"/>
              <a:t> </a:t>
            </a:r>
            <a:r>
              <a:rPr kumimoji="1" lang="en-US" altLang="ja-JP" sz="2400" u="sng" dirty="0" err="1" smtClean="0"/>
              <a:t>Mn</a:t>
            </a:r>
            <a:r>
              <a:rPr kumimoji="1" lang="en-US" altLang="ja-JP" sz="2400" dirty="0" smtClean="0"/>
              <a:t> 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947233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11794</TotalTime>
  <Words>2239</Words>
  <Application>Microsoft Macintosh PowerPoint</Application>
  <PresentationFormat>画面に合わせる (4:3)</PresentationFormat>
  <Paragraphs>151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伊尾木 将之</dc:creator>
  <cp:lastModifiedBy>伊尾木 将之</cp:lastModifiedBy>
  <cp:revision>238</cp:revision>
  <dcterms:created xsi:type="dcterms:W3CDTF">2013-10-14T15:05:56Z</dcterms:created>
  <dcterms:modified xsi:type="dcterms:W3CDTF">2013-10-23T22:48:04Z</dcterms:modified>
</cp:coreProperties>
</file>