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60" r:id="rId7"/>
    <p:sldId id="262" r:id="rId8"/>
    <p:sldId id="261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13/10/16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38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13/10/16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45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13/10/16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33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13/10/16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41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13/10/16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55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13/10/16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35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13/10/16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01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13/10/16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71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13/10/16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8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13/10/16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60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13/10/16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98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3811B-8094-764C-BFB6-2636340ED86C}" type="datetimeFigureOut">
              <a:rPr kumimoji="1" lang="ja-JP" altLang="en-US" smtClean="0"/>
              <a:t>13/10/16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39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80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20992" y="792221"/>
            <a:ext cx="645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CD ::= @</a:t>
            </a:r>
            <a:r>
              <a:rPr kumimoji="1" lang="en-US" altLang="ja-JP" sz="2400" dirty="0" err="1" smtClean="0"/>
              <a:t>WootinJ</a:t>
            </a:r>
            <a:r>
              <a:rPr kumimoji="1" lang="en-US" altLang="ja-JP" sz="2400" dirty="0" smtClean="0"/>
              <a:t> class C extends C { </a:t>
            </a:r>
            <a:r>
              <a:rPr kumimoji="1" lang="en-US" altLang="ja-JP" sz="2400" u="sng" dirty="0" smtClean="0"/>
              <a:t>F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Fn</a:t>
            </a:r>
            <a:r>
              <a:rPr kumimoji="1" lang="en-US" altLang="ja-JP" sz="2400" dirty="0" smtClean="0"/>
              <a:t> K </a:t>
            </a:r>
            <a:r>
              <a:rPr kumimoji="1" lang="en-US" altLang="ja-JP" sz="2400" u="sng" dirty="0" smtClean="0"/>
              <a:t>M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Mn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5089" y="1267963"/>
            <a:ext cx="7507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CDsf</a:t>
            </a:r>
            <a:r>
              <a:rPr kumimoji="1" lang="en-US" altLang="ja-JP" sz="2400" dirty="0" smtClean="0"/>
              <a:t> ::= </a:t>
            </a:r>
            <a:r>
              <a:rPr lang="en-US" altLang="ja-JP" sz="2400" dirty="0"/>
              <a:t>@</a:t>
            </a:r>
            <a:r>
              <a:rPr lang="en-US" altLang="ja-JP" sz="2400" dirty="0" err="1"/>
              <a:t>WootinJ</a:t>
            </a:r>
            <a:r>
              <a:rPr lang="en-US" altLang="ja-JP" sz="2400" dirty="0"/>
              <a:t> </a:t>
            </a:r>
            <a:r>
              <a:rPr kumimoji="1" lang="en-US" altLang="ja-JP" sz="2400" dirty="0" smtClean="0"/>
              <a:t>final class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extends C { </a:t>
            </a:r>
            <a:r>
              <a:rPr kumimoji="1" lang="en-US" altLang="ja-JP" sz="2400" u="sng" dirty="0" smtClean="0"/>
              <a:t>F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Fn</a:t>
            </a:r>
            <a:r>
              <a:rPr kumimoji="1" lang="en-US" altLang="ja-JP" sz="2400" dirty="0" smtClean="0"/>
              <a:t> K </a:t>
            </a:r>
            <a:r>
              <a:rPr kumimoji="1" lang="en-US" altLang="ja-JP" sz="2400" u="sng" dirty="0" smtClean="0"/>
              <a:t>M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Mn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2808" y="2378171"/>
            <a:ext cx="111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</a:t>
            </a:r>
            <a:r>
              <a:rPr kumimoji="1" lang="en-US" altLang="ja-JP" sz="2400" dirty="0" smtClean="0"/>
              <a:t> ::= C f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32256" y="2378171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Fn</a:t>
            </a:r>
            <a:r>
              <a:rPr kumimoji="1" lang="en-US" altLang="ja-JP" sz="2400" dirty="0" smtClean="0"/>
              <a:t> ::= @Native C f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59853" y="2378171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K</a:t>
            </a:r>
            <a:r>
              <a:rPr kumimoji="1" lang="en-US" altLang="ja-JP" sz="2400" dirty="0" smtClean="0"/>
              <a:t> ::= C(</a:t>
            </a:r>
            <a:r>
              <a:rPr kumimoji="1" lang="en-US" altLang="ja-JP" sz="2400" u="sng" dirty="0" smtClean="0"/>
              <a:t>C a</a:t>
            </a:r>
            <a:r>
              <a:rPr kumimoji="1" lang="en-US" altLang="ja-JP" sz="2400" dirty="0" smtClean="0"/>
              <a:t>){ </a:t>
            </a:r>
            <a:r>
              <a:rPr kumimoji="1" lang="en-US" altLang="ja-JP" sz="2400" dirty="0" err="1" smtClean="0"/>
              <a:t>Sk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0216" y="2853677"/>
            <a:ext cx="3934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Sb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v; | </a:t>
            </a:r>
            <a:r>
              <a:rPr kumimoji="1" lang="en-US" altLang="ja-JP" sz="2400" dirty="0" err="1" smtClean="0"/>
              <a:t>eb</a:t>
            </a:r>
            <a:r>
              <a:rPr kumimoji="1" lang="en-US" altLang="ja-JP" sz="2400" dirty="0" smtClean="0"/>
              <a:t>; | </a:t>
            </a:r>
            <a:r>
              <a:rPr kumimoji="1" lang="en-US" altLang="ja-JP" sz="2400" dirty="0" err="1" smtClean="0"/>
              <a:t>ε</a:t>
            </a:r>
            <a:r>
              <a:rPr kumimoji="1" lang="en-US" altLang="ja-JP" sz="2400" dirty="0" smtClean="0"/>
              <a:t>; |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[] v; 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91740" y="3433627"/>
            <a:ext cx="5591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Sk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Sb</a:t>
            </a:r>
            <a:r>
              <a:rPr kumimoji="1" lang="en-US" altLang="ja-JP" sz="2400" dirty="0" smtClean="0"/>
              <a:t> | f = e; | </a:t>
            </a:r>
            <a:r>
              <a:rPr lang="en-US" altLang="ja-JP" sz="2400" dirty="0" err="1"/>
              <a:t>Sk</a:t>
            </a:r>
            <a:r>
              <a:rPr lang="en-US" altLang="ja-JP" sz="2400" dirty="0" err="1" smtClean="0"/>
              <a:t>Sk</a:t>
            </a:r>
            <a:r>
              <a:rPr lang="en-US" altLang="ja-JP" sz="2400" dirty="0" smtClean="0"/>
              <a:t>   Se ::= return v; |  </a:t>
            </a:r>
            <a:r>
              <a:rPr lang="en-US" altLang="ja-JP" sz="2400" dirty="0" err="1" smtClean="0"/>
              <a:t>ε</a:t>
            </a:r>
            <a:r>
              <a:rPr lang="en-US" altLang="ja-JP" sz="2400" dirty="0" smtClean="0"/>
              <a:t>;</a:t>
            </a:r>
            <a:endParaRPr lang="ja-JP" altLang="en-US" sz="2400" dirty="0"/>
          </a:p>
          <a:p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93264" y="3850102"/>
            <a:ext cx="723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Sm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Sb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| if(v) 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else 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| while(v){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| </a:t>
            </a:r>
            <a:r>
              <a:rPr lang="en-US" altLang="ja-JP" sz="2400" dirty="0" err="1" smtClean="0"/>
              <a:t>SmSm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93264" y="4478852"/>
            <a:ext cx="6395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eb</a:t>
            </a:r>
            <a:r>
              <a:rPr kumimoji="1" lang="en-US" altLang="ja-JP" sz="2400" dirty="0" smtClean="0"/>
              <a:t> ::= new C(</a:t>
            </a:r>
            <a:r>
              <a:rPr kumimoji="1" lang="en-US" altLang="ja-JP" sz="2400" u="sng" dirty="0" err="1" smtClean="0"/>
              <a:t>eb</a:t>
            </a:r>
            <a:r>
              <a:rPr kumimoji="1" lang="en-US" altLang="ja-JP" sz="2400" dirty="0" smtClean="0"/>
              <a:t>) | </a:t>
            </a:r>
            <a:r>
              <a:rPr lang="en-US" altLang="ja-JP" sz="2400" dirty="0"/>
              <a:t>n</a:t>
            </a:r>
            <a:r>
              <a:rPr kumimoji="1" lang="en-US" altLang="ja-JP" sz="2400" dirty="0" smtClean="0"/>
              <a:t>ew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[v] | v = e | x| </a:t>
            </a:r>
            <a:r>
              <a:rPr kumimoji="1" lang="en-US" altLang="ja-JP" sz="2400" dirty="0" err="1" smtClean="0"/>
              <a:t>e.f</a:t>
            </a:r>
            <a:r>
              <a:rPr kumimoji="1" lang="en-US" altLang="ja-JP" sz="2400" dirty="0" smtClean="0"/>
              <a:t> | e[v]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4040" y="179046"/>
            <a:ext cx="6237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f</a:t>
            </a:r>
            <a:r>
              <a:rPr kumimoji="1" lang="en-US" altLang="ja-JP" sz="2400" dirty="0" smtClean="0"/>
              <a:t>:</a:t>
            </a:r>
            <a:r>
              <a:rPr lang="ja-JP" altLang="en-US" sz="2400" dirty="0" smtClean="0"/>
              <a:t>フィールド</a:t>
            </a:r>
            <a:r>
              <a:rPr kumimoji="1" lang="ja-JP" altLang="en-US" sz="2400" dirty="0" smtClean="0"/>
              <a:t>名</a:t>
            </a:r>
            <a:r>
              <a:rPr lang="en-US" altLang="ja-JP" sz="2400" dirty="0" smtClean="0"/>
              <a:t>,  v: </a:t>
            </a:r>
            <a:r>
              <a:rPr lang="ja-JP" altLang="en-US" sz="2400" dirty="0" smtClean="0"/>
              <a:t>ローカル変数名</a:t>
            </a:r>
            <a:r>
              <a:rPr lang="en-US" altLang="ja-JP" sz="2400" dirty="0" smtClean="0"/>
              <a:t>,  a: </a:t>
            </a:r>
            <a:r>
              <a:rPr lang="ja-JP" altLang="en-US" sz="2400" dirty="0" smtClean="0"/>
              <a:t>仮引数名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94788" y="4920477"/>
            <a:ext cx="2346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e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eb</a:t>
            </a:r>
            <a:r>
              <a:rPr kumimoji="1" lang="en-US" altLang="ja-JP" sz="2400" dirty="0" smtClean="0"/>
              <a:t> | </a:t>
            </a:r>
            <a:r>
              <a:rPr kumimoji="1" lang="en-US" altLang="ja-JP" sz="2400" dirty="0" err="1" smtClean="0"/>
              <a:t>e.m</a:t>
            </a:r>
            <a:r>
              <a:rPr kumimoji="1" lang="en-US" altLang="ja-JP" sz="2400" dirty="0" smtClean="0"/>
              <a:t>( </a:t>
            </a:r>
            <a:r>
              <a:rPr kumimoji="1" lang="en-US" altLang="ja-JP" sz="2400" u="sng" dirty="0" smtClean="0"/>
              <a:t>e</a:t>
            </a:r>
            <a:r>
              <a:rPr kumimoji="1" lang="en-US" altLang="ja-JP" sz="2400" dirty="0" smtClean="0"/>
              <a:t> )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96312" y="5437552"/>
            <a:ext cx="332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M ::=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m(</a:t>
            </a:r>
            <a:r>
              <a:rPr kumimoji="1" lang="en-US" altLang="ja-JP" sz="2400" u="sng" dirty="0" smtClean="0"/>
              <a:t>C a</a:t>
            </a:r>
            <a:r>
              <a:rPr kumimoji="1" lang="en-US" altLang="ja-JP" sz="2400" dirty="0" smtClean="0"/>
              <a:t>) { </a:t>
            </a:r>
            <a:r>
              <a:rPr kumimoji="1" lang="en-US" altLang="ja-JP" sz="2400" dirty="0" err="1" smtClean="0"/>
              <a:t>Sm</a:t>
            </a:r>
            <a:r>
              <a:rPr lang="en-US" altLang="ja-JP" sz="2400" dirty="0" smtClean="0"/>
              <a:t> Se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10409" y="5854027"/>
            <a:ext cx="5083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Mn</a:t>
            </a:r>
            <a:r>
              <a:rPr kumimoji="1" lang="en-US" altLang="ja-JP" sz="2400" dirty="0" smtClean="0"/>
              <a:t> ::= @</a:t>
            </a:r>
            <a:r>
              <a:rPr lang="en-US" altLang="ja-JP" sz="2400" dirty="0" smtClean="0"/>
              <a:t>Native(</a:t>
            </a:r>
            <a:r>
              <a:rPr lang="en-US" altLang="ja-JP" sz="2400" dirty="0" err="1" smtClean="0"/>
              <a:t>Str</a:t>
            </a:r>
            <a:r>
              <a:rPr lang="en-US" altLang="ja-JP" sz="2400" dirty="0" smtClean="0"/>
              <a:t>)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m(</a:t>
            </a:r>
            <a:r>
              <a:rPr kumimoji="1" lang="en-US" altLang="ja-JP" sz="2400" u="sng" dirty="0" smtClean="0"/>
              <a:t>C a</a:t>
            </a:r>
            <a:r>
              <a:rPr kumimoji="1" lang="en-US" altLang="ja-JP" sz="2400" dirty="0" smtClean="0"/>
              <a:t>) { </a:t>
            </a:r>
            <a:r>
              <a:rPr kumimoji="1" lang="en-US" altLang="ja-JP" sz="2400" dirty="0" err="1" smtClean="0"/>
              <a:t>Sjava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15008" y="4938263"/>
            <a:ext cx="1717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x</a:t>
            </a:r>
            <a:r>
              <a:rPr kumimoji="1" lang="en-US" altLang="ja-JP" sz="2400" dirty="0" smtClean="0"/>
              <a:t> ::= f | v | a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36613" y="1734738"/>
            <a:ext cx="789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CDn</a:t>
            </a:r>
            <a:r>
              <a:rPr kumimoji="1" lang="en-US" altLang="ja-JP" sz="2400" dirty="0" smtClean="0"/>
              <a:t> ::= </a:t>
            </a:r>
            <a:r>
              <a:rPr lang="en-US" altLang="ja-JP" sz="2400" dirty="0"/>
              <a:t>@</a:t>
            </a:r>
            <a:r>
              <a:rPr lang="en-US" altLang="ja-JP" sz="2400" dirty="0" err="1" smtClean="0"/>
              <a:t>WootinJ</a:t>
            </a:r>
            <a:r>
              <a:rPr lang="en-US" altLang="ja-JP" sz="2400" dirty="0" smtClean="0"/>
              <a:t> @Native</a:t>
            </a:r>
            <a:r>
              <a:rPr kumimoji="1" lang="en-US" altLang="ja-JP" sz="2400" dirty="0" smtClean="0"/>
              <a:t> class C extends C { </a:t>
            </a:r>
            <a:r>
              <a:rPr kumimoji="1" lang="en-US" altLang="ja-JP" sz="2400" u="sng" dirty="0" smtClean="0"/>
              <a:t>F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Fn</a:t>
            </a:r>
            <a:r>
              <a:rPr kumimoji="1" lang="en-US" altLang="ja-JP" sz="2400" dirty="0" smtClean="0"/>
              <a:t> K </a:t>
            </a:r>
            <a:r>
              <a:rPr kumimoji="1" lang="en-US" altLang="ja-JP" sz="2400" u="sng" dirty="0" smtClean="0"/>
              <a:t>M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Mn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791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20992" y="792221"/>
            <a:ext cx="645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CD ::= @</a:t>
            </a:r>
            <a:r>
              <a:rPr kumimoji="1" lang="en-US" altLang="ja-JP" sz="2400" dirty="0" err="1" smtClean="0"/>
              <a:t>WootinJ</a:t>
            </a:r>
            <a:r>
              <a:rPr kumimoji="1" lang="en-US" altLang="ja-JP" sz="2400" dirty="0" smtClean="0"/>
              <a:t> class C extends C { </a:t>
            </a:r>
            <a:r>
              <a:rPr kumimoji="1" lang="en-US" altLang="ja-JP" sz="2400" u="sng" dirty="0" smtClean="0"/>
              <a:t>F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Fn</a:t>
            </a:r>
            <a:r>
              <a:rPr kumimoji="1" lang="en-US" altLang="ja-JP" sz="2400" dirty="0" smtClean="0"/>
              <a:t> K </a:t>
            </a:r>
            <a:r>
              <a:rPr kumimoji="1" lang="en-US" altLang="ja-JP" sz="2400" u="sng" dirty="0" smtClean="0"/>
              <a:t>M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Mn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5089" y="1267963"/>
            <a:ext cx="7507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CDsf</a:t>
            </a:r>
            <a:r>
              <a:rPr kumimoji="1" lang="en-US" altLang="ja-JP" sz="2400" dirty="0" smtClean="0"/>
              <a:t> ::= </a:t>
            </a:r>
            <a:r>
              <a:rPr lang="en-US" altLang="ja-JP" sz="2400" dirty="0"/>
              <a:t>@</a:t>
            </a:r>
            <a:r>
              <a:rPr lang="en-US" altLang="ja-JP" sz="2400" dirty="0" err="1"/>
              <a:t>WootinJ</a:t>
            </a:r>
            <a:r>
              <a:rPr lang="en-US" altLang="ja-JP" sz="2400" dirty="0"/>
              <a:t> </a:t>
            </a:r>
            <a:r>
              <a:rPr kumimoji="1" lang="en-US" altLang="ja-JP" sz="2400" dirty="0" smtClean="0"/>
              <a:t>final class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extends C { </a:t>
            </a:r>
            <a:r>
              <a:rPr kumimoji="1" lang="en-US" altLang="ja-JP" sz="2400" u="sng" dirty="0" smtClean="0"/>
              <a:t>F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Fn</a:t>
            </a:r>
            <a:r>
              <a:rPr kumimoji="1" lang="en-US" altLang="ja-JP" sz="2400" dirty="0" smtClean="0"/>
              <a:t> K </a:t>
            </a:r>
            <a:r>
              <a:rPr kumimoji="1" lang="en-US" altLang="ja-JP" sz="2400" u="sng" dirty="0" smtClean="0"/>
              <a:t>M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Mn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2808" y="2353021"/>
            <a:ext cx="111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</a:t>
            </a:r>
            <a:r>
              <a:rPr kumimoji="1" lang="en-US" altLang="ja-JP" sz="2400" dirty="0" smtClean="0"/>
              <a:t> ::= C f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32256" y="2353021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Fn</a:t>
            </a:r>
            <a:r>
              <a:rPr kumimoji="1" lang="en-US" altLang="ja-JP" sz="2400" dirty="0" smtClean="0"/>
              <a:t> ::= @Native C f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59853" y="2353021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K</a:t>
            </a:r>
            <a:r>
              <a:rPr kumimoji="1" lang="en-US" altLang="ja-JP" sz="2400" dirty="0" smtClean="0"/>
              <a:t> ::= C(</a:t>
            </a:r>
            <a:r>
              <a:rPr kumimoji="1" lang="en-US" altLang="ja-JP" sz="2400" u="sng" dirty="0" smtClean="0"/>
              <a:t>C a</a:t>
            </a:r>
            <a:r>
              <a:rPr kumimoji="1" lang="en-US" altLang="ja-JP" sz="2400" dirty="0" smtClean="0"/>
              <a:t>){ </a:t>
            </a:r>
            <a:r>
              <a:rPr kumimoji="1" lang="en-US" altLang="ja-JP" sz="2400" dirty="0" err="1" smtClean="0"/>
              <a:t>Sk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0216" y="2790802"/>
            <a:ext cx="751119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Sb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v; | </a:t>
            </a:r>
            <a:r>
              <a:rPr kumimoji="1" lang="en-US" altLang="ja-JP" sz="2400" dirty="0" err="1" smtClean="0"/>
              <a:t>ε</a:t>
            </a:r>
            <a:r>
              <a:rPr kumimoji="1" lang="en-US" altLang="ja-JP" sz="2400" dirty="0" smtClean="0"/>
              <a:t>; |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[] v;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| C v = new C(</a:t>
            </a:r>
            <a:r>
              <a:rPr kumimoji="1" lang="en-US" altLang="ja-JP" sz="2400" u="sng" dirty="0" smtClean="0">
                <a:solidFill>
                  <a:srgbClr val="FF0000"/>
                </a:solidFill>
              </a:rPr>
              <a:t>x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); | v = x; |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x</a:t>
            </a:r>
            <a:r>
              <a:rPr lang="en-US" altLang="ja-JP" sz="2400" dirty="0" err="1">
                <a:solidFill>
                  <a:srgbClr val="FF0000"/>
                </a:solidFill>
              </a:rPr>
              <a:t>.m</a:t>
            </a:r>
            <a:r>
              <a:rPr lang="en-US" altLang="ja-JP" sz="2400" dirty="0" smtClean="0">
                <a:solidFill>
                  <a:srgbClr val="FF0000"/>
                </a:solidFill>
              </a:rPr>
              <a:t>(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x</a:t>
            </a:r>
            <a:r>
              <a:rPr lang="en-US" altLang="ja-JP" sz="24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ja-JP" sz="2400" dirty="0">
                <a:solidFill>
                  <a:srgbClr val="FF0000"/>
                </a:solidFill>
              </a:rPr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          | v =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x.m</a:t>
            </a:r>
            <a:r>
              <a:rPr lang="en-US" altLang="ja-JP" sz="2400" dirty="0" smtClean="0">
                <a:solidFill>
                  <a:srgbClr val="FF0000"/>
                </a:solidFill>
              </a:rPr>
              <a:t>(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x</a:t>
            </a:r>
            <a:r>
              <a:rPr lang="en-US" altLang="ja-JP" sz="2400" dirty="0" smtClean="0">
                <a:solidFill>
                  <a:srgbClr val="FF0000"/>
                </a:solidFill>
              </a:rPr>
              <a:t>); | v = new </a:t>
            </a:r>
            <a:r>
              <a:rPr lang="en-US" altLang="ja-JP" sz="2400" dirty="0">
                <a:solidFill>
                  <a:srgbClr val="FF0000"/>
                </a:solidFill>
              </a:rPr>
              <a:t>C(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x</a:t>
            </a:r>
            <a:r>
              <a:rPr lang="en-US" altLang="ja-JP" sz="2400" dirty="0" smtClean="0">
                <a:solidFill>
                  <a:srgbClr val="FF0000"/>
                </a:solidFill>
              </a:rPr>
              <a:t>); </a:t>
            </a:r>
            <a:r>
              <a:rPr lang="en-US" altLang="ja-JP" sz="2400" dirty="0">
                <a:solidFill>
                  <a:srgbClr val="FF0000"/>
                </a:solidFill>
              </a:rPr>
              <a:t>| </a:t>
            </a:r>
            <a:r>
              <a:rPr lang="en-US" altLang="ja-JP" sz="2400" dirty="0" smtClean="0">
                <a:solidFill>
                  <a:srgbClr val="FF0000"/>
                </a:solidFill>
              </a:rPr>
              <a:t>v = new </a:t>
            </a:r>
            <a:r>
              <a:rPr lang="en-US" altLang="ja-JP" sz="2400" dirty="0" err="1">
                <a:solidFill>
                  <a:srgbClr val="FF0000"/>
                </a:solidFill>
              </a:rPr>
              <a:t>Csf</a:t>
            </a:r>
            <a:r>
              <a:rPr lang="en-US" altLang="ja-JP" sz="2400" dirty="0">
                <a:solidFill>
                  <a:srgbClr val="FF0000"/>
                </a:solidFill>
              </a:rPr>
              <a:t>[v</a:t>
            </a:r>
            <a:r>
              <a:rPr lang="en-US" altLang="ja-JP" sz="2400" dirty="0" smtClean="0">
                <a:solidFill>
                  <a:srgbClr val="FF0000"/>
                </a:solidFill>
              </a:rPr>
              <a:t>];</a:t>
            </a:r>
          </a:p>
          <a:p>
            <a:r>
              <a:rPr lang="en-US" altLang="ja-JP" sz="2400" dirty="0">
                <a:solidFill>
                  <a:srgbClr val="FF0000"/>
                </a:solidFill>
              </a:rPr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          | v =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x.f</a:t>
            </a:r>
            <a:r>
              <a:rPr lang="en-US" altLang="ja-JP" sz="2400" dirty="0" smtClean="0">
                <a:solidFill>
                  <a:srgbClr val="FF0000"/>
                </a:solidFill>
              </a:rPr>
              <a:t> ; | v = x[v];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91740" y="4263577"/>
            <a:ext cx="5571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Sk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Sb</a:t>
            </a:r>
            <a:r>
              <a:rPr kumimoji="1" lang="en-US" altLang="ja-JP" sz="2400" dirty="0" smtClean="0"/>
              <a:t> |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f = x; </a:t>
            </a:r>
            <a:r>
              <a:rPr kumimoji="1" lang="en-US" altLang="ja-JP" sz="2400" dirty="0" smtClean="0"/>
              <a:t>| </a:t>
            </a:r>
            <a:r>
              <a:rPr kumimoji="1" lang="en-US" altLang="ja-JP" sz="2400" dirty="0" err="1" smtClean="0"/>
              <a:t>Sk</a:t>
            </a:r>
            <a:r>
              <a:rPr lang="en-US" altLang="ja-JP" sz="2400" dirty="0" err="1" smtClean="0"/>
              <a:t>Sk</a:t>
            </a:r>
            <a:r>
              <a:rPr lang="en-US" altLang="ja-JP" sz="2400" dirty="0" smtClean="0"/>
              <a:t>   Se ::= return v; |  </a:t>
            </a:r>
            <a:r>
              <a:rPr lang="en-US" altLang="ja-JP" sz="2400" dirty="0" err="1" smtClean="0"/>
              <a:t>ε</a:t>
            </a:r>
            <a:r>
              <a:rPr lang="en-US" altLang="ja-JP" sz="2400" dirty="0" smtClean="0"/>
              <a:t>;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93264" y="4680052"/>
            <a:ext cx="7307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Sm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Sb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| if(v) 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else 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| while(v){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| </a:t>
            </a:r>
            <a:r>
              <a:rPr lang="en-US" altLang="ja-JP" sz="2400" dirty="0" err="1" smtClean="0"/>
              <a:t>SmSm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4040" y="179046"/>
            <a:ext cx="6237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f</a:t>
            </a:r>
            <a:r>
              <a:rPr kumimoji="1" lang="en-US" altLang="ja-JP" sz="2400" dirty="0" smtClean="0"/>
              <a:t>:</a:t>
            </a:r>
            <a:r>
              <a:rPr lang="ja-JP" altLang="en-US" sz="2400" dirty="0" smtClean="0"/>
              <a:t>フィールド</a:t>
            </a:r>
            <a:r>
              <a:rPr kumimoji="1" lang="ja-JP" altLang="en-US" sz="2400" dirty="0" smtClean="0"/>
              <a:t>名</a:t>
            </a:r>
            <a:r>
              <a:rPr lang="en-US" altLang="ja-JP" sz="2400" dirty="0" smtClean="0"/>
              <a:t>,  v: </a:t>
            </a:r>
            <a:r>
              <a:rPr lang="ja-JP" altLang="en-US" sz="2400" dirty="0" smtClean="0"/>
              <a:t>ローカル変数名</a:t>
            </a:r>
            <a:r>
              <a:rPr lang="en-US" altLang="ja-JP" sz="2400" dirty="0" smtClean="0"/>
              <a:t>,  a: </a:t>
            </a:r>
            <a:r>
              <a:rPr lang="ja-JP" altLang="en-US" sz="2400" dirty="0" smtClean="0"/>
              <a:t>仮引数名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96312" y="5777077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M ::=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m(</a:t>
            </a:r>
            <a:r>
              <a:rPr kumimoji="1" lang="en-US" altLang="ja-JP" sz="2400" u="sng" dirty="0" smtClean="0"/>
              <a:t>C a</a:t>
            </a:r>
            <a:r>
              <a:rPr kumimoji="1" lang="en-US" altLang="ja-JP" sz="2400" dirty="0" smtClean="0"/>
              <a:t>) { </a:t>
            </a:r>
            <a:r>
              <a:rPr kumimoji="1" lang="en-US" altLang="ja-JP" sz="2400" dirty="0" err="1" smtClean="0"/>
              <a:t>Sm</a:t>
            </a:r>
            <a:r>
              <a:rPr kumimoji="1" lang="en-US" altLang="ja-JP" sz="2400" dirty="0" smtClean="0"/>
              <a:t>  </a:t>
            </a:r>
            <a:r>
              <a:rPr lang="en-US" altLang="ja-JP" sz="2400" dirty="0" smtClean="0"/>
              <a:t>Se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10409" y="6193552"/>
            <a:ext cx="5083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Mn</a:t>
            </a:r>
            <a:r>
              <a:rPr kumimoji="1" lang="en-US" altLang="ja-JP" sz="2400" dirty="0" smtClean="0"/>
              <a:t> ::= @</a:t>
            </a:r>
            <a:r>
              <a:rPr lang="en-US" altLang="ja-JP" sz="2400" dirty="0" smtClean="0"/>
              <a:t>Native(</a:t>
            </a:r>
            <a:r>
              <a:rPr lang="en-US" altLang="ja-JP" sz="2400" dirty="0" err="1" smtClean="0"/>
              <a:t>Str</a:t>
            </a:r>
            <a:r>
              <a:rPr lang="en-US" altLang="ja-JP" sz="2400" dirty="0" smtClean="0"/>
              <a:t>)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m(</a:t>
            </a:r>
            <a:r>
              <a:rPr kumimoji="1" lang="en-US" altLang="ja-JP" sz="2400" u="sng" dirty="0" smtClean="0"/>
              <a:t>C a</a:t>
            </a:r>
            <a:r>
              <a:rPr kumimoji="1" lang="en-US" altLang="ja-JP" sz="2400" dirty="0" smtClean="0"/>
              <a:t>) { </a:t>
            </a:r>
            <a:r>
              <a:rPr kumimoji="1" lang="en-US" altLang="ja-JP" sz="2400" dirty="0" err="1" smtClean="0"/>
              <a:t>Sjava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11145" y="5315412"/>
            <a:ext cx="1717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x</a:t>
            </a:r>
            <a:r>
              <a:rPr kumimoji="1" lang="en-US" altLang="ja-JP" sz="2400" dirty="0" smtClean="0"/>
              <a:t> ::= f | v | a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24040" y="1747313"/>
            <a:ext cx="789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CDn</a:t>
            </a:r>
            <a:r>
              <a:rPr kumimoji="1" lang="en-US" altLang="ja-JP" sz="2400" dirty="0" smtClean="0"/>
              <a:t> ::= </a:t>
            </a:r>
            <a:r>
              <a:rPr lang="en-US" altLang="ja-JP" sz="2400" dirty="0"/>
              <a:t>@</a:t>
            </a:r>
            <a:r>
              <a:rPr lang="en-US" altLang="ja-JP" sz="2400" dirty="0" err="1" smtClean="0"/>
              <a:t>WootinJ</a:t>
            </a:r>
            <a:r>
              <a:rPr lang="en-US" altLang="ja-JP" sz="2400" dirty="0" smtClean="0"/>
              <a:t> @Native</a:t>
            </a:r>
            <a:r>
              <a:rPr kumimoji="1" lang="en-US" altLang="ja-JP" sz="2400" dirty="0" smtClean="0"/>
              <a:t> class C extends C { </a:t>
            </a:r>
            <a:r>
              <a:rPr kumimoji="1" lang="en-US" altLang="ja-JP" sz="2400" u="sng" dirty="0" smtClean="0"/>
              <a:t>F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Fn</a:t>
            </a:r>
            <a:r>
              <a:rPr kumimoji="1" lang="en-US" altLang="ja-JP" sz="2400" dirty="0" smtClean="0"/>
              <a:t> K </a:t>
            </a:r>
            <a:r>
              <a:rPr kumimoji="1" lang="en-US" altLang="ja-JP" sz="2400" u="sng" dirty="0" smtClean="0"/>
              <a:t>M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Mn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415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20992" y="792221"/>
            <a:ext cx="645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CD ::= @</a:t>
            </a:r>
            <a:r>
              <a:rPr kumimoji="1" lang="en-US" altLang="ja-JP" sz="2400" dirty="0" err="1" smtClean="0"/>
              <a:t>WootinJ</a:t>
            </a:r>
            <a:r>
              <a:rPr kumimoji="1" lang="en-US" altLang="ja-JP" sz="2400" dirty="0" smtClean="0"/>
              <a:t> class C extends C { </a:t>
            </a:r>
            <a:r>
              <a:rPr kumimoji="1" lang="en-US" altLang="ja-JP" sz="2400" u="sng" dirty="0" smtClean="0"/>
              <a:t>F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Fn</a:t>
            </a:r>
            <a:r>
              <a:rPr kumimoji="1" lang="en-US" altLang="ja-JP" sz="2400" dirty="0" smtClean="0"/>
              <a:t> K </a:t>
            </a:r>
            <a:r>
              <a:rPr kumimoji="1" lang="en-US" altLang="ja-JP" sz="2400" u="sng" dirty="0" smtClean="0"/>
              <a:t>M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Mn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5089" y="1267963"/>
            <a:ext cx="7507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CDsf</a:t>
            </a:r>
            <a:r>
              <a:rPr kumimoji="1" lang="en-US" altLang="ja-JP" sz="2400" dirty="0" smtClean="0"/>
              <a:t> ::= </a:t>
            </a:r>
            <a:r>
              <a:rPr lang="en-US" altLang="ja-JP" sz="2400" dirty="0"/>
              <a:t>@</a:t>
            </a:r>
            <a:r>
              <a:rPr lang="en-US" altLang="ja-JP" sz="2400" dirty="0" err="1"/>
              <a:t>WootinJ</a:t>
            </a:r>
            <a:r>
              <a:rPr lang="en-US" altLang="ja-JP" sz="2400" dirty="0"/>
              <a:t> </a:t>
            </a:r>
            <a:r>
              <a:rPr kumimoji="1" lang="en-US" altLang="ja-JP" sz="2400" dirty="0" smtClean="0"/>
              <a:t>final class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extends C { </a:t>
            </a:r>
            <a:r>
              <a:rPr kumimoji="1" lang="en-US" altLang="ja-JP" sz="2400" u="sng" dirty="0" smtClean="0"/>
              <a:t>F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Fn</a:t>
            </a:r>
            <a:r>
              <a:rPr kumimoji="1" lang="en-US" altLang="ja-JP" sz="2400" dirty="0" smtClean="0"/>
              <a:t> K </a:t>
            </a:r>
            <a:r>
              <a:rPr kumimoji="1" lang="en-US" altLang="ja-JP" sz="2400" u="sng" dirty="0" smtClean="0"/>
              <a:t>M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Mn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2808" y="2353021"/>
            <a:ext cx="111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</a:t>
            </a:r>
            <a:r>
              <a:rPr kumimoji="1" lang="en-US" altLang="ja-JP" sz="2400" dirty="0" smtClean="0"/>
              <a:t> ::= C f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32256" y="2353021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Fn</a:t>
            </a:r>
            <a:r>
              <a:rPr kumimoji="1" lang="en-US" altLang="ja-JP" sz="2400" dirty="0" smtClean="0"/>
              <a:t> ::= @Native C f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59853" y="2353021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K</a:t>
            </a:r>
            <a:r>
              <a:rPr kumimoji="1" lang="en-US" altLang="ja-JP" sz="2400" dirty="0" smtClean="0"/>
              <a:t> ::= C(</a:t>
            </a:r>
            <a:r>
              <a:rPr kumimoji="1" lang="en-US" altLang="ja-JP" sz="2400" u="sng" dirty="0" smtClean="0"/>
              <a:t>C a</a:t>
            </a:r>
            <a:r>
              <a:rPr kumimoji="1" lang="en-US" altLang="ja-JP" sz="2400" dirty="0" smtClean="0"/>
              <a:t>){ </a:t>
            </a:r>
            <a:r>
              <a:rPr kumimoji="1" lang="en-US" altLang="ja-JP" sz="2400" dirty="0" err="1" smtClean="0"/>
              <a:t>Sk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0216" y="2790802"/>
            <a:ext cx="666330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Sb</a:t>
            </a:r>
            <a:r>
              <a:rPr kumimoji="1" lang="en-US" altLang="ja-JP" sz="2400" dirty="0" smtClean="0"/>
              <a:t> ::= </a:t>
            </a:r>
            <a:r>
              <a:rPr lang="en-US" altLang="ja-JP" sz="2400" dirty="0"/>
              <a:t>T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smtClean="0"/>
              <a:t>v; | </a:t>
            </a:r>
            <a:r>
              <a:rPr kumimoji="1" lang="en-US" altLang="ja-JP" sz="2400" dirty="0" err="1" smtClean="0"/>
              <a:t>ε</a:t>
            </a:r>
            <a:r>
              <a:rPr kumimoji="1" lang="en-US" altLang="ja-JP" sz="2400" dirty="0" smtClean="0"/>
              <a:t>; | </a:t>
            </a:r>
            <a:r>
              <a:rPr lang="en-US" altLang="ja-JP" sz="2400" dirty="0"/>
              <a:t>T</a:t>
            </a:r>
            <a:r>
              <a:rPr kumimoji="1" lang="en-US" altLang="ja-JP" sz="2400" dirty="0" smtClean="0"/>
              <a:t>[</a:t>
            </a:r>
            <a:r>
              <a:rPr kumimoji="1" lang="en-US" altLang="ja-JP" sz="2400" dirty="0" smtClean="0"/>
              <a:t>] v;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| v = x; |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x</a:t>
            </a:r>
            <a:r>
              <a:rPr lang="en-US" altLang="ja-JP" sz="2400" dirty="0" err="1">
                <a:solidFill>
                  <a:srgbClr val="FF0000"/>
                </a:solidFill>
              </a:rPr>
              <a:t>.m</a:t>
            </a:r>
            <a:r>
              <a:rPr lang="en-US" altLang="ja-JP" sz="2400" dirty="0" smtClean="0">
                <a:solidFill>
                  <a:srgbClr val="FF0000"/>
                </a:solidFill>
              </a:rPr>
              <a:t>(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x</a:t>
            </a:r>
            <a:r>
              <a:rPr lang="en-US" altLang="ja-JP" sz="2400" dirty="0" smtClean="0">
                <a:solidFill>
                  <a:srgbClr val="FF0000"/>
                </a:solidFill>
              </a:rPr>
              <a:t>);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r>
              <a:rPr lang="en-US" altLang="ja-JP" sz="2400" dirty="0">
                <a:solidFill>
                  <a:srgbClr val="FF0000"/>
                </a:solidFill>
              </a:rPr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          | v =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x.m</a:t>
            </a:r>
            <a:r>
              <a:rPr lang="en-US" altLang="ja-JP" sz="2400" dirty="0" smtClean="0">
                <a:solidFill>
                  <a:srgbClr val="FF0000"/>
                </a:solidFill>
              </a:rPr>
              <a:t>(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x</a:t>
            </a:r>
            <a:r>
              <a:rPr lang="en-US" altLang="ja-JP" sz="2400" dirty="0" smtClean="0">
                <a:solidFill>
                  <a:srgbClr val="FF0000"/>
                </a:solidFill>
              </a:rPr>
              <a:t>); </a:t>
            </a:r>
            <a:r>
              <a:rPr lang="en-US" altLang="ja-JP" sz="2400" dirty="0" smtClean="0">
                <a:solidFill>
                  <a:srgbClr val="FF0000"/>
                </a:solidFill>
              </a:rPr>
              <a:t>| v = new </a:t>
            </a:r>
            <a:r>
              <a:rPr lang="en-US" altLang="ja-JP" sz="2400" dirty="0">
                <a:solidFill>
                  <a:srgbClr val="FF0000"/>
                </a:solidFill>
              </a:rPr>
              <a:t>C(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x</a:t>
            </a:r>
            <a:r>
              <a:rPr lang="en-US" altLang="ja-JP" sz="2400" dirty="0" smtClean="0">
                <a:solidFill>
                  <a:srgbClr val="FF0000"/>
                </a:solidFill>
              </a:rPr>
              <a:t>); </a:t>
            </a:r>
            <a:r>
              <a:rPr lang="en-US" altLang="ja-JP" sz="2400" dirty="0">
                <a:solidFill>
                  <a:srgbClr val="FF0000"/>
                </a:solidFill>
              </a:rPr>
              <a:t>| </a:t>
            </a:r>
            <a:r>
              <a:rPr lang="en-US" altLang="ja-JP" sz="2400" dirty="0" smtClean="0">
                <a:solidFill>
                  <a:srgbClr val="FF0000"/>
                </a:solidFill>
              </a:rPr>
              <a:t>v = new </a:t>
            </a:r>
            <a:r>
              <a:rPr lang="en-US" altLang="ja-JP" sz="2400" dirty="0" err="1">
                <a:solidFill>
                  <a:srgbClr val="FF0000"/>
                </a:solidFill>
              </a:rPr>
              <a:t>Csf</a:t>
            </a:r>
            <a:r>
              <a:rPr lang="en-US" altLang="ja-JP" sz="2400" dirty="0">
                <a:solidFill>
                  <a:srgbClr val="FF0000"/>
                </a:solidFill>
              </a:rPr>
              <a:t>[v</a:t>
            </a:r>
            <a:r>
              <a:rPr lang="en-US" altLang="ja-JP" sz="2400" dirty="0" smtClean="0">
                <a:solidFill>
                  <a:srgbClr val="FF0000"/>
                </a:solidFill>
              </a:rPr>
              <a:t>];</a:t>
            </a:r>
          </a:p>
          <a:p>
            <a:r>
              <a:rPr lang="en-US" altLang="ja-JP" sz="2400" dirty="0">
                <a:solidFill>
                  <a:srgbClr val="FF0000"/>
                </a:solidFill>
              </a:rPr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          | v =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x.f</a:t>
            </a:r>
            <a:r>
              <a:rPr lang="en-US" altLang="ja-JP" sz="2400" dirty="0" smtClean="0">
                <a:solidFill>
                  <a:srgbClr val="FF0000"/>
                </a:solidFill>
              </a:rPr>
              <a:t> ; | v = x[v];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91740" y="4263577"/>
            <a:ext cx="5571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Sk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Sb</a:t>
            </a:r>
            <a:r>
              <a:rPr kumimoji="1" lang="en-US" altLang="ja-JP" sz="2400" dirty="0" smtClean="0"/>
              <a:t> |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f = x; </a:t>
            </a:r>
            <a:r>
              <a:rPr kumimoji="1" lang="en-US" altLang="ja-JP" sz="2400" dirty="0" smtClean="0"/>
              <a:t>| </a:t>
            </a:r>
            <a:r>
              <a:rPr kumimoji="1" lang="en-US" altLang="ja-JP" sz="2400" dirty="0" err="1" smtClean="0"/>
              <a:t>Sk</a:t>
            </a:r>
            <a:r>
              <a:rPr lang="en-US" altLang="ja-JP" sz="2400" dirty="0" err="1" smtClean="0"/>
              <a:t>Sk</a:t>
            </a:r>
            <a:r>
              <a:rPr lang="en-US" altLang="ja-JP" sz="2400" dirty="0" smtClean="0"/>
              <a:t>   Se ::= return v; |  </a:t>
            </a:r>
            <a:r>
              <a:rPr lang="en-US" altLang="ja-JP" sz="2400" dirty="0" err="1" smtClean="0"/>
              <a:t>ε</a:t>
            </a:r>
            <a:r>
              <a:rPr lang="en-US" altLang="ja-JP" sz="2400" dirty="0" smtClean="0"/>
              <a:t>;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93264" y="4680052"/>
            <a:ext cx="7307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Sm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Sb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| if(v) 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else 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| while(v){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| </a:t>
            </a:r>
            <a:r>
              <a:rPr lang="en-US" altLang="ja-JP" sz="2400" dirty="0" err="1" smtClean="0"/>
              <a:t>SmSm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4040" y="179046"/>
            <a:ext cx="6237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f</a:t>
            </a:r>
            <a:r>
              <a:rPr kumimoji="1" lang="en-US" altLang="ja-JP" sz="2400" dirty="0" smtClean="0"/>
              <a:t>:</a:t>
            </a:r>
            <a:r>
              <a:rPr lang="ja-JP" altLang="en-US" sz="2400" dirty="0" smtClean="0"/>
              <a:t>フィールド</a:t>
            </a:r>
            <a:r>
              <a:rPr kumimoji="1" lang="ja-JP" altLang="en-US" sz="2400" dirty="0" smtClean="0"/>
              <a:t>名</a:t>
            </a:r>
            <a:r>
              <a:rPr lang="en-US" altLang="ja-JP" sz="2400" dirty="0" smtClean="0"/>
              <a:t>,  v: </a:t>
            </a:r>
            <a:r>
              <a:rPr lang="ja-JP" altLang="en-US" sz="2400" dirty="0" smtClean="0"/>
              <a:t>ローカル変数名</a:t>
            </a:r>
            <a:r>
              <a:rPr lang="en-US" altLang="ja-JP" sz="2400" dirty="0" smtClean="0"/>
              <a:t>,  a: </a:t>
            </a:r>
            <a:r>
              <a:rPr lang="ja-JP" altLang="en-US" sz="2400" dirty="0" smtClean="0"/>
              <a:t>仮引数名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96312" y="5777077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M ::=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m(</a:t>
            </a:r>
            <a:r>
              <a:rPr kumimoji="1" lang="en-US" altLang="ja-JP" sz="2400" u="sng" dirty="0" smtClean="0"/>
              <a:t>C a</a:t>
            </a:r>
            <a:r>
              <a:rPr kumimoji="1" lang="en-US" altLang="ja-JP" sz="2400" dirty="0" smtClean="0"/>
              <a:t>) { </a:t>
            </a:r>
            <a:r>
              <a:rPr kumimoji="1" lang="en-US" altLang="ja-JP" sz="2400" dirty="0" err="1" smtClean="0"/>
              <a:t>Sm</a:t>
            </a:r>
            <a:r>
              <a:rPr kumimoji="1" lang="en-US" altLang="ja-JP" sz="2400" dirty="0" smtClean="0"/>
              <a:t>  </a:t>
            </a:r>
            <a:r>
              <a:rPr lang="en-US" altLang="ja-JP" sz="2400" dirty="0" smtClean="0"/>
              <a:t>Se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10409" y="6193552"/>
            <a:ext cx="5083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Mn</a:t>
            </a:r>
            <a:r>
              <a:rPr kumimoji="1" lang="en-US" altLang="ja-JP" sz="2400" dirty="0" smtClean="0"/>
              <a:t> ::= @</a:t>
            </a:r>
            <a:r>
              <a:rPr lang="en-US" altLang="ja-JP" sz="2400" dirty="0" smtClean="0"/>
              <a:t>Native(</a:t>
            </a:r>
            <a:r>
              <a:rPr lang="en-US" altLang="ja-JP" sz="2400" dirty="0" err="1" smtClean="0"/>
              <a:t>Str</a:t>
            </a:r>
            <a:r>
              <a:rPr lang="en-US" altLang="ja-JP" sz="2400" dirty="0" smtClean="0"/>
              <a:t>)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m(</a:t>
            </a:r>
            <a:r>
              <a:rPr kumimoji="1" lang="en-US" altLang="ja-JP" sz="2400" u="sng" dirty="0" smtClean="0"/>
              <a:t>C a</a:t>
            </a:r>
            <a:r>
              <a:rPr kumimoji="1" lang="en-US" altLang="ja-JP" sz="2400" dirty="0" smtClean="0"/>
              <a:t>) { </a:t>
            </a:r>
            <a:r>
              <a:rPr kumimoji="1" lang="en-US" altLang="ja-JP" sz="2400" dirty="0" err="1" smtClean="0"/>
              <a:t>Sjava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11145" y="5315412"/>
            <a:ext cx="1717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x</a:t>
            </a:r>
            <a:r>
              <a:rPr kumimoji="1" lang="en-US" altLang="ja-JP" sz="2400" dirty="0" smtClean="0"/>
              <a:t> ::= f | v | a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24040" y="1747313"/>
            <a:ext cx="789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CDn</a:t>
            </a:r>
            <a:r>
              <a:rPr kumimoji="1" lang="en-US" altLang="ja-JP" sz="2400" dirty="0" smtClean="0"/>
              <a:t> ::= </a:t>
            </a:r>
            <a:r>
              <a:rPr lang="en-US" altLang="ja-JP" sz="2400" dirty="0"/>
              <a:t>@</a:t>
            </a:r>
            <a:r>
              <a:rPr lang="en-US" altLang="ja-JP" sz="2400" dirty="0" err="1" smtClean="0"/>
              <a:t>WootinJ</a:t>
            </a:r>
            <a:r>
              <a:rPr lang="en-US" altLang="ja-JP" sz="2400" dirty="0" smtClean="0"/>
              <a:t> @Native</a:t>
            </a:r>
            <a:r>
              <a:rPr kumimoji="1" lang="en-US" altLang="ja-JP" sz="2400" dirty="0" smtClean="0"/>
              <a:t> class C extends C { </a:t>
            </a:r>
            <a:r>
              <a:rPr kumimoji="1" lang="en-US" altLang="ja-JP" sz="2400" u="sng" dirty="0" smtClean="0"/>
              <a:t>F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Fn</a:t>
            </a:r>
            <a:r>
              <a:rPr kumimoji="1" lang="en-US" altLang="ja-JP" sz="2400" dirty="0" smtClean="0"/>
              <a:t> K </a:t>
            </a:r>
            <a:r>
              <a:rPr kumimoji="1" lang="en-US" altLang="ja-JP" sz="2400" u="sng" dirty="0" smtClean="0"/>
              <a:t>M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Mn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947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32981" y="829946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x -&gt; x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4505" y="429046"/>
            <a:ext cx="3251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type(x) </a:t>
            </a:r>
            <a:r>
              <a:rPr lang="en-US" altLang="ja-JP" sz="2400" dirty="0"/>
              <a:t>= </a:t>
            </a:r>
            <a:r>
              <a:rPr lang="en-US" altLang="ja-JP" sz="2400" dirty="0" smtClean="0"/>
              <a:t>T, </a:t>
            </a:r>
            <a:r>
              <a:rPr lang="en-US" altLang="ja-JP" sz="2400" dirty="0"/>
              <a:t>fields</a:t>
            </a:r>
            <a:r>
              <a:rPr lang="en-US" altLang="ja-JP" sz="2400" dirty="0" smtClean="0"/>
              <a:t>(T) =  </a:t>
            </a:r>
            <a:r>
              <a:rPr lang="en-US" altLang="ja-JP" sz="2400" dirty="0" err="1" smtClean="0"/>
              <a:t>Φ</a:t>
            </a:r>
            <a:r>
              <a:rPr lang="en-US" altLang="ja-JP" sz="2400" dirty="0" smtClean="0"/>
              <a:t> </a:t>
            </a:r>
            <a:endParaRPr kumimoji="1" lang="ja-JP" altLang="en-US" sz="2400" dirty="0"/>
          </a:p>
        </p:txBody>
      </p:sp>
      <p:cxnSp>
        <p:nvCxnSpPr>
          <p:cNvPr id="7" name="直線コネクタ 6"/>
          <p:cNvCxnSpPr/>
          <p:nvPr/>
        </p:nvCxnSpPr>
        <p:spPr>
          <a:xfrm flipV="1">
            <a:off x="657272" y="890711"/>
            <a:ext cx="3263772" cy="65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40982" y="3094057"/>
            <a:ext cx="2979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v = x;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-&gt; 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u="sng" dirty="0" err="1" smtClean="0"/>
              <a:t>v$</a:t>
            </a:r>
            <a:r>
              <a:rPr lang="en-US" altLang="ja-JP" sz="2400" u="sng" dirty="0" err="1" smtClean="0"/>
              <a:t>fx</a:t>
            </a:r>
            <a:r>
              <a:rPr lang="en-US" altLang="ja-JP" sz="2400" u="sng" dirty="0" smtClean="0"/>
              <a:t>  </a:t>
            </a:r>
            <a:r>
              <a:rPr lang="en-US" altLang="ja-JP" sz="2400" u="sng" dirty="0" smtClean="0"/>
              <a:t>= </a:t>
            </a:r>
            <a:r>
              <a:rPr lang="en-US" altLang="ja-JP" sz="2400" u="sng" dirty="0" err="1" smtClean="0"/>
              <a:t>x$</a:t>
            </a:r>
            <a:r>
              <a:rPr lang="en-US" altLang="ja-JP" sz="2400" u="sng" dirty="0" err="1" smtClean="0"/>
              <a:t>fx</a:t>
            </a:r>
            <a:r>
              <a:rPr lang="en-US" altLang="ja-JP" sz="2400" u="sng" dirty="0" smtClean="0"/>
              <a:t>;</a:t>
            </a:r>
            <a:r>
              <a:rPr lang="en-US" altLang="ja-JP" sz="2400" dirty="0" smtClean="0"/>
              <a:t>  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42506" y="2693157"/>
            <a:ext cx="519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type(x) = </a:t>
            </a:r>
            <a:r>
              <a:rPr lang="en-US" altLang="ja-JP" sz="2400" dirty="0" err="1" smtClean="0"/>
              <a:t>Csf</a:t>
            </a:r>
            <a:r>
              <a:rPr lang="en-US" altLang="ja-JP" sz="2400" dirty="0" smtClean="0"/>
              <a:t>, </a:t>
            </a:r>
            <a:r>
              <a:rPr lang="en-US" altLang="ja-JP" sz="2400" dirty="0" err="1"/>
              <a:t>field_structure</a:t>
            </a:r>
            <a:r>
              <a:rPr lang="en-US" altLang="ja-JP" sz="2400" dirty="0"/>
              <a:t>(</a:t>
            </a:r>
            <a:r>
              <a:rPr lang="en-US" altLang="ja-JP" sz="2400" dirty="0" err="1" smtClean="0"/>
              <a:t>Csf</a:t>
            </a:r>
            <a:r>
              <a:rPr lang="en-US" altLang="ja-JP" sz="2400" dirty="0" smtClean="0"/>
              <a:t>) </a:t>
            </a:r>
            <a:r>
              <a:rPr lang="en-US" altLang="ja-JP" sz="2400" dirty="0"/>
              <a:t>=  </a:t>
            </a:r>
            <a:r>
              <a:rPr lang="en-US" altLang="ja-JP" sz="2400" u="sng" dirty="0"/>
              <a:t>T</a:t>
            </a:r>
            <a:r>
              <a:rPr lang="en-US" altLang="ja-JP" sz="2400" u="sng" dirty="0" smtClean="0"/>
              <a:t>’ </a:t>
            </a:r>
            <a:r>
              <a:rPr lang="en-US" altLang="ja-JP" sz="2400" u="sng" dirty="0" err="1" smtClean="0"/>
              <a:t>fx</a:t>
            </a:r>
            <a:endParaRPr kumimoji="1" lang="ja-JP" altLang="en-US" sz="2400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665273" y="3161398"/>
            <a:ext cx="711584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42506" y="4252457"/>
            <a:ext cx="2419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Csf</a:t>
            </a:r>
            <a:r>
              <a:rPr lang="en-US" altLang="ja-JP" sz="2400" dirty="0" smtClean="0"/>
              <a:t> v;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-&gt; 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u="sng" dirty="0"/>
              <a:t>T</a:t>
            </a:r>
            <a:r>
              <a:rPr lang="en-US" altLang="ja-JP" sz="2400" u="sng" dirty="0" smtClean="0"/>
              <a:t>’ </a:t>
            </a:r>
            <a:r>
              <a:rPr lang="en-US" altLang="ja-JP" sz="2400" u="sng" dirty="0" err="1" smtClean="0"/>
              <a:t>v$</a:t>
            </a:r>
            <a:r>
              <a:rPr lang="en-US" altLang="ja-JP" sz="2400" u="sng" dirty="0" err="1" smtClean="0"/>
              <a:t>fx</a:t>
            </a:r>
            <a:r>
              <a:rPr lang="en-US" altLang="ja-JP" sz="2400" u="sng" dirty="0" smtClean="0"/>
              <a:t>;</a:t>
            </a:r>
            <a:r>
              <a:rPr lang="en-US" altLang="ja-JP" sz="2400" dirty="0" smtClean="0"/>
              <a:t>  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44030" y="3851557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field_structure</a:t>
            </a:r>
            <a:r>
              <a:rPr lang="en-US" altLang="ja-JP" sz="2400" dirty="0"/>
              <a:t>(</a:t>
            </a:r>
            <a:r>
              <a:rPr lang="en-US" altLang="ja-JP" sz="2400" dirty="0" err="1" smtClean="0"/>
              <a:t>Csf</a:t>
            </a:r>
            <a:r>
              <a:rPr lang="en-US" altLang="ja-JP" sz="2400" dirty="0" smtClean="0"/>
              <a:t>) = </a:t>
            </a:r>
            <a:r>
              <a:rPr lang="en-US" altLang="ja-JP" sz="2400" u="sng" dirty="0"/>
              <a:t>T</a:t>
            </a:r>
            <a:r>
              <a:rPr lang="en-US" altLang="ja-JP" sz="2400" u="sng" dirty="0" smtClean="0"/>
              <a:t>’ </a:t>
            </a:r>
            <a:r>
              <a:rPr lang="en-US" altLang="ja-JP" sz="2400" u="sng" dirty="0" err="1" smtClean="0"/>
              <a:t>fx</a:t>
            </a:r>
            <a:endParaRPr kumimoji="1" lang="ja-JP" altLang="en-US" sz="2400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666797" y="4319798"/>
            <a:ext cx="3683597" cy="2276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731457" y="5218324"/>
            <a:ext cx="2664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Csf</a:t>
            </a:r>
            <a:r>
              <a:rPr lang="en-US" altLang="ja-JP" sz="2400" dirty="0" smtClean="0"/>
              <a:t>[] </a:t>
            </a:r>
            <a:r>
              <a:rPr lang="en-US" altLang="ja-JP" sz="2400" dirty="0" smtClean="0"/>
              <a:t>v;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-&gt; 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u="sng" dirty="0"/>
              <a:t>T</a:t>
            </a:r>
            <a:r>
              <a:rPr lang="en-US" altLang="ja-JP" sz="2400" u="sng" dirty="0" smtClean="0"/>
              <a:t>’[] </a:t>
            </a:r>
            <a:r>
              <a:rPr lang="en-US" altLang="ja-JP" sz="2400" u="sng" dirty="0" err="1" smtClean="0"/>
              <a:t>v</a:t>
            </a:r>
            <a:r>
              <a:rPr lang="en-US" altLang="ja-JP" sz="2400" u="sng" dirty="0" err="1" smtClean="0"/>
              <a:t>$f</a:t>
            </a:r>
            <a:r>
              <a:rPr lang="en-US" altLang="ja-JP" sz="2400" u="sng" dirty="0" smtClean="0"/>
              <a:t>;</a:t>
            </a:r>
            <a:r>
              <a:rPr lang="en-US" altLang="ja-JP" sz="2400" dirty="0" smtClean="0"/>
              <a:t> </a:t>
            </a:r>
            <a:r>
              <a:rPr lang="en-US" altLang="ja-JP" sz="2400" dirty="0" smtClean="0"/>
              <a:t> 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32981" y="4817424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field_structure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Csf</a:t>
            </a:r>
            <a:r>
              <a:rPr lang="en-US" altLang="ja-JP" sz="2400" dirty="0"/>
              <a:t>) = </a:t>
            </a:r>
            <a:r>
              <a:rPr lang="en-US" altLang="ja-JP" sz="2400" u="sng" dirty="0"/>
              <a:t>T</a:t>
            </a:r>
            <a:r>
              <a:rPr lang="en-US" altLang="ja-JP" sz="2400" u="sng" dirty="0" smtClean="0"/>
              <a:t>’ </a:t>
            </a:r>
            <a:r>
              <a:rPr lang="en-US" altLang="ja-JP" sz="2400" u="sng" dirty="0" err="1"/>
              <a:t>fx</a:t>
            </a:r>
            <a:endParaRPr lang="ja-JP" altLang="en-US" sz="2400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655748" y="5285665"/>
            <a:ext cx="4298169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660352" y="828459"/>
            <a:ext cx="1087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x -&gt; </a:t>
            </a:r>
            <a:r>
              <a:rPr kumimoji="1" lang="en-US" altLang="ja-JP" sz="2400" u="sng" dirty="0" err="1" smtClean="0"/>
              <a:t>x$f</a:t>
            </a:r>
            <a:r>
              <a:rPr kumimoji="1" lang="en-US" altLang="ja-JP" sz="2400" u="sng" dirty="0" smtClean="0"/>
              <a:t> </a:t>
            </a:r>
            <a:endParaRPr kumimoji="1" lang="ja-JP" altLang="en-US" sz="2400" u="sng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661876" y="427559"/>
            <a:ext cx="337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type(x) </a:t>
            </a:r>
            <a:r>
              <a:rPr lang="en-US" altLang="ja-JP" sz="2400" dirty="0" smtClean="0"/>
              <a:t>= C 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fields(C) = </a:t>
            </a:r>
            <a:r>
              <a:rPr lang="en-US" altLang="ja-JP" sz="2400" u="sng" dirty="0"/>
              <a:t>C</a:t>
            </a:r>
            <a:r>
              <a:rPr lang="en-US" altLang="ja-JP" sz="2400" u="sng" dirty="0" smtClean="0"/>
              <a:t>’ f</a:t>
            </a:r>
            <a:endParaRPr kumimoji="1" lang="ja-JP" altLang="en-US" sz="2400" dirty="0"/>
          </a:p>
        </p:txBody>
      </p:sp>
      <p:cxnSp>
        <p:nvCxnSpPr>
          <p:cNvPr id="38" name="直線コネクタ 37"/>
          <p:cNvCxnSpPr/>
          <p:nvPr/>
        </p:nvCxnSpPr>
        <p:spPr>
          <a:xfrm flipV="1">
            <a:off x="4584643" y="889224"/>
            <a:ext cx="3656926" cy="65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734505" y="1749421"/>
            <a:ext cx="1221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x -&gt; </a:t>
            </a:r>
            <a:r>
              <a:rPr kumimoji="1" lang="en-US" altLang="ja-JP" sz="2400" dirty="0" err="1" smtClean="0"/>
              <a:t>x$fx</a:t>
            </a:r>
            <a:endParaRPr kumimoji="1" lang="ja-JP" altLang="en-US" sz="2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36029" y="1348521"/>
            <a:ext cx="6657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type(x) </a:t>
            </a:r>
            <a:r>
              <a:rPr lang="en-US" altLang="ja-JP" sz="2400" dirty="0"/>
              <a:t>= C, </a:t>
            </a:r>
            <a:r>
              <a:rPr lang="en-US" altLang="ja-JP" sz="2400" dirty="0" err="1" smtClean="0"/>
              <a:t>field_structure</a:t>
            </a:r>
            <a:r>
              <a:rPr lang="en-US" altLang="ja-JP" sz="2400" dirty="0" smtClean="0"/>
              <a:t>(</a:t>
            </a:r>
            <a:r>
              <a:rPr lang="en-US" altLang="ja-JP" sz="2400" dirty="0"/>
              <a:t>C</a:t>
            </a:r>
            <a:r>
              <a:rPr lang="en-US" altLang="ja-JP" sz="2400" dirty="0" smtClean="0"/>
              <a:t>) =  </a:t>
            </a:r>
            <a:r>
              <a:rPr lang="en-US" altLang="ja-JP" sz="2400" u="sng" dirty="0"/>
              <a:t>T</a:t>
            </a:r>
            <a:r>
              <a:rPr lang="en-US" altLang="ja-JP" sz="2400" u="sng" dirty="0" smtClean="0"/>
              <a:t>’ </a:t>
            </a:r>
            <a:r>
              <a:rPr lang="en-US" altLang="ja-JP" sz="2400" u="sng" dirty="0" err="1" smtClean="0"/>
              <a:t>fx</a:t>
            </a:r>
            <a:endParaRPr lang="ja-JP" altLang="en-US" sz="2400" dirty="0"/>
          </a:p>
        </p:txBody>
      </p:sp>
      <p:cxnSp>
        <p:nvCxnSpPr>
          <p:cNvPr id="45" name="直線コネクタ 44"/>
          <p:cNvCxnSpPr/>
          <p:nvPr/>
        </p:nvCxnSpPr>
        <p:spPr>
          <a:xfrm>
            <a:off x="658796" y="1816762"/>
            <a:ext cx="6734359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77081" y="427559"/>
            <a:ext cx="49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①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088279" y="395293"/>
            <a:ext cx="49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②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976432" y="2015717"/>
            <a:ext cx="6173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 smtClean="0"/>
              <a:t>field_structure</a:t>
            </a:r>
            <a:r>
              <a:rPr lang="ja-JP" altLang="en-US" sz="1600" dirty="0" smtClean="0"/>
              <a:t>　：　</a:t>
            </a:r>
            <a:r>
              <a:rPr lang="en-US" altLang="ja-JP" sz="1600" dirty="0" smtClean="0"/>
              <a:t>②</a:t>
            </a:r>
            <a:r>
              <a:rPr lang="ja-JP" altLang="en-US" sz="1600" dirty="0" smtClean="0"/>
              <a:t>を再帰的に適用して得られるフィールドと型の組</a:t>
            </a:r>
            <a:endParaRPr kumimoji="1" lang="ja-JP" altLang="en-US" sz="1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32981" y="6141707"/>
            <a:ext cx="5767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v = new C(</a:t>
            </a:r>
            <a:r>
              <a:rPr lang="en-US" altLang="ja-JP" sz="2400" u="sng" dirty="0" smtClean="0"/>
              <a:t>x</a:t>
            </a:r>
            <a:r>
              <a:rPr lang="en-US" altLang="ja-JP" sz="2400" dirty="0" smtClean="0"/>
              <a:t>);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</a:t>
            </a:r>
            <a:r>
              <a:rPr kumimoji="1" lang="en-US" altLang="ja-JP" sz="2400" dirty="0" smtClean="0"/>
              <a:t>&gt;  </a:t>
            </a:r>
            <a:r>
              <a:rPr lang="en-US" altLang="ja-JP" sz="2400" u="sng" dirty="0"/>
              <a:t>C’’ </a:t>
            </a:r>
            <a:r>
              <a:rPr lang="en-US" altLang="ja-JP" sz="2400" u="sng" dirty="0" smtClean="0"/>
              <a:t>a;</a:t>
            </a:r>
            <a:r>
              <a:rPr kumimoji="1" lang="en-US" altLang="ja-JP" sz="2400" dirty="0" smtClean="0"/>
              <a:t>  </a:t>
            </a:r>
            <a:r>
              <a:rPr kumimoji="1" lang="en-US" altLang="ja-JP" sz="2400" u="sng" dirty="0" smtClean="0"/>
              <a:t>a=x;</a:t>
            </a:r>
            <a:r>
              <a:rPr kumimoji="1" lang="en-US" altLang="ja-JP" sz="2400" dirty="0" smtClean="0"/>
              <a:t>  </a:t>
            </a:r>
            <a:r>
              <a:rPr kumimoji="1" lang="en-US" altLang="ja-JP" sz="2400" u="sng" dirty="0" smtClean="0"/>
              <a:t>C’ f;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Sk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u="sng" dirty="0" err="1"/>
              <a:t>v$f</a:t>
            </a:r>
            <a:r>
              <a:rPr lang="en-US" altLang="ja-JP" sz="2400" u="sng" dirty="0"/>
              <a:t>  = </a:t>
            </a:r>
            <a:r>
              <a:rPr lang="en-US" altLang="ja-JP" sz="2400" u="sng" dirty="0" smtClean="0"/>
              <a:t>f</a:t>
            </a:r>
            <a:r>
              <a:rPr lang="en-US" altLang="ja-JP" sz="2400" u="sng" dirty="0"/>
              <a:t>;</a:t>
            </a:r>
            <a:r>
              <a:rPr lang="en-US" altLang="ja-JP" sz="2400" dirty="0"/>
              <a:t>  </a:t>
            </a:r>
            <a:r>
              <a:rPr lang="en-US" altLang="ja-JP" sz="2400" dirty="0" smtClean="0"/>
              <a:t> </a:t>
            </a:r>
            <a:endParaRPr kumimoji="1" lang="ja-JP" altLang="en-US" sz="2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34505" y="5740807"/>
            <a:ext cx="6147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field_structure</a:t>
            </a:r>
            <a:r>
              <a:rPr lang="en-US" altLang="ja-JP" sz="2400" dirty="0" smtClean="0"/>
              <a:t>(C) </a:t>
            </a:r>
            <a:r>
              <a:rPr lang="en-US" altLang="ja-JP" sz="2400" dirty="0"/>
              <a:t>= </a:t>
            </a:r>
            <a:r>
              <a:rPr lang="en-US" altLang="ja-JP" sz="2400" u="sng" dirty="0" smtClean="0"/>
              <a:t>C' </a:t>
            </a:r>
            <a:r>
              <a:rPr lang="en-US" altLang="ja-JP" sz="2400" u="sng" dirty="0" err="1" smtClean="0"/>
              <a:t>fx</a:t>
            </a:r>
            <a:r>
              <a:rPr lang="en-US" altLang="ja-JP" sz="2400" dirty="0" smtClean="0"/>
              <a:t>    </a:t>
            </a:r>
            <a:r>
              <a:rPr lang="en-US" altLang="ja-JP" sz="2400" dirty="0" err="1" smtClean="0"/>
              <a:t>decl</a:t>
            </a:r>
            <a:r>
              <a:rPr lang="en-US" altLang="ja-JP" sz="2400" dirty="0" smtClean="0"/>
              <a:t>(C) = C(</a:t>
            </a:r>
            <a:r>
              <a:rPr lang="en-US" altLang="ja-JP" sz="2400" u="sng" dirty="0" smtClean="0"/>
              <a:t>C’’ a</a:t>
            </a:r>
            <a:r>
              <a:rPr lang="en-US" altLang="ja-JP" sz="2400" dirty="0" smtClean="0"/>
              <a:t>){ </a:t>
            </a:r>
            <a:r>
              <a:rPr lang="en-US" altLang="ja-JP" sz="2400" dirty="0" err="1" smtClean="0"/>
              <a:t>Sk</a:t>
            </a:r>
            <a:r>
              <a:rPr lang="en-US" altLang="ja-JP" sz="2400" dirty="0" smtClean="0"/>
              <a:t> }     </a:t>
            </a:r>
            <a:endParaRPr lang="ja-JP" altLang="en-US" sz="2400" dirty="0"/>
          </a:p>
        </p:txBody>
      </p:sp>
      <p:cxnSp>
        <p:nvCxnSpPr>
          <p:cNvPr id="41" name="直線コネクタ 40"/>
          <p:cNvCxnSpPr/>
          <p:nvPr/>
        </p:nvCxnSpPr>
        <p:spPr>
          <a:xfrm flipV="1">
            <a:off x="657272" y="6202472"/>
            <a:ext cx="5726365" cy="65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07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689482" y="778828"/>
            <a:ext cx="690225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Sc</a:t>
            </a:r>
            <a:r>
              <a:rPr kumimoji="1" lang="en-US" altLang="ja-JP" sz="2400" dirty="0" smtClean="0"/>
              <a:t> ::= T v; | </a:t>
            </a:r>
            <a:r>
              <a:rPr kumimoji="1" lang="en-US" altLang="ja-JP" sz="2400" dirty="0" err="1" smtClean="0"/>
              <a:t>ε</a:t>
            </a:r>
            <a:r>
              <a:rPr kumimoji="1" lang="en-US" altLang="ja-JP" sz="2400" dirty="0" smtClean="0"/>
              <a:t>; | T* v; | v = x; | </a:t>
            </a:r>
            <a:r>
              <a:rPr lang="en-US" altLang="ja-JP" sz="2400" dirty="0"/>
              <a:t>f</a:t>
            </a:r>
            <a:r>
              <a:rPr lang="en-US" altLang="ja-JP" sz="2400" dirty="0" smtClean="0"/>
              <a:t>(</a:t>
            </a:r>
            <a:r>
              <a:rPr lang="en-US" altLang="ja-JP" sz="2400" u="sng" dirty="0" smtClean="0"/>
              <a:t>x</a:t>
            </a:r>
            <a:r>
              <a:rPr lang="en-US" altLang="ja-JP" sz="2400" dirty="0" smtClean="0"/>
              <a:t>); | v = </a:t>
            </a:r>
            <a:r>
              <a:rPr lang="en-US" altLang="ja-JP" sz="2400" dirty="0"/>
              <a:t>f</a:t>
            </a:r>
            <a:r>
              <a:rPr lang="en-US" altLang="ja-JP" sz="2400" dirty="0" smtClean="0"/>
              <a:t>(</a:t>
            </a:r>
            <a:r>
              <a:rPr lang="en-US" altLang="ja-JP" sz="2400" u="sng" dirty="0" smtClean="0"/>
              <a:t>x</a:t>
            </a:r>
            <a:r>
              <a:rPr lang="en-US" altLang="ja-JP" sz="2400" dirty="0" smtClean="0"/>
              <a:t>); | v = x[v];</a:t>
            </a:r>
          </a:p>
          <a:p>
            <a:r>
              <a:rPr lang="en-US" altLang="ja-JP" sz="2400" dirty="0"/>
              <a:t> </a:t>
            </a:r>
            <a:r>
              <a:rPr lang="en-US" altLang="ja-JP" sz="2400" dirty="0" smtClean="0"/>
              <a:t>          | if(v) 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else 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| while(v){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| </a:t>
            </a:r>
            <a:r>
              <a:rPr lang="en-US" altLang="ja-JP" sz="2400" dirty="0" err="1" smtClean="0"/>
              <a:t>ScSc</a:t>
            </a:r>
            <a:endParaRPr lang="en-US" altLang="ja-JP" sz="2400" dirty="0" smtClean="0"/>
          </a:p>
          <a:p>
            <a:r>
              <a:rPr lang="en-US" altLang="ja-JP" sz="2400" dirty="0"/>
              <a:t> </a:t>
            </a:r>
            <a:r>
              <a:rPr lang="en-US" altLang="ja-JP" sz="2400" dirty="0" smtClean="0"/>
              <a:t>          | f&lt;&lt;&lt;…&gt;&gt;&gt;(</a:t>
            </a:r>
            <a:r>
              <a:rPr lang="en-US" altLang="ja-JP" sz="2400" u="sng" dirty="0" smtClean="0"/>
              <a:t>x</a:t>
            </a:r>
            <a:r>
              <a:rPr lang="en-US" altLang="ja-JP" sz="2400" dirty="0" smtClean="0"/>
              <a:t>);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4040" y="179046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変換後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CUDA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89482" y="3111219"/>
            <a:ext cx="3005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</a:t>
            </a:r>
            <a:r>
              <a:rPr kumimoji="1" lang="en-US" altLang="ja-JP" sz="2400" dirty="0" smtClean="0"/>
              <a:t> ::= A T f(</a:t>
            </a:r>
            <a:r>
              <a:rPr lang="en-US" altLang="ja-JP" sz="2400" u="sng" dirty="0"/>
              <a:t>T</a:t>
            </a:r>
            <a:r>
              <a:rPr kumimoji="1" lang="en-US" altLang="ja-JP" sz="2400" u="sng" dirty="0" smtClean="0"/>
              <a:t> a</a:t>
            </a:r>
            <a:r>
              <a:rPr kumimoji="1" lang="en-US" altLang="ja-JP" sz="2400" dirty="0" smtClean="0"/>
              <a:t>) { </a:t>
            </a:r>
            <a:r>
              <a:rPr kumimoji="1" lang="en-US" altLang="ja-JP" sz="2400" dirty="0" err="1" smtClean="0"/>
              <a:t>Sc</a:t>
            </a:r>
            <a:r>
              <a:rPr kumimoji="1" lang="en-US" altLang="ja-JP" sz="2400" dirty="0" smtClean="0"/>
              <a:t>  Se }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89482" y="1844758"/>
            <a:ext cx="1342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x</a:t>
            </a:r>
            <a:r>
              <a:rPr kumimoji="1" lang="en-US" altLang="ja-JP" sz="2400" dirty="0" smtClean="0"/>
              <a:t> ::= v | a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9482" y="2306423"/>
            <a:ext cx="2594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Se ::= return v; |  </a:t>
            </a:r>
            <a:r>
              <a:rPr lang="en-US" altLang="ja-JP" sz="2400" dirty="0" err="1" smtClean="0"/>
              <a:t>ε</a:t>
            </a:r>
            <a:r>
              <a:rPr lang="en-US" altLang="ja-JP" sz="2400" dirty="0" smtClean="0"/>
              <a:t>;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91006" y="2722898"/>
            <a:ext cx="431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A</a:t>
            </a:r>
            <a:r>
              <a:rPr lang="en-US" altLang="ja-JP" sz="2400" dirty="0" smtClean="0"/>
              <a:t> ::= </a:t>
            </a:r>
            <a:r>
              <a:rPr lang="en-US" altLang="ja-JP" sz="2400" dirty="0" err="1" smtClean="0"/>
              <a:t>ε</a:t>
            </a:r>
            <a:r>
              <a:rPr lang="en-US" altLang="ja-JP" sz="2400" dirty="0" smtClean="0"/>
              <a:t> | __device__ | __global__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123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32981" y="829946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x -&gt; x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4505" y="42904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type(x) </a:t>
            </a:r>
            <a:r>
              <a:rPr lang="en-US" altLang="ja-JP" sz="2400" dirty="0" smtClean="0"/>
              <a:t>=&gt; </a:t>
            </a:r>
            <a:r>
              <a:rPr lang="en-US" altLang="ja-JP" sz="2400" dirty="0" smtClean="0"/>
              <a:t>T</a:t>
            </a:r>
            <a:endParaRPr kumimoji="1" lang="ja-JP" altLang="en-US" sz="2400" dirty="0"/>
          </a:p>
        </p:txBody>
      </p:sp>
      <p:cxnSp>
        <p:nvCxnSpPr>
          <p:cNvPr id="7" name="直線コネクタ 6"/>
          <p:cNvCxnSpPr/>
          <p:nvPr/>
        </p:nvCxnSpPr>
        <p:spPr>
          <a:xfrm flipV="1">
            <a:off x="657272" y="890711"/>
            <a:ext cx="1832260" cy="65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40982" y="3094057"/>
            <a:ext cx="2713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v = x;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-&gt; 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u="sng" dirty="0" err="1" smtClean="0"/>
              <a:t>v$f</a:t>
            </a:r>
            <a:r>
              <a:rPr lang="en-US" altLang="ja-JP" sz="2400" u="sng" dirty="0" smtClean="0"/>
              <a:t>  = </a:t>
            </a:r>
            <a:r>
              <a:rPr lang="en-US" altLang="ja-JP" sz="2400" u="sng" dirty="0" err="1" smtClean="0"/>
              <a:t>x$f</a:t>
            </a:r>
            <a:r>
              <a:rPr lang="en-US" altLang="ja-JP" sz="2400" u="sng" dirty="0" smtClean="0"/>
              <a:t>;</a:t>
            </a:r>
            <a:r>
              <a:rPr lang="en-US" altLang="ja-JP" sz="2400" dirty="0" smtClean="0"/>
              <a:t> </a:t>
            </a:r>
            <a:r>
              <a:rPr lang="en-US" altLang="ja-JP" sz="2400" dirty="0" smtClean="0"/>
              <a:t> 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42506" y="2693157"/>
            <a:ext cx="500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type(x) = C,  fields(C) = </a:t>
            </a:r>
            <a:r>
              <a:rPr lang="en-US" altLang="ja-JP" sz="2400" u="sng" dirty="0" smtClean="0"/>
              <a:t>C’ f</a:t>
            </a:r>
            <a:r>
              <a:rPr lang="en-US" altLang="ja-JP" sz="2400" dirty="0" smtClean="0"/>
              <a:t>,  type(v) = C</a:t>
            </a:r>
            <a:endParaRPr kumimoji="1" lang="ja-JP" altLang="en-US" sz="2400" dirty="0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665273" y="3154822"/>
            <a:ext cx="4143971" cy="65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42506" y="4126707"/>
            <a:ext cx="2515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Csf</a:t>
            </a:r>
            <a:r>
              <a:rPr lang="en-US" altLang="ja-JP" sz="2400" dirty="0" smtClean="0"/>
              <a:t> v;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-&gt; 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u="sng" dirty="0" err="1" smtClean="0"/>
              <a:t>Csf</a:t>
            </a:r>
            <a:r>
              <a:rPr lang="en-US" altLang="ja-JP" sz="2400" u="sng" dirty="0" smtClean="0"/>
              <a:t>’ </a:t>
            </a:r>
            <a:r>
              <a:rPr lang="en-US" altLang="ja-JP" sz="2400" u="sng" dirty="0" err="1" smtClean="0"/>
              <a:t>v$f</a:t>
            </a:r>
            <a:r>
              <a:rPr lang="en-US" altLang="ja-JP" sz="2400" u="sng" dirty="0" smtClean="0"/>
              <a:t>;</a:t>
            </a:r>
            <a:r>
              <a:rPr lang="en-US" altLang="ja-JP" sz="2400" dirty="0" smtClean="0"/>
              <a:t> </a:t>
            </a:r>
            <a:r>
              <a:rPr lang="en-US" altLang="ja-JP" sz="2400" dirty="0" smtClean="0"/>
              <a:t> 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44030" y="3725807"/>
            <a:ext cx="232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fields(</a:t>
            </a:r>
            <a:r>
              <a:rPr lang="en-US" altLang="ja-JP" sz="2400" dirty="0" err="1" smtClean="0"/>
              <a:t>Csf</a:t>
            </a:r>
            <a:r>
              <a:rPr lang="en-US" altLang="ja-JP" sz="2400" dirty="0" smtClean="0"/>
              <a:t>) = </a:t>
            </a:r>
            <a:r>
              <a:rPr lang="en-US" altLang="ja-JP" sz="2400" u="sng" dirty="0" err="1" smtClean="0"/>
              <a:t>Csf</a:t>
            </a:r>
            <a:r>
              <a:rPr lang="en-US" altLang="ja-JP" sz="2400" u="sng" dirty="0" smtClean="0"/>
              <a:t>’ f</a:t>
            </a:r>
            <a:endParaRPr kumimoji="1" lang="ja-JP" altLang="en-US" sz="2400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666797" y="4194048"/>
            <a:ext cx="273716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163988" y="4142892"/>
            <a:ext cx="289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Csf</a:t>
            </a:r>
            <a:r>
              <a:rPr lang="en-US" altLang="ja-JP" sz="2400" dirty="0" smtClean="0"/>
              <a:t>[] </a:t>
            </a:r>
            <a:r>
              <a:rPr lang="en-US" altLang="ja-JP" sz="2400" dirty="0" smtClean="0"/>
              <a:t>v;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-&gt; 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u="sng" dirty="0" err="1" smtClean="0"/>
              <a:t>Csf</a:t>
            </a:r>
            <a:r>
              <a:rPr lang="en-US" altLang="ja-JP" sz="2400" u="sng" dirty="0" smtClean="0"/>
              <a:t>’[] </a:t>
            </a:r>
            <a:r>
              <a:rPr lang="en-US" altLang="ja-JP" sz="2400" u="sng" dirty="0" err="1" smtClean="0"/>
              <a:t>v</a:t>
            </a:r>
            <a:r>
              <a:rPr lang="en-US" altLang="ja-JP" sz="2400" u="sng" dirty="0" err="1" smtClean="0"/>
              <a:t>$f</a:t>
            </a:r>
            <a:r>
              <a:rPr lang="en-US" altLang="ja-JP" sz="2400" u="sng" dirty="0" smtClean="0"/>
              <a:t>;</a:t>
            </a:r>
            <a:r>
              <a:rPr lang="en-US" altLang="ja-JP" sz="2400" dirty="0" smtClean="0"/>
              <a:t> </a:t>
            </a:r>
            <a:r>
              <a:rPr lang="en-US" altLang="ja-JP" sz="2400" dirty="0" smtClean="0"/>
              <a:t> 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165512" y="3741992"/>
            <a:ext cx="2218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type(</a:t>
            </a:r>
            <a:r>
              <a:rPr lang="en-US" altLang="ja-JP" sz="2400" dirty="0" err="1"/>
              <a:t>Csf</a:t>
            </a:r>
            <a:r>
              <a:rPr lang="en-US" altLang="ja-JP" sz="2400" dirty="0"/>
              <a:t>) = </a:t>
            </a:r>
            <a:r>
              <a:rPr lang="en-US" altLang="ja-JP" sz="2400" u="sng" dirty="0" err="1"/>
              <a:t>Csf</a:t>
            </a:r>
            <a:r>
              <a:rPr lang="en-US" altLang="ja-JP" sz="2400" u="sng" dirty="0"/>
              <a:t>’ f</a:t>
            </a:r>
            <a:endParaRPr lang="ja-JP" altLang="en-US" sz="2400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4088279" y="4210233"/>
            <a:ext cx="273716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744030" y="5096482"/>
            <a:ext cx="2232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Csf</a:t>
            </a:r>
            <a:r>
              <a:rPr lang="en-US" altLang="ja-JP" sz="2400" dirty="0" smtClean="0"/>
              <a:t>[] </a:t>
            </a:r>
            <a:r>
              <a:rPr lang="en-US" altLang="ja-JP" sz="2400" dirty="0" smtClean="0"/>
              <a:t>v;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-&gt; 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T *v;</a:t>
            </a:r>
            <a:endParaRPr kumimoji="1" lang="ja-JP" altLang="en-US" sz="24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45554" y="4695582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Csf</a:t>
            </a:r>
            <a:r>
              <a:rPr lang="en-US" altLang="ja-JP" sz="2400" dirty="0" smtClean="0"/>
              <a:t> =&gt; T </a:t>
            </a:r>
            <a:endParaRPr kumimoji="1" lang="ja-JP" altLang="en-US" sz="2400" dirty="0"/>
          </a:p>
        </p:txBody>
      </p:sp>
      <p:cxnSp>
        <p:nvCxnSpPr>
          <p:cNvPr id="32" name="直線コネクタ 31"/>
          <p:cNvCxnSpPr/>
          <p:nvPr/>
        </p:nvCxnSpPr>
        <p:spPr>
          <a:xfrm>
            <a:off x="668321" y="5163823"/>
            <a:ext cx="273716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473194" y="429046"/>
            <a:ext cx="5519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=&gt;  </a:t>
            </a:r>
            <a:r>
              <a:rPr kumimoji="1" lang="en-US" altLang="ja-JP" dirty="0" smtClean="0"/>
              <a:t>Java </a:t>
            </a:r>
            <a:r>
              <a:rPr kumimoji="1" lang="ja-JP" altLang="en-US" dirty="0" smtClean="0"/>
              <a:t>上の型</a:t>
            </a:r>
            <a:r>
              <a:rPr kumimoji="1" lang="en-US" altLang="ja-JP" dirty="0" smtClean="0"/>
              <a:t>C</a:t>
            </a:r>
            <a:r>
              <a:rPr lang="ja-JP" altLang="en-US" dirty="0"/>
              <a:t>　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CUDA</a:t>
            </a:r>
            <a:r>
              <a:rPr lang="ja-JP" altLang="en-US" dirty="0" smtClean="0"/>
              <a:t>上の型</a:t>
            </a:r>
            <a:r>
              <a:rPr lang="en-US" altLang="ja-JP" dirty="0"/>
              <a:t>T</a:t>
            </a:r>
            <a:r>
              <a:rPr lang="ja-JP" altLang="en-US" dirty="0" smtClean="0"/>
              <a:t>とみなすことができる</a:t>
            </a:r>
            <a:endParaRPr lang="en-US" altLang="ja-JP" dirty="0" smtClean="0"/>
          </a:p>
          <a:p>
            <a:r>
              <a:rPr lang="ja-JP" altLang="en-US" dirty="0" smtClean="0"/>
              <a:t>　　という記号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32981" y="6078832"/>
            <a:ext cx="5767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v = new C(</a:t>
            </a:r>
            <a:r>
              <a:rPr lang="en-US" altLang="ja-JP" sz="2400" u="sng" dirty="0" smtClean="0"/>
              <a:t>x</a:t>
            </a:r>
            <a:r>
              <a:rPr lang="en-US" altLang="ja-JP" sz="2400" dirty="0" smtClean="0"/>
              <a:t>);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</a:t>
            </a:r>
            <a:r>
              <a:rPr kumimoji="1" lang="en-US" altLang="ja-JP" sz="2400" dirty="0" smtClean="0"/>
              <a:t>&gt;  </a:t>
            </a:r>
            <a:r>
              <a:rPr lang="en-US" altLang="ja-JP" sz="2400" u="sng" dirty="0"/>
              <a:t>C’’ </a:t>
            </a:r>
            <a:r>
              <a:rPr lang="en-US" altLang="ja-JP" sz="2400" u="sng" dirty="0" smtClean="0"/>
              <a:t>a;</a:t>
            </a:r>
            <a:r>
              <a:rPr kumimoji="1" lang="en-US" altLang="ja-JP" sz="2400" dirty="0" smtClean="0"/>
              <a:t>  </a:t>
            </a:r>
            <a:r>
              <a:rPr kumimoji="1" lang="en-US" altLang="ja-JP" sz="2400" u="sng" dirty="0" smtClean="0"/>
              <a:t>a=x;</a:t>
            </a:r>
            <a:r>
              <a:rPr kumimoji="1" lang="en-US" altLang="ja-JP" sz="2400" dirty="0" smtClean="0"/>
              <a:t>  </a:t>
            </a:r>
            <a:r>
              <a:rPr kumimoji="1" lang="en-US" altLang="ja-JP" sz="2400" u="sng" dirty="0" smtClean="0"/>
              <a:t>C’ f;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Sk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u="sng" dirty="0" err="1"/>
              <a:t>v$f</a:t>
            </a:r>
            <a:r>
              <a:rPr lang="en-US" altLang="ja-JP" sz="2400" u="sng" dirty="0"/>
              <a:t>  = </a:t>
            </a:r>
            <a:r>
              <a:rPr lang="en-US" altLang="ja-JP" sz="2400" u="sng" dirty="0" smtClean="0"/>
              <a:t>f</a:t>
            </a:r>
            <a:r>
              <a:rPr lang="en-US" altLang="ja-JP" sz="2400" u="sng" dirty="0"/>
              <a:t>;</a:t>
            </a:r>
            <a:r>
              <a:rPr lang="en-US" altLang="ja-JP" sz="2400" dirty="0"/>
              <a:t>  </a:t>
            </a:r>
            <a:r>
              <a:rPr lang="en-US" altLang="ja-JP" sz="2400" dirty="0" smtClean="0"/>
              <a:t> </a:t>
            </a:r>
            <a:endParaRPr kumimoji="1" lang="ja-JP" altLang="en-US" sz="2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34505" y="5677932"/>
            <a:ext cx="4826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fields(</a:t>
            </a:r>
            <a:r>
              <a:rPr lang="en-US" altLang="ja-JP" sz="2400" dirty="0" smtClean="0"/>
              <a:t>C) </a:t>
            </a:r>
            <a:r>
              <a:rPr lang="en-US" altLang="ja-JP" sz="2400" dirty="0"/>
              <a:t>= </a:t>
            </a:r>
            <a:r>
              <a:rPr lang="en-US" altLang="ja-JP" sz="2400" u="sng" dirty="0" smtClean="0"/>
              <a:t>C' f</a:t>
            </a:r>
            <a:r>
              <a:rPr lang="en-US" altLang="ja-JP" sz="2400" dirty="0" smtClean="0"/>
              <a:t>    </a:t>
            </a:r>
            <a:r>
              <a:rPr lang="en-US" altLang="ja-JP" sz="2400" dirty="0" err="1" smtClean="0"/>
              <a:t>decl</a:t>
            </a:r>
            <a:r>
              <a:rPr lang="en-US" altLang="ja-JP" sz="2400" dirty="0" smtClean="0"/>
              <a:t>(C) = C(</a:t>
            </a:r>
            <a:r>
              <a:rPr lang="en-US" altLang="ja-JP" sz="2400" u="sng" dirty="0" smtClean="0"/>
              <a:t>C’’ a</a:t>
            </a:r>
            <a:r>
              <a:rPr lang="en-US" altLang="ja-JP" sz="2400" dirty="0" smtClean="0"/>
              <a:t>){ </a:t>
            </a:r>
            <a:r>
              <a:rPr lang="en-US" altLang="ja-JP" sz="2400" dirty="0" err="1" smtClean="0"/>
              <a:t>Sk</a:t>
            </a:r>
            <a:r>
              <a:rPr lang="en-US" altLang="ja-JP" sz="2400" dirty="0" smtClean="0"/>
              <a:t> }     </a:t>
            </a:r>
            <a:endParaRPr lang="ja-JP" altLang="en-US" sz="2400" dirty="0"/>
          </a:p>
        </p:txBody>
      </p:sp>
      <p:cxnSp>
        <p:nvCxnSpPr>
          <p:cNvPr id="35" name="直線コネクタ 34"/>
          <p:cNvCxnSpPr/>
          <p:nvPr/>
        </p:nvCxnSpPr>
        <p:spPr>
          <a:xfrm flipV="1">
            <a:off x="657272" y="6139597"/>
            <a:ext cx="5726365" cy="65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744030" y="1736832"/>
            <a:ext cx="1087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x -&gt; </a:t>
            </a:r>
            <a:r>
              <a:rPr kumimoji="1" lang="en-US" altLang="ja-JP" sz="2400" u="sng" dirty="0" err="1" smtClean="0"/>
              <a:t>x$f</a:t>
            </a:r>
            <a:r>
              <a:rPr kumimoji="1" lang="en-US" altLang="ja-JP" sz="2400" u="sng" dirty="0" smtClean="0"/>
              <a:t> </a:t>
            </a:r>
            <a:endParaRPr kumimoji="1" lang="ja-JP" altLang="en-US" sz="2400" u="sng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45554" y="1335932"/>
            <a:ext cx="4403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type(x) </a:t>
            </a:r>
            <a:r>
              <a:rPr lang="en-US" altLang="ja-JP" sz="2400" dirty="0" smtClean="0"/>
              <a:t>= C  (!=&gt; </a:t>
            </a:r>
            <a:r>
              <a:rPr lang="en-US" altLang="ja-JP" sz="2400" dirty="0"/>
              <a:t>T</a:t>
            </a:r>
            <a:r>
              <a:rPr lang="en-US" altLang="ja-JP" sz="2400" dirty="0" smtClean="0"/>
              <a:t>), </a:t>
            </a:r>
            <a:r>
              <a:rPr lang="en-US" altLang="ja-JP" sz="2400" dirty="0"/>
              <a:t>fields(C) = </a:t>
            </a:r>
            <a:r>
              <a:rPr lang="en-US" altLang="ja-JP" sz="2400" u="sng" dirty="0"/>
              <a:t>C’ </a:t>
            </a:r>
            <a:r>
              <a:rPr lang="en-US" altLang="ja-JP" sz="2400" u="sng" dirty="0" smtClean="0"/>
              <a:t>f</a:t>
            </a:r>
            <a:endParaRPr kumimoji="1" lang="ja-JP" altLang="en-US" sz="2400" dirty="0"/>
          </a:p>
        </p:txBody>
      </p:sp>
      <p:cxnSp>
        <p:nvCxnSpPr>
          <p:cNvPr id="38" name="直線コネクタ 37"/>
          <p:cNvCxnSpPr/>
          <p:nvPr/>
        </p:nvCxnSpPr>
        <p:spPr>
          <a:xfrm flipV="1">
            <a:off x="668321" y="1797597"/>
            <a:ext cx="4257284" cy="65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11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/>
          <p:cNvSpPr txBox="1"/>
          <p:nvPr/>
        </p:nvSpPr>
        <p:spPr>
          <a:xfrm>
            <a:off x="550745" y="974308"/>
            <a:ext cx="5767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v = new C(</a:t>
            </a:r>
            <a:r>
              <a:rPr lang="en-US" altLang="ja-JP" sz="2400" u="sng" dirty="0" smtClean="0"/>
              <a:t>x</a:t>
            </a:r>
            <a:r>
              <a:rPr lang="en-US" altLang="ja-JP" sz="2400" dirty="0" smtClean="0"/>
              <a:t>);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</a:t>
            </a:r>
            <a:r>
              <a:rPr kumimoji="1" lang="en-US" altLang="ja-JP" sz="2400" dirty="0" smtClean="0"/>
              <a:t>&gt;  </a:t>
            </a:r>
            <a:r>
              <a:rPr lang="en-US" altLang="ja-JP" sz="2400" u="sng" dirty="0"/>
              <a:t>C’’ </a:t>
            </a:r>
            <a:r>
              <a:rPr lang="en-US" altLang="ja-JP" sz="2400" u="sng" dirty="0" smtClean="0"/>
              <a:t>a;</a:t>
            </a:r>
            <a:r>
              <a:rPr kumimoji="1" lang="en-US" altLang="ja-JP" sz="2400" dirty="0" smtClean="0"/>
              <a:t>  </a:t>
            </a:r>
            <a:r>
              <a:rPr kumimoji="1" lang="en-US" altLang="ja-JP" sz="2400" u="sng" dirty="0" smtClean="0"/>
              <a:t>a=x;</a:t>
            </a:r>
            <a:r>
              <a:rPr kumimoji="1" lang="en-US" altLang="ja-JP" sz="2400" dirty="0" smtClean="0"/>
              <a:t>  </a:t>
            </a:r>
            <a:r>
              <a:rPr kumimoji="1" lang="en-US" altLang="ja-JP" sz="2400" u="sng" dirty="0" smtClean="0"/>
              <a:t>C’ f;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Sk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u="sng" dirty="0" err="1"/>
              <a:t>v$f</a:t>
            </a:r>
            <a:r>
              <a:rPr lang="en-US" altLang="ja-JP" sz="2400" u="sng" dirty="0"/>
              <a:t>  = </a:t>
            </a:r>
            <a:r>
              <a:rPr lang="en-US" altLang="ja-JP" sz="2400" u="sng" dirty="0" smtClean="0"/>
              <a:t>f</a:t>
            </a:r>
            <a:r>
              <a:rPr lang="en-US" altLang="ja-JP" sz="2400" u="sng" dirty="0"/>
              <a:t>;</a:t>
            </a:r>
            <a:r>
              <a:rPr lang="en-US" altLang="ja-JP" sz="2400" dirty="0"/>
              <a:t>  </a:t>
            </a:r>
            <a:r>
              <a:rPr lang="en-US" altLang="ja-JP" sz="2400" dirty="0" smtClean="0"/>
              <a:t> </a:t>
            </a:r>
            <a:endParaRPr kumimoji="1" lang="ja-JP" altLang="en-US" sz="2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52269" y="573408"/>
            <a:ext cx="4826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fields(</a:t>
            </a:r>
            <a:r>
              <a:rPr lang="en-US" altLang="ja-JP" sz="2400" dirty="0" smtClean="0"/>
              <a:t>C) </a:t>
            </a:r>
            <a:r>
              <a:rPr lang="en-US" altLang="ja-JP" sz="2400" dirty="0"/>
              <a:t>= </a:t>
            </a:r>
            <a:r>
              <a:rPr lang="en-US" altLang="ja-JP" sz="2400" u="sng" dirty="0" smtClean="0"/>
              <a:t>C' f</a:t>
            </a:r>
            <a:r>
              <a:rPr lang="en-US" altLang="ja-JP" sz="2400" dirty="0" smtClean="0"/>
              <a:t>    </a:t>
            </a:r>
            <a:r>
              <a:rPr lang="en-US" altLang="ja-JP" sz="2400" dirty="0" err="1" smtClean="0"/>
              <a:t>decl</a:t>
            </a:r>
            <a:r>
              <a:rPr lang="en-US" altLang="ja-JP" sz="2400" dirty="0" smtClean="0"/>
              <a:t>(C) = C(</a:t>
            </a:r>
            <a:r>
              <a:rPr lang="en-US" altLang="ja-JP" sz="2400" u="sng" dirty="0" smtClean="0"/>
              <a:t>C’’ a</a:t>
            </a:r>
            <a:r>
              <a:rPr lang="en-US" altLang="ja-JP" sz="2400" dirty="0" smtClean="0"/>
              <a:t>){ </a:t>
            </a:r>
            <a:r>
              <a:rPr lang="en-US" altLang="ja-JP" sz="2400" dirty="0" err="1" smtClean="0"/>
              <a:t>Sk</a:t>
            </a:r>
            <a:r>
              <a:rPr lang="en-US" altLang="ja-JP" sz="2400" dirty="0" smtClean="0"/>
              <a:t> }     </a:t>
            </a:r>
            <a:endParaRPr lang="ja-JP" altLang="en-US" sz="2400" dirty="0"/>
          </a:p>
        </p:txBody>
      </p:sp>
      <p:cxnSp>
        <p:nvCxnSpPr>
          <p:cNvPr id="35" name="直線コネクタ 34"/>
          <p:cNvCxnSpPr/>
          <p:nvPr/>
        </p:nvCxnSpPr>
        <p:spPr>
          <a:xfrm flipV="1">
            <a:off x="475036" y="1035073"/>
            <a:ext cx="5726365" cy="65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549221" y="2258443"/>
            <a:ext cx="7275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C  v = new C(</a:t>
            </a:r>
            <a:r>
              <a:rPr lang="en-US" altLang="ja-JP" sz="2400" u="sng" dirty="0" smtClean="0"/>
              <a:t>x</a:t>
            </a:r>
            <a:r>
              <a:rPr lang="en-US" altLang="ja-JP" sz="2400" dirty="0" smtClean="0"/>
              <a:t>);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</a:t>
            </a:r>
            <a:r>
              <a:rPr lang="en-US" altLang="ja-JP" sz="2400" dirty="0" smtClean="0"/>
              <a:t>&gt;  </a:t>
            </a:r>
            <a:r>
              <a:rPr lang="en-US" altLang="ja-JP" sz="2400" u="sng" dirty="0" smtClean="0"/>
              <a:t>C’ </a:t>
            </a:r>
            <a:r>
              <a:rPr lang="en-US" altLang="ja-JP" sz="2400" u="sng" dirty="0" err="1"/>
              <a:t>v$f</a:t>
            </a:r>
            <a:r>
              <a:rPr lang="en-US" altLang="ja-JP" sz="2400" u="sng" dirty="0"/>
              <a:t>;</a:t>
            </a:r>
            <a:r>
              <a:rPr lang="en-US" altLang="ja-JP" sz="2400" dirty="0"/>
              <a:t> </a:t>
            </a:r>
            <a:r>
              <a:rPr kumimoji="1" lang="en-US" altLang="ja-JP" sz="2400" dirty="0" smtClean="0"/>
              <a:t>  </a:t>
            </a:r>
            <a:r>
              <a:rPr lang="en-US" altLang="ja-JP" sz="2400" u="sng" dirty="0"/>
              <a:t>C’’ </a:t>
            </a:r>
            <a:r>
              <a:rPr lang="en-US" altLang="ja-JP" sz="2400" u="sng" dirty="0" smtClean="0"/>
              <a:t>a;</a:t>
            </a:r>
            <a:r>
              <a:rPr kumimoji="1" lang="en-US" altLang="ja-JP" sz="2400" dirty="0" smtClean="0"/>
              <a:t>  </a:t>
            </a:r>
            <a:r>
              <a:rPr kumimoji="1" lang="en-US" altLang="ja-JP" sz="2400" u="sng" dirty="0" smtClean="0"/>
              <a:t>a=x;</a:t>
            </a:r>
            <a:r>
              <a:rPr kumimoji="1" lang="en-US" altLang="ja-JP" sz="2400" dirty="0" smtClean="0"/>
              <a:t>  </a:t>
            </a:r>
            <a:r>
              <a:rPr kumimoji="1" lang="en-US" altLang="ja-JP" sz="2400" u="sng" dirty="0" smtClean="0"/>
              <a:t>C’ f;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Sk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u="sng" dirty="0" err="1"/>
              <a:t>v$f</a:t>
            </a:r>
            <a:r>
              <a:rPr lang="en-US" altLang="ja-JP" sz="2400" u="sng" dirty="0"/>
              <a:t>  = </a:t>
            </a:r>
            <a:r>
              <a:rPr lang="en-US" altLang="ja-JP" sz="2400" u="sng" dirty="0" smtClean="0"/>
              <a:t>f</a:t>
            </a:r>
            <a:r>
              <a:rPr lang="en-US" altLang="ja-JP" sz="2400" u="sng" dirty="0"/>
              <a:t>;</a:t>
            </a:r>
            <a:r>
              <a:rPr lang="en-US" altLang="ja-JP" sz="2400" dirty="0"/>
              <a:t>  </a:t>
            </a:r>
            <a:r>
              <a:rPr lang="en-US" altLang="ja-JP" sz="2400" dirty="0" smtClean="0"/>
              <a:t> </a:t>
            </a:r>
            <a:endParaRPr kumimoji="1"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50745" y="1857543"/>
            <a:ext cx="4826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fields(</a:t>
            </a:r>
            <a:r>
              <a:rPr lang="en-US" altLang="ja-JP" sz="2400" dirty="0" smtClean="0"/>
              <a:t>C) </a:t>
            </a:r>
            <a:r>
              <a:rPr lang="en-US" altLang="ja-JP" sz="2400" dirty="0"/>
              <a:t>= </a:t>
            </a:r>
            <a:r>
              <a:rPr lang="en-US" altLang="ja-JP" sz="2400" u="sng" dirty="0" smtClean="0"/>
              <a:t>C' f</a:t>
            </a:r>
            <a:r>
              <a:rPr lang="en-US" altLang="ja-JP" sz="2400" dirty="0" smtClean="0"/>
              <a:t>    </a:t>
            </a:r>
            <a:r>
              <a:rPr lang="en-US" altLang="ja-JP" sz="2400" dirty="0" err="1" smtClean="0"/>
              <a:t>decl</a:t>
            </a:r>
            <a:r>
              <a:rPr lang="en-US" altLang="ja-JP" sz="2400" dirty="0" smtClean="0"/>
              <a:t>(C) = C(</a:t>
            </a:r>
            <a:r>
              <a:rPr lang="en-US" altLang="ja-JP" sz="2400" u="sng" dirty="0" smtClean="0"/>
              <a:t>C’’ a</a:t>
            </a:r>
            <a:r>
              <a:rPr lang="en-US" altLang="ja-JP" sz="2400" dirty="0" smtClean="0"/>
              <a:t>){ </a:t>
            </a:r>
            <a:r>
              <a:rPr lang="en-US" altLang="ja-JP" sz="2400" dirty="0" err="1" smtClean="0"/>
              <a:t>Sk</a:t>
            </a:r>
            <a:r>
              <a:rPr lang="en-US" altLang="ja-JP" sz="2400" dirty="0" smtClean="0"/>
              <a:t> }     </a:t>
            </a:r>
            <a:endParaRPr lang="ja-JP" altLang="en-US" sz="2400" dirty="0"/>
          </a:p>
        </p:txBody>
      </p:sp>
      <p:cxnSp>
        <p:nvCxnSpPr>
          <p:cNvPr id="23" name="直線コネクタ 22"/>
          <p:cNvCxnSpPr/>
          <p:nvPr/>
        </p:nvCxnSpPr>
        <p:spPr>
          <a:xfrm>
            <a:off x="473512" y="2325784"/>
            <a:ext cx="713339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50745" y="3830297"/>
            <a:ext cx="2346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x.m</a:t>
            </a:r>
            <a:r>
              <a:rPr lang="en-US" altLang="ja-JP" sz="2400" dirty="0" smtClean="0"/>
              <a:t>(</a:t>
            </a:r>
            <a:r>
              <a:rPr lang="en-US" altLang="ja-JP" sz="2400" u="sng" dirty="0" smtClean="0"/>
              <a:t>x’</a:t>
            </a:r>
            <a:r>
              <a:rPr lang="en-US" altLang="ja-JP" sz="2400" dirty="0" smtClean="0"/>
              <a:t>)  </a:t>
            </a:r>
            <a:r>
              <a:rPr kumimoji="1" lang="en-US" altLang="ja-JP" sz="2400" dirty="0" smtClean="0"/>
              <a:t>-&gt;  </a:t>
            </a:r>
            <a:r>
              <a:rPr lang="en-US" altLang="ja-JP" sz="2400" dirty="0" err="1" smtClean="0"/>
              <a:t>fnc</a:t>
            </a:r>
            <a:r>
              <a:rPr lang="en-US" altLang="ja-JP" sz="2400" dirty="0" smtClean="0"/>
              <a:t>(</a:t>
            </a:r>
            <a:r>
              <a:rPr lang="en-US" altLang="ja-JP" sz="2400" u="sng" dirty="0" smtClean="0"/>
              <a:t>x’</a:t>
            </a:r>
            <a:r>
              <a:rPr lang="en-US" altLang="ja-JP" sz="2400" dirty="0" smtClean="0"/>
              <a:t>)</a:t>
            </a:r>
            <a:r>
              <a:rPr lang="en-US" altLang="ja-JP" sz="2400" dirty="0" smtClean="0"/>
              <a:t>  </a:t>
            </a:r>
            <a:endParaRPr kumimoji="1"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52269" y="3429397"/>
            <a:ext cx="6284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type(x) = C,  types(</a:t>
            </a:r>
            <a:r>
              <a:rPr lang="en-US" altLang="ja-JP" sz="2400" u="sng" dirty="0" smtClean="0"/>
              <a:t>x’</a:t>
            </a:r>
            <a:r>
              <a:rPr lang="en-US" altLang="ja-JP" sz="2400" dirty="0" smtClean="0"/>
              <a:t>) </a:t>
            </a:r>
            <a:r>
              <a:rPr lang="en-US" altLang="ja-JP" sz="2400" dirty="0"/>
              <a:t>= </a:t>
            </a:r>
            <a:r>
              <a:rPr lang="en-US" altLang="ja-JP" sz="2400" u="sng" dirty="0" smtClean="0"/>
              <a:t>C’</a:t>
            </a:r>
            <a:r>
              <a:rPr lang="en-US" altLang="ja-JP" sz="2400" dirty="0"/>
              <a:t>,</a:t>
            </a:r>
            <a:r>
              <a:rPr lang="en-US" altLang="ja-JP" sz="2400" dirty="0" smtClean="0"/>
              <a:t> method(C, m, </a:t>
            </a:r>
            <a:r>
              <a:rPr lang="en-US" altLang="ja-JP" sz="2400" u="sng" dirty="0" smtClean="0"/>
              <a:t>C’</a:t>
            </a:r>
            <a:r>
              <a:rPr lang="en-US" altLang="ja-JP" sz="2400" dirty="0" smtClean="0"/>
              <a:t>) = </a:t>
            </a:r>
            <a:r>
              <a:rPr lang="en-US" altLang="ja-JP" sz="2400" dirty="0" err="1" smtClean="0"/>
              <a:t>fnc</a:t>
            </a:r>
            <a:r>
              <a:rPr lang="en-US" altLang="ja-JP" sz="2400" dirty="0" smtClean="0"/>
              <a:t>     </a:t>
            </a:r>
            <a:endParaRPr lang="ja-JP" altLang="en-US" sz="2400" dirty="0"/>
          </a:p>
        </p:txBody>
      </p:sp>
      <p:cxnSp>
        <p:nvCxnSpPr>
          <p:cNvPr id="27" name="直線コネクタ 26"/>
          <p:cNvCxnSpPr/>
          <p:nvPr/>
        </p:nvCxnSpPr>
        <p:spPr>
          <a:xfrm flipV="1">
            <a:off x="475036" y="3891062"/>
            <a:ext cx="5726365" cy="65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13462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1402</Words>
  <Application>Microsoft Macintosh PowerPoint</Application>
  <PresentationFormat>画面に合わせる (4:3)</PresentationFormat>
  <Paragraphs>92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伊尾木 将之</dc:creator>
  <cp:lastModifiedBy>伊尾木 将之</cp:lastModifiedBy>
  <cp:revision>123</cp:revision>
  <dcterms:created xsi:type="dcterms:W3CDTF">2013-10-14T15:05:56Z</dcterms:created>
  <dcterms:modified xsi:type="dcterms:W3CDTF">2013-10-16T21:58:23Z</dcterms:modified>
</cp:coreProperties>
</file>