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s-E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d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046A2302-C4E8-4BC7-A1BD-88337899BB52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7" name="Forma libre 6" hidden="0"/>
          <p:cNvSpPr/>
          <p:nvPr isPhoto="0" userDrawn="0"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 fill="norm" stroke="1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4529540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y ley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AD32F292-23BB-4EAC-8586-09D5084A216C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Forma libre 11" hidden="0"/>
          <p:cNvSpPr/>
          <p:nvPr isPhoto="0" userDrawn="0"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3244139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Marcador de texto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3275012" y="3505199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6E965E1F-41F9-4191-AE56-D7498E85FC8A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1" name="Forma libre 11" hidden="0"/>
          <p:cNvSpPr/>
          <p:nvPr isPhoto="0" userDrawn="0"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3244139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  <p:sp>
        <p:nvSpPr>
          <p:cNvPr id="14" name="Cuadro de texto 13" hidden="0"/>
          <p:cNvSpPr txBox="1"/>
          <p:nvPr isPhoto="0" userDrawn="0"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s-E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5" name="Cuadro de texto 14" hidden="0"/>
          <p:cNvSpPr txBox="1"/>
          <p:nvPr isPhoto="0" userDrawn="0"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s-E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arjeta de nomb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4783A4FC-4178-4B3C-AFA8-86E8FDD795BC}" type="datetime1">
              <a:rPr lang="es-ES"/>
              <a:t/>
            </a:fld>
            <a:endParaRPr lang="es-ES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Forma libre 11" hidden="0"/>
          <p:cNvSpPr/>
          <p:nvPr isPhoto="0" userDrawn="0"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4983087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 tarjeta de nomb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" name="Marcador de texto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C74EFF2C-060F-4691-BE33-82B68126802C}" type="datetime1">
              <a:rPr lang="es-ES"/>
              <a:t/>
            </a:fld>
            <a:endParaRPr lang="es-ES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1" name="Forma libre 11" hidden="0"/>
          <p:cNvSpPr/>
          <p:nvPr isPhoto="0" userDrawn="0"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4983087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  <p:sp>
        <p:nvSpPr>
          <p:cNvPr id="17" name="Cuadro de texto 16" hidden="0"/>
          <p:cNvSpPr txBox="1"/>
          <p:nvPr isPhoto="0" userDrawn="0"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s-E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8" name="Cuadro de texto 17" hidden="0"/>
          <p:cNvSpPr txBox="1"/>
          <p:nvPr isPhoto="0" userDrawn="0"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s-E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Verdadero o fals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" name="Marcador de texto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1166ED6B-607A-498F-9928-1B201C273B2D}" type="datetime1">
              <a:rPr lang="es-ES"/>
              <a:t/>
            </a:fld>
            <a:endParaRPr lang="es-ES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Forma libre 11" hidden="0"/>
          <p:cNvSpPr/>
          <p:nvPr isPhoto="0" userDrawn="0"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4983087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y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rtlCol="0" anchor="t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B558CBC4-0E1E-46B5-9974-8D5563D6E5B8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8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y tex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50E611-D63D-4A0A-9D46-ABAE426F2913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8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y conteni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92925" y="624110"/>
            <a:ext cx="8911687" cy="1280890"/>
          </a:xfrm>
        </p:spPr>
        <p:txBody>
          <a:bodyPr rtlCol="0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589212" y="2133600"/>
            <a:ext cx="8915400" cy="3777622"/>
          </a:xfrm>
        </p:spPr>
        <p:txBody>
          <a:bodyPr rtlCol="0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C9790A29-C7DA-48FF-B5B3-BF006EB5F1E8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8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cabezado de sec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1A958040-E7A1-4856-9209-45AD0F8D65C5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Forma libre 11" hidden="0"/>
          <p:cNvSpPr/>
          <p:nvPr isPhoto="0" userDrawn="0"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3244139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os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ítulo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C4585583-73E0-4C2D-874C-E3879A13F868}" type="datetime1">
              <a:rPr lang="es-ES"/>
              <a:t/>
            </a:fld>
            <a:endParaRPr lang="es-ES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0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787782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conteni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5" name="Marcador de texto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6" name="Marcador de contenido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7" name="Marcador de fecha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16ECD801-A7C2-4CE9-B20C-FEA66CEF48AA}" type="datetime1">
              <a:rPr lang="es-ES"/>
              <a:t/>
            </a:fld>
            <a:endParaRPr lang="es-ES"/>
          </a:p>
        </p:txBody>
      </p:sp>
      <p:sp>
        <p:nvSpPr>
          <p:cNvPr id="8" name="Marcador de pie de página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2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787782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el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A3472F5-8FA5-42E8-A39A-AD137A394CE2}" type="datetime1">
              <a:rPr lang="es-ES"/>
              <a:t/>
            </a:fld>
            <a:endParaRPr lang="es-ES"/>
          </a:p>
        </p:txBody>
      </p:sp>
      <p:sp>
        <p:nvSpPr>
          <p:cNvPr id="4" name="Marcador de pie de página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7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Marcador de número de diapositiva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n bl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A81257B7-D9FB-4DE8-AA30-8166679892D7}" type="datetime1">
              <a:rPr lang="es-ES"/>
              <a:t/>
            </a:fld>
            <a:endParaRPr lang="es-ES"/>
          </a:p>
        </p:txBody>
      </p:sp>
      <p:sp>
        <p:nvSpPr>
          <p:cNvPr id="3" name="Marcador de pie de página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6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Marcador de número de diapositiva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ido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C2A769E7-21A5-404F-BB81-EF97577B2278}" type="datetime1">
              <a:rPr lang="es-ES"/>
              <a:t/>
            </a:fld>
            <a:endParaRPr lang="es-ES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Forma libre 11" hidden="0"/>
          <p:cNvSpPr/>
          <p:nvPr isPhoto="0" userDrawn="0"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n con ley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imagen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81A5A704-616E-4AC8-9E71-FC1ABE3B164A}" type="datetime1">
              <a:rPr lang="es-ES"/>
              <a:t/>
            </a:fld>
            <a:endParaRPr lang="es-ES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Forma libre 11" hidden="0"/>
          <p:cNvSpPr/>
          <p:nvPr isPhoto="0" userDrawn="0"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31812" y="4983087"/>
            <a:ext cx="779766" cy="365125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upo 22" hidden="0"/>
          <p:cNvGrpSpPr/>
          <p:nvPr isPhoto="0" userDrawn="0"/>
        </p:nvGrpSpPr>
        <p:grpSpPr bwMode="auto"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orma libre 11" hidden="0"/>
            <p:cNvSpPr/>
            <p:nvPr isPhoto="0" userDrawn="0"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 fill="norm" stroke="1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orma libre 12" hidden="0"/>
            <p:cNvSpPr/>
            <p:nvPr isPhoto="0" userDrawn="0"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 fill="norm" stroke="1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orma libre 13" hidden="0"/>
            <p:cNvSpPr/>
            <p:nvPr isPhoto="0" userDrawn="0"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 fill="norm" stroke="1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orma libre 14" hidden="0"/>
            <p:cNvSpPr/>
            <p:nvPr isPhoto="0" userDrawn="0"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 fill="norm" stroke="1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orma libre 15" hidden="0"/>
            <p:cNvSpPr/>
            <p:nvPr isPhoto="0" userDrawn="0"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 fill="norm" stroke="1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orma libre 16" hidden="0"/>
            <p:cNvSpPr/>
            <p:nvPr isPhoto="0" userDrawn="0"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 fill="norm" stroke="1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orma libre 17" hidden="0"/>
            <p:cNvSpPr/>
            <p:nvPr isPhoto="0" userDrawn="0"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orma libre 18" hidden="0"/>
            <p:cNvSpPr/>
            <p:nvPr isPhoto="0" userDrawn="0"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 fill="norm" stroke="1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orma libre 19" hidden="0"/>
            <p:cNvSpPr/>
            <p:nvPr isPhoto="0" userDrawn="0"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 fill="norm" stroke="1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orma libre 20" hidden="0"/>
            <p:cNvSpPr/>
            <p:nvPr isPhoto="0" userDrawn="0"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 fill="norm" stroke="1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orma libre 21" hidden="0"/>
            <p:cNvSpPr/>
            <p:nvPr isPhoto="0" userDrawn="0"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orma libre 22" hidden="0"/>
            <p:cNvSpPr/>
            <p:nvPr isPhoto="0" userDrawn="0"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 fill="norm" stroke="1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upo 9" hidden="0"/>
          <p:cNvGrpSpPr/>
          <p:nvPr isPhoto="0" userDrawn="0"/>
        </p:nvGrpSpPr>
        <p:grpSpPr bwMode="auto"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orma libre 27" hidden="0"/>
            <p:cNvSpPr/>
            <p:nvPr isPhoto="0" userDrawn="0"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 fill="norm" stroke="1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orma libre 28" hidden="0"/>
            <p:cNvSpPr/>
            <p:nvPr isPhoto="0" userDrawn="0"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 fill="norm" stroke="1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orma libre 29" hidden="0"/>
            <p:cNvSpPr/>
            <p:nvPr isPhoto="0" userDrawn="0"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 fill="norm" stroke="1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orma libre 30" hidden="0"/>
            <p:cNvSpPr/>
            <p:nvPr isPhoto="0" userDrawn="0"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 fill="norm" stroke="1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orma libre 31" hidden="0"/>
            <p:cNvSpPr/>
            <p:nvPr isPhoto="0" userDrawn="0"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 fill="norm" stroke="1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orma libre 32" hidden="0"/>
            <p:cNvSpPr/>
            <p:nvPr isPhoto="0" userDrawn="0"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 fill="norm" stroke="1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orma libre 33" hidden="0"/>
            <p:cNvSpPr/>
            <p:nvPr isPhoto="0" userDrawn="0"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orma libre 34" hidden="0"/>
            <p:cNvSpPr/>
            <p:nvPr isPhoto="0" userDrawn="0"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 fill="norm" stroke="1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orma libre 35" hidden="0"/>
            <p:cNvSpPr/>
            <p:nvPr isPhoto="0" userDrawn="0"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 fill="norm" stroke="1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orma libre 36" hidden="0"/>
            <p:cNvSpPr/>
            <p:nvPr isPhoto="0" userDrawn="0"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 fill="norm" stroke="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orma libre 37" hidden="0"/>
            <p:cNvSpPr/>
            <p:nvPr isPhoto="0" userDrawn="0"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orma libre 38" hidden="0"/>
            <p:cNvSpPr/>
            <p:nvPr isPhoto="0" userDrawn="0"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 fill="norm" stroke="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ángulo 6" hidden="0"/>
          <p:cNvSpPr/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672E66-1DAA-41AB-B34D-172797441FDE}" type="datetime1">
              <a:rPr lang="es-ES"/>
              <a:t/>
            </a:fld>
            <a:endParaRPr lang="es-ES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gray">
          <a:xfrm>
            <a:off x="531812" y="787782"/>
            <a:ext cx="779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s-ES"/>
              <a:t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lvl1pPr algn="l" defTabSz="457200">
        <a:spcBef>
          <a:spcPts val="0"/>
        </a:spcBef>
        <a:buNone/>
        <a:defRPr sz="36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.wikipedia.org/wiki/ENIAC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BM_740" TargetMode="External"/><Relationship Id="rId3" Type="http://schemas.openxmlformats.org/officeDocument/2006/relationships/hyperlink" Target="https://es.wikipedia.org/wiki/Unix" TargetMode="External"/><Relationship Id="rId4" Type="http://schemas.openxmlformats.org/officeDocument/2006/relationships/hyperlink" Target="https://es.wikipedia.org/wiki/MacOS" TargetMode="External"/><Relationship Id="rId5" Type="http://schemas.openxmlformats.org/officeDocument/2006/relationships/hyperlink" Target="https://es.wikipedia.org/wiki/MS-DOS" TargetMode="External"/><Relationship Id="rId6" Type="http://schemas.openxmlformats.org/officeDocument/2006/relationships/hyperlink" Target="https://es.wikipedia.org/wiki/N%C3%BAcleo_Linux" TargetMode="External"/><Relationship Id="rId7" Type="http://schemas.openxmlformats.org/officeDocument/2006/relationships/hyperlink" Target="https://es.wikipedia.org/wiki/Proyecto_GNU" TargetMode="External"/><Relationship Id="rId8" Type="http://schemas.openxmlformats.org/officeDocument/2006/relationships/hyperlink" Target="https://es.wikipedia.org/wiki/GNU/Linux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.wikipedia.org/wiki/Planificaci%C3%B3n_Round-robin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ES"/>
              <a:t>Introducción a los sistemas operativos</a:t>
            </a:r>
            <a:endParaRPr/>
          </a:p>
        </p:txBody>
      </p:sp>
      <p:sp>
        <p:nvSpPr>
          <p:cNvPr id="3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ES"/>
              <a:t>SOM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1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9224" y="645105"/>
            <a:ext cx="3650279" cy="125989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/>
              <a:t>Estructura de un SO Micronúcleo</a:t>
            </a:r>
            <a:endParaRPr lang="en-US"/>
          </a:p>
        </p:txBody>
      </p:sp>
      <p:sp>
        <p:nvSpPr>
          <p:cNvPr id="13" name="Rectangle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es-ES"/>
              <a:t>En </a:t>
            </a:r>
            <a:r>
              <a:rPr lang="es-ES">
                <a:ea typeface="+mn-lt"/>
                <a:cs typeface="+mn-lt"/>
              </a:rPr>
              <a:t>este tipo de sistemas, el núcleo sólo contiene la implementación de servicios básicos como el soporte de acceso a memoria de bajo nivel, la administración de tareas y la comunicación entre procesos.</a:t>
            </a:r>
            <a:endParaRPr lang="es-ES"/>
          </a:p>
          <a:p>
            <a:pPr lvl="1">
              <a:defRPr/>
            </a:pPr>
            <a:endParaRPr lang="es-ES"/>
          </a:p>
        </p:txBody>
      </p:sp>
      <p:pic>
        <p:nvPicPr>
          <p:cNvPr id="5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068796" y="640080"/>
            <a:ext cx="6055070" cy="5252773"/>
          </a:xfrm>
          <a:prstGeom prst="rect">
            <a:avLst/>
          </a:prstGeom>
        </p:spPr>
      </p:pic>
      <p:sp>
        <p:nvSpPr>
          <p:cNvPr id="15" name="Freeform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 fill="norm" stroke="1" extrusionOk="0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9224" y="645105"/>
            <a:ext cx="3650279" cy="12598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/>
              <a:t>Estructura de un SO Híbrido</a:t>
            </a:r>
            <a:endParaRPr lang="en-US"/>
          </a:p>
        </p:txBody>
      </p:sp>
      <p:sp>
        <p:nvSpPr>
          <p:cNvPr id="22" name="Rectangle 2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defRPr/>
            </a:pPr>
            <a:r>
              <a:rPr lang="es-ES">
                <a:ea typeface="+mn-lt"/>
                <a:cs typeface="+mn-lt"/>
              </a:rPr>
              <a:t>Este tipo de arquitectura consiste básicamente en un esquema de </a:t>
            </a:r>
            <a:r>
              <a:rPr lang="es-ES" i="1">
                <a:ea typeface="+mn-lt"/>
                <a:cs typeface="+mn-lt"/>
              </a:rPr>
              <a:t>micronúcleo</a:t>
            </a:r>
            <a:r>
              <a:rPr lang="es-ES">
                <a:ea typeface="+mn-lt"/>
                <a:cs typeface="+mn-lt"/>
              </a:rPr>
              <a:t> que incluye algo de código complementario para hacerlo más rápido, aunque buena parte de las funciones del sistema operativo siguen ejecutándose en </a:t>
            </a:r>
            <a:r>
              <a:rPr lang="es-ES" i="1">
                <a:ea typeface="+mn-lt"/>
                <a:cs typeface="+mn-lt"/>
              </a:rPr>
              <a:t>modo usuario</a:t>
            </a:r>
            <a:r>
              <a:rPr lang="es-ES">
                <a:ea typeface="+mn-lt"/>
                <a:cs typeface="+mn-lt"/>
              </a:rPr>
              <a:t>.</a:t>
            </a:r>
            <a:endParaRPr lang="es-ES"/>
          </a:p>
          <a:p>
            <a:pPr lvl="1">
              <a:defRPr/>
            </a:pPr>
            <a:endParaRPr lang="es-ES"/>
          </a:p>
        </p:txBody>
      </p:sp>
      <p:pic>
        <p:nvPicPr>
          <p:cNvPr id="4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068796" y="640080"/>
            <a:ext cx="6055070" cy="5252773"/>
          </a:xfrm>
          <a:prstGeom prst="rect">
            <a:avLst/>
          </a:prstGeom>
        </p:spPr>
      </p:pic>
      <p:sp>
        <p:nvSpPr>
          <p:cNvPr id="24" name="Freeform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 fill="norm" stroke="1" extrusionOk="0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Definición de sistema operativo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s-ES"/>
              <a:t>Interfaz entre el usuario y el hardware del equipo</a:t>
            </a:r>
            <a:endParaRPr lang="en-US"/>
          </a:p>
          <a:p>
            <a:pPr>
              <a:defRPr/>
            </a:pPr>
            <a:r>
              <a:rPr lang="es-ES"/>
              <a:t>Gestiona los recursos del equipo</a:t>
            </a:r>
            <a:endParaRPr/>
          </a:p>
          <a:p>
            <a:pPr>
              <a:defRPr/>
            </a:pPr>
            <a:r>
              <a:rPr lang="es-ES"/>
              <a:t>Es el "primer" software en ejecutarse</a:t>
            </a:r>
            <a:endParaRPr/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>
            <a:off x="2588559" y="3709146"/>
            <a:ext cx="753035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just">
              <a:defRPr/>
            </a:pPr>
            <a:r>
              <a:rPr lang="es-ES_tradnl" i="1"/>
              <a:t>Un Sistema operativo es un programa que actúa como intermediario entre el usuario de un computador y el hardware del computador. El propósito de un sistema operativo es crear un entorno en el que el usuario pueda ejecutar programas de forma cómoda y eficiente.</a:t>
            </a:r>
            <a:endParaRPr/>
          </a:p>
          <a:p>
            <a:pPr algn="just">
              <a:defRPr/>
            </a:pPr>
            <a:endParaRPr lang="es-ES_tradnl" i="1"/>
          </a:p>
          <a:p>
            <a:pPr algn="r">
              <a:defRPr/>
            </a:pPr>
            <a:r>
              <a:rPr lang="es-ES_tradnl" i="1"/>
              <a:t>Sistemas Operativos. </a:t>
            </a:r>
            <a:r>
              <a:rPr lang="es-ES_tradnl" i="1"/>
              <a:t>Silberschatz</a:t>
            </a:r>
            <a:r>
              <a:rPr lang="es-ES_tradnl" i="1"/>
              <a:t> </a:t>
            </a:r>
            <a:r>
              <a:rPr lang="es-ES_tradnl" i="1"/>
              <a:t>Galvin</a:t>
            </a:r>
            <a:endParaRPr lang="es-ES_tradnl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¿Hardware, software? ¿Qué es eso?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s-ES"/>
              <a:t>El hardware es la parte del equipo informático tangible</a:t>
            </a:r>
            <a:endParaRPr/>
          </a:p>
          <a:p>
            <a:pPr lvl="1">
              <a:defRPr/>
            </a:pPr>
            <a:r>
              <a:rPr lang="es-ES"/>
              <a:t>Existen de tres tipos:</a:t>
            </a:r>
            <a:endParaRPr/>
          </a:p>
          <a:p>
            <a:pPr lvl="2">
              <a:defRPr/>
            </a:pPr>
            <a:r>
              <a:rPr lang="es-ES"/>
              <a:t>Entrada &lt;</a:t>
            </a:r>
            <a:endParaRPr/>
          </a:p>
          <a:p>
            <a:pPr lvl="2">
              <a:defRPr/>
            </a:pPr>
            <a:r>
              <a:rPr lang="es-ES"/>
              <a:t>Salida &gt;</a:t>
            </a:r>
            <a:endParaRPr/>
          </a:p>
          <a:p>
            <a:pPr lvl="2">
              <a:defRPr/>
            </a:pPr>
            <a:r>
              <a:rPr lang="es-ES"/>
              <a:t>Entrada/salida &lt;&gt;</a:t>
            </a:r>
            <a:endParaRPr/>
          </a:p>
          <a:p>
            <a:pPr>
              <a:defRPr/>
            </a:pPr>
            <a:r>
              <a:rPr lang="es-ES"/>
              <a:t>El software es el resto del equipo informático</a:t>
            </a:r>
            <a:endParaRPr/>
          </a:p>
          <a:p>
            <a:pPr lvl="1">
              <a:defRPr/>
            </a:pPr>
            <a:r>
              <a:rPr lang="es-ES"/>
              <a:t>Se pueden catalogar de muchas maneras, por ejemplo, según su función:</a:t>
            </a:r>
            <a:endParaRPr/>
          </a:p>
          <a:p>
            <a:pPr lvl="2">
              <a:defRPr/>
            </a:pPr>
            <a:r>
              <a:rPr lang="es-ES"/>
              <a:t>Software de sistema (SO)</a:t>
            </a:r>
            <a:endParaRPr/>
          </a:p>
          <a:p>
            <a:pPr lvl="2">
              <a:defRPr/>
            </a:pPr>
            <a:r>
              <a:rPr lang="es-ES"/>
              <a:t>Software de aplicación (APPS)</a:t>
            </a:r>
            <a:endParaRPr/>
          </a:p>
          <a:p>
            <a:pPr lvl="2">
              <a:defRPr/>
            </a:pPr>
            <a:r>
              <a:rPr lang="es-ES"/>
              <a:t>Software de programación (</a:t>
            </a:r>
            <a:r>
              <a:rPr lang="es-ES"/>
              <a:t>IDE's</a:t>
            </a:r>
            <a:r>
              <a:rPr lang="es-ES"/>
              <a:t>)</a:t>
            </a:r>
            <a:endParaRPr/>
          </a:p>
          <a:p>
            <a:pPr lvl="2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57" name="Rectangle 7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s-ES" sz="3300">
                <a:solidFill>
                  <a:schemeClr val="tx2">
                    <a:lumMod val="75000"/>
                  </a:schemeClr>
                </a:solidFill>
              </a:rPr>
              <a:t>Componentes físicos del sistema informático</a:t>
            </a:r>
            <a:endParaRPr/>
          </a:p>
        </p:txBody>
      </p:sp>
      <p:sp>
        <p:nvSpPr>
          <p:cNvPr id="58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11" hidden="0"/>
          <p:cNvCxnSpPr>
            <a:cxnSpLocks noAdjustHandles="1" noChangeArrowheads="1" noChangeAspect="1" noChangeShapeType="1" noEditPoints="1" noGrp="1" noMove="1" noResize="1" noRot="1"/>
          </p:cNvCxnSpPr>
          <p:nvPr isPhoto="0" userDrawn="0"/>
        </p:nvCxnSpPr>
        <p:spPr bwMode="auto"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3" hidden="0"/>
          <p:cNvGrpSpPr>
            <a:grpSpLocks noChangeAspect="1" noGrp="1" noMove="1" noResize="1" noRot="1" noUngrp="1"/>
          </p:cNvGrpSpPr>
          <p:nvPr isPhoto="0" userDrawn="0"/>
        </p:nvGrpSpPr>
        <p:grpSpPr bwMode="auto"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 hidden="0"/>
            <p:cNvSpPr/>
            <p:nvPr isPhoto="0" userDrawn="0"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 fill="norm" stroke="1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 hidden="0"/>
            <p:cNvSpPr/>
            <p:nvPr isPhoto="0" userDrawn="0"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 fill="norm" stroke="1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 hidden="0"/>
            <p:cNvSpPr/>
            <p:nvPr isPhoto="0" userDrawn="0"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 fill="norm" stroke="1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 hidden="0"/>
            <p:cNvSpPr/>
            <p:nvPr isPhoto="0" userDrawn="0"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 fill="norm" stroke="1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 hidden="0"/>
            <p:cNvSpPr/>
            <p:nvPr isPhoto="0" userDrawn="0"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 fill="norm" stroke="1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 hidden="0"/>
            <p:cNvSpPr/>
            <p:nvPr isPhoto="0" userDrawn="0"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 fill="norm" stroke="1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 hidden="0"/>
            <p:cNvSpPr/>
            <p:nvPr isPhoto="0" userDrawn="0"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 hidden="0"/>
            <p:cNvSpPr/>
            <p:nvPr isPhoto="0" userDrawn="0"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 fill="norm" stroke="1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 hidden="0"/>
            <p:cNvSpPr/>
            <p:nvPr isPhoto="0" userDrawn="0"/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 fill="norm" stroke="1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0" hidden="0"/>
            <p:cNvSpPr/>
            <p:nvPr isPhoto="0" userDrawn="0"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 fill="norm" stroke="1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 hidden="0"/>
            <p:cNvSpPr/>
            <p:nvPr isPhoto="0" userDrawn="0"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2" hidden="0"/>
            <p:cNvSpPr/>
            <p:nvPr isPhoto="0" userDrawn="0"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 fill="norm" stroke="1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049062" y="942108"/>
            <a:ext cx="6455549" cy="4969114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Arquitectura John </a:t>
            </a: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Von</a:t>
            </a: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 Neumann (1949) </a:t>
            </a:r>
            <a:r>
              <a:rPr lang="es-ES" sz="2200" u="sng">
                <a:solidFill>
                  <a:schemeClr val="tx2">
                    <a:lumMod val="75000"/>
                  </a:schemeClr>
                </a:solidFill>
                <a:hlinkClick r:id="rId2" tooltip="https://es.wikipedia.org/wiki/ENIAC"/>
              </a:rPr>
              <a:t>ENIAC</a:t>
            </a: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 por la cual un ordenador se representa de una forma modular por los siguientes componentes:</a:t>
            </a:r>
            <a:endParaRPr sz="2200"/>
          </a:p>
          <a:p>
            <a:pPr>
              <a:defRPr/>
            </a:pPr>
            <a:endParaRPr sz="220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Procesador.</a:t>
            </a:r>
            <a:endParaRPr sz="2200"/>
          </a:p>
          <a:p>
            <a:pPr lvl="2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Procesa la información (datos).</a:t>
            </a:r>
            <a:endParaRPr sz="2200"/>
          </a:p>
          <a:p>
            <a:pPr lvl="1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Memoria principal.</a:t>
            </a:r>
            <a:endParaRPr sz="2200"/>
          </a:p>
          <a:p>
            <a:pPr lvl="2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Almacena instrucciones y datos.</a:t>
            </a:r>
            <a:endParaRPr sz="2200"/>
          </a:p>
          <a:p>
            <a:pPr lvl="1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Dispositivos de E/S.</a:t>
            </a:r>
            <a:endParaRPr sz="2200"/>
          </a:p>
          <a:p>
            <a:pPr lvl="2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Interfaz entre el usuario o máquina y el SO.</a:t>
            </a:r>
            <a:endParaRPr sz="2200"/>
          </a:p>
          <a:p>
            <a:pPr lvl="1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Buses de comunicación.</a:t>
            </a:r>
            <a:endParaRPr sz="2200"/>
          </a:p>
          <a:p>
            <a:pPr lvl="2">
              <a:defRPr/>
            </a:pPr>
            <a:r>
              <a:rPr lang="es-ES" sz="2200">
                <a:solidFill>
                  <a:schemeClr val="tx2">
                    <a:lumMod val="75000"/>
                  </a:schemeClr>
                </a:solidFill>
              </a:rPr>
              <a:t>Canal de comunicación.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9224" y="645105"/>
            <a:ext cx="3650279" cy="12598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Arquitectura</a:t>
            </a:r>
            <a:r>
              <a:rPr lang="en-US"/>
              <a:t> Von Neumann</a:t>
            </a:r>
            <a:endParaRPr/>
          </a:p>
        </p:txBody>
      </p:sp>
      <p:sp>
        <p:nvSpPr>
          <p:cNvPr id="13" name="Rectangle 12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en-US">
                <a:ea typeface="+mn-lt"/>
                <a:cs typeface="+mn-lt"/>
              </a:rPr>
              <a:t>Panorámica general del </a:t>
            </a:r>
            <a:r>
              <a:rPr lang="en-US">
                <a:ea typeface="+mn-lt"/>
                <a:cs typeface="+mn-lt"/>
              </a:rPr>
              <a:t>modelo</a:t>
            </a:r>
            <a:r>
              <a:rPr lang="en-US">
                <a:ea typeface="+mn-lt"/>
                <a:cs typeface="+mn-lt"/>
              </a:rPr>
              <a:t> Von Neumann</a:t>
            </a:r>
            <a:endParaRPr lang="en-US"/>
          </a:p>
        </p:txBody>
      </p:sp>
      <p:pic>
        <p:nvPicPr>
          <p:cNvPr id="4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42171" y="640080"/>
            <a:ext cx="5108321" cy="5252773"/>
          </a:xfrm>
          <a:prstGeom prst="rect">
            <a:avLst/>
          </a:prstGeom>
        </p:spPr>
      </p:pic>
      <p:sp>
        <p:nvSpPr>
          <p:cNvPr id="15" name="Freeform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 fill="norm" stroke="1" extrusionOk="0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histórica de los SO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s-ES"/>
              <a:t>Década de los 40 se interactúa directamente con el hardware. Lenguaje máquina.</a:t>
            </a:r>
            <a:endParaRPr/>
          </a:p>
          <a:p>
            <a:pPr>
              <a:defRPr/>
            </a:pPr>
            <a:r>
              <a:rPr lang="es-ES"/>
              <a:t>Años 50 primer SO, </a:t>
            </a:r>
            <a:r>
              <a:rPr lang="es-ES" u="sng">
                <a:hlinkClick r:id="rId2" tooltip="https://en.wikipedia.org/wiki/IBM_740"/>
              </a:rPr>
              <a:t>IBM 740</a:t>
            </a:r>
            <a:r>
              <a:rPr lang="es-ES"/>
              <a:t>. Un programa después del otro.</a:t>
            </a:r>
            <a:endParaRPr/>
          </a:p>
          <a:p>
            <a:pPr>
              <a:defRPr/>
            </a:pPr>
            <a:r>
              <a:rPr lang="es-ES"/>
              <a:t>Años 60 comienza la revolución de los SO, multitarea, multiusuario, multiprocesador y tiempo real. UNIX.</a:t>
            </a:r>
            <a:endParaRPr/>
          </a:p>
          <a:p>
            <a:pPr>
              <a:defRPr/>
            </a:pPr>
            <a:r>
              <a:rPr lang="es-ES"/>
              <a:t>Años 70 eclosión de los </a:t>
            </a:r>
            <a:r>
              <a:rPr lang="es-ES"/>
              <a:t>PC's</a:t>
            </a:r>
            <a:r>
              <a:rPr lang="es-ES"/>
              <a:t>. Ahora se necesitan muchos programas de usuario, nace C, su objetivo, reescribir el SO </a:t>
            </a:r>
            <a:r>
              <a:rPr lang="es-ES" u="sng">
                <a:hlinkClick r:id="rId3" tooltip="https://es.wikipedia.org/wiki/Unix"/>
              </a:rPr>
              <a:t>UNIX</a:t>
            </a:r>
            <a:r>
              <a:rPr lang="es-ES"/>
              <a:t>.</a:t>
            </a:r>
            <a:endParaRPr/>
          </a:p>
          <a:p>
            <a:pPr>
              <a:defRPr/>
            </a:pPr>
            <a:r>
              <a:rPr lang="es-ES"/>
              <a:t>Años 80 muchos equipos domésticos implican la necesidad de que sean fáciles de usar. Nace la GUI. Nace </a:t>
            </a:r>
            <a:r>
              <a:rPr lang="es-ES" u="sng">
                <a:hlinkClick r:id="rId4" tooltip="https://es.wikipedia.org/wiki/MacOS"/>
              </a:rPr>
              <a:t>macOS</a:t>
            </a:r>
            <a:r>
              <a:rPr lang="es-ES"/>
              <a:t>, </a:t>
            </a:r>
            <a:r>
              <a:rPr lang="es-ES" u="sng">
                <a:hlinkClick r:id="rId5" tooltip="https://es.wikipedia.org/wiki/MS-DOS"/>
              </a:rPr>
              <a:t>MS-DOS</a:t>
            </a:r>
            <a:r>
              <a:rPr lang="es-ES"/>
              <a:t> y M$ Windows.</a:t>
            </a:r>
            <a:endParaRPr/>
          </a:p>
          <a:p>
            <a:pPr>
              <a:defRPr/>
            </a:pPr>
            <a:r>
              <a:rPr lang="es-ES"/>
              <a:t>Años 90 la llegada de </a:t>
            </a:r>
            <a:r>
              <a:rPr lang="es-ES" u="sng">
                <a:hlinkClick r:id="rId6" tooltip="https://es.wikipedia.org/wiki/N%C3%BAcleo_Linux"/>
              </a:rPr>
              <a:t>LINUX</a:t>
            </a:r>
            <a:r>
              <a:rPr lang="es-ES"/>
              <a:t> (</a:t>
            </a:r>
            <a:r>
              <a:rPr lang="es-ES"/>
              <a:t>kernel</a:t>
            </a:r>
            <a:r>
              <a:rPr lang="es-ES"/>
              <a:t>) y la unión después con </a:t>
            </a:r>
            <a:r>
              <a:rPr lang="es-ES" u="sng">
                <a:hlinkClick r:id="rId7" tooltip="https://es.wikipedia.org/wiki/Proyecto_GNU"/>
              </a:rPr>
              <a:t>GNU</a:t>
            </a:r>
            <a:r>
              <a:rPr lang="es-ES"/>
              <a:t>-&gt; </a:t>
            </a:r>
            <a:r>
              <a:rPr lang="es-ES" u="sng">
                <a:hlinkClick r:id="rId8" tooltip="https://es.wikipedia.org/wiki/GNU/Linux"/>
              </a:rPr>
              <a:t>GNU/Linux</a:t>
            </a:r>
            <a:endParaRPr/>
          </a:p>
          <a:p>
            <a:pPr>
              <a:defRPr/>
            </a:pPr>
            <a:endParaRPr lang="es-ES"/>
          </a:p>
          <a:p>
            <a:pPr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Tipos de SO</a:t>
            </a:r>
            <a:endParaRPr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s-ES"/>
              <a:t>En función del número de usuarios</a:t>
            </a:r>
            <a:endParaRPr/>
          </a:p>
          <a:p>
            <a:pPr lvl="1">
              <a:defRPr/>
            </a:pPr>
            <a:r>
              <a:rPr lang="es-ES"/>
              <a:t>Monousuario</a:t>
            </a:r>
            <a:endParaRPr/>
          </a:p>
          <a:p>
            <a:pPr lvl="1">
              <a:defRPr/>
            </a:pPr>
            <a:r>
              <a:rPr lang="es-ES"/>
              <a:t>Multiusuario</a:t>
            </a:r>
            <a:endParaRPr/>
          </a:p>
          <a:p>
            <a:pPr>
              <a:defRPr/>
            </a:pPr>
            <a:r>
              <a:rPr lang="es-ES">
                <a:ea typeface="+mn-lt"/>
                <a:cs typeface="+mn-lt"/>
              </a:rPr>
              <a:t>En función del número del </a:t>
            </a:r>
            <a:r>
              <a:rPr lang="es-ES"/>
              <a:t>número de procesos</a:t>
            </a:r>
            <a:endParaRPr/>
          </a:p>
          <a:p>
            <a:pPr lvl="1">
              <a:defRPr/>
            </a:pPr>
            <a:r>
              <a:rPr lang="es-ES"/>
              <a:t>Monotarea</a:t>
            </a:r>
            <a:endParaRPr/>
          </a:p>
          <a:p>
            <a:pPr lvl="1">
              <a:defRPr/>
            </a:pPr>
            <a:r>
              <a:rPr lang="es-ES"/>
              <a:t>Multitarea</a:t>
            </a:r>
            <a:endParaRPr/>
          </a:p>
          <a:p>
            <a:pPr>
              <a:defRPr/>
            </a:pPr>
            <a:r>
              <a:rPr lang="es-ES">
                <a:ea typeface="+mn-lt"/>
                <a:cs typeface="+mn-lt"/>
              </a:rPr>
              <a:t>En función del número del </a:t>
            </a:r>
            <a:r>
              <a:rPr lang="es-ES"/>
              <a:t>número de procesadores</a:t>
            </a:r>
            <a:endParaRPr/>
          </a:p>
          <a:p>
            <a:pPr lvl="1">
              <a:defRPr/>
            </a:pPr>
            <a:r>
              <a:rPr lang="es-ES"/>
              <a:t>Monoproceso</a:t>
            </a:r>
            <a:endParaRPr lang="es-ES"/>
          </a:p>
          <a:p>
            <a:pPr lvl="1">
              <a:defRPr/>
            </a:pPr>
            <a:r>
              <a:rPr lang="es-ES"/>
              <a:t>Multiproceso (asimétricos y simétricos)</a:t>
            </a:r>
            <a:endParaRPr/>
          </a:p>
          <a:p>
            <a:pPr lvl="1"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ea typeface="+mj-lt"/>
                <a:cs typeface="+mj-lt"/>
              </a:rPr>
              <a:t>Tipos de SO</a:t>
            </a:r>
            <a:endParaRPr lang="en-US">
              <a:ea typeface="+mj-lt"/>
              <a:cs typeface="+mj-lt"/>
            </a:endParaRPr>
          </a:p>
          <a:p>
            <a:pPr>
              <a:defRPr/>
            </a:pPr>
            <a:endParaRPr lang="es-ES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s-ES">
                <a:ea typeface="+mn-lt"/>
                <a:cs typeface="+mn-lt"/>
              </a:rPr>
              <a:t>En función del número del </a:t>
            </a:r>
            <a:r>
              <a:rPr lang="es-ES"/>
              <a:t>tiempo de respuesta</a:t>
            </a:r>
            <a:endParaRPr/>
          </a:p>
          <a:p>
            <a:pPr lvl="1">
              <a:defRPr/>
            </a:pPr>
            <a:r>
              <a:rPr lang="es-ES"/>
              <a:t>Procesamientos por lotes</a:t>
            </a:r>
            <a:endParaRPr/>
          </a:p>
          <a:p>
            <a:pPr lvl="2">
              <a:defRPr/>
            </a:pPr>
            <a:r>
              <a:rPr lang="es-ES"/>
              <a:t>El tiempo de respuesta no es prioritario. Los procesos se ejecutan uno tras otro y el usuario no interactúa con el sistema. Copias de seguridad.</a:t>
            </a:r>
            <a:endParaRPr/>
          </a:p>
          <a:p>
            <a:pPr lvl="1">
              <a:defRPr/>
            </a:pPr>
            <a:r>
              <a:rPr lang="es-ES"/>
              <a:t>Tiempo compartido</a:t>
            </a:r>
            <a:endParaRPr/>
          </a:p>
          <a:p>
            <a:pPr lvl="2">
              <a:defRPr/>
            </a:pPr>
            <a:r>
              <a:rPr lang="es-ES"/>
              <a:t>El procesador divide su tiempo entre todos los procesos. Usan algoritmos de planificación </a:t>
            </a:r>
            <a:r>
              <a:rPr lang="es-ES" u="sng">
                <a:hlinkClick r:id="rId2" tooltip="https://es.wikipedia.org/wiki/Planificaci%C3%B3n_Round-robin"/>
              </a:rPr>
              <a:t>Round-robin</a:t>
            </a:r>
            <a:r>
              <a:rPr lang="es-ES"/>
              <a:t>.</a:t>
            </a:r>
            <a:endParaRPr/>
          </a:p>
          <a:p>
            <a:pPr lvl="1">
              <a:defRPr/>
            </a:pPr>
            <a:r>
              <a:rPr lang="es-ES"/>
              <a:t>Tiempo real</a:t>
            </a:r>
            <a:endParaRPr/>
          </a:p>
          <a:p>
            <a:pPr lvl="2">
              <a:defRPr/>
            </a:pPr>
            <a:r>
              <a:rPr lang="es-ES"/>
              <a:t>El Sistema tiene que responder de forma inmediata. Sistemas críticos como sistemas de monitorización médica.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" name="Rectangle 9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49224" y="645105"/>
            <a:ext cx="3650279" cy="125989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/>
              <a:t>Estructura de un SO Monolítico</a:t>
            </a:r>
            <a:endParaRPr lang="en-US"/>
          </a:p>
        </p:txBody>
      </p:sp>
      <p:sp>
        <p:nvSpPr>
          <p:cNvPr id="12" name="Rectangle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es-ES"/>
              <a:t>Todas las funciones las realiza el núcleo. En los SO modernos, se descarga muchas funciones del núcleo mediante módulos que se cargan de forma dinámica. LINUX, FreeBSD, Solaris.</a:t>
            </a:r>
            <a:endParaRPr lang="en-US"/>
          </a:p>
          <a:p>
            <a:pPr lvl="1">
              <a:defRPr/>
            </a:pPr>
            <a:endParaRPr lang="es-ES"/>
          </a:p>
        </p:txBody>
      </p:sp>
      <p:pic>
        <p:nvPicPr>
          <p:cNvPr id="5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19543" y="676259"/>
            <a:ext cx="6953577" cy="5180414"/>
          </a:xfrm>
          <a:prstGeom prst="rect">
            <a:avLst/>
          </a:prstGeom>
        </p:spPr>
      </p:pic>
      <p:sp>
        <p:nvSpPr>
          <p:cNvPr id="14" name="Freeform 1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 fill="norm" stroke="1" extrusionOk="0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ONLYOFFICE/7.1.1.57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dc:identifier/>
  <dc:language/>
  <cp:lastModifiedBy/>
  <cp:revision>2</cp:revision>
  <dcterms:created xsi:type="dcterms:W3CDTF">2022-09-15T17:31:44Z</dcterms:created>
  <dcterms:modified xsi:type="dcterms:W3CDTF">2022-09-19T15:48:38Z</dcterms:modified>
  <cp:category/>
  <cp:contentStatus/>
  <cp:version/>
</cp:coreProperties>
</file>