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6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8.jpeg" ContentType="image/jpeg"/>
  <Override PartName="/ppt/media/image17.jpeg" ContentType="image/jpe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gif" ContentType="image/gif"/>
  <Override PartName="/ppt/media/image16.gif" ContentType="image/gi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página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F470895-16B9-4F45-93C1-5419F686B1AA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1DE0A3-D6F5-43C7-9439-B7305537385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08A7B3-8F54-42D1-8BCD-D42D1ABF112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9AB589-2AD2-4BBF-B1C6-0A6B855B8C7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B799E8-1919-4FAF-91A4-55A38ACCF2A8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B2CF2E-DF40-4788-AA7C-8520B59CDF0D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AF18D8-A4F8-4185-9E94-EF7CE6E5FB85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3E91DE1-1E89-4433-A57B-CAA8238997E5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6A83F2-EA4A-491D-AC6C-558C58779D76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gif"/><Relationship Id="rId3" Type="http://schemas.openxmlformats.org/officeDocument/2006/relationships/image" Target="../media/image16.gif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ditorialtulibro.es/tulibrodefp/login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3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79640" y="1556640"/>
            <a:ext cx="7128360" cy="39898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79640" y="1954080"/>
            <a:ext cx="70646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5400" spc="-1" strike="noStrike">
                <a:solidFill>
                  <a:srgbClr val="c0504d"/>
                </a:solidFill>
                <a:latin typeface="Calibri"/>
              </a:rPr>
              <a:t>Unidad 10            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c0504d"/>
                </a:solidFill>
                <a:latin typeface="Calibri"/>
              </a:rPr>
              <a:t>PARTICIPACIÓN DE LOS TRABAJADORES</a:t>
            </a:r>
            <a:endParaRPr b="0" lang="es-ES" sz="5400" spc="-1" strike="noStrike">
              <a:latin typeface="Arial"/>
            </a:endParaRPr>
          </a:p>
        </p:txBody>
      </p:sp>
      <p:pic>
        <p:nvPicPr>
          <p:cNvPr id="90" name="1 Imagen" descr=""/>
          <p:cNvPicPr/>
          <p:nvPr/>
        </p:nvPicPr>
        <p:blipFill>
          <a:blip r:embed="rId2"/>
          <a:stretch/>
        </p:blipFill>
        <p:spPr>
          <a:xfrm>
            <a:off x="7494480" y="262080"/>
            <a:ext cx="1298160" cy="670680"/>
          </a:xfrm>
          <a:prstGeom prst="rect">
            <a:avLst/>
          </a:prstGeom>
          <a:ln>
            <a:noFill/>
          </a:ln>
        </p:spPr>
      </p:pic>
      <p:pic>
        <p:nvPicPr>
          <p:cNvPr id="91" name="2 Imagen" descr=""/>
          <p:cNvPicPr/>
          <p:nvPr/>
        </p:nvPicPr>
        <p:blipFill>
          <a:blip r:embed="rId3"/>
          <a:stretch/>
        </p:blipFill>
        <p:spPr>
          <a:xfrm>
            <a:off x="8144280" y="907920"/>
            <a:ext cx="648720" cy="9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71280" y="623736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73520" y="1800"/>
            <a:ext cx="897012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Los sindicatos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84" name="28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186" name="Group 5"/>
          <p:cNvGrpSpPr/>
          <p:nvPr/>
        </p:nvGrpSpPr>
        <p:grpSpPr>
          <a:xfrm>
            <a:off x="371520" y="705960"/>
            <a:ext cx="8465400" cy="1881000"/>
            <a:chOff x="371520" y="705960"/>
            <a:chExt cx="8465400" cy="1881000"/>
          </a:xfrm>
        </p:grpSpPr>
        <p:sp>
          <p:nvSpPr>
            <p:cNvPr id="187" name="CustomShape 6"/>
            <p:cNvSpPr/>
            <p:nvPr/>
          </p:nvSpPr>
          <p:spPr>
            <a:xfrm>
              <a:off x="371520" y="1196640"/>
              <a:ext cx="2512800" cy="88056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5640" rIns="35640" tIns="35640" bIns="35640" anchor="ctr">
              <a:noAutofit/>
            </a:bodyPr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s-ES" sz="2800" spc="-1" strike="noStrike">
                  <a:solidFill>
                    <a:srgbClr val="ffffff"/>
                  </a:solidFill>
                  <a:latin typeface="Calibri"/>
                </a:rPr>
                <a:t>Sindicatos</a:t>
              </a:r>
              <a:endParaRPr b="0" lang="es-ES" sz="2800" spc="-1" strike="noStrike">
                <a:latin typeface="Arial"/>
              </a:endParaRPr>
            </a:p>
          </p:txBody>
        </p:sp>
        <p:sp>
          <p:nvSpPr>
            <p:cNvPr id="188" name="CustomShape 7"/>
            <p:cNvSpPr/>
            <p:nvPr/>
          </p:nvSpPr>
          <p:spPr>
            <a:xfrm flipH="1" rot="10800000">
              <a:off x="2867040" y="1412640"/>
              <a:ext cx="506520" cy="2149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8"/>
            <p:cNvSpPr/>
            <p:nvPr/>
          </p:nvSpPr>
          <p:spPr>
            <a:xfrm>
              <a:off x="3440160" y="705960"/>
              <a:ext cx="5396760" cy="188100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4120" rIns="24120" tIns="24120" bIns="24120" anchor="ctr">
              <a:noAutofit/>
            </a:bodyPr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b="0" lang="es-ES" sz="1900" spc="-1" strike="noStrike">
                  <a:solidFill>
                    <a:srgbClr val="ffffff"/>
                  </a:solidFill>
                  <a:latin typeface="Calibri"/>
                </a:rPr>
                <a:t>Asociaciones de trabajadores para la defensa y promoción de los intereses que les son propios de cara a mejorar las condiciones de trabajo</a:t>
              </a:r>
              <a:endParaRPr b="0" lang="es-ES" sz="1900" spc="-1" strike="noStrike">
                <a:latin typeface="Arial"/>
              </a:endParaRPr>
            </a:p>
          </p:txBody>
        </p:sp>
        <p:sp>
          <p:nvSpPr>
            <p:cNvPr id="190" name="CustomShape 9"/>
            <p:cNvSpPr/>
            <p:nvPr/>
          </p:nvSpPr>
          <p:spPr>
            <a:xfrm rot="10800000">
              <a:off x="2916000" y="1917360"/>
              <a:ext cx="458280" cy="1825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1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92" name="CustomShape 11"/>
          <p:cNvSpPr/>
          <p:nvPr/>
        </p:nvSpPr>
        <p:spPr>
          <a:xfrm>
            <a:off x="391320" y="2767680"/>
            <a:ext cx="66243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Organización interna democrática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Libertad par elaborar sus propios estatutos y órganos de gobierno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Financiación: cuotas de afiliados y ayudas y subvenciones públicas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3" name="CustomShape 12"/>
          <p:cNvSpPr/>
          <p:nvPr/>
        </p:nvSpPr>
        <p:spPr>
          <a:xfrm>
            <a:off x="206280" y="2400840"/>
            <a:ext cx="2523600" cy="3646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Organización </a:t>
            </a: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194" name="Table 13"/>
          <p:cNvGraphicFramePr/>
          <p:nvPr/>
        </p:nvGraphicFramePr>
        <p:xfrm>
          <a:off x="154440" y="3789000"/>
          <a:ext cx="8757720" cy="741240"/>
        </p:xfrm>
        <a:graphic>
          <a:graphicData uri="http://schemas.openxmlformats.org/drawingml/2006/table">
            <a:tbl>
              <a:tblPr/>
              <a:tblGrid>
                <a:gridCol w="4221360"/>
                <a:gridCol w="453636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Pertenencia al sindicato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 pueden pertenecer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Trabajadores por cuenta ajena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parados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Jubilados y los trabajadores que hayan quedado incapacitados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Autónomos sin trabajadores contratados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jueces, magistrados y fiscales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 Fuerzas Armadas (el ejército) y otras de carácter militar (Guardia Civil)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 Fuerzas y Cuerpos de Seguridad (la policía) según dicten las leyes. Actualmente existe un sindicato de policía.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48320" y="42480"/>
            <a:ext cx="8995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Los Sindicatos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97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91440" y="62942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148320" y="908640"/>
            <a:ext cx="2523600" cy="6382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Tipos de sindicatos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148320" y="1484640"/>
            <a:ext cx="88160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Según representen a muchos o pocos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Sindicatos más representativos a nivel estatal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son aquellos que tiene más del 10 % de delegados en las elecciones sindicales, contabilizados a nivel nacional.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Sindicatos más representativos a nivel autonómico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aquellos que tiene más del 15% de delegados en una Comunidad Autónoma y cuentan con más de 1.500 delegados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Sindicatos más representativos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aquellos que han obtenido en un ámbito funcional concreto más del 10% de delegados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2"/>
          <a:stretch/>
        </p:blipFill>
        <p:spPr>
          <a:xfrm>
            <a:off x="2954160" y="2625120"/>
            <a:ext cx="961560" cy="971640"/>
          </a:xfrm>
          <a:prstGeom prst="rect">
            <a:avLst/>
          </a:prstGeom>
          <a:ln>
            <a:noFill/>
          </a:ln>
        </p:spPr>
      </p:pic>
      <p:pic>
        <p:nvPicPr>
          <p:cNvPr id="203" name="Picture 4" descr=""/>
          <p:cNvPicPr/>
          <p:nvPr/>
        </p:nvPicPr>
        <p:blipFill>
          <a:blip r:embed="rId3"/>
          <a:stretch/>
        </p:blipFill>
        <p:spPr>
          <a:xfrm>
            <a:off x="5004000" y="2873880"/>
            <a:ext cx="1356840" cy="474480"/>
          </a:xfrm>
          <a:prstGeom prst="rect">
            <a:avLst/>
          </a:prstGeom>
          <a:ln>
            <a:noFill/>
          </a:ln>
        </p:spPr>
      </p:pic>
      <p:pic>
        <p:nvPicPr>
          <p:cNvPr id="204" name="Picture 6" descr=""/>
          <p:cNvPicPr/>
          <p:nvPr/>
        </p:nvPicPr>
        <p:blipFill>
          <a:blip r:embed="rId4"/>
          <a:stretch/>
        </p:blipFill>
        <p:spPr>
          <a:xfrm>
            <a:off x="3110040" y="4344480"/>
            <a:ext cx="858600" cy="481680"/>
          </a:xfrm>
          <a:prstGeom prst="rect">
            <a:avLst/>
          </a:prstGeom>
          <a:ln>
            <a:noFill/>
          </a:ln>
        </p:spPr>
      </p:pic>
      <p:pic>
        <p:nvPicPr>
          <p:cNvPr id="205" name="Picture 8" descr=""/>
          <p:cNvPicPr/>
          <p:nvPr/>
        </p:nvPicPr>
        <p:blipFill>
          <a:blip r:embed="rId5"/>
          <a:stretch/>
        </p:blipFill>
        <p:spPr>
          <a:xfrm>
            <a:off x="4046400" y="5462280"/>
            <a:ext cx="618120" cy="50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1280" y="42480"/>
            <a:ext cx="907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3. Los Sindicatos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8" name="1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80280" y="738000"/>
            <a:ext cx="4973400" cy="638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La participación de los sindicatos en las empresas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212" name="Group 6"/>
          <p:cNvGrpSpPr/>
          <p:nvPr/>
        </p:nvGrpSpPr>
        <p:grpSpPr>
          <a:xfrm>
            <a:off x="294840" y="1268640"/>
            <a:ext cx="1799640" cy="1370520"/>
            <a:chOff x="294840" y="1268640"/>
            <a:chExt cx="1799640" cy="1370520"/>
          </a:xfrm>
        </p:grpSpPr>
        <p:sp>
          <p:nvSpPr>
            <p:cNvPr id="213" name="CustomShape 7"/>
            <p:cNvSpPr/>
            <p:nvPr/>
          </p:nvSpPr>
          <p:spPr>
            <a:xfrm>
              <a:off x="294840" y="1268640"/>
              <a:ext cx="1799640" cy="137052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0680" rIns="40680" tIns="40680" bIns="406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 u="sng">
                  <a:solidFill>
                    <a:srgbClr val="ffffff"/>
                  </a:solidFill>
                  <a:uFillTx/>
                  <a:latin typeface="Calibri"/>
                </a:rPr>
                <a:t>Secciones Sindicales</a:t>
              </a:r>
              <a:endParaRPr b="0" lang="es-E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Son todos los afiliados a un sindicato dentro de una empresa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214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15" name="Group 9"/>
          <p:cNvGrpSpPr/>
          <p:nvPr/>
        </p:nvGrpSpPr>
        <p:grpSpPr>
          <a:xfrm>
            <a:off x="81000" y="3116880"/>
            <a:ext cx="8776080" cy="1272240"/>
            <a:chOff x="81000" y="3116880"/>
            <a:chExt cx="8776080" cy="1272240"/>
          </a:xfrm>
        </p:grpSpPr>
        <p:sp>
          <p:nvSpPr>
            <p:cNvPr id="216" name="CustomShape 10"/>
            <p:cNvSpPr/>
            <p:nvPr/>
          </p:nvSpPr>
          <p:spPr>
            <a:xfrm>
              <a:off x="81000" y="3116880"/>
              <a:ext cx="1826280" cy="127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13760" rIns="113760" tIns="40680" bIns="40680" anchor="ctr">
              <a:noAutofit/>
            </a:bodyPr>
            <a:p>
              <a:pPr algn="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 u="sng">
                  <a:solidFill>
                    <a:srgbClr val="000000"/>
                  </a:solidFill>
                  <a:uFillTx/>
                  <a:latin typeface="Calibri"/>
                </a:rPr>
                <a:t>Delegados Sindicales</a:t>
              </a:r>
              <a:endParaRPr b="0" lang="es-ES" sz="1600" spc="-1" strike="noStrike">
                <a:latin typeface="Arial"/>
              </a:endParaRPr>
            </a:p>
            <a:p>
              <a:pPr algn="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Representantes del sindicato dentro de la empresa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17" name="CustomShape 11"/>
            <p:cNvSpPr/>
            <p:nvPr/>
          </p:nvSpPr>
          <p:spPr>
            <a:xfrm>
              <a:off x="1907640" y="3178800"/>
              <a:ext cx="280080" cy="114804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18" name="CustomShape 12"/>
            <p:cNvSpPr/>
            <p:nvPr/>
          </p:nvSpPr>
          <p:spPr>
            <a:xfrm>
              <a:off x="2267640" y="3139920"/>
              <a:ext cx="6589440" cy="117180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Requisitos</a:t>
              </a:r>
              <a:endParaRPr b="0" lang="es-ES" sz="1600" spc="-1" strike="noStrike">
                <a:latin typeface="Arial"/>
              </a:endParaRPr>
            </a:p>
            <a:p>
              <a:pPr lvl="2" marL="343080" indent="-171000">
                <a:lnSpc>
                  <a:spcPct val="90000"/>
                </a:lnSpc>
                <a:spcAft>
                  <a:spcPts val="24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Solo existen en centros que tienen al menos 250 trabajadores</a:t>
              </a:r>
              <a:endParaRPr b="0" lang="es-ES" sz="1600" spc="-1" strike="noStrike">
                <a:latin typeface="Arial"/>
              </a:endParaRPr>
            </a:p>
            <a:p>
              <a:pPr lvl="2" marL="343080" indent="-171000">
                <a:lnSpc>
                  <a:spcPct val="90000"/>
                </a:lnSpc>
                <a:spcAft>
                  <a:spcPts val="24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Al menos un representante en el comité de empresa</a:t>
              </a:r>
              <a:endParaRPr b="0" lang="es-ES" sz="1600" spc="-1" strike="noStrike">
                <a:latin typeface="Arial"/>
              </a:endParaRPr>
            </a:p>
            <a:p>
              <a:pPr lvl="2" marL="343080" indent="-171000">
                <a:lnSpc>
                  <a:spcPct val="90000"/>
                </a:lnSpc>
                <a:spcAft>
                  <a:spcPts val="24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Derecho a asistir a reuniones del comité de empresa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219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20" name="Table 14"/>
          <p:cNvGraphicFramePr/>
          <p:nvPr/>
        </p:nvGraphicFramePr>
        <p:xfrm>
          <a:off x="2339640" y="4653000"/>
          <a:ext cx="5760360" cy="741240"/>
        </p:xfrm>
        <a:graphic>
          <a:graphicData uri="http://schemas.openxmlformats.org/drawingml/2006/table">
            <a:tbl>
              <a:tblPr/>
              <a:tblGrid>
                <a:gridCol w="57603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Nº de delegados sindicales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Sindicato menos del 10% de votos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1 por sindicato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Sindicato al menos 10 % votos según tamaño de centro (tabla)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Table 15"/>
          <p:cNvGraphicFramePr/>
          <p:nvPr/>
        </p:nvGraphicFramePr>
        <p:xfrm>
          <a:off x="2248200" y="1268640"/>
          <a:ext cx="6156720" cy="1367640"/>
        </p:xfrm>
        <a:graphic>
          <a:graphicData uri="http://schemas.openxmlformats.org/drawingml/2006/table">
            <a:tbl>
              <a:tblPr/>
              <a:tblGrid>
                <a:gridCol w="2873160"/>
                <a:gridCol w="3283560"/>
              </a:tblGrid>
              <a:tr h="578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Derechos trabajadores afiliados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Derechos secciones sindicales 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94428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Distribuir información</a:t>
                      </a:r>
                      <a:endParaRPr b="0" lang="es-ES" sz="14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Recibir información</a:t>
                      </a:r>
                      <a:endParaRPr b="0" lang="es-ES" sz="14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Reuniones</a:t>
                      </a:r>
                      <a:endParaRPr b="0" lang="es-ES" sz="14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Recaudar cuotas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Presentarse elecciones</a:t>
                      </a:r>
                      <a:endParaRPr b="0" lang="es-ES" sz="14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Convocar huelgas </a:t>
                      </a:r>
                      <a:endParaRPr b="0" lang="es-ES" sz="14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Plantear un conflicto colectivo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4. El Convenio Colectivo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24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227" name="Table 5"/>
          <p:cNvGraphicFramePr/>
          <p:nvPr/>
        </p:nvGraphicFramePr>
        <p:xfrm>
          <a:off x="189000" y="3217320"/>
          <a:ext cx="8816040" cy="1482840"/>
        </p:xfrm>
        <a:graphic>
          <a:graphicData uri="http://schemas.openxmlformats.org/drawingml/2006/table">
            <a:tbl>
              <a:tblPr/>
              <a:tblGrid>
                <a:gridCol w="3631320"/>
                <a:gridCol w="5184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Antes de reforma 2012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Reforma laboral 2012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Prorroga automática del convenio vencido hasta nuevo acuerdo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 no hay nuevo acuerdo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 un año desaparece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 se aplica un convenio superior o el Estatuto, pero desde 2015 se mantiene para los trabajadores antiguos 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de ámbito territorial superior tenían preferencia sobre los inferiores.  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inferiores solo podían mejorarlo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convenios de empresa tiene preferencia 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 pueden cambiar muchas condiciones del convenio de sector: salarios, turnos, horarios, vacaciones, etc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Empresa podía modificar el convenio bajo acuerdo con los representantes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Empresas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causas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objetivas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pueden modificar varias condiciones del convenio, si no hay acuerdo con representantes se acude a una comisión y a arbitraje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pSp>
        <p:nvGrpSpPr>
          <p:cNvPr id="228" name="Group 6"/>
          <p:cNvGrpSpPr/>
          <p:nvPr/>
        </p:nvGrpSpPr>
        <p:grpSpPr>
          <a:xfrm>
            <a:off x="1335960" y="690480"/>
            <a:ext cx="6603480" cy="2380320"/>
            <a:chOff x="1335960" y="690480"/>
            <a:chExt cx="6603480" cy="2380320"/>
          </a:xfrm>
        </p:grpSpPr>
        <p:sp>
          <p:nvSpPr>
            <p:cNvPr id="229" name="CustomShape 7"/>
            <p:cNvSpPr/>
            <p:nvPr/>
          </p:nvSpPr>
          <p:spPr>
            <a:xfrm>
              <a:off x="3072600" y="1522080"/>
              <a:ext cx="2803680" cy="69408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Ámbito de aplicación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30" name="CustomShape 8"/>
            <p:cNvSpPr/>
            <p:nvPr/>
          </p:nvSpPr>
          <p:spPr>
            <a:xfrm rot="16200000">
              <a:off x="4333320" y="1374120"/>
              <a:ext cx="281160" cy="14400"/>
            </a:xfrm>
            <a:custGeom>
              <a:avLst/>
              <a:gdLst/>
              <a:ahLst/>
              <a:rect l="l" t="t" r="r" b="b"/>
              <a:pathLst>
                <a:path w="281455" h="0">
                  <a:moveTo>
                    <a:pt x="0" y="7455"/>
                  </a:moveTo>
                  <a:lnTo>
                    <a:pt x="281455" y="745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1" name="CustomShape 9"/>
            <p:cNvSpPr/>
            <p:nvPr/>
          </p:nvSpPr>
          <p:spPr>
            <a:xfrm>
              <a:off x="3543480" y="690480"/>
              <a:ext cx="1861560" cy="54972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Personal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32" name="CustomShape 10"/>
            <p:cNvSpPr/>
            <p:nvPr/>
          </p:nvSpPr>
          <p:spPr>
            <a:xfrm rot="46800">
              <a:off x="5874120" y="1882440"/>
              <a:ext cx="212760" cy="14400"/>
            </a:xfrm>
            <a:custGeom>
              <a:avLst/>
              <a:gdLst/>
              <a:ahLst/>
              <a:rect l="l" t="t" r="r" b="b"/>
              <a:pathLst>
                <a:path w="213053" h="0">
                  <a:moveTo>
                    <a:pt x="0" y="7455"/>
                  </a:moveTo>
                  <a:lnTo>
                    <a:pt x="213053" y="745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3" name="CustomShape 11"/>
            <p:cNvSpPr/>
            <p:nvPr/>
          </p:nvSpPr>
          <p:spPr>
            <a:xfrm>
              <a:off x="6086880" y="1556640"/>
              <a:ext cx="1852560" cy="69408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Territorial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34" name="CustomShape 12"/>
            <p:cNvSpPr/>
            <p:nvPr/>
          </p:nvSpPr>
          <p:spPr>
            <a:xfrm rot="5400000">
              <a:off x="4345560" y="2338200"/>
              <a:ext cx="258120" cy="14400"/>
            </a:xfrm>
            <a:custGeom>
              <a:avLst/>
              <a:gdLst/>
              <a:ahLst/>
              <a:rect l="l" t="t" r="r" b="b"/>
              <a:pathLst>
                <a:path w="258471" h="0">
                  <a:moveTo>
                    <a:pt x="0" y="7455"/>
                  </a:moveTo>
                  <a:lnTo>
                    <a:pt x="258471" y="745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5" name="CustomShape 13"/>
            <p:cNvSpPr/>
            <p:nvPr/>
          </p:nvSpPr>
          <p:spPr>
            <a:xfrm>
              <a:off x="3661200" y="2475000"/>
              <a:ext cx="1626120" cy="59580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Funcional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36" name="CustomShape 14"/>
            <p:cNvSpPr/>
            <p:nvPr/>
          </p:nvSpPr>
          <p:spPr>
            <a:xfrm rot="10819200">
              <a:off x="2953800" y="1854360"/>
              <a:ext cx="118800" cy="14400"/>
            </a:xfrm>
            <a:custGeom>
              <a:avLst/>
              <a:gdLst/>
              <a:ahLst/>
              <a:rect l="l" t="t" r="r" b="b"/>
              <a:pathLst>
                <a:path w="119300" h="0">
                  <a:moveTo>
                    <a:pt x="0" y="7455"/>
                  </a:moveTo>
                  <a:lnTo>
                    <a:pt x="119300" y="745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7" name="CustomShape 15"/>
            <p:cNvSpPr/>
            <p:nvPr/>
          </p:nvSpPr>
          <p:spPr>
            <a:xfrm>
              <a:off x="1335960" y="1509120"/>
              <a:ext cx="1617120" cy="69408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Temporal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238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39" name="CustomShape 17"/>
          <p:cNvSpPr/>
          <p:nvPr/>
        </p:nvSpPr>
        <p:spPr>
          <a:xfrm>
            <a:off x="-171000" y="5738040"/>
            <a:ext cx="325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Amplía 1: </a:t>
            </a:r>
            <a:r>
              <a:rPr b="1" lang="es-ES" sz="1400" spc="-1" strike="noStrike">
                <a:solidFill>
                  <a:srgbClr val="ff0000"/>
                </a:solidFill>
                <a:latin typeface="Calibri"/>
              </a:rPr>
              <a:t>“Busca tu convenio”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40" name="23 Imagen" descr=""/>
          <p:cNvPicPr/>
          <p:nvPr/>
        </p:nvPicPr>
        <p:blipFill>
          <a:blip r:embed="rId2"/>
          <a:stretch/>
        </p:blipFill>
        <p:spPr>
          <a:xfrm rot="2666400">
            <a:off x="96120" y="582804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1280" y="42480"/>
            <a:ext cx="907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5. Los conflictos colectivos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43" name="1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246" name="Group 5"/>
          <p:cNvGrpSpPr/>
          <p:nvPr/>
        </p:nvGrpSpPr>
        <p:grpSpPr>
          <a:xfrm>
            <a:off x="442440" y="1491120"/>
            <a:ext cx="8420760" cy="1447560"/>
            <a:chOff x="442440" y="1491120"/>
            <a:chExt cx="8420760" cy="1447560"/>
          </a:xfrm>
        </p:grpSpPr>
        <p:sp>
          <p:nvSpPr>
            <p:cNvPr id="247" name="CustomShape 6"/>
            <p:cNvSpPr/>
            <p:nvPr/>
          </p:nvSpPr>
          <p:spPr>
            <a:xfrm>
              <a:off x="442440" y="1571400"/>
              <a:ext cx="1954080" cy="128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8160" rIns="12816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i="1" lang="es-ES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Conflicto jurídico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48" name="CustomShape 7"/>
            <p:cNvSpPr/>
            <p:nvPr/>
          </p:nvSpPr>
          <p:spPr>
            <a:xfrm>
              <a:off x="2396880" y="1491120"/>
              <a:ext cx="430920" cy="144756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9" name="CustomShape 8"/>
            <p:cNvSpPr/>
            <p:nvPr/>
          </p:nvSpPr>
          <p:spPr>
            <a:xfrm>
              <a:off x="3000240" y="1491120"/>
              <a:ext cx="5862960" cy="144756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Cuando existe discrepancia sobre la interpretación de una norma laboral. </a:t>
              </a:r>
              <a:endParaRPr b="0" lang="es-E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En estos casos se acude a los </a:t>
              </a: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Juzgados de lo Social o al Tribunal Superior de Justicia </a:t>
              </a: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para que proporcione  una interpretación de la norma.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50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51" name="Group 10"/>
          <p:cNvGrpSpPr/>
          <p:nvPr/>
        </p:nvGrpSpPr>
        <p:grpSpPr>
          <a:xfrm>
            <a:off x="180000" y="3639240"/>
            <a:ext cx="8696160" cy="1379160"/>
            <a:chOff x="180000" y="3639240"/>
            <a:chExt cx="8696160" cy="1379160"/>
          </a:xfrm>
        </p:grpSpPr>
        <p:sp>
          <p:nvSpPr>
            <p:cNvPr id="252" name="CustomShape 11"/>
            <p:cNvSpPr/>
            <p:nvPr/>
          </p:nvSpPr>
          <p:spPr>
            <a:xfrm>
              <a:off x="180000" y="3639240"/>
              <a:ext cx="2323800" cy="1379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8160" rIns="12816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i="1" lang="es-ES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Conflicto de intereses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53" name="CustomShape 12"/>
            <p:cNvSpPr/>
            <p:nvPr/>
          </p:nvSpPr>
          <p:spPr>
            <a:xfrm>
              <a:off x="2504160" y="3665880"/>
              <a:ext cx="302400" cy="132624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4" name="CustomShape 13"/>
            <p:cNvSpPr/>
            <p:nvPr/>
          </p:nvSpPr>
          <p:spPr>
            <a:xfrm>
              <a:off x="2892240" y="3657600"/>
              <a:ext cx="5983920" cy="123516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Cuando se quiere revisar una norma que ya existe para modificarla o para que aparezca otra nueva. </a:t>
              </a:r>
              <a:endParaRPr b="0" lang="es-E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En estos casos se acude a la </a:t>
              </a: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huelga</a:t>
              </a: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como medida de presión para cambiar esa norma.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55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56" name="CustomShape 15"/>
          <p:cNvSpPr/>
          <p:nvPr/>
        </p:nvSpPr>
        <p:spPr>
          <a:xfrm>
            <a:off x="509040" y="836640"/>
            <a:ext cx="831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Los conflictos entre los trabajadores como grupo y la empresa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Conflictos colectivos.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1280" y="8640"/>
            <a:ext cx="907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5. Los conflictos colectivos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59" name="2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60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5477760" y="4264560"/>
            <a:ext cx="3456000" cy="1656000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1800" spc="-1" strike="noStrike" u="sng">
                <a:solidFill>
                  <a:srgbClr val="ffffff"/>
                </a:solidFill>
                <a:uFillTx/>
                <a:latin typeface="Calibri"/>
              </a:rPr>
              <a:t>LA HUELGA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Para que sea legal debe ser laboral, directa, no novatoria y no abusiva. Debe cumplir con el procedimiento.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172080" y="1072800"/>
            <a:ext cx="8693280" cy="8204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excluyen las huelgas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estrictamente políticas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son legales las huelgas contra los poderes públicos por consecuencias económicas, sociales y laborales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172080" y="2477160"/>
            <a:ext cx="8693280" cy="8197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Prohibidas las huelgas de solidaridad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que se permiten cuando se trata de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solidaridad con otros compañeros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 trabajo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172080" y="3431160"/>
            <a:ext cx="8693280" cy="10630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No cabe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una huelga para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modificar algo que está pactado en un convenio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Otra distinta sería para introducir algo nuevo en el convenio que no modifique lo pactado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permite ir a la huelga si la empresa no cumple el convenio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145440" y="676080"/>
            <a:ext cx="509688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Huelga laboral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165240" y="2107800"/>
            <a:ext cx="509688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Huelga directa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7" name="CustomShape 10"/>
          <p:cNvSpPr/>
          <p:nvPr/>
        </p:nvSpPr>
        <p:spPr>
          <a:xfrm>
            <a:off x="172080" y="3062160"/>
            <a:ext cx="509688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Huelga no altere convenio en vigor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8" name="CustomShape 11"/>
          <p:cNvSpPr/>
          <p:nvPr/>
        </p:nvSpPr>
        <p:spPr>
          <a:xfrm>
            <a:off x="208800" y="4607280"/>
            <a:ext cx="5082480" cy="13071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Huelgas abusivas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ilegales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Rotatorias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Estratégicas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 celo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 la japonesa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69" name="CustomShape 12"/>
          <p:cNvSpPr/>
          <p:nvPr/>
        </p:nvSpPr>
        <p:spPr>
          <a:xfrm>
            <a:off x="194040" y="4237920"/>
            <a:ext cx="509688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Huelgas no abusivas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1280" y="8640"/>
            <a:ext cx="907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5. Los conflictos colectivos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72" name="2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73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216720" y="1896480"/>
            <a:ext cx="4390560" cy="3740040"/>
          </a:xfrm>
          <a:prstGeom prst="rect">
            <a:avLst/>
          </a:prstGeom>
          <a:noFill/>
          <a:ln w="5076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Pueden convocarla: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El comité de empresa y los delegados de personal 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Los sindicatos implantados en ese ámbito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Los trabajadores en votación por mayoría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Procedimiento para convocarla: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Preavisar con 5 días de antelación a la empresa y a la Autoridad Laboral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En comunidades autónomas suele existir un ASEC (Acuerdo  Solución Extrajudicial de Conflictos)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4869360" y="1134000"/>
            <a:ext cx="4126680" cy="1306440"/>
          </a:xfrm>
          <a:prstGeom prst="rect">
            <a:avLst/>
          </a:prstGeom>
          <a:noFill/>
          <a:ln w="5076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constituye un comité de huelga formado por un máx. de 12 miembros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Funciones: resolver el conflicto y garantizar seguridad y vigilancia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4835160" y="2781000"/>
            <a:ext cx="4145040" cy="2279880"/>
          </a:xfrm>
          <a:prstGeom prst="rect">
            <a:avLst/>
          </a:prstGeom>
          <a:noFill/>
          <a:ln w="5076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Prohibido el esquirolaje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Los trabajadores pueden organizar piquetes informativos pero no violentos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Está permitido ocupar locales para ejercer derecho de reunión e información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Respetar derecho de acudir o no a la huelga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216720" y="1487880"/>
            <a:ext cx="439056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Convocatoria huelga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4822200" y="4512600"/>
            <a:ext cx="420948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Consecuencia de la huelga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4827600" y="2397960"/>
            <a:ext cx="416052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Desarrollo de la huelga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4850640" y="764640"/>
            <a:ext cx="412992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Comité de huelga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4841280" y="4905720"/>
            <a:ext cx="4190400" cy="820440"/>
          </a:xfrm>
          <a:prstGeom prst="rect">
            <a:avLst/>
          </a:prstGeom>
          <a:noFill/>
          <a:ln w="5076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Los trabajadores no cobran salario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La empresa no cotiza a la seguridad social durante la huelga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1280" y="42480"/>
            <a:ext cx="907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5. Los conflictos colectivos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84" name="1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287" name="Group 5"/>
          <p:cNvGrpSpPr/>
          <p:nvPr/>
        </p:nvGrpSpPr>
        <p:grpSpPr>
          <a:xfrm>
            <a:off x="450360" y="1341720"/>
            <a:ext cx="8404920" cy="1746000"/>
            <a:chOff x="450360" y="1341720"/>
            <a:chExt cx="8404920" cy="1746000"/>
          </a:xfrm>
        </p:grpSpPr>
        <p:sp>
          <p:nvSpPr>
            <p:cNvPr id="288" name="CustomShape 6"/>
            <p:cNvSpPr/>
            <p:nvPr/>
          </p:nvSpPr>
          <p:spPr>
            <a:xfrm>
              <a:off x="450360" y="1620360"/>
              <a:ext cx="1950480" cy="1188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8160" rIns="12816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i="1" lang="es-ES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El cierre patronal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Impedir a los trabajadores el acceso al centro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9" name="CustomShape 7"/>
            <p:cNvSpPr/>
            <p:nvPr/>
          </p:nvSpPr>
          <p:spPr>
            <a:xfrm>
              <a:off x="2401200" y="1341720"/>
              <a:ext cx="429840" cy="174600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0" name="CustomShape 8"/>
            <p:cNvSpPr/>
            <p:nvPr/>
          </p:nvSpPr>
          <p:spPr>
            <a:xfrm>
              <a:off x="3003480" y="1341720"/>
              <a:ext cx="5851800" cy="1746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Cuando exista ocupación violenta de los locales</a:t>
              </a:r>
              <a:endParaRPr b="0" lang="es-E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Huelga abusiva que impide continuar con el trabajo a los que sí quieren trabajar</a:t>
              </a:r>
              <a:endParaRPr b="0" lang="es-E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La empresa debe comunicarlo en el plazo de 12 horas a la Autoridad Laboral</a:t>
              </a:r>
              <a:endParaRPr b="0" lang="es-E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Consecuencias </a:t>
              </a:r>
              <a:r>
                <a:rPr b="0" lang="es-ES" sz="18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la empresa no paga a los no huelguistas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91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92" name="Group 10"/>
          <p:cNvGrpSpPr/>
          <p:nvPr/>
        </p:nvGrpSpPr>
        <p:grpSpPr>
          <a:xfrm>
            <a:off x="73440" y="3429000"/>
            <a:ext cx="8801280" cy="2157840"/>
            <a:chOff x="73440" y="3429000"/>
            <a:chExt cx="8801280" cy="2157840"/>
          </a:xfrm>
        </p:grpSpPr>
        <p:sp>
          <p:nvSpPr>
            <p:cNvPr id="293" name="CustomShape 11"/>
            <p:cNvSpPr/>
            <p:nvPr/>
          </p:nvSpPr>
          <p:spPr>
            <a:xfrm>
              <a:off x="73440" y="3858120"/>
              <a:ext cx="2325240" cy="1301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8160" rIns="12816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1" i="1" lang="es-ES" sz="1800" spc="-1" strike="noStrike" u="sng">
                  <a:solidFill>
                    <a:srgbClr val="000000"/>
                  </a:solidFill>
                  <a:uFillTx/>
                  <a:latin typeface="Calibri"/>
                </a:rPr>
                <a:t>Solución extrajudicial de conflictos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"/>
                </a:rPr>
                <a:t>Intentar no llegar a los juzgados o a la huelga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4" name="CustomShape 12"/>
            <p:cNvSpPr/>
            <p:nvPr/>
          </p:nvSpPr>
          <p:spPr>
            <a:xfrm>
              <a:off x="2399040" y="3431160"/>
              <a:ext cx="367920" cy="215568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5" name="CustomShape 13"/>
            <p:cNvSpPr/>
            <p:nvPr/>
          </p:nvSpPr>
          <p:spPr>
            <a:xfrm>
              <a:off x="2852280" y="3429000"/>
              <a:ext cx="6022440" cy="21556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Posibilidad de Solución Extrajudicial de Conflictos</a:t>
              </a:r>
              <a:endParaRPr b="0" lang="es-E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Ej: en Comunidad Valenciana  </a:t>
              </a:r>
              <a:r>
                <a:rPr b="0" lang="es-ES" sz="18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 TAL ofrece:</a:t>
              </a:r>
              <a:endParaRPr b="0" lang="es-E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Conciliación: acudir a un conciliador que intenta poner a las partes de acuerdo, sin ofrecer soluciones</a:t>
              </a:r>
              <a:endParaRPr b="0" lang="es-E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Mediación: intenta poner a las partes de acuerdo y les ofrece posibles soluciones (algunos opinan que no debe ofrecerlas)</a:t>
              </a:r>
              <a:endParaRPr b="0" lang="es-E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800" spc="-1" strike="noStrike">
                  <a:solidFill>
                    <a:srgbClr val="ffffff"/>
                  </a:solidFill>
                  <a:latin typeface="Calibri"/>
                </a:rPr>
                <a:t>Arbitraje: ambas partes aceptan un árbitro el cual toma una decisión que será obligatoria para las partes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96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71280" y="42480"/>
            <a:ext cx="907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6. El derecho de reunión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99" name="1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395640" y="1080360"/>
            <a:ext cx="8280720" cy="14612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Los trabajadores tienen derecho a reunirse dentro de la empresa: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Obligación de la empresa de facilitar lugar de reunión si dispone de él.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Los que acuden están fuera de horario de trabajo.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302" name="Group 5"/>
          <p:cNvGrpSpPr/>
          <p:nvPr/>
        </p:nvGrpSpPr>
        <p:grpSpPr>
          <a:xfrm>
            <a:off x="86760" y="4228560"/>
            <a:ext cx="8806680" cy="1288440"/>
            <a:chOff x="86760" y="4228560"/>
            <a:chExt cx="8806680" cy="1288440"/>
          </a:xfrm>
        </p:grpSpPr>
        <p:sp>
          <p:nvSpPr>
            <p:cNvPr id="303" name="CustomShape 6"/>
            <p:cNvSpPr/>
            <p:nvPr/>
          </p:nvSpPr>
          <p:spPr>
            <a:xfrm>
              <a:off x="86760" y="4492800"/>
              <a:ext cx="1711080" cy="75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13760" rIns="113760" tIns="40680" bIns="40680" anchor="ctr">
              <a:noAutofit/>
            </a:bodyPr>
            <a:p>
              <a:pPr algn="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 u="sng">
                  <a:solidFill>
                    <a:srgbClr val="000000"/>
                  </a:solidFill>
                  <a:uFillTx/>
                  <a:latin typeface="Calibri"/>
                </a:rPr>
                <a:t>El empresario puede limitarlo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304" name="CustomShape 7"/>
            <p:cNvSpPr/>
            <p:nvPr/>
          </p:nvSpPr>
          <p:spPr>
            <a:xfrm>
              <a:off x="1798200" y="4228560"/>
              <a:ext cx="306360" cy="128844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5" name="CustomShape 8"/>
            <p:cNvSpPr/>
            <p:nvPr/>
          </p:nvSpPr>
          <p:spPr>
            <a:xfrm>
              <a:off x="2103120" y="4289760"/>
              <a:ext cx="6790320" cy="112824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0840" rIns="60840" tIns="60840" bIns="60840" anchor="ctr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No han pasado más de dos meses desde anterior reunión, salvo para informar negociación de un convenio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Cuando no se han reparado los daños de anteriores reuniones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Si existe un cierre patronal y la empresa está cerrada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307" name="Table 10"/>
          <p:cNvGraphicFramePr/>
          <p:nvPr/>
        </p:nvGraphicFramePr>
        <p:xfrm>
          <a:off x="369720" y="2421000"/>
          <a:ext cx="8327160" cy="1367640"/>
        </p:xfrm>
        <a:graphic>
          <a:graphicData uri="http://schemas.openxmlformats.org/drawingml/2006/table">
            <a:tbl>
              <a:tblPr/>
              <a:tblGrid>
                <a:gridCol w="8327520"/>
              </a:tblGrid>
              <a:tr h="33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Procedimiento de reunión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30860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Convocatoria por los delegados de personal o comité de empresa, o bien los trabajadores si suponen el 33 % de la plantilla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debe comunicar a la empresa con 48 horas de antelación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acuerdos que afectan a toda la plantilla requieren de un acuerdo de la mitad más uno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160" y="-3240"/>
            <a:ext cx="5937480" cy="69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CONTENIDOS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56760" y="1055160"/>
            <a:ext cx="8136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La libertad sindical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94560" y="1971000"/>
            <a:ext cx="8614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3.  Los sindicatos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94560" y="2474640"/>
            <a:ext cx="8049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4.  El convenio colectivo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66840" y="1516680"/>
            <a:ext cx="7771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2.  La representación unitaria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7" name="1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180720" y="127620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400320" y="3010320"/>
            <a:ext cx="8049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5.  Los conflictos colectivos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400320" y="3573720"/>
            <a:ext cx="8049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6.  El derecho de reunión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1052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92d050"/>
                </a:solidFill>
                <a:latin typeface="Calibri"/>
              </a:rPr>
              <a:t>RECUERDA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2349000"/>
            <a:ext cx="640044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PUEDES ACCEDER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A VÍDEOS Y ENLACES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EN EL AULA DIGITAL DE FOL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 u="sng">
                <a:solidFill>
                  <a:srgbClr val="6666ff"/>
                </a:solidFill>
                <a:uFillTx/>
                <a:latin typeface="Calibri"/>
                <a:hlinkClick r:id="rId1"/>
              </a:rPr>
              <a:t>AQUÍ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3" name="15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73520" y="1800"/>
            <a:ext cx="897012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La libertad sindical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410200" y="858960"/>
            <a:ext cx="66924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Reconocidos legalmente desde 1977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Constitución Española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libertad sindical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es un derecho art. 28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Tiene dos vertientes: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29760" y="2116440"/>
            <a:ext cx="1310760" cy="63828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L.S. Positiva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90440" y="2886480"/>
            <a:ext cx="1589760" cy="63828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L. S. Negativa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39320" y="1136160"/>
            <a:ext cx="2235960" cy="3646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Los SINDICATOS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780560" y="2305800"/>
            <a:ext cx="111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3128760" y="1977120"/>
            <a:ext cx="4955040" cy="647640"/>
          </a:xfrm>
          <a:prstGeom prst="rect">
            <a:avLst/>
          </a:prstGeom>
          <a:noFill/>
          <a:ln w="381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Derecho a afiliarse y darse de baja.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 fundar sindicatos y confederaciones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3128760" y="2755440"/>
            <a:ext cx="4955040" cy="598320"/>
          </a:xfrm>
          <a:prstGeom prst="rect">
            <a:avLst/>
          </a:prstGeom>
          <a:noFill/>
          <a:ln w="381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Derecho a no afiliarse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No es obligatorio pertenecer a un sindicato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1834560" y="3070800"/>
            <a:ext cx="111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2"/>
          <p:cNvSpPr/>
          <p:nvPr/>
        </p:nvSpPr>
        <p:spPr>
          <a:xfrm>
            <a:off x="55080" y="4546080"/>
            <a:ext cx="1585440" cy="1186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Modelos de participación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 flipV="1">
            <a:off x="1641240" y="4185000"/>
            <a:ext cx="554400" cy="3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4"/>
          <p:cNvSpPr/>
          <p:nvPr/>
        </p:nvSpPr>
        <p:spPr>
          <a:xfrm>
            <a:off x="2233440" y="3501000"/>
            <a:ext cx="6824160" cy="136764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4f81bd"/>
                </a:solidFill>
                <a:latin typeface="Calibri"/>
              </a:rPr>
              <a:t>REPRESENTACIÓN UNITARIA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Formada por los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delegados de persona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 y por el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comité de empresa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Elegidos por los compañeros de trabajo , a través de unas elecciones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>
            <a:off x="1641240" y="5192280"/>
            <a:ext cx="55440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6"/>
          <p:cNvSpPr/>
          <p:nvPr/>
        </p:nvSpPr>
        <p:spPr>
          <a:xfrm>
            <a:off x="2233440" y="4867920"/>
            <a:ext cx="6824160" cy="122472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4f81bd"/>
                </a:solidFill>
                <a:latin typeface="Calibri"/>
              </a:rPr>
              <a:t>REPRESENTACIÓN SINDICAL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Son los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delegados sindicales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y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secciones sindicales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Elegidos por los sindicatos </a:t>
            </a: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para representar a los mismos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dentro de la empresa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48320" y="42480"/>
            <a:ext cx="8995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La representación unitaria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21" name="6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124" name="Group 5"/>
          <p:cNvGrpSpPr/>
          <p:nvPr/>
        </p:nvGrpSpPr>
        <p:grpSpPr>
          <a:xfrm>
            <a:off x="215280" y="2193120"/>
            <a:ext cx="8631720" cy="2255400"/>
            <a:chOff x="215280" y="2193120"/>
            <a:chExt cx="8631720" cy="2255400"/>
          </a:xfrm>
        </p:grpSpPr>
        <p:sp>
          <p:nvSpPr>
            <p:cNvPr id="125" name="CustomShape 6"/>
            <p:cNvSpPr/>
            <p:nvPr/>
          </p:nvSpPr>
          <p:spPr>
            <a:xfrm>
              <a:off x="4531320" y="3125160"/>
              <a:ext cx="3383640" cy="391320"/>
            </a:xfrm>
            <a:custGeom>
              <a:avLst/>
              <a:gdLst/>
              <a:ahLst/>
              <a:rect l="l" t="t" r="r" b="b"/>
              <a:pathLst>
                <a:path w="3383826" h="391517">
                  <a:moveTo>
                    <a:pt x="0" y="0"/>
                  </a:moveTo>
                  <a:lnTo>
                    <a:pt x="0" y="195758"/>
                  </a:lnTo>
                  <a:lnTo>
                    <a:pt x="3383826" y="195758"/>
                  </a:lnTo>
                  <a:lnTo>
                    <a:pt x="3383826" y="39151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dir="t" rig="flat"/>
            </a:scene3d>
            <a:sp3d prstMaterial="matte"/>
          </p:spPr>
          <p:style>
            <a:lnRef idx="2"/>
            <a:fillRef idx="0"/>
            <a:effectRef idx="0"/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4531320" y="3125160"/>
              <a:ext cx="1127520" cy="391320"/>
            </a:xfrm>
            <a:custGeom>
              <a:avLst/>
              <a:gdLst/>
              <a:ahLst/>
              <a:rect l="l" t="t" r="r" b="b"/>
              <a:pathLst>
                <a:path w="1127942" h="391517">
                  <a:moveTo>
                    <a:pt x="0" y="0"/>
                  </a:moveTo>
                  <a:lnTo>
                    <a:pt x="0" y="195758"/>
                  </a:lnTo>
                  <a:lnTo>
                    <a:pt x="1127942" y="195758"/>
                  </a:lnTo>
                  <a:lnTo>
                    <a:pt x="1127942" y="39151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dir="t" rig="flat"/>
            </a:scene3d>
            <a:sp3d prstMaterial="matte"/>
          </p:spPr>
          <p:style>
            <a:lnRef idx="2"/>
            <a:fillRef idx="0"/>
            <a:effectRef idx="0"/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3403440" y="3125160"/>
              <a:ext cx="1127520" cy="391320"/>
            </a:xfrm>
            <a:custGeom>
              <a:avLst/>
              <a:gdLst/>
              <a:ahLst/>
              <a:rect l="l" t="t" r="r" b="b"/>
              <a:pathLst>
                <a:path w="1127942" h="391517">
                  <a:moveTo>
                    <a:pt x="1127942" y="0"/>
                  </a:moveTo>
                  <a:lnTo>
                    <a:pt x="1127942" y="195758"/>
                  </a:lnTo>
                  <a:lnTo>
                    <a:pt x="0" y="195758"/>
                  </a:lnTo>
                  <a:lnTo>
                    <a:pt x="0" y="39151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dir="t" rig="flat"/>
            </a:scene3d>
            <a:sp3d prstMaterial="matte"/>
          </p:spPr>
          <p:style>
            <a:lnRef idx="2"/>
            <a:fillRef idx="0"/>
            <a:effectRef idx="0"/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147680" y="3125160"/>
              <a:ext cx="3383640" cy="391320"/>
            </a:xfrm>
            <a:custGeom>
              <a:avLst/>
              <a:gdLst/>
              <a:ahLst/>
              <a:rect l="l" t="t" r="r" b="b"/>
              <a:pathLst>
                <a:path w="3383826" h="391517">
                  <a:moveTo>
                    <a:pt x="3383826" y="0"/>
                  </a:moveTo>
                  <a:lnTo>
                    <a:pt x="3383826" y="195758"/>
                  </a:lnTo>
                  <a:lnTo>
                    <a:pt x="0" y="195758"/>
                  </a:lnTo>
                  <a:lnTo>
                    <a:pt x="0" y="39151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dir="t" rig="flat"/>
            </a:scene3d>
            <a:sp3d prstMaterial="matte"/>
          </p:spPr>
          <p:style>
            <a:lnRef idx="2"/>
            <a:fillRef idx="0"/>
            <a:effectRef idx="0"/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3599280" y="2193120"/>
              <a:ext cx="1864080" cy="9316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Representación Unitaria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30" name="CustomShape 11"/>
            <p:cNvSpPr/>
            <p:nvPr/>
          </p:nvSpPr>
          <p:spPr>
            <a:xfrm>
              <a:off x="215280" y="3516840"/>
              <a:ext cx="1864080" cy="9316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1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Elecciones a representantes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31" name="CustomShape 12"/>
            <p:cNvSpPr/>
            <p:nvPr/>
          </p:nvSpPr>
          <p:spPr>
            <a:xfrm>
              <a:off x="2471400" y="3516840"/>
              <a:ext cx="1864080" cy="9316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1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Delegados de personal y comité de empresa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32" name="CustomShape 13"/>
            <p:cNvSpPr/>
            <p:nvPr/>
          </p:nvSpPr>
          <p:spPr>
            <a:xfrm>
              <a:off x="4727160" y="3516840"/>
              <a:ext cx="1864080" cy="9316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1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Otros comités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133" name="CustomShape 14"/>
            <p:cNvSpPr/>
            <p:nvPr/>
          </p:nvSpPr>
          <p:spPr>
            <a:xfrm>
              <a:off x="6982920" y="3516840"/>
              <a:ext cx="1864080" cy="9316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1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Competencias y garantías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134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35" name="8 Imagen" descr=""/>
          <p:cNvPicPr/>
          <p:nvPr/>
        </p:nvPicPr>
        <p:blipFill>
          <a:blip r:embed="rId2"/>
          <a:stretch/>
        </p:blipFill>
        <p:spPr>
          <a:xfrm rot="2666400">
            <a:off x="85320" y="4485600"/>
            <a:ext cx="287280" cy="361080"/>
          </a:xfrm>
          <a:prstGeom prst="rect">
            <a:avLst/>
          </a:prstGeom>
          <a:ln>
            <a:noFill/>
          </a:ln>
        </p:spPr>
      </p:pic>
      <p:pic>
        <p:nvPicPr>
          <p:cNvPr id="136" name="9 Imagen" descr=""/>
          <p:cNvPicPr/>
          <p:nvPr/>
        </p:nvPicPr>
        <p:blipFill>
          <a:blip r:embed="rId3"/>
          <a:stretch/>
        </p:blipFill>
        <p:spPr>
          <a:xfrm rot="2666400">
            <a:off x="2281320" y="4485600"/>
            <a:ext cx="287280" cy="361080"/>
          </a:xfrm>
          <a:prstGeom prst="rect">
            <a:avLst/>
          </a:prstGeom>
          <a:ln>
            <a:noFill/>
          </a:ln>
        </p:spPr>
      </p:pic>
      <p:pic>
        <p:nvPicPr>
          <p:cNvPr id="137" name="10 Imagen" descr=""/>
          <p:cNvPicPr/>
          <p:nvPr/>
        </p:nvPicPr>
        <p:blipFill>
          <a:blip r:embed="rId4"/>
          <a:stretch/>
        </p:blipFill>
        <p:spPr>
          <a:xfrm rot="2666400">
            <a:off x="4558680" y="4485600"/>
            <a:ext cx="287280" cy="361080"/>
          </a:xfrm>
          <a:prstGeom prst="rect">
            <a:avLst/>
          </a:prstGeom>
          <a:ln>
            <a:noFill/>
          </a:ln>
        </p:spPr>
      </p:pic>
      <p:pic>
        <p:nvPicPr>
          <p:cNvPr id="138" name="11 Imagen" descr=""/>
          <p:cNvPicPr/>
          <p:nvPr/>
        </p:nvPicPr>
        <p:blipFill>
          <a:blip r:embed="rId5"/>
          <a:stretch/>
        </p:blipFill>
        <p:spPr>
          <a:xfrm rot="2666400">
            <a:off x="6734520" y="448560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6360" y="29520"/>
            <a:ext cx="9017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2. La representación unitaria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142" name="Group 4"/>
          <p:cNvGrpSpPr/>
          <p:nvPr/>
        </p:nvGrpSpPr>
        <p:grpSpPr>
          <a:xfrm>
            <a:off x="92880" y="631800"/>
            <a:ext cx="8909640" cy="4901040"/>
            <a:chOff x="92880" y="631800"/>
            <a:chExt cx="8909640" cy="4901040"/>
          </a:xfrm>
        </p:grpSpPr>
        <p:sp>
          <p:nvSpPr>
            <p:cNvPr id="143" name="CustomShape 5"/>
            <p:cNvSpPr/>
            <p:nvPr/>
          </p:nvSpPr>
          <p:spPr>
            <a:xfrm>
              <a:off x="92880" y="631800"/>
              <a:ext cx="8909640" cy="479160"/>
            </a:xfrm>
            <a:prstGeom prst="roundRect">
              <a:avLst>
                <a:gd name="adj" fmla="val 16667"/>
              </a:avLst>
            </a:prstGeom>
            <a:noFill/>
            <a:ln w="44280">
              <a:solidFill>
                <a:schemeClr val="accent3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4240" rIns="60840" tIns="84240" bIns="8424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i="1" lang="es-ES" sz="1600" spc="-1" strike="noStrike" u="sng">
                  <a:solidFill>
                    <a:srgbClr val="000000"/>
                  </a:solidFill>
                  <a:uFillTx/>
                  <a:latin typeface="Calibri"/>
                </a:rPr>
                <a:t>Característica elección a representantes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4" name="CustomShape 6"/>
            <p:cNvSpPr/>
            <p:nvPr/>
          </p:nvSpPr>
          <p:spPr>
            <a:xfrm>
              <a:off x="92880" y="1200960"/>
              <a:ext cx="8909640" cy="47772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hueOff val="1607181"/>
                <a:satOff val="-2411"/>
                <a:lumOff val="-392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4240" rIns="60840" tIns="84240" bIns="8424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Se puede presentar  </a:t>
              </a:r>
              <a:r>
                <a:rPr b="1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todos los &gt; 18 años con antigüedad ≥ 6 meses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5" name="CustomShape 7"/>
            <p:cNvSpPr/>
            <p:nvPr/>
          </p:nvSpPr>
          <p:spPr>
            <a:xfrm>
              <a:off x="92880" y="1687680"/>
              <a:ext cx="8909640" cy="3819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hueOff val="3214361"/>
                <a:satOff val="-4823"/>
                <a:lumOff val="-784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560" rIns="60840" tIns="79560" bIns="7956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Pueden votar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todos los &gt;16 años con antigüedad mín. de 1 mes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6" name="CustomShape 8"/>
            <p:cNvSpPr/>
            <p:nvPr/>
          </p:nvSpPr>
          <p:spPr>
            <a:xfrm>
              <a:off x="92880" y="2133000"/>
              <a:ext cx="8909640" cy="56700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hueOff val="4821541"/>
                <a:satOff val="-7234"/>
                <a:lumOff val="-1176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8560" rIns="60840" tIns="88560" bIns="8856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Mesa electoral </a:t>
              </a:r>
              <a:r>
                <a:rPr b="1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 Presidente + trabajador más antiguo+ 2 vocales (el más joven y el más mayor) 1 Mesa electoral cada 250 trabajadores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7" name="CustomShape 9"/>
            <p:cNvSpPr/>
            <p:nvPr/>
          </p:nvSpPr>
          <p:spPr>
            <a:xfrm>
              <a:off x="92880" y="2709000"/>
              <a:ext cx="8909640" cy="1069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hueOff val="6428722"/>
                <a:satOff val="-9646"/>
                <a:lumOff val="-1569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3040" rIns="60840" tIns="113040" bIns="11304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Comité de empresa </a:t>
              </a:r>
              <a:r>
                <a:rPr b="0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Para ≥50 trabajadores existe un comité y se forman 2 colegios electorales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- Uno para técnicos y administrativos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- Otro para operarios, trabajadores cualificados y no cualificados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8" name="CustomShape 10"/>
            <p:cNvSpPr/>
            <p:nvPr/>
          </p:nvSpPr>
          <p:spPr>
            <a:xfrm>
              <a:off x="92880" y="3789000"/>
              <a:ext cx="8909640" cy="5878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hueOff val="8035903"/>
                <a:satOff val="-12057"/>
                <a:lumOff val="-1961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9640" rIns="60840" tIns="89640" bIns="8964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Delegados de personal</a:t>
              </a:r>
              <a:r>
                <a:rPr b="0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 Para &lt;50 trabajadores se eligen 1 o 3 delegados de personal en un solo colegio electoral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9" name="CustomShape 11"/>
            <p:cNvSpPr/>
            <p:nvPr/>
          </p:nvSpPr>
          <p:spPr>
            <a:xfrm>
              <a:off x="92880" y="4437000"/>
              <a:ext cx="8909640" cy="6688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hueOff val="9643083"/>
                <a:satOff val="-14469"/>
                <a:lumOff val="-2353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3600" rIns="60840" tIns="93600" bIns="9324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Listas</a:t>
              </a:r>
              <a:r>
                <a:rPr b="0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 Para comité de empresa </a:t>
              </a:r>
              <a:r>
                <a:rPr b="0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 sistema de lista cerrada</a:t>
              </a:r>
              <a:endParaRPr b="0" lang="es-ES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Para delegados de personal </a:t>
              </a:r>
              <a:r>
                <a:rPr b="0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 hay una sola lista ordenada a rellenar de 1 a 3 casillas 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50" name="CustomShape 12"/>
            <p:cNvSpPr/>
            <p:nvPr/>
          </p:nvSpPr>
          <p:spPr>
            <a:xfrm>
              <a:off x="92880" y="5157360"/>
              <a:ext cx="8909640" cy="37548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hueOff val="11250264"/>
                <a:satOff val="-16880"/>
                <a:lumOff val="-274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200" rIns="60840" tIns="79200" bIns="7920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ffffff"/>
                  </a:solidFill>
                  <a:latin typeface="Calibri"/>
                </a:rPr>
                <a:t>Votos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Menos del 5% de votos no obtienen representantes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51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2" name="CustomShape 14"/>
          <p:cNvSpPr/>
          <p:nvPr/>
        </p:nvSpPr>
        <p:spPr>
          <a:xfrm>
            <a:off x="114120" y="5639040"/>
            <a:ext cx="80089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Para candidatura independiente hace falta entregar un aval de firmas triple de puestos que se desean ocupar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26360" y="29520"/>
            <a:ext cx="9017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2. La representación unitaria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156" name="Group 4"/>
          <p:cNvGrpSpPr/>
          <p:nvPr/>
        </p:nvGrpSpPr>
        <p:grpSpPr>
          <a:xfrm>
            <a:off x="144000" y="728640"/>
            <a:ext cx="6143040" cy="5241960"/>
            <a:chOff x="144000" y="728640"/>
            <a:chExt cx="6143040" cy="5241960"/>
          </a:xfrm>
        </p:grpSpPr>
        <p:sp>
          <p:nvSpPr>
            <p:cNvPr id="157" name="CustomShape 5"/>
            <p:cNvSpPr/>
            <p:nvPr/>
          </p:nvSpPr>
          <p:spPr>
            <a:xfrm>
              <a:off x="144000" y="2226240"/>
              <a:ext cx="2963160" cy="2426760"/>
            </a:xfrm>
            <a:prstGeom prst="hexagon">
              <a:avLst>
                <a:gd name="adj" fmla="val 2857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i="1" lang="es-ES" sz="2000" spc="-1" strike="noStrike" u="sng">
                  <a:solidFill>
                    <a:srgbClr val="ffffff"/>
                  </a:solidFill>
                  <a:uFillTx/>
                  <a:latin typeface="Calibri"/>
                </a:rPr>
                <a:t>Los delegados de personal y el comité de empresas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158" name="CustomShape 6"/>
            <p:cNvSpPr/>
            <p:nvPr/>
          </p:nvSpPr>
          <p:spPr>
            <a:xfrm>
              <a:off x="3599280" y="2608560"/>
              <a:ext cx="1314360" cy="1132200"/>
            </a:xfrm>
            <a:prstGeom prst="hexagon">
              <a:avLst>
                <a:gd name="adj" fmla="val 28900"/>
                <a:gd name="vf" fmla="val 11547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7"/>
            <p:cNvSpPr/>
            <p:nvPr/>
          </p:nvSpPr>
          <p:spPr>
            <a:xfrm>
              <a:off x="2212920" y="728640"/>
              <a:ext cx="4074120" cy="2740320"/>
            </a:xfrm>
            <a:prstGeom prst="hexagon">
              <a:avLst>
                <a:gd name="adj" fmla="val 2857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20160" tIns="20160" bIns="2016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i="1" lang="es-ES" sz="1600" spc="-1" strike="noStrike" u="sng">
                  <a:solidFill>
                    <a:srgbClr val="ffffff"/>
                  </a:solidFill>
                  <a:uFillTx/>
                  <a:latin typeface="Calibri"/>
                </a:rPr>
                <a:t>Delegados de personal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:</a:t>
              </a:r>
              <a:endParaRPr b="0" lang="es-E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-  En centros de &lt; 50 trabajadores</a:t>
              </a:r>
              <a:endParaRPr b="0" lang="es-E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- Centros de 6-10 trabajadores </a:t>
              </a:r>
              <a:r>
                <a:rPr b="0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 es voluntario</a:t>
              </a:r>
              <a:endParaRPr b="0" lang="es-E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- Centros 11-49 trabajadores </a:t>
              </a:r>
              <a:r>
                <a:rPr b="0" lang="es-ES" sz="1600" spc="-1" strike="noStrike">
                  <a:solidFill>
                    <a:srgbClr val="ffffff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 obligatorio entre 1-3 delegados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0" name="CustomShape 8"/>
            <p:cNvSpPr/>
            <p:nvPr/>
          </p:nvSpPr>
          <p:spPr>
            <a:xfrm>
              <a:off x="2212920" y="3645000"/>
              <a:ext cx="4074120" cy="2325600"/>
            </a:xfrm>
            <a:prstGeom prst="hexagon">
              <a:avLst>
                <a:gd name="adj" fmla="val 2857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20160" tIns="20160" bIns="2016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i="1" lang="es-ES" sz="1600" spc="-1" strike="noStrike" u="sng">
                  <a:solidFill>
                    <a:srgbClr val="ffffff"/>
                  </a:solidFill>
                  <a:uFillTx/>
                  <a:latin typeface="Calibri"/>
                </a:rPr>
                <a:t>Comité de empresa</a:t>
              </a: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:</a:t>
              </a:r>
              <a:endParaRPr b="0" lang="es-E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- Obligatorio en los centros de trabajo ≥ 50 trabajadores</a:t>
              </a:r>
              <a:endParaRPr b="0" lang="es-E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ffffff"/>
                  </a:solidFill>
                  <a:latin typeface="Calibri"/>
                </a:rPr>
                <a:t>- Ejerce sus funciones de forma colegiada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61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162" name="Table 10"/>
          <p:cNvGraphicFramePr/>
          <p:nvPr/>
        </p:nvGraphicFramePr>
        <p:xfrm>
          <a:off x="6156000" y="836640"/>
          <a:ext cx="2886120" cy="1482840"/>
        </p:xfrm>
        <a:graphic>
          <a:graphicData uri="http://schemas.openxmlformats.org/drawingml/2006/table">
            <a:tbl>
              <a:tblPr/>
              <a:tblGrid>
                <a:gridCol w="1335600"/>
                <a:gridCol w="1550520"/>
              </a:tblGrid>
              <a:tr h="37080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Delegados de personal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6- 10 trbjs.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delegado vol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11-30 trbjs.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delegado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31- 49 trbjs.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 delegados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11"/>
          <p:cNvGraphicFramePr/>
          <p:nvPr/>
        </p:nvGraphicFramePr>
        <p:xfrm>
          <a:off x="6156000" y="2493000"/>
          <a:ext cx="2826000" cy="2966400"/>
        </p:xfrm>
        <a:graphic>
          <a:graphicData uri="http://schemas.openxmlformats.org/drawingml/2006/table">
            <a:tbl>
              <a:tblPr/>
              <a:tblGrid>
                <a:gridCol w="1141560"/>
                <a:gridCol w="1684440"/>
              </a:tblGrid>
              <a:tr h="35712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Comité de empresa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Trbjs.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Miembros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50-100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101-250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251-500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501-750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751-1000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153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&gt;1000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 más por cada 1000 o fracción (máx. 75)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26360" y="29520"/>
            <a:ext cx="9017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2. La representación unitaria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167" name="Group 4"/>
          <p:cNvGrpSpPr/>
          <p:nvPr/>
        </p:nvGrpSpPr>
        <p:grpSpPr>
          <a:xfrm>
            <a:off x="-180360" y="1340640"/>
            <a:ext cx="9144360" cy="4176000"/>
            <a:chOff x="-180360" y="1340640"/>
            <a:chExt cx="9144360" cy="4176000"/>
          </a:xfrm>
        </p:grpSpPr>
        <p:sp>
          <p:nvSpPr>
            <p:cNvPr id="168" name="CustomShape 5"/>
            <p:cNvSpPr/>
            <p:nvPr/>
          </p:nvSpPr>
          <p:spPr>
            <a:xfrm>
              <a:off x="3587400" y="2238840"/>
              <a:ext cx="2379960" cy="237996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9" name="CustomShape 6"/>
            <p:cNvSpPr/>
            <p:nvPr/>
          </p:nvSpPr>
          <p:spPr>
            <a:xfrm>
              <a:off x="2221560" y="1340640"/>
              <a:ext cx="6742440" cy="417600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1600" rIns="21600" tIns="21600" bIns="21600" anchor="ctr">
              <a:noAutofit/>
            </a:bodyPr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1" i="1" lang="es-ES" sz="1700" spc="-1" strike="noStrike" u="sng">
                  <a:solidFill>
                    <a:srgbClr val="000000"/>
                  </a:solidFill>
                  <a:uFillTx/>
                  <a:latin typeface="Calibri"/>
                </a:rPr>
                <a:t>Comité conjunto</a:t>
              </a:r>
              <a:r>
                <a:rPr b="1" lang="es-ES" sz="17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1" lang="es-ES" sz="1700" spc="-1" strike="noStrike">
                  <a:solidFill>
                    <a:srgbClr val="000000"/>
                  </a:solidFill>
                  <a:latin typeface="Calibri"/>
                </a:rPr>
                <a:t> en centros de trabajo de misma provincia o distinta cuyos municipios sean limítrofes, si cada uno &lt; de  50 trabajadores y sumándolos llegan a esa cifra.</a:t>
              </a:r>
              <a:endParaRPr b="0" lang="es-ES" sz="17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1" i="1" lang="es-ES" sz="1700" spc="-1" strike="noStrike" u="sng">
                  <a:solidFill>
                    <a:srgbClr val="000000"/>
                  </a:solidFill>
                  <a:uFillTx/>
                  <a:latin typeface="Calibri"/>
                </a:rPr>
                <a:t>Comité intercentros</a:t>
              </a:r>
              <a:r>
                <a:rPr b="1" lang="es-ES" sz="17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1" lang="es-ES" sz="1700" spc="-1" strike="noStrike">
                  <a:solidFill>
                    <a:srgbClr val="000000"/>
                  </a:solidFill>
                  <a:latin typeface="Calibri"/>
                </a:rPr>
                <a:t> necesita pacto en convenios colectivos, cuando existan varios comités de empresa  se cree uno intercentros. Máx. 13 miembros.</a:t>
              </a:r>
              <a:endParaRPr b="0" lang="es-ES" sz="17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1" i="1" lang="es-ES" sz="1700" spc="-1" strike="noStrike" u="sng">
                  <a:solidFill>
                    <a:srgbClr val="000000"/>
                  </a:solidFill>
                  <a:uFillTx/>
                  <a:latin typeface="Calibri"/>
                </a:rPr>
                <a:t>Comité de empresa europeo</a:t>
              </a:r>
              <a:r>
                <a:rPr b="1" lang="es-ES" sz="17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1" lang="es-ES" sz="1700" spc="-1" strike="noStrike">
                  <a:solidFill>
                    <a:srgbClr val="000000"/>
                  </a:solidFill>
                  <a:latin typeface="Calibri"/>
                </a:rPr>
                <a:t> creación a iniciativa de la dirección o de mín. 100 trabajadores en centros de distintos países de la UE.</a:t>
              </a:r>
              <a:endParaRPr b="0" lang="es-ES" sz="1700" spc="-1" strike="noStrike">
                <a:latin typeface="Arial"/>
              </a:endParaRPr>
            </a:p>
          </p:txBody>
        </p:sp>
        <p:sp>
          <p:nvSpPr>
            <p:cNvPr id="170" name="CustomShape 7"/>
            <p:cNvSpPr/>
            <p:nvPr/>
          </p:nvSpPr>
          <p:spPr>
            <a:xfrm rot="2700000">
              <a:off x="312480" y="2193480"/>
              <a:ext cx="2379960" cy="2379960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71" name="CustomShape 8"/>
            <p:cNvSpPr/>
            <p:nvPr/>
          </p:nvSpPr>
          <p:spPr>
            <a:xfrm>
              <a:off x="146160" y="2277000"/>
              <a:ext cx="2220840" cy="222120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1" lang="es-ES" sz="2400" spc="-1" strike="noStrike">
                  <a:solidFill>
                    <a:srgbClr val="000000"/>
                  </a:solidFill>
                  <a:latin typeface="Calibri"/>
                </a:rPr>
                <a:t>Otros Comités</a:t>
              </a:r>
              <a:endParaRPr b="0" lang="es-ES" sz="2400" spc="-1" strike="noStrike">
                <a:latin typeface="Arial"/>
              </a:endParaRPr>
            </a:p>
          </p:txBody>
        </p:sp>
      </p:grpSp>
      <p:grpSp>
        <p:nvGrpSpPr>
          <p:cNvPr id="172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2200" y="42480"/>
            <a:ext cx="9001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La representación unitaria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 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48680" y="1628640"/>
            <a:ext cx="2741040" cy="5360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COMPETENCIAS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158040" y="2233080"/>
            <a:ext cx="3958200" cy="1063080"/>
          </a:xfrm>
          <a:prstGeom prst="rect">
            <a:avLst/>
          </a:prstGeom>
          <a:noFill/>
          <a:ln w="2844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Recibir información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Derecho a ser consultado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Vigilar el cumplimiento de la normativa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58040" y="3196080"/>
            <a:ext cx="2741040" cy="5360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GARANTÍAS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42200" y="3789000"/>
            <a:ext cx="8821800" cy="3009960"/>
          </a:xfrm>
          <a:prstGeom prst="rect">
            <a:avLst/>
          </a:prstGeom>
          <a:noFill/>
          <a:ln w="2844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pueden ser despedidos ni sancionados de forma discriminatoria, sino despido nulo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es despido improcedente el representante decide si cobra la indemnización o si pide readmisión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se le impone sanción grave o muy grave: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1º escuchar al representante (apertura de expediente contradictorio), sino nulo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Prioridad de permanencia en la empresa, en despido o traslado colectivo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Derecho a expresar sus opiniones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Derecho a un crédito horario para realizar sus funciones (ver tabla)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convenio posibilidad de “liberados sindicales” que acumulan las horas de todos los delegados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206640" y="865800"/>
            <a:ext cx="8653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Los delegados de personal y miembros del comité de empresa disponen de una serie de </a:t>
            </a:r>
            <a:r>
              <a:rPr b="1" i="1" lang="es-ES" sz="1800" spc="-1" strike="noStrike" u="sng">
                <a:solidFill>
                  <a:srgbClr val="4f81bd"/>
                </a:solidFill>
                <a:uFillTx/>
                <a:latin typeface="Calibri"/>
              </a:rPr>
              <a:t>competencias y garantías </a:t>
            </a: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para poder realizar sus funciones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</TotalTime>
  <Application>LibreOffice/6.1.5.2$Linux_X86_64 LibreOffice_project/10$Build-2</Application>
  <Words>1859</Words>
  <Paragraphs>282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2013-09-12T06:29:10Z</dcterms:created>
  <dc:creator>TONI</dc:creator>
  <dc:description/>
  <dc:language>es-ES</dc:language>
  <cp:lastModifiedBy>BRUNO  GARCIA GONZALEZ</cp:lastModifiedBy>
  <dcterms:modified xsi:type="dcterms:W3CDTF">2020-09-08T10:29:46Z</dcterms:modified>
  <cp:revision>526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