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Pulse para desplazar la página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073AFDE-609B-4258-8FD2-2629CAB76446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537D668-EBF8-4D6B-9FC1-52716B3E55EE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4BD4148-01A8-43B6-BCB7-77B2D84BB9FC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4B4D75D-D7E3-4B0C-A43C-CF0BA6AE962A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C193FE5-0727-4FB5-9926-1CCB7CA39BCA}" type="datetime1">
              <a:rPr b="0" lang="es-ES" sz="1200" spc="-1" strike="noStrike">
                <a:solidFill>
                  <a:srgbClr val="8b8b8b"/>
                </a:solidFill>
                <a:latin typeface="Calibri"/>
              </a:rPr>
              <a:t>20/09/2021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M.B.E.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75E8530-8B26-4281-AA97-EA5850F9A7AB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273D109-B4FF-4394-AD03-121BFAC8CA9B}" type="datetime1">
              <a:rPr b="0" lang="es-ES" sz="1200" spc="-1" strike="noStrike">
                <a:solidFill>
                  <a:srgbClr val="8b8b8b"/>
                </a:solidFill>
                <a:latin typeface="Calibri"/>
              </a:rPr>
              <a:t>20/09/2021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M.B.E.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23C57BF-0BAB-4027-97C1-9DF722174A8A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editorialtulibro.es/tulibrodefp/login/" TargetMode="External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3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8280" y="1407240"/>
            <a:ext cx="7485840" cy="411336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516240" y="2565000"/>
            <a:ext cx="706464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5400" spc="-1" strike="noStrike">
                <a:solidFill>
                  <a:srgbClr val="c0504d"/>
                </a:solidFill>
                <a:latin typeface="Calibri"/>
              </a:rPr>
              <a:t>Unidad 11             </a:t>
            </a:r>
            <a:endParaRPr b="0" lang="es-E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5400" spc="-1" strike="noStrike">
                <a:solidFill>
                  <a:srgbClr val="c0504d"/>
                </a:solidFill>
                <a:latin typeface="Calibri"/>
              </a:rPr>
              <a:t>LA SEGURIDAD SOCIAL Y EL DESEMPLEO</a:t>
            </a:r>
            <a:endParaRPr b="0" lang="es-ES" sz="5400" spc="-1" strike="noStrike">
              <a:latin typeface="Arial"/>
            </a:endParaRPr>
          </a:p>
        </p:txBody>
      </p:sp>
      <p:pic>
        <p:nvPicPr>
          <p:cNvPr id="90" name="1 Imagen" descr=""/>
          <p:cNvPicPr/>
          <p:nvPr/>
        </p:nvPicPr>
        <p:blipFill>
          <a:blip r:embed="rId2"/>
          <a:stretch/>
        </p:blipFill>
        <p:spPr>
          <a:xfrm>
            <a:off x="7494480" y="262080"/>
            <a:ext cx="1298160" cy="670680"/>
          </a:xfrm>
          <a:prstGeom prst="rect">
            <a:avLst/>
          </a:prstGeom>
          <a:ln>
            <a:noFill/>
          </a:ln>
        </p:spPr>
      </p:pic>
      <p:pic>
        <p:nvPicPr>
          <p:cNvPr id="91" name="2 Imagen" descr=""/>
          <p:cNvPicPr/>
          <p:nvPr/>
        </p:nvPicPr>
        <p:blipFill>
          <a:blip r:embed="rId3"/>
          <a:stretch/>
        </p:blipFill>
        <p:spPr>
          <a:xfrm>
            <a:off x="8144280" y="907920"/>
            <a:ext cx="648720" cy="99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220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2. Prestaciones de la seguridad social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139560" y="616680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18" name="14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grpSp>
        <p:nvGrpSpPr>
          <p:cNvPr id="219" name="Group 5"/>
          <p:cNvGrpSpPr/>
          <p:nvPr/>
        </p:nvGrpSpPr>
        <p:grpSpPr>
          <a:xfrm>
            <a:off x="202320" y="686160"/>
            <a:ext cx="8555040" cy="4182480"/>
            <a:chOff x="202320" y="686160"/>
            <a:chExt cx="8555040" cy="4182480"/>
          </a:xfrm>
        </p:grpSpPr>
        <p:sp>
          <p:nvSpPr>
            <p:cNvPr id="220" name="CustomShape 6"/>
            <p:cNvSpPr/>
            <p:nvPr/>
          </p:nvSpPr>
          <p:spPr>
            <a:xfrm>
              <a:off x="1023840" y="686160"/>
              <a:ext cx="6623640" cy="4104000"/>
            </a:xfrm>
            <a:prstGeom prst="round2DiagRect">
              <a:avLst>
                <a:gd name="adj1" fmla="val 0"/>
                <a:gd name="adj2" fmla="val 1667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1" name="Line 7"/>
            <p:cNvSpPr/>
            <p:nvPr/>
          </p:nvSpPr>
          <p:spPr>
            <a:xfrm>
              <a:off x="5213520" y="1124640"/>
              <a:ext cx="13320" cy="2854440"/>
            </a:xfrm>
            <a:prstGeom prst="line">
              <a:avLst/>
            </a:prstGeom>
            <a:ln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2" name="CustomShape 8"/>
            <p:cNvSpPr/>
            <p:nvPr/>
          </p:nvSpPr>
          <p:spPr>
            <a:xfrm>
              <a:off x="1317240" y="764640"/>
              <a:ext cx="4113360" cy="4104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760" rIns="68760" tIns="68760" bIns="68760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-    Asistencia sanitaria </a:t>
              </a: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– </a:t>
              </a: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Incapacidad temporal</a:t>
              </a: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  </a:t>
              </a: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- Nacimiento de hijo o hija, adopción o acogimiento de menores</a:t>
              </a: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 – </a:t>
              </a: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Riesgo durante el embarazo y la lactancia</a:t>
              </a: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 – </a:t>
              </a: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Incapacidad permanente </a:t>
              </a: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– </a:t>
              </a: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Lesiones permanentes no invalidantes </a:t>
              </a: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– </a:t>
              </a: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Jubilación </a:t>
              </a: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– </a:t>
              </a: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Muerte y supervivencia </a:t>
              </a: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– </a:t>
              </a: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Por hijo o hija a cargo </a:t>
              </a: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- Desempleo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3" name="CustomShape 9"/>
            <p:cNvSpPr/>
            <p:nvPr/>
          </p:nvSpPr>
          <p:spPr>
            <a:xfrm>
              <a:off x="5324760" y="1118880"/>
              <a:ext cx="2182680" cy="2741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760" rIns="68760" tIns="68760" bIns="68760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- Pensión de jubilación</a:t>
              </a: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- Pensión por incapacidad permanente</a:t>
              </a: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- Asistencia sanitaria</a:t>
              </a: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- Subsidio de desempleo</a:t>
              </a: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- Ingreso mínimo vital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4" name="CustomShape 10"/>
            <p:cNvSpPr/>
            <p:nvPr/>
          </p:nvSpPr>
          <p:spPr>
            <a:xfrm rot="16200000">
              <a:off x="-757080" y="1868760"/>
              <a:ext cx="2954880" cy="1035360"/>
            </a:xfrm>
            <a:prstGeom prst="rightArrow">
              <a:avLst>
                <a:gd name="adj1" fmla="val 49830"/>
                <a:gd name="adj2" fmla="val 60660"/>
              </a:avLst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1" i="1" lang="es-ES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Pensiones contributivas </a:t>
              </a: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         (Alta y cotización mín.)   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5" name="CustomShape 11"/>
            <p:cNvSpPr/>
            <p:nvPr/>
          </p:nvSpPr>
          <p:spPr>
            <a:xfrm rot="5400000">
              <a:off x="6430680" y="2067480"/>
              <a:ext cx="3269520" cy="1383840"/>
            </a:xfrm>
            <a:prstGeom prst="rightArrow">
              <a:avLst>
                <a:gd name="adj1" fmla="val 49830"/>
                <a:gd name="adj2" fmla="val 60660"/>
              </a:avLst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>
              <a:noAutofit/>
            </a:bodyPr>
            <a:p>
              <a:pPr algn="r">
                <a:lnSpc>
                  <a:spcPct val="90000"/>
                </a:lnSpc>
                <a:spcAft>
                  <a:spcPts val="629"/>
                </a:spcAft>
              </a:pPr>
              <a:r>
                <a:rPr b="1" i="1" lang="es-ES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Pensiones NO contributivas </a:t>
              </a:r>
              <a:endParaRPr b="0" lang="es-ES" sz="1800" spc="-1" strike="noStrike">
                <a:latin typeface="Arial"/>
              </a:endParaRPr>
            </a:p>
            <a:p>
              <a:pPr algn="r"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(No rentas y no requisitos)</a:t>
              </a:r>
              <a:endParaRPr b="0" lang="es-ES" sz="1800" spc="-1" strike="noStrike">
                <a:latin typeface="Arial"/>
              </a:endParaRPr>
            </a:p>
          </p:txBody>
        </p:sp>
      </p:grpSp>
      <p:grpSp>
        <p:nvGrpSpPr>
          <p:cNvPr id="226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27" name="CustomShape 13"/>
          <p:cNvSpPr/>
          <p:nvPr/>
        </p:nvSpPr>
        <p:spPr>
          <a:xfrm>
            <a:off x="440640" y="4968720"/>
            <a:ext cx="2683800" cy="364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Incapacidad Temporal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8" name="CustomShape 14"/>
          <p:cNvSpPr/>
          <p:nvPr/>
        </p:nvSpPr>
        <p:spPr>
          <a:xfrm>
            <a:off x="735840" y="5490720"/>
            <a:ext cx="2635560" cy="6382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Incapacidad Permanente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9" name="CustomShape 15"/>
          <p:cNvSpPr/>
          <p:nvPr/>
        </p:nvSpPr>
        <p:spPr>
          <a:xfrm>
            <a:off x="3492000" y="4968720"/>
            <a:ext cx="4680000" cy="6382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Prestaciones por muerte y supervivencia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30" name="CustomShape 16"/>
          <p:cNvSpPr/>
          <p:nvPr/>
        </p:nvSpPr>
        <p:spPr>
          <a:xfrm>
            <a:off x="4280040" y="5490720"/>
            <a:ext cx="2635560" cy="364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Pensión de jubilación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31" name="11 Imagen" descr=""/>
          <p:cNvPicPr/>
          <p:nvPr/>
        </p:nvPicPr>
        <p:blipFill>
          <a:blip r:embed="rId2"/>
          <a:stretch/>
        </p:blipFill>
        <p:spPr>
          <a:xfrm rot="2666400">
            <a:off x="156960" y="5066640"/>
            <a:ext cx="287280" cy="361080"/>
          </a:xfrm>
          <a:prstGeom prst="rect">
            <a:avLst/>
          </a:prstGeom>
          <a:ln>
            <a:noFill/>
          </a:ln>
        </p:spPr>
      </p:pic>
      <p:pic>
        <p:nvPicPr>
          <p:cNvPr id="232" name="12 Imagen" descr=""/>
          <p:cNvPicPr/>
          <p:nvPr/>
        </p:nvPicPr>
        <p:blipFill>
          <a:blip r:embed="rId3"/>
          <a:stretch/>
        </p:blipFill>
        <p:spPr>
          <a:xfrm rot="2666400">
            <a:off x="386280" y="5678640"/>
            <a:ext cx="287280" cy="361080"/>
          </a:xfrm>
          <a:prstGeom prst="rect">
            <a:avLst/>
          </a:prstGeom>
          <a:ln>
            <a:noFill/>
          </a:ln>
        </p:spPr>
      </p:pic>
      <p:pic>
        <p:nvPicPr>
          <p:cNvPr id="233" name="15 Imagen" descr=""/>
          <p:cNvPicPr/>
          <p:nvPr/>
        </p:nvPicPr>
        <p:blipFill>
          <a:blip r:embed="rId4"/>
          <a:stretch/>
        </p:blipFill>
        <p:spPr>
          <a:xfrm rot="2666400">
            <a:off x="3259440" y="5052960"/>
            <a:ext cx="287280" cy="361080"/>
          </a:xfrm>
          <a:prstGeom prst="rect">
            <a:avLst/>
          </a:prstGeom>
          <a:ln>
            <a:noFill/>
          </a:ln>
        </p:spPr>
      </p:pic>
      <p:pic>
        <p:nvPicPr>
          <p:cNvPr id="234" name="16 Imagen" descr=""/>
          <p:cNvPicPr/>
          <p:nvPr/>
        </p:nvPicPr>
        <p:blipFill>
          <a:blip r:embed="rId5"/>
          <a:stretch/>
        </p:blipFill>
        <p:spPr>
          <a:xfrm rot="2666400">
            <a:off x="3995280" y="5512680"/>
            <a:ext cx="287280" cy="36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71280" y="864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2. Prestaciones de la seguridad social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507800" y="6291720"/>
            <a:ext cx="86364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79640" y="836640"/>
            <a:ext cx="3076560" cy="503640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Incapacidad temporal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179640" y="1484640"/>
            <a:ext cx="5112360" cy="5763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Baja laboral que impide temporalmente asistir al trabajo</a:t>
            </a:r>
            <a:endParaRPr b="0" lang="es-ES" sz="1600" spc="-1" strike="noStrike">
              <a:latin typeface="Arial"/>
            </a:endParaRPr>
          </a:p>
        </p:txBody>
      </p:sp>
      <p:grpSp>
        <p:nvGrpSpPr>
          <p:cNvPr id="240" name="Group 6"/>
          <p:cNvGrpSpPr/>
          <p:nvPr/>
        </p:nvGrpSpPr>
        <p:grpSpPr>
          <a:xfrm>
            <a:off x="323640" y="2277000"/>
            <a:ext cx="4282920" cy="1238400"/>
            <a:chOff x="323640" y="2277000"/>
            <a:chExt cx="4282920" cy="1238400"/>
          </a:xfrm>
        </p:grpSpPr>
        <p:sp>
          <p:nvSpPr>
            <p:cNvPr id="241" name="CustomShape 7"/>
            <p:cNvSpPr/>
            <p:nvPr/>
          </p:nvSpPr>
          <p:spPr>
            <a:xfrm>
              <a:off x="323640" y="2277000"/>
              <a:ext cx="2593800" cy="368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1400" rIns="30600" tIns="30960" bIns="3096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Contingencias Comunes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42" name="CustomShape 8"/>
            <p:cNvSpPr/>
            <p:nvPr/>
          </p:nvSpPr>
          <p:spPr>
            <a:xfrm>
              <a:off x="582840" y="2646000"/>
              <a:ext cx="133920" cy="320040"/>
            </a:xfrm>
            <a:custGeom>
              <a:avLst/>
              <a:gdLst/>
              <a:ahLst/>
              <a:rect l="l" t="t" r="r" b="b"/>
              <a:pathLst>
                <a:path w="134334" h="320487">
                  <a:moveTo>
                    <a:pt x="0" y="0"/>
                  </a:moveTo>
                  <a:lnTo>
                    <a:pt x="0" y="320487"/>
                  </a:lnTo>
                  <a:lnTo>
                    <a:pt x="134334" y="320487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43" name="CustomShape 9"/>
            <p:cNvSpPr/>
            <p:nvPr/>
          </p:nvSpPr>
          <p:spPr>
            <a:xfrm>
              <a:off x="717120" y="2781000"/>
              <a:ext cx="2288880" cy="3704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1400" rIns="30600" tIns="30960" bIns="3096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No relación con trabajo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44" name="CustomShape 10"/>
            <p:cNvSpPr/>
            <p:nvPr/>
          </p:nvSpPr>
          <p:spPr>
            <a:xfrm>
              <a:off x="582840" y="2646000"/>
              <a:ext cx="150120" cy="718200"/>
            </a:xfrm>
            <a:custGeom>
              <a:avLst/>
              <a:gdLst/>
              <a:ahLst/>
              <a:rect l="l" t="t" r="r" b="b"/>
              <a:pathLst>
                <a:path w="150399" h="718485">
                  <a:moveTo>
                    <a:pt x="0" y="0"/>
                  </a:moveTo>
                  <a:lnTo>
                    <a:pt x="0" y="718485"/>
                  </a:lnTo>
                  <a:lnTo>
                    <a:pt x="150399" y="718485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45" name="CustomShape 11"/>
            <p:cNvSpPr/>
            <p:nvPr/>
          </p:nvSpPr>
          <p:spPr>
            <a:xfrm>
              <a:off x="733320" y="3213000"/>
              <a:ext cx="3873240" cy="3024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9600" rIns="30600" tIns="29160" bIns="2880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Enfermedad común y accidente no laboral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246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47" name="Group 13"/>
          <p:cNvGrpSpPr/>
          <p:nvPr/>
        </p:nvGrpSpPr>
        <p:grpSpPr>
          <a:xfrm>
            <a:off x="4680360" y="2271600"/>
            <a:ext cx="4167360" cy="1294920"/>
            <a:chOff x="4680360" y="2271600"/>
            <a:chExt cx="4167360" cy="1294920"/>
          </a:xfrm>
        </p:grpSpPr>
        <p:sp>
          <p:nvSpPr>
            <p:cNvPr id="248" name="CustomShape 14"/>
            <p:cNvSpPr/>
            <p:nvPr/>
          </p:nvSpPr>
          <p:spPr>
            <a:xfrm>
              <a:off x="4680360" y="2271600"/>
              <a:ext cx="2809800" cy="4014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2480" rIns="30600" tIns="32040" bIns="316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Contingencias profesionales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49" name="CustomShape 15"/>
            <p:cNvSpPr/>
            <p:nvPr/>
          </p:nvSpPr>
          <p:spPr>
            <a:xfrm>
              <a:off x="4904640" y="2673360"/>
              <a:ext cx="91080" cy="285120"/>
            </a:xfrm>
            <a:custGeom>
              <a:avLst/>
              <a:gdLst/>
              <a:ahLst/>
              <a:rect l="l" t="t" r="r" b="b"/>
              <a:pathLst>
                <a:path w="10788" h="285552">
                  <a:moveTo>
                    <a:pt x="56508" y="0"/>
                  </a:moveTo>
                  <a:lnTo>
                    <a:pt x="45720" y="285552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50" name="CustomShape 16"/>
            <p:cNvSpPr/>
            <p:nvPr/>
          </p:nvSpPr>
          <p:spPr>
            <a:xfrm>
              <a:off x="4950360" y="2795760"/>
              <a:ext cx="2007720" cy="3258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0320" rIns="30600" tIns="29880" bIns="2952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Relación con el trabajo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51" name="CustomShape 17"/>
            <p:cNvSpPr/>
            <p:nvPr/>
          </p:nvSpPr>
          <p:spPr>
            <a:xfrm>
              <a:off x="4904640" y="2673360"/>
              <a:ext cx="91080" cy="729720"/>
            </a:xfrm>
            <a:custGeom>
              <a:avLst/>
              <a:gdLst/>
              <a:ahLst/>
              <a:rect l="l" t="t" r="r" b="b"/>
              <a:pathLst>
                <a:path w="10788" h="729959">
                  <a:moveTo>
                    <a:pt x="56508" y="0"/>
                  </a:moveTo>
                  <a:lnTo>
                    <a:pt x="45720" y="729959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52" name="CustomShape 18"/>
            <p:cNvSpPr/>
            <p:nvPr/>
          </p:nvSpPr>
          <p:spPr>
            <a:xfrm>
              <a:off x="4950360" y="3239280"/>
              <a:ext cx="3897360" cy="3272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0320" rIns="30600" tIns="29880" bIns="2952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Accidente laboral y enfermedad profesional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253" name="Group 1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254" name="Table 20"/>
          <p:cNvGraphicFramePr/>
          <p:nvPr/>
        </p:nvGraphicFramePr>
        <p:xfrm>
          <a:off x="323640" y="4077000"/>
          <a:ext cx="8323920" cy="1112040"/>
        </p:xfrm>
        <a:graphic>
          <a:graphicData uri="http://schemas.openxmlformats.org/drawingml/2006/table">
            <a:tbl>
              <a:tblPr/>
              <a:tblGrid>
                <a:gridCol w="1194840"/>
                <a:gridCol w="7129080"/>
              </a:tblGrid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Requisitos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Estar afiliado y de alta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Haber cotizado 180 días en 5 años anteriores a baja en enfermedades comunes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Duración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Máx. 12 meses. Prórroga del INSS hasta otros 6 meses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Transcurridos 18 meses hay que valorar su paso o no a incapacidad permanente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Partes baja-alta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Por CC la da el médico seguridad social, médico mutua solo propuesta de alta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Por CP médico de la mutua o de la seguridad social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Bajas de 1 a 4 días, el médico puede dar a la vez parte de baja y de alta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48320" y="42480"/>
            <a:ext cx="85633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" sz="3700" spc="-1" strike="noStrike">
                <a:solidFill>
                  <a:srgbClr val="000000"/>
                </a:solidFill>
                <a:latin typeface="Calibri"/>
              </a:rPr>
              <a:t>2. Prestación de la seguridad social</a:t>
            </a:r>
            <a:endParaRPr b="0" lang="es-ES" sz="37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graphicFrame>
        <p:nvGraphicFramePr>
          <p:cNvPr id="258" name="Table 4"/>
          <p:cNvGraphicFramePr/>
          <p:nvPr/>
        </p:nvGraphicFramePr>
        <p:xfrm>
          <a:off x="176760" y="1340640"/>
          <a:ext cx="8712720" cy="1832400"/>
        </p:xfrm>
        <a:graphic>
          <a:graphicData uri="http://schemas.openxmlformats.org/drawingml/2006/table">
            <a:tbl>
              <a:tblPr/>
              <a:tblGrid>
                <a:gridCol w="1298520"/>
                <a:gridCol w="2664000"/>
                <a:gridCol w="2013480"/>
                <a:gridCol w="2736720"/>
              </a:tblGrid>
              <a:tr h="326520"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Comunes: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Profesionales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1º,2º y 3º día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se cobra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Día del accidente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 cobra como día cualquiera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7959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4º al 15º día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60% de BR, lo paga la empresa a su cargo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Día posterior hasta el día del alta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75% de BR, lo paga la mutua o la INSS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612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16º al 20º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60 % de BR, lo paga la mutua o la INSS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row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Mejoras del convenio en profesionales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row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Convenio suele mejorarlo hasta el 100% a partir 4º-5º día de la baja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612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21º en adelante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75% de BR, lo paga la mutua o la INSS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59" name="CustomShape 5"/>
          <p:cNvSpPr/>
          <p:nvPr/>
        </p:nvSpPr>
        <p:spPr>
          <a:xfrm>
            <a:off x="195120" y="764640"/>
            <a:ext cx="3076560" cy="503640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Incapacidad temporal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179640" y="3861000"/>
            <a:ext cx="8712720" cy="25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S" sz="1600" spc="-1" strike="noStrike">
                <a:solidFill>
                  <a:srgbClr val="000000"/>
                </a:solidFill>
                <a:latin typeface="Calibri"/>
              </a:rPr>
              <a:t>Base Reguladora </a:t>
            </a:r>
            <a:r>
              <a:rPr b="0" lang="es-E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cantidad que toma como referencia para calcular cuanto va a cobrar el trabajador de baja, vinculada a la base de cotización del mes anterior a la baja.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Conting. Comunes </a:t>
            </a:r>
            <a:r>
              <a:rPr b="0" lang="es-E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BCCC del mes anterior y se divide por el número de días (30 si es salario mensual o días del mes si es salario día)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Conting. Profesionales </a:t>
            </a:r>
            <a:r>
              <a:rPr b="0" lang="es-E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BCCP del mes anterior y se le restan las horas extras y se divide por 365; sumando la media de horas extras realizadas durante el año anterior.</a:t>
            </a: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48320" y="42480"/>
            <a:ext cx="8611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2. Prestación de la seguridad social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231120" y="717120"/>
            <a:ext cx="3143880" cy="6382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Incapacidad Permanente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4530240" y="5752800"/>
            <a:ext cx="3755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Amplía 1: </a:t>
            </a:r>
            <a:r>
              <a:rPr b="1" lang="es-ES" sz="1600" spc="-1" strike="noStrike">
                <a:solidFill>
                  <a:srgbClr val="ff0000"/>
                </a:solidFill>
                <a:latin typeface="Calibri"/>
              </a:rPr>
              <a:t>“Busca tu convenio “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266" name="17 Imagen" descr=""/>
          <p:cNvPicPr/>
          <p:nvPr/>
        </p:nvPicPr>
        <p:blipFill>
          <a:blip r:embed="rId1"/>
          <a:stretch/>
        </p:blipFill>
        <p:spPr>
          <a:xfrm rot="2666400">
            <a:off x="4860000" y="5818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67" name="CustomShape 6"/>
          <p:cNvSpPr/>
          <p:nvPr/>
        </p:nvSpPr>
        <p:spPr>
          <a:xfrm>
            <a:off x="177120" y="1268640"/>
            <a:ext cx="8733240" cy="8197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Situación en la que el trabajador después de haber sido dado de alta médica presenta reducciones anatómica o funcionales graves que disminuyen su capacidad laboral</a:t>
            </a:r>
            <a:endParaRPr b="0" lang="es-ES" sz="1600" spc="-1" strike="noStrike">
              <a:latin typeface="Arial"/>
            </a:endParaRPr>
          </a:p>
        </p:txBody>
      </p:sp>
      <p:graphicFrame>
        <p:nvGraphicFramePr>
          <p:cNvPr id="268" name="Table 7"/>
          <p:cNvGraphicFramePr/>
          <p:nvPr/>
        </p:nvGraphicFramePr>
        <p:xfrm>
          <a:off x="237960" y="1989000"/>
          <a:ext cx="8672400" cy="1482840"/>
        </p:xfrm>
        <a:graphic>
          <a:graphicData uri="http://schemas.openxmlformats.org/drawingml/2006/table">
            <a:tbl>
              <a:tblPr/>
              <a:tblGrid>
                <a:gridCol w="1244880"/>
                <a:gridCol w="7427520"/>
              </a:tblGrid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Parcial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Incapacidad que produce una disminución de al menos el 33% de sus tareas fundamentales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Indemnización equivalente a 24 bases reguladoras del trabajador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Incapacidad que produce que no pueda realizar las tareas fundamentales de su puesto de trabajo habitual pero si otro trabajo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Cobra pensión vitalicia del 55% de la base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 compatible con otro trabajo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 &gt; 55 años se cobrará el 75% de la base si tiene dificultades encontrar empleo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Absoluta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Incapacidad que no permite realizar ningún tipo de trabajo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Pensión vitalicia del 100%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Gran invalidez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Incapacidad absoluta que además requiere de la asistencia de una tercera persona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100% + un % mín. del 45%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269" name="CustomShape 8"/>
          <p:cNvSpPr/>
          <p:nvPr/>
        </p:nvSpPr>
        <p:spPr>
          <a:xfrm>
            <a:off x="177120" y="5413680"/>
            <a:ext cx="87332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Caso de accidente de trabajo por falta de medidas seguridad</a:t>
            </a:r>
            <a:r>
              <a:rPr b="1" lang="es-E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la pensión se incrementa 30-50% a cargo de la empresa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48320" y="42480"/>
            <a:ext cx="8611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2. Prestación de la Seguridad social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7507800" y="6291720"/>
            <a:ext cx="86364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231120" y="717120"/>
            <a:ext cx="4543200" cy="6382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Prestaciones por muerte y supervivencia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4419720" y="5735880"/>
            <a:ext cx="4638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Búsqueda: </a:t>
            </a:r>
            <a:r>
              <a:rPr b="1" lang="es-ES" sz="1600" spc="-1" strike="noStrike">
                <a:solidFill>
                  <a:srgbClr val="ff0000"/>
                </a:solidFill>
                <a:latin typeface="Calibri"/>
              </a:rPr>
              <a:t>“Trabajadores y pensiones“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275" name="19 Imagen" descr=""/>
          <p:cNvPicPr/>
          <p:nvPr/>
        </p:nvPicPr>
        <p:blipFill>
          <a:blip r:embed="rId1"/>
          <a:stretch/>
        </p:blipFill>
        <p:spPr>
          <a:xfrm rot="2666400">
            <a:off x="4860000" y="5818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76" name="CustomShape 6"/>
          <p:cNvSpPr/>
          <p:nvPr/>
        </p:nvSpPr>
        <p:spPr>
          <a:xfrm>
            <a:off x="177120" y="1268640"/>
            <a:ext cx="8733240" cy="5770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Prestaciones a favor de las personas que dependen económicamente de un trabajador o pensionista que fallece</a:t>
            </a:r>
            <a:endParaRPr b="0" lang="es-ES" sz="1600" spc="-1" strike="noStrike">
              <a:latin typeface="Arial"/>
            </a:endParaRPr>
          </a:p>
        </p:txBody>
      </p:sp>
      <p:graphicFrame>
        <p:nvGraphicFramePr>
          <p:cNvPr id="277" name="Table 7"/>
          <p:cNvGraphicFramePr/>
          <p:nvPr/>
        </p:nvGraphicFramePr>
        <p:xfrm>
          <a:off x="237960" y="1989000"/>
          <a:ext cx="8672400" cy="1482840"/>
        </p:xfrm>
        <a:graphic>
          <a:graphicData uri="http://schemas.openxmlformats.org/drawingml/2006/table">
            <a:tbl>
              <a:tblPr/>
              <a:tblGrid>
                <a:gridCol w="1244880"/>
                <a:gridCol w="7427520"/>
              </a:tblGrid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Pensión de viudedad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Pensión vitalicia para el cónyuge de un trabajador o pensionista que ha fallecido, es compatible con las rentas del trabajo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 pierde si se vuelve a contraer matrimonio (salvo excepciones de escasas rentas)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 cobra un 52% de la base reguladora pudiendo llegar al 60-70% (ver requisitos)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Complemento por maternidad: si ha tenido 2-3-más hijos un 5-10-15% adicional 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Pensión de orfandad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Derecho de los hijos del fallecido menores de 21 años 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 amplia a 25 años en el caso de que el huérfano no trabaja o sus ingresos sean inferiores al SMI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 cobra una pensión del 20% de la base reguladora, salvo orfandad absoluta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Pensión en favor de familiares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 otros familiares hasta segundo grado que conviviesen y estuvieran a sus expensas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Cobra misma pensión que en el caso de orfandad = 20%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Auxilio de defunción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Cantidad en pago único para auxiliar en los gastos del sepelio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 2021 son 46,50 €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48320" y="42480"/>
            <a:ext cx="8611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2. Prestaciones de la Seguridad Social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7507800" y="6291720"/>
            <a:ext cx="86364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153720" y="769320"/>
            <a:ext cx="3108600" cy="3646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Pensión de jubilación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3262680" y="769320"/>
            <a:ext cx="5793840" cy="5763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Momento transitorio </a:t>
            </a:r>
            <a:r>
              <a:rPr b="0" lang="es-E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implantación gradual nueva ley hasta 2027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83" name="CustomShape 6"/>
          <p:cNvSpPr/>
          <p:nvPr/>
        </p:nvSpPr>
        <p:spPr>
          <a:xfrm>
            <a:off x="149400" y="1299960"/>
            <a:ext cx="1748520" cy="638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Sistema anterior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84" name="CustomShape 7"/>
          <p:cNvSpPr/>
          <p:nvPr/>
        </p:nvSpPr>
        <p:spPr>
          <a:xfrm>
            <a:off x="122040" y="2306160"/>
            <a:ext cx="2036520" cy="638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Reforma pensiones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85" name="CustomShape 8"/>
          <p:cNvSpPr/>
          <p:nvPr/>
        </p:nvSpPr>
        <p:spPr>
          <a:xfrm>
            <a:off x="1898280" y="1259280"/>
            <a:ext cx="7002360" cy="1063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Tener 65 años o bien acceder a la jubilación anticipada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Haber cotizado entre 15 y 35 años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Base reguladora se toma la media de lo cotizado en los últimos 15 años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86" name="CustomShape 9"/>
          <p:cNvSpPr/>
          <p:nvPr/>
        </p:nvSpPr>
        <p:spPr>
          <a:xfrm>
            <a:off x="2158560" y="2264760"/>
            <a:ext cx="6741720" cy="1306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Haber cotizado entre 15 y 37 años con carácter general (excepciones)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Tener 67 años  (excepciones)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Base reguladora se toma la media de lo cotizado en los últimos 25 años</a:t>
            </a:r>
            <a:endParaRPr b="0" lang="es-ES" sz="1600" spc="-1" strike="noStrike">
              <a:latin typeface="Arial"/>
            </a:endParaRPr>
          </a:p>
        </p:txBody>
      </p:sp>
      <p:graphicFrame>
        <p:nvGraphicFramePr>
          <p:cNvPr id="287" name="Table 10"/>
          <p:cNvGraphicFramePr/>
          <p:nvPr/>
        </p:nvGraphicFramePr>
        <p:xfrm>
          <a:off x="203400" y="3274560"/>
          <a:ext cx="8746920" cy="2620800"/>
        </p:xfrm>
        <a:graphic>
          <a:graphicData uri="http://schemas.openxmlformats.org/drawingml/2006/table">
            <a:tbl>
              <a:tblPr/>
              <a:tblGrid>
                <a:gridCol w="1675440"/>
                <a:gridCol w="7071480"/>
              </a:tblGrid>
              <a:tr h="335160"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Reforma pensiones de abril 2013 para 2027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78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 61 años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 ciertos trabajos penosos, tóxicos o peligrosos o por discapacidad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35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&gt;63 años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Jubilación anticipada por crisis empresarial, 33 años cotizados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35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&gt; 65 años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Jubilación anticipada voluntaria del trabajador, 35 años cotizados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35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&gt;65 años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Jubilación parcial, 33 años cotizados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35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65-66 años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Jubilación ordinaria si se han cotizado al menos 38,5 años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35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67 años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Jubilación ordinaria (caso general entre 15 a 37 años cotizados)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78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+ 65 o 67 años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Jubilación postergada (incrementada)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288" name="CustomShape 11"/>
          <p:cNvSpPr/>
          <p:nvPr/>
        </p:nvSpPr>
        <p:spPr>
          <a:xfrm>
            <a:off x="5745600" y="5670360"/>
            <a:ext cx="3462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Búsqueda: </a:t>
            </a:r>
            <a:r>
              <a:rPr b="1" lang="es-ES" sz="1400" spc="-1" strike="noStrike">
                <a:solidFill>
                  <a:srgbClr val="ff0000"/>
                </a:solidFill>
                <a:latin typeface="Calibri"/>
              </a:rPr>
              <a:t>“Ampliación gradual“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289" name="26 Imagen" descr=""/>
          <p:cNvPicPr/>
          <p:nvPr/>
        </p:nvPicPr>
        <p:blipFill>
          <a:blip r:embed="rId1"/>
          <a:stretch/>
        </p:blipFill>
        <p:spPr>
          <a:xfrm rot="2666400">
            <a:off x="6015960" y="58417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90" name="CustomShape 12"/>
          <p:cNvSpPr/>
          <p:nvPr/>
        </p:nvSpPr>
        <p:spPr>
          <a:xfrm>
            <a:off x="3139560" y="616680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91" name="28 Imagen" descr=""/>
          <p:cNvPicPr/>
          <p:nvPr/>
        </p:nvPicPr>
        <p:blipFill>
          <a:blip r:embed="rId2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48320" y="42480"/>
            <a:ext cx="8611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000000"/>
                </a:solidFill>
                <a:latin typeface="Calibri"/>
              </a:rPr>
              <a:t>3. Desempleo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173160" y="821520"/>
            <a:ext cx="7626600" cy="5770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Prestación que protege a aquellos trabajadores que, pudiendo y queriendo trabajar han perdido su trabajo y reúnen los requisitos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757440" y="1995120"/>
            <a:ext cx="8134560" cy="1063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Haber cotizado un mín. de 360 días en los últimos 6 años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Estar en situación legal de desempleo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Suscribir un compromiso de actividad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Solicitar la prestación en los 15 días hábiles (sino descuento)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71280" y="1628640"/>
            <a:ext cx="4287600" cy="3646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Requisitos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136800" y="203400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6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 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98" name="CustomShape 7"/>
          <p:cNvSpPr/>
          <p:nvPr/>
        </p:nvSpPr>
        <p:spPr>
          <a:xfrm>
            <a:off x="7507800" y="6291720"/>
            <a:ext cx="86364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99" name="CustomShape 8"/>
          <p:cNvSpPr/>
          <p:nvPr/>
        </p:nvSpPr>
        <p:spPr>
          <a:xfrm>
            <a:off x="672840" y="3582360"/>
            <a:ext cx="8219160" cy="25239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despido de la empresa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muerte, jubilación o invalidez del empresario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fin de duración del contrato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voluntad del trabajador con causa justa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resolución por el empresario durante el periodo de prueba (anterior contrato causas anteriores)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acreditar condición de víctima de violencia de género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reducción de jornada entre 10-70% así como fijos discontinuos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No se consideran cuando el trabajador cesa voluntariamente, o cuando opta por la readmisión y el trabajador no vuelve al trabajo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00" name="CustomShape 9"/>
          <p:cNvSpPr/>
          <p:nvPr/>
        </p:nvSpPr>
        <p:spPr>
          <a:xfrm>
            <a:off x="136800" y="3213000"/>
            <a:ext cx="4287600" cy="3646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Situación legal de desempleo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01" name="CustomShape 10"/>
          <p:cNvSpPr/>
          <p:nvPr/>
        </p:nvSpPr>
        <p:spPr>
          <a:xfrm>
            <a:off x="136800" y="371700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11"/>
          <p:cNvSpPr/>
          <p:nvPr/>
        </p:nvSpPr>
        <p:spPr>
          <a:xfrm>
            <a:off x="3139560" y="616680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303" name="24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148320" y="42480"/>
            <a:ext cx="8611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000000"/>
                </a:solidFill>
                <a:latin typeface="Calibri"/>
              </a:rPr>
              <a:t>3. Desempleo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148320" y="805320"/>
            <a:ext cx="4001040" cy="6382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Cálculo de la prestación de desempleo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7507800" y="6291720"/>
            <a:ext cx="86364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3139560" y="616680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309" name="1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grpSp>
        <p:nvGrpSpPr>
          <p:cNvPr id="310" name="Group 6"/>
          <p:cNvGrpSpPr/>
          <p:nvPr/>
        </p:nvGrpSpPr>
        <p:grpSpPr>
          <a:xfrm>
            <a:off x="251640" y="1351440"/>
            <a:ext cx="4001040" cy="3266640"/>
            <a:chOff x="251640" y="1351440"/>
            <a:chExt cx="4001040" cy="3266640"/>
          </a:xfrm>
        </p:grpSpPr>
        <p:sp>
          <p:nvSpPr>
            <p:cNvPr id="311" name="CustomShape 7"/>
            <p:cNvSpPr/>
            <p:nvPr/>
          </p:nvSpPr>
          <p:spPr>
            <a:xfrm>
              <a:off x="251640" y="1730880"/>
              <a:ext cx="4001040" cy="276840"/>
            </a:xfrm>
            <a:prstGeom prst="rect">
              <a:avLst/>
            </a:prstGeom>
            <a:solidFill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z="1905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</p:sp>
        <p:sp>
          <p:nvSpPr>
            <p:cNvPr id="312" name="CustomShape 8"/>
            <p:cNvSpPr/>
            <p:nvPr/>
          </p:nvSpPr>
          <p:spPr>
            <a:xfrm>
              <a:off x="329040" y="1351440"/>
              <a:ext cx="3804480" cy="5173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l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131040" rIns="105840" tIns="25200" bIns="2520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000000"/>
                  </a:solidFill>
                  <a:latin typeface="Calibri"/>
                </a:rPr>
                <a:t>1º) Cuántos días se han cotizado en los últimos 6 años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313" name="CustomShape 9"/>
            <p:cNvSpPr/>
            <p:nvPr/>
          </p:nvSpPr>
          <p:spPr>
            <a:xfrm>
              <a:off x="251640" y="2229840"/>
              <a:ext cx="4001040" cy="276840"/>
            </a:xfrm>
            <a:prstGeom prst="rect">
              <a:avLst/>
            </a:prstGeom>
            <a:solidFill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z="1905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</p:sp>
        <p:sp>
          <p:nvSpPr>
            <p:cNvPr id="314" name="CustomShape 10"/>
            <p:cNvSpPr/>
            <p:nvPr/>
          </p:nvSpPr>
          <p:spPr>
            <a:xfrm>
              <a:off x="329400" y="2072520"/>
              <a:ext cx="3803760" cy="32436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l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121680" rIns="105840" tIns="15840" bIns="1584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000000"/>
                  </a:solidFill>
                  <a:latin typeface="Calibri"/>
                </a:rPr>
                <a:t>2º) Cuál es su base reguladora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315" name="CustomShape 11"/>
            <p:cNvSpPr/>
            <p:nvPr/>
          </p:nvSpPr>
          <p:spPr>
            <a:xfrm>
              <a:off x="251640" y="2894760"/>
              <a:ext cx="4001040" cy="276840"/>
            </a:xfrm>
            <a:prstGeom prst="rect">
              <a:avLst/>
            </a:prstGeom>
            <a:solidFill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z="1905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</p:sp>
        <p:sp>
          <p:nvSpPr>
            <p:cNvPr id="316" name="CustomShape 12"/>
            <p:cNvSpPr/>
            <p:nvPr/>
          </p:nvSpPr>
          <p:spPr>
            <a:xfrm>
              <a:off x="321480" y="2600280"/>
              <a:ext cx="3801600" cy="4903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l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129960" rIns="105840" tIns="24120" bIns="2376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000000"/>
                  </a:solidFill>
                  <a:latin typeface="Calibri"/>
                </a:rPr>
                <a:t>3ª) Aplicar los porcentajes del 70% y del 50% a la base reguladora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317" name="CustomShape 13"/>
            <p:cNvSpPr/>
            <p:nvPr/>
          </p:nvSpPr>
          <p:spPr>
            <a:xfrm>
              <a:off x="251640" y="3567240"/>
              <a:ext cx="4001040" cy="276840"/>
            </a:xfrm>
            <a:prstGeom prst="rect">
              <a:avLst/>
            </a:prstGeom>
            <a:solidFill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z="1905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</p:sp>
        <p:sp>
          <p:nvSpPr>
            <p:cNvPr id="318" name="CustomShape 14"/>
            <p:cNvSpPr/>
            <p:nvPr/>
          </p:nvSpPr>
          <p:spPr>
            <a:xfrm>
              <a:off x="368640" y="3250440"/>
              <a:ext cx="3636720" cy="49788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l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130320" rIns="105840" tIns="24480" bIns="2412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000000"/>
                  </a:solidFill>
                  <a:latin typeface="Calibri"/>
                </a:rPr>
                <a:t>4º) Comparar con los topes máx. y mín. a cobrar según el nº de hijos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319" name="CustomShape 15"/>
            <p:cNvSpPr/>
            <p:nvPr/>
          </p:nvSpPr>
          <p:spPr>
            <a:xfrm>
              <a:off x="251640" y="4341240"/>
              <a:ext cx="4001040" cy="276840"/>
            </a:xfrm>
            <a:prstGeom prst="rect">
              <a:avLst/>
            </a:prstGeom>
            <a:solidFill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z="1905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</p:sp>
        <p:sp>
          <p:nvSpPr>
            <p:cNvPr id="320" name="CustomShape 16"/>
            <p:cNvSpPr/>
            <p:nvPr/>
          </p:nvSpPr>
          <p:spPr>
            <a:xfrm>
              <a:off x="344160" y="3908160"/>
              <a:ext cx="3805920" cy="599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l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135000" rIns="105840" tIns="29160" bIns="2952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000000"/>
                  </a:solidFill>
                  <a:latin typeface="Calibri"/>
                </a:rPr>
                <a:t>5º) Descontar todo lo correspondiente a la seguridad social</a:t>
              </a:r>
              <a:endParaRPr b="0" lang="es-ES" sz="1800" spc="-1" strike="noStrike">
                <a:latin typeface="Arial"/>
              </a:endParaRPr>
            </a:p>
          </p:txBody>
        </p:sp>
      </p:grpSp>
      <p:grpSp>
        <p:nvGrpSpPr>
          <p:cNvPr id="321" name="Group 1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322" name="Table 18"/>
          <p:cNvGraphicFramePr/>
          <p:nvPr/>
        </p:nvGraphicFramePr>
        <p:xfrm>
          <a:off x="4572000" y="805320"/>
          <a:ext cx="4392000" cy="1854000"/>
        </p:xfrm>
        <a:graphic>
          <a:graphicData uri="http://schemas.openxmlformats.org/drawingml/2006/table">
            <a:tbl>
              <a:tblPr/>
              <a:tblGrid>
                <a:gridCol w="2196000"/>
                <a:gridCol w="2196000"/>
              </a:tblGrid>
              <a:tr h="578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Días cotizados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Días de paro en base a lo cotizado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821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Base reguladora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 cotizado de media en los últimos 180 días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065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Porcentaje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Primeros 180 días cobran 70%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Resto hasta final 50%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308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Topes máx. y mín.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 función del nº de hijos hay un tope máx. y mín. en función del IPREM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78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Descuento de seguridad social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4,7 % por CC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Table 19"/>
          <p:cNvGraphicFramePr/>
          <p:nvPr/>
        </p:nvGraphicFramePr>
        <p:xfrm>
          <a:off x="148320" y="4869000"/>
          <a:ext cx="8827920" cy="741240"/>
        </p:xfrm>
        <a:graphic>
          <a:graphicData uri="http://schemas.openxmlformats.org/drawingml/2006/table">
            <a:tbl>
              <a:tblPr/>
              <a:tblGrid>
                <a:gridCol w="1437480"/>
                <a:gridCol w="578520"/>
                <a:gridCol w="576000"/>
                <a:gridCol w="576000"/>
                <a:gridCol w="648000"/>
                <a:gridCol w="720000"/>
                <a:gridCol w="720000"/>
                <a:gridCol w="720000"/>
                <a:gridCol w="691200"/>
                <a:gridCol w="720000"/>
                <a:gridCol w="720000"/>
                <a:gridCol w="7207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Días cotizados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360-539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540-719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720-899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900-1079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1080-1259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1260-1439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1440-1619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1620-1799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1800-1979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1980-2159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Desde 2160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Días de paro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240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360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420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480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540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600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660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720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148320" y="42480"/>
            <a:ext cx="8611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000000"/>
                </a:solidFill>
                <a:latin typeface="Calibri"/>
              </a:rPr>
              <a:t>3. Desempleo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7507800" y="6291720"/>
            <a:ext cx="86364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grpSp>
        <p:nvGrpSpPr>
          <p:cNvPr id="327" name="Group 4"/>
          <p:cNvGrpSpPr/>
          <p:nvPr/>
        </p:nvGrpSpPr>
        <p:grpSpPr>
          <a:xfrm>
            <a:off x="83160" y="570600"/>
            <a:ext cx="8882280" cy="2730240"/>
            <a:chOff x="83160" y="570600"/>
            <a:chExt cx="8882280" cy="2730240"/>
          </a:xfrm>
        </p:grpSpPr>
        <p:sp>
          <p:nvSpPr>
            <p:cNvPr id="328" name="Line 5"/>
            <p:cNvSpPr/>
            <p:nvPr/>
          </p:nvSpPr>
          <p:spPr>
            <a:xfrm>
              <a:off x="295560" y="3300480"/>
              <a:ext cx="8463960" cy="360"/>
            </a:xfrm>
            <a:prstGeom prst="line">
              <a:avLst/>
            </a:prstGeom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9" name="Line 6"/>
            <p:cNvSpPr/>
            <p:nvPr/>
          </p:nvSpPr>
          <p:spPr>
            <a:xfrm>
              <a:off x="447840" y="2585160"/>
              <a:ext cx="8463960" cy="360"/>
            </a:xfrm>
            <a:prstGeom prst="line">
              <a:avLst/>
            </a:prstGeom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Line 7"/>
            <p:cNvSpPr/>
            <p:nvPr/>
          </p:nvSpPr>
          <p:spPr>
            <a:xfrm>
              <a:off x="501480" y="1932120"/>
              <a:ext cx="8463960" cy="360"/>
            </a:xfrm>
            <a:prstGeom prst="line">
              <a:avLst/>
            </a:prstGeom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1" name="CustomShape 8"/>
            <p:cNvSpPr/>
            <p:nvPr/>
          </p:nvSpPr>
          <p:spPr>
            <a:xfrm>
              <a:off x="3279600" y="570600"/>
              <a:ext cx="5434200" cy="135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0600" rIns="30600" tIns="30600" bIns="30600" anchor="b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- Si trabajador firma otro contrato de menos de un año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- Si duración es de un año o superior, dos opciones: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Seguir cobrando paro pendiente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Recibir nuevo paro por el nuevo tiempo trabajado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	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332" name="CustomShape 9"/>
            <p:cNvSpPr/>
            <p:nvPr/>
          </p:nvSpPr>
          <p:spPr>
            <a:xfrm>
              <a:off x="107280" y="836640"/>
              <a:ext cx="3023640" cy="1269720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0600" rIns="30600" tIns="30600" bIns="3060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Extinción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333" name="CustomShape 10"/>
            <p:cNvSpPr/>
            <p:nvPr/>
          </p:nvSpPr>
          <p:spPr>
            <a:xfrm>
              <a:off x="3263760" y="1856520"/>
              <a:ext cx="5434200" cy="727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0600" rIns="30600" tIns="30600" bIns="30600" anchor="b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Si falta por cobrar las vacaciones no disfrutadas al finalizar el contrato, el desempleo se produce una vez pasen esos días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334" name="CustomShape 11"/>
            <p:cNvSpPr/>
            <p:nvPr/>
          </p:nvSpPr>
          <p:spPr>
            <a:xfrm>
              <a:off x="83160" y="1845000"/>
              <a:ext cx="3050640" cy="609480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chemeClr val="accent3">
                <a:hueOff val="5625132"/>
                <a:satOff val="-8440"/>
                <a:lumOff val="-1373"/>
                <a:alphaOff val="0"/>
              </a:schemeClr>
            </a:solidFill>
            <a:ln>
              <a:solidFill>
                <a:schemeClr val="accent3">
                  <a:hueOff val="5625132"/>
                  <a:satOff val="-8440"/>
                  <a:lumOff val="-1373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0600" rIns="30600" tIns="30600" bIns="3060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Vacaciones Pendientes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335" name="CustomShape 12"/>
            <p:cNvSpPr/>
            <p:nvPr/>
          </p:nvSpPr>
          <p:spPr>
            <a:xfrm>
              <a:off x="3294720" y="2652480"/>
              <a:ext cx="5434200" cy="526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0600" rIns="30600" tIns="30600" bIns="30600" anchor="b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- Cuando el trabajador pone una demanda por despido, puede pedir ya el desempleo ; o bien esperarse a la sentencia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336" name="CustomShape 13"/>
            <p:cNvSpPr/>
            <p:nvPr/>
          </p:nvSpPr>
          <p:spPr>
            <a:xfrm>
              <a:off x="112680" y="2493000"/>
              <a:ext cx="3005280" cy="792720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chemeClr val="accent3">
                <a:hueOff val="11250264"/>
                <a:satOff val="-16880"/>
                <a:lumOff val="-2745"/>
                <a:alphaOff val="0"/>
              </a:schemeClr>
            </a:solidFill>
            <a:ln>
              <a:solidFill>
                <a:schemeClr val="accent3">
                  <a:hueOff val="11250264"/>
                  <a:satOff val="-16880"/>
                  <a:lumOff val="-2745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0600" rIns="30600" tIns="30600" bIns="3060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Reclamación por despido y desempleo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337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38" name="CustomShape 15"/>
          <p:cNvSpPr/>
          <p:nvPr/>
        </p:nvSpPr>
        <p:spPr>
          <a:xfrm>
            <a:off x="82800" y="3583080"/>
            <a:ext cx="3621600" cy="364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Subsidio por desempleo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39" name="CustomShape 16"/>
          <p:cNvSpPr/>
          <p:nvPr/>
        </p:nvSpPr>
        <p:spPr>
          <a:xfrm>
            <a:off x="98640" y="4149000"/>
            <a:ext cx="8888040" cy="20098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Al finalizar la prestación por desempleo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nivel asistencial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subsidio por desempleo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Trabajadores que poseen carencias de rentas del 75 % del SMI según renta media familiar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Cuantía corresponde al 80% del IPREM (527,24€)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Duración alrededor de 6 meses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Para &gt; 52 años se puede prolongar hasta la edad de jubilación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40" name="CustomShape 17"/>
          <p:cNvSpPr/>
          <p:nvPr/>
        </p:nvSpPr>
        <p:spPr>
          <a:xfrm>
            <a:off x="5758560" y="5670360"/>
            <a:ext cx="3436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Búsqueda: </a:t>
            </a:r>
            <a:r>
              <a:rPr b="1" lang="es-ES" sz="1400" spc="-1" strike="noStrike">
                <a:solidFill>
                  <a:srgbClr val="ff0000"/>
                </a:solidFill>
                <a:latin typeface="Calibri"/>
              </a:rPr>
              <a:t>“derecho a subsidio“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341" name="12 Imagen" descr=""/>
          <p:cNvPicPr/>
          <p:nvPr/>
        </p:nvPicPr>
        <p:blipFill>
          <a:blip r:embed="rId1"/>
          <a:stretch/>
        </p:blipFill>
        <p:spPr>
          <a:xfrm rot="2666400">
            <a:off x="6015960" y="58417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342" name="CustomShape 18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343" name="14 Imagen" descr=""/>
          <p:cNvPicPr/>
          <p:nvPr/>
        </p:nvPicPr>
        <p:blipFill>
          <a:blip r:embed="rId2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126360" y="29520"/>
            <a:ext cx="8611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000000"/>
                </a:solidFill>
                <a:latin typeface="Calibri"/>
              </a:rPr>
              <a:t>3. Desempleo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126360" y="908640"/>
            <a:ext cx="5034960" cy="5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Prestación por cese de actividad en autónomos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347" name="21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348" name="CustomShape 4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graphicFrame>
        <p:nvGraphicFramePr>
          <p:cNvPr id="349" name="Table 5"/>
          <p:cNvGraphicFramePr/>
          <p:nvPr/>
        </p:nvGraphicFramePr>
        <p:xfrm>
          <a:off x="126360" y="1700640"/>
          <a:ext cx="8837640" cy="3666240"/>
        </p:xfrm>
        <a:graphic>
          <a:graphicData uri="http://schemas.openxmlformats.org/drawingml/2006/table">
            <a:tbl>
              <a:tblPr/>
              <a:tblGrid>
                <a:gridCol w="2357280"/>
                <a:gridCol w="6480720"/>
              </a:tblGrid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Pago de cuota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Desde 2019 es obligatorio cotizar por cese de actividad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5606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Situación legal 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 cese de actividad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Pérdidas económicas del 10% de los ingresos, excluido el primer año de inicio 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Extinción del contrato de autónomos económicamente dependientes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Divorcio o separación de autónomos que realicen funciones de ayuda familiar en el negocio de su excónyuge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 ejerce actividad profesional con otros socios y deja de ser socio en empresa mercantil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Cotización previa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 menos un año en los últimos 4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Cuantía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Entre 4 y 24 meses un 70% BR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350" name="CustomShape 6"/>
          <p:cNvSpPr/>
          <p:nvPr/>
        </p:nvSpPr>
        <p:spPr>
          <a:xfrm>
            <a:off x="5887080" y="5670360"/>
            <a:ext cx="3178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Búsqueda: </a:t>
            </a:r>
            <a:r>
              <a:rPr b="1" lang="es-ES" sz="1400" spc="-1" strike="noStrike">
                <a:solidFill>
                  <a:srgbClr val="ff0000"/>
                </a:solidFill>
                <a:latin typeface="Calibri"/>
              </a:rPr>
              <a:t>“paro autónomos“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351" name="45 Imagen" descr=""/>
          <p:cNvPicPr/>
          <p:nvPr/>
        </p:nvPicPr>
        <p:blipFill>
          <a:blip r:embed="rId2"/>
          <a:stretch/>
        </p:blipFill>
        <p:spPr>
          <a:xfrm rot="2666400">
            <a:off x="6015960" y="5841720"/>
            <a:ext cx="287280" cy="36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4160" y="-3240"/>
            <a:ext cx="5937480" cy="69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8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CONTENIDOS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15960" y="1368720"/>
            <a:ext cx="6927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La Seguridad social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53760" y="2284560"/>
            <a:ext cx="7743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3.  Desempleo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626040" y="1830240"/>
            <a:ext cx="692748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2.  Prestaciones de Seguridad Social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96" name="14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 rot="2666400">
            <a:off x="440280" y="1589760"/>
            <a:ext cx="351360" cy="44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26360" y="29520"/>
            <a:ext cx="8611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000000"/>
                </a:solidFill>
                <a:latin typeface="Calibri"/>
              </a:rPr>
              <a:t>Anexo. Ingreso mínimo vital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729000" y="892080"/>
            <a:ext cx="7685640" cy="5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Es una prestación no contributiva que garantiza unos ingresos mínimos vitales a hogares en situación de especial vulnerabilidad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graphicFrame>
        <p:nvGraphicFramePr>
          <p:cNvPr id="355" name="Table 4"/>
          <p:cNvGraphicFramePr/>
          <p:nvPr/>
        </p:nvGraphicFramePr>
        <p:xfrm>
          <a:off x="126360" y="1700640"/>
          <a:ext cx="8837640" cy="4032000"/>
        </p:xfrm>
        <a:graphic>
          <a:graphicData uri="http://schemas.openxmlformats.org/drawingml/2006/table">
            <a:tbl>
              <a:tblPr/>
              <a:tblGrid>
                <a:gridCol w="1637280"/>
                <a:gridCol w="7200720"/>
              </a:tblGrid>
              <a:tr h="8877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Hogares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 estima que llegará a 850.000 hogares donde viven 2,3 millones de personas, son el 17% más pobre con una renta de 310€/mes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2143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Requisitos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Económicos según los 14 tipos de hogares, si vive solo hasta familias de 4 adultos y 1 niño (ver tabla libro)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Más de 23 años (salvo hijos a cargo) y menos de 65 años, así como residencia legal en España de 1 año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 vive solo, que lleve al menos 3 años fuera del hogar de los padres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 realizará un test del patrimonio que posea el solicitante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418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Cuantía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 diferencia entre sus ingresos reales y la renta garantizada según cada uno de los 14 tipos de hogares. Por ejemplo, un hogar con 2 adultos y 2 niños tiene una renta garantizada de 10.523€, si ganasen 6.000€, recibirían la diferencia como ingreso mínimo vital de 4.523€.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5800" y="1052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92d050"/>
                </a:solidFill>
                <a:latin typeface="Calibri"/>
              </a:rPr>
              <a:t>RECUERDA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371600" y="2349000"/>
            <a:ext cx="6400440" cy="259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PUEDES ACCEDER 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A VÍDEOS Y ENLACES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EN EL AULA DIGITAL DE FOL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 u="sng">
                <a:solidFill>
                  <a:srgbClr val="6666ff"/>
                </a:solidFill>
                <a:uFillTx/>
                <a:latin typeface="Calibri"/>
                <a:hlinkClick r:id="rId1"/>
              </a:rPr>
              <a:t>AQUÍ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00" name="15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173520" y="1800"/>
            <a:ext cx="822924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7000"/>
          </a:bodyPr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La Seguridad Social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173520" y="846000"/>
            <a:ext cx="4566240" cy="821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El principio de solidaridad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173520" y="1307520"/>
            <a:ext cx="880740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Pilar del Estado de Bienestar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permite que los ciudadanos, ante situaciones de necesidad les ayuden a superarla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Derecho de seguridad social viene en la Constitución art. 41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Para tener acceso a las prestaciones 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requisitos mínimos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Nivel contributivo para quien tiene requisitos y nivel no contributivo para quien no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Principio de Solidaridad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: implica solidaridad entre los ciudadanos en función de su renta de manera que se presta ayuda a los que se encuentran en situación de necesidad</a:t>
            </a:r>
            <a:endParaRPr b="0" lang="es-ES" sz="1800" spc="-1" strike="noStrike">
              <a:latin typeface="Arial"/>
            </a:endParaRPr>
          </a:p>
        </p:txBody>
      </p:sp>
      <p:graphicFrame>
        <p:nvGraphicFramePr>
          <p:cNvPr id="105" name="Table 6"/>
          <p:cNvGraphicFramePr/>
          <p:nvPr/>
        </p:nvGraphicFramePr>
        <p:xfrm>
          <a:off x="251640" y="3789000"/>
          <a:ext cx="8729280" cy="741240"/>
        </p:xfrm>
        <a:graphic>
          <a:graphicData uri="http://schemas.openxmlformats.org/drawingml/2006/table">
            <a:tbl>
              <a:tblPr/>
              <a:tblGrid>
                <a:gridCol w="87296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Ejemplos del principio de solidaridad de la seguridad social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Entre los que más dinero aportan y los que menos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Entre los que no suelen estar enfermos y los que sí lo están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Entre generaciones presentes y las que ya han dejado de trabajar por la edad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Entre los que tienen trabajo y quienes lo han perdido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Entre todos los ciudadanos a través de los impuestos, atendiendo necesidades de quienes no tiene recursos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1280" y="623736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73520" y="1800"/>
            <a:ext cx="822924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7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1. La Seguridad Social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09" name="28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10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173520" y="836640"/>
            <a:ext cx="4350600" cy="6382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Campo de aplicación de la seguridad social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112" name="Group 6"/>
          <p:cNvGrpSpPr/>
          <p:nvPr/>
        </p:nvGrpSpPr>
        <p:grpSpPr>
          <a:xfrm>
            <a:off x="1016640" y="1505160"/>
            <a:ext cx="6037200" cy="2062800"/>
            <a:chOff x="1016640" y="1505160"/>
            <a:chExt cx="6037200" cy="2062800"/>
          </a:xfrm>
        </p:grpSpPr>
        <p:sp>
          <p:nvSpPr>
            <p:cNvPr id="113" name="CustomShape 7"/>
            <p:cNvSpPr/>
            <p:nvPr/>
          </p:nvSpPr>
          <p:spPr>
            <a:xfrm>
              <a:off x="1134720" y="2245680"/>
              <a:ext cx="2078280" cy="684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3040" rIns="23040" tIns="23040" bIns="2304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000000"/>
                  </a:solidFill>
                  <a:latin typeface="Calibri"/>
                </a:rPr>
                <a:t>Nivel contributivo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114" name="CustomShape 8"/>
            <p:cNvSpPr/>
            <p:nvPr/>
          </p:nvSpPr>
          <p:spPr>
            <a:xfrm>
              <a:off x="1132200" y="2037600"/>
              <a:ext cx="164880" cy="1648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9"/>
            <p:cNvSpPr/>
            <p:nvPr/>
          </p:nvSpPr>
          <p:spPr>
            <a:xfrm>
              <a:off x="1248120" y="1806120"/>
              <a:ext cx="164880" cy="164880"/>
            </a:xfrm>
            <a:prstGeom prst="ellipse">
              <a:avLst/>
            </a:prstGeom>
            <a:solidFill>
              <a:schemeClr val="accent3">
                <a:hueOff val="625015"/>
                <a:satOff val="-938"/>
                <a:lumOff val="-153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6" name="CustomShape 10"/>
            <p:cNvSpPr/>
            <p:nvPr/>
          </p:nvSpPr>
          <p:spPr>
            <a:xfrm>
              <a:off x="1525680" y="1852200"/>
              <a:ext cx="259560" cy="259560"/>
            </a:xfrm>
            <a:prstGeom prst="ellipse">
              <a:avLst/>
            </a:prstGeom>
            <a:solidFill>
              <a:schemeClr val="accent3">
                <a:hueOff val="1250029"/>
                <a:satOff val="-1876"/>
                <a:lumOff val="-305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7" name="CustomShape 11"/>
            <p:cNvSpPr/>
            <p:nvPr/>
          </p:nvSpPr>
          <p:spPr>
            <a:xfrm>
              <a:off x="1757160" y="1597680"/>
              <a:ext cx="164880" cy="164880"/>
            </a:xfrm>
            <a:prstGeom prst="ellipse">
              <a:avLst/>
            </a:prstGeom>
            <a:solidFill>
              <a:schemeClr val="accent3">
                <a:hueOff val="1875044"/>
                <a:satOff val="-2813"/>
                <a:lumOff val="-458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2"/>
            <p:cNvSpPr/>
            <p:nvPr/>
          </p:nvSpPr>
          <p:spPr>
            <a:xfrm>
              <a:off x="2058120" y="1505160"/>
              <a:ext cx="164880" cy="164880"/>
            </a:xfrm>
            <a:prstGeom prst="ellipse">
              <a:avLst/>
            </a:prstGeom>
            <a:solidFill>
              <a:schemeClr val="accent3">
                <a:hueOff val="2500059"/>
                <a:satOff val="-3751"/>
                <a:lumOff val="-61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9" name="CustomShape 13"/>
            <p:cNvSpPr/>
            <p:nvPr/>
          </p:nvSpPr>
          <p:spPr>
            <a:xfrm>
              <a:off x="2428560" y="1667160"/>
              <a:ext cx="164880" cy="164880"/>
            </a:xfrm>
            <a:prstGeom prst="ellipse">
              <a:avLst/>
            </a:prstGeom>
            <a:solidFill>
              <a:schemeClr val="accent3">
                <a:hueOff val="3125073"/>
                <a:satOff val="-4689"/>
                <a:lumOff val="-763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0" name="CustomShape 14"/>
            <p:cNvSpPr/>
            <p:nvPr/>
          </p:nvSpPr>
          <p:spPr>
            <a:xfrm>
              <a:off x="2660040" y="1782720"/>
              <a:ext cx="259560" cy="259560"/>
            </a:xfrm>
            <a:prstGeom prst="ellipse">
              <a:avLst/>
            </a:prstGeom>
            <a:solidFill>
              <a:schemeClr val="accent3">
                <a:hueOff val="3750088"/>
                <a:satOff val="-5627"/>
                <a:lumOff val="-915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5"/>
            <p:cNvSpPr/>
            <p:nvPr/>
          </p:nvSpPr>
          <p:spPr>
            <a:xfrm>
              <a:off x="2984040" y="2037600"/>
              <a:ext cx="164880" cy="164880"/>
            </a:xfrm>
            <a:prstGeom prst="ellipse">
              <a:avLst/>
            </a:prstGeom>
            <a:solidFill>
              <a:schemeClr val="accent3">
                <a:hueOff val="4375102"/>
                <a:satOff val="-6564"/>
                <a:lumOff val="-1068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2" name="CustomShape 16"/>
            <p:cNvSpPr/>
            <p:nvPr/>
          </p:nvSpPr>
          <p:spPr>
            <a:xfrm>
              <a:off x="3123000" y="2292120"/>
              <a:ext cx="164880" cy="164880"/>
            </a:xfrm>
            <a:prstGeom prst="ellipse">
              <a:avLst/>
            </a:prstGeom>
            <a:solidFill>
              <a:schemeClr val="accent3">
                <a:hueOff val="5000117"/>
                <a:satOff val="-7502"/>
                <a:lumOff val="-122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3" name="CustomShape 17"/>
            <p:cNvSpPr/>
            <p:nvPr/>
          </p:nvSpPr>
          <p:spPr>
            <a:xfrm>
              <a:off x="1919160" y="1806120"/>
              <a:ext cx="424800" cy="424800"/>
            </a:xfrm>
            <a:prstGeom prst="ellipse">
              <a:avLst/>
            </a:prstGeom>
            <a:solidFill>
              <a:schemeClr val="accent3">
                <a:hueOff val="5625132"/>
                <a:satOff val="-8440"/>
                <a:lumOff val="-1373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18"/>
            <p:cNvSpPr/>
            <p:nvPr/>
          </p:nvSpPr>
          <p:spPr>
            <a:xfrm>
              <a:off x="1016640" y="2685600"/>
              <a:ext cx="164880" cy="164880"/>
            </a:xfrm>
            <a:prstGeom prst="ellipse">
              <a:avLst/>
            </a:prstGeom>
            <a:solidFill>
              <a:schemeClr val="accent3">
                <a:hueOff val="6250147"/>
                <a:satOff val="-9378"/>
                <a:lumOff val="-1525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5" name="CustomShape 19"/>
            <p:cNvSpPr/>
            <p:nvPr/>
          </p:nvSpPr>
          <p:spPr>
            <a:xfrm>
              <a:off x="1155600" y="2894040"/>
              <a:ext cx="259560" cy="259560"/>
            </a:xfrm>
            <a:prstGeom prst="ellipse">
              <a:avLst/>
            </a:prstGeom>
            <a:solidFill>
              <a:schemeClr val="accent3">
                <a:hueOff val="6875161"/>
                <a:satOff val="-10316"/>
                <a:lumOff val="-1678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6" name="CustomShape 20"/>
            <p:cNvSpPr/>
            <p:nvPr/>
          </p:nvSpPr>
          <p:spPr>
            <a:xfrm>
              <a:off x="1502640" y="3079080"/>
              <a:ext cx="377640" cy="377640"/>
            </a:xfrm>
            <a:prstGeom prst="ellipse">
              <a:avLst/>
            </a:prstGeom>
            <a:solidFill>
              <a:schemeClr val="accent3">
                <a:hueOff val="7500176"/>
                <a:satOff val="-11253"/>
                <a:lumOff val="-183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7" name="CustomShape 21"/>
            <p:cNvSpPr/>
            <p:nvPr/>
          </p:nvSpPr>
          <p:spPr>
            <a:xfrm>
              <a:off x="1988640" y="3380040"/>
              <a:ext cx="164880" cy="164880"/>
            </a:xfrm>
            <a:prstGeom prst="ellipse">
              <a:avLst/>
            </a:prstGeom>
            <a:solidFill>
              <a:schemeClr val="accent3">
                <a:hueOff val="8125191"/>
                <a:satOff val="-12191"/>
                <a:lumOff val="-1983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8" name="CustomShape 22"/>
            <p:cNvSpPr/>
            <p:nvPr/>
          </p:nvSpPr>
          <p:spPr>
            <a:xfrm>
              <a:off x="2081520" y="3079080"/>
              <a:ext cx="259560" cy="259560"/>
            </a:xfrm>
            <a:prstGeom prst="ellipse">
              <a:avLst/>
            </a:prstGeom>
            <a:solidFill>
              <a:schemeClr val="accent3">
                <a:hueOff val="8750205"/>
                <a:satOff val="-13129"/>
                <a:lumOff val="-2135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9" name="CustomShape 23"/>
            <p:cNvSpPr/>
            <p:nvPr/>
          </p:nvSpPr>
          <p:spPr>
            <a:xfrm>
              <a:off x="2312640" y="3403080"/>
              <a:ext cx="164880" cy="164880"/>
            </a:xfrm>
            <a:prstGeom prst="ellipse">
              <a:avLst/>
            </a:prstGeom>
            <a:solidFill>
              <a:schemeClr val="accent3">
                <a:hueOff val="9375220"/>
                <a:satOff val="-14067"/>
                <a:lumOff val="-2288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0" name="CustomShape 24"/>
            <p:cNvSpPr/>
            <p:nvPr/>
          </p:nvSpPr>
          <p:spPr>
            <a:xfrm>
              <a:off x="2521080" y="3032640"/>
              <a:ext cx="377640" cy="377640"/>
            </a:xfrm>
            <a:prstGeom prst="ellipse">
              <a:avLst/>
            </a:prstGeom>
            <a:solidFill>
              <a:schemeClr val="accent3">
                <a:hueOff val="10000235"/>
                <a:satOff val="-15004"/>
                <a:lumOff val="-244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1" name="CustomShape 25"/>
            <p:cNvSpPr/>
            <p:nvPr/>
          </p:nvSpPr>
          <p:spPr>
            <a:xfrm>
              <a:off x="3030480" y="2940120"/>
              <a:ext cx="259560" cy="259560"/>
            </a:xfrm>
            <a:prstGeom prst="ellipse">
              <a:avLst/>
            </a:prstGeom>
            <a:solidFill>
              <a:schemeClr val="accent3">
                <a:hueOff val="10625249"/>
                <a:satOff val="-15942"/>
                <a:lumOff val="-2593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2" name="CustomShape 26"/>
            <p:cNvSpPr/>
            <p:nvPr/>
          </p:nvSpPr>
          <p:spPr>
            <a:xfrm>
              <a:off x="3290040" y="1851840"/>
              <a:ext cx="762840" cy="1456200"/>
            </a:xfrm>
            <a:prstGeom prst="chevron">
              <a:avLst>
                <a:gd name="adj" fmla="val 6231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27"/>
            <p:cNvSpPr/>
            <p:nvPr/>
          </p:nvSpPr>
          <p:spPr>
            <a:xfrm>
              <a:off x="3914640" y="1851840"/>
              <a:ext cx="762840" cy="1456200"/>
            </a:xfrm>
            <a:prstGeom prst="chevron">
              <a:avLst>
                <a:gd name="adj" fmla="val 62310"/>
              </a:avLst>
            </a:prstGeom>
            <a:solidFill>
              <a:schemeClr val="accent3">
                <a:hueOff val="11250264"/>
                <a:satOff val="-16880"/>
                <a:lumOff val="-2745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28"/>
            <p:cNvSpPr/>
            <p:nvPr/>
          </p:nvSpPr>
          <p:spPr>
            <a:xfrm>
              <a:off x="4932000" y="1700640"/>
              <a:ext cx="2121840" cy="1768320"/>
            </a:xfrm>
            <a:prstGeom prst="ellipse">
              <a:avLst/>
            </a:prstGeom>
            <a:solidFill>
              <a:schemeClr val="accent3">
                <a:hueOff val="11250264"/>
                <a:satOff val="-16880"/>
                <a:lumOff val="-2745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Los trabajadores y sus familias que residan y trabajen en España</a:t>
              </a:r>
              <a:endParaRPr b="0" lang="es-ES" sz="1800" spc="-1" strike="noStrike">
                <a:latin typeface="Arial"/>
              </a:endParaRPr>
            </a:p>
          </p:txBody>
        </p:sp>
      </p:grpSp>
      <p:grpSp>
        <p:nvGrpSpPr>
          <p:cNvPr id="135" name="Group 2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36" name="Group 30"/>
          <p:cNvGrpSpPr/>
          <p:nvPr/>
        </p:nvGrpSpPr>
        <p:grpSpPr>
          <a:xfrm>
            <a:off x="1011600" y="3797640"/>
            <a:ext cx="7192800" cy="2086200"/>
            <a:chOff x="1011600" y="3797640"/>
            <a:chExt cx="7192800" cy="2086200"/>
          </a:xfrm>
        </p:grpSpPr>
        <p:sp>
          <p:nvSpPr>
            <p:cNvPr id="137" name="CustomShape 31"/>
            <p:cNvSpPr/>
            <p:nvPr/>
          </p:nvSpPr>
          <p:spPr>
            <a:xfrm>
              <a:off x="1126080" y="4513680"/>
              <a:ext cx="2009160" cy="662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3040" rIns="23040" tIns="23040" bIns="2304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000000"/>
                  </a:solidFill>
                  <a:latin typeface="Calibri"/>
                </a:rPr>
                <a:t>Nivel NO contributivo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138" name="CustomShape 32"/>
            <p:cNvSpPr/>
            <p:nvPr/>
          </p:nvSpPr>
          <p:spPr>
            <a:xfrm>
              <a:off x="1123560" y="4312440"/>
              <a:ext cx="159480" cy="1594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9" name="CustomShape 33"/>
            <p:cNvSpPr/>
            <p:nvPr/>
          </p:nvSpPr>
          <p:spPr>
            <a:xfrm>
              <a:off x="1235520" y="4088520"/>
              <a:ext cx="159480" cy="159480"/>
            </a:xfrm>
            <a:prstGeom prst="ellipse">
              <a:avLst/>
            </a:prstGeom>
            <a:solidFill>
              <a:schemeClr val="accent4">
                <a:hueOff val="-248043"/>
                <a:satOff val="1494"/>
                <a:lumOff val="12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0" name="CustomShape 34"/>
            <p:cNvSpPr/>
            <p:nvPr/>
          </p:nvSpPr>
          <p:spPr>
            <a:xfrm>
              <a:off x="1504080" y="4133160"/>
              <a:ext cx="250920" cy="250920"/>
            </a:xfrm>
            <a:prstGeom prst="ellipse">
              <a:avLst/>
            </a:prstGeom>
            <a:solidFill>
              <a:schemeClr val="accent4">
                <a:hueOff val="-496086"/>
                <a:satOff val="2989"/>
                <a:lumOff val="24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1" name="CustomShape 35"/>
            <p:cNvSpPr/>
            <p:nvPr/>
          </p:nvSpPr>
          <p:spPr>
            <a:xfrm>
              <a:off x="1728000" y="3886920"/>
              <a:ext cx="159480" cy="159480"/>
            </a:xfrm>
            <a:prstGeom prst="ellipse">
              <a:avLst/>
            </a:prstGeom>
            <a:solidFill>
              <a:schemeClr val="accent4">
                <a:hueOff val="-744128"/>
                <a:satOff val="4483"/>
                <a:lumOff val="359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2" name="CustomShape 36"/>
            <p:cNvSpPr/>
            <p:nvPr/>
          </p:nvSpPr>
          <p:spPr>
            <a:xfrm>
              <a:off x="2018880" y="3797640"/>
              <a:ext cx="159480" cy="159480"/>
            </a:xfrm>
            <a:prstGeom prst="ellipse">
              <a:avLst/>
            </a:prstGeom>
            <a:solidFill>
              <a:schemeClr val="accent4">
                <a:hueOff val="-992171"/>
                <a:satOff val="5978"/>
                <a:lumOff val="479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3" name="CustomShape 37"/>
            <p:cNvSpPr/>
            <p:nvPr/>
          </p:nvSpPr>
          <p:spPr>
            <a:xfrm>
              <a:off x="2376720" y="3954240"/>
              <a:ext cx="159480" cy="159480"/>
            </a:xfrm>
            <a:prstGeom prst="ellipse">
              <a:avLst/>
            </a:prstGeom>
            <a:solidFill>
              <a:schemeClr val="accent4">
                <a:hueOff val="-1240214"/>
                <a:satOff val="7472"/>
                <a:lumOff val="599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4" name="CustomShape 38"/>
            <p:cNvSpPr/>
            <p:nvPr/>
          </p:nvSpPr>
          <p:spPr>
            <a:xfrm>
              <a:off x="2600640" y="4066200"/>
              <a:ext cx="250920" cy="250920"/>
            </a:xfrm>
            <a:prstGeom prst="ellipse">
              <a:avLst/>
            </a:prstGeom>
            <a:solidFill>
              <a:schemeClr val="accent4">
                <a:hueOff val="-1488257"/>
                <a:satOff val="8966"/>
                <a:lumOff val="719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5" name="CustomShape 39"/>
            <p:cNvSpPr/>
            <p:nvPr/>
          </p:nvSpPr>
          <p:spPr>
            <a:xfrm>
              <a:off x="2913840" y="4312440"/>
              <a:ext cx="159480" cy="159480"/>
            </a:xfrm>
            <a:prstGeom prst="ellipse">
              <a:avLst/>
            </a:prstGeom>
            <a:solidFill>
              <a:schemeClr val="accent4">
                <a:hueOff val="-1736299"/>
                <a:satOff val="10461"/>
                <a:lumOff val="838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6" name="CustomShape 40"/>
            <p:cNvSpPr/>
            <p:nvPr/>
          </p:nvSpPr>
          <p:spPr>
            <a:xfrm>
              <a:off x="3048120" y="4558320"/>
              <a:ext cx="159480" cy="159480"/>
            </a:xfrm>
            <a:prstGeom prst="ellipse">
              <a:avLst/>
            </a:prstGeom>
            <a:solidFill>
              <a:schemeClr val="accent4">
                <a:hueOff val="-1984342"/>
                <a:satOff val="11955"/>
                <a:lumOff val="958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7" name="CustomShape 41"/>
            <p:cNvSpPr/>
            <p:nvPr/>
          </p:nvSpPr>
          <p:spPr>
            <a:xfrm>
              <a:off x="1884600" y="4088520"/>
              <a:ext cx="410760" cy="410760"/>
            </a:xfrm>
            <a:prstGeom prst="ellipse">
              <a:avLst/>
            </a:prstGeom>
            <a:solidFill>
              <a:schemeClr val="accent4">
                <a:hueOff val="-2232385"/>
                <a:satOff val="13449"/>
                <a:lumOff val="1078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8" name="CustomShape 42"/>
            <p:cNvSpPr/>
            <p:nvPr/>
          </p:nvSpPr>
          <p:spPr>
            <a:xfrm>
              <a:off x="1011600" y="4938840"/>
              <a:ext cx="159480" cy="159480"/>
            </a:xfrm>
            <a:prstGeom prst="ellipse">
              <a:avLst/>
            </a:prstGeom>
            <a:solidFill>
              <a:schemeClr val="accent4">
                <a:hueOff val="-2480428"/>
                <a:satOff val="14944"/>
                <a:lumOff val="1198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9" name="CustomShape 43"/>
            <p:cNvSpPr/>
            <p:nvPr/>
          </p:nvSpPr>
          <p:spPr>
            <a:xfrm>
              <a:off x="1145880" y="5140440"/>
              <a:ext cx="250920" cy="250920"/>
            </a:xfrm>
            <a:prstGeom prst="ellipse">
              <a:avLst/>
            </a:prstGeom>
            <a:solidFill>
              <a:schemeClr val="accent4">
                <a:hueOff val="-2728470"/>
                <a:satOff val="16438"/>
                <a:lumOff val="1318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0" name="CustomShape 44"/>
            <p:cNvSpPr/>
            <p:nvPr/>
          </p:nvSpPr>
          <p:spPr>
            <a:xfrm>
              <a:off x="1481760" y="5319360"/>
              <a:ext cx="365040" cy="365040"/>
            </a:xfrm>
            <a:prstGeom prst="ellipse">
              <a:avLst/>
            </a:prstGeom>
            <a:solidFill>
              <a:schemeClr val="accent4">
                <a:hueOff val="-2976513"/>
                <a:satOff val="17933"/>
                <a:lumOff val="1437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1" name="CustomShape 45"/>
            <p:cNvSpPr/>
            <p:nvPr/>
          </p:nvSpPr>
          <p:spPr>
            <a:xfrm>
              <a:off x="1951560" y="5610240"/>
              <a:ext cx="159480" cy="159480"/>
            </a:xfrm>
            <a:prstGeom prst="ellipse">
              <a:avLst/>
            </a:prstGeom>
            <a:solidFill>
              <a:schemeClr val="accent4">
                <a:hueOff val="-3224556"/>
                <a:satOff val="19427"/>
                <a:lumOff val="1557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2" name="CustomShape 46"/>
            <p:cNvSpPr/>
            <p:nvPr/>
          </p:nvSpPr>
          <p:spPr>
            <a:xfrm>
              <a:off x="2041200" y="5319360"/>
              <a:ext cx="250920" cy="250920"/>
            </a:xfrm>
            <a:prstGeom prst="ellipse">
              <a:avLst/>
            </a:prstGeom>
            <a:solidFill>
              <a:schemeClr val="accent4">
                <a:hueOff val="-3472599"/>
                <a:satOff val="20921"/>
                <a:lumOff val="1677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3" name="CustomShape 47"/>
            <p:cNvSpPr/>
            <p:nvPr/>
          </p:nvSpPr>
          <p:spPr>
            <a:xfrm>
              <a:off x="2265120" y="5632560"/>
              <a:ext cx="159480" cy="159480"/>
            </a:xfrm>
            <a:prstGeom prst="ellipse">
              <a:avLst/>
            </a:prstGeom>
            <a:solidFill>
              <a:schemeClr val="accent4">
                <a:hueOff val="-3720641"/>
                <a:satOff val="22416"/>
                <a:lumOff val="1797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4" name="CustomShape 48"/>
            <p:cNvSpPr/>
            <p:nvPr/>
          </p:nvSpPr>
          <p:spPr>
            <a:xfrm>
              <a:off x="2466360" y="5274720"/>
              <a:ext cx="365040" cy="365040"/>
            </a:xfrm>
            <a:prstGeom prst="ellipse">
              <a:avLst/>
            </a:prstGeom>
            <a:solidFill>
              <a:schemeClr val="accent4">
                <a:hueOff val="-3968684"/>
                <a:satOff val="23910"/>
                <a:lumOff val="1916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5" name="CustomShape 49"/>
            <p:cNvSpPr/>
            <p:nvPr/>
          </p:nvSpPr>
          <p:spPr>
            <a:xfrm>
              <a:off x="2958840" y="5185080"/>
              <a:ext cx="250920" cy="250920"/>
            </a:xfrm>
            <a:prstGeom prst="ellipse">
              <a:avLst/>
            </a:prstGeom>
            <a:solidFill>
              <a:schemeClr val="accent4">
                <a:hueOff val="-4216727"/>
                <a:satOff val="25405"/>
                <a:lumOff val="2036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6" name="CustomShape 50"/>
            <p:cNvSpPr/>
            <p:nvPr/>
          </p:nvSpPr>
          <p:spPr>
            <a:xfrm>
              <a:off x="3209760" y="4132800"/>
              <a:ext cx="737280" cy="1407960"/>
            </a:xfrm>
            <a:prstGeom prst="chevron">
              <a:avLst>
                <a:gd name="adj" fmla="val 6231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51"/>
            <p:cNvSpPr/>
            <p:nvPr/>
          </p:nvSpPr>
          <p:spPr>
            <a:xfrm>
              <a:off x="3813480" y="4132800"/>
              <a:ext cx="737280" cy="1407960"/>
            </a:xfrm>
            <a:prstGeom prst="chevron">
              <a:avLst>
                <a:gd name="adj" fmla="val 62310"/>
              </a:avLst>
            </a:prstGeom>
            <a:solidFill>
              <a:schemeClr val="accent4">
                <a:hueOff val="-4464770"/>
                <a:satOff val="26899"/>
                <a:lumOff val="2156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52"/>
            <p:cNvSpPr/>
            <p:nvPr/>
          </p:nvSpPr>
          <p:spPr>
            <a:xfrm>
              <a:off x="4551120" y="3858480"/>
              <a:ext cx="3653280" cy="2025360"/>
            </a:xfrm>
            <a:prstGeom prst="ellipse">
              <a:avLst/>
            </a:prstGeom>
            <a:solidFill>
              <a:schemeClr val="accent4">
                <a:hueOff val="-4464770"/>
                <a:satOff val="26899"/>
                <a:lumOff val="2156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Los españoles que residen en España que no han cotizado lo suficiente.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Derecho: asistencia sanitaria, incapacidad permanente y jubilación</a:t>
              </a:r>
              <a:endParaRPr b="0" lang="es-ES" sz="1800" spc="-1" strike="noStrike">
                <a:latin typeface="Arial"/>
              </a:endParaRPr>
            </a:p>
          </p:txBody>
        </p:sp>
      </p:grpSp>
      <p:grpSp>
        <p:nvGrpSpPr>
          <p:cNvPr id="159" name="Group 5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8320" y="1764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1. La Seguridad Social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62" name="43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5905800" y="764640"/>
            <a:ext cx="2986200" cy="639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Estructura de la seguridad social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166" name="Group 6"/>
          <p:cNvGrpSpPr/>
          <p:nvPr/>
        </p:nvGrpSpPr>
        <p:grpSpPr>
          <a:xfrm>
            <a:off x="92160" y="917280"/>
            <a:ext cx="8604360" cy="2179440"/>
            <a:chOff x="92160" y="917280"/>
            <a:chExt cx="8604360" cy="2179440"/>
          </a:xfrm>
        </p:grpSpPr>
        <p:sp>
          <p:nvSpPr>
            <p:cNvPr id="167" name="CustomShape 7"/>
            <p:cNvSpPr/>
            <p:nvPr/>
          </p:nvSpPr>
          <p:spPr>
            <a:xfrm rot="5400000">
              <a:off x="105120" y="903960"/>
              <a:ext cx="1153800" cy="1180080"/>
            </a:xfrm>
            <a:prstGeom prst="teardrop">
              <a:avLst>
                <a:gd name="adj" fmla="val 10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080" rIns="10080" tIns="10080" bIns="10080" anchor="ctr" rot="-5400000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Régimen General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68" name="CustomShape 8"/>
            <p:cNvSpPr/>
            <p:nvPr/>
          </p:nvSpPr>
          <p:spPr>
            <a:xfrm rot="5400000">
              <a:off x="3210480" y="-770400"/>
              <a:ext cx="749880" cy="43632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13760" rIns="10080" tIns="10080" bIns="10080" anchor="ctr" rot="-5400000">
              <a:noAutofit/>
            </a:bodyPr>
            <a:p>
              <a:pPr lvl="1" marL="171360" indent="-171000" algn="ctr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Los trabajadores por cuenta ajena que no estén en ningún régimen especial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69" name="CustomShape 9"/>
            <p:cNvSpPr/>
            <p:nvPr/>
          </p:nvSpPr>
          <p:spPr>
            <a:xfrm rot="5400000">
              <a:off x="-52560" y="1797480"/>
              <a:ext cx="1453680" cy="1144440"/>
            </a:xfrm>
            <a:prstGeom prst="chevron">
              <a:avLst>
                <a:gd name="adj" fmla="val 50000"/>
              </a:avLst>
            </a:prstGeom>
            <a:solidFill>
              <a:schemeClr val="accent3">
                <a:hueOff val="11250264"/>
                <a:satOff val="-16880"/>
                <a:lumOff val="-2745"/>
                <a:alphaOff val="0"/>
              </a:schemeClr>
            </a:solidFill>
            <a:ln>
              <a:solidFill>
                <a:schemeClr val="accent3">
                  <a:hueOff val="11250264"/>
                  <a:satOff val="-16880"/>
                  <a:lumOff val="-2745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080" rIns="10080" tIns="10080" bIns="10080" anchor="ctr" rot="-5400000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Régimenes Especiales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70" name="CustomShape 10"/>
            <p:cNvSpPr/>
            <p:nvPr/>
          </p:nvSpPr>
          <p:spPr>
            <a:xfrm rot="5400000">
              <a:off x="4602960" y="-1281960"/>
              <a:ext cx="894600" cy="72925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11250264"/>
                  <a:satOff val="-16880"/>
                  <a:lumOff val="-2745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13760" rIns="10080" tIns="10080" bIns="10080" anchor="ctr" rot="-5400000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Autónomos, trabajadores agrarios por cuenta propia, trabajadores del mar, trabajadores de la minería, funcionarios y estudiantes menores de 28 años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171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72" name="Group 12"/>
          <p:cNvGrpSpPr/>
          <p:nvPr/>
        </p:nvGrpSpPr>
        <p:grpSpPr>
          <a:xfrm>
            <a:off x="230040" y="3313800"/>
            <a:ext cx="8512920" cy="2284920"/>
            <a:chOff x="230040" y="3313800"/>
            <a:chExt cx="8512920" cy="2284920"/>
          </a:xfrm>
        </p:grpSpPr>
        <p:sp>
          <p:nvSpPr>
            <p:cNvPr id="173" name="CustomShape 13"/>
            <p:cNvSpPr/>
            <p:nvPr/>
          </p:nvSpPr>
          <p:spPr>
            <a:xfrm rot="5400000">
              <a:off x="4016520" y="861840"/>
              <a:ext cx="2267640" cy="71852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47680" rIns="247680" tIns="123840" bIns="123840" anchor="ctr" rot="-5400000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Trabajadores &gt; 18 años por cuenta propia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Cónyuge y familiares que colaboren con autónomo,  no asalariados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Profesionales que trabajen por cuenta propia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Socios de</a:t>
              </a:r>
              <a:r>
                <a:rPr b="0" lang="es-ES" sz="1600" spc="-1" strike="noStrike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 C.B., socios industriales de sociedades colectivas y comanditarias, trabajadores de cooperativas si optan por autónomos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Administradores o consejeros de S.L., S.A.,… con funciones de administración o de gerencia  y tengan control efectivo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74" name="CustomShape 14"/>
            <p:cNvSpPr/>
            <p:nvPr/>
          </p:nvSpPr>
          <p:spPr>
            <a:xfrm>
              <a:off x="230040" y="3313800"/>
              <a:ext cx="1517400" cy="22849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2920" rIns="68760" tIns="108360" bIns="10836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Incluidos en régimen de autónomos</a:t>
              </a:r>
              <a:endParaRPr b="0" lang="es-ES" sz="1800" spc="-1" strike="noStrike">
                <a:latin typeface="Arial"/>
              </a:endParaRPr>
            </a:p>
          </p:txBody>
        </p:sp>
      </p:grpSp>
      <p:grpSp>
        <p:nvGrpSpPr>
          <p:cNvPr id="175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1. La Seguridad Social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78" name="43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228600" y="1484640"/>
            <a:ext cx="87368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INSS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reconocer derecho de prestación económica y ordenar su pago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TGSS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gestiona pagos y recursos económicos, afiliación, altas y bajas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Servicio Público de empleo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gestión prestación por desempleo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INSST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principal órgano de prevención de riesgos laborales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Entidades colaboradoras: Mutuas y empresas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223920" y="980640"/>
            <a:ext cx="3468600" cy="6382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Gestión de la Seguridad Social</a:t>
            </a:r>
            <a:endParaRPr b="0" lang="es-ES" sz="1800" spc="-1" strike="noStrike">
              <a:latin typeface="Arial"/>
            </a:endParaRPr>
          </a:p>
        </p:txBody>
      </p:sp>
      <p:graphicFrame>
        <p:nvGraphicFramePr>
          <p:cNvPr id="183" name="Table 7"/>
          <p:cNvGraphicFramePr/>
          <p:nvPr/>
        </p:nvGraphicFramePr>
        <p:xfrm>
          <a:off x="164880" y="3501000"/>
          <a:ext cx="8736840" cy="1482840"/>
        </p:xfrm>
        <a:graphic>
          <a:graphicData uri="http://schemas.openxmlformats.org/drawingml/2006/table">
            <a:tbl>
              <a:tblPr/>
              <a:tblGrid>
                <a:gridCol w="4368240"/>
                <a:gridCol w="4368600"/>
              </a:tblGrid>
              <a:tr h="370800"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Mutuas colaboradoras de la Seguridad Social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7080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Asociaciones de empresarios que se agrupan para gestionar una serie de servicios relacionados con los accidentes de trabajo y las enfermedades profesionales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70800"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Servicios que ofrecen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Gestionar los accidentes de trabajo y las enfermedades profesionales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Colaborar en los accidentes no laborales y enfermedades comunes de los mismos trabajadores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139560" y="616680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1. La Seguridad Social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86" name="6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87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148320" y="764640"/>
            <a:ext cx="4999320" cy="576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Obligaciones de la empresa con la Seguridad Social</a:t>
            </a:r>
            <a:endParaRPr b="0" lang="es-ES" sz="1600" spc="-1" strike="noStrike">
              <a:latin typeface="Arial"/>
            </a:endParaRPr>
          </a:p>
        </p:txBody>
      </p:sp>
      <p:grpSp>
        <p:nvGrpSpPr>
          <p:cNvPr id="190" name="Group 6"/>
          <p:cNvGrpSpPr/>
          <p:nvPr/>
        </p:nvGrpSpPr>
        <p:grpSpPr>
          <a:xfrm>
            <a:off x="152280" y="1215720"/>
            <a:ext cx="8739720" cy="1113480"/>
            <a:chOff x="152280" y="1215720"/>
            <a:chExt cx="8739720" cy="1113480"/>
          </a:xfrm>
        </p:grpSpPr>
        <p:sp>
          <p:nvSpPr>
            <p:cNvPr id="191" name="CustomShape 7"/>
            <p:cNvSpPr/>
            <p:nvPr/>
          </p:nvSpPr>
          <p:spPr>
            <a:xfrm>
              <a:off x="152280" y="1268640"/>
              <a:ext cx="1885680" cy="100764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0360" rIns="60840" tIns="90360" bIns="9036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Afiliación, altas y bajas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92" name="CustomShape 8"/>
            <p:cNvSpPr/>
            <p:nvPr/>
          </p:nvSpPr>
          <p:spPr>
            <a:xfrm>
              <a:off x="2438640" y="1278720"/>
              <a:ext cx="848160" cy="9878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9"/>
            <p:cNvSpPr/>
            <p:nvPr/>
          </p:nvSpPr>
          <p:spPr>
            <a:xfrm>
              <a:off x="3638880" y="1215720"/>
              <a:ext cx="5253120" cy="111348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3600" rIns="60840" tIns="93600" bIns="9324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* Afiliación: una vez en la vida laboral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* Alta: por cada trabajador que contrata, previa a trabajar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* Baja: cuando termina el contrato, plazo de 3 días naturales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194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95" name="Group 11"/>
          <p:cNvGrpSpPr/>
          <p:nvPr/>
        </p:nvGrpSpPr>
        <p:grpSpPr>
          <a:xfrm>
            <a:off x="154800" y="2328480"/>
            <a:ext cx="8740080" cy="1193040"/>
            <a:chOff x="154800" y="2328480"/>
            <a:chExt cx="8740080" cy="1193040"/>
          </a:xfrm>
        </p:grpSpPr>
        <p:sp>
          <p:nvSpPr>
            <p:cNvPr id="196" name="CustomShape 12"/>
            <p:cNvSpPr/>
            <p:nvPr/>
          </p:nvSpPr>
          <p:spPr>
            <a:xfrm>
              <a:off x="154800" y="2465280"/>
              <a:ext cx="1885680" cy="91908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87840" rIns="60840" tIns="87840" bIns="8784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Cotización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97" name="CustomShape 13"/>
            <p:cNvSpPr/>
            <p:nvPr/>
          </p:nvSpPr>
          <p:spPr>
            <a:xfrm>
              <a:off x="2441160" y="2430720"/>
              <a:ext cx="848160" cy="9878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4"/>
            <p:cNvSpPr/>
            <p:nvPr/>
          </p:nvSpPr>
          <p:spPr>
            <a:xfrm>
              <a:off x="3641760" y="2328480"/>
              <a:ext cx="5253120" cy="119304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5760" rIns="60840" tIns="95760" bIns="9576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* Empresario debe cotizar por los trabajadores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* Debe ingresar, al mes siguiente, en la TGSS su cuota de la Seguridad Social y la cuota de los trabajadores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199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200" name="Table 16"/>
          <p:cNvGraphicFramePr/>
          <p:nvPr/>
        </p:nvGraphicFramePr>
        <p:xfrm>
          <a:off x="148320" y="3610080"/>
          <a:ext cx="8816040" cy="741240"/>
        </p:xfrm>
        <a:graphic>
          <a:graphicData uri="http://schemas.openxmlformats.org/drawingml/2006/table">
            <a:tbl>
              <a:tblPr/>
              <a:tblGrid>
                <a:gridCol w="8816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¿Cuánto debe pagar la empresa por seguridad social?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Contingencias Comunes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Wingdings"/>
                        </a:rPr>
                        <a:t>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23,6 % de la BCCC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Cntg. Profesionales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Wingdings"/>
                        </a:rPr>
                        <a:t>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Tarifa de primas aplicada a la BCCP (% que varia en función de la peligrosidad)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Desempleo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Wingdings"/>
                        </a:rPr>
                        <a:t>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Tipo general (indefinidos, formativos, relevo e interinos) : 5,5 % BCCP , resto contratos: 6,7% BCCP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FOGASA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Wingdings"/>
                        </a:rPr>
                        <a:t>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0,2 % de la BCCP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FP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Wingdings"/>
                        </a:rPr>
                        <a:t>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0,6 % de la BCCP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Horas Extras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Wingdings"/>
                        </a:rPr>
                        <a:t>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Ordinarias: 23,6 % de la base horas extras, Fuerza mayor: 12% de la base de horas extras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201" name="CustomShape 17"/>
          <p:cNvSpPr/>
          <p:nvPr/>
        </p:nvSpPr>
        <p:spPr>
          <a:xfrm>
            <a:off x="5607000" y="5779080"/>
            <a:ext cx="2494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Búsqueda: </a:t>
            </a: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vida laboral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202" name="15 Imagen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 rot="2666400">
            <a:off x="5630400" y="5789160"/>
            <a:ext cx="351360" cy="441720"/>
          </a:xfrm>
          <a:prstGeom prst="rect">
            <a:avLst/>
          </a:prstGeom>
          <a:ln>
            <a:noFill/>
          </a:ln>
        </p:spPr>
      </p:pic>
      <p:sp>
        <p:nvSpPr>
          <p:cNvPr id="203" name="CustomShape 18"/>
          <p:cNvSpPr/>
          <p:nvPr/>
        </p:nvSpPr>
        <p:spPr>
          <a:xfrm>
            <a:off x="234000" y="5788800"/>
            <a:ext cx="3707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Búsqueda: </a:t>
            </a: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Contingencias Comunes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204" name="17 Imagen" descr=""/>
          <p:cNvPicPr/>
          <p:nvPr/>
        </p:nvPicPr>
        <p:blipFill>
          <a:blip r:embed="rId3">
            <a:lum bright="70000" contrast="-70000"/>
          </a:blip>
          <a:stretch/>
        </p:blipFill>
        <p:spPr>
          <a:xfrm rot="2666400">
            <a:off x="482760" y="5807880"/>
            <a:ext cx="351360" cy="44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1. La Seguridad Social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grpSp>
        <p:nvGrpSpPr>
          <p:cNvPr id="208" name="Group 4"/>
          <p:cNvGrpSpPr/>
          <p:nvPr/>
        </p:nvGrpSpPr>
        <p:grpSpPr>
          <a:xfrm>
            <a:off x="3240720" y="864000"/>
            <a:ext cx="2662560" cy="713880"/>
            <a:chOff x="3240720" y="864000"/>
            <a:chExt cx="2662560" cy="713880"/>
          </a:xfrm>
        </p:grpSpPr>
        <p:sp>
          <p:nvSpPr>
            <p:cNvPr id="209" name="CustomShape 5"/>
            <p:cNvSpPr/>
            <p:nvPr/>
          </p:nvSpPr>
          <p:spPr>
            <a:xfrm>
              <a:off x="3240720" y="864000"/>
              <a:ext cx="2662560" cy="7138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1f497d"/>
                  </a:solidFill>
                  <a:latin typeface="Calibri"/>
                </a:rPr>
                <a:t>La Cotización de los Autónomos</a:t>
              </a:r>
              <a:endParaRPr b="0" lang="es-ES" sz="2000" spc="-1" strike="noStrike">
                <a:latin typeface="Arial"/>
              </a:endParaRPr>
            </a:p>
          </p:txBody>
        </p:sp>
      </p:grpSp>
      <p:grpSp>
        <p:nvGrpSpPr>
          <p:cNvPr id="210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11" name="CustomShape 7"/>
          <p:cNvSpPr/>
          <p:nvPr/>
        </p:nvSpPr>
        <p:spPr>
          <a:xfrm>
            <a:off x="3139560" y="616680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12" name="10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graphicFrame>
        <p:nvGraphicFramePr>
          <p:cNvPr id="213" name="Table 8"/>
          <p:cNvGraphicFramePr/>
          <p:nvPr/>
        </p:nvGraphicFramePr>
        <p:xfrm>
          <a:off x="230760" y="1628640"/>
          <a:ext cx="8682120" cy="3528000"/>
        </p:xfrm>
        <a:graphic>
          <a:graphicData uri="http://schemas.openxmlformats.org/drawingml/2006/table">
            <a:tbl>
              <a:tblPr/>
              <a:tblGrid>
                <a:gridCol w="1888560"/>
                <a:gridCol w="6793920"/>
              </a:tblGrid>
              <a:tr h="8218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Bases mín. y máx. 2021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elegir por el autónomo entre 944,40€ – 4.070,10€ al mes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 administradores de sociedades (SL, SA…): mínima de 1.214,10€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</a:tr>
              <a:tr h="1308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Nuevos autónomos tarifa plana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Hombre menores de 30 y mujeres menores de 35: tarifa plana de 60€ durante 12 meses. Siguientes 6 meses reducción de la cuota del 50% y siguientes 18 meses reducción del 30%. 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Mayores de esas edades: igual salvo último tramo es de 6 meses en lugar de 18.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218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Municipios menores de 5.000 h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Tarifa plana de 60€ durante 24 meses. Si es hombre menor de 30 o mujer menor de 35 se amplía 12 meses con bonificación del 30%.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5519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Tipos de cotización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Contingencias comunes= 28,30%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Contingencias profesionales (ahora es obligatorio)= 1,3 %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Por cese de actividad (desempleo de autónomos, ahora obligatorio)= 0,9%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Por FP (ahora obligatorio) = 0,1%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en 2021 = 30,6%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3214</TotalTime>
  <Application>LibreOffice/6.1.5.2$Linux_X86_64 LibreOffice_project/10$Build-2</Application>
  <Words>2682</Words>
  <Paragraphs>368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2013-09-12T06:29:10Z</dcterms:created>
  <dc:creator>TONI</dc:creator>
  <dc:description/>
  <dc:language>es-ES</dc:language>
  <cp:lastModifiedBy>BRUNO  GARCIA GONZALEZ</cp:lastModifiedBy>
  <dcterms:modified xsi:type="dcterms:W3CDTF">2021-09-09T05:31:40Z</dcterms:modified>
  <cp:revision>472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