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A377DF3-0342-4B83-B6D4-786EFBE2773E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86FF75-44ED-4318-A735-E0DD2B0757D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E9C8F6-FE5A-49BA-903B-14B02D5A83D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C2F33E7-F2C6-476E-A42B-46159A39D638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B77833-2EFD-4DDE-AA2B-A877BD9C321E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E78BA68-BA76-455B-8136-D11474B1DBD3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1766FD-89F2-4772-A83E-AF61DB863F3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3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29840" y="1664640"/>
            <a:ext cx="7237080" cy="38289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429840" y="2286720"/>
            <a:ext cx="56026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5  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EL DERECHO DEL TRABAJO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48320" y="42480"/>
            <a:ext cx="8563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000000"/>
                </a:solidFill>
                <a:latin typeface="Calibri"/>
              </a:rPr>
              <a:t>5. El poder de dirección y disciplinario de la empresa</a:t>
            </a:r>
            <a:endParaRPr b="0" lang="es-ES" sz="3000" spc="-1" strike="noStrike">
              <a:latin typeface="Arial"/>
            </a:endParaRPr>
          </a:p>
        </p:txBody>
      </p:sp>
      <p:grpSp>
        <p:nvGrpSpPr>
          <p:cNvPr id="226" name="Group 3"/>
          <p:cNvGrpSpPr/>
          <p:nvPr/>
        </p:nvGrpSpPr>
        <p:grpSpPr>
          <a:xfrm>
            <a:off x="1813320" y="928800"/>
            <a:ext cx="5027040" cy="4568760"/>
            <a:chOff x="1813320" y="928800"/>
            <a:chExt cx="5027040" cy="4568760"/>
          </a:xfrm>
        </p:grpSpPr>
        <p:sp>
          <p:nvSpPr>
            <p:cNvPr id="227" name="CustomShape 4"/>
            <p:cNvSpPr/>
            <p:nvPr/>
          </p:nvSpPr>
          <p:spPr>
            <a:xfrm>
              <a:off x="2421720" y="1675080"/>
              <a:ext cx="3822480" cy="3822480"/>
            </a:xfrm>
            <a:prstGeom prst="blockArc">
              <a:avLst>
                <a:gd name="adj1" fmla="val 11780166"/>
                <a:gd name="adj2" fmla="val 16248531"/>
                <a:gd name="adj3" fmla="val 4639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182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5"/>
            <p:cNvSpPr/>
            <p:nvPr/>
          </p:nvSpPr>
          <p:spPr>
            <a:xfrm>
              <a:off x="2484000" y="928800"/>
              <a:ext cx="3822480" cy="3822480"/>
            </a:xfrm>
            <a:prstGeom prst="blockArc">
              <a:avLst>
                <a:gd name="adj1" fmla="val 5443517"/>
                <a:gd name="adj2" fmla="val 10391583"/>
                <a:gd name="adj3" fmla="val 4639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182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6"/>
            <p:cNvSpPr/>
            <p:nvPr/>
          </p:nvSpPr>
          <p:spPr>
            <a:xfrm>
              <a:off x="2326680" y="933120"/>
              <a:ext cx="3822480" cy="3822480"/>
            </a:xfrm>
            <a:prstGeom prst="blockArc">
              <a:avLst>
                <a:gd name="adj1" fmla="val 455479"/>
                <a:gd name="adj2" fmla="val 5153628"/>
                <a:gd name="adj3" fmla="val 4639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182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"/>
            <p:cNvSpPr/>
            <p:nvPr/>
          </p:nvSpPr>
          <p:spPr>
            <a:xfrm>
              <a:off x="2403360" y="1614240"/>
              <a:ext cx="3822480" cy="3822480"/>
            </a:xfrm>
            <a:prstGeom prst="blockArc">
              <a:avLst>
                <a:gd name="adj1" fmla="val 16331312"/>
                <a:gd name="adj2" fmla="val 20679505"/>
                <a:gd name="adj3" fmla="val 4639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182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"/>
            <p:cNvSpPr/>
            <p:nvPr/>
          </p:nvSpPr>
          <p:spPr>
            <a:xfrm>
              <a:off x="3440520" y="2572200"/>
              <a:ext cx="1717560" cy="1285560"/>
            </a:xfrm>
            <a:prstGeom prst="ellipse">
              <a:avLst/>
            </a:prstGeom>
            <a:solidFill>
              <a:schemeClr val="accent3"/>
            </a:solidFill>
            <a:ln w="28440">
              <a:solidFill>
                <a:srgbClr val="00b050"/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29160" rIns="29160" tIns="29160" bIns="2916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1" lang="es-ES" sz="2300" spc="-1" strike="noStrike">
                  <a:solidFill>
                    <a:srgbClr val="ffffff"/>
                  </a:solidFill>
                  <a:latin typeface="Calibri"/>
                </a:rPr>
                <a:t>Poder de vigilancia</a:t>
              </a:r>
              <a:endParaRPr b="0" lang="es-ES" sz="2300" spc="-1" strike="noStrike">
                <a:latin typeface="Arial"/>
              </a:endParaRPr>
            </a:p>
          </p:txBody>
        </p:sp>
        <p:sp>
          <p:nvSpPr>
            <p:cNvPr id="232" name="CustomShape 9"/>
            <p:cNvSpPr/>
            <p:nvPr/>
          </p:nvSpPr>
          <p:spPr>
            <a:xfrm>
              <a:off x="3515040" y="1105200"/>
              <a:ext cx="1688760" cy="12283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1f497d"/>
                  </a:solidFill>
                  <a:latin typeface="Calibri"/>
                </a:rPr>
                <a:t>Registros personales y sobre sus bienes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3" name="CustomShape 10"/>
            <p:cNvSpPr/>
            <p:nvPr/>
          </p:nvSpPr>
          <p:spPr>
            <a:xfrm>
              <a:off x="5337360" y="2473560"/>
              <a:ext cx="1503000" cy="12351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1f497d"/>
                  </a:solidFill>
                  <a:latin typeface="Calibri"/>
                </a:rPr>
                <a:t>Vigilancia por cámaras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4" name="CustomShape 11"/>
            <p:cNvSpPr/>
            <p:nvPr/>
          </p:nvSpPr>
          <p:spPr>
            <a:xfrm>
              <a:off x="3348360" y="3993480"/>
              <a:ext cx="2046240" cy="14266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1f497d"/>
                  </a:solidFill>
                  <a:latin typeface="Calibri"/>
                </a:rPr>
                <a:t>Vigilancia del correo electrónico y uso de ordenadores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5" name="CustomShape 12"/>
            <p:cNvSpPr/>
            <p:nvPr/>
          </p:nvSpPr>
          <p:spPr>
            <a:xfrm>
              <a:off x="1813320" y="2401560"/>
              <a:ext cx="1456200" cy="1319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1f497d"/>
                  </a:solidFill>
                  <a:latin typeface="Calibri"/>
                </a:rPr>
                <a:t>Vigilancia de su situación sanitaria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36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37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38" name="CustomShape 14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>
            <a:off x="5591520" y="1099800"/>
            <a:ext cx="3363120" cy="130644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Seguridad o sospecha de robo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Presencia de representación de los trabajadores o de otro trabajador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41" name="CustomShape 17"/>
          <p:cNvSpPr/>
          <p:nvPr/>
        </p:nvSpPr>
        <p:spPr>
          <a:xfrm>
            <a:off x="6300720" y="3929040"/>
            <a:ext cx="2729880" cy="106308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Lugares de trabajo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Desprovistas de audio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Informar de su existencia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42" name="CustomShape 18"/>
          <p:cNvSpPr/>
          <p:nvPr/>
        </p:nvSpPr>
        <p:spPr>
          <a:xfrm>
            <a:off x="388080" y="4349880"/>
            <a:ext cx="2678040" cy="106308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Advertir previamente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Indicios evidentes y claros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Presencia de testigo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43" name="CustomShape 19"/>
          <p:cNvSpPr/>
          <p:nvPr/>
        </p:nvSpPr>
        <p:spPr>
          <a:xfrm>
            <a:off x="188280" y="1427040"/>
            <a:ext cx="2504880" cy="106308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Baja laboral vigilancia por personal médico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44" name="CustomShape 20"/>
          <p:cNvSpPr/>
          <p:nvPr/>
        </p:nvSpPr>
        <p:spPr>
          <a:xfrm rot="10494000">
            <a:off x="4995360" y="819000"/>
            <a:ext cx="662040" cy="2516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1"/>
          <p:cNvSpPr/>
          <p:nvPr/>
        </p:nvSpPr>
        <p:spPr>
          <a:xfrm rot="15232200">
            <a:off x="6803280" y="3438000"/>
            <a:ext cx="662040" cy="2516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2"/>
          <p:cNvSpPr/>
          <p:nvPr/>
        </p:nvSpPr>
        <p:spPr>
          <a:xfrm rot="21266400">
            <a:off x="2882520" y="5212440"/>
            <a:ext cx="662040" cy="232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3"/>
          <p:cNvSpPr/>
          <p:nvPr/>
        </p:nvSpPr>
        <p:spPr>
          <a:xfrm flipH="1" flipV="1" rot="14739600">
            <a:off x="1154880" y="2440080"/>
            <a:ext cx="612720" cy="3024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01240" y="1340640"/>
            <a:ext cx="660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empresa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además de 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dictar órdenes y vigilar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puede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 sancionar </a:t>
            </a:r>
            <a:r>
              <a:rPr b="1" i="1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9560" y="5660280"/>
            <a:ext cx="3569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2: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 “Busca en tu convenio”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50" name="51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351000" y="575172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6675120" y="1202400"/>
            <a:ext cx="1790280" cy="639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Poder Disciplinario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732320" y="4365000"/>
            <a:ext cx="3559320" cy="11869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Faltas leves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10 días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Faltas graves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20 días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Faltas muy graves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60 días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201240" y="3449880"/>
            <a:ext cx="640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Los trabajadores podrán reclamar ante el Juzgado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Las faltas prescriben y la empresa ya no podrá alegar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55" name="26 Imagen" descr=""/>
          <p:cNvPicPr/>
          <p:nvPr/>
        </p:nvPicPr>
        <p:blipFill>
          <a:blip r:embed="rId2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1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5. El poder de dirección y disciplinario de la empresa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237960" y="2033640"/>
            <a:ext cx="8641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0" i="1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convenios colectivos </a:t>
            </a:r>
            <a:r>
              <a:rPr b="0" i="1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establecen las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conductas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que pueden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ser sancionadas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1" i="1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y el tipo de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sanción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(nunca reducción del sueldo, pérdida de vacaciones o descanso)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6. Los tribunales laborales</a:t>
            </a:r>
            <a:endParaRPr b="0" lang="es-ES" sz="4400" spc="-1" strike="noStrike">
              <a:latin typeface="Arial"/>
            </a:endParaRPr>
          </a:p>
        </p:txBody>
      </p:sp>
      <p:grpSp>
        <p:nvGrpSpPr>
          <p:cNvPr id="263" name="Group 4"/>
          <p:cNvGrpSpPr/>
          <p:nvPr/>
        </p:nvGrpSpPr>
        <p:grpSpPr>
          <a:xfrm>
            <a:off x="151200" y="2100240"/>
            <a:ext cx="8812080" cy="2653560"/>
            <a:chOff x="151200" y="2100240"/>
            <a:chExt cx="8812080" cy="2653560"/>
          </a:xfrm>
        </p:grpSpPr>
        <p:sp>
          <p:nvSpPr>
            <p:cNvPr id="264" name="CustomShape 5"/>
            <p:cNvSpPr/>
            <p:nvPr/>
          </p:nvSpPr>
          <p:spPr>
            <a:xfrm>
              <a:off x="151200" y="2100240"/>
              <a:ext cx="1769040" cy="2650320"/>
            </a:xfrm>
            <a:prstGeom prst="roundRect">
              <a:avLst>
                <a:gd name="adj" fmla="val 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68760" tIns="909720" bIns="1476000" vert="vert270" rot="16200000">
              <a:noAutofit/>
            </a:bodyPr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JS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65" name="CustomShape 6"/>
            <p:cNvSpPr/>
            <p:nvPr/>
          </p:nvSpPr>
          <p:spPr>
            <a:xfrm>
              <a:off x="384840" y="2100240"/>
              <a:ext cx="1317600" cy="265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68760" bIns="0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Juzgado de lo Social</a:t>
              </a:r>
              <a:endParaRPr b="0" lang="es-E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Juzgado básico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1º órgano judicial al que se acude en materia laboral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66" name="CustomShape 7"/>
            <p:cNvSpPr/>
            <p:nvPr/>
          </p:nvSpPr>
          <p:spPr>
            <a:xfrm>
              <a:off x="1924200" y="2100240"/>
              <a:ext cx="1681920" cy="2650320"/>
            </a:xfrm>
            <a:prstGeom prst="roundRect">
              <a:avLst>
                <a:gd name="adj" fmla="val 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68760" tIns="918720" bIns="1484640" vert="vert270" rot="16200000">
              <a:noAutofit/>
            </a:bodyPr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TSJ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67" name="CustomShape 8"/>
            <p:cNvSpPr/>
            <p:nvPr/>
          </p:nvSpPr>
          <p:spPr>
            <a:xfrm rot="5400000">
              <a:off x="1913760" y="2208960"/>
              <a:ext cx="19080" cy="16200"/>
            </a:xfrm>
            <a:prstGeom prst="flowChartExtra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68" name="CustomShape 9"/>
            <p:cNvSpPr/>
            <p:nvPr/>
          </p:nvSpPr>
          <p:spPr>
            <a:xfrm>
              <a:off x="2146680" y="2100240"/>
              <a:ext cx="1252800" cy="265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68760" bIns="0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Tribunal Superior de Justicia</a:t>
              </a:r>
              <a:endParaRPr b="0" lang="es-E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Recursos contra sentencias y resoluciones sindicales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69" name="CustomShape 10"/>
            <p:cNvSpPr/>
            <p:nvPr/>
          </p:nvSpPr>
          <p:spPr>
            <a:xfrm>
              <a:off x="3610440" y="2100240"/>
              <a:ext cx="1647720" cy="2650320"/>
            </a:xfrm>
            <a:prstGeom prst="roundRect">
              <a:avLst>
                <a:gd name="adj" fmla="val 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68760" tIns="921960" bIns="1487880" vert="vert270" rot="16200000">
              <a:noAutofit/>
            </a:bodyPr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AN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70" name="CustomShape 11"/>
            <p:cNvSpPr/>
            <p:nvPr/>
          </p:nvSpPr>
          <p:spPr>
            <a:xfrm rot="5400000">
              <a:off x="3599640" y="2208960"/>
              <a:ext cx="19080" cy="16200"/>
            </a:xfrm>
            <a:prstGeom prst="flowChartExtra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1" name="CustomShape 12"/>
            <p:cNvSpPr/>
            <p:nvPr/>
          </p:nvSpPr>
          <p:spPr>
            <a:xfrm>
              <a:off x="3828240" y="2100240"/>
              <a:ext cx="1227600" cy="265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68760" bIns="0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Audiencia Nacional</a:t>
              </a:r>
              <a:endParaRPr b="0" lang="es-E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Materia sindical colectiva que traspasan una comunidad autónoma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72" name="CustomShape 13"/>
            <p:cNvSpPr/>
            <p:nvPr/>
          </p:nvSpPr>
          <p:spPr>
            <a:xfrm>
              <a:off x="5262120" y="2100240"/>
              <a:ext cx="1489680" cy="2650320"/>
            </a:xfrm>
            <a:prstGeom prst="roundRect">
              <a:avLst>
                <a:gd name="adj" fmla="val 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68760" tIns="937800" bIns="1503720" vert="vert270" rot="16200000">
              <a:noAutofit/>
            </a:bodyPr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TS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73" name="CustomShape 14"/>
            <p:cNvSpPr/>
            <p:nvPr/>
          </p:nvSpPr>
          <p:spPr>
            <a:xfrm rot="5400000">
              <a:off x="5251680" y="2208960"/>
              <a:ext cx="19080" cy="16200"/>
            </a:xfrm>
            <a:prstGeom prst="flowChartExtra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4" name="CustomShape 15"/>
            <p:cNvSpPr/>
            <p:nvPr/>
          </p:nvSpPr>
          <p:spPr>
            <a:xfrm>
              <a:off x="5460120" y="2100240"/>
              <a:ext cx="1109880" cy="265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68760" bIns="0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Tribunal Supremo</a:t>
              </a:r>
              <a:endParaRPr b="0" lang="es-E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Un recurso de casación contra sentencias de los TSJ o Audiencia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75" name="CustomShape 16"/>
            <p:cNvSpPr/>
            <p:nvPr/>
          </p:nvSpPr>
          <p:spPr>
            <a:xfrm>
              <a:off x="6754680" y="2103480"/>
              <a:ext cx="2208600" cy="2650320"/>
            </a:xfrm>
            <a:prstGeom prst="roundRect">
              <a:avLst>
                <a:gd name="adj" fmla="val 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68760" tIns="865800" bIns="1432080" vert="vert270" rot="16200000">
              <a:noAutofit/>
            </a:bodyPr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TC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76" name="CustomShape 17"/>
            <p:cNvSpPr/>
            <p:nvPr/>
          </p:nvSpPr>
          <p:spPr>
            <a:xfrm rot="5400000">
              <a:off x="6745680" y="2208960"/>
              <a:ext cx="19080" cy="16200"/>
            </a:xfrm>
            <a:prstGeom prst="flowChartExtra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7044120" y="2103480"/>
              <a:ext cx="1645200" cy="265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68760" bIns="0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Tribunal Constitucional</a:t>
              </a:r>
              <a:endParaRPr b="0" lang="es-E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No tribunal laboral  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Materias y derechos de la Constitución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No discriminación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78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9" name="CustomShape 20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80" name="9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81" name="CustomShape 21"/>
          <p:cNvSpPr/>
          <p:nvPr/>
        </p:nvSpPr>
        <p:spPr>
          <a:xfrm>
            <a:off x="76320" y="5660280"/>
            <a:ext cx="3575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3: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 “El Tribunal del Jurado”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82" name="11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351000" y="575172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708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Amplía 2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1" lang="es-ES" sz="6700" spc="-1" strike="noStrike">
                <a:solidFill>
                  <a:srgbClr val="c00000"/>
                </a:solidFill>
                <a:latin typeface="Calibri"/>
              </a:rPr>
              <a:t>“Busca en tu convenio”</a:t>
            </a:r>
            <a:endParaRPr b="0" lang="es-ES" sz="67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9040" y="1772640"/>
            <a:ext cx="807480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ES" sz="2800" spc="-1" strike="noStrike">
                <a:solidFill>
                  <a:srgbClr val="000000"/>
                </a:solidFill>
                <a:latin typeface="Calibri"/>
              </a:rPr>
              <a:t>¿Qué sanciones están previstas en tu convenio según el tipo de falta?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2800" spc="-1" strike="noStrike">
                <a:solidFill>
                  <a:srgbClr val="000000"/>
                </a:solidFill>
                <a:latin typeface="Calibri"/>
              </a:rPr>
              <a:t>¿Qué indica respecto a la prescripción de faltas?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81120" y="1406520"/>
            <a:ext cx="69274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Historia del Derecho del Trabajo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16400" y="2709000"/>
            <a:ext cx="6070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Fuentes del Derecho del Trabajo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57800" y="3900240"/>
            <a:ext cx="82137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5.  El poder de dirección y disciplinario de la empresa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16400" y="206100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La relación laboral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7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439920" y="172800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744480" y="3357000"/>
            <a:ext cx="824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4.  Derechos y deberes laborales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771120" y="4440960"/>
            <a:ext cx="8213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6.  Los tribunales laborales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47760" y="1330920"/>
            <a:ext cx="3600000" cy="48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3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Edad Media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3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Revolución Industrial (XVIII-XIX)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3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Presión del movimiento obrero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4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0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Historia del Derecho del Trabajo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57480" y="1134000"/>
            <a:ext cx="8496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Relaciones laborales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hasta que surge el Derecho del Trabajo y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el contrato de trabajo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969560" y="191700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2642040" y="1840320"/>
            <a:ext cx="280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Siervos </a:t>
            </a: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obligados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a trabajar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3784320" y="284292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4408920" y="2742840"/>
            <a:ext cx="4610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Contrato de arrendamiento de servicios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Los empresarios imponían las condiciones de trabajo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3825720" y="385092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4462920" y="3751200"/>
            <a:ext cx="46310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Intervención del Estado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Aprueban leyes para proteger al trabajador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Nació el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contrato de trabajo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539640" y="5233680"/>
            <a:ext cx="2102400" cy="638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Derecho del Trabajo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3482640" y="5049000"/>
            <a:ext cx="173700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Pública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leyes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3497760" y="5513400"/>
            <a:ext cx="431424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Privada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pacto de condiciones de trabajo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2842200" y="511632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6"/>
          <p:cNvSpPr/>
          <p:nvPr/>
        </p:nvSpPr>
        <p:spPr>
          <a:xfrm>
            <a:off x="2842200" y="56052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98520" y="1109520"/>
            <a:ext cx="1717920" cy="91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Requisitos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Relación laboral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298960" y="132948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2962440" y="1227960"/>
            <a:ext cx="91188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Trabajo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 relación laboral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5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26" name="CustomShape 7"/>
          <p:cNvSpPr/>
          <p:nvPr/>
        </p:nvSpPr>
        <p:spPr>
          <a:xfrm>
            <a:off x="398520" y="3141000"/>
            <a:ext cx="1389240" cy="80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Relaciones NO laborales (excluidas)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908360" y="29682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9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3973680" y="1168200"/>
            <a:ext cx="46101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Personal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acudir personalmente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Voluntario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nadie obligado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Retribuido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beneficio económico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Dependiente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instrucciones de la empresa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Cuenta ajena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salario fijo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1908360" y="335232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1908360" y="376416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3"/>
          <p:cNvSpPr/>
          <p:nvPr/>
        </p:nvSpPr>
        <p:spPr>
          <a:xfrm>
            <a:off x="1893240" y="41760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4"/>
          <p:cNvSpPr/>
          <p:nvPr/>
        </p:nvSpPr>
        <p:spPr>
          <a:xfrm>
            <a:off x="1893240" y="457524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5"/>
          <p:cNvSpPr/>
          <p:nvPr/>
        </p:nvSpPr>
        <p:spPr>
          <a:xfrm>
            <a:off x="1908360" y="500832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6"/>
          <p:cNvSpPr/>
          <p:nvPr/>
        </p:nvSpPr>
        <p:spPr>
          <a:xfrm>
            <a:off x="1908360" y="54414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7"/>
          <p:cNvSpPr/>
          <p:nvPr/>
        </p:nvSpPr>
        <p:spPr>
          <a:xfrm>
            <a:off x="2511000" y="3260880"/>
            <a:ext cx="445788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Prestaciones personales que sean obligatorias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2508120" y="4084200"/>
            <a:ext cx="645588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Trabajos familiares, segundo grado que convivan con el empresario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2526120" y="5349960"/>
            <a:ext cx="137880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Autónomos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9" name="CustomShape 20"/>
          <p:cNvSpPr/>
          <p:nvPr/>
        </p:nvSpPr>
        <p:spPr>
          <a:xfrm>
            <a:off x="2526120" y="4915440"/>
            <a:ext cx="389520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Agentes comerciales (100% comisión)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2511000" y="2854440"/>
            <a:ext cx="137880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Funcionarios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2511000" y="4483440"/>
            <a:ext cx="299664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Consejeros de las sociedades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2526120" y="3672360"/>
            <a:ext cx="509472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Trabajos de amistad, buena vecindad o benevolencia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>
            <a:off x="1908360" y="585396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5"/>
          <p:cNvSpPr/>
          <p:nvPr/>
        </p:nvSpPr>
        <p:spPr>
          <a:xfrm>
            <a:off x="2523240" y="5762520"/>
            <a:ext cx="444564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Transportistas con autorización administrativa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46960" y="1054080"/>
            <a:ext cx="1540800" cy="8474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Relaciones laborales especiales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909800" y="105408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1909800" y="138204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526120" y="965160"/>
            <a:ext cx="1270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Directivos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2547000" y="1943280"/>
            <a:ext cx="280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Deportistas profesionales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896480" y="3616200"/>
            <a:ext cx="4004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Excluidos de la relación laboral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76560" y="4509000"/>
            <a:ext cx="77954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Trabajadores por cuenta propia (tener un negocio)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Cónyuge y familiares (hasta segundo grado) que colaboren en el negocio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Profesionales en colegio profesional (abogados, economistas, psicólogos…)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Administradores y consejeros de las SL y SA con control efectivo de la empresa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 relación laboral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54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55" name="CustomShape 10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1909800" y="171000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>
            <a:off x="1909800" y="203832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2526120" y="1293480"/>
            <a:ext cx="2828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Servicio de hogar familiar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0" name="CustomShape 15"/>
          <p:cNvSpPr/>
          <p:nvPr/>
        </p:nvSpPr>
        <p:spPr>
          <a:xfrm>
            <a:off x="2526120" y="1621440"/>
            <a:ext cx="282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Penados en cárceles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1" name="CustomShape 16"/>
          <p:cNvSpPr/>
          <p:nvPr/>
        </p:nvSpPr>
        <p:spPr>
          <a:xfrm>
            <a:off x="2562120" y="2301480"/>
            <a:ext cx="3080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Artistas espectáculos públicos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2" name="CustomShape 17"/>
          <p:cNvSpPr/>
          <p:nvPr/>
        </p:nvSpPr>
        <p:spPr>
          <a:xfrm>
            <a:off x="1909800" y="237132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8"/>
          <p:cNvSpPr/>
          <p:nvPr/>
        </p:nvSpPr>
        <p:spPr>
          <a:xfrm>
            <a:off x="5649480" y="105408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9"/>
          <p:cNvSpPr/>
          <p:nvPr/>
        </p:nvSpPr>
        <p:spPr>
          <a:xfrm>
            <a:off x="5649480" y="138204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0"/>
          <p:cNvSpPr/>
          <p:nvPr/>
        </p:nvSpPr>
        <p:spPr>
          <a:xfrm>
            <a:off x="6265440" y="965160"/>
            <a:ext cx="2545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Representantes comercio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6" name="CustomShape 21"/>
          <p:cNvSpPr/>
          <p:nvPr/>
        </p:nvSpPr>
        <p:spPr>
          <a:xfrm>
            <a:off x="6286320" y="2180520"/>
            <a:ext cx="280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Médicos residentes (MIR)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7" name="CustomShape 22"/>
          <p:cNvSpPr/>
          <p:nvPr/>
        </p:nvSpPr>
        <p:spPr>
          <a:xfrm>
            <a:off x="5676120" y="181188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3"/>
          <p:cNvSpPr/>
          <p:nvPr/>
        </p:nvSpPr>
        <p:spPr>
          <a:xfrm>
            <a:off x="5640840" y="225288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4"/>
          <p:cNvSpPr/>
          <p:nvPr/>
        </p:nvSpPr>
        <p:spPr>
          <a:xfrm>
            <a:off x="6265440" y="1293480"/>
            <a:ext cx="282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Discapacitados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0" name="CustomShape 25"/>
          <p:cNvSpPr/>
          <p:nvPr/>
        </p:nvSpPr>
        <p:spPr>
          <a:xfrm>
            <a:off x="6298560" y="1639800"/>
            <a:ext cx="282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Menores en centros de internamiento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1" name="CustomShape 26"/>
          <p:cNvSpPr/>
          <p:nvPr/>
        </p:nvSpPr>
        <p:spPr>
          <a:xfrm>
            <a:off x="6301440" y="2523600"/>
            <a:ext cx="2509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Abogados en despachos profesionales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2" name="CustomShape 27"/>
          <p:cNvSpPr/>
          <p:nvPr/>
        </p:nvSpPr>
        <p:spPr>
          <a:xfrm>
            <a:off x="5640840" y="265500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8"/>
          <p:cNvSpPr/>
          <p:nvPr/>
        </p:nvSpPr>
        <p:spPr>
          <a:xfrm>
            <a:off x="376560" y="3400200"/>
            <a:ext cx="1389240" cy="80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Régimen de Autónomos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7680" y="1598040"/>
            <a:ext cx="2397600" cy="346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1ª) Normativa de la UE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55640" y="2184120"/>
            <a:ext cx="2388960" cy="3528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2ª) Constitución Española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494000" y="2705760"/>
            <a:ext cx="2659680" cy="3625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3ª) Tratados internacionales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3538800" y="3214440"/>
            <a:ext cx="1025640" cy="3596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4º) Leyes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783960" y="3763440"/>
            <a:ext cx="1665000" cy="3596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5ª) Reglamentos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Fuentes del derecho de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81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2" name="CustomShape 8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1402560" y="949320"/>
            <a:ext cx="6086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Normas o fuentes a aplicar en una relación laboral y jerarquía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2754360" y="4354560"/>
            <a:ext cx="2300400" cy="3596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6ª) Convenios colectivos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1688040" y="4914720"/>
            <a:ext cx="2271960" cy="3596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7ª) Contrato de trabajo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321480" y="5517360"/>
            <a:ext cx="2732040" cy="3596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8ª) Usos y costumbres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2561400" y="1575360"/>
            <a:ext cx="57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Obligatoria / Directivas/ mejorables por el país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3164400" y="2171160"/>
            <a:ext cx="5135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Derechos laborales (huelga, salario, convenio, etc)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0" name="CustomShape 16"/>
          <p:cNvSpPr/>
          <p:nvPr/>
        </p:nvSpPr>
        <p:spPr>
          <a:xfrm>
            <a:off x="4220640" y="2697480"/>
            <a:ext cx="4527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Convenios de la OIT /ratificados por el país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1" name="CustomShape 17"/>
          <p:cNvSpPr/>
          <p:nvPr/>
        </p:nvSpPr>
        <p:spPr>
          <a:xfrm>
            <a:off x="4564800" y="3205080"/>
            <a:ext cx="432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Desarrollan la constitución (el Estatuto)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>
            <a:off x="116640" y="3246480"/>
            <a:ext cx="3421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Orgánicas                      Tipos: 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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Ordinarias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Real Decreto-legislativo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Real Decreto-Ley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93" name="CustomShape 19"/>
          <p:cNvSpPr/>
          <p:nvPr/>
        </p:nvSpPr>
        <p:spPr>
          <a:xfrm>
            <a:off x="5459040" y="3724200"/>
            <a:ext cx="3924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Real Decreto/ aprueba el Gobierno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4" name="CustomShape 20"/>
          <p:cNvSpPr/>
          <p:nvPr/>
        </p:nvSpPr>
        <p:spPr>
          <a:xfrm>
            <a:off x="5055120" y="4329000"/>
            <a:ext cx="4153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Pacto privado sindicatos y empresarios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5" name="CustomShape 21"/>
          <p:cNvSpPr/>
          <p:nvPr/>
        </p:nvSpPr>
        <p:spPr>
          <a:xfrm>
            <a:off x="3971880" y="4914720"/>
            <a:ext cx="4153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Pacto privado trabajador y empresario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6" name="CustomShape 22"/>
          <p:cNvSpPr/>
          <p:nvPr/>
        </p:nvSpPr>
        <p:spPr>
          <a:xfrm>
            <a:off x="3054240" y="5517360"/>
            <a:ext cx="5405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Ninguna norma / costumbre local y profesional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7680" y="1803240"/>
            <a:ext cx="2986560" cy="3463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Ppio. de jerarquía normativa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57680" y="2363040"/>
            <a:ext cx="2613600" cy="352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Ppio. de norma mínima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87920" y="2893320"/>
            <a:ext cx="3447720" cy="3625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Ppio. Condición más beneficiosa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74960" y="3419280"/>
            <a:ext cx="2884320" cy="359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Ppio. Norma más favorable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74960" y="3968640"/>
            <a:ext cx="3623040" cy="359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Ppio. Irrenunciabilidad de derechos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Fuentes del derecho de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04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05" name="CustomShape 8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1402560" y="949320"/>
            <a:ext cx="60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Principios de aplicación de las fuentes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163800" y="4487040"/>
            <a:ext cx="3283560" cy="359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Ppio. “indubio pro operario”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3157560" y="1804320"/>
            <a:ext cx="57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Normas superiores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encima de inferiores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2785680" y="2389680"/>
            <a:ext cx="6250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Las superiores marcan mínimos que inferiores pueden mejorar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3636000" y="2902320"/>
            <a:ext cx="4303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contrato mejore Estatuto o convenio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3099600" y="3419280"/>
            <a:ext cx="5664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Dos normas del mismo rango, aplica la más beneficiosa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3" name="CustomShape 16"/>
          <p:cNvSpPr/>
          <p:nvPr/>
        </p:nvSpPr>
        <p:spPr>
          <a:xfrm>
            <a:off x="3752280" y="3968640"/>
            <a:ext cx="501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se puede pactar renunciar a sus derechos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4" name="CustomShape 17"/>
          <p:cNvSpPr/>
          <p:nvPr/>
        </p:nvSpPr>
        <p:spPr>
          <a:xfrm>
            <a:off x="3447720" y="4466880"/>
            <a:ext cx="4153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En caso de duda, a favor del trabajador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5" name="CustomShape 18"/>
          <p:cNvSpPr/>
          <p:nvPr/>
        </p:nvSpPr>
        <p:spPr>
          <a:xfrm>
            <a:off x="349920" y="5493960"/>
            <a:ext cx="4780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1: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216" name="26 Imagen" descr=""/>
          <p:cNvPicPr/>
          <p:nvPr/>
        </p:nvPicPr>
        <p:blipFill>
          <a:blip r:embed="rId2"/>
          <a:stretch/>
        </p:blipFill>
        <p:spPr>
          <a:xfrm rot="2666400">
            <a:off x="803160" y="566820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Derechos y deberes laborales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19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22" name="Table 5"/>
          <p:cNvGraphicFramePr/>
          <p:nvPr/>
        </p:nvGraphicFramePr>
        <p:xfrm>
          <a:off x="390960" y="1268640"/>
          <a:ext cx="8284320" cy="890280"/>
        </p:xfrm>
        <a:graphic>
          <a:graphicData uri="http://schemas.openxmlformats.org/drawingml/2006/table">
            <a:tbl>
              <a:tblPr/>
              <a:tblGrid>
                <a:gridCol w="2307960"/>
                <a:gridCol w="3240720"/>
                <a:gridCol w="273564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Derechos colectivos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Derechos individuales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Deberes laborales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38364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Sindicación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Huelga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Convenios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Conflicto colectivo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Reunión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Participar en la empresa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Elegir profesión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Ocupación efectiva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Ascensos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Acudir a exámenes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Elegir turno de trabajo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(estudios oficiales)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Igualdad y no discriminación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Intimidad y dignidad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Descanso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Remuneración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Actuar de buena fe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Actuar con diligencia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Mejora de la productividad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competencia desleal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Medidas de prevención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Cumplir órdenes e instrucciones del empresario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6"/>
          <p:cNvSpPr/>
          <p:nvPr/>
        </p:nvSpPr>
        <p:spPr>
          <a:xfrm>
            <a:off x="1219680" y="5141880"/>
            <a:ext cx="6086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En caso de incumplimiento de deberes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sanción o despido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Application>LibreOffice/6.1.5.2$Linux_X86_64 LibreOffice_project/10$Build-2</Application>
  <Words>941</Words>
  <Paragraphs>214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2020-09-08T10:18:18Z</dcterms:modified>
  <cp:revision>171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