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6062866-5AD9-4CDB-8204-39A9CD8F9DF8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61D3DF8-3092-4E8B-A7C7-125CE4853E5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0B744C-C78E-463F-A9E3-DF1941FEAF08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D2A0DC-D129-4D55-A5D0-D91CFF509206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EA570EE-9AA9-4458-812E-AD244B4B36EA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20/09/2021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64B44A-4522-421B-B0A1-E6EA1211CA5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ditorialtulibro.es/tulibrodefp/login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5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416160" y="1659240"/>
            <a:ext cx="7237080" cy="38289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429840" y="2286720"/>
            <a:ext cx="56026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5400" spc="-1" strike="noStrike">
                <a:solidFill>
                  <a:srgbClr val="c0504d"/>
                </a:solidFill>
                <a:latin typeface="Calibri"/>
              </a:rPr>
              <a:t>Unidad 6              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5400" spc="-1" strike="noStrike">
                <a:solidFill>
                  <a:srgbClr val="c0504d"/>
                </a:solidFill>
                <a:latin typeface="Calibri"/>
              </a:rPr>
              <a:t>EL CONTRATO DE TRABAJO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90" name="1 Imagen" descr=""/>
          <p:cNvPicPr/>
          <p:nvPr/>
        </p:nvPicPr>
        <p:blipFill>
          <a:blip r:embed="rId2"/>
          <a:stretch/>
        </p:blipFill>
        <p:spPr>
          <a:xfrm>
            <a:off x="7494480" y="262080"/>
            <a:ext cx="1298160" cy="670680"/>
          </a:xfrm>
          <a:prstGeom prst="rect">
            <a:avLst/>
          </a:prstGeom>
          <a:ln>
            <a:noFill/>
          </a:ln>
        </p:spPr>
      </p:pic>
      <p:pic>
        <p:nvPicPr>
          <p:cNvPr id="91" name="2 Imagen" descr=""/>
          <p:cNvPicPr/>
          <p:nvPr/>
        </p:nvPicPr>
        <p:blipFill>
          <a:blip r:embed="rId3"/>
          <a:stretch/>
        </p:blipFill>
        <p:spPr>
          <a:xfrm>
            <a:off x="8144280" y="907920"/>
            <a:ext cx="648720" cy="9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724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contratos temporales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58400" y="1018080"/>
            <a:ext cx="4190400" cy="40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Obra y servicio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921560" y="968760"/>
            <a:ext cx="4014000" cy="49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Eventual por circunstancias de la producción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4720320" y="2106360"/>
            <a:ext cx="4215240" cy="41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Objeto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Acumulación de tareas, exceso de pedidos o circunstancias del mercado</a:t>
            </a: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Duración e Indemnización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&gt; a 6 meses en periodo de 12 meses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Salvo ampliación convenio de 12 en periodo de 18 meses (es habitual)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Una sola prórroga (hasta duración máx)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La misma indemnización que por obra o servicio, puede mejorarla convenio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47240" y="1845000"/>
            <a:ext cx="4306320" cy="40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Objeto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Concreto y limitado en el tiempo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pueda diferenciar claramente</a:t>
            </a: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Duración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Cuando finalice obra o servicio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Máx. 3 años (convenio puede hasta 4)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&gt;1año hay que preavisar 15 días antes</a:t>
            </a: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Indemnización  al finalizar el contrato</a:t>
            </a: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12 días por cada año trabajado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Convenios pueden mejorarla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6" name="Line 7"/>
          <p:cNvSpPr/>
          <p:nvPr/>
        </p:nvSpPr>
        <p:spPr>
          <a:xfrm>
            <a:off x="4629240" y="1772640"/>
            <a:ext cx="36000" cy="391140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8"/>
          <p:cNvSpPr/>
          <p:nvPr/>
        </p:nvSpPr>
        <p:spPr>
          <a:xfrm>
            <a:off x="125640" y="5656320"/>
            <a:ext cx="3569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Amplía 6: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 “Busca en tu convenio”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724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contratos temporales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358360" y="908280"/>
            <a:ext cx="4190400" cy="40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Interinidad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23640" y="1369080"/>
            <a:ext cx="822420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Objeto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Sustituir a otro trabajador que tiene puesto reservado, o mientras se selecciona una vacante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Duración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e indemnización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sustitución cuando se reincorpore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selección vacante máx. de 3 meses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tiene indemnización al finalizar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2247480" y="4576320"/>
            <a:ext cx="66027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i="1" lang="es-ES" sz="1600" spc="-1" strike="noStrike">
                <a:solidFill>
                  <a:srgbClr val="000000"/>
                </a:solidFill>
                <a:latin typeface="Calibri"/>
              </a:rPr>
              <a:t>Un encadenamiento de distintos contratos temporales (de obra y servicio, eventual, primer empleo joven) puede adquirir la condición de fijo en la empresa (no cuenta interinidad y formativos)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i="1" lang="es-ES" sz="1600" spc="-1" strike="noStrike">
                <a:solidFill>
                  <a:srgbClr val="000000"/>
                </a:solidFill>
                <a:latin typeface="Calibri"/>
              </a:rPr>
              <a:t>Si todos los contratos suman más de 24 meses en un periodo de 30 meses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23640" y="4653000"/>
            <a:ext cx="1790280" cy="1186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Encadenamiento de contratos temporales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6" name="1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77" name="CustomShape 8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7240" y="0"/>
            <a:ext cx="90864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contratos a tiempo parcial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95000" y="1395360"/>
            <a:ext cx="3600000" cy="342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 tiempo parcial común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64680" y="2205000"/>
            <a:ext cx="8031960" cy="41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Puede ser indefinido o temporal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Todas las modalidades excepto contrato para la formación 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pueden realizar horas extraordinarias sino las horas complementarias</a:t>
            </a: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Características horas complementarias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Pactarse por escrito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Trabajadores indefinidos o temporales, cuya jornada sea al menos 10 horas/semana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Hasta el 30 % de la jornada (salvo convenio amplíe hasta el 60%)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Puede pactarse añadir horas complementarias voluntarias, hasta el 15%, solo para indefinidos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Preavisará al trabajador con 3 días de antelación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realizan según pacto de horas complementarias o el convenio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pagan como ordinarias y cotizan a la seguridad social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Trabajador puede renunciar si lleva un año desde el pacto alegando motivos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600440" y="1229760"/>
            <a:ext cx="429156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i="1" lang="es-ES" sz="1600" spc="-1" strike="noStrike">
                <a:solidFill>
                  <a:srgbClr val="000000"/>
                </a:solidFill>
                <a:latin typeface="Calibri"/>
              </a:rPr>
              <a:t>Número de horas al día, a la semana, al mes o al año inferior a las correspondientes por convenio a tiempo completo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7240" y="0"/>
            <a:ext cx="90864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contratos a tiempo parcial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64680" y="1273320"/>
            <a:ext cx="3600000" cy="342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 relevo y de jubilación parcial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364680" y="2153160"/>
            <a:ext cx="8031960" cy="30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Jornada y duración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Reduce su jornada entre un 25 % y un 50 %. Si contrato es indefinido y a tiempo completo puede reducirse hasta un 75%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Duración del contrato: mínimo hasta la jubilación completa. Si el contrato es indefinido debe mantenerse al menos 2 años después.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Edad acceso a la jubilación parcial: se incrementará hasta los 65 años en el 2027 (ver jubilación tema 11)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Indemnización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Indemnización como contrato de obra o eventual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Salvo el contrato de relevo se convierta en indefinido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284000" y="1229760"/>
            <a:ext cx="460800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s-ES" sz="1600" spc="-1" strike="noStrike">
                <a:solidFill>
                  <a:srgbClr val="000000"/>
                </a:solidFill>
                <a:latin typeface="Calibri"/>
              </a:rPr>
              <a:t>El objeto del contrato es darle el relevo a otro que se va a jubilar a tiempo parcial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s-ES" sz="1600" spc="-1" strike="noStrike">
                <a:solidFill>
                  <a:srgbClr val="000000"/>
                </a:solidFill>
                <a:latin typeface="Calibri"/>
              </a:rPr>
              <a:t>(dos contratos: de relevo y de jubilación parcial)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25640" y="5656320"/>
            <a:ext cx="3569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Amplía 7: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 “Busca en tu convenio”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7240" y="0"/>
            <a:ext cx="90864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contratos a tiempo parcial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64680" y="1620720"/>
            <a:ext cx="3774600" cy="417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Fijo – discontinuo en fechas no ciertas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53520" y="2277000"/>
            <a:ext cx="8031960" cy="27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Se alternan periodos de trabajo y de no trabajo en una actividad que se repite de forma cíclica a lo largo de los años, sin fecha cierta de vuelta al año siguiente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Parecido al indefinido a tiempo parcial, diferencia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el indefinido a tiempo parcial tiene fecha concreta de vuelta al trabajo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Hay obligación de llamamiento por antigüedad cuando se reanude la actividad sino se entiende como despedido</a:t>
            </a: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7240" y="0"/>
            <a:ext cx="90864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contratos indefinido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40920" y="822240"/>
            <a:ext cx="3774600" cy="417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Indefinido ordinario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15640" y="2853000"/>
            <a:ext cx="8712720" cy="37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Características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Jornada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Bonificaciones a la cuota de seguridad social que paga la empresa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transformar en indefinidos contratos en prácticas, relevo, sustitución por anticipo de la jubilación, o para la formación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contratar parados de larga duración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contratar víctimas de violencia de género, terrorismo o trata de seres humanos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contratar personas con discapacidad (tanto indefinidas como temporales)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contratar excluidos sociales en empresas de inserción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contratar fijos discontinuos en la hostelería en los meses de febrero, marzo o noviembre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contratar mayores de 65 o 67 años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340920" y="1412640"/>
            <a:ext cx="78310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i="1" lang="es-ES" sz="1600" spc="-1" strike="noStrike">
                <a:solidFill>
                  <a:srgbClr val="000000"/>
                </a:solidFill>
                <a:latin typeface="Calibri"/>
              </a:rPr>
              <a:t>Lo puede realizar cualquier empresa con cualquier tipo de trabajador tanto a tiempo parcial como completo.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340920" y="2285640"/>
            <a:ext cx="3774600" cy="417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Contratos indefinidos bonificados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7240" y="0"/>
            <a:ext cx="908640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 indefinido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64680" y="1229760"/>
            <a:ext cx="5430960" cy="787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Otras contrataciones indefinidas bonificadas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342360" y="2349000"/>
            <a:ext cx="8031960" cy="32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Transformación en indefinidos de contratos temporales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Contratos con victimas de violencia de género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Contratos con personas con discapacidad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Contratos con excluidos sociales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Fijos discontinuos en sectores del turismo, mayores de 65 o 67 años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5" name="8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06" name="CustomShape 6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40840" y="1671840"/>
            <a:ext cx="3447720" cy="36252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Relación ETT – empresa usuaria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60280" y="3002040"/>
            <a:ext cx="2884320" cy="359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Relación ETT - trabajador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3. Las empresas de trabajo temporal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11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12" name="CustomShape 5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212760" y="764640"/>
            <a:ext cx="8666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Son empresas que contratan a trabajadores para cederlos temporalmente a otras empresas llamadas empresas usuarias, donde realmente se realiza la prestación de trabajo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284040" y="4858920"/>
            <a:ext cx="4071240" cy="3596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Relación empresa usuaria - trabajador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6" name="CustomShape 9"/>
          <p:cNvSpPr/>
          <p:nvPr/>
        </p:nvSpPr>
        <p:spPr>
          <a:xfrm>
            <a:off x="358560" y="2049120"/>
            <a:ext cx="8045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Contrato mercantil entre dos empresas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Trabajadores contratados temporalmente y también para la formación y en prácticas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352440" y="5263920"/>
            <a:ext cx="85266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Dirección y control, pero sanciona la ETT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Informar sobre los riesgos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Usar el transporte, sus instalaciones y acudir a los representantes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326520" y="3362040"/>
            <a:ext cx="871884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Contrato de trabajo por escrito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ETT responsable de pagar salarios y seguridad social e indemnización de 12 días por cada año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Dar formación de materia en prevención de riesgos laborales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Derecho a cobrar misma cantidad que otro trabajador de la empresa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El trabajador no paga nada a la ETT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48320" y="42480"/>
            <a:ext cx="8995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4. Nuevas formas flexibles de organización del trabajo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21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224" name="Table 5"/>
          <p:cNvGraphicFramePr/>
          <p:nvPr/>
        </p:nvGraphicFramePr>
        <p:xfrm>
          <a:off x="232560" y="2421000"/>
          <a:ext cx="8601120" cy="890280"/>
        </p:xfrm>
        <a:graphic>
          <a:graphicData uri="http://schemas.openxmlformats.org/drawingml/2006/table">
            <a:tbl>
              <a:tblPr/>
              <a:tblGrid>
                <a:gridCol w="4490640"/>
                <a:gridCol w="411084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Requisitos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Características del contrato mercantil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25548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 menos un 75 % de sus ingresos de esa empresa principal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tener contratados a otros trabajadores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contratar ni subcontratar esa actividad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ejercer profesión con otros socios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ejercer actividad mezclada con los trabajadores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ser titular de locales abiertos al público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Infraestructura y materiales propios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Correr con el riesgo de la actividad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Autónomo puede interrumpir temporalmente la actividad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Interrupción anual de la actividad (vacaciones) 18 días hábiles al año, descansos semanales y los festivos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Extinción del contrato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lvl="1" marL="7430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Incumplimiento grave del contrato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lvl="1" marL="7430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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 no existe causa justa, empresario pagará indemnización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25" name="CustomShape 6"/>
          <p:cNvSpPr/>
          <p:nvPr/>
        </p:nvSpPr>
        <p:spPr>
          <a:xfrm>
            <a:off x="1420920" y="799560"/>
            <a:ext cx="60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Autónomo económicamente dependiente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6" name="CustomShape 7"/>
          <p:cNvSpPr/>
          <p:nvPr/>
        </p:nvSpPr>
        <p:spPr>
          <a:xfrm>
            <a:off x="188280" y="1268640"/>
            <a:ext cx="8776080" cy="81972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Es aquel que trabaja principalmente para una sola empresa y que por tanto tiene una gran dependencia económica de ésta, limitándose la “autonomía” que posee en un principio de autónomo.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48320" y="42480"/>
            <a:ext cx="8995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4. Nuevas formas flexibles de organización del trabajo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29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232" name="Table 5"/>
          <p:cNvGraphicFramePr/>
          <p:nvPr/>
        </p:nvGraphicFramePr>
        <p:xfrm>
          <a:off x="1412280" y="2251080"/>
          <a:ext cx="6527160" cy="2706120"/>
        </p:xfrm>
        <a:graphic>
          <a:graphicData uri="http://schemas.openxmlformats.org/drawingml/2006/table">
            <a:tbl>
              <a:tblPr/>
              <a:tblGrid>
                <a:gridCol w="6527160"/>
              </a:tblGrid>
              <a:tr h="3661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Características del teletrabajo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93228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Contrato laboral por escrito, ha de ser pactado por ambas partes, por lo que es reversible ese pacto (plazo de preaviso)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Debe trabajar desde su domicilio al menos el 30% de la jornada en un periodo de referencia de 3 meses, salvo formativos que la parte presencial debe ser al menos del 50%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realizará un inventario de los medios y equipos que aporta el trabajador, valorándose los mismos y pagando una compensación económica por su desgaste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 debe establecer el horario, tanto en el domicilio como presencial en su caso, así como las reglas de disponibilidad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33" name="CustomShape 6"/>
          <p:cNvSpPr/>
          <p:nvPr/>
        </p:nvSpPr>
        <p:spPr>
          <a:xfrm>
            <a:off x="1528560" y="762840"/>
            <a:ext cx="608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El teletrabajo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183960" y="1277640"/>
            <a:ext cx="8776080" cy="106308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Es aquel trabajo que se realiza de forma preponderante en el domicilio del trabajador o el lugar elegido por éste, de forma alternativa a su presencia en el centro de trabajo, utilizándose las tecnologías de la información y la comunicación (TIC)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160" y="-3240"/>
            <a:ext cx="5937480" cy="69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CONTENIDOS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1040" y="203112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El contrato de trabajo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5960" y="3333240"/>
            <a:ext cx="60703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3.  Las empresas de trabajo temporal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15960" y="268524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2.  Modalidades de contrato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6" name="1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339840" y="235260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644040" y="3981600"/>
            <a:ext cx="8240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4.  Nuevas formas flexibles de organización del trabajo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105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92d050"/>
                </a:solidFill>
                <a:latin typeface="Calibri"/>
              </a:rPr>
              <a:t>RECUERDA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371600" y="2349000"/>
            <a:ext cx="6400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PUEDES ACCEDER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VÍDEOS Y ENLACES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EN EL AULA DIGITAL DE FOL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 u="sng">
                <a:solidFill>
                  <a:srgbClr val="6666ff"/>
                </a:solidFill>
                <a:uFillTx/>
                <a:latin typeface="Calibri"/>
                <a:hlinkClick r:id="rId1"/>
              </a:rPr>
              <a:t>AQUÍ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1" name="15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El contrato de trabajo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77640" y="1008000"/>
            <a:ext cx="8496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000000"/>
                </a:solidFill>
                <a:uFillTx/>
                <a:latin typeface="Calibri"/>
              </a:rPr>
              <a:t>Acuerdo entre trabajador y empresario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por el cual el trabajador se compromete a prestar determinados servicios por cuenta ajena a cambio de una retribución.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 rot="20052600">
            <a:off x="1974240" y="245412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2473560" y="2205000"/>
            <a:ext cx="640044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 trabajador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&gt;18 años y menor emancipado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&gt; 16 años con autorización de padres o tutores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&lt; 16 años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no pueden, salvo espectáculos públicos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Ciudadanos de la UE / extracomunitarios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 empresario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Mayor de edad o menor emancipado</a:t>
            </a:r>
            <a:endParaRPr b="0" lang="es-E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Si es extracomunitario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permiso de la Administración laboral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 rot="1872000">
            <a:off x="2019600" y="398268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307800" y="2746440"/>
            <a:ext cx="1644480" cy="2009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Capacidad para celebrar un contrato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(requisitos)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52440" y="730440"/>
            <a:ext cx="4526640" cy="36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ELEMENTOS 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del contrato de trabajo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71520" y="179280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962640" y="1675080"/>
            <a:ext cx="137016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Sustanciales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El contrato de trabajo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15" name="28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16" name="CustomShape 7"/>
          <p:cNvSpPr/>
          <p:nvPr/>
        </p:nvSpPr>
        <p:spPr>
          <a:xfrm>
            <a:off x="371520" y="27450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2438280" y="1300680"/>
            <a:ext cx="6309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Consentimiento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Mutuo acuerdo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Objeto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Posible y lícito (legal)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Causa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Prestar un servicio determinado a cambio de dinero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371520" y="348840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1"/>
          <p:cNvSpPr/>
          <p:nvPr/>
        </p:nvSpPr>
        <p:spPr>
          <a:xfrm>
            <a:off x="379800" y="563436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962640" y="3425040"/>
            <a:ext cx="244116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Contenido del contrato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962640" y="2653200"/>
            <a:ext cx="209664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Forma del contrato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947160" y="5524920"/>
            <a:ext cx="2287800" cy="6382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Calibri"/>
              </a:rPr>
              <a:t>Duración del contrato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3130920" y="2330640"/>
            <a:ext cx="5442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Escrito o de forma verbal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Presunción si no es escrito </a:t>
            </a: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es indefinido a tiempo completo</a:t>
            </a: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125" name="Table 16"/>
          <p:cNvGraphicFramePr/>
          <p:nvPr/>
        </p:nvGraphicFramePr>
        <p:xfrm>
          <a:off x="860040" y="3900240"/>
          <a:ext cx="7848360" cy="360000"/>
        </p:xfrm>
        <a:graphic>
          <a:graphicData uri="http://schemas.openxmlformats.org/drawingml/2006/table">
            <a:tbl>
              <a:tblPr/>
              <a:tblGrid>
                <a:gridCol w="2616120"/>
                <a:gridCol w="2616120"/>
                <a:gridCol w="2616120"/>
              </a:tblGrid>
              <a:tr h="0"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Lugar y fecha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Identificación partes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Categoría profesional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Lugar de trabajo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Jornada y horario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Duración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Retribución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Vacaciones anuales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Preaviso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Convenio colectivo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Cláusulas voluntarias: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Periodo de prueba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Horas extras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trabajar en la competencia después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26" name="CustomShape 17"/>
          <p:cNvSpPr/>
          <p:nvPr/>
        </p:nvSpPr>
        <p:spPr>
          <a:xfrm>
            <a:off x="3305880" y="5372640"/>
            <a:ext cx="5065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Indefinido o temporal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Presunciones de indefinido a tiempo completo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1. El contrato de trabajo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29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2954160" y="888840"/>
            <a:ext cx="2663640" cy="36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Periodo de prueba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71680" y="1609920"/>
            <a:ext cx="1549080" cy="3463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Pacto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54400" y="2774880"/>
            <a:ext cx="1549080" cy="3463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583920" y="4523760"/>
            <a:ext cx="1549080" cy="3463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Derechos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2170800" y="1460160"/>
            <a:ext cx="6274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Pactado en contrato, antes de comenzar a trabajar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 puede pactarse si trabajador ha sido contratado antes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2142000" y="2382840"/>
            <a:ext cx="66596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Reflejada en convenio colectivo /Estatuto trabajadores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Contrato en prácticas: 1 mes/ 2 meses para grado medio/ superior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Contratos temporales menos de 6 meses: máximo 1 mes.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 puede pactar interrumpirse en caso de baja laboral, nacimiento hijo/a, violencia género, riesgo durante el embarazo o lactancia.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2174400" y="4251600"/>
            <a:ext cx="6274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Mismos derechos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 indemnización por despido, y sin preaviso y sin alegar motivo alguno (excepto durante el embarazo que deberá justificarse)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-257040" y="5620320"/>
            <a:ext cx="4780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Amplía 1: </a:t>
            </a:r>
            <a:r>
              <a:rPr b="1" lang="es-ES" sz="1600" spc="-1" strike="noStrike">
                <a:solidFill>
                  <a:srgbClr val="ff0000"/>
                </a:solidFill>
                <a:latin typeface="Calibri"/>
              </a:rPr>
              <a:t>“Busca tu convenio colectivo”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140" name="62 Imagen" descr=""/>
          <p:cNvPicPr/>
          <p:nvPr/>
        </p:nvPicPr>
        <p:blipFill>
          <a:blip r:embed="rId2"/>
          <a:stretch/>
        </p:blipFill>
        <p:spPr>
          <a:xfrm rot="2666400">
            <a:off x="195840" y="5794920"/>
            <a:ext cx="287280" cy="3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1f497d"/>
                </a:solidFill>
                <a:latin typeface="Calibri"/>
              </a:rPr>
              <a:t>Contenidos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alibri"/>
              </a:rPr>
              <a:t>2. Modalidades de contratos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43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146" name="Table 5"/>
          <p:cNvGraphicFramePr/>
          <p:nvPr/>
        </p:nvGraphicFramePr>
        <p:xfrm>
          <a:off x="683640" y="1124640"/>
          <a:ext cx="6936120" cy="3281760"/>
        </p:xfrm>
        <a:graphic>
          <a:graphicData uri="http://schemas.openxmlformats.org/drawingml/2006/table">
            <a:tbl>
              <a:tblPr/>
              <a:tblGrid>
                <a:gridCol w="3672360"/>
                <a:gridCol w="3263760"/>
              </a:tblGrid>
              <a:tr h="36612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Contratos Formativos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 la formación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66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Prácticas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66120">
                <a:tc row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Contratos Temporales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Obra o servicio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66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Eventual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66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Interinidad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66120">
                <a:tc row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Contratos a Tiempo Parcial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tiempo parcial común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66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Relevo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66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Fijos-discontinuos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s-E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Contratos Indefinidos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Indefinido Ordinario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pic>
        <p:nvPicPr>
          <p:cNvPr id="147" name="7 Imagen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 rot="3738600">
            <a:off x="3892320" y="1256400"/>
            <a:ext cx="351360" cy="4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708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 FORMATIVO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46800" y="854280"/>
            <a:ext cx="4190400" cy="40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Contrato par la formación y el aprendizaje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49480" y="1412640"/>
            <a:ext cx="8354520" cy="44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Requisitos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16 -25 años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poseer titulación para ese puesto ni haber trabajado 12 meses en ese puesto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Mín. 1 año máx. 3 años 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Finalizada duración máxima, puede ser contratado en otro puesto para la formación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No puede: a tiempo parcial, realizar horas extras ordinarias, a turnos ni nocturno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Periodo formación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1º año 75 % trabajo y 25 % formación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2º y 3º año 85 % trabajo y 15 % formación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Curso de formación en centro formativo o empresa, o también en ETTs</a:t>
            </a: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Retribución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Por convenio. No inferior al 75 – 85 % del S.M.I.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4685040" y="5810040"/>
            <a:ext cx="3569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Amplía 4: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 “Busca en tu convenio”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7080" y="0"/>
            <a:ext cx="879336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1000"/>
          </a:bodyPr>
          <a:p>
            <a:pPr algn="ctr">
              <a:lnSpc>
                <a:spcPct val="100000"/>
              </a:lnSpc>
            </a:pPr>
            <a:r>
              <a:rPr b="1" i="1" lang="es-ES" sz="8600" spc="-1" strike="noStrike" u="sng">
                <a:solidFill>
                  <a:srgbClr val="000000"/>
                </a:solidFill>
                <a:uFillTx/>
                <a:latin typeface="Calibri"/>
              </a:rPr>
              <a:t>2. MODALIDADES DE CONTRATO</a:t>
            </a:r>
            <a:r>
              <a:rPr b="1" lang="es-ES" sz="8600" spc="-1" strike="noStrike">
                <a:solidFill>
                  <a:srgbClr val="000000"/>
                </a:solidFill>
                <a:latin typeface="Calibri"/>
              </a:rPr>
              <a:t>: CONTRATO FORMATIVO</a:t>
            </a:r>
            <a:endParaRPr b="0" lang="es-ES" sz="8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volver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95640" y="884880"/>
            <a:ext cx="3080880" cy="40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Contrato en prácticas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67480" y="1566000"/>
            <a:ext cx="6968160" cy="34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Requisitos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Poseer título FP, universidad o certificado profesionalidad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5 años siguientes fin estudios</a:t>
            </a: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Duración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(convenio puede modificar)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Mín. 6 meses máx. 2 años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 &lt; 2 años </a:t>
            </a:r>
            <a:r>
              <a:rPr b="0" lang="es-E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 máx. 2 prórrogas de mínimo 6 meses</a:t>
            </a:r>
            <a:endParaRPr b="0" lang="es-ES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000000"/>
                </a:solidFill>
                <a:latin typeface="Calibri"/>
              </a:rPr>
              <a:t>Retribución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Pactada en convenio o contrato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Sin ser inferior 1º año al 60% de trabajador misma categoría y 2º al 75%</a:t>
            </a:r>
            <a:endParaRPr b="0" lang="es-ES" sz="16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Convenios pueden mejorar los porcentajes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-48600" y="5644080"/>
            <a:ext cx="3569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Amplía 5:</a:t>
            </a:r>
            <a:r>
              <a:rPr b="1" lang="es-ES" sz="1400" spc="-1" strike="noStrike">
                <a:solidFill>
                  <a:srgbClr val="c00000"/>
                </a:solidFill>
                <a:latin typeface="Calibri"/>
              </a:rPr>
              <a:t> “Busca en tu convenio”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7507800" y="631692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</a:rPr>
              <a:t>siguiente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Application>LibreOffice/6.1.5.2$Linux_X86_64 LibreOffice_project/10$Build-2</Application>
  <Words>1890</Words>
  <Paragraphs>311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2013-09-12T06:29:10Z</dcterms:created>
  <dc:creator>TONI</dc:creator>
  <dc:description/>
  <dc:language>es-ES</dc:language>
  <cp:lastModifiedBy>BRUNO  GARCIA GONZALEZ</cp:lastModifiedBy>
  <dcterms:modified xsi:type="dcterms:W3CDTF">2021-09-09T05:22:44Z</dcterms:modified>
  <cp:revision>253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