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EE8A64E-5E3F-4151-AD26-DC297BEB9777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036ED6-EEF8-414F-AA7E-609FA7E6BEB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7881C1-F5A6-4D78-994F-B155D292B436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665EC9-DA9F-40CC-8967-E1CF6A9319A8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CE38167-8620-4C34-A309-8003D67244E7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B3F6A7-D367-467F-83B1-B56A807CE20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16160" y="1407240"/>
            <a:ext cx="6315840" cy="40892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29840" y="2286720"/>
            <a:ext cx="56026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7 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LA JORNADA DE TRABAJO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724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6. Vacaciones y festivos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58400" y="1018080"/>
            <a:ext cx="419040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Vacaciones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921560" y="1018080"/>
            <a:ext cx="401400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Calibri"/>
              </a:rPr>
              <a:t>Festivos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788360" y="2319840"/>
            <a:ext cx="4215240" cy="41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14 festivos al año retribuidos y no recuperables (2 locales y 2 fijado por la Comunidad Autónoma)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coinciden en domingo el 25-dic, 1-enero, 1-mayo, 12-oct;  se trasladan a lunes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se  trabaja en festivo se compensa con un 75 % añadido al salario o con descanso (RD 2001/1983)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00440" y="1581120"/>
            <a:ext cx="430632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Según Estatuto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mín. 30 días naturales de vacaciones anuales retribuidas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sustituible por dinero, salvo  fin contrato y no se hayan disfrutado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Conocer fechas concretas, al menos, 2 meses antes del inicio.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Común acuerdo de fechas según calendario de vacaciones elaborado por la empresa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Disfrute en mismo año salvo en caso de baja laboral, maternidad o paternidad y se trasladen al año siguiente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5" name="Line 6"/>
          <p:cNvSpPr/>
          <p:nvPr/>
        </p:nvSpPr>
        <p:spPr>
          <a:xfrm>
            <a:off x="4629240" y="1580760"/>
            <a:ext cx="36000" cy="41032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3762360" y="5631480"/>
            <a:ext cx="4780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6: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77" name="12 Imagen" descr=""/>
          <p:cNvPicPr/>
          <p:nvPr/>
        </p:nvPicPr>
        <p:blipFill>
          <a:blip r:embed="rId1"/>
          <a:stretch/>
        </p:blipFill>
        <p:spPr>
          <a:xfrm rot="2666400">
            <a:off x="4215240" y="578880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78" name="CustomShape 8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80" name="16 Imagen" descr=""/>
          <p:cNvPicPr/>
          <p:nvPr/>
        </p:nvPicPr>
        <p:blipFill>
          <a:blip r:embed="rId2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1" name="CustomShape 10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724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7. Los planes de igualdad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58400" y="880920"/>
            <a:ext cx="8373600" cy="591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800" spc="-1" strike="noStrike">
                <a:solidFill>
                  <a:srgbClr val="ffffff"/>
                </a:solidFill>
                <a:latin typeface="Calibri"/>
              </a:rPr>
              <a:t>Conjunto de medidas para alcanzar la igualdad de trato y de oportunidades y eliminar la discriminación por razón de sexo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763160" y="2024280"/>
            <a:ext cx="421524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Clasificación y promoción profesional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Selección y contratación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Formación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Condiciones de trabajado, incluida auditoria salarial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Retribuciones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Infrarepresentación femenina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Prevención acoso sexual y por razón de género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Ejercicio corresponsable de los derechos de la vida personal, familiar y laboral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323640" y="2149560"/>
            <a:ext cx="4306320" cy="43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Obligatorio para: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Empresas de más de 50 trabajadores, hay un periodo transitorio: hasta abril-20 para emp 150-250, hasta abril-21 emp 100-150, hasta abril-22 emp 50-100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Empresas que lo establezca convenio o la Autoridad laboral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Voluntario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para empresas de menos de 50 trabajadores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7" name="Line 6"/>
          <p:cNvSpPr/>
          <p:nvPr/>
        </p:nvSpPr>
        <p:spPr>
          <a:xfrm>
            <a:off x="4673880" y="1771200"/>
            <a:ext cx="360" cy="360180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323640" y="1654920"/>
            <a:ext cx="2152800" cy="638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Empresas obligadas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90" name="1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91" name="CustomShape 9"/>
          <p:cNvSpPr/>
          <p:nvPr/>
        </p:nvSpPr>
        <p:spPr>
          <a:xfrm>
            <a:off x="4989600" y="1657080"/>
            <a:ext cx="3860640" cy="638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Medidas: áreas donde cabe implantar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86400" y="5778360"/>
            <a:ext cx="4780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7: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93" name="20 Imagen" descr=""/>
          <p:cNvPicPr/>
          <p:nvPr/>
        </p:nvPicPr>
        <p:blipFill>
          <a:blip r:embed="rId2"/>
          <a:stretch/>
        </p:blipFill>
        <p:spPr>
          <a:xfrm rot="2666400">
            <a:off x="407520" y="576648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5000" y="14281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La jornada ordinaria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85000" y="2657160"/>
            <a:ext cx="6070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Las horas extraordinarias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88960" y="208224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El horario de trabajo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357480" y="174924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585000" y="369648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5.  Los permisos retribuidos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88960" y="318744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4.  Reducción de jornada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17040" y="476208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7.  Los planes de igualdad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588960" y="423864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6.  Las vacaciones y festivos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4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La jornada ordinaria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0440" y="851040"/>
            <a:ext cx="85831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Total de horas de trabajo efectivo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sin computar (salvo convenio) 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Jornada regular :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40 h/semana de media al año (unas 1.800h/ año). Convenios pueden mejorarla.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758600" y="1963800"/>
            <a:ext cx="7287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Máx. 9 h/día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Descanso entre jornadas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12h mínimo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Descanso mín. semanal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día y medio ininterrumpido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Descanso mín. jornada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obligatorio si &gt; 6 horas seguidas mín. 15’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&lt; 18 años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tope diario 8 horas, descanso semanal 2 días, descanso jornada de 30’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31560" y="2121840"/>
            <a:ext cx="1458000" cy="1461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Distribución regular de la jornada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6588360" y="601920"/>
            <a:ext cx="22330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Desplazamientos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Cambios de ropa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Descansos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297000" y="3781080"/>
            <a:ext cx="8756280" cy="146124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Posibilidad de distribución irregular de la jornada de un 10 % del total de horas anuales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Se incrementa la jornada en determinadas épocas del año (50h/semana y otras a 30h/s)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Preavisar con un mínimo de 5 días.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-304920" y="5684400"/>
            <a:ext cx="5124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1y 2: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13" name="17 Imagen" descr=""/>
          <p:cNvPicPr/>
          <p:nvPr/>
        </p:nvPicPr>
        <p:blipFill>
          <a:blip r:embed="rId2"/>
          <a:stretch/>
        </p:blipFill>
        <p:spPr>
          <a:xfrm rot="2666400">
            <a:off x="204480" y="580356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14" name="CustomShape 10"/>
          <p:cNvSpPr/>
          <p:nvPr/>
        </p:nvSpPr>
        <p:spPr>
          <a:xfrm>
            <a:off x="280440" y="4803480"/>
            <a:ext cx="8756280" cy="146124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Registro de la jornada desde mayo-2019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Es obligatorio para todos los trabajadores, aunque no estén en el centro de trabajo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Se registra hora de entrada y salida, por cualquier medio en papel o electrónico 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58840" y="190944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60400" y="1675080"/>
            <a:ext cx="1370160" cy="6390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Trabajo a turnos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El horario de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0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1" name="CustomShape 6"/>
          <p:cNvSpPr/>
          <p:nvPr/>
        </p:nvSpPr>
        <p:spPr>
          <a:xfrm>
            <a:off x="258840" y="35802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264040" y="1582560"/>
            <a:ext cx="6587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Rotación en un mismo puesto (mañana-tarde-noche)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más de 2 semanas consecutivas turno nocturno, salvo voluntario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que cursen estudios oficiales preferencia elección de turno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Descanso mínimo entre jornadas se reduce a 7h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860400" y="3488400"/>
            <a:ext cx="209664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El trabajo nocturno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3002040" y="3366000"/>
            <a:ext cx="5891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Jornada entre las 22 y las 6 h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trabajador nocturno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pueden realizarlo: &lt; 18 años, así como embarazadas o en periodo de lactancia si lo estima la evaluación de riesgos de su puesto de trabajo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Medidas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realizan horas extras (excepciones)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Jornada no &gt; 8 h de media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Especial protección de su salud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441000" y="922680"/>
            <a:ext cx="8195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Jornada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se pacta en convenio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Horario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acuerdo empresa y trabajador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Las horas extraordinarias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9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346400" y="1054800"/>
            <a:ext cx="5712840" cy="638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Son las realizadas por encima de la jornada ordinaria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1169640" y="3789000"/>
            <a:ext cx="154908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Voluntarias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697360" y="3794400"/>
            <a:ext cx="154908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Obligatorias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573480" y="1772640"/>
            <a:ext cx="7946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convenio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si se pagan o se compensan por descanso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Máx. 80 h/año sin contar las compensadas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Prohibido: &lt; 18 años y trabajadores nocturnos, y a tiempo parcial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657720" y="4469400"/>
            <a:ext cx="4013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trabajador acepta voluntariamente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5044320" y="4357800"/>
            <a:ext cx="3475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han pactado en convenio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Pacto en cláusulas del contrato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fuerza mayor, no máximo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-257040" y="5620320"/>
            <a:ext cx="4780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3: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139" name="62 Imagen" descr=""/>
          <p:cNvPicPr/>
          <p:nvPr/>
        </p:nvPicPr>
        <p:blipFill>
          <a:blip r:embed="rId2"/>
          <a:stretch/>
        </p:blipFill>
        <p:spPr>
          <a:xfrm rot="2666400">
            <a:off x="195840" y="57949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Reducción y adaptación de jornada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42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-257040" y="5620320"/>
            <a:ext cx="4780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4: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146" name="9 Imagen" descr=""/>
          <p:cNvPicPr/>
          <p:nvPr/>
        </p:nvPicPr>
        <p:blipFill>
          <a:blip r:embed="rId2"/>
          <a:stretch/>
        </p:blipFill>
        <p:spPr>
          <a:xfrm rot="2666400">
            <a:off x="195840" y="57949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449280" y="906480"/>
            <a:ext cx="310752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Por cuidado de familiares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48320" y="1412640"/>
            <a:ext cx="492732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Todos podrán reducir su jornada “diaria” entre ½ y 1/8 por cuidado de familiares: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&lt; 12 años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Personas con discapacidad 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Familiares que no  pueden valerse por si mismos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&lt;18 años con cáncer u otra enfermedad grave (aquí reducción mínima del 50%, posible subsidio si reducen la jornada ambos)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Nuevo horario elegido por trabajador, salvo los convenios lo limiten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Preavisar con antelación 15 días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5518080" y="906480"/>
            <a:ext cx="330192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Por lactancia de &lt;9 o 12 meses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5256720" y="1412640"/>
            <a:ext cx="388692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Ausencia por 1 h/día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Varias opciones: ausencia, división, entrada o salida en media hora….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Posibilidad de acumular hora de lactancia  en jornada completa (convenio o pacto)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Desde abril 2019 la pueden pedir ambos (padre y madre)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lo solicitan ambos en la misma duración y régimen, se puede ampliar hasta los 12 meses, y uno de ellos puede pedir una prestación económica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08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Reducción de jornada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56400" y="815400"/>
            <a:ext cx="4110120" cy="55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Por condición víctima violencia de género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56400" y="1514880"/>
            <a:ext cx="635940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Reducción jornada y salario proporcional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reordenación y adaptación a un horario flexible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Condición de víctima de violencia de género: sentencia de condena al agresor, orden de protección del juez, resolución judicial de medidas cautelares, informe del Ministerio Fiscal, informe de los servicios sociales o especializados en violencia de género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333720" y="3883320"/>
            <a:ext cx="6359400" cy="571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Por causas económicas, tecnológicas, organizativas o producción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33720" y="4486680"/>
            <a:ext cx="635940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Reducción jornada y salario entre un 10-70 %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Cobro del desempleo en la jornada que no realiza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E.R.E. de reducción de jornada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periodo de consultas de 15 días y comunicación a la Autoridad Laboral.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58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59" name="CustomShape 8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6948360" y="780120"/>
            <a:ext cx="2021760" cy="55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Adaptación de jornada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6948360" y="1619640"/>
            <a:ext cx="202176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trabajadores con menores de 12 años puede “solicitar” la adaptación de la jornada o el teletrabajo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abre una negociación con la empresa que debe contestar en 30 días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no hay acuerdo puede acudir al Juzgado de lo Social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708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0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5. Los permisos retribuidos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762360" y="5631480"/>
            <a:ext cx="4780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5: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64" name="9 Imagen" descr=""/>
          <p:cNvPicPr/>
          <p:nvPr/>
        </p:nvPicPr>
        <p:blipFill>
          <a:blip r:embed="rId1"/>
          <a:stretch/>
        </p:blipFill>
        <p:spPr>
          <a:xfrm rot="2666400">
            <a:off x="4215240" y="5788800"/>
            <a:ext cx="287280" cy="361080"/>
          </a:xfrm>
          <a:prstGeom prst="rect">
            <a:avLst/>
          </a:prstGeom>
          <a:ln>
            <a:noFill/>
          </a:ln>
        </p:spPr>
      </p:pic>
      <p:graphicFrame>
        <p:nvGraphicFramePr>
          <p:cNvPr id="165" name="Table 3"/>
          <p:cNvGraphicFramePr/>
          <p:nvPr/>
        </p:nvGraphicFramePr>
        <p:xfrm>
          <a:off x="469080" y="843120"/>
          <a:ext cx="8238960" cy="3337200"/>
        </p:xfrm>
        <a:graphic>
          <a:graphicData uri="http://schemas.openxmlformats.org/drawingml/2006/table">
            <a:tbl>
              <a:tblPr/>
              <a:tblGrid>
                <a:gridCol w="4119480"/>
                <a:gridCol w="4119480"/>
              </a:tblGrid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 matrimonio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 días naturales, comenzando primer día laborable según Tribunal Supremo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Fallecimiento o enfermedad grave de un familiar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 días o 4 si necesita desplazamiento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Tribunal Supremo 13-2-18: deben comenzar a contarse el primer día laborable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Intervención quirúrgica sin hospitalización pero con reposo domiciliario de un familiar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Traslado de domicilio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día del traslado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Deber inexcusable público o personal (juicio, mesa electoral…)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tiempo indispensable para su realización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Preparación al parto / exámenes oficiales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 indispensable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Bebés prematuros o necesitan hospitalización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Reducción de una hora al día retribuida, pudiendo añadir dos sin retribución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Funciones sindicales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 establecido legalmente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68" name="18 Imagen" descr=""/>
          <p:cNvPicPr/>
          <p:nvPr/>
        </p:nvPicPr>
        <p:blipFill>
          <a:blip r:embed="rId2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69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Application>LibreOffice/6.1.5.2$Linux_X86_64 LibreOffice_project/10$Build-2</Application>
  <Words>1202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2021-09-09T05:24:37Z</dcterms:modified>
  <cp:revision>251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