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6C1E1B9-7365-46C6-B72C-6121E9CA2FAD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94679B-FB44-45E9-A466-546C3CE0FF9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6254AD-1429-4986-9894-7D689B75753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2DA8A3-2994-4851-8B0D-0EE11CD100B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7E6AECF-E741-46E3-966F-7CFB0698564D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F74803-3F45-4A70-A3E2-E7297ED0FE27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85D05B-9DE1-471C-A994-02D802C98FEA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A0F792-7095-4674-9644-F087DD2DF479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ditorialtulibro.es/tulibrodefp/login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3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63440" y="1556640"/>
            <a:ext cx="7330680" cy="39877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516240" y="2565000"/>
            <a:ext cx="70646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5400" spc="-1" strike="noStrike">
                <a:solidFill>
                  <a:srgbClr val="c0504d"/>
                </a:solidFill>
                <a:latin typeface="Calibri"/>
              </a:rPr>
              <a:t>Unidad 8              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c0504d"/>
                </a:solidFill>
                <a:latin typeface="Calibri"/>
              </a:rPr>
              <a:t>EL SALARIO Y LA NÓMINA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90" name="1 Imagen" descr=""/>
          <p:cNvPicPr/>
          <p:nvPr/>
        </p:nvPicPr>
        <p:blipFill>
          <a:blip r:embed="rId2"/>
          <a:stretch/>
        </p:blipFill>
        <p:spPr>
          <a:xfrm>
            <a:off x="7494480" y="262080"/>
            <a:ext cx="1298160" cy="670680"/>
          </a:xfrm>
          <a:prstGeom prst="rect">
            <a:avLst/>
          </a:prstGeom>
          <a:ln>
            <a:noFill/>
          </a:ln>
        </p:spPr>
      </p:pic>
      <p:pic>
        <p:nvPicPr>
          <p:cNvPr id="91" name="2 Imagen" descr=""/>
          <p:cNvPicPr/>
          <p:nvPr/>
        </p:nvPicPr>
        <p:blipFill>
          <a:blip r:embed="rId3"/>
          <a:stretch/>
        </p:blipFill>
        <p:spPr>
          <a:xfrm>
            <a:off x="8144280" y="907920"/>
            <a:ext cx="648720" cy="9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nómina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45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384840" y="1397880"/>
            <a:ext cx="2741040" cy="5360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Salario Base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393480" y="2158920"/>
            <a:ext cx="2732040" cy="54576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Complementos salariales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423720" y="4408920"/>
            <a:ext cx="2961720" cy="48636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Complementos extrasalariales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3374280" y="1342800"/>
            <a:ext cx="5580000" cy="5763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En función de su categoría profesional que marque el convenio.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721080" y="789120"/>
            <a:ext cx="286020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El Salario Bruto (devengos)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3374280" y="2247120"/>
            <a:ext cx="5580000" cy="607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O pluses, son aquellos que se añaden al salario base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4" name="CustomShape 11"/>
          <p:cNvSpPr/>
          <p:nvPr/>
        </p:nvSpPr>
        <p:spPr>
          <a:xfrm>
            <a:off x="154080" y="2759760"/>
            <a:ext cx="87584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Complementos personales (conocimientos o experiencia)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Complementos por el puesto de trabajo (puesto en concreto)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Complementos por cantidad o calidad del trabajo (rendimiento del trabajador)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Complementos de vencimiento superior al mes (pagas extras que pueden ser prorrateadas, paga de beneficios…)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5" name="CustomShape 12"/>
          <p:cNvSpPr/>
          <p:nvPr/>
        </p:nvSpPr>
        <p:spPr>
          <a:xfrm>
            <a:off x="148320" y="5039280"/>
            <a:ext cx="3273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Plus de transporte urbano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Plus de distancia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Dietas de viaje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6" name="CustomShape 13"/>
          <p:cNvSpPr/>
          <p:nvPr/>
        </p:nvSpPr>
        <p:spPr>
          <a:xfrm>
            <a:off x="3742560" y="5041800"/>
            <a:ext cx="5126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Locomoción o kilometraje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Ropa de trabajo y desgaste de herramientas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Quebranto de moneda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7" name="CustomShape 14"/>
          <p:cNvSpPr/>
          <p:nvPr/>
        </p:nvSpPr>
        <p:spPr>
          <a:xfrm>
            <a:off x="3539520" y="4329000"/>
            <a:ext cx="541476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Compensan gastos del trabajador (también por baja laboral o indemnizaciones, acción social de la empresa)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5655960" y="789120"/>
            <a:ext cx="3279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Colectivo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59" name="37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2666400">
            <a:off x="5883480" y="86436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nómina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976320" y="806040"/>
            <a:ext cx="7198560" cy="912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El empresario debe ingresar estas cantidades, que se retienen de la nómina, en la TGSS y en la Delegación de Hacienda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263" name="Group 4"/>
          <p:cNvGrpSpPr/>
          <p:nvPr/>
        </p:nvGrpSpPr>
        <p:grpSpPr>
          <a:xfrm>
            <a:off x="222840" y="1611360"/>
            <a:ext cx="8785800" cy="3429720"/>
            <a:chOff x="222840" y="1611360"/>
            <a:chExt cx="8785800" cy="3429720"/>
          </a:xfrm>
        </p:grpSpPr>
        <p:sp>
          <p:nvSpPr>
            <p:cNvPr id="264" name="CustomShape 5"/>
            <p:cNvSpPr/>
            <p:nvPr/>
          </p:nvSpPr>
          <p:spPr>
            <a:xfrm>
              <a:off x="2550600" y="1611360"/>
              <a:ext cx="4204440" cy="2337840"/>
            </a:xfrm>
            <a:prstGeom prst="ellipse">
              <a:avLst/>
            </a:prstGeom>
            <a:solidFill>
              <a:schemeClr val="accent3"/>
            </a:solidFill>
            <a:ln w="28440">
              <a:solidFill>
                <a:srgbClr val="00b050"/>
              </a:solidFill>
              <a:round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>
              <a:noAutofit/>
            </a:bodyPr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b="1" lang="es-ES" sz="3600" spc="-1" strike="noStrike">
                  <a:solidFill>
                    <a:srgbClr val="000000"/>
                  </a:solidFill>
                  <a:latin typeface="Calibri"/>
                </a:rPr>
                <a:t>DEDUCCIONES</a:t>
              </a:r>
              <a:endParaRPr b="0" lang="es-ES" sz="3600" spc="-1" strike="noStrike">
                <a:latin typeface="Arial"/>
              </a:endParaRPr>
            </a:p>
          </p:txBody>
        </p:sp>
        <p:sp>
          <p:nvSpPr>
            <p:cNvPr id="265" name="CustomShape 6"/>
            <p:cNvSpPr/>
            <p:nvPr/>
          </p:nvSpPr>
          <p:spPr>
            <a:xfrm>
              <a:off x="6006240" y="3285000"/>
              <a:ext cx="3002400" cy="17560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1f497d"/>
                  </a:solidFill>
                  <a:latin typeface="Calibri"/>
                </a:rPr>
                <a:t>Descuento por Hacienda (IRPF)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66" name="CustomShape 7"/>
            <p:cNvSpPr/>
            <p:nvPr/>
          </p:nvSpPr>
          <p:spPr>
            <a:xfrm>
              <a:off x="222840" y="3285000"/>
              <a:ext cx="3102840" cy="17517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1f497d"/>
                  </a:solidFill>
                  <a:latin typeface="Calibri"/>
                </a:rPr>
                <a:t>Descuento por Seguridad Social</a:t>
              </a:r>
              <a:endParaRPr b="0" lang="es-ES" sz="2000" spc="-1" strike="noStrike">
                <a:latin typeface="Arial"/>
              </a:endParaRPr>
            </a:p>
          </p:txBody>
        </p:sp>
      </p:grpSp>
      <p:grpSp>
        <p:nvGrpSpPr>
          <p:cNvPr id="267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68" name="25 Imagen" descr=""/>
          <p:cNvPicPr/>
          <p:nvPr/>
        </p:nvPicPr>
        <p:blipFill>
          <a:blip r:embed="rId1"/>
          <a:stretch/>
        </p:blipFill>
        <p:spPr>
          <a:xfrm rot="2666400">
            <a:off x="333000" y="4633560"/>
            <a:ext cx="351360" cy="441720"/>
          </a:xfrm>
          <a:prstGeom prst="rect">
            <a:avLst/>
          </a:prstGeom>
          <a:ln>
            <a:noFill/>
          </a:ln>
        </p:spPr>
      </p:pic>
      <p:pic>
        <p:nvPicPr>
          <p:cNvPr id="269" name="13 Imagen" descr=""/>
          <p:cNvPicPr/>
          <p:nvPr/>
        </p:nvPicPr>
        <p:blipFill>
          <a:blip r:embed="rId2"/>
          <a:stretch/>
        </p:blipFill>
        <p:spPr>
          <a:xfrm rot="2666400">
            <a:off x="5876280" y="435240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270" name="CustomShape 9"/>
          <p:cNvSpPr/>
          <p:nvPr/>
        </p:nvSpPr>
        <p:spPr>
          <a:xfrm>
            <a:off x="313200" y="5373360"/>
            <a:ext cx="8424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Líquido a percibir o Salario neto </a:t>
            </a:r>
            <a:r>
              <a:rPr b="1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cantidad que recibirá el trabajador será la resta entre el salario bruto y las deducciones en la seguridad social  y de Hacienda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80360" y="865440"/>
            <a:ext cx="8893800" cy="544356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Todo lo que gana el trabajador no cotiza a seguridad social 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Hay 3 bases de Cotización y varios % a aplicar  (por cotización general, por desempleo, por FP)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Wingdings" charset="2"/>
              <a:buChar char=""/>
            </a:pPr>
            <a:r>
              <a:rPr b="1" lang="es-ES" sz="1600" spc="-1" strike="noStrike" u="dbl">
                <a:solidFill>
                  <a:srgbClr val="17375e"/>
                </a:solidFill>
                <a:uFill>
                  <a:solidFill>
                    <a:srgbClr val="558ed5"/>
                  </a:solidFill>
                </a:uFill>
                <a:latin typeface="Calibri"/>
              </a:rPr>
              <a:t>Las Bases de Cotización</a:t>
            </a: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Salario base y complementos salariales</a:t>
            </a: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Pagas extraordinarias</a:t>
            </a: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Horas extraordinarias (para algunas bases)</a:t>
            </a: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Los complementos extrasalariales (algunos)</a:t>
            </a:r>
            <a:endParaRPr b="0" lang="es-E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1600" spc="-1" strike="noStrike" u="sng">
                <a:solidFill>
                  <a:srgbClr val="000000"/>
                </a:solidFill>
                <a:uFill>
                  <a:solidFill>
                    <a:srgbClr val="558ed5"/>
                  </a:solidFill>
                </a:uFill>
                <a:latin typeface="Calibri"/>
              </a:rPr>
              <a:t>Cálculo de la BCCC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: Base de cotización de contingencias comunes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Cálculo en salario mensual</a:t>
            </a: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Cálculo en salario día</a:t>
            </a:r>
            <a:endParaRPr b="0" lang="es-E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1600" spc="-1" strike="noStrike" u="sng">
                <a:solidFill>
                  <a:srgbClr val="000000"/>
                </a:solidFill>
                <a:uFill>
                  <a:solidFill>
                    <a:srgbClr val="558ed5"/>
                  </a:solidFill>
                </a:uFill>
                <a:latin typeface="Calibri"/>
              </a:rPr>
              <a:t>Cálculo de la BCCP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: Base de cotización de contingencias Profesionales 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1600" spc="-1" strike="noStrike" u="sng">
                <a:solidFill>
                  <a:srgbClr val="000000"/>
                </a:solidFill>
                <a:uFill>
                  <a:solidFill>
                    <a:srgbClr val="558ed5"/>
                  </a:solidFill>
                </a:uFill>
                <a:latin typeface="Calibri"/>
              </a:rPr>
              <a:t>Cálculo de la Base de Horas Extras</a:t>
            </a:r>
            <a:endParaRPr b="0" lang="es-E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Wingdings" charset="2"/>
              <a:buChar char=""/>
            </a:pPr>
            <a:r>
              <a:rPr b="1" lang="es-ES" sz="1600" spc="-1" strike="noStrike" u="dbl">
                <a:solidFill>
                  <a:srgbClr val="17375e"/>
                </a:solidFill>
                <a:uFill>
                  <a:solidFill>
                    <a:srgbClr val="558ed5"/>
                  </a:solidFill>
                </a:uFill>
                <a:latin typeface="Calibri"/>
              </a:rPr>
              <a:t>Los tipos de cotización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Las cuotas o ingresos a pagar se calculan aplicando un % a las bases de cotización</a:t>
            </a: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Base x tipo de cotización = cuota a ingresar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Trabajador debe pagar 3 cuotas, o bien una 4ª si hay horas extras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Tanto el trabajador como la empresa deben pagar  seguridad social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4220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nómina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67320" y="623196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 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274" name="Group 4"/>
          <p:cNvGrpSpPr/>
          <p:nvPr/>
        </p:nvGrpSpPr>
        <p:grpSpPr>
          <a:xfrm>
            <a:off x="6446520" y="513720"/>
            <a:ext cx="2558520" cy="610560"/>
            <a:chOff x="6446520" y="513720"/>
            <a:chExt cx="2558520" cy="610560"/>
          </a:xfrm>
        </p:grpSpPr>
        <p:sp>
          <p:nvSpPr>
            <p:cNvPr id="275" name="CustomShape 5"/>
            <p:cNvSpPr/>
            <p:nvPr/>
          </p:nvSpPr>
          <p:spPr>
            <a:xfrm>
              <a:off x="6446520" y="513720"/>
              <a:ext cx="2558520" cy="6105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/>
            <a:fillRef idx="0"/>
            <a:effectRef idx="0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1f497d"/>
                  </a:solidFill>
                  <a:latin typeface="Calibri"/>
                </a:rPr>
                <a:t>Descuento por Seguridad social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276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77" name="CustomShape 7"/>
          <p:cNvSpPr/>
          <p:nvPr/>
        </p:nvSpPr>
        <p:spPr>
          <a:xfrm>
            <a:off x="6152040" y="2193480"/>
            <a:ext cx="3139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558ed5"/>
                </a:solidFill>
                <a:latin typeface="Calibri"/>
              </a:rPr>
              <a:t>Complementos NO Cotizables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78" name="16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6309360" y="2268720"/>
            <a:ext cx="351360" cy="441720"/>
          </a:xfrm>
          <a:prstGeom prst="rect">
            <a:avLst/>
          </a:prstGeom>
          <a:ln>
            <a:noFill/>
          </a:ln>
        </p:spPr>
      </p:pic>
      <p:pic>
        <p:nvPicPr>
          <p:cNvPr id="279" name="19 Imagen" descr=""/>
          <p:cNvPicPr/>
          <p:nvPr/>
        </p:nvPicPr>
        <p:blipFill>
          <a:blip r:embed="rId2"/>
          <a:stretch/>
        </p:blipFill>
        <p:spPr>
          <a:xfrm rot="19198800">
            <a:off x="3691440" y="3255480"/>
            <a:ext cx="286200" cy="359640"/>
          </a:xfrm>
          <a:prstGeom prst="rect">
            <a:avLst/>
          </a:prstGeom>
          <a:ln>
            <a:noFill/>
          </a:ln>
        </p:spPr>
      </p:pic>
      <p:pic>
        <p:nvPicPr>
          <p:cNvPr id="280" name="20 Imagen" descr=""/>
          <p:cNvPicPr/>
          <p:nvPr/>
        </p:nvPicPr>
        <p:blipFill>
          <a:blip r:embed="rId3"/>
          <a:stretch/>
        </p:blipFill>
        <p:spPr>
          <a:xfrm rot="19198800">
            <a:off x="3245040" y="3485520"/>
            <a:ext cx="286200" cy="359640"/>
          </a:xfrm>
          <a:prstGeom prst="rect">
            <a:avLst/>
          </a:prstGeom>
          <a:ln>
            <a:noFill/>
          </a:ln>
        </p:spPr>
      </p:pic>
      <p:sp>
        <p:nvSpPr>
          <p:cNvPr id="281" name="CustomShape 8"/>
          <p:cNvSpPr/>
          <p:nvPr/>
        </p:nvSpPr>
        <p:spPr>
          <a:xfrm>
            <a:off x="7188840" y="5461920"/>
            <a:ext cx="202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558ed5"/>
                </a:solidFill>
                <a:latin typeface="Calibri"/>
              </a:rPr>
              <a:t>Tipo de Cotización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82" name="25 Imagen" descr=""/>
          <p:cNvPicPr/>
          <p:nvPr/>
        </p:nvPicPr>
        <p:blipFill>
          <a:blip r:embed="rId4">
            <a:lum bright="70000" contrast="-70000"/>
          </a:blip>
          <a:stretch/>
        </p:blipFill>
        <p:spPr>
          <a:xfrm rot="2666400">
            <a:off x="7267680" y="550404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283" name="CustomShape 9"/>
          <p:cNvSpPr/>
          <p:nvPr/>
        </p:nvSpPr>
        <p:spPr>
          <a:xfrm>
            <a:off x="6778440" y="3895200"/>
            <a:ext cx="2322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92d050"/>
                </a:solidFill>
                <a:latin typeface="Calibri"/>
              </a:rPr>
              <a:t>Cálculo BCCP y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92d050"/>
                </a:solidFill>
                <a:latin typeface="Calibri"/>
              </a:rPr>
              <a:t>Base de Horas Extras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84" name="27 Imagen" descr=""/>
          <p:cNvPicPr/>
          <p:nvPr/>
        </p:nvPicPr>
        <p:blipFill>
          <a:blip r:embed="rId5">
            <a:lum bright="70000" contrast="-70000"/>
          </a:blip>
          <a:stretch/>
        </p:blipFill>
        <p:spPr>
          <a:xfrm rot="7046400">
            <a:off x="7017480" y="3802320"/>
            <a:ext cx="374760" cy="3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48320" y="42480"/>
            <a:ext cx="8563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3700" spc="-1" strike="noStrike">
                <a:solidFill>
                  <a:srgbClr val="000000"/>
                </a:solidFill>
                <a:latin typeface="Calibri"/>
              </a:rPr>
              <a:t>Complementos No cotizables</a:t>
            </a:r>
            <a:endParaRPr b="0" lang="es-ES" sz="37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287" name="Table 3"/>
          <p:cNvGraphicFramePr/>
          <p:nvPr/>
        </p:nvGraphicFramePr>
        <p:xfrm>
          <a:off x="157680" y="634680"/>
          <a:ext cx="8751240" cy="4760280"/>
        </p:xfrm>
        <a:graphic>
          <a:graphicData uri="http://schemas.openxmlformats.org/drawingml/2006/table">
            <a:tbl>
              <a:tblPr/>
              <a:tblGrid>
                <a:gridCol w="2895120"/>
                <a:gridCol w="3009600"/>
                <a:gridCol w="2846520"/>
              </a:tblGrid>
              <a:tr h="300600"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Complementos NO cotizables a la seguridad social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940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Locomoción o kilometraje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Según factura (transporte público)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del importe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Sin factura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0,19 €/km (más peaje y parking)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0940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Dietas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Estancia (dormir hotel)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importes que se justifiquen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18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Manutención (comer)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Máx. 53,34€/día (si pernocta)</a:t>
                      </a:r>
                      <a:endParaRPr b="0" lang="es-E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Máx. 26,67€/día (no pernocta)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Indemnizaciones por despidos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Desde julio de 2012 cotiza el exceso de la cantidad legal que fije el Estatuto por despido improcedente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18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Indemnizaciones por traslados, fallecimientos y suspensiones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Desde julio de 2012 cotiza el exceso de la cantidad que fije el convenio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Prestaciones seguridad  social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del importe, salvo mejoras de la empresa en planes de pensiones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135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 mejoras y asignaciones asistenciales concedidas voluntariamente por las empresas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Desde 2014 cotizan casi todas: entrega de productos, servicios escolares, primas de seguros. Solo está exento las becas por estudio.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940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 empresas deberán comunicar a la Tesorería General de la Seguridad Social todos los conceptos retributivos que reciban los trabajadores, sean cotizables o no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Cálculo de la BCCC en salario mensual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290" name="Group 3"/>
          <p:cNvGrpSpPr/>
          <p:nvPr/>
        </p:nvGrpSpPr>
        <p:grpSpPr>
          <a:xfrm>
            <a:off x="363600" y="835560"/>
            <a:ext cx="8339400" cy="2448000"/>
            <a:chOff x="363600" y="835560"/>
            <a:chExt cx="8339400" cy="2448000"/>
          </a:xfrm>
        </p:grpSpPr>
        <p:sp>
          <p:nvSpPr>
            <p:cNvPr id="291" name="CustomShape 4"/>
            <p:cNvSpPr/>
            <p:nvPr/>
          </p:nvSpPr>
          <p:spPr>
            <a:xfrm>
              <a:off x="363600" y="835560"/>
              <a:ext cx="1886400" cy="471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31320" rIns="17640" tIns="31320" bIns="3168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292" name="CustomShape 5"/>
            <p:cNvSpPr/>
            <p:nvPr/>
          </p:nvSpPr>
          <p:spPr>
            <a:xfrm rot="5400000">
              <a:off x="1266120" y="1348560"/>
              <a:ext cx="82080" cy="8208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293" name="CustomShape 6"/>
            <p:cNvSpPr/>
            <p:nvPr/>
          </p:nvSpPr>
          <p:spPr>
            <a:xfrm>
              <a:off x="363600" y="1472400"/>
              <a:ext cx="1886400" cy="8485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42480" rIns="17640" tIns="42480" bIns="4248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Se suman todos los devengos que cotizan a la seguridad social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294" name="CustomShape 7"/>
            <p:cNvSpPr/>
            <p:nvPr/>
          </p:nvSpPr>
          <p:spPr>
            <a:xfrm>
              <a:off x="2514600" y="835560"/>
              <a:ext cx="1886400" cy="471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31320" rIns="17640" tIns="31320" bIns="3168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295" name="CustomShape 8"/>
            <p:cNvSpPr/>
            <p:nvPr/>
          </p:nvSpPr>
          <p:spPr>
            <a:xfrm rot="5400000">
              <a:off x="3417120" y="1348560"/>
              <a:ext cx="82080" cy="8208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296" name="CustomShape 9"/>
            <p:cNvSpPr/>
            <p:nvPr/>
          </p:nvSpPr>
          <p:spPr>
            <a:xfrm>
              <a:off x="2514600" y="1472400"/>
              <a:ext cx="1886400" cy="12445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54000" rIns="17640" tIns="54000" bIns="5436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Se excluyen los complementos extrasalariales que no cotizan, así como lo ganado por las horas extraordinarias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297" name="CustomShape 10"/>
            <p:cNvSpPr/>
            <p:nvPr/>
          </p:nvSpPr>
          <p:spPr>
            <a:xfrm>
              <a:off x="4665600" y="835560"/>
              <a:ext cx="1886400" cy="471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31320" rIns="17640" tIns="31320" bIns="3168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298" name="CustomShape 11"/>
            <p:cNvSpPr/>
            <p:nvPr/>
          </p:nvSpPr>
          <p:spPr>
            <a:xfrm rot="5400000">
              <a:off x="5568120" y="1348560"/>
              <a:ext cx="82080" cy="8208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299" name="CustomShape 12"/>
            <p:cNvSpPr/>
            <p:nvPr/>
          </p:nvSpPr>
          <p:spPr>
            <a:xfrm>
              <a:off x="4665600" y="1472400"/>
              <a:ext cx="1886400" cy="181116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70560" rIns="17640" tIns="70560" bIns="709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Se suma la parte proporcional de pagas extras que le corresponde al mes: se suman todas las pagas extras del año (y la de beneficios) y se dividen por 12 meses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00" name="CustomShape 13"/>
            <p:cNvSpPr/>
            <p:nvPr/>
          </p:nvSpPr>
          <p:spPr>
            <a:xfrm>
              <a:off x="6816600" y="835560"/>
              <a:ext cx="1886400" cy="471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31320" rIns="17640" tIns="31320" bIns="3168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01" name="CustomShape 14"/>
            <p:cNvSpPr/>
            <p:nvPr/>
          </p:nvSpPr>
          <p:spPr>
            <a:xfrm rot="5400000">
              <a:off x="7719120" y="1348560"/>
              <a:ext cx="82080" cy="8208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02" name="CustomShape 15"/>
            <p:cNvSpPr/>
            <p:nvPr/>
          </p:nvSpPr>
          <p:spPr>
            <a:xfrm>
              <a:off x="6816600" y="1472400"/>
              <a:ext cx="1886400" cy="12546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54360" rIns="17640" tIns="54360" bIns="5436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Cantidad resultante debe estar entre la base máx y la base mín. de cotización del grupo profesional.</a:t>
              </a:r>
              <a:endParaRPr b="0" lang="es-ES" sz="1400" spc="-1" strike="noStrike">
                <a:latin typeface="Arial"/>
              </a:endParaRPr>
            </a:p>
          </p:txBody>
        </p:sp>
      </p:grpSp>
      <p:grpSp>
        <p:nvGrpSpPr>
          <p:cNvPr id="303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304" name="Table 17"/>
          <p:cNvGraphicFramePr/>
          <p:nvPr/>
        </p:nvGraphicFramePr>
        <p:xfrm>
          <a:off x="148320" y="3429000"/>
          <a:ext cx="8789400" cy="2309400"/>
        </p:xfrm>
        <a:graphic>
          <a:graphicData uri="http://schemas.openxmlformats.org/drawingml/2006/table">
            <a:tbl>
              <a:tblPr/>
              <a:tblGrid>
                <a:gridCol w="650880"/>
                <a:gridCol w="5258160"/>
                <a:gridCol w="1440000"/>
                <a:gridCol w="1440360"/>
              </a:tblGrid>
              <a:tr h="472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Grupo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Categoría Profesional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Bases Mín. al mes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Bases Máx. al mes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72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Ingenieros y licenciados, y personal de alta dirección no incluido en art. 1.3 del ET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1.466,40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4.070,10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Ingenieros Técnicos, Peritos y Ayudantes Titulados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1.215,90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4.070,10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Jefes administrativos y de taller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1.057,80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4.070,10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Ayudantes no titulados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1.050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4.070,10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Oficiales administrativos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1.050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4.070,10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Subalternos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1.050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4.070,10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Auxiliares administrativos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1.050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4.070,10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Cálculo de la BCCC en salario día</a:t>
            </a:r>
            <a:endParaRPr b="0" lang="es-ES" sz="4400" spc="-1" strike="noStrike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357840" y="1079640"/>
            <a:ext cx="8350560" cy="2538000"/>
            <a:chOff x="357840" y="1079640"/>
            <a:chExt cx="8350560" cy="2538000"/>
          </a:xfrm>
        </p:grpSpPr>
        <p:sp>
          <p:nvSpPr>
            <p:cNvPr id="307" name="CustomShape 3"/>
            <p:cNvSpPr/>
            <p:nvPr/>
          </p:nvSpPr>
          <p:spPr>
            <a:xfrm>
              <a:off x="357840" y="1079640"/>
              <a:ext cx="1501560" cy="3751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28800" rIns="17640" tIns="28800" bIns="284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08" name="CustomShape 4"/>
            <p:cNvSpPr/>
            <p:nvPr/>
          </p:nvSpPr>
          <p:spPr>
            <a:xfrm rot="5400000">
              <a:off x="1076040" y="1487880"/>
              <a:ext cx="65520" cy="6552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09" name="CustomShape 5"/>
            <p:cNvSpPr/>
            <p:nvPr/>
          </p:nvSpPr>
          <p:spPr>
            <a:xfrm>
              <a:off x="357840" y="1586520"/>
              <a:ext cx="1501560" cy="8370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42120" rIns="17640" tIns="42120" bIns="421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Se suman todos los devengos diarios que cotizan a la seguridad social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10" name="CustomShape 6"/>
            <p:cNvSpPr/>
            <p:nvPr/>
          </p:nvSpPr>
          <p:spPr>
            <a:xfrm>
              <a:off x="2070000" y="1079640"/>
              <a:ext cx="1501560" cy="3751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28800" rIns="17640" tIns="28800" bIns="284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11" name="CustomShape 7"/>
            <p:cNvSpPr/>
            <p:nvPr/>
          </p:nvSpPr>
          <p:spPr>
            <a:xfrm rot="5400000">
              <a:off x="2788200" y="1487880"/>
              <a:ext cx="65520" cy="6552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12" name="CustomShape 8"/>
            <p:cNvSpPr/>
            <p:nvPr/>
          </p:nvSpPr>
          <p:spPr>
            <a:xfrm>
              <a:off x="2070000" y="1586520"/>
              <a:ext cx="1501560" cy="16740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61560" rIns="17640" tIns="61560" bIns="6156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Se excluyen los complementos extrasalariales que no cotizan, así como lo ganado por horas extraordinarias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13" name="CustomShape 9"/>
            <p:cNvSpPr/>
            <p:nvPr/>
          </p:nvSpPr>
          <p:spPr>
            <a:xfrm>
              <a:off x="3782520" y="1079640"/>
              <a:ext cx="1501560" cy="3751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28800" rIns="17640" tIns="28800" bIns="284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14" name="CustomShape 10"/>
            <p:cNvSpPr/>
            <p:nvPr/>
          </p:nvSpPr>
          <p:spPr>
            <a:xfrm rot="5400000">
              <a:off x="4500720" y="1487880"/>
              <a:ext cx="65520" cy="6552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15" name="CustomShape 11"/>
            <p:cNvSpPr/>
            <p:nvPr/>
          </p:nvSpPr>
          <p:spPr>
            <a:xfrm>
              <a:off x="3782520" y="1586520"/>
              <a:ext cx="1501560" cy="203112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61560" rIns="17640" tIns="61560" bIns="6156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Se suma la parte proporcional de pagas extras que le corresponde al día de la siguiente manera</a:t>
              </a:r>
              <a:endParaRPr b="0" lang="es-E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Pagas extras / 365 días = Paga extra al día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16" name="CustomShape 12"/>
            <p:cNvSpPr/>
            <p:nvPr/>
          </p:nvSpPr>
          <p:spPr>
            <a:xfrm>
              <a:off x="5494680" y="1079640"/>
              <a:ext cx="1501560" cy="3751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28800" rIns="17640" tIns="28800" bIns="284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17" name="CustomShape 13"/>
            <p:cNvSpPr/>
            <p:nvPr/>
          </p:nvSpPr>
          <p:spPr>
            <a:xfrm rot="5400000">
              <a:off x="6212880" y="1487880"/>
              <a:ext cx="65520" cy="6552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18" name="CustomShape 14"/>
            <p:cNvSpPr/>
            <p:nvPr/>
          </p:nvSpPr>
          <p:spPr>
            <a:xfrm>
              <a:off x="5494680" y="1586520"/>
              <a:ext cx="1501560" cy="13914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58320" rIns="17640" tIns="58320" bIns="583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Resultado debe estar entre la base máx y la mín. diaria de cotización del grupo profesional.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19" name="CustomShape 15"/>
            <p:cNvSpPr/>
            <p:nvPr/>
          </p:nvSpPr>
          <p:spPr>
            <a:xfrm>
              <a:off x="7206840" y="1079640"/>
              <a:ext cx="1501560" cy="3751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28800" rIns="17640" tIns="28800" bIns="284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20" name="CustomShape 16"/>
            <p:cNvSpPr/>
            <p:nvPr/>
          </p:nvSpPr>
          <p:spPr>
            <a:xfrm rot="5400000">
              <a:off x="7925400" y="1487880"/>
              <a:ext cx="65520" cy="65520"/>
            </a:xfrm>
            <a:prstGeom prst="rightArrow">
              <a:avLst>
                <a:gd name="adj1" fmla="val 66700"/>
                <a:gd name="adj2" fmla="val 50000"/>
              </a:avLst>
            </a:prstGeom>
            <a:gradFill rotWithShape="0">
              <a:gsLst>
                <a:gs pos="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z="-80000" prstMaterial="plastic">
              <a:bevelT w="50800" h="50800"/>
              <a:bevelB prst="angle" w="25400" h="2540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321" name="CustomShape 17"/>
            <p:cNvSpPr/>
            <p:nvPr/>
          </p:nvSpPr>
          <p:spPr>
            <a:xfrm>
              <a:off x="7206840" y="1586520"/>
              <a:ext cx="1501560" cy="71892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dir="t" rig="flat"/>
            </a:scene3d>
            <a:sp3d extrusionH="127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  <p:txBody>
            <a:bodyPr lIns="38880" rIns="17640" tIns="38880" bIns="385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Base de cotización diaria x nº de días del mes trabajado.</a:t>
              </a:r>
              <a:endParaRPr b="0" lang="es-ES" sz="1400" spc="-1" strike="noStrike">
                <a:latin typeface="Arial"/>
              </a:endParaRPr>
            </a:p>
          </p:txBody>
        </p:sp>
      </p:grpSp>
      <p:grpSp>
        <p:nvGrpSpPr>
          <p:cNvPr id="322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323" name="Table 19"/>
          <p:cNvGraphicFramePr/>
          <p:nvPr/>
        </p:nvGraphicFramePr>
        <p:xfrm>
          <a:off x="148320" y="4149000"/>
          <a:ext cx="8789400" cy="1445400"/>
        </p:xfrm>
        <a:graphic>
          <a:graphicData uri="http://schemas.openxmlformats.org/drawingml/2006/table">
            <a:tbl>
              <a:tblPr/>
              <a:tblGrid>
                <a:gridCol w="650880"/>
                <a:gridCol w="5258160"/>
                <a:gridCol w="1440000"/>
                <a:gridCol w="1440360"/>
              </a:tblGrid>
              <a:tr h="472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Grupo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Categoría Profesional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Bases Mín. al mes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3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Bases Máx. al mes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Oficiales de primera y de segunda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135,67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Oficiales de tercera y especialistas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135,67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Peones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135,67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</a:tr>
              <a:tr h="472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Trabajadores menores de 18 años, cualquiera que sea su categoría profesional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135,67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20"/>
          <p:cNvSpPr/>
          <p:nvPr/>
        </p:nvSpPr>
        <p:spPr>
          <a:xfrm>
            <a:off x="5977800" y="3417480"/>
            <a:ext cx="3057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Seguridad Social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325" name="10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6195240" y="350424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326" name="CustomShape 21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48320" y="42480"/>
            <a:ext cx="8888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Cálculo de la BCCP y de la Base de Horas Extras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330" name="Group 4"/>
          <p:cNvGrpSpPr/>
          <p:nvPr/>
        </p:nvGrpSpPr>
        <p:grpSpPr>
          <a:xfrm>
            <a:off x="1412640" y="1487880"/>
            <a:ext cx="6093720" cy="1358280"/>
            <a:chOff x="1412640" y="1487880"/>
            <a:chExt cx="6093720" cy="1358280"/>
          </a:xfrm>
        </p:grpSpPr>
        <p:sp>
          <p:nvSpPr>
            <p:cNvPr id="331" name="CustomShape 5"/>
            <p:cNvSpPr/>
            <p:nvPr/>
          </p:nvSpPr>
          <p:spPr>
            <a:xfrm>
              <a:off x="1412640" y="1487880"/>
              <a:ext cx="1358280" cy="1358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BCCC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32" name="CustomShape 6"/>
            <p:cNvSpPr/>
            <p:nvPr/>
          </p:nvSpPr>
          <p:spPr>
            <a:xfrm>
              <a:off x="2881800" y="1773360"/>
              <a:ext cx="787680" cy="787680"/>
            </a:xfrm>
            <a:prstGeom prst="mathPlus">
              <a:avLst>
                <a:gd name="adj1" fmla="val 2352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7"/>
            <p:cNvSpPr/>
            <p:nvPr/>
          </p:nvSpPr>
          <p:spPr>
            <a:xfrm>
              <a:off x="3780360" y="1487880"/>
              <a:ext cx="1358280" cy="1358280"/>
            </a:xfrm>
            <a:prstGeom prst="ellipse">
              <a:avLst/>
            </a:prstGeom>
            <a:solidFill>
              <a:schemeClr val="accent4">
                <a:hueOff val="-2232385"/>
                <a:satOff val="13449"/>
                <a:lumOff val="107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Cantidad percibida por horas extra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34" name="CustomShape 8"/>
            <p:cNvSpPr/>
            <p:nvPr/>
          </p:nvSpPr>
          <p:spPr>
            <a:xfrm>
              <a:off x="5249520" y="1773360"/>
              <a:ext cx="787680" cy="78768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4">
                <a:hueOff val="-4464770"/>
                <a:satOff val="26899"/>
                <a:lumOff val="2156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9"/>
            <p:cNvSpPr/>
            <p:nvPr/>
          </p:nvSpPr>
          <p:spPr>
            <a:xfrm>
              <a:off x="6148080" y="1487880"/>
              <a:ext cx="1358280" cy="1358280"/>
            </a:xfrm>
            <a:prstGeom prst="ellipse">
              <a:avLst/>
            </a:prstGeom>
            <a:solidFill>
              <a:schemeClr val="accent4">
                <a:hueOff val="-4464770"/>
                <a:satOff val="26899"/>
                <a:lumOff val="2156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ffffff"/>
                  </a:solidFill>
                  <a:latin typeface="Calibri"/>
                </a:rPr>
                <a:t>BCCP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336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37" name="CustomShape 11"/>
          <p:cNvSpPr/>
          <p:nvPr/>
        </p:nvSpPr>
        <p:spPr>
          <a:xfrm>
            <a:off x="251640" y="836640"/>
            <a:ext cx="5400360" cy="57636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Base de Cotización de Contingencias Profesionales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38" name="CustomShape 12"/>
          <p:cNvSpPr/>
          <p:nvPr/>
        </p:nvSpPr>
        <p:spPr>
          <a:xfrm>
            <a:off x="1691640" y="3004920"/>
            <a:ext cx="54003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BCCP se compara con topes máx. 4.070,10€ y mín. 1.050€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39" name="CustomShape 13"/>
          <p:cNvSpPr/>
          <p:nvPr/>
        </p:nvSpPr>
        <p:spPr>
          <a:xfrm>
            <a:off x="251640" y="3573000"/>
            <a:ext cx="5400360" cy="33372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Calibri"/>
              </a:rPr>
              <a:t>Base de Horas Extras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40" name="CustomShape 14"/>
          <p:cNvSpPr/>
          <p:nvPr/>
        </p:nvSpPr>
        <p:spPr>
          <a:xfrm>
            <a:off x="509040" y="4221000"/>
            <a:ext cx="759096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3ª base de cotización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cantidad recibida por horas extras realizadas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las Horas Extras se cotiza dos veces: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Sumándole la cantidad a la BCCP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Al generar una Base de Horas Extras que cotiza aparte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48320" y="42480"/>
            <a:ext cx="8888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Tipos de Cotización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344" name="Group 4"/>
          <p:cNvGrpSpPr/>
          <p:nvPr/>
        </p:nvGrpSpPr>
        <p:grpSpPr>
          <a:xfrm>
            <a:off x="2369520" y="820440"/>
            <a:ext cx="4445280" cy="896760"/>
            <a:chOff x="2369520" y="820440"/>
            <a:chExt cx="4445280" cy="896760"/>
          </a:xfrm>
        </p:grpSpPr>
        <p:sp>
          <p:nvSpPr>
            <p:cNvPr id="345" name="CustomShape 5"/>
            <p:cNvSpPr/>
            <p:nvPr/>
          </p:nvSpPr>
          <p:spPr>
            <a:xfrm>
              <a:off x="2369520" y="820440"/>
              <a:ext cx="896760" cy="896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Base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46" name="CustomShape 6"/>
            <p:cNvSpPr/>
            <p:nvPr/>
          </p:nvSpPr>
          <p:spPr>
            <a:xfrm>
              <a:off x="3339360" y="1008720"/>
              <a:ext cx="519840" cy="519840"/>
            </a:xfrm>
            <a:prstGeom prst="mathMultiply">
              <a:avLst>
                <a:gd name="adj1" fmla="val 2352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3932640" y="820440"/>
              <a:ext cx="1319400" cy="896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Tipo de Cotización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348" name="CustomShape 8"/>
            <p:cNvSpPr/>
            <p:nvPr/>
          </p:nvSpPr>
          <p:spPr>
            <a:xfrm>
              <a:off x="5325120" y="1008720"/>
              <a:ext cx="519840" cy="51984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9"/>
            <p:cNvSpPr/>
            <p:nvPr/>
          </p:nvSpPr>
          <p:spPr>
            <a:xfrm>
              <a:off x="5918040" y="820440"/>
              <a:ext cx="896760" cy="896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ffffff"/>
                  </a:solidFill>
                  <a:latin typeface="Calibri"/>
                </a:rPr>
                <a:t>Cuota a ingresar</a:t>
              </a:r>
              <a:endParaRPr b="0" lang="es-ES" sz="1400" spc="-1" strike="noStrike">
                <a:latin typeface="Arial"/>
              </a:endParaRPr>
            </a:p>
          </p:txBody>
        </p:sp>
      </p:grpSp>
      <p:grpSp>
        <p:nvGrpSpPr>
          <p:cNvPr id="350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351" name="Table 11"/>
          <p:cNvGraphicFramePr/>
          <p:nvPr/>
        </p:nvGraphicFramePr>
        <p:xfrm>
          <a:off x="235800" y="1917000"/>
          <a:ext cx="8712720" cy="3449160"/>
        </p:xfrm>
        <a:graphic>
          <a:graphicData uri="http://schemas.openxmlformats.org/drawingml/2006/table">
            <a:tbl>
              <a:tblPr/>
              <a:tblGrid>
                <a:gridCol w="2426400"/>
                <a:gridCol w="2426400"/>
                <a:gridCol w="1433160"/>
                <a:gridCol w="2426760"/>
              </a:tblGrid>
              <a:tr h="300600">
                <a:tc gridSpan="2"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Cuotas a ingresar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Tipo de cotización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00600"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Trabajador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Empresa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0940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Contingencias comunes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4,70 % de BCCC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23,6 € de BCCC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1820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Contingencias profesionales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 BCCP según el grado de peligrosidad de la actividad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18200">
                <a:tc row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Desempleo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Supuesto general (indefinido, prácticas, relevo, interinidad)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1,55% de BCCP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5,50% BCCP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9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 resto de contratos temporales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1,60% de BCCP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6,70% BCCP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FOGASA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0,20 % BCCP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940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Formación Profesional para el empleo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0,10 % de BCCP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0,60 % BCCP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Horas extras ordinarias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4,70% de BHE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23,60% BHE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Horas extras por fuerza mayor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 de BHE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12% BHE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54440" y="1124640"/>
            <a:ext cx="8893800" cy="5565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Las empresas realizan a todos los trabajadores una retención o descuento en la nómina para ingresarla en Hacienda 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Cantidad entregada “a cuenta”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obligación pago impuestos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IRPF año siguiente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Hay que calcular la base de IRPF y aplicar un %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Hay cantidades que no pagan seguridad social pero si Hacienda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Wingdings" charset="2"/>
              <a:buChar char=""/>
            </a:pPr>
            <a:r>
              <a:rPr b="1" lang="es-ES" sz="1600" spc="-1" strike="noStrike" u="dbl">
                <a:solidFill>
                  <a:srgbClr val="17375e"/>
                </a:solidFill>
                <a:uFill>
                  <a:solidFill>
                    <a:srgbClr val="558ed5"/>
                  </a:solidFill>
                </a:uFill>
                <a:latin typeface="Calibri"/>
              </a:rPr>
              <a:t>La Base de IRPF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 partir de los devengos mensuales descontando las cantidades que NO pagan Hacienda:</a:t>
            </a:r>
            <a:endParaRPr b="0" lang="es-E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Las indemnizaciones legales por despido o extinción del contrato (salvo fin de contrato temporal de obra y servicio y eventual, que sí tributan, así como el exceso de 180.000€)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Indemnizaciones por traslados  y fallecimiento</a:t>
            </a:r>
            <a:endParaRPr b="0" lang="es-E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Gastos de locomoción y dietas en las mismas cantidades que para la seguridad social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Wingdings" charset="2"/>
              <a:buChar char=""/>
            </a:pPr>
            <a:r>
              <a:rPr b="1" lang="es-ES" sz="1600" spc="-1" strike="noStrike" u="dbl">
                <a:solidFill>
                  <a:srgbClr val="17375e"/>
                </a:solidFill>
                <a:uFill>
                  <a:solidFill>
                    <a:srgbClr val="558ed5"/>
                  </a:solidFill>
                </a:uFill>
                <a:latin typeface="Calibri"/>
              </a:rPr>
              <a:t>Tipo de retención o %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Lo calcula Hacienda, en función de la renta anual del trabajador y su situación familiar, y lo comunica a la empresa</a:t>
            </a:r>
            <a:endParaRPr b="0" lang="es-E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4220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nómina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 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355" name="Group 4"/>
          <p:cNvGrpSpPr/>
          <p:nvPr/>
        </p:nvGrpSpPr>
        <p:grpSpPr>
          <a:xfrm>
            <a:off x="6446520" y="513720"/>
            <a:ext cx="2558520" cy="610560"/>
            <a:chOff x="6446520" y="513720"/>
            <a:chExt cx="2558520" cy="610560"/>
          </a:xfrm>
        </p:grpSpPr>
        <p:sp>
          <p:nvSpPr>
            <p:cNvPr id="356" name="CustomShape 5"/>
            <p:cNvSpPr/>
            <p:nvPr/>
          </p:nvSpPr>
          <p:spPr>
            <a:xfrm>
              <a:off x="6446520" y="513720"/>
              <a:ext cx="2558520" cy="6105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/>
            <a:fillRef idx="0"/>
            <a:effectRef idx="0"/>
            <a:fontRef idx="minor"/>
          </p:style>
          <p:txBody>
            <a:bodyPr lIns="23040" rIns="23040" tIns="23040" bIns="2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es-ES" sz="1800" spc="-1" strike="noStrike">
                  <a:solidFill>
                    <a:srgbClr val="1f497d"/>
                  </a:solidFill>
                  <a:latin typeface="Calibri"/>
                </a:rPr>
                <a:t>Descuento por Hacienda (IRPF)</a:t>
              </a:r>
              <a:endParaRPr b="0" lang="es-ES" sz="1800" spc="-1" strike="noStrike">
                <a:latin typeface="Arial"/>
              </a:endParaRPr>
            </a:p>
          </p:txBody>
        </p:sp>
      </p:grpSp>
      <p:grpSp>
        <p:nvGrpSpPr>
          <p:cNvPr id="357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58" name="CustomShape 7"/>
          <p:cNvSpPr/>
          <p:nvPr/>
        </p:nvSpPr>
        <p:spPr>
          <a:xfrm>
            <a:off x="5823720" y="4653000"/>
            <a:ext cx="321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Agencia Tributaria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359" name="18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6052320" y="473976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160" y="-3240"/>
            <a:ext cx="5937480" cy="69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CONTENIDOS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7320" y="183024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El salario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50520" y="2992680"/>
            <a:ext cx="7743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3.  La nómina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21720" y="245052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2.  Las garantías del salario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6" name="1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431280" y="205164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105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92d050"/>
                </a:solidFill>
                <a:latin typeface="Calibri"/>
              </a:rPr>
              <a:t>RECUERDA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2349000"/>
            <a:ext cx="6400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PUEDES ACCEDER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VÍDEOS Y ENLACES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EN EL AULA DIGITAL DE FOL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 u="sng">
                <a:solidFill>
                  <a:srgbClr val="6666ff"/>
                </a:solidFill>
                <a:uFillTx/>
                <a:latin typeface="Calibri"/>
                <a:hlinkClick r:id="rId1"/>
              </a:rPr>
              <a:t>AQUÍ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0" name="15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El salario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06080" y="1030680"/>
            <a:ext cx="2289600" cy="456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Salario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915640" y="799920"/>
            <a:ext cx="5977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Retribuciones que cobra el trabajador por cuenta ajena por los servicios prestados, incluyendo los periodos de descansos semanales en los cuales también se cobra salario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82200" y="2078640"/>
            <a:ext cx="6497280" cy="5770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Salario en dinero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Puede ser en metálico, transferencia o talón bancario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1943640" y="331164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219960" y="2078640"/>
            <a:ext cx="1561320" cy="912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Según forma de pago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1904400" y="217044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2482200" y="3048480"/>
            <a:ext cx="6497280" cy="1063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Salario en especie: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paga en productos distintos al dinero: vivienda, vehículo, aportaciones plan de pensiones…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puede ser mayor del 30% del total de retribuciones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183600" y="4483800"/>
            <a:ext cx="1571400" cy="912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Según forma de cálculo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>
            <a:off x="2514960" y="4483800"/>
            <a:ext cx="6497280" cy="3337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Salario por unidad de tiempo (por día, mes u hora)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>
            <a:off x="1944000" y="453348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4"/>
          <p:cNvSpPr/>
          <p:nvPr/>
        </p:nvSpPr>
        <p:spPr>
          <a:xfrm>
            <a:off x="2514960" y="4966200"/>
            <a:ext cx="6497280" cy="5763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Salario por unidad de obra (por cantidad de trabajo realizado)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4" name="CustomShape 15"/>
          <p:cNvSpPr/>
          <p:nvPr/>
        </p:nvSpPr>
        <p:spPr>
          <a:xfrm>
            <a:off x="1973160" y="504252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6"/>
          <p:cNvSpPr/>
          <p:nvPr/>
        </p:nvSpPr>
        <p:spPr>
          <a:xfrm>
            <a:off x="2514960" y="5484600"/>
            <a:ext cx="6550920" cy="5770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Salario mixto (una parte en tiempo y otra en obra, por ejemplo un salario base más incentivos)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6" name="CustomShape 17"/>
          <p:cNvSpPr/>
          <p:nvPr/>
        </p:nvSpPr>
        <p:spPr>
          <a:xfrm>
            <a:off x="1951200" y="568404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El salario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19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892600" y="938880"/>
            <a:ext cx="2741040" cy="5360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Pago del salario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677520" y="1555560"/>
            <a:ext cx="2696040" cy="36108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Pago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5038920" y="1555560"/>
            <a:ext cx="3405960" cy="36108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Recibo de salarios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88560" y="1917000"/>
            <a:ext cx="444420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 forma puntual en fecha y lugar convenidos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Derecho a anticipos (de trabajo ya realizado)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Retrasos en el pago: intereses del 10% anual 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Jurisprudencia: retraso en 3 meses en el pago es causa justa de extinción del contrato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4716000" y="1929960"/>
            <a:ext cx="4032000" cy="22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Recibo de salarios consta: percepciones, deducciones de seguridad social y hacienda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Modelo de recibo de salarios fijado por ley, pero es posible pactar otro modelo</a:t>
            </a:r>
            <a:endParaRPr b="0" lang="es-ES" sz="1600" spc="-1" strike="noStrike">
              <a:latin typeface="Arial"/>
            </a:endParaRPr>
          </a:p>
        </p:txBody>
      </p:sp>
      <p:grpSp>
        <p:nvGrpSpPr>
          <p:cNvPr id="127" name="Group 10"/>
          <p:cNvGrpSpPr/>
          <p:nvPr/>
        </p:nvGrpSpPr>
        <p:grpSpPr>
          <a:xfrm>
            <a:off x="100800" y="3530880"/>
            <a:ext cx="8864280" cy="2316240"/>
            <a:chOff x="100800" y="3530880"/>
            <a:chExt cx="8864280" cy="2316240"/>
          </a:xfrm>
        </p:grpSpPr>
        <p:sp>
          <p:nvSpPr>
            <p:cNvPr id="128" name="CustomShape 11"/>
            <p:cNvSpPr/>
            <p:nvPr/>
          </p:nvSpPr>
          <p:spPr>
            <a:xfrm>
              <a:off x="4533480" y="4488120"/>
              <a:ext cx="3474720" cy="401760"/>
            </a:xfrm>
            <a:custGeom>
              <a:avLst/>
              <a:gdLst/>
              <a:ahLst/>
              <a:rect l="l" t="t" r="r" b="b"/>
              <a:pathLst>
                <a:path w="3475067" h="402073">
                  <a:moveTo>
                    <a:pt x="0" y="0"/>
                  </a:moveTo>
                  <a:lnTo>
                    <a:pt x="0" y="201036"/>
                  </a:lnTo>
                  <a:lnTo>
                    <a:pt x="3475067" y="201036"/>
                  </a:lnTo>
                  <a:lnTo>
                    <a:pt x="3475067" y="402073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9" name="CustomShape 12"/>
            <p:cNvSpPr/>
            <p:nvPr/>
          </p:nvSpPr>
          <p:spPr>
            <a:xfrm>
              <a:off x="4533480" y="4488120"/>
              <a:ext cx="1158120" cy="401760"/>
            </a:xfrm>
            <a:custGeom>
              <a:avLst/>
              <a:gdLst/>
              <a:ahLst/>
              <a:rect l="l" t="t" r="r" b="b"/>
              <a:pathLst>
                <a:path w="1158355" h="402073">
                  <a:moveTo>
                    <a:pt x="0" y="0"/>
                  </a:moveTo>
                  <a:lnTo>
                    <a:pt x="0" y="201036"/>
                  </a:lnTo>
                  <a:lnTo>
                    <a:pt x="1158355" y="201036"/>
                  </a:lnTo>
                  <a:lnTo>
                    <a:pt x="1158355" y="402073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0" name="CustomShape 13"/>
            <p:cNvSpPr/>
            <p:nvPr/>
          </p:nvSpPr>
          <p:spPr>
            <a:xfrm>
              <a:off x="3375000" y="4488120"/>
              <a:ext cx="1158120" cy="401760"/>
            </a:xfrm>
            <a:custGeom>
              <a:avLst/>
              <a:gdLst/>
              <a:ahLst/>
              <a:rect l="l" t="t" r="r" b="b"/>
              <a:pathLst>
                <a:path w="1158355" h="402073">
                  <a:moveTo>
                    <a:pt x="1158355" y="0"/>
                  </a:moveTo>
                  <a:lnTo>
                    <a:pt x="1158355" y="201036"/>
                  </a:lnTo>
                  <a:lnTo>
                    <a:pt x="0" y="201036"/>
                  </a:lnTo>
                  <a:lnTo>
                    <a:pt x="0" y="402073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1" name="CustomShape 14"/>
            <p:cNvSpPr/>
            <p:nvPr/>
          </p:nvSpPr>
          <p:spPr>
            <a:xfrm>
              <a:off x="1058400" y="4488120"/>
              <a:ext cx="3474720" cy="401760"/>
            </a:xfrm>
            <a:custGeom>
              <a:avLst/>
              <a:gdLst/>
              <a:ahLst/>
              <a:rect l="l" t="t" r="r" b="b"/>
              <a:pathLst>
                <a:path w="3475067" h="402073">
                  <a:moveTo>
                    <a:pt x="3475067" y="0"/>
                  </a:moveTo>
                  <a:lnTo>
                    <a:pt x="3475067" y="201036"/>
                  </a:lnTo>
                  <a:lnTo>
                    <a:pt x="0" y="201036"/>
                  </a:lnTo>
                  <a:lnTo>
                    <a:pt x="0" y="402073"/>
                  </a:lnTo>
                </a:path>
              </a:pathLst>
            </a:custGeom>
            <a:noFill/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2" name="CustomShape 15"/>
            <p:cNvSpPr/>
            <p:nvPr/>
          </p:nvSpPr>
          <p:spPr>
            <a:xfrm>
              <a:off x="4054680" y="3530880"/>
              <a:ext cx="956880" cy="9568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3" name="CustomShape 16"/>
            <p:cNvSpPr/>
            <p:nvPr/>
          </p:nvSpPr>
          <p:spPr>
            <a:xfrm>
              <a:off x="4054680" y="3530880"/>
              <a:ext cx="956880" cy="9568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CustomShape 17"/>
            <p:cNvSpPr/>
            <p:nvPr/>
          </p:nvSpPr>
          <p:spPr>
            <a:xfrm>
              <a:off x="3575880" y="3702960"/>
              <a:ext cx="1914120" cy="61236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Fijación del salario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35" name="CustomShape 18"/>
            <p:cNvSpPr/>
            <p:nvPr/>
          </p:nvSpPr>
          <p:spPr>
            <a:xfrm>
              <a:off x="579600" y="4890240"/>
              <a:ext cx="956880" cy="9568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6" name="CustomShape 19"/>
            <p:cNvSpPr/>
            <p:nvPr/>
          </p:nvSpPr>
          <p:spPr>
            <a:xfrm>
              <a:off x="579600" y="4890240"/>
              <a:ext cx="956880" cy="9568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7" name="CustomShape 20"/>
            <p:cNvSpPr/>
            <p:nvPr/>
          </p:nvSpPr>
          <p:spPr>
            <a:xfrm>
              <a:off x="100800" y="5062320"/>
              <a:ext cx="1914120" cy="61236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Salario Mínimo Interprofesional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38" name="CustomShape 21"/>
            <p:cNvSpPr/>
            <p:nvPr/>
          </p:nvSpPr>
          <p:spPr>
            <a:xfrm>
              <a:off x="2896200" y="4890240"/>
              <a:ext cx="956880" cy="9568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9" name="CustomShape 22"/>
            <p:cNvSpPr/>
            <p:nvPr/>
          </p:nvSpPr>
          <p:spPr>
            <a:xfrm>
              <a:off x="2896200" y="4890240"/>
              <a:ext cx="956880" cy="9568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0" name="CustomShape 23"/>
            <p:cNvSpPr/>
            <p:nvPr/>
          </p:nvSpPr>
          <p:spPr>
            <a:xfrm>
              <a:off x="2417760" y="5062320"/>
              <a:ext cx="1914120" cy="61236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Salario del Convenio Colectivo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1" name="CustomShape 24"/>
            <p:cNvSpPr/>
            <p:nvPr/>
          </p:nvSpPr>
          <p:spPr>
            <a:xfrm>
              <a:off x="5213160" y="4890240"/>
              <a:ext cx="956880" cy="9568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2" name="CustomShape 25"/>
            <p:cNvSpPr/>
            <p:nvPr/>
          </p:nvSpPr>
          <p:spPr>
            <a:xfrm>
              <a:off x="5213160" y="4890240"/>
              <a:ext cx="956880" cy="9568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3" name="CustomShape 26"/>
            <p:cNvSpPr/>
            <p:nvPr/>
          </p:nvSpPr>
          <p:spPr>
            <a:xfrm>
              <a:off x="4734360" y="5062320"/>
              <a:ext cx="1914120" cy="61236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Salario del contrato de trabajo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44" name="CustomShape 27"/>
            <p:cNvSpPr/>
            <p:nvPr/>
          </p:nvSpPr>
          <p:spPr>
            <a:xfrm>
              <a:off x="7529760" y="4890240"/>
              <a:ext cx="956880" cy="9568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5" name="CustomShape 28"/>
            <p:cNvSpPr/>
            <p:nvPr/>
          </p:nvSpPr>
          <p:spPr>
            <a:xfrm>
              <a:off x="7529760" y="4890240"/>
              <a:ext cx="956880" cy="9568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6" name="CustomShape 29"/>
            <p:cNvSpPr/>
            <p:nvPr/>
          </p:nvSpPr>
          <p:spPr>
            <a:xfrm>
              <a:off x="7050960" y="5062320"/>
              <a:ext cx="1914120" cy="61236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Modificación del salario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47" name="Group 3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280" y="864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El salario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50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509040" y="1052640"/>
            <a:ext cx="4309920" cy="431640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SMI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150120" y="2128680"/>
            <a:ext cx="3189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509040" y="1929240"/>
            <a:ext cx="4309920" cy="5770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Salario mínimo que fija todos los años el Gobierno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509040" y="2992680"/>
            <a:ext cx="2880000" cy="3337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SMI 2021: 950 €/mes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137520" y="306900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8" name="Group 10"/>
          <p:cNvGrpSpPr/>
          <p:nvPr/>
        </p:nvGrpSpPr>
        <p:grpSpPr>
          <a:xfrm>
            <a:off x="5148000" y="908640"/>
            <a:ext cx="3718800" cy="4668120"/>
            <a:chOff x="5148000" y="908640"/>
            <a:chExt cx="3718800" cy="4668120"/>
          </a:xfrm>
        </p:grpSpPr>
        <p:sp>
          <p:nvSpPr>
            <p:cNvPr id="159" name="CustomShape 11"/>
            <p:cNvSpPr/>
            <p:nvPr/>
          </p:nvSpPr>
          <p:spPr>
            <a:xfrm>
              <a:off x="5148000" y="908640"/>
              <a:ext cx="3713760" cy="8280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2280" rIns="38160" tIns="49680" bIns="5004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000000"/>
                  </a:solidFill>
                  <a:latin typeface="Calibri"/>
                </a:rPr>
                <a:t>El salario del convenio colectivo (estructura)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160" name="CustomShape 12"/>
            <p:cNvSpPr/>
            <p:nvPr/>
          </p:nvSpPr>
          <p:spPr>
            <a:xfrm>
              <a:off x="5519520" y="1737000"/>
              <a:ext cx="150120" cy="609840"/>
            </a:xfrm>
            <a:custGeom>
              <a:avLst/>
              <a:gdLst/>
              <a:ahLst/>
              <a:rect l="l" t="t" r="r" b="b"/>
              <a:pathLst>
                <a:path w="150338" h="610376">
                  <a:moveTo>
                    <a:pt x="0" y="0"/>
                  </a:moveTo>
                  <a:lnTo>
                    <a:pt x="0" y="610376"/>
                  </a:lnTo>
                  <a:lnTo>
                    <a:pt x="150338" y="610376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1" name="CustomShape 13"/>
            <p:cNvSpPr/>
            <p:nvPr/>
          </p:nvSpPr>
          <p:spPr>
            <a:xfrm>
              <a:off x="5669640" y="2022120"/>
              <a:ext cx="3093480" cy="6505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9680" rIns="30600" tIns="39240" bIns="3924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Salario Base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(por categoría profesional)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2" name="CustomShape 14"/>
            <p:cNvSpPr/>
            <p:nvPr/>
          </p:nvSpPr>
          <p:spPr>
            <a:xfrm>
              <a:off x="5519520" y="1737000"/>
              <a:ext cx="196200" cy="1227960"/>
            </a:xfrm>
            <a:custGeom>
              <a:avLst/>
              <a:gdLst/>
              <a:ahLst/>
              <a:rect l="l" t="t" r="r" b="b"/>
              <a:pathLst>
                <a:path w="196552" h="1228437">
                  <a:moveTo>
                    <a:pt x="0" y="0"/>
                  </a:moveTo>
                  <a:lnTo>
                    <a:pt x="0" y="1228437"/>
                  </a:lnTo>
                  <a:lnTo>
                    <a:pt x="196552" y="122843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3" name="CustomShape 15"/>
            <p:cNvSpPr/>
            <p:nvPr/>
          </p:nvSpPr>
          <p:spPr>
            <a:xfrm>
              <a:off x="5716080" y="2756520"/>
              <a:ext cx="3072240" cy="417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2840" rIns="30600" tIns="32400" bIns="3240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Complementos salariales o pluses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4" name="CustomShape 16"/>
            <p:cNvSpPr/>
            <p:nvPr/>
          </p:nvSpPr>
          <p:spPr>
            <a:xfrm>
              <a:off x="5519520" y="1737000"/>
              <a:ext cx="196200" cy="1932840"/>
            </a:xfrm>
            <a:custGeom>
              <a:avLst/>
              <a:gdLst/>
              <a:ahLst/>
              <a:rect l="l" t="t" r="r" b="b"/>
              <a:pathLst>
                <a:path w="196552" h="1933342">
                  <a:moveTo>
                    <a:pt x="0" y="0"/>
                  </a:moveTo>
                  <a:lnTo>
                    <a:pt x="0" y="1933342"/>
                  </a:lnTo>
                  <a:lnTo>
                    <a:pt x="196552" y="1933342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5" name="CustomShape 17"/>
            <p:cNvSpPr/>
            <p:nvPr/>
          </p:nvSpPr>
          <p:spPr>
            <a:xfrm>
              <a:off x="5716080" y="3245760"/>
              <a:ext cx="3093480" cy="8488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5440" rIns="30600" tIns="45000" bIns="4500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Complementos extrasalariales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(compensan gastos del trabajador por realizar trabajo)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6" name="CustomShape 18"/>
            <p:cNvSpPr/>
            <p:nvPr/>
          </p:nvSpPr>
          <p:spPr>
            <a:xfrm>
              <a:off x="5519520" y="1737000"/>
              <a:ext cx="253440" cy="2746800"/>
            </a:xfrm>
            <a:custGeom>
              <a:avLst/>
              <a:gdLst/>
              <a:ahLst/>
              <a:rect l="l" t="t" r="r" b="b"/>
              <a:pathLst>
                <a:path w="253704" h="2747070">
                  <a:moveTo>
                    <a:pt x="0" y="0"/>
                  </a:moveTo>
                  <a:lnTo>
                    <a:pt x="0" y="2747070"/>
                  </a:lnTo>
                  <a:lnTo>
                    <a:pt x="253704" y="274707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7" name="CustomShape 19"/>
            <p:cNvSpPr/>
            <p:nvPr/>
          </p:nvSpPr>
          <p:spPr>
            <a:xfrm>
              <a:off x="5773320" y="4205160"/>
              <a:ext cx="3093480" cy="5572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800" rIns="30600" tIns="36360" bIns="3672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Pagas extras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(como mínimo 2 pagas al año por ley)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68" name="CustomShape 20"/>
            <p:cNvSpPr/>
            <p:nvPr/>
          </p:nvSpPr>
          <p:spPr>
            <a:xfrm>
              <a:off x="5519520" y="1737000"/>
              <a:ext cx="253440" cy="3478320"/>
            </a:xfrm>
            <a:custGeom>
              <a:avLst/>
              <a:gdLst/>
              <a:ahLst/>
              <a:rect l="l" t="t" r="r" b="b"/>
              <a:pathLst>
                <a:path w="253703" h="3478812">
                  <a:moveTo>
                    <a:pt x="0" y="0"/>
                  </a:moveTo>
                  <a:lnTo>
                    <a:pt x="0" y="3478812"/>
                  </a:lnTo>
                  <a:lnTo>
                    <a:pt x="253703" y="3478812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9" name="CustomShape 21"/>
            <p:cNvSpPr/>
            <p:nvPr/>
          </p:nvSpPr>
          <p:spPr>
            <a:xfrm>
              <a:off x="5773320" y="4854240"/>
              <a:ext cx="3093480" cy="7225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840" rIns="30600" tIns="41400" bIns="4140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El convenio colectivo regula el salario base y el resto de pluses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70" name="Group 2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71" name="Group 23"/>
          <p:cNvGrpSpPr/>
          <p:nvPr/>
        </p:nvGrpSpPr>
        <p:grpSpPr>
          <a:xfrm>
            <a:off x="205200" y="4090680"/>
            <a:ext cx="4845960" cy="1009440"/>
            <a:chOff x="205200" y="4090680"/>
            <a:chExt cx="4845960" cy="1009440"/>
          </a:xfrm>
        </p:grpSpPr>
        <p:sp>
          <p:nvSpPr>
            <p:cNvPr id="172" name="CustomShape 24"/>
            <p:cNvSpPr/>
            <p:nvPr/>
          </p:nvSpPr>
          <p:spPr>
            <a:xfrm>
              <a:off x="205200" y="4090680"/>
              <a:ext cx="2018880" cy="100944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9600" rIns="10080" tIns="39600" bIns="39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El salario del contrato de trabajo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73" name="CustomShape 25"/>
            <p:cNvSpPr/>
            <p:nvPr/>
          </p:nvSpPr>
          <p:spPr>
            <a:xfrm>
              <a:off x="2224440" y="4539240"/>
              <a:ext cx="807480" cy="112320"/>
            </a:xfrm>
            <a:custGeom>
              <a:avLst/>
              <a:gdLst/>
              <a:ahLst/>
              <a:rect l="l" t="t" r="r" b="b"/>
              <a:pathLst>
                <a:path w="807724" h="0">
                  <a:moveTo>
                    <a:pt x="0" y="56337"/>
                  </a:moveTo>
                  <a:lnTo>
                    <a:pt x="807724" y="5633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4" name="CustomShape 26"/>
            <p:cNvSpPr/>
            <p:nvPr/>
          </p:nvSpPr>
          <p:spPr>
            <a:xfrm>
              <a:off x="3032280" y="4090680"/>
              <a:ext cx="2018880" cy="10094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9600" rIns="10080" tIns="39600" bIns="39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Pactar en el contrato una mejora respecto al salario del convenio, para ese trabajador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75" name="Group 2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6" name="CustomShape 28"/>
          <p:cNvSpPr/>
          <p:nvPr/>
        </p:nvSpPr>
        <p:spPr>
          <a:xfrm>
            <a:off x="5106600" y="5670360"/>
            <a:ext cx="3279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Búsqueda:  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Convenio Colectivo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77" name="45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2666400">
            <a:off x="5334120" y="574524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26360" y="29520"/>
            <a:ext cx="8611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Calibri"/>
              </a:rPr>
              <a:t>1. El salario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0" name="17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399040" y="951120"/>
            <a:ext cx="4268160" cy="36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Modificación del salario…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83" name="Group 5"/>
          <p:cNvGrpSpPr/>
          <p:nvPr/>
        </p:nvGrpSpPr>
        <p:grpSpPr>
          <a:xfrm>
            <a:off x="355320" y="1037160"/>
            <a:ext cx="8664840" cy="4242240"/>
            <a:chOff x="355320" y="1037160"/>
            <a:chExt cx="8664840" cy="4242240"/>
          </a:xfrm>
        </p:grpSpPr>
        <p:sp>
          <p:nvSpPr>
            <p:cNvPr id="184" name="CustomShape 6"/>
            <p:cNvSpPr/>
            <p:nvPr/>
          </p:nvSpPr>
          <p:spPr>
            <a:xfrm rot="5400000">
              <a:off x="1092240" y="974160"/>
              <a:ext cx="2219040" cy="369288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5" name="CustomShape 7"/>
            <p:cNvSpPr/>
            <p:nvPr/>
          </p:nvSpPr>
          <p:spPr>
            <a:xfrm>
              <a:off x="721080" y="1743120"/>
              <a:ext cx="3615120" cy="353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…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del convenio colectivo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Las empresas podrán modificar la estructura del salario que fija el convenio y la cuantía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Necesitará acuerdo con representantes y causas objetivas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Si existe desacuerdo </a:t>
              </a:r>
              <a:r>
                <a:rPr b="0" lang="es-ES" sz="1600" spc="-1" strike="noStrike">
                  <a:solidFill>
                    <a:srgbClr val="000000"/>
                  </a:solidFill>
                  <a:latin typeface="Wingdings"/>
                </a:rPr>
                <a:t>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 CNCCC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Convenio de empresa prioritario ante el convenio colectivo del sector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Posible uso de cláusulas de descuelgue salarial: en pérdidas económicas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186" name="CustomShape 8"/>
            <p:cNvSpPr/>
            <p:nvPr/>
          </p:nvSpPr>
          <p:spPr>
            <a:xfrm>
              <a:off x="3475800" y="1037160"/>
              <a:ext cx="628560" cy="628560"/>
            </a:xfrm>
            <a:prstGeom prst="triangle">
              <a:avLst>
                <a:gd name="adj" fmla="val 100000"/>
              </a:avLst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 rot="5400000">
              <a:off x="5161680" y="1574280"/>
              <a:ext cx="2219040" cy="369288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4807800" y="2700000"/>
              <a:ext cx="4212360" cy="243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…</a:t>
              </a: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del contrato de trabajo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Las empresas podrán modificar la cuantía del salario pactado en contrato y de las mejoras voluntarias que ofrecían</a:t>
              </a:r>
              <a:endParaRPr b="0" lang="es-E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4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Se trata de una modificación sustancial del contrato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18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90" name="CustomShape 12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1280" y="864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Las garantías del salario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93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7507800" y="6291720"/>
            <a:ext cx="86364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477360" y="2709000"/>
            <a:ext cx="4533120" cy="43164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El salario como crédito privilegiado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421920" y="3890160"/>
            <a:ext cx="458856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1) Los salarios de los últimos 30 días tienen preferencia sobre cualquier otro crédito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102600" y="3341520"/>
            <a:ext cx="3189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443880" y="3239640"/>
            <a:ext cx="456660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Preferencia de los trabajadores a cobrar frente a los acreedores en caso de que la empresa tenga deudas: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424080" y="4538880"/>
            <a:ext cx="456660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2) Los beneficios de los objetos elaborados por los trabajadores serán destinados al pago de sus salarios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90000" y="390312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1"/>
          <p:cNvSpPr/>
          <p:nvPr/>
        </p:nvSpPr>
        <p:spPr>
          <a:xfrm>
            <a:off x="90000" y="460044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3" name="Group 12"/>
          <p:cNvGrpSpPr/>
          <p:nvPr/>
        </p:nvGrpSpPr>
        <p:grpSpPr>
          <a:xfrm>
            <a:off x="5148000" y="1409400"/>
            <a:ext cx="3633840" cy="4070520"/>
            <a:chOff x="5148000" y="1409400"/>
            <a:chExt cx="3633840" cy="4070520"/>
          </a:xfrm>
        </p:grpSpPr>
        <p:sp>
          <p:nvSpPr>
            <p:cNvPr id="204" name="CustomShape 13"/>
            <p:cNvSpPr/>
            <p:nvPr/>
          </p:nvSpPr>
          <p:spPr>
            <a:xfrm>
              <a:off x="5148000" y="1409400"/>
              <a:ext cx="3057840" cy="36612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8960" rIns="38160" tIns="36360" bIns="363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000000"/>
                  </a:solidFill>
                  <a:latin typeface="Calibri"/>
                </a:rPr>
                <a:t>El FOGASA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05" name="CustomShape 14"/>
            <p:cNvSpPr/>
            <p:nvPr/>
          </p:nvSpPr>
          <p:spPr>
            <a:xfrm>
              <a:off x="5408280" y="1775880"/>
              <a:ext cx="91080" cy="619920"/>
            </a:xfrm>
            <a:custGeom>
              <a:avLst/>
              <a:gdLst/>
              <a:ahLst/>
              <a:rect l="l" t="t" r="r" b="b"/>
              <a:pathLst>
                <a:path w="55051" h="620286">
                  <a:moveTo>
                    <a:pt x="45720" y="0"/>
                  </a:moveTo>
                  <a:lnTo>
                    <a:pt x="45720" y="620286"/>
                  </a:lnTo>
                  <a:lnTo>
                    <a:pt x="100771" y="620286"/>
                  </a:lnTo>
                </a:path>
              </a:pathLst>
            </a:cu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6" name="CustomShape 15"/>
            <p:cNvSpPr/>
            <p:nvPr/>
          </p:nvSpPr>
          <p:spPr>
            <a:xfrm>
              <a:off x="5509080" y="1844640"/>
              <a:ext cx="3272760" cy="11026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9040" rIns="26640" tIns="50040" bIns="4968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Organismo dependiente del Ministerio de Empleo </a:t>
              </a:r>
              <a:r>
                <a:rPr b="0" lang="es-ES" sz="1400" spc="-1" strike="noStrike">
                  <a:solidFill>
                    <a:srgbClr val="000000"/>
                  </a:solidFill>
                  <a:latin typeface="Calibri"/>
                </a:rPr>
                <a:t>encargado de </a:t>
              </a: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recoger fondos </a:t>
              </a:r>
              <a:r>
                <a:rPr b="0" lang="es-ES" sz="1400" spc="-1" strike="noStrike">
                  <a:solidFill>
                    <a:srgbClr val="000000"/>
                  </a:solidFill>
                  <a:latin typeface="Calibri"/>
                </a:rPr>
                <a:t>de la empresa para pagar a los trabajadores en </a:t>
              </a: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caso de insolvencia</a:t>
              </a:r>
              <a:endParaRPr b="0" lang="es-ES" sz="1400" spc="-1" strike="noStrike">
                <a:latin typeface="Arial"/>
              </a:endParaRPr>
            </a:p>
          </p:txBody>
        </p:sp>
        <p:sp>
          <p:nvSpPr>
            <p:cNvPr id="207" name="CustomShape 16"/>
            <p:cNvSpPr/>
            <p:nvPr/>
          </p:nvSpPr>
          <p:spPr>
            <a:xfrm>
              <a:off x="5408280" y="1775880"/>
              <a:ext cx="91080" cy="2680920"/>
            </a:xfrm>
            <a:custGeom>
              <a:avLst/>
              <a:gdLst/>
              <a:ahLst/>
              <a:rect l="l" t="t" r="r" b="b"/>
              <a:pathLst>
                <a:path w="54220" h="2681339">
                  <a:moveTo>
                    <a:pt x="45720" y="0"/>
                  </a:moveTo>
                  <a:lnTo>
                    <a:pt x="45720" y="2681339"/>
                  </a:lnTo>
                  <a:lnTo>
                    <a:pt x="99940" y="2681339"/>
                  </a:lnTo>
                </a:path>
              </a:pathLst>
            </a:cu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8" name="CustomShape 17"/>
            <p:cNvSpPr/>
            <p:nvPr/>
          </p:nvSpPr>
          <p:spPr>
            <a:xfrm>
              <a:off x="5508000" y="3434400"/>
              <a:ext cx="3272760" cy="20455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6400" rIns="26640" tIns="77400" bIns="7776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1" lang="es-ES" sz="1400" spc="-1" strike="noStrike">
                  <a:solidFill>
                    <a:srgbClr val="000000"/>
                  </a:solidFill>
                  <a:latin typeface="Calibri"/>
                </a:rPr>
                <a:t>Responsabilidad en caso de insolvencia, quiebra, concurso de acreedores o suspensión de pagos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es-ES" sz="1400" spc="-1" strike="noStrike">
                  <a:solidFill>
                    <a:srgbClr val="000000"/>
                  </a:solidFill>
                  <a:latin typeface="Calibri"/>
                </a:rPr>
                <a:t>- Responsabilidad subsidiaria: primero se venden todos los bienes de la empresa y luego FOGASA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es-ES" sz="1400" spc="-1" strike="noStrike">
                  <a:solidFill>
                    <a:srgbClr val="000000"/>
                  </a:solidFill>
                  <a:latin typeface="Calibri"/>
                </a:rPr>
                <a:t>- Salarios no pagados máx 120 días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es-ES" sz="1400" spc="-1" strike="noStrike">
                  <a:solidFill>
                    <a:srgbClr val="000000"/>
                  </a:solidFill>
                  <a:latin typeface="Calibri"/>
                </a:rPr>
                <a:t>- Indemnizaciones por despido no pagadas máx 30 días /año o 20 días /año </a:t>
              </a:r>
              <a:endParaRPr b="0" lang="es-ES" sz="1400" spc="-1" strike="noStrike">
                <a:latin typeface="Arial"/>
              </a:endParaRPr>
            </a:p>
          </p:txBody>
        </p:sp>
      </p:grpSp>
      <p:grpSp>
        <p:nvGrpSpPr>
          <p:cNvPr id="209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10" name="Group 19"/>
          <p:cNvGrpSpPr/>
          <p:nvPr/>
        </p:nvGrpSpPr>
        <p:grpSpPr>
          <a:xfrm>
            <a:off x="311760" y="1110240"/>
            <a:ext cx="4494240" cy="1309680"/>
            <a:chOff x="311760" y="1110240"/>
            <a:chExt cx="4494240" cy="1309680"/>
          </a:xfrm>
        </p:grpSpPr>
        <p:sp>
          <p:nvSpPr>
            <p:cNvPr id="211" name="CustomShape 20"/>
            <p:cNvSpPr/>
            <p:nvPr/>
          </p:nvSpPr>
          <p:spPr>
            <a:xfrm>
              <a:off x="311760" y="1339920"/>
              <a:ext cx="1700280" cy="84996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7440" rIns="12600" tIns="37440" bIns="3744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000000"/>
                  </a:solidFill>
                  <a:latin typeface="Calibri"/>
                </a:rPr>
                <a:t>El S.M.I no es embargable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12" name="CustomShape 21"/>
            <p:cNvSpPr/>
            <p:nvPr/>
          </p:nvSpPr>
          <p:spPr>
            <a:xfrm>
              <a:off x="2012400" y="1725120"/>
              <a:ext cx="333720" cy="79560"/>
            </a:xfrm>
            <a:custGeom>
              <a:avLst/>
              <a:gdLst/>
              <a:ahLst/>
              <a:rect l="l" t="t" r="r" b="b"/>
              <a:pathLst>
                <a:path w="334225" h="0">
                  <a:moveTo>
                    <a:pt x="0" y="39995"/>
                  </a:moveTo>
                  <a:lnTo>
                    <a:pt x="334225" y="39995"/>
                  </a:lnTo>
                </a:path>
              </a:pathLst>
            </a:custGeom>
            <a:noFill/>
            <a:ln>
              <a:solidFill>
                <a:schemeClr val="accent3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3" name="CustomShape 22"/>
            <p:cNvSpPr/>
            <p:nvPr/>
          </p:nvSpPr>
          <p:spPr>
            <a:xfrm>
              <a:off x="2346480" y="1110240"/>
              <a:ext cx="2459520" cy="13096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8600" rIns="10080" tIns="48600" bIns="4824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No se le puede embargar de la nómina neta el valor de SMI, salvo que se daban pensiones a hijos y cónyuge.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Se aplica una tabla (caso 3)</a:t>
              </a:r>
              <a:endParaRPr b="0" lang="es-ES" sz="1600" spc="-1" strike="noStrike">
                <a:latin typeface="Arial"/>
              </a:endParaRPr>
            </a:p>
          </p:txBody>
        </p:sp>
      </p:grpSp>
      <p:grpSp>
        <p:nvGrpSpPr>
          <p:cNvPr id="214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15" name="CustomShape 24"/>
          <p:cNvSpPr/>
          <p:nvPr/>
        </p:nvSpPr>
        <p:spPr>
          <a:xfrm>
            <a:off x="421920" y="5234040"/>
            <a:ext cx="4566600" cy="819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3) El resto de salarios que se deban tendrán preferencia sobre cualquier otro crédito o deuda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16" name="CustomShape 25"/>
          <p:cNvSpPr/>
          <p:nvPr/>
        </p:nvSpPr>
        <p:spPr>
          <a:xfrm>
            <a:off x="68040" y="5310360"/>
            <a:ext cx="33156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997280" y="692640"/>
            <a:ext cx="5172840" cy="36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Estructura de la nómina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71280" y="623736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 nómina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21" name="28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22" name="CustomShape 5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243000" y="1226520"/>
            <a:ext cx="8614440" cy="4662000"/>
            <a:chOff x="243000" y="1226520"/>
            <a:chExt cx="8614440" cy="4662000"/>
          </a:xfrm>
        </p:grpSpPr>
        <p:sp>
          <p:nvSpPr>
            <p:cNvPr id="224" name="Line 7"/>
            <p:cNvSpPr/>
            <p:nvPr/>
          </p:nvSpPr>
          <p:spPr>
            <a:xfrm>
              <a:off x="739440" y="5888160"/>
              <a:ext cx="808200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5" name="Line 8"/>
            <p:cNvSpPr/>
            <p:nvPr/>
          </p:nvSpPr>
          <p:spPr>
            <a:xfrm>
              <a:off x="775080" y="5047920"/>
              <a:ext cx="808236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6" name="Line 9"/>
            <p:cNvSpPr/>
            <p:nvPr/>
          </p:nvSpPr>
          <p:spPr>
            <a:xfrm>
              <a:off x="775080" y="4354920"/>
              <a:ext cx="808236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7" name="Line 10"/>
            <p:cNvSpPr/>
            <p:nvPr/>
          </p:nvSpPr>
          <p:spPr>
            <a:xfrm>
              <a:off x="775080" y="3275640"/>
              <a:ext cx="808236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8" name="Line 11"/>
            <p:cNvSpPr/>
            <p:nvPr/>
          </p:nvSpPr>
          <p:spPr>
            <a:xfrm>
              <a:off x="775080" y="2581560"/>
              <a:ext cx="808236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9" name="Line 12"/>
            <p:cNvSpPr/>
            <p:nvPr/>
          </p:nvSpPr>
          <p:spPr>
            <a:xfrm>
              <a:off x="775080" y="1887480"/>
              <a:ext cx="8082360" cy="360"/>
            </a:xfrm>
            <a:prstGeom prst="line">
              <a:avLst/>
            </a:prstGeom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0" name="CustomShape 13"/>
            <p:cNvSpPr/>
            <p:nvPr/>
          </p:nvSpPr>
          <p:spPr>
            <a:xfrm>
              <a:off x="2876760" y="1226520"/>
              <a:ext cx="598068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Datos de empresa y trabajador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1" name="CustomShape 14"/>
            <p:cNvSpPr/>
            <p:nvPr/>
          </p:nvSpPr>
          <p:spPr>
            <a:xfrm>
              <a:off x="243000" y="1226520"/>
              <a:ext cx="3166200" cy="66096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Encabezado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32" name="CustomShape 15"/>
            <p:cNvSpPr/>
            <p:nvPr/>
          </p:nvSpPr>
          <p:spPr>
            <a:xfrm>
              <a:off x="2876760" y="1920600"/>
              <a:ext cx="598068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Mes o días que se van a cobrar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3" name="CustomShape 16"/>
            <p:cNvSpPr/>
            <p:nvPr/>
          </p:nvSpPr>
          <p:spPr>
            <a:xfrm>
              <a:off x="243000" y="1920600"/>
              <a:ext cx="3166200" cy="66096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-892954"/>
                <a:satOff val="5380"/>
                <a:lumOff val="431"/>
                <a:alphaOff val="0"/>
              </a:schemeClr>
            </a:solidFill>
            <a:ln>
              <a:solidFill>
                <a:schemeClr val="accent4">
                  <a:hueOff val="-892954"/>
                  <a:satOff val="5380"/>
                  <a:lumOff val="431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Periodo de liquidación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34" name="CustomShape 17"/>
            <p:cNvSpPr/>
            <p:nvPr/>
          </p:nvSpPr>
          <p:spPr>
            <a:xfrm>
              <a:off x="2876760" y="2614680"/>
              <a:ext cx="598068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Cantidades que se cobran por trabajo en bruto 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(sin descontar Seguridad Social y retención Hacienda)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5" name="CustomShape 18"/>
            <p:cNvSpPr/>
            <p:nvPr/>
          </p:nvSpPr>
          <p:spPr>
            <a:xfrm>
              <a:off x="243000" y="2614680"/>
              <a:ext cx="3166200" cy="66096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-1785908"/>
                <a:satOff val="10760"/>
                <a:lumOff val="862"/>
                <a:alphaOff val="0"/>
              </a:schemeClr>
            </a:solidFill>
            <a:ln>
              <a:solidFill>
                <a:schemeClr val="accent4">
                  <a:hueOff val="-1785908"/>
                  <a:satOff val="10760"/>
                  <a:lumOff val="862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Devengos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36" name="CustomShape 19"/>
            <p:cNvSpPr/>
            <p:nvPr/>
          </p:nvSpPr>
          <p:spPr>
            <a:xfrm>
              <a:off x="3547800" y="3372480"/>
              <a:ext cx="5039280" cy="88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just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A los devengos o salario bruto se realizan una serie de descuentos en nómina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(deducción por seguridad social, retención Hacienda o IRPF, anticipos cobrados o salarios en productos en especie)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7" name="CustomShape 20"/>
            <p:cNvSpPr/>
            <p:nvPr/>
          </p:nvSpPr>
          <p:spPr>
            <a:xfrm>
              <a:off x="243000" y="3309120"/>
              <a:ext cx="3166200" cy="104436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-2678862"/>
                <a:satOff val="16139"/>
                <a:lumOff val="1294"/>
                <a:alphaOff val="0"/>
              </a:schemeClr>
            </a:solidFill>
            <a:ln>
              <a:solidFill>
                <a:schemeClr val="accent4">
                  <a:hueOff val="-2678862"/>
                  <a:satOff val="16139"/>
                  <a:lumOff val="1294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Deducciones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38" name="CustomShape 21"/>
            <p:cNvSpPr/>
            <p:nvPr/>
          </p:nvSpPr>
          <p:spPr>
            <a:xfrm>
              <a:off x="3573000" y="4349160"/>
              <a:ext cx="501804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Resta entre devengos y deducciones = salario neto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39" name="CustomShape 22"/>
            <p:cNvSpPr/>
            <p:nvPr/>
          </p:nvSpPr>
          <p:spPr>
            <a:xfrm>
              <a:off x="243000" y="4386960"/>
              <a:ext cx="3166200" cy="66096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-3571816"/>
                <a:satOff val="21519"/>
                <a:lumOff val="1725"/>
                <a:alphaOff val="0"/>
              </a:schemeClr>
            </a:solidFill>
            <a:ln>
              <a:solidFill>
                <a:schemeClr val="accent4">
                  <a:hueOff val="-3571816"/>
                  <a:satOff val="21519"/>
                  <a:lumOff val="1725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Líquido a percibir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240" name="CustomShape 23"/>
            <p:cNvSpPr/>
            <p:nvPr/>
          </p:nvSpPr>
          <p:spPr>
            <a:xfrm>
              <a:off x="3475800" y="5153040"/>
              <a:ext cx="4782600" cy="660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0600" rIns="30600" tIns="30600" bIns="306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Pagos a la Seguridad social y Hacienda realizados sobre base de cotización y base sujeta a IRPF</a:t>
              </a:r>
              <a:endParaRPr b="0" lang="es-E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es-ES" sz="16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(no sobre devengos o salario bruto)</a:t>
              </a:r>
              <a:endParaRPr b="0" lang="es-ES" sz="1600" spc="-1" strike="noStrike">
                <a:latin typeface="Arial"/>
              </a:endParaRPr>
            </a:p>
          </p:txBody>
        </p:sp>
        <p:sp>
          <p:nvSpPr>
            <p:cNvPr id="241" name="CustomShape 24"/>
            <p:cNvSpPr/>
            <p:nvPr/>
          </p:nvSpPr>
          <p:spPr>
            <a:xfrm>
              <a:off x="243000" y="5081040"/>
              <a:ext cx="3166200" cy="80424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-4464770"/>
                <a:satOff val="26899"/>
                <a:lumOff val="2156"/>
                <a:alphaOff val="0"/>
              </a:schemeClr>
            </a:solidFill>
            <a:ln>
              <a:solidFill>
                <a:schemeClr val="accent4">
                  <a:hueOff val="-4464770"/>
                  <a:satOff val="26899"/>
                  <a:lumOff val="2156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es-ES" sz="2000" spc="-1" strike="noStrike">
                  <a:solidFill>
                    <a:srgbClr val="ffffff"/>
                  </a:solidFill>
                  <a:latin typeface="Calibri"/>
                </a:rPr>
                <a:t>Bases de cotización y Hacienda</a:t>
              </a:r>
              <a:endParaRPr b="0" lang="es-ES" sz="2000" spc="-1" strike="noStrike">
                <a:latin typeface="Arial"/>
              </a:endParaRPr>
            </a:p>
          </p:txBody>
        </p:sp>
      </p:grpSp>
      <p:grpSp>
        <p:nvGrpSpPr>
          <p:cNvPr id="242" name="Group 2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3216</TotalTime>
  <Application>LibreOffice/6.1.5.2$Linux_X86_64 LibreOffice_project/10$Build-2</Application>
  <Words>2024</Words>
  <Paragraphs>342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2013-09-12T06:29:10Z</dcterms:created>
  <dc:creator>TONI</dc:creator>
  <dc:description/>
  <dc:language>es-ES</dc:language>
  <cp:lastModifiedBy>BRUNO  GARCIA GONZALEZ</cp:lastModifiedBy>
  <dcterms:modified xsi:type="dcterms:W3CDTF">2021-09-09T05:25:55Z</dcterms:modified>
  <cp:revision>468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