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6.png" ContentType="image/png"/>
  <Override PartName="/ppt/media/image8.png" ContentType="image/png"/>
  <Override PartName="/ppt/media/image7.png" ContentType="image/png"/>
  <Override PartName="/ppt/media/image9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5.jpeg" ContentType="image/jpeg"/>
  <Override PartName="/ppt/media/image4.jpeg" ContentType="image/jpeg"/>
  <Override PartName="/ppt/media/image14.png" ContentType="image/png"/>
  <Override PartName="/ppt/media/image3.jpeg" ContentType="image/jpeg"/>
  <Override PartName="/ppt/media/image11.png" ContentType="image/png"/>
  <Override PartName="/ppt/media/image1.jpeg" ContentType="image/jpeg"/>
  <Override PartName="/ppt/media/image2.jpeg" ContentType="image/jpeg"/>
  <Override PartName="/ppt/media/image10.png" ContentType="image/png"/>
  <Override PartName="/ppt/media/image12.png" ContentType="image/png"/>
  <Override PartName="/ppt/media/image13.png" ContentType="image/png"/>
  <Override PartName="/ppt/media/image15.png" ContentType="image/png"/>
  <Override PartName="/ppt/media/image1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Pulse para desplazar la página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2000" spc="-1" strike="noStrike">
                <a:latin typeface="Arial"/>
              </a:rPr>
              <a:t>Pulse para editar el formato de las notas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1400" spc="-1" strike="noStrike">
                <a:latin typeface="Times New Roman"/>
              </a:rPr>
              <a:t>&lt;cabecera&gt;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s-ES" sz="1400" spc="-1" strike="noStrike">
                <a:latin typeface="Times New Roman"/>
              </a:rPr>
              <a:t>&lt;fecha/hora&gt;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s-ES" sz="1400" spc="-1" strike="noStrike">
                <a:latin typeface="Times New Roman"/>
              </a:rPr>
              <a:t>&lt;pie de página&gt;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79D7F3D-B2F8-4BC5-842E-9D679B737974}" type="slidenum">
              <a:rPr b="0" lang="es-ES" sz="1400" spc="-1" strike="noStrike">
                <a:latin typeface="Times New Roman"/>
              </a:rPr>
              <a:t>&lt;número&gt;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4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D55A067-C1BF-457C-A72F-9CB65560514C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5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2332ED1-E616-406E-8431-1596A72B0D0C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5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B0DFA9E-FA0F-40E3-9770-86D077289248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F299886-ACD1-4344-A3F1-D663FA46863A}" type="datetime1">
              <a:rPr b="0" lang="es-ES" sz="1200" spc="-1" strike="noStrike">
                <a:solidFill>
                  <a:srgbClr val="8b8b8b"/>
                </a:solidFill>
                <a:latin typeface="Calibri"/>
              </a:rPr>
              <a:t>20/09/2021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M.B.E.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7247375-F92E-48EE-8B39-492B63F0CFBB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Haga clic para modificar el estilo de texto del patrón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Segundo nivel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Tercer nivel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Cuarto nivel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926EA1F-3C94-415B-B8B6-18163E51DEA6}" type="datetime1">
              <a:rPr b="0" lang="es-ES" sz="1200" spc="-1" strike="noStrike">
                <a:solidFill>
                  <a:srgbClr val="8b8b8b"/>
                </a:solidFill>
                <a:latin typeface="Calibri"/>
              </a:rPr>
              <a:t>20/09/2021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M.B.E.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F626E6B-90AB-4715-9D41-33DE0167CE32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editorialtulibro.es/tulibrodefp/login/" TargetMode="External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4 Imagen" descr=""/>
          <p:cNvPicPr/>
          <p:nvPr/>
        </p:nvPicPr>
        <p:blipFill>
          <a:blip r:embed="rId1">
            <a:lum bright="70000" contrast="-70000"/>
          </a:blip>
          <a:stretch/>
        </p:blipFill>
        <p:spPr>
          <a:xfrm>
            <a:off x="163440" y="1523880"/>
            <a:ext cx="7864560" cy="402048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323640" y="1906200"/>
            <a:ext cx="7947360" cy="42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5400" spc="-1" strike="noStrike">
                <a:solidFill>
                  <a:srgbClr val="c0504d"/>
                </a:solidFill>
                <a:latin typeface="Calibri"/>
              </a:rPr>
              <a:t>Unidad 9              </a:t>
            </a:r>
            <a:endParaRPr b="0" lang="es-ES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5400" spc="-1" strike="noStrike">
                <a:solidFill>
                  <a:srgbClr val="c0504d"/>
                </a:solidFill>
                <a:latin typeface="Calibri"/>
              </a:rPr>
              <a:t>MODIFICACIÓN, SUSPENSIÓN Y EXTINCIÓN DEL CONTRATO</a:t>
            </a:r>
            <a:endParaRPr b="0" lang="es-ES" sz="5400" spc="-1" strike="noStrike">
              <a:latin typeface="Arial"/>
            </a:endParaRPr>
          </a:p>
        </p:txBody>
      </p:sp>
      <p:pic>
        <p:nvPicPr>
          <p:cNvPr id="90" name="1 Imagen" descr=""/>
          <p:cNvPicPr/>
          <p:nvPr/>
        </p:nvPicPr>
        <p:blipFill>
          <a:blip r:embed="rId2"/>
          <a:stretch/>
        </p:blipFill>
        <p:spPr>
          <a:xfrm>
            <a:off x="7494480" y="262080"/>
            <a:ext cx="1298160" cy="670680"/>
          </a:xfrm>
          <a:prstGeom prst="rect">
            <a:avLst/>
          </a:prstGeom>
          <a:ln>
            <a:noFill/>
          </a:ln>
        </p:spPr>
      </p:pic>
      <p:pic>
        <p:nvPicPr>
          <p:cNvPr id="91" name="2 Imagen" descr=""/>
          <p:cNvPicPr/>
          <p:nvPr/>
        </p:nvPicPr>
        <p:blipFill>
          <a:blip r:embed="rId3"/>
          <a:stretch/>
        </p:blipFill>
        <p:spPr>
          <a:xfrm>
            <a:off x="8144280" y="907920"/>
            <a:ext cx="648720" cy="99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148320" y="42480"/>
            <a:ext cx="822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22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3. La Extinción del contrato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235" name="43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236" name="CustomShape 3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38" name="CustomShape 5"/>
          <p:cNvSpPr/>
          <p:nvPr/>
        </p:nvSpPr>
        <p:spPr>
          <a:xfrm>
            <a:off x="309960" y="1528560"/>
            <a:ext cx="3952800" cy="63216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ffffff"/>
                </a:solidFill>
                <a:latin typeface="Calibri"/>
              </a:rPr>
              <a:t>Por Voluntad del trabajador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239" name="CustomShape 6"/>
          <p:cNvSpPr/>
          <p:nvPr/>
        </p:nvSpPr>
        <p:spPr>
          <a:xfrm>
            <a:off x="351720" y="2925000"/>
            <a:ext cx="2231280" cy="92952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ffffff"/>
                </a:solidFill>
                <a:latin typeface="Calibri"/>
              </a:rPr>
              <a:t>Por Voluntad de la Empresa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5492880" y="3073320"/>
            <a:ext cx="2418480" cy="63252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ffffff"/>
                </a:solidFill>
                <a:latin typeface="Calibri"/>
              </a:rPr>
              <a:t>Por otras causas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1766880" y="978480"/>
            <a:ext cx="5532480" cy="6382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El contrato puede finalizar por múltiples causas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42" name="19 Imagen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 rot="2666400">
            <a:off x="175680" y="1975320"/>
            <a:ext cx="351360" cy="441720"/>
          </a:xfrm>
          <a:prstGeom prst="rect">
            <a:avLst/>
          </a:prstGeom>
          <a:ln>
            <a:noFill/>
          </a:ln>
        </p:spPr>
      </p:pic>
      <p:pic>
        <p:nvPicPr>
          <p:cNvPr id="243" name="22 Imagen" descr=""/>
          <p:cNvPicPr/>
          <p:nvPr/>
        </p:nvPicPr>
        <p:blipFill>
          <a:blip r:embed="rId3">
            <a:lum bright="70000" contrast="-70000"/>
          </a:blip>
          <a:stretch/>
        </p:blipFill>
        <p:spPr>
          <a:xfrm rot="2666400">
            <a:off x="177480" y="3685320"/>
            <a:ext cx="351360" cy="441720"/>
          </a:xfrm>
          <a:prstGeom prst="rect">
            <a:avLst/>
          </a:prstGeom>
          <a:ln>
            <a:noFill/>
          </a:ln>
        </p:spPr>
      </p:pic>
      <p:sp>
        <p:nvSpPr>
          <p:cNvPr id="244" name="CustomShape 9"/>
          <p:cNvSpPr/>
          <p:nvPr/>
        </p:nvSpPr>
        <p:spPr>
          <a:xfrm>
            <a:off x="4286520" y="1519920"/>
            <a:ext cx="51922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Dimisión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Abandono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Por incumplimiento de la empresa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Por ser victima de la violencia de género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45" name="CustomShape 10"/>
          <p:cNvSpPr/>
          <p:nvPr/>
        </p:nvSpPr>
        <p:spPr>
          <a:xfrm>
            <a:off x="351720" y="4187520"/>
            <a:ext cx="328392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Despido disciplinario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Despido por causas objetivas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Despido colectivo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Despido por fuerza mayor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46" name="CustomShape 11"/>
          <p:cNvSpPr/>
          <p:nvPr/>
        </p:nvSpPr>
        <p:spPr>
          <a:xfrm>
            <a:off x="4633200" y="4048920"/>
            <a:ext cx="413784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Finalización del contrato temporal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Muerte, jubilación o invalidez del empresario o el trabajador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Extinción de la persona jurídica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Mutuo acuerdo o pacto válido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48320" y="42480"/>
            <a:ext cx="822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22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3. La extinción del contrato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volver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148320" y="735120"/>
            <a:ext cx="3487320" cy="49068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Por Voluntad del trabajador</a:t>
            </a:r>
            <a:endParaRPr b="0" lang="es-ES" sz="1800" spc="-1" strike="noStrike">
              <a:latin typeface="Arial"/>
            </a:endParaRPr>
          </a:p>
        </p:txBody>
      </p:sp>
      <p:grpSp>
        <p:nvGrpSpPr>
          <p:cNvPr id="250" name="Group 4"/>
          <p:cNvGrpSpPr/>
          <p:nvPr/>
        </p:nvGrpSpPr>
        <p:grpSpPr>
          <a:xfrm>
            <a:off x="452520" y="750240"/>
            <a:ext cx="8337240" cy="5149080"/>
            <a:chOff x="452520" y="750240"/>
            <a:chExt cx="8337240" cy="5149080"/>
          </a:xfrm>
        </p:grpSpPr>
        <p:sp>
          <p:nvSpPr>
            <p:cNvPr id="251" name="Line 5"/>
            <p:cNvSpPr/>
            <p:nvPr/>
          </p:nvSpPr>
          <p:spPr>
            <a:xfrm>
              <a:off x="509040" y="5517000"/>
              <a:ext cx="8280720" cy="360"/>
            </a:xfrm>
            <a:prstGeom prst="line">
              <a:avLst/>
            </a:prstGeom>
            <a:ln>
              <a:solidFill>
                <a:schemeClr val="accent3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52" name="Line 6"/>
            <p:cNvSpPr/>
            <p:nvPr/>
          </p:nvSpPr>
          <p:spPr>
            <a:xfrm>
              <a:off x="452520" y="3269880"/>
              <a:ext cx="8281080" cy="360"/>
            </a:xfrm>
            <a:prstGeom prst="line">
              <a:avLst/>
            </a:prstGeom>
            <a:ln>
              <a:solidFill>
                <a:schemeClr val="accent3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53" name="Line 7"/>
            <p:cNvSpPr/>
            <p:nvPr/>
          </p:nvSpPr>
          <p:spPr>
            <a:xfrm>
              <a:off x="452520" y="2189880"/>
              <a:ext cx="8281080" cy="360"/>
            </a:xfrm>
            <a:prstGeom prst="line">
              <a:avLst/>
            </a:prstGeom>
            <a:ln>
              <a:solidFill>
                <a:schemeClr val="accent3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54" name="Line 8"/>
            <p:cNvSpPr/>
            <p:nvPr/>
          </p:nvSpPr>
          <p:spPr>
            <a:xfrm>
              <a:off x="452520" y="1291680"/>
              <a:ext cx="8281080" cy="360"/>
            </a:xfrm>
            <a:prstGeom prst="line">
              <a:avLst/>
            </a:prstGeom>
            <a:ln>
              <a:solidFill>
                <a:schemeClr val="accent3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55" name="CustomShape 9"/>
            <p:cNvSpPr/>
            <p:nvPr/>
          </p:nvSpPr>
          <p:spPr>
            <a:xfrm>
              <a:off x="2605680" y="750240"/>
              <a:ext cx="6127560" cy="541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CustomShape 10"/>
            <p:cNvSpPr/>
            <p:nvPr/>
          </p:nvSpPr>
          <p:spPr>
            <a:xfrm>
              <a:off x="6372360" y="826560"/>
              <a:ext cx="2152800" cy="411120"/>
            </a:xfrm>
            <a:prstGeom prst="round2SameRect">
              <a:avLst>
                <a:gd name="adj1" fmla="val 16670"/>
                <a:gd name="adj2" fmla="val 0"/>
              </a:avLst>
            </a:prstGeom>
            <a:gradFill rotWithShape="0">
              <a:gsLst>
                <a:gs pos="0">
                  <a:schemeClr val="accent3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3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3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prstMaterial="plastic">
              <a:bevelT w="120900" h="88900"/>
              <a:bevelB prst="angle" w="88900" h="31750"/>
            </a:sp3d>
          </p:spPr>
          <p:style>
            <a:lnRef idx="1"/>
            <a:fillRef idx="0"/>
            <a:effectRef idx="2"/>
            <a:fontRef idx="minor"/>
          </p:style>
          <p:txBody>
            <a:bodyPr lIns="34200" rIns="34200" tIns="34200" bIns="3420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1" lang="es-ES" sz="1800" spc="-1" strike="noStrike">
                  <a:solidFill>
                    <a:srgbClr val="ffffff"/>
                  </a:solidFill>
                  <a:latin typeface="Calibri"/>
                </a:rPr>
                <a:t>Dimisión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57" name="CustomShape 11"/>
            <p:cNvSpPr/>
            <p:nvPr/>
          </p:nvSpPr>
          <p:spPr>
            <a:xfrm>
              <a:off x="452520" y="1291680"/>
              <a:ext cx="8280720" cy="1082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0600" rIns="30600" tIns="30600" bIns="30600">
              <a:noAutofit/>
            </a:bodyPr>
            <a:p>
              <a:pPr lvl="1" marL="171360" indent="-171000">
                <a:lnSpc>
                  <a:spcPct val="90000"/>
                </a:lnSpc>
                <a:spcAft>
                  <a:spcPts val="24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Trabajador puede irse voluntariamente preavisando con antelación según convenio</a:t>
              </a:r>
              <a:endParaRPr b="0" lang="es-ES" sz="16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Aft>
                  <a:spcPts val="24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No cobra indemnización ni tiene derecho a desempleo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258" name="CustomShape 12"/>
            <p:cNvSpPr/>
            <p:nvPr/>
          </p:nvSpPr>
          <p:spPr>
            <a:xfrm>
              <a:off x="2605680" y="1648440"/>
              <a:ext cx="6127560" cy="541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13"/>
            <p:cNvSpPr/>
            <p:nvPr/>
          </p:nvSpPr>
          <p:spPr>
            <a:xfrm>
              <a:off x="6372360" y="1772640"/>
              <a:ext cx="2152800" cy="367200"/>
            </a:xfrm>
            <a:prstGeom prst="round2SameRect">
              <a:avLst>
                <a:gd name="adj1" fmla="val 16670"/>
                <a:gd name="adj2" fmla="val 0"/>
              </a:avLst>
            </a:prstGeom>
            <a:gradFill rotWithShape="0">
              <a:gsLst>
                <a:gs pos="0">
                  <a:schemeClr val="accent3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3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3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prstMaterial="plastic">
              <a:bevelT w="120900" h="88900"/>
              <a:bevelB prst="angle" w="88900" h="31750"/>
            </a:sp3d>
          </p:spPr>
          <p:style>
            <a:lnRef idx="1"/>
            <a:fillRef idx="0"/>
            <a:effectRef idx="2"/>
            <a:fontRef idx="minor"/>
          </p:style>
          <p:txBody>
            <a:bodyPr lIns="34200" rIns="34200" tIns="34200" bIns="3420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1" lang="es-ES" sz="1800" spc="-1" strike="noStrike">
                  <a:solidFill>
                    <a:srgbClr val="ffffff"/>
                  </a:solidFill>
                  <a:latin typeface="Calibri"/>
                </a:rPr>
                <a:t>Abandono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60" name="CustomShape 14"/>
            <p:cNvSpPr/>
            <p:nvPr/>
          </p:nvSpPr>
          <p:spPr>
            <a:xfrm>
              <a:off x="452520" y="2189880"/>
              <a:ext cx="8280720" cy="1082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0600" rIns="30600" tIns="30600" bIns="30600">
              <a:noAutofit/>
            </a:bodyPr>
            <a:p>
              <a:pPr lvl="1" marL="171360" indent="-171000">
                <a:lnSpc>
                  <a:spcPct val="90000"/>
                </a:lnSpc>
                <a:spcAft>
                  <a:spcPts val="24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Parecido a la dimisión  pero sin preaviso del trabajador (un día no vuelve más)</a:t>
              </a:r>
              <a:endParaRPr b="0" lang="es-ES" sz="16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Aft>
                  <a:spcPts val="24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El empresario puede pedir daños y perjuicios</a:t>
              </a:r>
              <a:endParaRPr b="0" lang="es-ES" sz="16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241"/>
                </a:spcAft>
              </a:pP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261" name="CustomShape 15"/>
            <p:cNvSpPr/>
            <p:nvPr/>
          </p:nvSpPr>
          <p:spPr>
            <a:xfrm>
              <a:off x="452520" y="3270240"/>
              <a:ext cx="8280720" cy="1115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0600" rIns="30600" tIns="30600" bIns="30600" anchor="b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Incumplimiento grave de la empresa por:</a:t>
              </a:r>
              <a:endParaRPr b="0" lang="es-ES" sz="16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Aft>
                  <a:spcPts val="24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Falta de pago o retrasos continuados (jurisprudencia entiende que necesita 3 meses)</a:t>
              </a:r>
              <a:endParaRPr b="0" lang="es-ES" sz="16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Aft>
                  <a:spcPts val="24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Modificación sustancial del contrato  que provoque un menoscabo de su dignidad</a:t>
              </a:r>
              <a:endParaRPr b="0" lang="es-ES" sz="16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Aft>
                  <a:spcPts val="24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Otros: no readmitir, acoso laboral…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262" name="CustomShape 16"/>
            <p:cNvSpPr/>
            <p:nvPr/>
          </p:nvSpPr>
          <p:spPr>
            <a:xfrm>
              <a:off x="2868480" y="2838240"/>
              <a:ext cx="5736240" cy="397080"/>
            </a:xfrm>
            <a:prstGeom prst="round2SameRect">
              <a:avLst>
                <a:gd name="adj1" fmla="val 16670"/>
                <a:gd name="adj2" fmla="val 0"/>
              </a:avLst>
            </a:prstGeom>
            <a:gradFill rotWithShape="0">
              <a:gsLst>
                <a:gs pos="0">
                  <a:schemeClr val="accent3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3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3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prstMaterial="plastic">
              <a:bevelT w="120900" h="88900"/>
              <a:bevelB prst="angle" w="88900" h="31750"/>
            </a:sp3d>
          </p:spPr>
          <p:style>
            <a:lnRef idx="1"/>
            <a:fillRef idx="0"/>
            <a:effectRef idx="2"/>
            <a:fontRef idx="minor"/>
          </p:style>
          <p:txBody>
            <a:bodyPr lIns="34200" rIns="34200" tIns="34200" bIns="3420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1" lang="es-ES" sz="1800" spc="-1" strike="noStrike">
                  <a:solidFill>
                    <a:srgbClr val="ffffff"/>
                  </a:solidFill>
                  <a:latin typeface="Calibri"/>
                </a:rPr>
                <a:t>Incumplimiento grave de la empresa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63" name="CustomShape 17"/>
            <p:cNvSpPr/>
            <p:nvPr/>
          </p:nvSpPr>
          <p:spPr>
            <a:xfrm>
              <a:off x="452520" y="4422240"/>
              <a:ext cx="8280720" cy="283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0600" rIns="30600" tIns="30600" bIns="30600">
              <a:noAutofit/>
            </a:bodyPr>
            <a:p>
              <a:pPr lvl="1" marL="171360" indent="-171000">
                <a:lnSpc>
                  <a:spcPct val="90000"/>
                </a:lnSpc>
                <a:spcAft>
                  <a:spcPts val="24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Procedimiento: el trabajador lo solicita al Juzgado, mientras tanto trabaja (pero Tribunal Supremo interpreta desde 13-9-17 que no está obligado a seguir trabajando y puede pedir la baja).</a:t>
              </a:r>
              <a:endParaRPr b="0" lang="es-ES" sz="16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Aft>
                  <a:spcPts val="24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Indemnización: si gana el juicio recibirá 33 días por año trabajado (ver 45 días antes de feb-2012)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264" name="CustomShape 18"/>
            <p:cNvSpPr/>
            <p:nvPr/>
          </p:nvSpPr>
          <p:spPr>
            <a:xfrm>
              <a:off x="452520" y="5358240"/>
              <a:ext cx="8280720" cy="541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0600" rIns="30600" tIns="30600" bIns="30600" anchor="b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Tendrá derecho a finalizar el contrato sin cobrar indemnización, pero tendrá desempleo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265" name="CustomShape 19"/>
            <p:cNvSpPr/>
            <p:nvPr/>
          </p:nvSpPr>
          <p:spPr>
            <a:xfrm>
              <a:off x="3060000" y="5157360"/>
              <a:ext cx="5540760" cy="358560"/>
            </a:xfrm>
            <a:prstGeom prst="round2SameRect">
              <a:avLst>
                <a:gd name="adj1" fmla="val 16670"/>
                <a:gd name="adj2" fmla="val 0"/>
              </a:avLst>
            </a:prstGeom>
            <a:gradFill rotWithShape="0">
              <a:gsLst>
                <a:gs pos="0">
                  <a:schemeClr val="accent3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3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3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prstMaterial="plastic">
              <a:bevelT w="120900" h="88900"/>
              <a:bevelB prst="angle" w="88900" h="31750"/>
            </a:sp3d>
          </p:spPr>
          <p:style>
            <a:lnRef idx="1"/>
            <a:fillRef idx="0"/>
            <a:effectRef idx="2"/>
            <a:fontRef idx="minor"/>
          </p:style>
          <p:txBody>
            <a:bodyPr lIns="34200" rIns="34200" tIns="34200" bIns="3420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1" lang="es-ES" sz="1800" spc="-1" strike="noStrike">
                  <a:solidFill>
                    <a:srgbClr val="ffffff"/>
                  </a:solidFill>
                  <a:latin typeface="Calibri"/>
                </a:rPr>
                <a:t>Víctima de violencia de género</a:t>
              </a:r>
              <a:endParaRPr b="0" lang="es-ES" sz="1800" spc="-1" strike="noStrike">
                <a:latin typeface="Arial"/>
              </a:endParaRPr>
            </a:p>
          </p:txBody>
        </p:sp>
      </p:grpSp>
      <p:grpSp>
        <p:nvGrpSpPr>
          <p:cNvPr id="266" name="Group 20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67" name="CustomShape 21"/>
          <p:cNvSpPr/>
          <p:nvPr/>
        </p:nvSpPr>
        <p:spPr>
          <a:xfrm>
            <a:off x="4959360" y="5864040"/>
            <a:ext cx="3384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alibri"/>
              </a:rPr>
              <a:t>Búsqueda:  </a:t>
            </a:r>
            <a:r>
              <a:rPr b="1" lang="es-ES" sz="1400" spc="-1" strike="noStrike">
                <a:solidFill>
                  <a:srgbClr val="c00000"/>
                </a:solidFill>
                <a:latin typeface="Calibri"/>
              </a:rPr>
              <a:t>Convenio Colectivo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268" name="11 Imagen" descr=""/>
          <p:cNvPicPr/>
          <p:nvPr/>
        </p:nvPicPr>
        <p:blipFill>
          <a:blip r:embed="rId1">
            <a:lum bright="70000" contrast="-70000"/>
          </a:blip>
          <a:stretch/>
        </p:blipFill>
        <p:spPr>
          <a:xfrm rot="2666400">
            <a:off x="5180400" y="6031440"/>
            <a:ext cx="351360" cy="44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42200" y="42480"/>
            <a:ext cx="822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22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3. La extinción del contrato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7320" y="623196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Volver 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142200" y="764640"/>
            <a:ext cx="4114440" cy="46476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Por Voluntad de la Empresa (despido)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4959360" y="5710320"/>
            <a:ext cx="3384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alibri"/>
              </a:rPr>
              <a:t>Búsqueda:  </a:t>
            </a:r>
            <a:r>
              <a:rPr b="1" lang="es-ES" sz="1400" spc="-1" strike="noStrike">
                <a:solidFill>
                  <a:srgbClr val="c00000"/>
                </a:solidFill>
                <a:latin typeface="Calibri"/>
              </a:rPr>
              <a:t>Convenio Colectivo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273" name="28 Imagen" descr=""/>
          <p:cNvPicPr/>
          <p:nvPr/>
        </p:nvPicPr>
        <p:blipFill>
          <a:blip r:embed="rId1">
            <a:lum bright="70000" contrast="-70000"/>
          </a:blip>
          <a:stretch/>
        </p:blipFill>
        <p:spPr>
          <a:xfrm rot="2666400">
            <a:off x="5151600" y="5750640"/>
            <a:ext cx="351360" cy="441720"/>
          </a:xfrm>
          <a:prstGeom prst="rect">
            <a:avLst/>
          </a:prstGeom>
          <a:ln>
            <a:noFill/>
          </a:ln>
        </p:spPr>
      </p:pic>
      <p:grpSp>
        <p:nvGrpSpPr>
          <p:cNvPr id="274" name="Group 5"/>
          <p:cNvGrpSpPr/>
          <p:nvPr/>
        </p:nvGrpSpPr>
        <p:grpSpPr>
          <a:xfrm>
            <a:off x="147960" y="1500120"/>
            <a:ext cx="8810280" cy="4260600"/>
            <a:chOff x="147960" y="1500120"/>
            <a:chExt cx="8810280" cy="4260600"/>
          </a:xfrm>
        </p:grpSpPr>
        <p:sp>
          <p:nvSpPr>
            <p:cNvPr id="275" name="CustomShape 6"/>
            <p:cNvSpPr/>
            <p:nvPr/>
          </p:nvSpPr>
          <p:spPr>
            <a:xfrm>
              <a:off x="4507560" y="1829520"/>
              <a:ext cx="91080" cy="1894680"/>
            </a:xfrm>
            <a:custGeom>
              <a:avLst/>
              <a:gdLst/>
              <a:ahLst/>
              <a:rect l="l" t="t" r="r" b="b"/>
              <a:pathLst>
                <a:path w="89899" h="1894930">
                  <a:moveTo>
                    <a:pt x="45720" y="0"/>
                  </a:moveTo>
                  <a:lnTo>
                    <a:pt x="45720" y="1894930"/>
                  </a:lnTo>
                  <a:lnTo>
                    <a:pt x="135619" y="1894930"/>
                  </a:lnTo>
                </a:path>
              </a:pathLst>
            </a:custGeom>
            <a:noFill/>
            <a:ln>
              <a:solidFill>
                <a:schemeClr val="accent5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76" name="CustomShape 7"/>
            <p:cNvSpPr/>
            <p:nvPr/>
          </p:nvSpPr>
          <p:spPr>
            <a:xfrm>
              <a:off x="4507560" y="1829520"/>
              <a:ext cx="91080" cy="748800"/>
            </a:xfrm>
            <a:custGeom>
              <a:avLst/>
              <a:gdLst/>
              <a:ahLst/>
              <a:rect l="l" t="t" r="r" b="b"/>
              <a:pathLst>
                <a:path w="85797" h="749295">
                  <a:moveTo>
                    <a:pt x="45720" y="0"/>
                  </a:moveTo>
                  <a:lnTo>
                    <a:pt x="45720" y="749295"/>
                  </a:lnTo>
                  <a:lnTo>
                    <a:pt x="131517" y="749295"/>
                  </a:lnTo>
                </a:path>
              </a:pathLst>
            </a:custGeom>
            <a:noFill/>
            <a:ln>
              <a:solidFill>
                <a:schemeClr val="accent5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77" name="CustomShape 8"/>
            <p:cNvSpPr/>
            <p:nvPr/>
          </p:nvSpPr>
          <p:spPr>
            <a:xfrm>
              <a:off x="2803320" y="1829520"/>
              <a:ext cx="1749600" cy="547200"/>
            </a:xfrm>
            <a:custGeom>
              <a:avLst/>
              <a:gdLst/>
              <a:ahLst/>
              <a:rect l="l" t="t" r="r" b="b"/>
              <a:pathLst>
                <a:path w="1749892" h="547474">
                  <a:moveTo>
                    <a:pt x="1749892" y="0"/>
                  </a:moveTo>
                  <a:lnTo>
                    <a:pt x="1749892" y="547474"/>
                  </a:lnTo>
                  <a:lnTo>
                    <a:pt x="0" y="547474"/>
                  </a:lnTo>
                </a:path>
              </a:pathLst>
            </a:custGeom>
            <a:noFill/>
            <a:ln>
              <a:solidFill>
                <a:schemeClr val="accent5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78" name="CustomShape 9"/>
            <p:cNvSpPr/>
            <p:nvPr/>
          </p:nvSpPr>
          <p:spPr>
            <a:xfrm>
              <a:off x="4553280" y="1829520"/>
              <a:ext cx="3996360" cy="2550240"/>
            </a:xfrm>
            <a:custGeom>
              <a:avLst/>
              <a:gdLst/>
              <a:ahLst/>
              <a:rect l="l" t="t" r="r" b="b"/>
              <a:pathLst>
                <a:path w="3996755" h="2550591">
                  <a:moveTo>
                    <a:pt x="0" y="0"/>
                  </a:moveTo>
                  <a:lnTo>
                    <a:pt x="0" y="2464793"/>
                  </a:lnTo>
                  <a:lnTo>
                    <a:pt x="3996755" y="2464793"/>
                  </a:lnTo>
                  <a:lnTo>
                    <a:pt x="3996755" y="2550591"/>
                  </a:lnTo>
                </a:path>
              </a:pathLst>
            </a:custGeom>
            <a:noFill/>
            <a:ln>
              <a:solidFill>
                <a:schemeClr val="accent5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79" name="CustomShape 10"/>
            <p:cNvSpPr/>
            <p:nvPr/>
          </p:nvSpPr>
          <p:spPr>
            <a:xfrm>
              <a:off x="4553280" y="1829520"/>
              <a:ext cx="2808720" cy="2550240"/>
            </a:xfrm>
            <a:custGeom>
              <a:avLst/>
              <a:gdLst/>
              <a:ahLst/>
              <a:rect l="l" t="t" r="r" b="b"/>
              <a:pathLst>
                <a:path w="2808957" h="2550591">
                  <a:moveTo>
                    <a:pt x="0" y="0"/>
                  </a:moveTo>
                  <a:lnTo>
                    <a:pt x="0" y="2464793"/>
                  </a:lnTo>
                  <a:lnTo>
                    <a:pt x="2808957" y="2464793"/>
                  </a:lnTo>
                  <a:lnTo>
                    <a:pt x="2808957" y="2550591"/>
                  </a:lnTo>
                </a:path>
              </a:pathLst>
            </a:custGeom>
            <a:noFill/>
            <a:ln>
              <a:solidFill>
                <a:schemeClr val="accent5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80" name="CustomShape 11"/>
            <p:cNvSpPr/>
            <p:nvPr/>
          </p:nvSpPr>
          <p:spPr>
            <a:xfrm>
              <a:off x="4553280" y="1829520"/>
              <a:ext cx="1416240" cy="2550240"/>
            </a:xfrm>
            <a:custGeom>
              <a:avLst/>
              <a:gdLst/>
              <a:ahLst/>
              <a:rect l="l" t="t" r="r" b="b"/>
              <a:pathLst>
                <a:path w="1416760" h="2550591">
                  <a:moveTo>
                    <a:pt x="0" y="0"/>
                  </a:moveTo>
                  <a:lnTo>
                    <a:pt x="0" y="2464793"/>
                  </a:lnTo>
                  <a:lnTo>
                    <a:pt x="1416760" y="2464793"/>
                  </a:lnTo>
                  <a:lnTo>
                    <a:pt x="1416760" y="2550591"/>
                  </a:lnTo>
                </a:path>
              </a:pathLst>
            </a:custGeom>
            <a:noFill/>
            <a:ln>
              <a:solidFill>
                <a:schemeClr val="accent5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81" name="CustomShape 12"/>
            <p:cNvSpPr/>
            <p:nvPr/>
          </p:nvSpPr>
          <p:spPr>
            <a:xfrm>
              <a:off x="4553280" y="1829520"/>
              <a:ext cx="157320" cy="2550240"/>
            </a:xfrm>
            <a:custGeom>
              <a:avLst/>
              <a:gdLst/>
              <a:ahLst/>
              <a:rect l="l" t="t" r="r" b="b"/>
              <a:pathLst>
                <a:path w="157545" h="2550591">
                  <a:moveTo>
                    <a:pt x="0" y="0"/>
                  </a:moveTo>
                  <a:lnTo>
                    <a:pt x="0" y="2464793"/>
                  </a:lnTo>
                  <a:lnTo>
                    <a:pt x="157545" y="2464793"/>
                  </a:lnTo>
                  <a:lnTo>
                    <a:pt x="157545" y="2550591"/>
                  </a:lnTo>
                </a:path>
              </a:pathLst>
            </a:custGeom>
            <a:noFill/>
            <a:ln>
              <a:solidFill>
                <a:schemeClr val="accent5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82" name="CustomShape 13"/>
            <p:cNvSpPr/>
            <p:nvPr/>
          </p:nvSpPr>
          <p:spPr>
            <a:xfrm>
              <a:off x="3571920" y="1829520"/>
              <a:ext cx="981000" cy="2550240"/>
            </a:xfrm>
            <a:custGeom>
              <a:avLst/>
              <a:gdLst/>
              <a:ahLst/>
              <a:rect l="l" t="t" r="r" b="b"/>
              <a:pathLst>
                <a:path w="981380" h="2550591">
                  <a:moveTo>
                    <a:pt x="981380" y="0"/>
                  </a:moveTo>
                  <a:lnTo>
                    <a:pt x="981380" y="2464793"/>
                  </a:lnTo>
                  <a:lnTo>
                    <a:pt x="0" y="2464793"/>
                  </a:lnTo>
                  <a:lnTo>
                    <a:pt x="0" y="2550591"/>
                  </a:lnTo>
                </a:path>
              </a:pathLst>
            </a:custGeom>
            <a:noFill/>
            <a:ln>
              <a:solidFill>
                <a:schemeClr val="accent5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83" name="CustomShape 14"/>
            <p:cNvSpPr/>
            <p:nvPr/>
          </p:nvSpPr>
          <p:spPr>
            <a:xfrm>
              <a:off x="2205720" y="1829520"/>
              <a:ext cx="2347200" cy="2550240"/>
            </a:xfrm>
            <a:custGeom>
              <a:avLst/>
              <a:gdLst/>
              <a:ahLst/>
              <a:rect l="l" t="t" r="r" b="b"/>
              <a:pathLst>
                <a:path w="2347601" h="2550591">
                  <a:moveTo>
                    <a:pt x="2347601" y="0"/>
                  </a:moveTo>
                  <a:lnTo>
                    <a:pt x="2347601" y="2464793"/>
                  </a:lnTo>
                  <a:lnTo>
                    <a:pt x="0" y="2464793"/>
                  </a:lnTo>
                  <a:lnTo>
                    <a:pt x="0" y="2550591"/>
                  </a:lnTo>
                </a:path>
              </a:pathLst>
            </a:custGeom>
            <a:noFill/>
            <a:ln>
              <a:solidFill>
                <a:schemeClr val="accent5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84" name="CustomShape 15"/>
            <p:cNvSpPr/>
            <p:nvPr/>
          </p:nvSpPr>
          <p:spPr>
            <a:xfrm>
              <a:off x="740160" y="1829520"/>
              <a:ext cx="3812760" cy="2550240"/>
            </a:xfrm>
            <a:custGeom>
              <a:avLst/>
              <a:gdLst/>
              <a:ahLst/>
              <a:rect l="l" t="t" r="r" b="b"/>
              <a:pathLst>
                <a:path w="3813233" h="2550591">
                  <a:moveTo>
                    <a:pt x="3813233" y="0"/>
                  </a:moveTo>
                  <a:lnTo>
                    <a:pt x="3813233" y="2464793"/>
                  </a:lnTo>
                  <a:lnTo>
                    <a:pt x="0" y="2464793"/>
                  </a:lnTo>
                  <a:lnTo>
                    <a:pt x="0" y="2550591"/>
                  </a:lnTo>
                </a:path>
              </a:pathLst>
            </a:custGeom>
            <a:noFill/>
            <a:ln>
              <a:solidFill>
                <a:schemeClr val="accent5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85" name="CustomShape 16"/>
            <p:cNvSpPr/>
            <p:nvPr/>
          </p:nvSpPr>
          <p:spPr>
            <a:xfrm>
              <a:off x="3161160" y="1500120"/>
              <a:ext cx="2784240" cy="329040"/>
            </a:xfrm>
            <a:prstGeom prst="rect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2600" rIns="12600" tIns="12600" bIns="12600" anchor="ctr">
              <a:noAutofit/>
            </a:bodyPr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1" lang="es-ES" sz="2000" spc="-1" strike="noStrike">
                  <a:solidFill>
                    <a:srgbClr val="ffffff"/>
                  </a:solidFill>
                  <a:latin typeface="Calibri"/>
                </a:rPr>
                <a:t>A) Despido disciplinario</a:t>
              </a:r>
              <a:endParaRPr b="0" lang="es-ES" sz="2000" spc="-1" strike="noStrike">
                <a:latin typeface="Arial"/>
              </a:endParaRPr>
            </a:p>
          </p:txBody>
        </p:sp>
        <p:sp>
          <p:nvSpPr>
            <p:cNvPr id="286" name="CustomShape 17"/>
            <p:cNvSpPr/>
            <p:nvPr/>
          </p:nvSpPr>
          <p:spPr>
            <a:xfrm>
              <a:off x="147960" y="4380120"/>
              <a:ext cx="1183680" cy="883440"/>
            </a:xfrm>
            <a:prstGeom prst="rect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1520" rIns="11520" tIns="11520" bIns="1152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lang="es-ES" sz="1800" spc="-1" strike="noStrike">
                  <a:solidFill>
                    <a:srgbClr val="ffffff"/>
                  </a:solidFill>
                  <a:latin typeface="Calibri"/>
                </a:rPr>
                <a:t>Asistencia o puntualidad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87" name="CustomShape 18"/>
            <p:cNvSpPr/>
            <p:nvPr/>
          </p:nvSpPr>
          <p:spPr>
            <a:xfrm>
              <a:off x="1503720" y="4380120"/>
              <a:ext cx="1403640" cy="757440"/>
            </a:xfrm>
            <a:prstGeom prst="rect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1520" rIns="11520" tIns="11520" bIns="1152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lang="es-ES" sz="1800" spc="-1" strike="noStrike">
                  <a:solidFill>
                    <a:srgbClr val="ffffff"/>
                  </a:solidFill>
                  <a:latin typeface="Calibri"/>
                </a:rPr>
                <a:t>Indisciplina desobediencia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88" name="CustomShape 19"/>
            <p:cNvSpPr/>
            <p:nvPr/>
          </p:nvSpPr>
          <p:spPr>
            <a:xfrm>
              <a:off x="3079440" y="4380120"/>
              <a:ext cx="984960" cy="858960"/>
            </a:xfrm>
            <a:prstGeom prst="rect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1520" rIns="11520" tIns="11520" bIns="1152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lang="es-ES" sz="1800" spc="-1" strike="noStrike">
                  <a:solidFill>
                    <a:srgbClr val="ffffff"/>
                  </a:solidFill>
                  <a:latin typeface="Calibri"/>
                </a:rPr>
                <a:t>Ofensas verbales o físicas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89" name="CustomShape 20"/>
            <p:cNvSpPr/>
            <p:nvPr/>
          </p:nvSpPr>
          <p:spPr>
            <a:xfrm>
              <a:off x="4236120" y="4380120"/>
              <a:ext cx="948960" cy="1087920"/>
            </a:xfrm>
            <a:prstGeom prst="rect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1520" rIns="11520" tIns="11520" bIns="1152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lang="es-ES" sz="1800" spc="-1" strike="noStrike">
                  <a:solidFill>
                    <a:srgbClr val="ffffff"/>
                  </a:solidFill>
                  <a:latin typeface="Calibri"/>
                </a:rPr>
                <a:t>Abuso de confianza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90" name="CustomShape 21"/>
            <p:cNvSpPr/>
            <p:nvPr/>
          </p:nvSpPr>
          <p:spPr>
            <a:xfrm>
              <a:off x="5357160" y="4380120"/>
              <a:ext cx="1225440" cy="1380600"/>
            </a:xfrm>
            <a:prstGeom prst="rect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1520" rIns="11520" tIns="11520" bIns="1152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lang="es-ES" sz="1800" spc="-1" strike="noStrike">
                  <a:solidFill>
                    <a:srgbClr val="ffffff"/>
                  </a:solidFill>
                  <a:latin typeface="Calibri"/>
                </a:rPr>
                <a:t>Disminución continuada y voluntaria rendimiento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91" name="CustomShape 22"/>
            <p:cNvSpPr/>
            <p:nvPr/>
          </p:nvSpPr>
          <p:spPr>
            <a:xfrm>
              <a:off x="6754680" y="4380120"/>
              <a:ext cx="1215000" cy="789480"/>
            </a:xfrm>
            <a:prstGeom prst="rect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1520" rIns="11520" tIns="11520" bIns="1152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lang="es-ES" sz="1800" spc="-1" strike="noStrike">
                  <a:solidFill>
                    <a:srgbClr val="ffffff"/>
                  </a:solidFill>
                  <a:latin typeface="Calibri"/>
                </a:rPr>
                <a:t>Embriaguez o toxicomanía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92" name="CustomShape 23"/>
            <p:cNvSpPr/>
            <p:nvPr/>
          </p:nvSpPr>
          <p:spPr>
            <a:xfrm>
              <a:off x="8141400" y="4380120"/>
              <a:ext cx="816840" cy="408240"/>
            </a:xfrm>
            <a:prstGeom prst="rect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1520" rIns="11520" tIns="11520" bIns="1152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lang="es-ES" sz="1800" spc="-1" strike="noStrike">
                  <a:solidFill>
                    <a:srgbClr val="ffffff"/>
                  </a:solidFill>
                  <a:latin typeface="Calibri"/>
                </a:rPr>
                <a:t>Acoso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93" name="CustomShape 24"/>
            <p:cNvSpPr/>
            <p:nvPr/>
          </p:nvSpPr>
          <p:spPr>
            <a:xfrm>
              <a:off x="1107720" y="2001240"/>
              <a:ext cx="1695600" cy="751320"/>
            </a:xfrm>
            <a:prstGeom prst="rect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1520" rIns="11520" tIns="11520" bIns="1152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lang="es-ES" sz="1800" spc="-1" strike="noStrike">
                  <a:solidFill>
                    <a:srgbClr val="ffffff"/>
                  </a:solidFill>
                  <a:latin typeface="Calibri"/>
                </a:rPr>
                <a:t>Incumplimiento grave y culpable del trabajador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94" name="CustomShape 25"/>
            <p:cNvSpPr/>
            <p:nvPr/>
          </p:nvSpPr>
          <p:spPr>
            <a:xfrm>
              <a:off x="4639320" y="2001240"/>
              <a:ext cx="1478160" cy="1154880"/>
            </a:xfrm>
            <a:prstGeom prst="rect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1520" rIns="11520" tIns="11520" bIns="1152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lang="es-ES" sz="1800" spc="-1" strike="noStrike">
                  <a:solidFill>
                    <a:srgbClr val="ffffff"/>
                  </a:solidFill>
                  <a:latin typeface="Calibri"/>
                </a:rPr>
                <a:t>El trabajador no va ha tener derecho a indemnización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95" name="CustomShape 26"/>
            <p:cNvSpPr/>
            <p:nvPr/>
          </p:nvSpPr>
          <p:spPr>
            <a:xfrm>
              <a:off x="4643280" y="3284280"/>
              <a:ext cx="3359520" cy="880200"/>
            </a:xfrm>
            <a:prstGeom prst="rect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1520" rIns="11520" tIns="11520" bIns="1152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lang="es-ES" sz="1800" spc="-1" strike="noStrike">
                  <a:solidFill>
                    <a:srgbClr val="ffffff"/>
                  </a:solidFill>
                  <a:latin typeface="Calibri"/>
                </a:rPr>
                <a:t>Requisitos </a:t>
              </a:r>
              <a:r>
                <a:rPr b="0" lang="es-ES" sz="1800" spc="-1" strike="noStrike">
                  <a:solidFill>
                    <a:srgbClr val="ffffff"/>
                  </a:solidFill>
                  <a:latin typeface="Wingdings"/>
                </a:rPr>
                <a:t></a:t>
              </a:r>
              <a:r>
                <a:rPr b="0" lang="es-ES" sz="1800" spc="-1" strike="noStrike">
                  <a:solidFill>
                    <a:srgbClr val="ffffff"/>
                  </a:solidFill>
                  <a:latin typeface="Calibri"/>
                </a:rPr>
                <a:t> carta de despido con fecha y causas</a:t>
              </a:r>
              <a:endParaRPr b="0" lang="es-ES" sz="1800" spc="-1" strike="noStrike">
                <a:latin typeface="Arial"/>
              </a:endParaRPr>
            </a:p>
          </p:txBody>
        </p:sp>
      </p:grpSp>
      <p:grpSp>
        <p:nvGrpSpPr>
          <p:cNvPr id="296" name="Group 2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97" name="CustomShape 28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Volver</a:t>
            </a:r>
            <a:endParaRPr b="0" lang="es-ES" sz="1200" spc="-1" strike="noStrike">
              <a:latin typeface="Arial"/>
            </a:endParaRPr>
          </a:p>
        </p:txBody>
      </p:sp>
      <p:grpSp>
        <p:nvGrpSpPr>
          <p:cNvPr id="299" name="Group 2"/>
          <p:cNvGrpSpPr/>
          <p:nvPr/>
        </p:nvGrpSpPr>
        <p:grpSpPr>
          <a:xfrm>
            <a:off x="255960" y="1917000"/>
            <a:ext cx="8670960" cy="3528000"/>
            <a:chOff x="255960" y="1917000"/>
            <a:chExt cx="8670960" cy="3528000"/>
          </a:xfrm>
        </p:grpSpPr>
        <p:sp>
          <p:nvSpPr>
            <p:cNvPr id="300" name="CustomShape 3"/>
            <p:cNvSpPr/>
            <p:nvPr/>
          </p:nvSpPr>
          <p:spPr>
            <a:xfrm>
              <a:off x="452880" y="1917000"/>
              <a:ext cx="2325600" cy="58104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1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prstMaterial="plastic">
              <a:bevelT w="120900" h="88900"/>
              <a:bevelB prst="angle" w="88900" h="31750"/>
            </a:sp3d>
          </p:spPr>
          <p:style>
            <a:lnRef idx="0"/>
            <a:fillRef idx="0"/>
            <a:effectRef idx="2"/>
            <a:fontRef idx="minor"/>
          </p:style>
          <p:txBody>
            <a:bodyPr lIns="34560" rIns="17640" tIns="34560" bIns="3492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1" lang="es-ES" sz="1400" spc="-1" strike="noStrike">
                  <a:solidFill>
                    <a:srgbClr val="ffffff"/>
                  </a:solidFill>
                  <a:latin typeface="Calibri"/>
                </a:rPr>
                <a:t>Trámites que debe realizar</a:t>
              </a:r>
              <a:endParaRPr b="0" lang="es-ES" sz="1400" spc="-1" strike="noStrike">
                <a:latin typeface="Arial"/>
              </a:endParaRPr>
            </a:p>
          </p:txBody>
        </p:sp>
        <p:sp>
          <p:nvSpPr>
            <p:cNvPr id="301" name="CustomShape 4"/>
            <p:cNvSpPr/>
            <p:nvPr/>
          </p:nvSpPr>
          <p:spPr>
            <a:xfrm rot="5400000">
              <a:off x="1565280" y="2549160"/>
              <a:ext cx="101520" cy="101520"/>
            </a:xfrm>
            <a:prstGeom prst="rightArrow">
              <a:avLst>
                <a:gd name="adj1" fmla="val 66700"/>
                <a:gd name="adj2" fmla="val 50000"/>
              </a:avLst>
            </a:prstGeom>
            <a:gradFill rotWithShape="0">
              <a:gsLst>
                <a:gs pos="0">
                  <a:schemeClr val="accent1">
                    <a:tint val="60000"/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1">
                    <a:tint val="60000"/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tint val="60000"/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z="-80000" prstMaterial="plastic">
              <a:bevelT w="50800" h="50800"/>
              <a:bevelB prst="angle" w="25400" h="25400"/>
            </a:sp3d>
          </p:spPr>
          <p:style>
            <a:lnRef idx="0"/>
            <a:fillRef idx="0"/>
            <a:effectRef idx="2"/>
            <a:fontRef idx="minor"/>
          </p:style>
        </p:sp>
        <p:sp>
          <p:nvSpPr>
            <p:cNvPr id="302" name="CustomShape 5"/>
            <p:cNvSpPr/>
            <p:nvPr/>
          </p:nvSpPr>
          <p:spPr>
            <a:xfrm>
              <a:off x="255960" y="2701800"/>
              <a:ext cx="2719800" cy="274320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extrusionH="12700" prstMaterial="plastic">
              <a:bevelT w="50800" h="50800"/>
            </a:sp3d>
          </p:spPr>
          <p:style>
            <a:lnRef idx="1"/>
            <a:fillRef idx="0"/>
            <a:effectRef idx="2"/>
            <a:fontRef idx="minor"/>
          </p:style>
          <p:txBody>
            <a:bodyPr lIns="99720" rIns="20160" tIns="99720" bIns="100080" anchor="ctr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- Presentar </a:t>
              </a:r>
              <a:r>
                <a:rPr b="1" lang="es-ES" sz="1600" spc="-1" strike="noStrike">
                  <a:solidFill>
                    <a:srgbClr val="000000"/>
                  </a:solidFill>
                  <a:latin typeface="Calibri"/>
                </a:rPr>
                <a:t>demanda</a:t>
              </a: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 en el Juzgado plazo </a:t>
              </a:r>
              <a:r>
                <a:rPr b="1" lang="es-ES" sz="1600" spc="-1" strike="noStrike">
                  <a:solidFill>
                    <a:srgbClr val="000000"/>
                  </a:solidFill>
                  <a:latin typeface="Calibri"/>
                </a:rPr>
                <a:t>20 días hábiles</a:t>
              </a: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, sin contar sábados ni domingos</a:t>
              </a:r>
              <a:endParaRPr b="0" lang="es-ES" sz="16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- </a:t>
              </a:r>
              <a:r>
                <a:rPr b="1" lang="es-ES" sz="1600" spc="-1" strike="noStrike">
                  <a:solidFill>
                    <a:srgbClr val="000000"/>
                  </a:solidFill>
                  <a:latin typeface="Calibri"/>
                </a:rPr>
                <a:t>Previamente</a:t>
              </a: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 haber acudido al </a:t>
              </a:r>
              <a:r>
                <a:rPr b="1" lang="es-ES" sz="1600" spc="-1" strike="noStrike">
                  <a:solidFill>
                    <a:srgbClr val="000000"/>
                  </a:solidFill>
                  <a:latin typeface="Calibri"/>
                </a:rPr>
                <a:t>S.M.A.C</a:t>
              </a: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. para intentar acuerdo o conciliación</a:t>
              </a:r>
              <a:endParaRPr b="0" lang="es-ES" sz="16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- Sino no dejan presentar demanda ante Juzgado </a:t>
              </a:r>
              <a:r>
                <a:rPr b="0" lang="es-ES" sz="1600" spc="-1" strike="noStrike">
                  <a:solidFill>
                    <a:srgbClr val="000000"/>
                  </a:solidFill>
                  <a:latin typeface="Wingdings"/>
                </a:rPr>
                <a:t></a:t>
              </a: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 primero intentar conciliación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303" name="CustomShape 6"/>
            <p:cNvSpPr/>
            <p:nvPr/>
          </p:nvSpPr>
          <p:spPr>
            <a:xfrm>
              <a:off x="3492000" y="1917000"/>
              <a:ext cx="2325600" cy="58104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1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prstMaterial="plastic">
              <a:bevelT w="120900" h="88900"/>
              <a:bevelB prst="angle" w="88900" h="31750"/>
            </a:sp3d>
          </p:spPr>
          <p:style>
            <a:lnRef idx="0"/>
            <a:fillRef idx="0"/>
            <a:effectRef idx="2"/>
            <a:fontRef idx="minor"/>
          </p:style>
          <p:txBody>
            <a:bodyPr lIns="34560" rIns="17640" tIns="34560" bIns="3492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1" lang="es-ES" sz="1400" spc="-1" strike="noStrike">
                  <a:solidFill>
                    <a:srgbClr val="ffffff"/>
                  </a:solidFill>
                  <a:latin typeface="Calibri"/>
                </a:rPr>
                <a:t>Plazos y SMAC</a:t>
              </a:r>
              <a:endParaRPr b="0" lang="es-ES" sz="1400" spc="-1" strike="noStrike">
                <a:latin typeface="Arial"/>
              </a:endParaRPr>
            </a:p>
          </p:txBody>
        </p:sp>
        <p:sp>
          <p:nvSpPr>
            <p:cNvPr id="304" name="CustomShape 7"/>
            <p:cNvSpPr/>
            <p:nvPr/>
          </p:nvSpPr>
          <p:spPr>
            <a:xfrm rot="5400000">
              <a:off x="4604400" y="2549160"/>
              <a:ext cx="101520" cy="101520"/>
            </a:xfrm>
            <a:prstGeom prst="rightArrow">
              <a:avLst>
                <a:gd name="adj1" fmla="val 66700"/>
                <a:gd name="adj2" fmla="val 50000"/>
              </a:avLst>
            </a:prstGeom>
            <a:gradFill rotWithShape="0">
              <a:gsLst>
                <a:gs pos="0">
                  <a:schemeClr val="accent1">
                    <a:tint val="60000"/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1">
                    <a:tint val="60000"/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tint val="60000"/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z="-80000" prstMaterial="plastic">
              <a:bevelT w="50800" h="50800"/>
              <a:bevelB prst="angle" w="25400" h="25400"/>
            </a:sp3d>
          </p:spPr>
          <p:style>
            <a:lnRef idx="0"/>
            <a:fillRef idx="0"/>
            <a:effectRef idx="2"/>
            <a:fontRef idx="minor"/>
          </p:style>
        </p:sp>
        <p:sp>
          <p:nvSpPr>
            <p:cNvPr id="305" name="CustomShape 8"/>
            <p:cNvSpPr/>
            <p:nvPr/>
          </p:nvSpPr>
          <p:spPr>
            <a:xfrm>
              <a:off x="3301560" y="2701800"/>
              <a:ext cx="2706840" cy="180720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extrusionH="12700" prstMaterial="plastic">
              <a:bevelT w="50800" h="50800"/>
            </a:sp3d>
          </p:spPr>
          <p:style>
            <a:lnRef idx="1"/>
            <a:fillRef idx="0"/>
            <a:effectRef idx="2"/>
            <a:fontRef idx="minor"/>
          </p:style>
          <p:txBody>
            <a:bodyPr lIns="73080" rIns="20160" tIns="73080" bIns="73080" anchor="ctr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000000"/>
                  </a:solidFill>
                  <a:latin typeface="Calibri"/>
                </a:rPr>
                <a:t>- </a:t>
              </a: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La </a:t>
              </a:r>
              <a:r>
                <a:rPr b="1" lang="es-ES" sz="1600" spc="-1" strike="noStrike">
                  <a:solidFill>
                    <a:srgbClr val="000000"/>
                  </a:solidFill>
                  <a:latin typeface="Calibri"/>
                </a:rPr>
                <a:t>demanda se detiene </a:t>
              </a: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hasta resultado de la S.M.A.C.</a:t>
              </a:r>
              <a:endParaRPr b="0" lang="es-ES" sz="16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- Si no hay acuerdo </a:t>
              </a:r>
              <a:r>
                <a:rPr b="1" lang="es-ES" sz="1600" spc="-1" strike="noStrike">
                  <a:solidFill>
                    <a:srgbClr val="000000"/>
                  </a:solidFill>
                  <a:latin typeface="Calibri"/>
                </a:rPr>
                <a:t>el plazo vuelve a reanudarse </a:t>
              </a: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donde se quedó</a:t>
              </a:r>
              <a:endParaRPr b="0" lang="es-ES" sz="16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- Máx. de </a:t>
              </a:r>
              <a:r>
                <a:rPr b="1" lang="es-ES" sz="1600" spc="-1" strike="noStrike">
                  <a:solidFill>
                    <a:srgbClr val="000000"/>
                  </a:solidFill>
                  <a:latin typeface="Calibri"/>
                </a:rPr>
                <a:t>15 días </a:t>
              </a: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detenido el plazo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306" name="CustomShape 9"/>
            <p:cNvSpPr/>
            <p:nvPr/>
          </p:nvSpPr>
          <p:spPr>
            <a:xfrm>
              <a:off x="6484680" y="1917000"/>
              <a:ext cx="2325600" cy="58104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1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prstMaterial="plastic">
              <a:bevelT w="120900" h="88900"/>
              <a:bevelB prst="angle" w="88900" h="31750"/>
            </a:sp3d>
          </p:spPr>
          <p:style>
            <a:lnRef idx="0"/>
            <a:fillRef idx="0"/>
            <a:effectRef idx="2"/>
            <a:fontRef idx="minor"/>
          </p:style>
          <p:txBody>
            <a:bodyPr lIns="34560" rIns="17640" tIns="34560" bIns="3492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1" lang="es-ES" sz="1400" spc="-1" strike="noStrike">
                  <a:solidFill>
                    <a:srgbClr val="ffffff"/>
                  </a:solidFill>
                  <a:latin typeface="Calibri"/>
                </a:rPr>
                <a:t>Tasas judiciales</a:t>
              </a:r>
              <a:endParaRPr b="0" lang="es-ES" sz="1400" spc="-1" strike="noStrike">
                <a:latin typeface="Arial"/>
              </a:endParaRPr>
            </a:p>
          </p:txBody>
        </p:sp>
        <p:sp>
          <p:nvSpPr>
            <p:cNvPr id="307" name="CustomShape 10"/>
            <p:cNvSpPr/>
            <p:nvPr/>
          </p:nvSpPr>
          <p:spPr>
            <a:xfrm rot="5485200">
              <a:off x="7581240" y="2559960"/>
              <a:ext cx="112680" cy="101520"/>
            </a:xfrm>
            <a:prstGeom prst="rightArrow">
              <a:avLst>
                <a:gd name="adj1" fmla="val 66700"/>
                <a:gd name="adj2" fmla="val 50000"/>
              </a:avLst>
            </a:prstGeom>
            <a:gradFill rotWithShape="0">
              <a:gsLst>
                <a:gs pos="0">
                  <a:schemeClr val="accent1">
                    <a:tint val="60000"/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1">
                    <a:tint val="60000"/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tint val="60000"/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z="-80000" prstMaterial="plastic">
              <a:bevelT w="50800" h="50800"/>
              <a:bevelB prst="angle" w="25400" h="25400"/>
            </a:sp3d>
          </p:spPr>
          <p:style>
            <a:lnRef idx="0"/>
            <a:fillRef idx="0"/>
            <a:effectRef idx="2"/>
            <a:fontRef idx="minor"/>
          </p:style>
        </p:sp>
        <p:sp>
          <p:nvSpPr>
            <p:cNvPr id="308" name="CustomShape 11"/>
            <p:cNvSpPr/>
            <p:nvPr/>
          </p:nvSpPr>
          <p:spPr>
            <a:xfrm>
              <a:off x="6300360" y="2724480"/>
              <a:ext cx="2626560" cy="17348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extrusionH="12700" prstMaterial="plastic">
              <a:bevelT w="50800" h="50800"/>
            </a:sp3d>
          </p:spPr>
          <p:style>
            <a:lnRef idx="1"/>
            <a:fillRef idx="0"/>
            <a:effectRef idx="2"/>
            <a:fontRef idx="minor"/>
          </p:style>
          <p:txBody>
            <a:bodyPr lIns="70920" rIns="20160" tIns="70920" bIns="70920" anchor="ctr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- Ya no se pagan tasas judiciales en los Juzgados de lo Social, ni trabajadores ni empresas</a:t>
              </a:r>
              <a:endParaRPr b="0" lang="es-ES" sz="1600" spc="-1" strike="noStrike">
                <a:latin typeface="Arial"/>
              </a:endParaRPr>
            </a:p>
          </p:txBody>
        </p:sp>
      </p:grpSp>
      <p:grpSp>
        <p:nvGrpSpPr>
          <p:cNvPr id="309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310" name="Group 13"/>
          <p:cNvGrpSpPr/>
          <p:nvPr/>
        </p:nvGrpSpPr>
        <p:grpSpPr>
          <a:xfrm>
            <a:off x="240120" y="764640"/>
            <a:ext cx="4624920" cy="590760"/>
            <a:chOff x="240120" y="764640"/>
            <a:chExt cx="4624920" cy="590760"/>
          </a:xfrm>
        </p:grpSpPr>
        <p:sp>
          <p:nvSpPr>
            <p:cNvPr id="311" name="CustomShape 14"/>
            <p:cNvSpPr/>
            <p:nvPr/>
          </p:nvSpPr>
          <p:spPr>
            <a:xfrm>
              <a:off x="240120" y="764640"/>
              <a:ext cx="4624920" cy="590760"/>
            </a:xfrm>
            <a:prstGeom prst="rect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2600" rIns="12600" tIns="12600" bIns="12600" anchor="ctr">
              <a:noAutofit/>
            </a:bodyPr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1" lang="es-ES" sz="2000" spc="-1" strike="noStrike">
                  <a:solidFill>
                    <a:srgbClr val="ffffff"/>
                  </a:solidFill>
                  <a:latin typeface="Calibri"/>
                </a:rPr>
                <a:t>B) Reclamar un despido ante el juzgado</a:t>
              </a:r>
              <a:endParaRPr b="0" lang="es-ES" sz="2000" spc="-1" strike="noStrike">
                <a:latin typeface="Arial"/>
              </a:endParaRPr>
            </a:p>
          </p:txBody>
        </p:sp>
      </p:grpSp>
      <p:grpSp>
        <p:nvGrpSpPr>
          <p:cNvPr id="312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313" name="CustomShape 16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314" name="CustomShape 17"/>
          <p:cNvSpPr/>
          <p:nvPr/>
        </p:nvSpPr>
        <p:spPr>
          <a:xfrm>
            <a:off x="148320" y="42480"/>
            <a:ext cx="822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22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3. La extinción del contrato</a:t>
            </a:r>
            <a:endParaRPr b="0" lang="es-E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Volver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148320" y="42480"/>
            <a:ext cx="822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22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3. La extinción del contrato</a:t>
            </a:r>
            <a:endParaRPr b="0" lang="es-ES" sz="4400" spc="-1" strike="noStrike">
              <a:latin typeface="Arial"/>
            </a:endParaRPr>
          </a:p>
        </p:txBody>
      </p:sp>
      <p:graphicFrame>
        <p:nvGraphicFramePr>
          <p:cNvPr id="317" name="Table 3"/>
          <p:cNvGraphicFramePr/>
          <p:nvPr/>
        </p:nvGraphicFramePr>
        <p:xfrm>
          <a:off x="126000" y="1196640"/>
          <a:ext cx="8955000" cy="2224800"/>
        </p:xfrm>
        <a:graphic>
          <a:graphicData uri="http://schemas.openxmlformats.org/drawingml/2006/table">
            <a:tbl>
              <a:tblPr/>
              <a:tblGrid>
                <a:gridCol w="4490640"/>
                <a:gridCol w="4464360"/>
              </a:tblGrid>
              <a:tr h="326520"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Despido procedente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26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Causa justa y carta de despido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Trabajador no cobra indemnización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26520"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Despido improcedente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847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Causas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: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No queda acreditado el incumplimiento del trabajador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Empresa no hizo carta de despido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Opciones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de las empresas: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Indemnización </a:t>
                      </a: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33 días/año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; máx. 720 días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</a:t>
                      </a: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Readmitir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al trabajador más </a:t>
                      </a: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salario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de tramitación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Si trabajador es </a:t>
                      </a: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representante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elije opción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Si es por </a:t>
                      </a: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faltar la carta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 la empresa tiene la opción de readmitirlo y despedirlo en 7 días 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Indemnización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: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Años anteriores a  10-feb-2012 computan a 45 días con un máx. de 42 meses (1260 días)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 partir de febrero de 2012, 33 días con máx. de 24 mensualidades (720 días)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Si en feb-2012 ya supera 720 días sigue  sumando a 33 días hasta tope de 1260 días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Limitación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de los </a:t>
                      </a: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salarios de tramitación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: encontrar otro trabajo; si la sentencia tarda más de 90 días el exceso puede reclamarlo; la empresa no pagará los salarios de tramitación si opta por indemnización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26520"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Despido nulo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1500120">
                <a:tc gridSpan="2">
                  <a:txBody>
                    <a:bodyPr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Por </a:t>
                      </a: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discriminación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o violación de los derechos fundamentales (no permitir huelga legal)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Motivo del despido es 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por: mujer embarazada, descanso por maternidad, paternidad, lactancia…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Empresario deberá siempre </a:t>
                      </a: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readmitir al trabajador más salarios 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 tramitación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318" name="CustomShape 4"/>
          <p:cNvSpPr/>
          <p:nvPr/>
        </p:nvSpPr>
        <p:spPr>
          <a:xfrm>
            <a:off x="1979640" y="649800"/>
            <a:ext cx="4272840" cy="431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600" rIns="12600" tIns="12600" bIns="1260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C) Posibles sentencias del Juzgado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19" name="CustomShape 5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Volver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148320" y="42480"/>
            <a:ext cx="822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22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3. La extinción del contrato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5580000" y="437400"/>
            <a:ext cx="3412080" cy="369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600" rIns="12600" tIns="12600" bIns="12600" anchor="ctr">
            <a:noAutofit/>
          </a:bodyPr>
          <a:p>
            <a:pPr algn="ctr">
              <a:lnSpc>
                <a:spcPct val="90000"/>
              </a:lnSpc>
              <a:spcAft>
                <a:spcPts val="561"/>
              </a:spcAft>
            </a:pPr>
            <a:r>
              <a:rPr b="1" lang="es-ES" sz="1600" spc="-1" strike="noStrike">
                <a:solidFill>
                  <a:srgbClr val="ffffff"/>
                </a:solidFill>
                <a:latin typeface="Calibri"/>
              </a:rPr>
              <a:t>D) Despedido por causas objetiva</a:t>
            </a:r>
            <a:endParaRPr b="0" lang="es-ES" sz="1600" spc="-1" strike="noStrike">
              <a:latin typeface="Arial"/>
            </a:endParaRPr>
          </a:p>
        </p:txBody>
      </p:sp>
      <p:graphicFrame>
        <p:nvGraphicFramePr>
          <p:cNvPr id="323" name="Table 4"/>
          <p:cNvGraphicFramePr/>
          <p:nvPr/>
        </p:nvGraphicFramePr>
        <p:xfrm>
          <a:off x="148320" y="807480"/>
          <a:ext cx="8840520" cy="3555360"/>
        </p:xfrm>
        <a:graphic>
          <a:graphicData uri="http://schemas.openxmlformats.org/drawingml/2006/table">
            <a:tbl>
              <a:tblPr/>
              <a:tblGrid>
                <a:gridCol w="3914280"/>
                <a:gridCol w="4926240"/>
              </a:tblGrid>
              <a:tr h="3265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Ineptitud del trabajador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Falta de adaptación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795960">
                <a:tc>
                  <a:txBody>
                    <a:bodyPr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Conocida o sobrevenida </a:t>
                      </a: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después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del periodo de prueba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 las modificaciones técnicas </a:t>
                      </a: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transcurridos 2 meses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Empresario ofrecer curso previo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265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Faltas de asistencia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Finalización contrata pública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795960">
                <a:tc>
                  <a:txBody>
                    <a:bodyPr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 ha eliminado esta causa de despido objetivo en febrero de 2020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Finalización de la concesión del contrato con una entidad pública </a:t>
                      </a: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y no se renueva 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 contrata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26520">
                <a:tc gridSpan="2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Amortizar puestos de trabajo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795960"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Por necesidad de amortizar puestos de trabajo por razones: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Económicas (pérdidas, </a:t>
                      </a: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disminución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persistente de los </a:t>
                      </a: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ingresos 3 trimestres consecutivos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),técnicas, 0rganizativas, de producción.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26520">
                <a:tc gridSpan="2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Requisitos de forma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61240"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Carta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de despido, preavisar con </a:t>
                      </a: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 días 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 antelación, e indemnización de </a:t>
                      </a: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 días/año 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(máx. 360 días)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e4bd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26520">
                <a:tc gridSpan="2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Reclamación frente a despido y tipos de sentencia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1500120">
                <a:tc gridSpan="2">
                  <a:txBody>
                    <a:bodyPr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Trabajador puede reclamar despido, si es improcedente las </a:t>
                      </a: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opciones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de la empresa son: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readmitirlo (trabajador devuelve 20 días/año) o pagarle indemnización: el resto hasta 33 días: 13 días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Si no preavisa no es improcedente pero trabajador mantiene derecho a reclamar salarios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e4bd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324" name="CustomShape 5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Volver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148320" y="42480"/>
            <a:ext cx="822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22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3. La extinción del contrato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31320" y="817920"/>
            <a:ext cx="3412080" cy="369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600" rIns="12600" tIns="12600" bIns="12600" anchor="ctr">
            <a:noAutofit/>
          </a:bodyPr>
          <a:p>
            <a:pPr algn="ctr">
              <a:lnSpc>
                <a:spcPct val="90000"/>
              </a:lnSpc>
              <a:spcAft>
                <a:spcPts val="561"/>
              </a:spcAft>
            </a:pPr>
            <a:r>
              <a:rPr b="1" lang="es-ES" sz="1600" spc="-1" strike="noStrike">
                <a:solidFill>
                  <a:srgbClr val="ffffff"/>
                </a:solidFill>
                <a:latin typeface="Calibri"/>
              </a:rPr>
              <a:t>E) Despido colectivo</a:t>
            </a:r>
            <a:endParaRPr b="0" lang="es-ES" sz="1600" spc="-1" strike="noStrike">
              <a:latin typeface="Arial"/>
            </a:endParaRPr>
          </a:p>
        </p:txBody>
      </p:sp>
      <p:graphicFrame>
        <p:nvGraphicFramePr>
          <p:cNvPr id="328" name="Table 4"/>
          <p:cNvGraphicFramePr/>
          <p:nvPr/>
        </p:nvGraphicFramePr>
        <p:xfrm>
          <a:off x="169200" y="2921040"/>
          <a:ext cx="8859600" cy="2806560"/>
        </p:xfrm>
        <a:graphic>
          <a:graphicData uri="http://schemas.openxmlformats.org/drawingml/2006/table">
            <a:tbl>
              <a:tblPr/>
              <a:tblGrid>
                <a:gridCol w="8859600"/>
              </a:tblGrid>
              <a:tr h="3265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Periodo de consultas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1734840">
                <a:tc>
                  <a:txBody>
                    <a:bodyPr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El comité nombrará a una </a:t>
                      </a: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mesa negociadora 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 máx 13 miembros, la cual negociará con la empresa durante un periodo máx. de </a:t>
                      </a: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 días 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si menos de 50 trabajadores)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Empresa remite a la mesa </a:t>
                      </a: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el nº de despidos 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y el grupo profesional, criterios, </a:t>
                      </a: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memoria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explicativa y documentación, así como la </a:t>
                      </a: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fecha prevista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Los representantes tienen </a:t>
                      </a: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prioridad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de permanencia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 debe </a:t>
                      </a: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negociar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de buena fe : plan recolocación afecta a &gt;50 trabajadores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e4bd"/>
                    </a:solidFill>
                  </a:tcPr>
                </a:tc>
              </a:tr>
              <a:tr h="3265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Comunicación a la Autoridad Laboral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1500120">
                <a:tc>
                  <a:txBody>
                    <a:bodyPr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Empresa </a:t>
                      </a: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comunica el ERE 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 Autoridad laboral, la cual puede advertir pero </a:t>
                      </a: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 puede paralizar el ERE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El </a:t>
                      </a: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comité puede impugnar 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el despido colectivo ante Tribunal Superior de Justicia (es urgente)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Los trabajadores serán avisados mediante carta de despido con </a:t>
                      </a: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 días de antelación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sp>
        <p:nvSpPr>
          <p:cNvPr id="329" name="CustomShape 5"/>
          <p:cNvSpPr/>
          <p:nvPr/>
        </p:nvSpPr>
        <p:spPr>
          <a:xfrm>
            <a:off x="3444120" y="679680"/>
            <a:ext cx="55922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Despido por razones técnicas, organizativas, económicas o de producción pero que afectan a muchos trabajadores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30" name="CustomShape 6"/>
          <p:cNvSpPr/>
          <p:nvPr/>
        </p:nvSpPr>
        <p:spPr>
          <a:xfrm>
            <a:off x="148320" y="1325880"/>
            <a:ext cx="8671680" cy="20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Toda la plantilla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, si son </a:t>
            </a: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más de 5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Cuando sean despedidos en un periodo de </a:t>
            </a: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90 días:</a:t>
            </a:r>
            <a:endParaRPr b="0" lang="es-E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10 trabajadores 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o más en empresas de </a:t>
            </a: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&lt;100 trabajadores, o bien en centro trabajo &lt;20 trab</a:t>
            </a:r>
            <a:endParaRPr b="0" lang="es-E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El </a:t>
            </a: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10% de la plantilla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, en empresas o en centros de trabajo entre </a:t>
            </a: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100-300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 trabajadores</a:t>
            </a:r>
            <a:endParaRPr b="0" lang="es-E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30 trabajadores o más 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en empresas </a:t>
            </a: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&gt;300 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trabajadores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La indemnización es la misma de </a:t>
            </a: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20 días/año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, máx. 360 días.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331" name="CustomShape 7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148320" y="42480"/>
            <a:ext cx="822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22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3. La extinción del contrato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2915640" y="1628640"/>
            <a:ext cx="3412080" cy="369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600" rIns="12600" tIns="12600" bIns="12600" anchor="ctr">
            <a:noAutofit/>
          </a:bodyPr>
          <a:p>
            <a:pPr algn="ctr">
              <a:lnSpc>
                <a:spcPct val="90000"/>
              </a:lnSpc>
              <a:spcAft>
                <a:spcPts val="561"/>
              </a:spcAft>
            </a:pPr>
            <a:r>
              <a:rPr b="1" lang="es-ES" sz="1600" spc="-1" strike="noStrike">
                <a:solidFill>
                  <a:srgbClr val="ffffff"/>
                </a:solidFill>
                <a:latin typeface="Calibri"/>
              </a:rPr>
              <a:t>F) Despido por fuerza mayor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285480" y="2565000"/>
            <a:ext cx="8671680" cy="276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Se debe a un hecho involuntario e imprevisible que impide continuar de manera definitiva (se </a:t>
            </a: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quema la empresa o se inunda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) </a:t>
            </a:r>
            <a:r>
              <a:rPr b="0" lang="es-ES" sz="16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 se suspenderían los contratos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Se cobra también una indemnización de </a:t>
            </a: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20 días/año 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max. 360 días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No hay que aprobar un ERE, solo se </a:t>
            </a: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envía la documentación 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a la Autoridad Laboral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FOGASA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 puede acordar pagar todo o parte de la indemnización en el caso de que la empresa no pueda pagarla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335" name="CustomShape 4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336" name="17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337" name="CustomShape 5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338" name="CustomShape 6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Volver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148320" y="42480"/>
            <a:ext cx="822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63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4. El finiquito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323640" y="908640"/>
            <a:ext cx="86716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Los trabajadores tienen derecho a cobrar un finiquito cuando finaliza el contrato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42" name="CustomShape 4"/>
          <p:cNvSpPr/>
          <p:nvPr/>
        </p:nvSpPr>
        <p:spPr>
          <a:xfrm>
            <a:off x="148320" y="1589400"/>
            <a:ext cx="8847000" cy="424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600" rIns="12600" tIns="12600" bIns="12600" anchor="ctr">
            <a:noAutofit/>
          </a:bodyPr>
          <a:p>
            <a:pPr algn="ctr">
              <a:lnSpc>
                <a:spcPct val="90000"/>
              </a:lnSpc>
              <a:spcAft>
                <a:spcPts val="700"/>
              </a:spcAft>
            </a:pPr>
            <a:r>
              <a:rPr b="1" lang="es-ES" sz="2000" spc="-1" strike="noStrike" u="sng">
                <a:solidFill>
                  <a:srgbClr val="000000"/>
                </a:solidFill>
                <a:uFillTx/>
                <a:latin typeface="Calibri"/>
              </a:rPr>
              <a:t>Cantidades a recibir en un finiquito</a:t>
            </a:r>
            <a:endParaRPr b="0" lang="es-ES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700"/>
              </a:spcAft>
            </a:pPr>
            <a:endParaRPr b="0" lang="es-ES" sz="20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Aft>
                <a:spcPts val="629"/>
              </a:spcAft>
              <a:buClr>
                <a:srgbClr val="000000"/>
              </a:buClr>
              <a:buFont typeface="StarSymbol"/>
              <a:buAutoNum type="alphaUcParenR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Los </a:t>
            </a: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salarios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por los días trabajador en el último mes y pendientes de cobrar</a:t>
            </a:r>
            <a:endParaRPr b="0" lang="es-ES" sz="18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Aft>
                <a:spcPts val="629"/>
              </a:spcAft>
              <a:buClr>
                <a:srgbClr val="000000"/>
              </a:buClr>
              <a:buFont typeface="StarSymbol"/>
              <a:buAutoNum type="alphaUcParenR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La parte proporcional </a:t>
            </a: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de pagas extras 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pendientes de cobrar</a:t>
            </a:r>
            <a:endParaRPr b="0" lang="es-ES" sz="18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Aft>
                <a:spcPts val="629"/>
              </a:spcAft>
              <a:buClr>
                <a:srgbClr val="000000"/>
              </a:buClr>
              <a:buFont typeface="StarSymbol"/>
              <a:buAutoNum type="alphaUcParenR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Los salarios por </a:t>
            </a: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vacaciones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no disfrutadas</a:t>
            </a:r>
            <a:endParaRPr b="0" lang="es-ES" sz="18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Aft>
                <a:spcPts val="629"/>
              </a:spcAft>
              <a:buClr>
                <a:srgbClr val="000000"/>
              </a:buClr>
              <a:buFont typeface="StarSymbol"/>
              <a:buAutoNum type="alphaUcParenR"/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Indemnización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por despido si procede, será:</a:t>
            </a:r>
            <a:endParaRPr b="0" lang="es-ES" sz="1800" spc="-1" strike="noStrike">
              <a:latin typeface="Arial"/>
            </a:endParaRPr>
          </a:p>
          <a:p>
            <a:pPr lvl="1" marL="743040" indent="-285480">
              <a:lnSpc>
                <a:spcPct val="90000"/>
              </a:lnSpc>
              <a:spcAft>
                <a:spcPts val="629"/>
              </a:spcAft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Por motivos disciplinarios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ninguna</a:t>
            </a:r>
            <a:endParaRPr b="0" lang="es-ES" sz="1800" spc="-1" strike="noStrike">
              <a:latin typeface="Arial"/>
            </a:endParaRPr>
          </a:p>
          <a:p>
            <a:pPr lvl="1" marL="743040" indent="-285480">
              <a:lnSpc>
                <a:spcPct val="90000"/>
              </a:lnSpc>
              <a:spcAft>
                <a:spcPts val="629"/>
              </a:spcAft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Por causas objetivas, despido colectivo y fuerza mayor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20 días/año max. 360 días</a:t>
            </a:r>
            <a:endParaRPr b="0" lang="es-ES" sz="1800" spc="-1" strike="noStrike">
              <a:latin typeface="Arial"/>
            </a:endParaRPr>
          </a:p>
          <a:p>
            <a:pPr lvl="1" marL="743040" indent="-285480">
              <a:lnSpc>
                <a:spcPct val="90000"/>
              </a:lnSpc>
              <a:spcAft>
                <a:spcPts val="629"/>
              </a:spcAft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Por sentencia que declare improcedente un despido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33 días/año máx 720 días (salvo antigüedad anterior a feb-2012 a 45 días máx. 1260 días)</a:t>
            </a:r>
            <a:endParaRPr b="0" lang="es-ES" sz="1800" spc="-1" strike="noStrike">
              <a:latin typeface="Arial"/>
            </a:endParaRPr>
          </a:p>
          <a:p>
            <a:pPr lvl="1" marL="743040" indent="-285480">
              <a:lnSpc>
                <a:spcPct val="90000"/>
              </a:lnSpc>
              <a:spcAft>
                <a:spcPts val="629"/>
              </a:spcAft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Por finalización de contrato de temporal de obra o servicio, eventual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12 días/año </a:t>
            </a:r>
            <a:endParaRPr b="0" lang="es-ES" sz="1800" spc="-1" strike="noStrike">
              <a:latin typeface="Arial"/>
            </a:endParaRPr>
          </a:p>
          <a:p>
            <a:pPr lvl="2" marL="1200240" indent="-285480">
              <a:lnSpc>
                <a:spcPct val="90000"/>
              </a:lnSpc>
              <a:spcAft>
                <a:spcPts val="62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Recodar: la indemnización por despido no tributa, salvo fin de contrato temporal o cantidades entregadas voluntariamente por la empresa por encima de la legal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43" name="CustomShape 5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344" name="17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4160" y="-3240"/>
            <a:ext cx="5937480" cy="69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8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CONTENIDOS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07320" y="1830240"/>
            <a:ext cx="70606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51444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Modificación del contrato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580320" y="2992680"/>
            <a:ext cx="7743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3.  La extinción del contrato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580320" y="2443320"/>
            <a:ext cx="69274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2.  La suspensión del contrato</a:t>
            </a:r>
            <a:endParaRPr b="0" lang="es-ES" sz="2800" spc="-1" strike="noStrike">
              <a:latin typeface="Arial"/>
            </a:endParaRPr>
          </a:p>
        </p:txBody>
      </p:sp>
      <p:pic>
        <p:nvPicPr>
          <p:cNvPr id="96" name="14 Imagen" descr=""/>
          <p:cNvPicPr/>
          <p:nvPr/>
        </p:nvPicPr>
        <p:blipFill>
          <a:blip r:embed="rId1">
            <a:lum bright="70000" contrast="-70000"/>
          </a:blip>
          <a:stretch/>
        </p:blipFill>
        <p:spPr>
          <a:xfrm rot="2666400">
            <a:off x="431280" y="2051640"/>
            <a:ext cx="351360" cy="441720"/>
          </a:xfrm>
          <a:prstGeom prst="rect">
            <a:avLst/>
          </a:prstGeom>
          <a:ln>
            <a:noFill/>
          </a:ln>
        </p:spPr>
      </p:pic>
      <p:sp>
        <p:nvSpPr>
          <p:cNvPr id="97" name="CustomShape 5"/>
          <p:cNvSpPr/>
          <p:nvPr/>
        </p:nvSpPr>
        <p:spPr>
          <a:xfrm>
            <a:off x="580320" y="3524040"/>
            <a:ext cx="7743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4.  El finiquito</a:t>
            </a: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85800" y="105264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92d050"/>
                </a:solidFill>
                <a:latin typeface="Calibri"/>
              </a:rPr>
              <a:t>RECUERDA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371600" y="2349000"/>
            <a:ext cx="6400440" cy="259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s-ES" sz="3200" spc="-1" strike="noStrike">
                <a:solidFill>
                  <a:srgbClr val="558ed5"/>
                </a:solidFill>
                <a:latin typeface="Calibri"/>
              </a:rPr>
              <a:t>PUEDES ACCEDER 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s-ES" sz="3200" spc="-1" strike="noStrike">
                <a:solidFill>
                  <a:srgbClr val="558ed5"/>
                </a:solidFill>
                <a:latin typeface="Calibri"/>
              </a:rPr>
              <a:t>A VÍDEOS Y ENLACES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s-ES" sz="3200" spc="-1" strike="noStrike">
                <a:solidFill>
                  <a:srgbClr val="558ed5"/>
                </a:solidFill>
                <a:latin typeface="Calibri"/>
              </a:rPr>
              <a:t>EN EL AULA DIGITAL DE FOL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s-ES" sz="3200" spc="-1" strike="noStrike" u="sng">
                <a:solidFill>
                  <a:srgbClr val="6666ff"/>
                </a:solidFill>
                <a:uFillTx/>
                <a:latin typeface="Calibri"/>
                <a:hlinkClick r:id="rId1"/>
              </a:rPr>
              <a:t>AQUÍ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01" name="15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73520" y="1800"/>
            <a:ext cx="8229240" cy="69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30000"/>
          </a:bodyPr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Modificación del contrato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173520" y="799920"/>
            <a:ext cx="87192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EMPRESARIO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posibilidad de modificar las condiciones del contrato respecto a cambios de puesto de trabajo, traslado a otro centro y otros cambios; pero dentro de unos </a:t>
            </a: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límites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2437560" y="1464480"/>
            <a:ext cx="6497280" cy="10638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Cambiar de puesto de trabajo. Tipos: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M.F. dentro del grupo profesional o categorías equivalentes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M.F. temporal fuera del grupo profesional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M.F. Extraordinaria o definitiva fuera del grupo profesional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06" name="CustomShape 6"/>
          <p:cNvSpPr/>
          <p:nvPr/>
        </p:nvSpPr>
        <p:spPr>
          <a:xfrm>
            <a:off x="219960" y="1659240"/>
            <a:ext cx="1561320" cy="639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Movilidad funcional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07" name="CustomShape 7"/>
          <p:cNvSpPr/>
          <p:nvPr/>
        </p:nvSpPr>
        <p:spPr>
          <a:xfrm>
            <a:off x="1895040" y="1910160"/>
            <a:ext cx="495720" cy="18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8"/>
          <p:cNvSpPr/>
          <p:nvPr/>
        </p:nvSpPr>
        <p:spPr>
          <a:xfrm>
            <a:off x="107280" y="2827800"/>
            <a:ext cx="2696040" cy="36108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Grupo profesional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09" name="CustomShape 9"/>
          <p:cNvSpPr/>
          <p:nvPr/>
        </p:nvSpPr>
        <p:spPr>
          <a:xfrm>
            <a:off x="2803680" y="2727360"/>
            <a:ext cx="606564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Agrupa aptitudes profesionales y titulaciones ; por ej. operarios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10" name="CustomShape 10"/>
          <p:cNvSpPr/>
          <p:nvPr/>
        </p:nvSpPr>
        <p:spPr>
          <a:xfrm>
            <a:off x="107280" y="3324960"/>
            <a:ext cx="2696040" cy="36108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Categorías profesionales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11" name="CustomShape 11"/>
          <p:cNvSpPr/>
          <p:nvPr/>
        </p:nvSpPr>
        <p:spPr>
          <a:xfrm>
            <a:off x="2803680" y="3189240"/>
            <a:ext cx="633996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Distintas especialidades o funciones dentro de un grupo profesional, por ejemplo: oficial de 1ª, oficial de 2ª, administrativos, etc.</a:t>
            </a:r>
            <a:endParaRPr b="0" lang="es-ES" sz="1600" spc="-1" strike="noStrike">
              <a:latin typeface="Arial"/>
            </a:endParaRPr>
          </a:p>
        </p:txBody>
      </p:sp>
      <p:graphicFrame>
        <p:nvGraphicFramePr>
          <p:cNvPr id="112" name="Table 12"/>
          <p:cNvGraphicFramePr/>
          <p:nvPr/>
        </p:nvGraphicFramePr>
        <p:xfrm>
          <a:off x="190080" y="4149000"/>
          <a:ext cx="8760600" cy="644760"/>
        </p:xfrm>
        <a:graphic>
          <a:graphicData uri="http://schemas.openxmlformats.org/drawingml/2006/table">
            <a:tbl>
              <a:tblPr/>
              <a:tblGrid>
                <a:gridCol w="2623680"/>
                <a:gridCol w="3216600"/>
                <a:gridCol w="2920320"/>
              </a:tblGrid>
              <a:tr h="5785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Movilidad dentro grupo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Movilidad fuera grupo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Movilidad extraordinaria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2038680">
                <a:tc>
                  <a:txBody>
                    <a:bodyPr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Puestos semejantes o categorías equivalentes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Indefinida o temporal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Retribución del puesto de destino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Causa organizativa o técnica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Tiempo imprescindible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Descendente: conserva salario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Ascendente: aumenta salario; pide ascenso: 6 meses en 1 año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Cambio definitivo fuera del grupo profesional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 trata de una modificación sustancial de las condiciones de trabajo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113" name="CustomShape 13"/>
          <p:cNvSpPr/>
          <p:nvPr/>
        </p:nvSpPr>
        <p:spPr>
          <a:xfrm>
            <a:off x="5322600" y="5861520"/>
            <a:ext cx="32796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alibri"/>
              </a:rPr>
              <a:t>Búsqueda:  </a:t>
            </a:r>
            <a:r>
              <a:rPr b="1" lang="es-ES" sz="1400" spc="-1" strike="noStrike">
                <a:solidFill>
                  <a:srgbClr val="c00000"/>
                </a:solidFill>
                <a:latin typeface="Calibri"/>
              </a:rPr>
              <a:t>Convenio Colectivo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114" name="36 Imagen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 rot="2666400">
            <a:off x="5323320" y="5956200"/>
            <a:ext cx="351360" cy="44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48320" y="42480"/>
            <a:ext cx="822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22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1. Modificación del contrato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117" name="43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118" name="CustomShape 3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2336040" y="921600"/>
            <a:ext cx="6700320" cy="15498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Cambio de centro de trabajo el cual conlleva: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Un cambio de residencia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Y además existan causas objetivas (econ, organizativas, producción, tecn.)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Si no conlleva cambio de residencia, la empresa puede trasladar al trabajador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118440" y="1137240"/>
            <a:ext cx="1561320" cy="9126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Movilidad Geográfica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1810440" y="1367280"/>
            <a:ext cx="495720" cy="18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23" name="Table 8"/>
          <p:cNvGraphicFramePr/>
          <p:nvPr/>
        </p:nvGraphicFramePr>
        <p:xfrm>
          <a:off x="253800" y="2205000"/>
          <a:ext cx="8579520" cy="644760"/>
        </p:xfrm>
        <a:graphic>
          <a:graphicData uri="http://schemas.openxmlformats.org/drawingml/2006/table">
            <a:tbl>
              <a:tblPr/>
              <a:tblGrid>
                <a:gridCol w="5105160"/>
                <a:gridCol w="3474360"/>
              </a:tblGrid>
              <a:tr h="3351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Traslado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Desplazamiento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4472280">
                <a:tc>
                  <a:txBody>
                    <a:bodyPr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Supone cambio definitivo de centro:  si &gt;1año en 3 años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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Traslado individual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Notificación al trabajador con 30 días de antelación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Opciones: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lvl="1" marL="7430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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Aceptar: derecho cubrir gastos traslado incluidos los de su familia, según convenio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lvl="1" marL="7430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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Recurrir traslado al Juzgado de lo social en los 20 días hábiles siguientes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lvl="1" marL="7430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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Extinguir contrato con derecho a 20 días por año de indemnización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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Traslado colectivo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Muchos trabajadores (ver tabla lateral)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Periodo de consulta con los representantes; si no hay acuerdo se procederá al traslado y los rep. reclamarán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Supone cambio de centro de trabajo temporal ( no &gt; 1 año en 3 años)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Preaviso con antelación (no &gt; 5 días hábiles si es mayor a 3 meses)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Opciones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lvl="1" marL="7430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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Aceptar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lvl="1" marL="7430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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Recurrirlo en 20 días hábiles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Derecho a 4 días extra de permiso cada 3 meses de desplazamiento ; así como al abono de los gastos de viaje y de dietas  según convenio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124" name="CustomShape 9"/>
          <p:cNvSpPr/>
          <p:nvPr/>
        </p:nvSpPr>
        <p:spPr>
          <a:xfrm>
            <a:off x="5106600" y="5670360"/>
            <a:ext cx="32796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alibri"/>
              </a:rPr>
              <a:t>Búsqueda:  </a:t>
            </a:r>
            <a:r>
              <a:rPr b="1" lang="es-ES" sz="1400" spc="-1" strike="noStrike">
                <a:solidFill>
                  <a:srgbClr val="c00000"/>
                </a:solidFill>
                <a:latin typeface="Calibri"/>
              </a:rPr>
              <a:t>Convenio Colectivo</a:t>
            </a: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71280" y="8640"/>
            <a:ext cx="822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22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1. Modificación del contrato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127" name="22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128" name="CustomShape 3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7507800" y="6291720"/>
            <a:ext cx="863640" cy="3330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03840" y="846360"/>
            <a:ext cx="4676400" cy="791640"/>
          </a:xfrm>
          <a:prstGeom prst="flowChartAlternateProcess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Modificación sustancial de las condiciones de trabajo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119880" y="2174760"/>
            <a:ext cx="318960" cy="18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7"/>
          <p:cNvSpPr/>
          <p:nvPr/>
        </p:nvSpPr>
        <p:spPr>
          <a:xfrm>
            <a:off x="350640" y="1699200"/>
            <a:ext cx="4629600" cy="13064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La empresa  puede modificar </a:t>
            </a: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otras condiciones  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del contrato de trabajo o bien reconocidas de forma colectiva para todos los trabajadores de la empresa  </a:t>
            </a:r>
            <a:r>
              <a:rPr b="0" lang="es-ES" sz="16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 justificar causas objetivas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303840" y="4225320"/>
            <a:ext cx="2017080" cy="81972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Notificar con 15 días de antelación</a:t>
            </a:r>
            <a:endParaRPr b="0" lang="es-ES" sz="1600" spc="-1" strike="noStrike">
              <a:latin typeface="Arial"/>
            </a:endParaRPr>
          </a:p>
        </p:txBody>
      </p:sp>
      <p:grpSp>
        <p:nvGrpSpPr>
          <p:cNvPr id="134" name="Group 9"/>
          <p:cNvGrpSpPr/>
          <p:nvPr/>
        </p:nvGrpSpPr>
        <p:grpSpPr>
          <a:xfrm>
            <a:off x="5148000" y="1045080"/>
            <a:ext cx="3713760" cy="4483080"/>
            <a:chOff x="5148000" y="1045080"/>
            <a:chExt cx="3713760" cy="4483080"/>
          </a:xfrm>
        </p:grpSpPr>
        <p:sp>
          <p:nvSpPr>
            <p:cNvPr id="135" name="CustomShape 10"/>
            <p:cNvSpPr/>
            <p:nvPr/>
          </p:nvSpPr>
          <p:spPr>
            <a:xfrm>
              <a:off x="5148000" y="1045080"/>
              <a:ext cx="3713760" cy="82800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2280" rIns="38160" tIns="49680" bIns="50040" anchor="ctr">
              <a:noAutofit/>
            </a:bodyPr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1" lang="es-ES" sz="2000" spc="-1" strike="noStrike">
                  <a:solidFill>
                    <a:srgbClr val="000000"/>
                  </a:solidFill>
                  <a:latin typeface="Calibri"/>
                </a:rPr>
                <a:t>6  condiciones</a:t>
              </a:r>
              <a:endParaRPr b="0" lang="es-ES" sz="2000" spc="-1" strike="noStrike">
                <a:latin typeface="Arial"/>
              </a:endParaRPr>
            </a:p>
          </p:txBody>
        </p:sp>
        <p:sp>
          <p:nvSpPr>
            <p:cNvPr id="136" name="CustomShape 11"/>
            <p:cNvSpPr/>
            <p:nvPr/>
          </p:nvSpPr>
          <p:spPr>
            <a:xfrm>
              <a:off x="5519520" y="1873080"/>
              <a:ext cx="132120" cy="429480"/>
            </a:xfrm>
            <a:custGeom>
              <a:avLst/>
              <a:gdLst/>
              <a:ahLst/>
              <a:rect l="l" t="t" r="r" b="b"/>
              <a:pathLst>
                <a:path w="132652" h="429974">
                  <a:moveTo>
                    <a:pt x="0" y="0"/>
                  </a:moveTo>
                  <a:lnTo>
                    <a:pt x="0" y="429974"/>
                  </a:lnTo>
                  <a:lnTo>
                    <a:pt x="132652" y="429974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7" name="CustomShape 12"/>
            <p:cNvSpPr/>
            <p:nvPr/>
          </p:nvSpPr>
          <p:spPr>
            <a:xfrm>
              <a:off x="5652000" y="2136960"/>
              <a:ext cx="3093480" cy="3322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0320" rIns="30600" tIns="29880" bIns="29880" anchor="ctr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000000"/>
                  </a:solidFill>
                  <a:latin typeface="Calibri"/>
                </a:rPr>
                <a:t>La jornada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138" name="CustomShape 13"/>
            <p:cNvSpPr/>
            <p:nvPr/>
          </p:nvSpPr>
          <p:spPr>
            <a:xfrm>
              <a:off x="5519520" y="1873080"/>
              <a:ext cx="132120" cy="1010520"/>
            </a:xfrm>
            <a:custGeom>
              <a:avLst/>
              <a:gdLst/>
              <a:ahLst/>
              <a:rect l="l" t="t" r="r" b="b"/>
              <a:pathLst>
                <a:path w="132652" h="1010716">
                  <a:moveTo>
                    <a:pt x="0" y="0"/>
                  </a:moveTo>
                  <a:lnTo>
                    <a:pt x="0" y="1010716"/>
                  </a:lnTo>
                  <a:lnTo>
                    <a:pt x="132652" y="1010716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9" name="CustomShape 14"/>
            <p:cNvSpPr/>
            <p:nvPr/>
          </p:nvSpPr>
          <p:spPr>
            <a:xfrm>
              <a:off x="5652000" y="2560320"/>
              <a:ext cx="3072240" cy="64692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9680" rIns="30600" tIns="39240" bIns="38880" anchor="ctr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000000"/>
                  </a:solidFill>
                  <a:latin typeface="Calibri"/>
                </a:rPr>
                <a:t>El horario y distribución del tiempo de trabajo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140" name="CustomShape 15"/>
            <p:cNvSpPr/>
            <p:nvPr/>
          </p:nvSpPr>
          <p:spPr>
            <a:xfrm>
              <a:off x="5519520" y="1873080"/>
              <a:ext cx="132120" cy="1611000"/>
            </a:xfrm>
            <a:custGeom>
              <a:avLst/>
              <a:gdLst/>
              <a:ahLst/>
              <a:rect l="l" t="t" r="r" b="b"/>
              <a:pathLst>
                <a:path w="132652" h="1611359">
                  <a:moveTo>
                    <a:pt x="0" y="0"/>
                  </a:moveTo>
                  <a:lnTo>
                    <a:pt x="0" y="1611359"/>
                  </a:lnTo>
                  <a:lnTo>
                    <a:pt x="132652" y="1611359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1" name="CustomShape 16"/>
            <p:cNvSpPr/>
            <p:nvPr/>
          </p:nvSpPr>
          <p:spPr>
            <a:xfrm>
              <a:off x="5652000" y="3292200"/>
              <a:ext cx="3093480" cy="38412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1760" rIns="30600" tIns="31320" bIns="31680" anchor="ctr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000000"/>
                  </a:solidFill>
                  <a:latin typeface="Calibri"/>
                </a:rPr>
                <a:t>Régimen de trabajo a tunos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142" name="CustomShape 17"/>
            <p:cNvSpPr/>
            <p:nvPr/>
          </p:nvSpPr>
          <p:spPr>
            <a:xfrm>
              <a:off x="5519520" y="1873080"/>
              <a:ext cx="132120" cy="2182320"/>
            </a:xfrm>
            <a:custGeom>
              <a:avLst/>
              <a:gdLst/>
              <a:ahLst/>
              <a:rect l="l" t="t" r="r" b="b"/>
              <a:pathLst>
                <a:path w="132652" h="2182835">
                  <a:moveTo>
                    <a:pt x="0" y="0"/>
                  </a:moveTo>
                  <a:lnTo>
                    <a:pt x="0" y="2182835"/>
                  </a:lnTo>
                  <a:lnTo>
                    <a:pt x="132652" y="2182835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3" name="CustomShape 18"/>
            <p:cNvSpPr/>
            <p:nvPr/>
          </p:nvSpPr>
          <p:spPr>
            <a:xfrm>
              <a:off x="5652000" y="3777120"/>
              <a:ext cx="3093480" cy="5572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6800" rIns="30600" tIns="36360" bIns="36720" anchor="ctr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000000"/>
                  </a:solidFill>
                  <a:latin typeface="Calibri"/>
                </a:rPr>
                <a:t>Sistema de retribución y cuantía salarial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144" name="CustomShape 19"/>
            <p:cNvSpPr/>
            <p:nvPr/>
          </p:nvSpPr>
          <p:spPr>
            <a:xfrm>
              <a:off x="5519520" y="1873080"/>
              <a:ext cx="132120" cy="2795400"/>
            </a:xfrm>
            <a:custGeom>
              <a:avLst/>
              <a:gdLst/>
              <a:ahLst/>
              <a:rect l="l" t="t" r="r" b="b"/>
              <a:pathLst>
                <a:path w="132652" h="2795932">
                  <a:moveTo>
                    <a:pt x="0" y="0"/>
                  </a:moveTo>
                  <a:lnTo>
                    <a:pt x="0" y="2795932"/>
                  </a:lnTo>
                  <a:lnTo>
                    <a:pt x="132652" y="2795932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5" name="CustomShape 20"/>
            <p:cNvSpPr/>
            <p:nvPr/>
          </p:nvSpPr>
          <p:spPr>
            <a:xfrm>
              <a:off x="5652000" y="4437000"/>
              <a:ext cx="3093480" cy="4636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4280" rIns="30600" tIns="33840" bIns="33840" anchor="ctr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000000"/>
                  </a:solidFill>
                  <a:latin typeface="Calibri"/>
                </a:rPr>
                <a:t>Sistema de trabajo y rendimiento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146" name="CustomShape 21"/>
            <p:cNvSpPr/>
            <p:nvPr/>
          </p:nvSpPr>
          <p:spPr>
            <a:xfrm>
              <a:off x="5519520" y="1873080"/>
              <a:ext cx="132120" cy="3397320"/>
            </a:xfrm>
            <a:custGeom>
              <a:avLst/>
              <a:gdLst/>
              <a:ahLst/>
              <a:rect l="l" t="t" r="r" b="b"/>
              <a:pathLst>
                <a:path w="132651" h="3397756">
                  <a:moveTo>
                    <a:pt x="0" y="0"/>
                  </a:moveTo>
                  <a:lnTo>
                    <a:pt x="0" y="3397756"/>
                  </a:lnTo>
                  <a:lnTo>
                    <a:pt x="132651" y="3397756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7" name="CustomShape 22"/>
            <p:cNvSpPr/>
            <p:nvPr/>
          </p:nvSpPr>
          <p:spPr>
            <a:xfrm>
              <a:off x="5652000" y="5013000"/>
              <a:ext cx="3075120" cy="51516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5720" rIns="30600" tIns="35280" bIns="35280" anchor="ctr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000000"/>
                  </a:solidFill>
                  <a:latin typeface="Calibri"/>
                </a:rPr>
                <a:t>Movilidad extraordinaria</a:t>
              </a:r>
              <a:endParaRPr b="0" lang="es-ES" sz="1600" spc="-1" strike="noStrike">
                <a:latin typeface="Arial"/>
              </a:endParaRPr>
            </a:p>
          </p:txBody>
        </p:sp>
      </p:grpSp>
      <p:grpSp>
        <p:nvGrpSpPr>
          <p:cNvPr id="148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149" name="Group 24"/>
          <p:cNvGrpSpPr/>
          <p:nvPr/>
        </p:nvGrpSpPr>
        <p:grpSpPr>
          <a:xfrm>
            <a:off x="350640" y="2885760"/>
            <a:ext cx="4772520" cy="2016000"/>
            <a:chOff x="350640" y="2885760"/>
            <a:chExt cx="4772520" cy="2016000"/>
          </a:xfrm>
        </p:grpSpPr>
        <p:sp>
          <p:nvSpPr>
            <p:cNvPr id="150" name="CustomShape 25"/>
            <p:cNvSpPr/>
            <p:nvPr/>
          </p:nvSpPr>
          <p:spPr>
            <a:xfrm>
              <a:off x="350640" y="3429000"/>
              <a:ext cx="1657440" cy="832680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36000" rIns="11520" tIns="36000" bIns="3600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1" lang="es-ES" sz="1800" spc="-1" strike="noStrike">
                  <a:solidFill>
                    <a:srgbClr val="000000"/>
                  </a:solidFill>
                  <a:latin typeface="Calibri"/>
                </a:rPr>
                <a:t>La modificación individual 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151" name="CustomShape 26"/>
            <p:cNvSpPr/>
            <p:nvPr/>
          </p:nvSpPr>
          <p:spPr>
            <a:xfrm rot="278400">
              <a:off x="2007360" y="3843360"/>
              <a:ext cx="597960" cy="51480"/>
            </a:xfrm>
            <a:custGeom>
              <a:avLst/>
              <a:gdLst/>
              <a:ahLst/>
              <a:rect l="l" t="t" r="r" b="b"/>
              <a:pathLst>
                <a:path w="598282" h="0">
                  <a:moveTo>
                    <a:pt x="0" y="25902"/>
                  </a:moveTo>
                  <a:lnTo>
                    <a:pt x="598282" y="25902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52" name="CustomShape 27"/>
            <p:cNvSpPr/>
            <p:nvPr/>
          </p:nvSpPr>
          <p:spPr>
            <a:xfrm>
              <a:off x="2604960" y="2885760"/>
              <a:ext cx="2518200" cy="20160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9120" rIns="10080" tIns="69120" bIns="69120" anchor="ctr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* Aceptar</a:t>
              </a:r>
              <a:endParaRPr b="0" lang="es-ES" sz="16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* Recurrir en 20 días hábiles</a:t>
              </a:r>
              <a:endParaRPr b="0" lang="es-ES" sz="16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* Extinguir con 20 días/año</a:t>
              </a:r>
              <a:endParaRPr b="0" lang="es-ES" sz="16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* En caso de menoscabo en su dignidad  puede solicitar extinción con indemnización de 33 días por año</a:t>
              </a:r>
              <a:endParaRPr b="0" lang="es-ES" sz="1600" spc="-1" strike="noStrike">
                <a:latin typeface="Arial"/>
              </a:endParaRPr>
            </a:p>
          </p:txBody>
        </p:sp>
      </p:grpSp>
      <p:grpSp>
        <p:nvGrpSpPr>
          <p:cNvPr id="153" name="Group 28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54" name="CustomShape 29"/>
          <p:cNvSpPr/>
          <p:nvPr/>
        </p:nvSpPr>
        <p:spPr>
          <a:xfrm>
            <a:off x="5106600" y="5670360"/>
            <a:ext cx="32796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alibri"/>
              </a:rPr>
              <a:t>Búsqueda:  </a:t>
            </a:r>
            <a:r>
              <a:rPr b="1" lang="es-ES" sz="1400" spc="-1" strike="noStrike">
                <a:solidFill>
                  <a:srgbClr val="c00000"/>
                </a:solidFill>
                <a:latin typeface="Calibri"/>
              </a:rPr>
              <a:t>Convenio Colectivo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155" name="45 Imagen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 rot="2666400">
            <a:off x="5334120" y="5745240"/>
            <a:ext cx="351360" cy="441720"/>
          </a:xfrm>
          <a:prstGeom prst="rect">
            <a:avLst/>
          </a:prstGeom>
          <a:ln>
            <a:noFill/>
          </a:ln>
        </p:spPr>
      </p:pic>
      <p:grpSp>
        <p:nvGrpSpPr>
          <p:cNvPr id="156" name="Group 30"/>
          <p:cNvGrpSpPr/>
          <p:nvPr/>
        </p:nvGrpSpPr>
        <p:grpSpPr>
          <a:xfrm>
            <a:off x="358200" y="4942440"/>
            <a:ext cx="4771800" cy="1015200"/>
            <a:chOff x="358200" y="4942440"/>
            <a:chExt cx="4771800" cy="1015200"/>
          </a:xfrm>
        </p:grpSpPr>
        <p:sp>
          <p:nvSpPr>
            <p:cNvPr id="157" name="CustomShape 31"/>
            <p:cNvSpPr/>
            <p:nvPr/>
          </p:nvSpPr>
          <p:spPr>
            <a:xfrm>
              <a:off x="358200" y="5129640"/>
              <a:ext cx="1656360" cy="828000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35640" rIns="11520" tIns="35640" bIns="3600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1" lang="es-ES" sz="1800" spc="-1" strike="noStrike">
                  <a:solidFill>
                    <a:srgbClr val="000000"/>
                  </a:solidFill>
                  <a:latin typeface="Calibri"/>
                </a:rPr>
                <a:t>La modificación colectiva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158" name="CustomShape 32"/>
            <p:cNvSpPr/>
            <p:nvPr/>
          </p:nvSpPr>
          <p:spPr>
            <a:xfrm rot="21066600">
              <a:off x="2010960" y="5423400"/>
              <a:ext cx="605880" cy="146160"/>
            </a:xfrm>
            <a:custGeom>
              <a:avLst/>
              <a:gdLst/>
              <a:ahLst/>
              <a:rect l="l" t="t" r="r" b="b"/>
              <a:pathLst>
                <a:path w="606229" h="0">
                  <a:moveTo>
                    <a:pt x="0" y="73317"/>
                  </a:moveTo>
                  <a:lnTo>
                    <a:pt x="606229" y="73317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59" name="CustomShape 33"/>
            <p:cNvSpPr/>
            <p:nvPr/>
          </p:nvSpPr>
          <p:spPr>
            <a:xfrm>
              <a:off x="2613960" y="4942440"/>
              <a:ext cx="2516040" cy="10152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39960" rIns="10080" tIns="39960" bIns="39600" anchor="ctr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* Requiere periodo de consulta de máximo 15 días</a:t>
              </a:r>
              <a:endParaRPr b="0" lang="es-ES" sz="16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*Si no hay acuerdo, en 7 días se ejecuta y rep. reclamarán</a:t>
              </a:r>
              <a:endParaRPr b="0" lang="es-ES" sz="1600" spc="-1" strike="noStrike">
                <a:latin typeface="Arial"/>
              </a:endParaRPr>
            </a:p>
          </p:txBody>
        </p:sp>
      </p:grpSp>
      <p:grpSp>
        <p:nvGrpSpPr>
          <p:cNvPr id="160" name="Group 3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26360" y="29520"/>
            <a:ext cx="86112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s-ES" sz="4000" spc="-1" strike="noStrike">
                <a:solidFill>
                  <a:srgbClr val="000000"/>
                </a:solidFill>
                <a:latin typeface="Calibri"/>
              </a:rPr>
              <a:t>2. La suspensión del contrato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63" name="17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grpSp>
        <p:nvGrpSpPr>
          <p:cNvPr id="165" name="Group 4"/>
          <p:cNvGrpSpPr/>
          <p:nvPr/>
        </p:nvGrpSpPr>
        <p:grpSpPr>
          <a:xfrm>
            <a:off x="1806840" y="1558800"/>
            <a:ext cx="2479680" cy="4419720"/>
            <a:chOff x="1806840" y="1558800"/>
            <a:chExt cx="2479680" cy="4419720"/>
          </a:xfrm>
        </p:grpSpPr>
        <p:sp>
          <p:nvSpPr>
            <p:cNvPr id="166" name="CustomShape 5"/>
            <p:cNvSpPr/>
            <p:nvPr/>
          </p:nvSpPr>
          <p:spPr>
            <a:xfrm>
              <a:off x="1806840" y="1558800"/>
              <a:ext cx="2366640" cy="767160"/>
            </a:xfrm>
            <a:prstGeom prst="chevron">
              <a:avLst>
                <a:gd name="adj" fmla="val 5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0160" rIns="0" tIns="10080" bIns="1008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ffffff"/>
                  </a:solidFill>
                  <a:latin typeface="Calibri"/>
                </a:rPr>
                <a:t>1) Nacimiento hijo/a y adopción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167" name="CustomShape 6"/>
            <p:cNvSpPr/>
            <p:nvPr/>
          </p:nvSpPr>
          <p:spPr>
            <a:xfrm>
              <a:off x="1897200" y="2400480"/>
              <a:ext cx="2362320" cy="926640"/>
            </a:xfrm>
            <a:prstGeom prst="chevron">
              <a:avLst>
                <a:gd name="adj" fmla="val 5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0160" rIns="0" tIns="10080" bIns="1008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ffffff"/>
                  </a:solidFill>
                  <a:latin typeface="Calibri"/>
                </a:rPr>
                <a:t>2) Por riesgo durante el embarazo o lactancia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168" name="CustomShape 7"/>
            <p:cNvSpPr/>
            <p:nvPr/>
          </p:nvSpPr>
          <p:spPr>
            <a:xfrm>
              <a:off x="1897200" y="3401280"/>
              <a:ext cx="2370600" cy="527400"/>
            </a:xfrm>
            <a:prstGeom prst="chevron">
              <a:avLst>
                <a:gd name="adj" fmla="val 5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0160" rIns="0" tIns="10080" bIns="1008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ffffff"/>
                  </a:solidFill>
                  <a:latin typeface="Calibri"/>
                </a:rPr>
                <a:t>3) Por excedencia 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169" name="CustomShape 8"/>
            <p:cNvSpPr/>
            <p:nvPr/>
          </p:nvSpPr>
          <p:spPr>
            <a:xfrm>
              <a:off x="1897200" y="4003200"/>
              <a:ext cx="2370600" cy="527400"/>
            </a:xfrm>
            <a:prstGeom prst="chevron">
              <a:avLst>
                <a:gd name="adj" fmla="val 5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0160" rIns="0" tIns="10080" bIns="1008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ffffff"/>
                  </a:solidFill>
                  <a:latin typeface="Calibri"/>
                </a:rPr>
                <a:t>4) ERTE por causas objetivas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170" name="CustomShape 9"/>
            <p:cNvSpPr/>
            <p:nvPr/>
          </p:nvSpPr>
          <p:spPr>
            <a:xfrm>
              <a:off x="1897200" y="4605120"/>
              <a:ext cx="2370600" cy="527400"/>
            </a:xfrm>
            <a:prstGeom prst="chevron">
              <a:avLst>
                <a:gd name="adj" fmla="val 5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0160" rIns="0" tIns="10080" bIns="1008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ffffff"/>
                  </a:solidFill>
                  <a:latin typeface="Calibri"/>
                </a:rPr>
                <a:t>5) ERTE por fuerza mayor temporal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171" name="CustomShape 10"/>
            <p:cNvSpPr/>
            <p:nvPr/>
          </p:nvSpPr>
          <p:spPr>
            <a:xfrm>
              <a:off x="1915920" y="5166720"/>
              <a:ext cx="2370600" cy="811800"/>
            </a:xfrm>
            <a:prstGeom prst="chevron">
              <a:avLst>
                <a:gd name="adj" fmla="val 5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0160" rIns="0" tIns="10080" bIns="1008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ffffff"/>
                  </a:solidFill>
                  <a:latin typeface="Calibri"/>
                </a:rPr>
                <a:t>6) Por huelga legal o cierre legal</a:t>
              </a:r>
              <a:endParaRPr b="0" lang="es-ES" sz="1600" spc="-1" strike="noStrike">
                <a:latin typeface="Arial"/>
              </a:endParaRPr>
            </a:p>
          </p:txBody>
        </p:sp>
      </p:grpSp>
      <p:grpSp>
        <p:nvGrpSpPr>
          <p:cNvPr id="172" name="Group 11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73" name="CustomShape 12"/>
          <p:cNvSpPr/>
          <p:nvPr/>
        </p:nvSpPr>
        <p:spPr>
          <a:xfrm>
            <a:off x="7507800" y="6291720"/>
            <a:ext cx="863640" cy="3330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74" name="CustomShape 13"/>
          <p:cNvSpPr/>
          <p:nvPr/>
        </p:nvSpPr>
        <p:spPr>
          <a:xfrm>
            <a:off x="71280" y="854640"/>
            <a:ext cx="8892000" cy="8197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El trabajador deja de prestar sus servicios y tampoco cobra retribución de la empresa durante un tiempo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Volverá a su puesto  excepto en algunas excedencias</a:t>
            </a:r>
            <a:endParaRPr b="0" lang="es-ES" sz="1600" spc="-1" strike="noStrike">
              <a:latin typeface="Arial"/>
            </a:endParaRPr>
          </a:p>
        </p:txBody>
      </p:sp>
      <p:grpSp>
        <p:nvGrpSpPr>
          <p:cNvPr id="175" name="Group 14"/>
          <p:cNvGrpSpPr/>
          <p:nvPr/>
        </p:nvGrpSpPr>
        <p:grpSpPr>
          <a:xfrm>
            <a:off x="4906080" y="1502280"/>
            <a:ext cx="2283840" cy="4577400"/>
            <a:chOff x="4906080" y="1502280"/>
            <a:chExt cx="2283840" cy="4577400"/>
          </a:xfrm>
        </p:grpSpPr>
        <p:sp>
          <p:nvSpPr>
            <p:cNvPr id="176" name="CustomShape 15"/>
            <p:cNvSpPr/>
            <p:nvPr/>
          </p:nvSpPr>
          <p:spPr>
            <a:xfrm>
              <a:off x="4906080" y="1502280"/>
              <a:ext cx="2232000" cy="682920"/>
            </a:xfrm>
            <a:prstGeom prst="chevron">
              <a:avLst>
                <a:gd name="adj" fmla="val 5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0160" rIns="0" tIns="10080" bIns="1008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ffffff"/>
                  </a:solidFill>
                  <a:latin typeface="Calibri"/>
                </a:rPr>
                <a:t>7) Por baja laboral (IT)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177" name="CustomShape 16"/>
            <p:cNvSpPr/>
            <p:nvPr/>
          </p:nvSpPr>
          <p:spPr>
            <a:xfrm>
              <a:off x="4906080" y="2281320"/>
              <a:ext cx="2260440" cy="682920"/>
            </a:xfrm>
            <a:prstGeom prst="chevron">
              <a:avLst>
                <a:gd name="adj" fmla="val 5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0160" rIns="0" tIns="10080" bIns="1008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ffffff"/>
                  </a:solidFill>
                  <a:latin typeface="Calibri"/>
                </a:rPr>
                <a:t>8) Por suspensión de empleo y sueldo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178" name="CustomShape 17"/>
            <p:cNvSpPr/>
            <p:nvPr/>
          </p:nvSpPr>
          <p:spPr>
            <a:xfrm>
              <a:off x="4906080" y="3060000"/>
              <a:ext cx="2208600" cy="682920"/>
            </a:xfrm>
            <a:prstGeom prst="chevron">
              <a:avLst>
                <a:gd name="adj" fmla="val 5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0160" rIns="0" tIns="10080" bIns="1008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ffffff"/>
                  </a:solidFill>
                  <a:latin typeface="Calibri"/>
                </a:rPr>
                <a:t>9) Por cargo público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179" name="CustomShape 18"/>
            <p:cNvSpPr/>
            <p:nvPr/>
          </p:nvSpPr>
          <p:spPr>
            <a:xfrm>
              <a:off x="4906080" y="3839040"/>
              <a:ext cx="2208600" cy="682920"/>
            </a:xfrm>
            <a:prstGeom prst="chevron">
              <a:avLst>
                <a:gd name="adj" fmla="val 5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0160" rIns="0" tIns="10080" bIns="1008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ffffff"/>
                  </a:solidFill>
                  <a:latin typeface="Calibri"/>
                </a:rPr>
                <a:t>10) Por privación de libertad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180" name="CustomShape 19"/>
            <p:cNvSpPr/>
            <p:nvPr/>
          </p:nvSpPr>
          <p:spPr>
            <a:xfrm>
              <a:off x="4906080" y="4618080"/>
              <a:ext cx="2283840" cy="682920"/>
            </a:xfrm>
            <a:prstGeom prst="chevron">
              <a:avLst>
                <a:gd name="adj" fmla="val 5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0160" rIns="0" tIns="10080" bIns="1008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ffffff"/>
                  </a:solidFill>
                  <a:latin typeface="Calibri"/>
                </a:rPr>
                <a:t>11) Por victima de violencia de género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181" name="CustomShape 20"/>
            <p:cNvSpPr/>
            <p:nvPr/>
          </p:nvSpPr>
          <p:spPr>
            <a:xfrm>
              <a:off x="4906080" y="5396760"/>
              <a:ext cx="2283840" cy="682920"/>
            </a:xfrm>
            <a:prstGeom prst="chevron">
              <a:avLst>
                <a:gd name="adj" fmla="val 5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0160" rIns="0" tIns="10080" bIns="1008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ffffff"/>
                  </a:solidFill>
                  <a:latin typeface="Calibri"/>
                </a:rPr>
                <a:t>12) Por mutuo acuerdo o pacto válido</a:t>
              </a:r>
              <a:endParaRPr b="0" lang="es-ES" sz="1600" spc="-1" strike="noStrike">
                <a:latin typeface="Arial"/>
              </a:endParaRPr>
            </a:p>
          </p:txBody>
        </p:sp>
      </p:grpSp>
      <p:grpSp>
        <p:nvGrpSpPr>
          <p:cNvPr id="182" name="Group 21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83" name="10 Imagen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 rot="2666400">
            <a:off x="1724040" y="1616400"/>
            <a:ext cx="351360" cy="441720"/>
          </a:xfrm>
          <a:prstGeom prst="rect">
            <a:avLst/>
          </a:prstGeom>
          <a:ln>
            <a:noFill/>
          </a:ln>
        </p:spPr>
      </p:pic>
      <p:pic>
        <p:nvPicPr>
          <p:cNvPr id="184" name="11 Imagen" descr=""/>
          <p:cNvPicPr/>
          <p:nvPr/>
        </p:nvPicPr>
        <p:blipFill>
          <a:blip r:embed="rId3">
            <a:lum bright="70000" contrast="-70000"/>
          </a:blip>
          <a:stretch/>
        </p:blipFill>
        <p:spPr>
          <a:xfrm rot="2666400">
            <a:off x="1726920" y="3510720"/>
            <a:ext cx="351360" cy="44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9240" y="0"/>
            <a:ext cx="822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22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2. La suspensión del contrato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Volver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455760" y="878040"/>
            <a:ext cx="3539880" cy="431640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Nacimiento hijo/a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596160" y="2025720"/>
            <a:ext cx="4315680" cy="5763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6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 de ellas son </a:t>
            </a: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obligatorias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 después del parto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240480" y="1519200"/>
            <a:ext cx="318960" cy="18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6"/>
          <p:cNvSpPr/>
          <p:nvPr/>
        </p:nvSpPr>
        <p:spPr>
          <a:xfrm>
            <a:off x="583560" y="1393560"/>
            <a:ext cx="4293360" cy="8197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Descanso de </a:t>
            </a: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16 semanas seguidas 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ampliables por </a:t>
            </a: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parto múltiple 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a 2 semanas por cada hijo/a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91" name="CustomShape 7"/>
          <p:cNvSpPr/>
          <p:nvPr/>
        </p:nvSpPr>
        <p:spPr>
          <a:xfrm>
            <a:off x="589320" y="2448360"/>
            <a:ext cx="4330080" cy="8197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De  las </a:t>
            </a: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10 restantes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, pueden ser seguidas o por semanas, hasta que el hijo/a tenga 12 meses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92" name="CustomShape 8"/>
          <p:cNvSpPr/>
          <p:nvPr/>
        </p:nvSpPr>
        <p:spPr>
          <a:xfrm>
            <a:off x="243720" y="2073240"/>
            <a:ext cx="331560" cy="18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9"/>
          <p:cNvSpPr/>
          <p:nvPr/>
        </p:nvSpPr>
        <p:spPr>
          <a:xfrm>
            <a:off x="231120" y="2524320"/>
            <a:ext cx="331560" cy="18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4" name="Group 10"/>
          <p:cNvGrpSpPr/>
          <p:nvPr/>
        </p:nvGrpSpPr>
        <p:grpSpPr>
          <a:xfrm>
            <a:off x="5070600" y="1611360"/>
            <a:ext cx="3901680" cy="3368880"/>
            <a:chOff x="5070600" y="1611360"/>
            <a:chExt cx="3901680" cy="3368880"/>
          </a:xfrm>
        </p:grpSpPr>
        <p:sp>
          <p:nvSpPr>
            <p:cNvPr id="195" name="CustomShape 11"/>
            <p:cNvSpPr/>
            <p:nvPr/>
          </p:nvSpPr>
          <p:spPr>
            <a:xfrm>
              <a:off x="5070600" y="1611360"/>
              <a:ext cx="2847960" cy="403200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50040" rIns="38160" tIns="37440" bIns="37440" anchor="ctr">
              <a:noAutofit/>
            </a:bodyPr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1" lang="es-ES" sz="2000" spc="-1" strike="noStrike">
                  <a:solidFill>
                    <a:srgbClr val="ffffff"/>
                  </a:solidFill>
                  <a:latin typeface="Calibri"/>
                </a:rPr>
                <a:t>Régimen transitorio</a:t>
              </a:r>
              <a:endParaRPr b="0" lang="es-ES" sz="2000" spc="-1" strike="noStrike">
                <a:latin typeface="Arial"/>
              </a:endParaRPr>
            </a:p>
          </p:txBody>
        </p:sp>
        <p:sp>
          <p:nvSpPr>
            <p:cNvPr id="196" name="CustomShape 12"/>
            <p:cNvSpPr/>
            <p:nvPr/>
          </p:nvSpPr>
          <p:spPr>
            <a:xfrm>
              <a:off x="5310000" y="2014920"/>
              <a:ext cx="91080" cy="695160"/>
            </a:xfrm>
            <a:custGeom>
              <a:avLst/>
              <a:gdLst/>
              <a:ahLst/>
              <a:rect l="l" t="t" r="r" b="b"/>
              <a:pathLst>
                <a:path w="10365" h="695619">
                  <a:moveTo>
                    <a:pt x="45720" y="0"/>
                  </a:moveTo>
                  <a:lnTo>
                    <a:pt x="45720" y="695619"/>
                  </a:lnTo>
                  <a:lnTo>
                    <a:pt x="56085" y="695619"/>
                  </a:lnTo>
                </a:path>
              </a:pathLst>
            </a:custGeom>
            <a:noFill/>
            <a:ln>
              <a:solidFill>
                <a:schemeClr val="accent3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97" name="CustomShape 13"/>
            <p:cNvSpPr/>
            <p:nvPr/>
          </p:nvSpPr>
          <p:spPr>
            <a:xfrm>
              <a:off x="5365800" y="2102760"/>
              <a:ext cx="3606480" cy="12150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6240" rIns="30600" tIns="55800" bIns="55800" anchor="ctr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Desde marzo-19 la maternidad y paternidad pasa a llamarse nacimiento de hijo o hija, y es común a ambos, si bien hay un régimen transitorio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198" name="CustomShape 14"/>
            <p:cNvSpPr/>
            <p:nvPr/>
          </p:nvSpPr>
          <p:spPr>
            <a:xfrm>
              <a:off x="5310000" y="2014920"/>
              <a:ext cx="91080" cy="1851840"/>
            </a:xfrm>
            <a:custGeom>
              <a:avLst/>
              <a:gdLst/>
              <a:ahLst/>
              <a:rect l="l" t="t" r="r" b="b"/>
              <a:pathLst>
                <a:path w="10365" h="1852116">
                  <a:moveTo>
                    <a:pt x="45720" y="0"/>
                  </a:moveTo>
                  <a:lnTo>
                    <a:pt x="45720" y="1852116"/>
                  </a:lnTo>
                  <a:lnTo>
                    <a:pt x="56085" y="1852116"/>
                  </a:lnTo>
                </a:path>
              </a:pathLst>
            </a:custGeom>
            <a:noFill/>
            <a:ln>
              <a:solidFill>
                <a:schemeClr val="accent3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99" name="CustomShape 15"/>
            <p:cNvSpPr/>
            <p:nvPr/>
          </p:nvSpPr>
          <p:spPr>
            <a:xfrm>
              <a:off x="5365800" y="3454920"/>
              <a:ext cx="3550680" cy="8236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54720" rIns="30600" tIns="44280" bIns="44280" anchor="ctr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Desde 2020 la “paternidad” será de 12 semanas, 4 ininterrumpidas después del parto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200" name="CustomShape 16"/>
            <p:cNvSpPr/>
            <p:nvPr/>
          </p:nvSpPr>
          <p:spPr>
            <a:xfrm>
              <a:off x="5310000" y="2014920"/>
              <a:ext cx="91080" cy="2678760"/>
            </a:xfrm>
            <a:custGeom>
              <a:avLst/>
              <a:gdLst/>
              <a:ahLst/>
              <a:rect l="l" t="t" r="r" b="b"/>
              <a:pathLst>
                <a:path w="10365" h="2678969">
                  <a:moveTo>
                    <a:pt x="45720" y="0"/>
                  </a:moveTo>
                  <a:lnTo>
                    <a:pt x="45720" y="2678969"/>
                  </a:lnTo>
                  <a:lnTo>
                    <a:pt x="56085" y="2678969"/>
                  </a:lnTo>
                </a:path>
              </a:pathLst>
            </a:custGeom>
            <a:noFill/>
            <a:ln>
              <a:solidFill>
                <a:schemeClr val="accent3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01" name="CustomShape 17"/>
            <p:cNvSpPr/>
            <p:nvPr/>
          </p:nvSpPr>
          <p:spPr>
            <a:xfrm>
              <a:off x="5365800" y="4407120"/>
              <a:ext cx="3521160" cy="57312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7520" rIns="30600" tIns="37080" bIns="36720" anchor="ctr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Y desde 2021 ya será de 16 semanas, igulándose a la “maternidad”</a:t>
              </a:r>
              <a:endParaRPr b="0" lang="es-ES" sz="1600" spc="-1" strike="noStrike">
                <a:latin typeface="Arial"/>
              </a:endParaRPr>
            </a:p>
          </p:txBody>
        </p:sp>
      </p:grpSp>
      <p:grpSp>
        <p:nvGrpSpPr>
          <p:cNvPr id="202" name="Group 18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03" name="CustomShape 19"/>
          <p:cNvSpPr/>
          <p:nvPr/>
        </p:nvSpPr>
        <p:spPr>
          <a:xfrm>
            <a:off x="596160" y="3060360"/>
            <a:ext cx="4315680" cy="8197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La madre puede solicitar que se </a:t>
            </a: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adelante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 hasta 4 semanas antes de la fecha probable del parto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204" name="CustomShape 20"/>
          <p:cNvSpPr/>
          <p:nvPr/>
        </p:nvSpPr>
        <p:spPr>
          <a:xfrm>
            <a:off x="239760" y="3270240"/>
            <a:ext cx="331560" cy="18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1"/>
          <p:cNvSpPr/>
          <p:nvPr/>
        </p:nvSpPr>
        <p:spPr>
          <a:xfrm>
            <a:off x="2584440" y="5945040"/>
            <a:ext cx="32796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alibri"/>
              </a:rPr>
              <a:t>Búsqueda:  </a:t>
            </a:r>
            <a:r>
              <a:rPr b="1" lang="es-ES" sz="1400" spc="-1" strike="noStrike">
                <a:solidFill>
                  <a:srgbClr val="c00000"/>
                </a:solidFill>
                <a:latin typeface="Calibri"/>
              </a:rPr>
              <a:t>Convenio Colectivo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206" name="24 Imagen" descr=""/>
          <p:cNvPicPr/>
          <p:nvPr/>
        </p:nvPicPr>
        <p:blipFill>
          <a:blip r:embed="rId1">
            <a:lum bright="70000" contrast="-70000"/>
          </a:blip>
          <a:stretch/>
        </p:blipFill>
        <p:spPr>
          <a:xfrm rot="2666400">
            <a:off x="2596680" y="6041880"/>
            <a:ext cx="351360" cy="441720"/>
          </a:xfrm>
          <a:prstGeom prst="rect">
            <a:avLst/>
          </a:prstGeom>
          <a:ln>
            <a:noFill/>
          </a:ln>
        </p:spPr>
      </p:pic>
      <p:sp>
        <p:nvSpPr>
          <p:cNvPr id="207" name="CustomShape 22"/>
          <p:cNvSpPr/>
          <p:nvPr/>
        </p:nvSpPr>
        <p:spPr>
          <a:xfrm>
            <a:off x="589320" y="3698280"/>
            <a:ext cx="4330080" cy="5770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Por </a:t>
            </a: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fallecimiento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 del hijo/a se tiene derecho igualmente al descanso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208" name="CustomShape 23"/>
          <p:cNvSpPr/>
          <p:nvPr/>
        </p:nvSpPr>
        <p:spPr>
          <a:xfrm>
            <a:off x="235440" y="3867840"/>
            <a:ext cx="331560" cy="18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24"/>
          <p:cNvSpPr/>
          <p:nvPr/>
        </p:nvSpPr>
        <p:spPr>
          <a:xfrm>
            <a:off x="592200" y="4327920"/>
            <a:ext cx="4343760" cy="10630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En caso de parto </a:t>
            </a: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prematuro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 o aquellos donde se precisa de hospitalización de más de 7 días el descanso se amplia como tantos días se necesiten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210" name="CustomShape 25"/>
          <p:cNvSpPr/>
          <p:nvPr/>
        </p:nvSpPr>
        <p:spPr>
          <a:xfrm>
            <a:off x="234000" y="4614120"/>
            <a:ext cx="331560" cy="18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26"/>
          <p:cNvSpPr/>
          <p:nvPr/>
        </p:nvSpPr>
        <p:spPr>
          <a:xfrm>
            <a:off x="600840" y="5203800"/>
            <a:ext cx="4343760" cy="10630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Se puede pactar con la empresa disfrutar del permiso a </a:t>
            </a: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tiempo parcial 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después de 6 semanas obligatorias, avisar al menos con 15 días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212" name="CustomShape 27"/>
          <p:cNvSpPr/>
          <p:nvPr/>
        </p:nvSpPr>
        <p:spPr>
          <a:xfrm>
            <a:off x="243720" y="5212800"/>
            <a:ext cx="331560" cy="18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2483640" y="682920"/>
            <a:ext cx="5172840" cy="3646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Las Excedencias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71280" y="623736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Volver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173520" y="1800"/>
            <a:ext cx="8229240" cy="69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30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2. La suspensión del contrato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grpSp>
        <p:nvGrpSpPr>
          <p:cNvPr id="217" name="Group 5"/>
          <p:cNvGrpSpPr/>
          <p:nvPr/>
        </p:nvGrpSpPr>
        <p:grpSpPr>
          <a:xfrm>
            <a:off x="137520" y="1149120"/>
            <a:ext cx="8959680" cy="5015160"/>
            <a:chOff x="137520" y="1149120"/>
            <a:chExt cx="8959680" cy="5015160"/>
          </a:xfrm>
        </p:grpSpPr>
        <p:sp>
          <p:nvSpPr>
            <p:cNvPr id="218" name="Line 6"/>
            <p:cNvSpPr/>
            <p:nvPr/>
          </p:nvSpPr>
          <p:spPr>
            <a:xfrm>
              <a:off x="173520" y="6163200"/>
              <a:ext cx="8790840" cy="360"/>
            </a:xfrm>
            <a:prstGeom prst="line">
              <a:avLst/>
            </a:prstGeom>
            <a:ln>
              <a:solidFill>
                <a:schemeClr val="accent4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19" name="Line 7"/>
            <p:cNvSpPr/>
            <p:nvPr/>
          </p:nvSpPr>
          <p:spPr>
            <a:xfrm>
              <a:off x="173520" y="5136120"/>
              <a:ext cx="8790840" cy="360"/>
            </a:xfrm>
            <a:prstGeom prst="line">
              <a:avLst/>
            </a:prstGeom>
            <a:ln>
              <a:solidFill>
                <a:schemeClr val="accent4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20" name="Line 8"/>
            <p:cNvSpPr/>
            <p:nvPr/>
          </p:nvSpPr>
          <p:spPr>
            <a:xfrm>
              <a:off x="137520" y="3589560"/>
              <a:ext cx="8791200" cy="360"/>
            </a:xfrm>
            <a:prstGeom prst="line">
              <a:avLst/>
            </a:prstGeom>
            <a:ln>
              <a:solidFill>
                <a:schemeClr val="accent4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21" name="Line 9"/>
            <p:cNvSpPr/>
            <p:nvPr/>
          </p:nvSpPr>
          <p:spPr>
            <a:xfrm>
              <a:off x="137520" y="1979280"/>
              <a:ext cx="8791200" cy="360"/>
            </a:xfrm>
            <a:prstGeom prst="line">
              <a:avLst/>
            </a:prstGeom>
            <a:ln>
              <a:solidFill>
                <a:schemeClr val="accent4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22" name="CustomShape 10"/>
            <p:cNvSpPr/>
            <p:nvPr/>
          </p:nvSpPr>
          <p:spPr>
            <a:xfrm>
              <a:off x="2060280" y="1192320"/>
              <a:ext cx="7036920" cy="787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0600" rIns="30600" tIns="30600" bIns="30600" anchor="b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000000"/>
                  </a:solidFill>
                  <a:latin typeface="Wingdings"/>
                </a:rPr>
                <a:t></a:t>
              </a: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Cuando trabajo se designa para un cargo público, o sindical provincial o superior   </a:t>
              </a:r>
              <a:endParaRPr b="0" lang="es-ES" sz="16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000000"/>
                  </a:solidFill>
                  <a:latin typeface="Wingdings"/>
                </a:rPr>
                <a:t></a:t>
              </a: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Duración la misma del cargo</a:t>
              </a:r>
              <a:endParaRPr b="0" lang="es-ES" sz="16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000000"/>
                  </a:solidFill>
                  <a:latin typeface="Wingdings"/>
                </a:rPr>
                <a:t></a:t>
              </a: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Reserva de puesto y computa para antigüedad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223" name="CustomShape 11"/>
            <p:cNvSpPr/>
            <p:nvPr/>
          </p:nvSpPr>
          <p:spPr>
            <a:xfrm>
              <a:off x="173520" y="1149120"/>
              <a:ext cx="1801080" cy="704880"/>
            </a:xfrm>
            <a:prstGeom prst="round2SameRect">
              <a:avLst>
                <a:gd name="adj1" fmla="val 16670"/>
                <a:gd name="adj2" fmla="val 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4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34200" rIns="34200" tIns="34200" bIns="3420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1" lang="es-ES" sz="1800" spc="-1" strike="noStrike">
                  <a:solidFill>
                    <a:srgbClr val="ffffff"/>
                  </a:solidFill>
                  <a:latin typeface="Calibri"/>
                </a:rPr>
                <a:t>Forzosa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24" name="CustomShape 12"/>
            <p:cNvSpPr/>
            <p:nvPr/>
          </p:nvSpPr>
          <p:spPr>
            <a:xfrm>
              <a:off x="2027160" y="1910880"/>
              <a:ext cx="7036920" cy="1585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0600" rIns="30600" tIns="30600" bIns="30600" anchor="b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000000"/>
                  </a:solidFill>
                  <a:latin typeface="Wingdings"/>
                </a:rPr>
                <a:t></a:t>
              </a: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Cuidado de cada menor de 3 años</a:t>
              </a:r>
              <a:endParaRPr b="0" lang="es-ES" sz="16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000000"/>
                  </a:solidFill>
                  <a:latin typeface="Wingdings"/>
                </a:rPr>
                <a:t></a:t>
              </a: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Duración máx.  hasta cumplir los 3 años</a:t>
              </a:r>
              <a:endParaRPr b="0" lang="es-ES" sz="16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000000"/>
                  </a:solidFill>
                  <a:latin typeface="Wingdings"/>
                </a:rPr>
                <a:t></a:t>
              </a: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Reserva de puesto primer año. El 2º y 3º reserva puesto de grupo profesional. Si      lo piden padre y madre a la vez se amplía la reserva de puesto a 18 meses</a:t>
              </a:r>
              <a:endParaRPr b="0" lang="es-ES" sz="16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000000"/>
                  </a:solidFill>
                  <a:latin typeface="Wingdings"/>
                </a:rPr>
                <a:t></a:t>
              </a: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Computa para antigüedad y derecho a cursos de formación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225" name="CustomShape 13"/>
            <p:cNvSpPr/>
            <p:nvPr/>
          </p:nvSpPr>
          <p:spPr>
            <a:xfrm>
              <a:off x="173520" y="2395800"/>
              <a:ext cx="1819800" cy="773640"/>
            </a:xfrm>
            <a:prstGeom prst="round2SameRect">
              <a:avLst>
                <a:gd name="adj1" fmla="val 16670"/>
                <a:gd name="adj2" fmla="val 0"/>
              </a:avLst>
            </a:prstGeom>
            <a:solidFill>
              <a:schemeClr val="accent4">
                <a:hueOff val="-1488257"/>
                <a:satOff val="8966"/>
                <a:lumOff val="719"/>
                <a:alphaOff val="0"/>
              </a:schemeClr>
            </a:solidFill>
            <a:ln>
              <a:solidFill>
                <a:schemeClr val="accent4">
                  <a:hueOff val="-1488257"/>
                  <a:satOff val="8966"/>
                  <a:lumOff val="719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34200" rIns="34200" tIns="34200" bIns="3420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1" lang="es-ES" sz="1800" spc="-1" strike="noStrike">
                  <a:solidFill>
                    <a:srgbClr val="ffffff"/>
                  </a:solidFill>
                  <a:latin typeface="Calibri"/>
                </a:rPr>
                <a:t>Por cuidado de hijos o hijas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26" name="CustomShape 14"/>
            <p:cNvSpPr/>
            <p:nvPr/>
          </p:nvSpPr>
          <p:spPr>
            <a:xfrm>
              <a:off x="2073960" y="3780720"/>
              <a:ext cx="6504840" cy="1324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0600" rIns="30600" tIns="30600" bIns="30600" anchor="b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000000"/>
                  </a:solidFill>
                  <a:latin typeface="Wingdings"/>
                </a:rPr>
                <a:t></a:t>
              </a: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Familiar hasta 2º grado, que por edad, accidente o enfermedad no pueda valerse por sí mismo</a:t>
              </a:r>
              <a:endParaRPr b="0" lang="es-ES" sz="16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000000"/>
                  </a:solidFill>
                  <a:latin typeface="Wingdings"/>
                </a:rPr>
                <a:t></a:t>
              </a: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Duración  máx. 2 años. Reserva de puesto primer año y segundo de su grupo profesional</a:t>
              </a:r>
              <a:endParaRPr b="0" lang="es-ES" sz="16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000000"/>
                  </a:solidFill>
                  <a:latin typeface="Wingdings"/>
                </a:rPr>
                <a:t></a:t>
              </a: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Computa antigüedad y derecho asistencia cursos de formación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227" name="CustomShape 15"/>
            <p:cNvSpPr/>
            <p:nvPr/>
          </p:nvSpPr>
          <p:spPr>
            <a:xfrm>
              <a:off x="176760" y="3899160"/>
              <a:ext cx="1819800" cy="1087560"/>
            </a:xfrm>
            <a:prstGeom prst="round2SameRect">
              <a:avLst>
                <a:gd name="adj1" fmla="val 16670"/>
                <a:gd name="adj2" fmla="val 0"/>
              </a:avLst>
            </a:prstGeom>
            <a:solidFill>
              <a:schemeClr val="accent4">
                <a:hueOff val="-2976513"/>
                <a:satOff val="17933"/>
                <a:lumOff val="1437"/>
                <a:alphaOff val="0"/>
              </a:schemeClr>
            </a:solidFill>
            <a:ln>
              <a:solidFill>
                <a:schemeClr val="accent4">
                  <a:hueOff val="-2976513"/>
                  <a:satOff val="17933"/>
                  <a:lumOff val="1437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34200" rIns="34200" tIns="34200" bIns="3420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1" lang="es-ES" sz="1800" spc="-1" strike="noStrike">
                  <a:solidFill>
                    <a:srgbClr val="ffffff"/>
                  </a:solidFill>
                  <a:latin typeface="Calibri"/>
                </a:rPr>
                <a:t>Por cuidado de familiares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28" name="CustomShape 16"/>
            <p:cNvSpPr/>
            <p:nvPr/>
          </p:nvSpPr>
          <p:spPr>
            <a:xfrm>
              <a:off x="2123640" y="5076720"/>
              <a:ext cx="6504840" cy="1087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0600" rIns="30600" tIns="30600" bIns="30600" anchor="b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000000"/>
                  </a:solidFill>
                  <a:latin typeface="Wingdings"/>
                </a:rPr>
                <a:t></a:t>
              </a: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Voluntad del trabajador con al menos un año de antigüedad</a:t>
              </a:r>
              <a:endParaRPr b="0" lang="es-ES" sz="16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000000"/>
                  </a:solidFill>
                  <a:latin typeface="Wingdings"/>
                </a:rPr>
                <a:t></a:t>
              </a: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Duración mín. 4 meses y máx. 5 años</a:t>
              </a:r>
              <a:endParaRPr b="0" lang="es-ES" sz="16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000000"/>
                  </a:solidFill>
                  <a:latin typeface="Wingdings"/>
                </a:rPr>
                <a:t></a:t>
              </a: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No reserva de puesto , solo dº reingreso si ha vacante. No antigüedad.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229" name="CustomShape 17"/>
            <p:cNvSpPr/>
            <p:nvPr/>
          </p:nvSpPr>
          <p:spPr>
            <a:xfrm>
              <a:off x="186120" y="5333400"/>
              <a:ext cx="1819800" cy="689400"/>
            </a:xfrm>
            <a:prstGeom prst="round2SameRect">
              <a:avLst>
                <a:gd name="adj1" fmla="val 16670"/>
                <a:gd name="adj2" fmla="val 0"/>
              </a:avLst>
            </a:prstGeom>
            <a:solidFill>
              <a:schemeClr val="accent4">
                <a:hueOff val="-4464770"/>
                <a:satOff val="26899"/>
                <a:lumOff val="2156"/>
                <a:alphaOff val="0"/>
              </a:schemeClr>
            </a:solidFill>
            <a:ln>
              <a:solidFill>
                <a:schemeClr val="accent4">
                  <a:hueOff val="-4464770"/>
                  <a:satOff val="26899"/>
                  <a:lumOff val="2156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34200" rIns="34200" tIns="34200" bIns="3420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1" lang="es-ES" sz="1800" spc="-1" strike="noStrike">
                  <a:solidFill>
                    <a:srgbClr val="ffffff"/>
                  </a:solidFill>
                  <a:latin typeface="Calibri"/>
                </a:rPr>
                <a:t>Voluntaria</a:t>
              </a:r>
              <a:endParaRPr b="0" lang="es-ES" sz="1800" spc="-1" strike="noStrike">
                <a:latin typeface="Arial"/>
              </a:endParaRPr>
            </a:p>
          </p:txBody>
        </p:sp>
      </p:grpSp>
      <p:grpSp>
        <p:nvGrpSpPr>
          <p:cNvPr id="230" name="Group 18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31" name="CustomShape 19"/>
          <p:cNvSpPr/>
          <p:nvPr/>
        </p:nvSpPr>
        <p:spPr>
          <a:xfrm>
            <a:off x="6878880" y="5442840"/>
            <a:ext cx="23558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alibri"/>
              </a:rPr>
              <a:t>Búsqueda:  </a:t>
            </a:r>
            <a:r>
              <a:rPr b="1" lang="es-ES" sz="1400" spc="-1" strike="noStrike">
                <a:solidFill>
                  <a:srgbClr val="c00000"/>
                </a:solidFill>
                <a:latin typeface="Calibri"/>
              </a:rPr>
              <a:t>Convenio </a:t>
            </a:r>
            <a:endParaRPr b="0" lang="es-E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c00000"/>
                </a:solidFill>
                <a:latin typeface="Calibri"/>
              </a:rPr>
              <a:t>Colectivo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232" name="10 Imagen" descr=""/>
          <p:cNvPicPr/>
          <p:nvPr/>
        </p:nvPicPr>
        <p:blipFill>
          <a:blip r:embed="rId1">
            <a:lum bright="70000" contrast="-70000"/>
          </a:blip>
          <a:stretch/>
        </p:blipFill>
        <p:spPr>
          <a:xfrm rot="2666400">
            <a:off x="6988320" y="5502600"/>
            <a:ext cx="351360" cy="44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3770</TotalTime>
  <Application>LibreOffice/6.1.5.2$Linux_X86_64 LibreOffice_project/10$Build-2</Application>
  <Words>2471</Words>
  <Paragraphs>311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2013-09-12T06:29:10Z</dcterms:created>
  <dc:creator>TONI</dc:creator>
  <dc:description/>
  <dc:language>es-ES</dc:language>
  <cp:lastModifiedBy>BRUNO  GARCIA GONZALEZ</cp:lastModifiedBy>
  <dcterms:modified xsi:type="dcterms:W3CDTF">2021-09-09T05:27:53Z</dcterms:modified>
  <cp:revision>527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