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72" r:id="rId5"/>
    <p:sldId id="271" r:id="rId6"/>
    <p:sldId id="273" r:id="rId7"/>
    <p:sldId id="274" r:id="rId8"/>
    <p:sldId id="275" r:id="rId9"/>
    <p:sldId id="283" r:id="rId10"/>
    <p:sldId id="293" r:id="rId11"/>
    <p:sldId id="292" r:id="rId12"/>
    <p:sldId id="284" r:id="rId13"/>
    <p:sldId id="277" r:id="rId14"/>
    <p:sldId id="278" r:id="rId15"/>
    <p:sldId id="285" r:id="rId16"/>
    <p:sldId id="286" r:id="rId17"/>
    <p:sldId id="280" r:id="rId18"/>
    <p:sldId id="281" r:id="rId19"/>
    <p:sldId id="295" r:id="rId20"/>
    <p:sldId id="282" r:id="rId21"/>
    <p:sldId id="294" r:id="rId22"/>
    <p:sldId id="287" r:id="rId23"/>
    <p:sldId id="289" r:id="rId24"/>
    <p:sldId id="290" r:id="rId25"/>
    <p:sldId id="291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4603" autoAdjust="0"/>
  </p:normalViewPr>
  <p:slideViewPr>
    <p:cSldViewPr>
      <p:cViewPr>
        <p:scale>
          <a:sx n="103" d="100"/>
          <a:sy n="103" d="100"/>
        </p:scale>
        <p:origin x="-2696" y="-880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47E4-A5E0-4609-8C5F-46E55C2C788C}" type="datetimeFigureOut">
              <a:rPr lang="es-ES" smtClean="0"/>
              <a:pPr/>
              <a:t>27/10/15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2A2-F12D-4D92-88C9-A077CA68CCF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47E4-A5E0-4609-8C5F-46E55C2C788C}" type="datetimeFigureOut">
              <a:rPr lang="es-ES" smtClean="0"/>
              <a:pPr/>
              <a:t>27/10/15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2A2-F12D-4D92-88C9-A077CA68CCF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47E4-A5E0-4609-8C5F-46E55C2C788C}" type="datetimeFigureOut">
              <a:rPr lang="es-ES" smtClean="0"/>
              <a:pPr/>
              <a:t>27/10/15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2A2-F12D-4D92-88C9-A077CA68CCF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47E4-A5E0-4609-8C5F-46E55C2C788C}" type="datetimeFigureOut">
              <a:rPr lang="es-ES" smtClean="0"/>
              <a:pPr/>
              <a:t>27/10/15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2A2-F12D-4D92-88C9-A077CA68CCF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47E4-A5E0-4609-8C5F-46E55C2C788C}" type="datetimeFigureOut">
              <a:rPr lang="es-ES" smtClean="0"/>
              <a:pPr/>
              <a:t>27/10/15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2A2-F12D-4D92-88C9-A077CA68CCF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47E4-A5E0-4609-8C5F-46E55C2C788C}" type="datetimeFigureOut">
              <a:rPr lang="es-ES" smtClean="0"/>
              <a:pPr/>
              <a:t>27/10/15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2A2-F12D-4D92-88C9-A077CA68CCF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47E4-A5E0-4609-8C5F-46E55C2C788C}" type="datetimeFigureOut">
              <a:rPr lang="es-ES" smtClean="0"/>
              <a:pPr/>
              <a:t>27/10/15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2A2-F12D-4D92-88C9-A077CA68CCF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47E4-A5E0-4609-8C5F-46E55C2C788C}" type="datetimeFigureOut">
              <a:rPr lang="es-ES" smtClean="0"/>
              <a:pPr/>
              <a:t>27/10/15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2A2-F12D-4D92-88C9-A077CA68CCF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47E4-A5E0-4609-8C5F-46E55C2C788C}" type="datetimeFigureOut">
              <a:rPr lang="es-ES" smtClean="0"/>
              <a:pPr/>
              <a:t>27/10/15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2A2-F12D-4D92-88C9-A077CA68CCF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47E4-A5E0-4609-8C5F-46E55C2C788C}" type="datetimeFigureOut">
              <a:rPr lang="es-ES" smtClean="0"/>
              <a:pPr/>
              <a:t>27/10/15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2A2-F12D-4D92-88C9-A077CA68CCF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47E4-A5E0-4609-8C5F-46E55C2C788C}" type="datetimeFigureOut">
              <a:rPr lang="es-ES" smtClean="0"/>
              <a:pPr/>
              <a:t>27/10/15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2A2-F12D-4D92-88C9-A077CA68CCF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47E4-A5E0-4609-8C5F-46E55C2C788C}" type="datetimeFigureOut">
              <a:rPr lang="es-ES" smtClean="0"/>
              <a:pPr/>
              <a:t>27/10/15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242A2-F12D-4D92-88C9-A077CA68CCF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1470025"/>
          </a:xfrm>
        </p:spPr>
        <p:txBody>
          <a:bodyPr>
            <a:noAutofit/>
          </a:bodyPr>
          <a:lstStyle/>
          <a:p>
            <a:r>
              <a:rPr lang="es-ES" sz="15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Sans" pitchFamily="34" charset="0"/>
              </a:rPr>
              <a:t>Parchís</a:t>
            </a:r>
            <a:endParaRPr lang="es-ES" sz="15000" b="1" dirty="0">
              <a:solidFill>
                <a:srgbClr val="FF3399"/>
              </a:solidFill>
              <a:latin typeface="Lucida Sans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5085184"/>
            <a:ext cx="84604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solidFill>
                  <a:srgbClr val="FF0000"/>
                </a:solidFill>
                <a:latin typeface="Lucida Sans" pitchFamily="34" charset="0"/>
              </a:rPr>
              <a:t>Enrique</a:t>
            </a:r>
            <a:r>
              <a:rPr lang="es-ES" sz="2400" dirty="0" smtClean="0">
                <a:latin typeface="Lucida Sans" pitchFamily="34" charset="0"/>
              </a:rPr>
              <a:t> Acedo Dorado</a:t>
            </a:r>
          </a:p>
          <a:p>
            <a:pPr algn="r"/>
            <a:r>
              <a:rPr lang="es-ES" sz="2400" dirty="0" smtClean="0">
                <a:solidFill>
                  <a:srgbClr val="FF0000"/>
                </a:solidFill>
                <a:latin typeface="Lucida Sans" pitchFamily="34" charset="0"/>
              </a:rPr>
              <a:t>Adrián</a:t>
            </a:r>
            <a:r>
              <a:rPr lang="es-ES" sz="2400" dirty="0" smtClean="0">
                <a:latin typeface="Lucida Sans" pitchFamily="34" charset="0"/>
              </a:rPr>
              <a:t> Ojeda Cabra</a:t>
            </a:r>
          </a:p>
          <a:p>
            <a:pPr algn="r"/>
            <a:r>
              <a:rPr lang="es-ES" sz="2400" dirty="0" smtClean="0">
                <a:solidFill>
                  <a:srgbClr val="FF0000"/>
                </a:solidFill>
                <a:latin typeface="Lucida Sans" pitchFamily="34" charset="0"/>
              </a:rPr>
              <a:t>Luis Miguel </a:t>
            </a:r>
            <a:r>
              <a:rPr lang="es-ES" sz="2400" dirty="0" smtClean="0">
                <a:latin typeface="Lucida Sans" pitchFamily="34" charset="0"/>
              </a:rPr>
              <a:t>García Martín </a:t>
            </a:r>
            <a:endParaRPr lang="es-ES" sz="2400" dirty="0" smtClean="0">
              <a:solidFill>
                <a:srgbClr val="FF0000"/>
              </a:solidFill>
              <a:latin typeface="Lucida Sans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350100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Diseño de software y metodologías de desarrollo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404664"/>
            <a:ext cx="78325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Tipos de casilla en el recorrido</a:t>
            </a:r>
          </a:p>
          <a:p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general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83568" y="2132856"/>
            <a:ext cx="84604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Normal: </a:t>
            </a:r>
            <a:r>
              <a:rPr lang="es-ES" sz="4000" dirty="0" smtClean="0">
                <a:latin typeface="Lucida Sans" pitchFamily="34" charset="0"/>
              </a:rPr>
              <a:t>te pueden comer</a:t>
            </a:r>
          </a:p>
          <a:p>
            <a:pPr lvl="1"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Salida</a:t>
            </a:r>
            <a:r>
              <a:rPr lang="es-ES" sz="4000" dirty="0" smtClean="0">
                <a:latin typeface="Lucida Sans" pitchFamily="34" charset="0"/>
              </a:rPr>
              <a:t>: cada jugador tiene una de su color</a:t>
            </a:r>
          </a:p>
          <a:p>
            <a:pPr lvl="1"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Seguro</a:t>
            </a:r>
            <a:r>
              <a:rPr lang="es-ES" sz="4000" dirty="0" smtClean="0">
                <a:latin typeface="Lucida Sans" pitchFamily="34" charset="0"/>
              </a:rPr>
              <a:t>: no te pueden comer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404664"/>
            <a:ext cx="78325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Tipos de casilla en el recorrido</a:t>
            </a:r>
          </a:p>
          <a:p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de color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971600" y="2132856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pasillo</a:t>
            </a:r>
            <a:r>
              <a:rPr lang="es-ES" sz="4000" dirty="0" smtClean="0">
                <a:latin typeface="Lucida Sans" pitchFamily="34" charset="0"/>
              </a:rPr>
              <a:t>: puedes rebotar</a:t>
            </a:r>
          </a:p>
          <a:p>
            <a:pPr lvl="1"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meta</a:t>
            </a:r>
            <a:r>
              <a:rPr lang="es-ES" sz="4000" dirty="0" smtClean="0">
                <a:latin typeface="Lucida Sans" pitchFamily="34" charset="0"/>
              </a:rPr>
              <a:t>: final del recorrido para la ficha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2015-10-27 a las 21.41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2656"/>
            <a:ext cx="7542207" cy="6410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s-ES" sz="8800" b="1" dirty="0" smtClean="0">
                <a:latin typeface="Lucida Sans" pitchFamily="34" charset="0"/>
              </a:rPr>
              <a:t>Modelando el </a:t>
            </a:r>
            <a:r>
              <a:rPr lang="es-ES" sz="8800" b="1" dirty="0" smtClean="0">
                <a:solidFill>
                  <a:srgbClr val="FF0000"/>
                </a:solidFill>
                <a:latin typeface="Lucida Sans" pitchFamily="34" charset="0"/>
              </a:rPr>
              <a:t>jugador</a:t>
            </a:r>
            <a:endParaRPr lang="es-ES" sz="8800" b="1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932522"/>
            <a:ext cx="80648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N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jugadores</a:t>
            </a:r>
            <a:r>
              <a:rPr lang="es-ES" sz="4000" dirty="0" smtClean="0">
                <a:latin typeface="Lucida Sans" pitchFamily="34" charset="0"/>
              </a:rPr>
              <a:t> con 4 fichas cada uno, cada uno tiene un color</a:t>
            </a:r>
          </a:p>
          <a:p>
            <a:pPr>
              <a:buFont typeface="Arial" pitchFamily="34" charset="0"/>
              <a:buChar char="•"/>
            </a:pPr>
            <a:endParaRPr lang="es-ES" sz="4000" dirty="0" smtClean="0">
              <a:latin typeface="Lucida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Comportamiento determinado por ser humano o IA</a:t>
            </a:r>
          </a:p>
          <a:p>
            <a:pPr>
              <a:buFont typeface="Arial" pitchFamily="34" charset="0"/>
              <a:buChar char="•"/>
            </a:pPr>
            <a:endParaRPr lang="es-ES" sz="4000" dirty="0" smtClean="0">
              <a:latin typeface="Lucida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Elige qué ficha mover entre las posibles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1260043"/>
            <a:ext cx="80648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Para implementar el jugador usamos el patrón de comportamiento </a:t>
            </a:r>
            <a:r>
              <a:rPr lang="es-ES" sz="4000" dirty="0" err="1" smtClean="0">
                <a:solidFill>
                  <a:srgbClr val="FF0000"/>
                </a:solidFill>
                <a:latin typeface="Lucida Sans" pitchFamily="34" charset="0"/>
              </a:rPr>
              <a:t>State</a:t>
            </a:r>
            <a:r>
              <a:rPr lang="es-ES" sz="4000" dirty="0" smtClean="0">
                <a:latin typeface="Lucida Sans" pitchFamily="34" charset="0"/>
              </a:rPr>
              <a:t>. Cada jugador tendrá un comportamiento dependiendo de su estado, ya sea IA o humano.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5-10-27 a las 21.42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0" y="0"/>
            <a:ext cx="482128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s-ES" sz="8800" b="1" dirty="0" smtClean="0">
                <a:latin typeface="Lucida Sans" pitchFamily="34" charset="0"/>
              </a:rPr>
              <a:t>Modelando el </a:t>
            </a:r>
            <a:r>
              <a:rPr lang="es-ES" sz="8800" b="1" dirty="0" smtClean="0">
                <a:solidFill>
                  <a:srgbClr val="FF0000"/>
                </a:solidFill>
                <a:latin typeface="Lucida Sans" pitchFamily="34" charset="0"/>
              </a:rPr>
              <a:t>juez </a:t>
            </a:r>
            <a:r>
              <a:rPr lang="es-ES" sz="8800" b="1" dirty="0" smtClean="0">
                <a:solidFill>
                  <a:srgbClr val="0D0D0D"/>
                </a:solidFill>
                <a:latin typeface="Lucida Sans" pitchFamily="34" charset="0"/>
              </a:rPr>
              <a:t>y el </a:t>
            </a:r>
            <a:r>
              <a:rPr lang="es-ES" sz="8800" b="1" dirty="0" smtClean="0">
                <a:solidFill>
                  <a:srgbClr val="FF0000"/>
                </a:solidFill>
                <a:latin typeface="Lucida Sans" pitchFamily="34" charset="0"/>
              </a:rPr>
              <a:t>dado</a:t>
            </a:r>
            <a:endParaRPr lang="es-ES" sz="8800" b="1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3" y="404664"/>
            <a:ext cx="80648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Hay un único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juez </a:t>
            </a:r>
            <a:r>
              <a:rPr lang="es-ES" sz="4000" dirty="0" smtClean="0">
                <a:latin typeface="Lucida Sans" pitchFamily="34" charset="0"/>
              </a:rPr>
              <a:t>para todos los jugadores</a:t>
            </a:r>
          </a:p>
          <a:p>
            <a:pPr>
              <a:buFont typeface="Arial" pitchFamily="34" charset="0"/>
              <a:buChar char="•"/>
            </a:pPr>
            <a:endParaRPr lang="es-ES" sz="4000" dirty="0" smtClean="0">
              <a:latin typeface="Lucida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Se encarga de controlar que los movimientos se hagan correctamente y se sigan las reglas del juego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3" y="404664"/>
            <a:ext cx="80648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Hay un único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dado</a:t>
            </a:r>
            <a:r>
              <a:rPr lang="es-ES" sz="4000" dirty="0" smtClean="0">
                <a:latin typeface="Lucida Sans" pitchFamily="34" charset="0"/>
              </a:rPr>
              <a:t> para todos los jugadores</a:t>
            </a:r>
          </a:p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Tras tirarlo se mueve una ficha, de ser posible, el número que marca la cara boca arriba.</a:t>
            </a:r>
          </a:p>
        </p:txBody>
      </p:sp>
    </p:spTree>
    <p:extLst>
      <p:ext uri="{BB962C8B-B14F-4D97-AF65-F5344CB8AC3E}">
        <p14:creationId xmlns:p14="http://schemas.microsoft.com/office/powerpoint/2010/main" val="185772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uki\Desktop\parchis\parchi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594320"/>
            <a:ext cx="5715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3" y="404664"/>
            <a:ext cx="8064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Los implementamos con un patrón de construcción </a:t>
            </a:r>
            <a:r>
              <a:rPr lang="es-ES" sz="4000" dirty="0" err="1">
                <a:solidFill>
                  <a:srgbClr val="FF0000"/>
                </a:solidFill>
                <a:latin typeface="Lucida Sans" pitchFamily="34" charset="0"/>
              </a:rPr>
              <a:t>S</a:t>
            </a:r>
            <a:r>
              <a:rPr lang="es-ES" sz="4000" dirty="0" err="1" smtClean="0">
                <a:solidFill>
                  <a:srgbClr val="FF0000"/>
                </a:solidFill>
                <a:latin typeface="Lucida Sans" pitchFamily="34" charset="0"/>
              </a:rPr>
              <a:t>ingleton</a:t>
            </a:r>
            <a:r>
              <a:rPr lang="es-ES" sz="4000" dirty="0" smtClean="0">
                <a:latin typeface="Lucida Sans" pitchFamily="34" charset="0"/>
              </a:rPr>
              <a:t> y así solo tenemos una instancia de dado y de juez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2015-10-27 a las 21.47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2656"/>
            <a:ext cx="7091404" cy="61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81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s-ES" sz="8800" b="1" dirty="0" smtClean="0">
                <a:latin typeface="Lucida Sans" pitchFamily="34" charset="0"/>
              </a:rPr>
              <a:t>Modelando las </a:t>
            </a:r>
            <a:r>
              <a:rPr lang="es-ES" sz="8800" b="1" dirty="0" smtClean="0">
                <a:solidFill>
                  <a:srgbClr val="FF0000"/>
                </a:solidFill>
                <a:latin typeface="Lucida Sans" pitchFamily="34" charset="0"/>
              </a:rPr>
              <a:t>fichas</a:t>
            </a:r>
            <a:endParaRPr lang="es-ES" sz="8800" b="1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3" y="404664"/>
            <a:ext cx="80648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Consideramos a las fichas como simples números (</a:t>
            </a:r>
            <a:r>
              <a:rPr lang="es-ES" sz="4000" dirty="0" err="1" smtClean="0">
                <a:solidFill>
                  <a:srgbClr val="FF0000"/>
                </a:solidFill>
                <a:latin typeface="Lucida Sans" pitchFamily="34" charset="0"/>
              </a:rPr>
              <a:t>int</a:t>
            </a:r>
            <a:r>
              <a:rPr lang="es-ES" sz="4000" dirty="0" smtClean="0">
                <a:latin typeface="Lucida Sans" pitchFamily="34" charset="0"/>
              </a:rPr>
              <a:t>) que representan su lugar en el tablero. Cada jugador tendrá un </a:t>
            </a:r>
            <a:r>
              <a:rPr lang="es-ES" sz="4000" dirty="0" err="1" smtClean="0">
                <a:solidFill>
                  <a:srgbClr val="FF0000"/>
                </a:solidFill>
                <a:latin typeface="Lucida Sans" pitchFamily="34" charset="0"/>
              </a:rPr>
              <a:t>array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 </a:t>
            </a:r>
            <a:r>
              <a:rPr lang="es-ES" sz="4000" dirty="0" smtClean="0">
                <a:latin typeface="Lucida Sans" pitchFamily="34" charset="0"/>
              </a:rPr>
              <a:t>de enteros.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899592" y="4437112"/>
            <a:ext cx="5616624" cy="1296144"/>
            <a:chOff x="899592" y="4653136"/>
            <a:chExt cx="7776864" cy="1800200"/>
          </a:xfrm>
        </p:grpSpPr>
        <p:sp>
          <p:nvSpPr>
            <p:cNvPr id="5" name="4 Rectángulo"/>
            <p:cNvSpPr/>
            <p:nvPr/>
          </p:nvSpPr>
          <p:spPr>
            <a:xfrm>
              <a:off x="899592" y="4653136"/>
              <a:ext cx="7776864" cy="1800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7" name="6 Conector recto"/>
            <p:cNvCxnSpPr/>
            <p:nvPr/>
          </p:nvCxnSpPr>
          <p:spPr>
            <a:xfrm>
              <a:off x="2843808" y="4653136"/>
              <a:ext cx="0" cy="18002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716016" y="4653136"/>
              <a:ext cx="0" cy="18002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6660232" y="4653136"/>
              <a:ext cx="0" cy="18002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CuadroTexto"/>
            <p:cNvSpPr txBox="1"/>
            <p:nvPr/>
          </p:nvSpPr>
          <p:spPr>
            <a:xfrm>
              <a:off x="1098999" y="4984624"/>
              <a:ext cx="1512168" cy="1068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69</a:t>
              </a:r>
              <a:endParaRPr lang="es-ES" sz="4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3043215" y="4984624"/>
              <a:ext cx="1512168" cy="1068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54</a:t>
              </a:r>
              <a:endParaRPr lang="es-ES" sz="4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4915424" y="4984624"/>
              <a:ext cx="1512168" cy="1068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es-ES" sz="4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6787632" y="4984624"/>
              <a:ext cx="1512168" cy="1068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endParaRPr lang="es-ES" sz="4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7" name="16 CuadroTexto"/>
          <p:cNvSpPr txBox="1"/>
          <p:nvPr/>
        </p:nvSpPr>
        <p:spPr>
          <a:xfrm>
            <a:off x="971600" y="3789040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Fichas jugador Amarillo</a:t>
            </a:r>
            <a:endParaRPr lang="es-ES" sz="3200" dirty="0"/>
          </a:p>
        </p:txBody>
      </p:sp>
      <p:sp>
        <p:nvSpPr>
          <p:cNvPr id="18" name="16 CuadroTexto"/>
          <p:cNvSpPr txBox="1"/>
          <p:nvPr/>
        </p:nvSpPr>
        <p:spPr>
          <a:xfrm>
            <a:off x="899592" y="5733256"/>
            <a:ext cx="56166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Pasillo    Normal   Salida     Casa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s-ES" sz="8800" b="1" dirty="0" smtClean="0">
                <a:latin typeface="Lucida Sans" pitchFamily="34" charset="0"/>
              </a:rPr>
              <a:t>Diagrama del </a:t>
            </a:r>
            <a:r>
              <a:rPr lang="es-ES" sz="8800" b="1" dirty="0" smtClean="0">
                <a:solidFill>
                  <a:srgbClr val="FF0000"/>
                </a:solidFill>
                <a:latin typeface="Lucida Sans" pitchFamily="34" charset="0"/>
              </a:rPr>
              <a:t>Parchís</a:t>
            </a:r>
            <a:endParaRPr lang="es-ES" sz="8800" b="1" dirty="0">
              <a:solidFill>
                <a:srgbClr val="FF0000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5-10-27 a las 22.06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68" y="180020"/>
            <a:ext cx="6653389" cy="6497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404664"/>
            <a:ext cx="7388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Elementos físicos del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parchís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755576" y="1484784"/>
            <a:ext cx="49685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Dado</a:t>
            </a:r>
          </a:p>
          <a:p>
            <a:pPr lvl="1"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Jugadores</a:t>
            </a:r>
          </a:p>
          <a:p>
            <a:pPr lvl="1"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Fichas</a:t>
            </a:r>
          </a:p>
          <a:p>
            <a:pPr lvl="1"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Tablero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55576" y="4509120"/>
            <a:ext cx="6873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Elementos teóricos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parchís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755576" y="5445224"/>
            <a:ext cx="2437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Reglas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8680" y="1844824"/>
            <a:ext cx="7846640" cy="3168351"/>
          </a:xfrm>
        </p:spPr>
        <p:txBody>
          <a:bodyPr>
            <a:noAutofit/>
          </a:bodyPr>
          <a:lstStyle/>
          <a:p>
            <a:r>
              <a:rPr lang="es-ES" sz="8800" b="1" dirty="0" smtClean="0">
                <a:latin typeface="Lucida Sans" pitchFamily="34" charset="0"/>
              </a:rPr>
              <a:t>Modelando el </a:t>
            </a:r>
            <a:r>
              <a:rPr lang="es-ES" sz="8800" b="1" dirty="0" smtClean="0">
                <a:solidFill>
                  <a:srgbClr val="FF0000"/>
                </a:solidFill>
                <a:latin typeface="Lucida Sans" pitchFamily="34" charset="0"/>
              </a:rPr>
              <a:t>tablero</a:t>
            </a:r>
            <a:endParaRPr lang="es-ES" sz="8800" b="1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404664"/>
            <a:ext cx="4594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Recorrido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general</a:t>
            </a:r>
          </a:p>
        </p:txBody>
      </p:sp>
      <p:pic>
        <p:nvPicPr>
          <p:cNvPr id="3074" name="Picture 2" descr="C:\Users\Luki\Desktop\parchis\recorridoNorm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3727871" cy="3727872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4895528" y="1628800"/>
            <a:ext cx="4248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Todos los jugadores interactúan con él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404664"/>
            <a:ext cx="4764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Recorrido de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color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4716016" y="1628800"/>
            <a:ext cx="4248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Solo interactúa un jugador con su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color</a:t>
            </a:r>
          </a:p>
        </p:txBody>
      </p:sp>
      <p:pic>
        <p:nvPicPr>
          <p:cNvPr id="4098" name="Picture 2" descr="C:\Users\Luki\Desktop\parchis\recorridoCol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3808686" cy="38086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404664"/>
            <a:ext cx="77283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¿De qué están compuestos los</a:t>
            </a:r>
          </a:p>
          <a:p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Recorridos?</a:t>
            </a:r>
          </a:p>
        </p:txBody>
      </p:sp>
      <p:pic>
        <p:nvPicPr>
          <p:cNvPr id="5123" name="Picture 3" descr="C:\Users\Luki\Desktop\parchis\Casill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92896"/>
            <a:ext cx="6105526" cy="280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404664"/>
            <a:ext cx="806489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Hay 17 casillas por cada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jugador </a:t>
            </a:r>
            <a:r>
              <a:rPr lang="es-ES" sz="4000" dirty="0" smtClean="0">
                <a:latin typeface="Lucida Sans" pitchFamily="34" charset="0"/>
              </a:rPr>
              <a:t>en el recorrido general y 8 en el recorrido de color</a:t>
            </a:r>
          </a:p>
          <a:p>
            <a:pPr>
              <a:buFont typeface="Arial" pitchFamily="34" charset="0"/>
              <a:buChar char="•"/>
            </a:pPr>
            <a:endParaRPr lang="es-ES" sz="4000" dirty="0" smtClean="0">
              <a:latin typeface="Lucida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Todos los jugadores comparten una casilla “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casa</a:t>
            </a:r>
            <a:r>
              <a:rPr lang="es-ES" sz="4000" dirty="0" smtClean="0">
                <a:latin typeface="Lucida Sans" pitchFamily="34" charset="0"/>
              </a:rPr>
              <a:t>” donde se almacenan las fichas que no están en juego y otra “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final</a:t>
            </a:r>
            <a:r>
              <a:rPr lang="es-ES" sz="4000" dirty="0" smtClean="0">
                <a:latin typeface="Lucida Sans" pitchFamily="34" charset="0"/>
              </a:rPr>
              <a:t>” donde se sitúan las que han llegado a la meta.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908720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s-ES" sz="4000" dirty="0" smtClean="0">
                <a:latin typeface="Lucida Sans" pitchFamily="34" charset="0"/>
              </a:rPr>
              <a:t>Modelamos las casillas utilizando el patrón </a:t>
            </a:r>
            <a:r>
              <a:rPr lang="es-ES" sz="4000" dirty="0" err="1" smtClean="0">
                <a:solidFill>
                  <a:srgbClr val="FF0000"/>
                </a:solidFill>
                <a:latin typeface="Lucida Sans" pitchFamily="34" charset="0"/>
              </a:rPr>
              <a:t>Abstract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 Factory</a:t>
            </a:r>
            <a:r>
              <a:rPr lang="es-ES" sz="4000" dirty="0" smtClean="0">
                <a:latin typeface="Lucida Sans" pitchFamily="34" charset="0"/>
              </a:rPr>
              <a:t> ya que cada recorrido, de color o general, crea sus propias casillas.</a:t>
            </a:r>
            <a:endParaRPr lang="es-ES" sz="4000" dirty="0" smtClean="0">
              <a:solidFill>
                <a:srgbClr val="FF0000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377</Words>
  <Application>Microsoft Macintosh PowerPoint</Application>
  <PresentationFormat>Presentación en pantalla (4:3)</PresentationFormat>
  <Paragraphs>55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Parchís</vt:lpstr>
      <vt:lpstr>Presentación de PowerPoint</vt:lpstr>
      <vt:lpstr>Presentación de PowerPoint</vt:lpstr>
      <vt:lpstr>Modelando el tablero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Modelando el jugador</vt:lpstr>
      <vt:lpstr>Presentación de PowerPoint</vt:lpstr>
      <vt:lpstr>Presentación de PowerPoint</vt:lpstr>
      <vt:lpstr>Presentación de PowerPoint</vt:lpstr>
      <vt:lpstr>Modelando el juez y el dado</vt:lpstr>
      <vt:lpstr>Presentación de PowerPoint</vt:lpstr>
      <vt:lpstr>Presentación de PowerPoint</vt:lpstr>
      <vt:lpstr>Presentación de PowerPoint</vt:lpstr>
      <vt:lpstr>Presentación de PowerPoint</vt:lpstr>
      <vt:lpstr>Modelando las fichas</vt:lpstr>
      <vt:lpstr>Presentación de PowerPoint</vt:lpstr>
      <vt:lpstr>Diagrama del Parchís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Género</dc:title>
  <dc:creator>Usuario</dc:creator>
  <cp:lastModifiedBy>Quique Acedo Dorado</cp:lastModifiedBy>
  <cp:revision>66</cp:revision>
  <dcterms:created xsi:type="dcterms:W3CDTF">2015-01-08T20:49:32Z</dcterms:created>
  <dcterms:modified xsi:type="dcterms:W3CDTF">2015-10-27T21:40:55Z</dcterms:modified>
</cp:coreProperties>
</file>