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72" r:id="rId5"/>
    <p:sldId id="271" r:id="rId6"/>
    <p:sldId id="273" r:id="rId7"/>
    <p:sldId id="274" r:id="rId8"/>
    <p:sldId id="275" r:id="rId9"/>
    <p:sldId id="283" r:id="rId10"/>
    <p:sldId id="293" r:id="rId11"/>
    <p:sldId id="292" r:id="rId12"/>
    <p:sldId id="284" r:id="rId13"/>
    <p:sldId id="277" r:id="rId14"/>
    <p:sldId id="278" r:id="rId15"/>
    <p:sldId id="285" r:id="rId16"/>
    <p:sldId id="286" r:id="rId17"/>
    <p:sldId id="280" r:id="rId18"/>
    <p:sldId id="281" r:id="rId19"/>
    <p:sldId id="282" r:id="rId20"/>
    <p:sldId id="287" r:id="rId21"/>
    <p:sldId id="289" r:id="rId22"/>
    <p:sldId id="290" r:id="rId23"/>
    <p:sldId id="291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03" autoAdjust="0"/>
  </p:normalViewPr>
  <p:slideViewPr>
    <p:cSldViewPr>
      <p:cViewPr varScale="1">
        <p:scale>
          <a:sx n="115" d="100"/>
          <a:sy n="115" d="100"/>
        </p:scale>
        <p:origin x="-157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47E4-A5E0-4609-8C5F-46E55C2C788C}" type="datetimeFigureOut">
              <a:rPr lang="es-ES" smtClean="0"/>
              <a:pPr/>
              <a:t>27/10/2015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2A2-F12D-4D92-88C9-A077CA68CC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47E4-A5E0-4609-8C5F-46E55C2C788C}" type="datetimeFigureOut">
              <a:rPr lang="es-ES" smtClean="0"/>
              <a:pPr/>
              <a:t>27/10/2015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2A2-F12D-4D92-88C9-A077CA68CC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47E4-A5E0-4609-8C5F-46E55C2C788C}" type="datetimeFigureOut">
              <a:rPr lang="es-ES" smtClean="0"/>
              <a:pPr/>
              <a:t>27/10/2015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2A2-F12D-4D92-88C9-A077CA68CC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47E4-A5E0-4609-8C5F-46E55C2C788C}" type="datetimeFigureOut">
              <a:rPr lang="es-ES" smtClean="0"/>
              <a:pPr/>
              <a:t>27/10/2015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2A2-F12D-4D92-88C9-A077CA68CC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47E4-A5E0-4609-8C5F-46E55C2C788C}" type="datetimeFigureOut">
              <a:rPr lang="es-ES" smtClean="0"/>
              <a:pPr/>
              <a:t>27/10/2015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2A2-F12D-4D92-88C9-A077CA68CC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47E4-A5E0-4609-8C5F-46E55C2C788C}" type="datetimeFigureOut">
              <a:rPr lang="es-ES" smtClean="0"/>
              <a:pPr/>
              <a:t>27/10/2015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2A2-F12D-4D92-88C9-A077CA68CC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47E4-A5E0-4609-8C5F-46E55C2C788C}" type="datetimeFigureOut">
              <a:rPr lang="es-ES" smtClean="0"/>
              <a:pPr/>
              <a:t>27/10/2015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2A2-F12D-4D92-88C9-A077CA68CC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47E4-A5E0-4609-8C5F-46E55C2C788C}" type="datetimeFigureOut">
              <a:rPr lang="es-ES" smtClean="0"/>
              <a:pPr/>
              <a:t>27/10/2015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2A2-F12D-4D92-88C9-A077CA68CC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47E4-A5E0-4609-8C5F-46E55C2C788C}" type="datetimeFigureOut">
              <a:rPr lang="es-ES" smtClean="0"/>
              <a:pPr/>
              <a:t>27/10/2015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2A2-F12D-4D92-88C9-A077CA68CC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47E4-A5E0-4609-8C5F-46E55C2C788C}" type="datetimeFigureOut">
              <a:rPr lang="es-ES" smtClean="0"/>
              <a:pPr/>
              <a:t>27/10/2015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2A2-F12D-4D92-88C9-A077CA68CC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47E4-A5E0-4609-8C5F-46E55C2C788C}" type="datetimeFigureOut">
              <a:rPr lang="es-ES" smtClean="0"/>
              <a:pPr/>
              <a:t>27/10/2015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42A2-F12D-4D92-88C9-A077CA68CC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47E4-A5E0-4609-8C5F-46E55C2C788C}" type="datetimeFigureOut">
              <a:rPr lang="es-ES" smtClean="0"/>
              <a:pPr/>
              <a:t>27/10/2015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242A2-F12D-4D92-88C9-A077CA68CC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72816"/>
            <a:ext cx="7772400" cy="1470025"/>
          </a:xfrm>
        </p:spPr>
        <p:txBody>
          <a:bodyPr>
            <a:noAutofit/>
          </a:bodyPr>
          <a:lstStyle/>
          <a:p>
            <a:r>
              <a:rPr lang="es-ES" sz="15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Sans" pitchFamily="34" charset="0"/>
              </a:rPr>
              <a:t>Parchís</a:t>
            </a:r>
            <a:endParaRPr lang="es-ES" sz="15000" b="1" dirty="0">
              <a:solidFill>
                <a:srgbClr val="FF3399"/>
              </a:solidFill>
              <a:latin typeface="Lucida Sans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486408" y="4509120"/>
            <a:ext cx="66575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Enrique</a:t>
            </a:r>
            <a:r>
              <a:rPr lang="es-ES" sz="4000" dirty="0" smtClean="0">
                <a:latin typeface="Lucida Sans" pitchFamily="34" charset="0"/>
              </a:rPr>
              <a:t> Acedo Dorado</a:t>
            </a:r>
          </a:p>
          <a:p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Adrián</a:t>
            </a:r>
            <a:r>
              <a:rPr lang="es-ES" sz="4000" dirty="0" smtClean="0">
                <a:latin typeface="Lucida Sans" pitchFamily="34" charset="0"/>
              </a:rPr>
              <a:t> Ojeda Cabra</a:t>
            </a:r>
          </a:p>
          <a:p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Luis Miguel </a:t>
            </a:r>
            <a:r>
              <a:rPr lang="es-ES" sz="4000" dirty="0" smtClean="0">
                <a:latin typeface="Lucida Sans" pitchFamily="34" charset="0"/>
              </a:rPr>
              <a:t>García Martín </a:t>
            </a:r>
            <a:endParaRPr lang="es-ES" sz="4000" dirty="0" smtClean="0">
              <a:solidFill>
                <a:srgbClr val="FF0000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2" y="404664"/>
            <a:ext cx="78325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Lucida Sans" pitchFamily="34" charset="0"/>
              </a:rPr>
              <a:t>Tipos de casilla en el recorrido</a:t>
            </a:r>
          </a:p>
          <a:p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general</a:t>
            </a:r>
            <a:endParaRPr lang="es-ES" sz="4000" dirty="0" smtClean="0">
              <a:solidFill>
                <a:srgbClr val="FF0000"/>
              </a:solidFill>
              <a:latin typeface="Lucida Sans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971600" y="2132856"/>
            <a:ext cx="78488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Normal: </a:t>
            </a:r>
            <a:r>
              <a:rPr lang="es-ES" sz="4000" dirty="0" smtClean="0">
                <a:latin typeface="Lucida Sans" pitchFamily="34" charset="0"/>
              </a:rPr>
              <a:t>te pueden comer</a:t>
            </a:r>
          </a:p>
          <a:p>
            <a:pPr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Salida</a:t>
            </a:r>
            <a:r>
              <a:rPr lang="es-ES" sz="4000" dirty="0" smtClean="0">
                <a:latin typeface="Lucida Sans" pitchFamily="34" charset="0"/>
              </a:rPr>
              <a:t>: cada jugador tiene una con preferencia de sus fichas cuando salen de casa</a:t>
            </a:r>
          </a:p>
          <a:p>
            <a:pPr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Seguro</a:t>
            </a:r>
            <a:r>
              <a:rPr lang="es-ES" sz="4000" dirty="0" smtClean="0">
                <a:latin typeface="Lucida Sans" pitchFamily="34" charset="0"/>
              </a:rPr>
              <a:t>: no te pueden comer</a:t>
            </a:r>
            <a:endParaRPr lang="es-ES" sz="4000" dirty="0" smtClean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2" y="404664"/>
            <a:ext cx="78325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Lucida Sans" pitchFamily="34" charset="0"/>
              </a:rPr>
              <a:t>Tipos de casilla en el recorrido</a:t>
            </a:r>
          </a:p>
          <a:p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de color</a:t>
            </a:r>
            <a:endParaRPr lang="es-ES" sz="4000" dirty="0" smtClean="0">
              <a:solidFill>
                <a:srgbClr val="FF0000"/>
              </a:solidFill>
              <a:latin typeface="Lucida Sans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971600" y="2132856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pasillo</a:t>
            </a:r>
            <a:r>
              <a:rPr lang="es-ES" sz="4000" dirty="0" smtClean="0">
                <a:latin typeface="Lucida Sans" pitchFamily="34" charset="0"/>
              </a:rPr>
              <a:t>: puedes rebotar</a:t>
            </a:r>
            <a:endParaRPr lang="es-ES" sz="4000" dirty="0" smtClean="0">
              <a:latin typeface="Lucida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meta</a:t>
            </a:r>
            <a:r>
              <a:rPr lang="es-ES" sz="4000" dirty="0" smtClean="0">
                <a:latin typeface="Lucida Sans" pitchFamily="34" charset="0"/>
              </a:rPr>
              <a:t>: final del recorrido para la ficha</a:t>
            </a:r>
            <a:endParaRPr lang="es-ES" sz="4000" dirty="0" smtClean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2" y="2492896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Lucida Sans" pitchFamily="34" charset="0"/>
              </a:rPr>
              <a:t>Insertar </a:t>
            </a:r>
            <a:r>
              <a:rPr lang="es-ES" sz="4000" dirty="0" err="1" smtClean="0">
                <a:latin typeface="Lucida Sans" pitchFamily="34" charset="0"/>
              </a:rPr>
              <a:t>uml</a:t>
            </a:r>
            <a:r>
              <a:rPr lang="es-ES" sz="4000" dirty="0" smtClean="0">
                <a:latin typeface="Lucida Sans" pitchFamily="34" charset="0"/>
              </a:rPr>
              <a:t> de recorridos y casillas</a:t>
            </a:r>
            <a:endParaRPr lang="es-ES" sz="4000" dirty="0" smtClean="0">
              <a:solidFill>
                <a:srgbClr val="FF0000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s-ES" sz="8800" b="1" dirty="0" smtClean="0">
                <a:latin typeface="Lucida Sans" pitchFamily="34" charset="0"/>
              </a:rPr>
              <a:t>Modelando el </a:t>
            </a:r>
            <a:r>
              <a:rPr lang="es-ES" sz="8800" b="1" dirty="0" smtClean="0">
                <a:solidFill>
                  <a:srgbClr val="FF0000"/>
                </a:solidFill>
                <a:latin typeface="Lucida Sans" pitchFamily="34" charset="0"/>
              </a:rPr>
              <a:t>jugador</a:t>
            </a:r>
            <a:endParaRPr lang="es-ES" sz="8800" b="1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3" y="404664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N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jugadores</a:t>
            </a:r>
            <a:r>
              <a:rPr lang="es-ES" sz="4000" dirty="0" smtClean="0">
                <a:latin typeface="Lucida Sans" pitchFamily="34" charset="0"/>
              </a:rPr>
              <a:t> con 4 fichas cada uno, cada uno tiene un color</a:t>
            </a:r>
          </a:p>
          <a:p>
            <a:pPr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</a:t>
            </a:r>
            <a:r>
              <a:rPr lang="es-ES" sz="4000" dirty="0" smtClean="0">
                <a:latin typeface="Lucida Sans" pitchFamily="34" charset="0"/>
              </a:rPr>
              <a:t>Comportamiento determinado por ser humano o IA</a:t>
            </a:r>
          </a:p>
          <a:p>
            <a:pPr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</a:t>
            </a:r>
            <a:r>
              <a:rPr lang="es-ES" sz="4000" dirty="0" smtClean="0">
                <a:latin typeface="Lucida Sans" pitchFamily="34" charset="0"/>
              </a:rPr>
              <a:t>Elige qué ficha mover entre las posibles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3" y="404664"/>
            <a:ext cx="80648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Lucida Sans" pitchFamily="34" charset="0"/>
              </a:rPr>
              <a:t>Para implementar el jugador usamos el patrón </a:t>
            </a:r>
            <a:r>
              <a:rPr lang="es-ES" sz="4000" dirty="0" smtClean="0">
                <a:latin typeface="Lucida Sans" pitchFamily="34" charset="0"/>
              </a:rPr>
              <a:t>de comportamiento </a:t>
            </a:r>
            <a:r>
              <a:rPr lang="es-ES" sz="4000" dirty="0" err="1" smtClean="0">
                <a:solidFill>
                  <a:srgbClr val="FF0000"/>
                </a:solidFill>
                <a:latin typeface="Lucida Sans" pitchFamily="34" charset="0"/>
              </a:rPr>
              <a:t>State</a:t>
            </a:r>
            <a:r>
              <a:rPr lang="es-ES" sz="4000" dirty="0" smtClean="0">
                <a:latin typeface="Lucida Sans" pitchFamily="34" charset="0"/>
              </a:rPr>
              <a:t>. Cada jugador </a:t>
            </a:r>
            <a:r>
              <a:rPr lang="es-ES" sz="4000" dirty="0" err="1" smtClean="0">
                <a:latin typeface="Lucida Sans" pitchFamily="34" charset="0"/>
              </a:rPr>
              <a:t>tendra</a:t>
            </a:r>
            <a:r>
              <a:rPr lang="es-ES" sz="4000" dirty="0" smtClean="0">
                <a:latin typeface="Lucida Sans" pitchFamily="34" charset="0"/>
              </a:rPr>
              <a:t> un comportamiento dependiendo de su </a:t>
            </a:r>
            <a:r>
              <a:rPr lang="es-ES" sz="4000" dirty="0" smtClean="0">
                <a:latin typeface="Lucida Sans" pitchFamily="34" charset="0"/>
              </a:rPr>
              <a:t>estado, ya sea IA o humano.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27584" y="2420888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 smtClean="0">
                <a:latin typeface="Lucida Sans" pitchFamily="34" charset="0"/>
              </a:rPr>
              <a:t>Uml</a:t>
            </a:r>
            <a:r>
              <a:rPr lang="es-ES" sz="4000" dirty="0" smtClean="0">
                <a:latin typeface="Lucida Sans" pitchFamily="34" charset="0"/>
              </a:rPr>
              <a:t> jugador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s-ES" sz="8800" b="1" dirty="0" smtClean="0">
                <a:latin typeface="Lucida Sans" pitchFamily="34" charset="0"/>
              </a:rPr>
              <a:t>Modelando el </a:t>
            </a:r>
            <a:r>
              <a:rPr lang="es-ES" sz="8800" b="1" dirty="0" smtClean="0">
                <a:solidFill>
                  <a:srgbClr val="FF0000"/>
                </a:solidFill>
                <a:latin typeface="Lucida Sans" pitchFamily="34" charset="0"/>
              </a:rPr>
              <a:t>dado</a:t>
            </a:r>
            <a:endParaRPr lang="es-ES" sz="8800" b="1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3" y="404664"/>
            <a:ext cx="80648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Hay un único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dado</a:t>
            </a:r>
            <a:r>
              <a:rPr lang="es-ES" sz="4000" dirty="0" smtClean="0">
                <a:latin typeface="Lucida Sans" pitchFamily="34" charset="0"/>
              </a:rPr>
              <a:t> para todos</a:t>
            </a:r>
            <a:r>
              <a:rPr lang="es-ES" sz="4000" dirty="0" smtClean="0">
                <a:latin typeface="Lucida Sans" pitchFamily="34" charset="0"/>
              </a:rPr>
              <a:t> </a:t>
            </a:r>
            <a:r>
              <a:rPr lang="es-ES" sz="4000" dirty="0" smtClean="0">
                <a:latin typeface="Lucida Sans" pitchFamily="34" charset="0"/>
              </a:rPr>
              <a:t>los jugadores</a:t>
            </a:r>
          </a:p>
          <a:p>
            <a:pPr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</a:t>
            </a:r>
            <a:r>
              <a:rPr lang="es-ES" sz="4000" dirty="0" smtClean="0">
                <a:latin typeface="Lucida Sans" pitchFamily="34" charset="0"/>
              </a:rPr>
              <a:t>Tras tirarlo se mueve una ficha, de ser posible, el número que marca la cara boca arriba.</a:t>
            </a:r>
            <a:endParaRPr lang="es-ES" sz="4000" dirty="0" smtClean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3" y="404664"/>
            <a:ext cx="80648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Lucida Sans" pitchFamily="34" charset="0"/>
              </a:rPr>
              <a:t>Lo implementamos con un patrón de construcción </a:t>
            </a:r>
            <a:r>
              <a:rPr lang="es-ES" sz="4000" dirty="0" err="1" smtClean="0">
                <a:solidFill>
                  <a:srgbClr val="FF0000"/>
                </a:solidFill>
                <a:latin typeface="Lucida Sans" pitchFamily="34" charset="0"/>
              </a:rPr>
              <a:t>singleton</a:t>
            </a:r>
            <a:r>
              <a:rPr lang="es-ES" sz="4000" dirty="0" smtClean="0">
                <a:latin typeface="Lucida Sans" pitchFamily="34" charset="0"/>
              </a:rPr>
              <a:t> y así solo tenemos una instancia de dado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275856" y="4149080"/>
            <a:ext cx="132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Insertar </a:t>
            </a:r>
            <a:r>
              <a:rPr lang="es-ES" dirty="0" err="1" smtClean="0"/>
              <a:t>uml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uki\Desktop\parchis\parchi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692696"/>
            <a:ext cx="5715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s-ES" sz="8800" b="1" dirty="0" smtClean="0">
                <a:latin typeface="Lucida Sans" pitchFamily="34" charset="0"/>
              </a:rPr>
              <a:t>¿Modelando las </a:t>
            </a:r>
            <a:r>
              <a:rPr lang="es-ES" sz="8800" b="1" dirty="0" smtClean="0">
                <a:solidFill>
                  <a:srgbClr val="FF0000"/>
                </a:solidFill>
                <a:latin typeface="Lucida Sans" pitchFamily="34" charset="0"/>
              </a:rPr>
              <a:t>fichas</a:t>
            </a:r>
            <a:r>
              <a:rPr lang="es-ES" sz="8800" b="1" dirty="0" smtClean="0">
                <a:latin typeface="Lucida Sans" pitchFamily="34" charset="0"/>
              </a:rPr>
              <a:t>?</a:t>
            </a:r>
            <a:endParaRPr lang="es-ES" sz="8800" b="1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3" y="404664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Lucida Sans" pitchFamily="34" charset="0"/>
              </a:rPr>
              <a:t>Consideramos que las propias casillas pueden funcionar como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fichas</a:t>
            </a:r>
            <a:r>
              <a:rPr lang="es-ES" sz="4000" dirty="0" smtClean="0">
                <a:latin typeface="Lucida Sans" pitchFamily="34" charset="0"/>
              </a:rPr>
              <a:t> ya que sabemos que solo puede haber 4 y que como mucho una casilla puede tener 2.</a:t>
            </a:r>
            <a:endParaRPr lang="es-ES" sz="4000" dirty="0" smtClean="0">
              <a:latin typeface="Lucida Sans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899592" y="4653136"/>
            <a:ext cx="777686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6 Conector recto"/>
          <p:cNvCxnSpPr/>
          <p:nvPr/>
        </p:nvCxnSpPr>
        <p:spPr>
          <a:xfrm>
            <a:off x="2843808" y="4653136"/>
            <a:ext cx="0" cy="18002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4716016" y="4653136"/>
            <a:ext cx="0" cy="18002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6660232" y="4653136"/>
            <a:ext cx="0" cy="18002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1115616" y="544522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</a:rPr>
              <a:t>Casilla 60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059832" y="544522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</a:rPr>
              <a:t>Casilla 54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932040" y="544522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</a:rPr>
              <a:t>Casilla 20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804248" y="544522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</a:rPr>
              <a:t>Casa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619672" y="4077072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Fichas jugador azul</a:t>
            </a:r>
            <a:endParaRPr lang="es-E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s-ES" sz="8800" b="1" dirty="0" smtClean="0">
                <a:latin typeface="Lucida Sans" pitchFamily="34" charset="0"/>
              </a:rPr>
              <a:t>Diagrama del </a:t>
            </a:r>
            <a:r>
              <a:rPr lang="es-ES" sz="8800" b="1" dirty="0" smtClean="0">
                <a:solidFill>
                  <a:srgbClr val="FF0000"/>
                </a:solidFill>
                <a:latin typeface="Lucida Sans" pitchFamily="34" charset="0"/>
              </a:rPr>
              <a:t>Parchís</a:t>
            </a:r>
            <a:endParaRPr lang="es-ES" sz="8800" b="1" dirty="0">
              <a:solidFill>
                <a:srgbClr val="FF0000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03848" y="2852936"/>
            <a:ext cx="328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Uml</a:t>
            </a:r>
            <a:r>
              <a:rPr lang="es-ES" dirty="0" smtClean="0"/>
              <a:t> general de todo el programa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2" y="404664"/>
            <a:ext cx="7388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Lucida Sans" pitchFamily="34" charset="0"/>
              </a:rPr>
              <a:t>Elementos físicos del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parchís</a:t>
            </a:r>
            <a:endParaRPr lang="es-ES" sz="4000" dirty="0" smtClean="0">
              <a:solidFill>
                <a:srgbClr val="FF0000"/>
              </a:solidFill>
              <a:latin typeface="Lucida Sans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43608" y="1196752"/>
            <a:ext cx="300434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</a:t>
            </a:r>
            <a:r>
              <a:rPr lang="es-ES" sz="4000" dirty="0" smtClean="0">
                <a:latin typeface="Lucida Sans" pitchFamily="34" charset="0"/>
              </a:rPr>
              <a:t>Dado</a:t>
            </a:r>
          </a:p>
          <a:p>
            <a:pPr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</a:t>
            </a:r>
            <a:r>
              <a:rPr lang="es-ES" sz="4000" dirty="0" smtClean="0">
                <a:latin typeface="Lucida Sans" pitchFamily="34" charset="0"/>
              </a:rPr>
              <a:t>Jugadores</a:t>
            </a:r>
          </a:p>
          <a:p>
            <a:pPr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Fichas</a:t>
            </a:r>
          </a:p>
          <a:p>
            <a:pPr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</a:t>
            </a:r>
            <a:r>
              <a:rPr lang="es-ES" sz="4000" dirty="0" smtClean="0">
                <a:latin typeface="Lucida Sans" pitchFamily="34" charset="0"/>
              </a:rPr>
              <a:t>Tablero</a:t>
            </a:r>
            <a:endParaRPr lang="es-ES" sz="4000" dirty="0" smtClean="0">
              <a:latin typeface="Lucida Sans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55576" y="4509120"/>
            <a:ext cx="6873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Lucida Sans" pitchFamily="34" charset="0"/>
              </a:rPr>
              <a:t>Elementos teóricos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parchís</a:t>
            </a:r>
            <a:endParaRPr lang="es-ES" sz="4000" dirty="0" smtClean="0">
              <a:solidFill>
                <a:srgbClr val="FF0000"/>
              </a:solidFill>
              <a:latin typeface="Lucida Sans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43608" y="5445224"/>
            <a:ext cx="214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</a:t>
            </a:r>
            <a:r>
              <a:rPr lang="es-ES" sz="4000" dirty="0" smtClean="0">
                <a:latin typeface="Lucida Sans" pitchFamily="34" charset="0"/>
              </a:rPr>
              <a:t>Reglas</a:t>
            </a:r>
            <a:endParaRPr lang="es-ES" sz="4000" dirty="0" smtClean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s-ES" sz="8800" b="1" dirty="0" smtClean="0">
                <a:latin typeface="Lucida Sans" pitchFamily="34" charset="0"/>
              </a:rPr>
              <a:t>Modelando el </a:t>
            </a:r>
            <a:r>
              <a:rPr lang="es-ES" sz="8800" b="1" dirty="0" smtClean="0">
                <a:solidFill>
                  <a:srgbClr val="FF0000"/>
                </a:solidFill>
                <a:latin typeface="Lucida Sans" pitchFamily="34" charset="0"/>
              </a:rPr>
              <a:t>tablero</a:t>
            </a:r>
            <a:endParaRPr lang="es-ES" sz="8800" b="1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2" y="404664"/>
            <a:ext cx="4594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Lucida Sans" pitchFamily="34" charset="0"/>
              </a:rPr>
              <a:t>Recorrido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general</a:t>
            </a:r>
            <a:endParaRPr lang="es-ES" sz="4000" dirty="0" smtClean="0">
              <a:solidFill>
                <a:srgbClr val="FF0000"/>
              </a:solidFill>
              <a:latin typeface="Lucida Sans" pitchFamily="34" charset="0"/>
            </a:endParaRPr>
          </a:p>
        </p:txBody>
      </p:sp>
      <p:pic>
        <p:nvPicPr>
          <p:cNvPr id="3074" name="Picture 2" descr="C:\Users\Luki\Desktop\parchis\recorridoNorm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3727871" cy="3727872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4895528" y="1628800"/>
            <a:ext cx="4248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Lucida Sans" pitchFamily="34" charset="0"/>
              </a:rPr>
              <a:t>Todos los jugadores </a:t>
            </a:r>
            <a:r>
              <a:rPr lang="es-ES" sz="4000" dirty="0" err="1" smtClean="0">
                <a:latin typeface="Lucida Sans" pitchFamily="34" charset="0"/>
              </a:rPr>
              <a:t>interactuan</a:t>
            </a:r>
            <a:r>
              <a:rPr lang="es-ES" sz="4000" dirty="0" smtClean="0">
                <a:latin typeface="Lucida Sans" pitchFamily="34" charset="0"/>
              </a:rPr>
              <a:t> con él</a:t>
            </a:r>
            <a:endParaRPr lang="es-ES" sz="4000" dirty="0" smtClean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2" y="404664"/>
            <a:ext cx="4764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Lucida Sans" pitchFamily="34" charset="0"/>
              </a:rPr>
              <a:t>Recorrido de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color</a:t>
            </a:r>
            <a:endParaRPr lang="es-ES" sz="4000" dirty="0" smtClean="0">
              <a:solidFill>
                <a:srgbClr val="FF0000"/>
              </a:solidFill>
              <a:latin typeface="Lucida Sans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716016" y="1628800"/>
            <a:ext cx="4248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Lucida Sans" pitchFamily="34" charset="0"/>
              </a:rPr>
              <a:t>Solo interactúa un jugador con su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color</a:t>
            </a:r>
            <a:endParaRPr lang="es-ES" sz="4000" dirty="0" smtClean="0">
              <a:solidFill>
                <a:srgbClr val="FF0000"/>
              </a:solidFill>
              <a:latin typeface="Lucida Sans" pitchFamily="34" charset="0"/>
            </a:endParaRPr>
          </a:p>
        </p:txBody>
      </p:sp>
      <p:pic>
        <p:nvPicPr>
          <p:cNvPr id="4098" name="Picture 2" descr="C:\Users\Luki\Desktop\parchis\recorridoCol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3808686" cy="38086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2" y="404664"/>
            <a:ext cx="77283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Lucida Sans" pitchFamily="34" charset="0"/>
              </a:rPr>
              <a:t>¿De qué están compuestos los</a:t>
            </a:r>
          </a:p>
          <a:p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Recorridos?</a:t>
            </a:r>
            <a:endParaRPr lang="es-ES" sz="4000" dirty="0" smtClean="0">
              <a:solidFill>
                <a:srgbClr val="FF0000"/>
              </a:solidFill>
              <a:latin typeface="Lucida Sans" pitchFamily="34" charset="0"/>
            </a:endParaRPr>
          </a:p>
        </p:txBody>
      </p:sp>
      <p:pic>
        <p:nvPicPr>
          <p:cNvPr id="5123" name="Picture 3" descr="C:\Users\Luki\Desktop\parchis\Casill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92896"/>
            <a:ext cx="6105526" cy="2800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2" y="404664"/>
            <a:ext cx="8064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Hay 17 casillas por cada 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jugador </a:t>
            </a:r>
            <a:r>
              <a:rPr lang="es-ES" sz="4000" dirty="0" smtClean="0">
                <a:latin typeface="Lucida Sans" pitchFamily="34" charset="0"/>
              </a:rPr>
              <a:t>en el recorrido general y 8 en el recorrido de color</a:t>
            </a:r>
          </a:p>
          <a:p>
            <a:pPr>
              <a:buFont typeface="Arial" pitchFamily="34" charset="0"/>
              <a:buChar char="•"/>
            </a:pPr>
            <a:r>
              <a:rPr lang="es-ES" sz="4000" dirty="0" smtClean="0">
                <a:latin typeface="Lucida Sans" pitchFamily="34" charset="0"/>
              </a:rPr>
              <a:t> Cada jugador tiene una casilla especial “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casa</a:t>
            </a:r>
            <a:r>
              <a:rPr lang="es-ES" sz="4000" dirty="0" smtClean="0">
                <a:latin typeface="Lucida Sans" pitchFamily="34" charset="0"/>
              </a:rPr>
              <a:t>” donde se almacenan las fichas que no se han comido y otra “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final</a:t>
            </a:r>
            <a:r>
              <a:rPr lang="es-ES" sz="4000" dirty="0" smtClean="0">
                <a:latin typeface="Lucida Sans" pitchFamily="34" charset="0"/>
              </a:rPr>
              <a:t>” donde se </a:t>
            </a:r>
            <a:r>
              <a:rPr lang="es-ES" sz="4000" dirty="0" err="1" smtClean="0">
                <a:latin typeface="Lucida Sans" pitchFamily="34" charset="0"/>
              </a:rPr>
              <a:t>situan</a:t>
            </a:r>
            <a:r>
              <a:rPr lang="es-ES" sz="4000" dirty="0" smtClean="0">
                <a:latin typeface="Lucida Sans" pitchFamily="34" charset="0"/>
              </a:rPr>
              <a:t> las que han llegado a la meta.</a:t>
            </a:r>
            <a:endParaRPr lang="es-ES" sz="4000" dirty="0" smtClean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99592" y="404664"/>
            <a:ext cx="79208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latin typeface="Lucida Sans" pitchFamily="34" charset="0"/>
              </a:rPr>
              <a:t>Modelamos las casillas utilizando el patrón </a:t>
            </a:r>
            <a:r>
              <a:rPr lang="es-ES" sz="4000" dirty="0" err="1" smtClean="0">
                <a:solidFill>
                  <a:srgbClr val="FF0000"/>
                </a:solidFill>
                <a:latin typeface="Lucida Sans" pitchFamily="34" charset="0"/>
              </a:rPr>
              <a:t>abstrac</a:t>
            </a:r>
            <a:r>
              <a:rPr lang="es-ES" sz="4000" dirty="0" err="1" smtClean="0">
                <a:solidFill>
                  <a:srgbClr val="FF0000"/>
                </a:solidFill>
                <a:latin typeface="Lucida Sans" pitchFamily="34" charset="0"/>
              </a:rPr>
              <a:t>t</a:t>
            </a:r>
            <a:r>
              <a:rPr lang="es-ES" sz="4000" dirty="0" smtClean="0">
                <a:solidFill>
                  <a:srgbClr val="FF0000"/>
                </a:solidFill>
                <a:latin typeface="Lucida Sans" pitchFamily="34" charset="0"/>
              </a:rPr>
              <a:t> </a:t>
            </a:r>
            <a:r>
              <a:rPr lang="es-ES" sz="4000" dirty="0" err="1" smtClean="0">
                <a:solidFill>
                  <a:srgbClr val="FF0000"/>
                </a:solidFill>
                <a:latin typeface="Lucida Sans" pitchFamily="34" charset="0"/>
              </a:rPr>
              <a:t>factory</a:t>
            </a:r>
            <a:r>
              <a:rPr lang="es-ES" sz="4000" dirty="0" smtClean="0">
                <a:latin typeface="Lucida Sans" pitchFamily="34" charset="0"/>
              </a:rPr>
              <a:t> </a:t>
            </a:r>
            <a:r>
              <a:rPr lang="es-ES" sz="4000" dirty="0" smtClean="0">
                <a:latin typeface="Lucida Sans" pitchFamily="34" charset="0"/>
              </a:rPr>
              <a:t>ya que cada recorrido, de color o general, crea sus propias casillas.</a:t>
            </a:r>
            <a:endParaRPr lang="es-ES" sz="4000" dirty="0" smtClean="0">
              <a:solidFill>
                <a:srgbClr val="FF0000"/>
              </a:solidFill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362</Words>
  <Application>Microsoft Office PowerPoint</Application>
  <PresentationFormat>Presentación en pantalla (4:3)</PresentationFormat>
  <Paragraphs>51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Parchís</vt:lpstr>
      <vt:lpstr>Diapositiva 2</vt:lpstr>
      <vt:lpstr>Diapositiva 3</vt:lpstr>
      <vt:lpstr>Modelando el tablero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Modelando el jugador</vt:lpstr>
      <vt:lpstr>Diapositiva 14</vt:lpstr>
      <vt:lpstr>Diapositiva 15</vt:lpstr>
      <vt:lpstr>Diapositiva 16</vt:lpstr>
      <vt:lpstr>Modelando el dado</vt:lpstr>
      <vt:lpstr>Diapositiva 18</vt:lpstr>
      <vt:lpstr>Diapositiva 19</vt:lpstr>
      <vt:lpstr>¿Modelando las fichas?</vt:lpstr>
      <vt:lpstr>Diapositiva 21</vt:lpstr>
      <vt:lpstr>Diagrama del Parchís</vt:lpstr>
      <vt:lpstr>Diapositiva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Género</dc:title>
  <dc:creator>Usuario</dc:creator>
  <cp:lastModifiedBy>Usuario</cp:lastModifiedBy>
  <cp:revision>61</cp:revision>
  <dcterms:created xsi:type="dcterms:W3CDTF">2015-01-08T20:49:32Z</dcterms:created>
  <dcterms:modified xsi:type="dcterms:W3CDTF">2015-10-27T19:01:32Z</dcterms:modified>
</cp:coreProperties>
</file>