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41F2-E396-4D7F-BD87-C9C9A0950E0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7B4-0A3D-4A02-8BD3-DC11CBD3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41F2-E396-4D7F-BD87-C9C9A0950E0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7B4-0A3D-4A02-8BD3-DC11CBD3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8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41F2-E396-4D7F-BD87-C9C9A0950E0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7B4-0A3D-4A02-8BD3-DC11CBD3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41F2-E396-4D7F-BD87-C9C9A0950E0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7B4-0A3D-4A02-8BD3-DC11CBD3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2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41F2-E396-4D7F-BD87-C9C9A0950E0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7B4-0A3D-4A02-8BD3-DC11CBD3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41F2-E396-4D7F-BD87-C9C9A0950E0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7B4-0A3D-4A02-8BD3-DC11CBD3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6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41F2-E396-4D7F-BD87-C9C9A0950E0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7B4-0A3D-4A02-8BD3-DC11CBD3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41F2-E396-4D7F-BD87-C9C9A0950E0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7B4-0A3D-4A02-8BD3-DC11CBD3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5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41F2-E396-4D7F-BD87-C9C9A0950E0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7B4-0A3D-4A02-8BD3-DC11CBD3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41F2-E396-4D7F-BD87-C9C9A0950E0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7B4-0A3D-4A02-8BD3-DC11CBD3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41F2-E396-4D7F-BD87-C9C9A0950E0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17B4-0A3D-4A02-8BD3-DC11CBD3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7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41F2-E396-4D7F-BD87-C9C9A0950E0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17B4-0A3D-4A02-8BD3-DC11CBD3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9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Excess mortality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1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C5533-C1D7-412B-A01D-E16C0E88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42" y="233714"/>
            <a:ext cx="10515600" cy="1325563"/>
          </a:xfrm>
        </p:spPr>
        <p:txBody>
          <a:bodyPr/>
          <a:lstStyle/>
          <a:p>
            <a:r>
              <a:rPr lang="en-US" dirty="0"/>
              <a:t>Model for baseline mortality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679AAD-1734-4A55-A2DC-DD490C5F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42" y="135473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Counterfactual scenario of mortality without COVID-19</a:t>
            </a:r>
          </a:p>
          <a:p>
            <a:pPr lvl="1"/>
            <a:r>
              <a:rPr lang="en-US" dirty="0" smtClean="0"/>
              <a:t>GLM </a:t>
            </a:r>
            <a:r>
              <a:rPr lang="en-US" dirty="0"/>
              <a:t>model</a:t>
            </a:r>
          </a:p>
          <a:p>
            <a:pPr lvl="2"/>
            <a:r>
              <a:rPr lang="en-US" dirty="0"/>
              <a:t>Adapted from the </a:t>
            </a:r>
            <a:r>
              <a:rPr lang="en-US" i="1" dirty="0" err="1"/>
              <a:t>Serfling</a:t>
            </a:r>
            <a:r>
              <a:rPr lang="en-US" dirty="0"/>
              <a:t> model (influenza mortality estimation)</a:t>
            </a:r>
          </a:p>
          <a:p>
            <a:pPr lvl="2"/>
            <a:r>
              <a:rPr lang="en-US" dirty="0"/>
              <a:t>Poisson or Negative Binomial (overdispersion) models</a:t>
            </a:r>
          </a:p>
          <a:p>
            <a:pPr lvl="2"/>
            <a:r>
              <a:rPr lang="en-US" dirty="0"/>
              <a:t>Excluding </a:t>
            </a:r>
          </a:p>
          <a:p>
            <a:pPr lvl="3"/>
            <a:r>
              <a:rPr lang="en-US" dirty="0"/>
              <a:t>winter weeks (influenza mortality)</a:t>
            </a:r>
          </a:p>
          <a:p>
            <a:pPr lvl="3"/>
            <a:r>
              <a:rPr lang="en-US" dirty="0"/>
              <a:t>some summer weeks (heat wave mortality)</a:t>
            </a:r>
          </a:p>
          <a:p>
            <a:pPr lvl="3"/>
            <a:r>
              <a:rPr lang="en-US" dirty="0"/>
              <a:t>Pandemic period (all 2020)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2B8E3AC-938A-4FAA-BF81-BF8833389C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50" y="2962219"/>
            <a:ext cx="5646558" cy="376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8C2897-8538-467F-A169-BE42EC1C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307AA2FF-D771-4ED1-9188-D0292E564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𝐷𝑒𝑎𝑡h𝑠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𝑠𝑝𝑙𝑖𝑛𝑒𝑠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type m:val="skw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+</m:t>
                      </m:r>
                      <m:f>
                        <m:fPr>
                          <m:type m:val="skw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𝐸𝑥𝑝𝑜𝑠𝑢𝑟𝑒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AA2FF-D771-4ED1-9188-D0292E564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="" xmlns:a16="http://schemas.microsoft.com/office/drawing/2014/main" id="{CC5F4628-8B08-4B8F-8109-F5BE55CF2DD3}"/>
              </a:ext>
            </a:extLst>
          </p:cNvPr>
          <p:cNvSpPr/>
          <p:nvPr/>
        </p:nvSpPr>
        <p:spPr>
          <a:xfrm rot="5400000">
            <a:off x="3948943" y="1719369"/>
            <a:ext cx="82686" cy="1280160"/>
          </a:xfrm>
          <a:prstGeom prst="rightBrace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6F2CD2C-EEA8-47A6-9F92-9D31515DCEC3}"/>
              </a:ext>
            </a:extLst>
          </p:cNvPr>
          <p:cNvSpPr txBox="1"/>
          <p:nvPr/>
        </p:nvSpPr>
        <p:spPr>
          <a:xfrm>
            <a:off x="2925107" y="2498762"/>
            <a:ext cx="214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Secular change of mortality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6F53D7-E915-4425-B27C-1FF36711F6C4}"/>
              </a:ext>
            </a:extLst>
          </p:cNvPr>
          <p:cNvSpPr txBox="1"/>
          <p:nvPr/>
        </p:nvSpPr>
        <p:spPr>
          <a:xfrm>
            <a:off x="5295413" y="2498762"/>
            <a:ext cx="21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Seasonality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0EB417B-4990-413F-9AA3-53EF796F3A7B}"/>
              </a:ext>
            </a:extLst>
          </p:cNvPr>
          <p:cNvSpPr txBox="1"/>
          <p:nvPr/>
        </p:nvSpPr>
        <p:spPr>
          <a:xfrm>
            <a:off x="8025643" y="2503626"/>
            <a:ext cx="21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Population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="" xmlns:a16="http://schemas.microsoft.com/office/drawing/2014/main" id="{C3FC6ED3-0491-42B3-A75A-6AC3B044438B}"/>
              </a:ext>
            </a:extLst>
          </p:cNvPr>
          <p:cNvSpPr/>
          <p:nvPr/>
        </p:nvSpPr>
        <p:spPr>
          <a:xfrm rot="5400000">
            <a:off x="6514128" y="768217"/>
            <a:ext cx="45719" cy="3171217"/>
          </a:xfrm>
          <a:prstGeom prst="rightBrace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="" xmlns:a16="http://schemas.microsoft.com/office/drawing/2014/main" id="{59BED063-46AB-4539-B641-1E0D08101027}"/>
              </a:ext>
            </a:extLst>
          </p:cNvPr>
          <p:cNvSpPr/>
          <p:nvPr/>
        </p:nvSpPr>
        <p:spPr>
          <a:xfrm rot="5400000">
            <a:off x="9056775" y="1707421"/>
            <a:ext cx="82686" cy="1280160"/>
          </a:xfrm>
          <a:prstGeom prst="rightBrace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94D9A01-AEB1-4504-9369-824BA6D70C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83" y="3243063"/>
            <a:ext cx="5032119" cy="33547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F6887DB-4837-4E8F-8439-DC9CE0FBAA44}"/>
              </a:ext>
            </a:extLst>
          </p:cNvPr>
          <p:cNvSpPr txBox="1"/>
          <p:nvPr/>
        </p:nvSpPr>
        <p:spPr>
          <a:xfrm>
            <a:off x="6981540" y="4381675"/>
            <a:ext cx="5032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Excess = Observed –Baseline mortality</a:t>
            </a:r>
          </a:p>
        </p:txBody>
      </p:sp>
    </p:spTree>
    <p:extLst>
      <p:ext uri="{BB962C8B-B14F-4D97-AF65-F5344CB8AC3E}">
        <p14:creationId xmlns:p14="http://schemas.microsoft.com/office/powerpoint/2010/main" val="35226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1C5C5E-D118-4A34-9E25-81E36345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09CA4-7CB7-4851-A3B5-BA909E304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1FBB72C-F2FE-40B9-9118-196F39DFF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0" y="2430706"/>
            <a:ext cx="5486411" cy="3657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7640D423-F508-42DA-8ABF-3358A21FB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11" y="243070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1C5C5E-D118-4A34-9E25-81E36345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09CA4-7CB7-4851-A3B5-BA909E304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A977ABE-4CFF-4F1B-A52B-21B6013DDA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385488"/>
            <a:ext cx="5486411" cy="36576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6BE4238-9E79-4070-B495-40846E5688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5488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Québec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96" y="2342505"/>
            <a:ext cx="5486411" cy="36576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05" y="2342504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Québec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0" y="2177513"/>
            <a:ext cx="4937770" cy="32918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72" y="2177513"/>
            <a:ext cx="4937770" cy="32918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4" y="2163728"/>
            <a:ext cx="5486411" cy="3657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52" y="2163729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Excess mortality estimation</vt:lpstr>
      <vt:lpstr>Model for baseline mortality </vt:lpstr>
      <vt:lpstr>GLM model</vt:lpstr>
      <vt:lpstr>Some results</vt:lpstr>
      <vt:lpstr>Some results</vt:lpstr>
      <vt:lpstr>Québec</vt:lpstr>
      <vt:lpstr>Québec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2021-02-10T15:55:21Z</dcterms:created>
  <dcterms:modified xsi:type="dcterms:W3CDTF">2021-02-10T18:22:12Z</dcterms:modified>
</cp:coreProperties>
</file>