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87" r:id="rId3"/>
    <p:sldId id="335" r:id="rId4"/>
    <p:sldId id="336" r:id="rId5"/>
    <p:sldId id="337" r:id="rId6"/>
    <p:sldId id="341" r:id="rId7"/>
    <p:sldId id="343" r:id="rId8"/>
    <p:sldId id="344" r:id="rId9"/>
    <p:sldId id="345" r:id="rId10"/>
    <p:sldId id="349" r:id="rId11"/>
    <p:sldId id="350" r:id="rId12"/>
    <p:sldId id="351" r:id="rId13"/>
    <p:sldId id="258" r:id="rId14"/>
    <p:sldId id="266" r:id="rId15"/>
    <p:sldId id="348" r:id="rId16"/>
    <p:sldId id="338" r:id="rId17"/>
    <p:sldId id="34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9">
          <p15:clr>
            <a:srgbClr val="A4A3A4"/>
          </p15:clr>
        </p15:guide>
        <p15:guide id="4" orient="horz" pos="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C0C0C0"/>
    <a:srgbClr val="F8F8F8"/>
    <a:srgbClr val="646464"/>
    <a:srgbClr val="F7F7F7"/>
    <a:srgbClr val="FFFFFF"/>
    <a:srgbClr val="F1F1F1"/>
    <a:srgbClr val="006C66"/>
    <a:srgbClr val="8E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4" autoAdjust="0"/>
  </p:normalViewPr>
  <p:slideViewPr>
    <p:cSldViewPr snapToGrid="0" showGuides="1">
      <p:cViewPr varScale="1">
        <p:scale>
          <a:sx n="101" d="100"/>
          <a:sy n="101" d="100"/>
        </p:scale>
        <p:origin x="216" y="114"/>
      </p:cViewPr>
      <p:guideLst>
        <p:guide orient="horz" pos="2160"/>
        <p:guide pos="3840"/>
        <p:guide orient="horz" pos="109"/>
        <p:guide orient="horz" pos="54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2DB9-C1DA-45A1-B5CE-FC5CAC8CFE59}" type="datetimeFigureOut">
              <a:rPr lang="es-CO" smtClean="0"/>
              <a:t>12/12/2021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CA375-BEED-454F-A092-05D84F8B04E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49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context</a:t>
            </a:r>
            <a:r>
              <a:rPr lang="es-CO" dirty="0"/>
              <a:t> </a:t>
            </a:r>
            <a:r>
              <a:rPr lang="es-CO" dirty="0" err="1"/>
              <a:t>make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likely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observe </a:t>
            </a:r>
            <a:r>
              <a:rPr lang="es-CO" dirty="0" err="1"/>
              <a:t>differentiated</a:t>
            </a:r>
            <a:r>
              <a:rPr lang="es-CO" dirty="0"/>
              <a:t> </a:t>
            </a:r>
            <a:r>
              <a:rPr lang="es-CO" dirty="0" err="1"/>
              <a:t>consequences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and </a:t>
            </a:r>
            <a:r>
              <a:rPr lang="es-CO" dirty="0" err="1"/>
              <a:t>within</a:t>
            </a:r>
            <a:r>
              <a:rPr lang="es-CO" dirty="0"/>
              <a:t> </a:t>
            </a:r>
            <a:r>
              <a:rPr lang="es-CO" dirty="0" err="1"/>
              <a:t>countries</a:t>
            </a:r>
            <a:r>
              <a:rPr lang="es-CO" dirty="0"/>
              <a:t>, and </a:t>
            </a:r>
            <a:r>
              <a:rPr lang="es-CO" dirty="0" err="1"/>
              <a:t>therefore</a:t>
            </a:r>
            <a:r>
              <a:rPr lang="es-CO" dirty="0"/>
              <a:t> </a:t>
            </a:r>
            <a:r>
              <a:rPr lang="es-CO" dirty="0" err="1"/>
              <a:t>suggests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should</a:t>
            </a:r>
            <a:r>
              <a:rPr lang="es-CO" dirty="0"/>
              <a:t> </a:t>
            </a:r>
            <a:r>
              <a:rPr lang="es-CO" dirty="0" err="1"/>
              <a:t>analyze</a:t>
            </a:r>
            <a:r>
              <a:rPr lang="es-CO" dirty="0"/>
              <a:t> (more tan </a:t>
            </a:r>
            <a:r>
              <a:rPr lang="es-CO" dirty="0" err="1"/>
              <a:t>ever</a:t>
            </a:r>
            <a:r>
              <a:rPr lang="es-CO" dirty="0"/>
              <a:t>) </a:t>
            </a:r>
            <a:r>
              <a:rPr lang="es-CO" dirty="0" err="1"/>
              <a:t>sub-national</a:t>
            </a:r>
            <a:r>
              <a:rPr lang="es-CO" dirty="0"/>
              <a:t> </a:t>
            </a:r>
            <a:r>
              <a:rPr lang="es-CO" dirty="0" err="1"/>
              <a:t>demographic</a:t>
            </a:r>
            <a:r>
              <a:rPr lang="es-CO" dirty="0"/>
              <a:t> </a:t>
            </a:r>
            <a:r>
              <a:rPr lang="es-CO" dirty="0" err="1"/>
              <a:t>measures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A375-BEED-454F-A092-05D84F8B04E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37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We</a:t>
            </a:r>
            <a:r>
              <a:rPr lang="es-CO" dirty="0"/>
              <a:t> are </a:t>
            </a:r>
            <a:r>
              <a:rPr lang="es-CO" dirty="0" err="1"/>
              <a:t>agnostic</a:t>
            </a:r>
            <a:r>
              <a:rPr lang="es-CO" dirty="0"/>
              <a:t> as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dirección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associations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A375-BEED-454F-A092-05D84F8B04E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08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A375-BEED-454F-A092-05D84F8B04E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22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A375-BEED-454F-A092-05D84F8B04E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51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A375-BEED-454F-A092-05D84F8B04E8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16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CA375-BEED-454F-A092-05D84F8B04E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475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F1F1F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3192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69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34D6FFE-C346-403E-A982-395E5408109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87792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FC65B91-E784-4354-A701-802A4C59DD9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4860000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2097088"/>
            <a:ext cx="5148263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41C9CA6-6D1C-4ADA-8260-CCE7AD3CB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9FF6589-208D-EB40-B483-E5F8DF134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40470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59122B-6621-47D1-A7DC-B86D3C66D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4701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2B497B3-7BCD-436C-BE19-C4ED853A13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10296524" cy="4310912"/>
          </a:xfrm>
        </p:spPr>
        <p:txBody>
          <a:bodyPr numCol="1" spcCol="540000"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A4F4E8-41E6-43E5-86D4-144034C85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A5BA017-A349-4547-A095-6A28324BB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1353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3405DF-DDE4-4B3F-BD48-FC67B9175B2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805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EEA7A5B-CC69-48D1-B35F-8500863105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8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7070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1F02B2B-2724-554D-82D3-E93B5519A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26402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7601A5-58AC-4B70-8384-E8B22377E0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930500AC-72D1-E94E-B004-A9ED30D1C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38638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16934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A1D4A37-1331-435B-A211-7068997FD9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566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193015A-FC55-4B7E-8DBE-5DF6AAB16C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23200" y="2097088"/>
            <a:ext cx="3421063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7738" y="2097088"/>
            <a:ext cx="680434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02DFC1-1B36-4B69-A65A-1E64FEF5C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4B59DE1-0A1D-E442-B44C-0645F9F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67756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separator / End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998" y="3429000"/>
            <a:ext cx="5449246" cy="1621940"/>
          </a:xfrm>
          <a:prstGeom prst="rect">
            <a:avLst/>
          </a:prstGeom>
        </p:spPr>
        <p:txBody>
          <a:bodyPr anchor="t" anchorCtr="0"/>
          <a:lstStyle>
            <a:lvl1pPr>
              <a:defRPr sz="2300" spc="23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50D214-B6EE-034A-8488-56AD762182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5050940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006C66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rgbClr val="006C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0144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bg1"/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4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0"/>
            <a:ext cx="3451225" cy="184008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Master: 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7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1"/>
            <a:ext cx="3451225" cy="82296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7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8331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7739" y="2097087"/>
            <a:ext cx="10296524" cy="4319587"/>
          </a:xfrm>
        </p:spPr>
        <p:txBody>
          <a:bodyPr/>
          <a:lstStyle>
            <a:lvl1pPr>
              <a:spcBef>
                <a:spcPts val="1150"/>
              </a:spcBef>
              <a:tabLst>
                <a:tab pos="180000" algn="l"/>
                <a:tab pos="360000" algn="l"/>
                <a:tab pos="576000" algn="l"/>
              </a:tabLst>
              <a:defRPr b="0"/>
            </a:lvl1pPr>
            <a:lvl2pPr>
              <a:tabLst>
                <a:tab pos="180000" algn="l"/>
                <a:tab pos="360000" algn="l"/>
                <a:tab pos="576000" algn="l"/>
              </a:tabLst>
              <a:defRPr kern="600" spc="40" baseline="0"/>
            </a:lvl2pPr>
            <a:lvl3pPr>
              <a:spcBef>
                <a:spcPts val="700"/>
              </a:spcBef>
              <a:defRPr sz="1400" b="0">
                <a:solidFill>
                  <a:schemeClr val="tx1"/>
                </a:solidFill>
              </a:defRPr>
            </a:lvl3pPr>
            <a:lvl4pPr marL="360000">
              <a:spcBef>
                <a:spcPts val="700"/>
              </a:spcBef>
              <a:defRPr sz="1400" b="1" kern="600" spc="40" baseline="0">
                <a:solidFill>
                  <a:schemeClr val="tx2"/>
                </a:solidFill>
              </a:defRPr>
            </a:lvl4pPr>
            <a:lvl5pPr marL="540000">
              <a:lnSpc>
                <a:spcPts val="2300"/>
              </a:lnSpc>
              <a:spcBef>
                <a:spcPts val="700"/>
              </a:spcBef>
              <a:defRPr sz="1400" kern="600" spc="40" baseline="0"/>
            </a:lvl5pPr>
            <a:lvl7pPr>
              <a:defRPr/>
            </a:lvl7pPr>
            <a:lvl8pPr>
              <a:defRPr spc="120" baseline="0"/>
            </a:lvl8pPr>
            <a:lvl9pPr>
              <a:defRPr/>
            </a:lvl9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1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989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356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A89605-A664-8749-B4DF-ABFF196F644A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3628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D92C0F-1C48-8E42-B536-AB31F51A8C6B}"/>
              </a:ext>
            </a:extLst>
          </p:cNvPr>
          <p:cNvSpPr/>
          <p:nvPr userDrawn="1"/>
        </p:nvSpPr>
        <p:spPr>
          <a:xfrm>
            <a:off x="4805673" y="813262"/>
            <a:ext cx="6438587" cy="5231476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3FBFD33-14B0-4B26-8D25-D9E05002D480}"/>
              </a:ext>
            </a:extLst>
          </p:cNvPr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949532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think-cell Folie" r:id="rId19" imgW="384" imgH="385" progId="TCLayout.ActiveDocument.1">
                  <p:embed/>
                </p:oleObj>
              </mc:Choice>
              <mc:Fallback>
                <p:oleObj name="think-cell Folie" r:id="rId19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58354E6-9E0E-44B9-83E8-1963A1EC88F1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9" y="813262"/>
            <a:ext cx="10296524" cy="1283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Arial </a:t>
            </a:r>
            <a:r>
              <a:rPr lang="de-DE" dirty="0" err="1"/>
              <a:t>MPG_green_dark</a:t>
            </a:r>
            <a:r>
              <a:rPr lang="de-DE" dirty="0"/>
              <a:t>, 23 </a:t>
            </a:r>
            <a:r>
              <a:rPr lang="de-DE" dirty="0" err="1"/>
              <a:t>pt</a:t>
            </a:r>
            <a:r>
              <a:rPr lang="de-DE" dirty="0"/>
              <a:t>, ZAB 26 </a:t>
            </a:r>
            <a:r>
              <a:rPr lang="de-DE" dirty="0" err="1"/>
              <a:t>pt</a:t>
            </a:r>
            <a:r>
              <a:rPr lang="de-DE" dirty="0"/>
              <a:t>,  </a:t>
            </a:r>
            <a:r>
              <a:rPr lang="de-DE" dirty="0" err="1"/>
              <a:t>spacing</a:t>
            </a:r>
            <a:r>
              <a:rPr lang="de-DE" dirty="0"/>
              <a:t> 1,4 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9" y="2097087"/>
            <a:ext cx="10296524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Level 1: Headlines</a:t>
            </a:r>
          </a:p>
          <a:p>
            <a:pPr lvl="1"/>
            <a:r>
              <a:rPr lang="de-DE" dirty="0"/>
              <a:t>Level 2: Running </a:t>
            </a:r>
            <a:r>
              <a:rPr lang="de-DE" dirty="0" err="1"/>
              <a:t>text</a:t>
            </a:r>
            <a:endParaRPr lang="de-DE" dirty="0"/>
          </a:p>
          <a:p>
            <a:pPr lvl="3"/>
            <a:r>
              <a:rPr lang="de-DE" dirty="0"/>
              <a:t>Level 3: Bullet </a:t>
            </a:r>
            <a:r>
              <a:rPr lang="de-DE" dirty="0" err="1"/>
              <a:t>points</a:t>
            </a:r>
            <a:endParaRPr lang="de-DE" dirty="0"/>
          </a:p>
          <a:p>
            <a:pPr lvl="2"/>
            <a:r>
              <a:rPr lang="de-DE" dirty="0"/>
              <a:t>Level 4: </a:t>
            </a:r>
            <a:r>
              <a:rPr lang="de-DE" dirty="0" err="1"/>
              <a:t>Highlighted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</a:p>
          <a:p>
            <a:pPr lvl="4"/>
            <a:r>
              <a:rPr lang="de-DE" dirty="0"/>
              <a:t>Level 5: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5"/>
            <a:r>
              <a:rPr lang="de-DE" dirty="0"/>
              <a:t>Level 6: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6"/>
            <a:r>
              <a:rPr lang="de-DE" dirty="0"/>
              <a:t>Level 7: Additional </a:t>
            </a:r>
            <a:r>
              <a:rPr lang="de-DE" dirty="0" err="1"/>
              <a:t>information</a:t>
            </a:r>
            <a:endParaRPr lang="de-DE" dirty="0"/>
          </a:p>
          <a:p>
            <a:pPr lvl="7"/>
            <a:r>
              <a:rPr lang="de-DE" dirty="0"/>
              <a:t>Level 8: Caption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7739" y="6453188"/>
            <a:ext cx="10296524" cy="180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600" kern="600" cap="all" spc="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3" y="159154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  <p:sldLayoutId id="2147483697" r:id="rId3"/>
    <p:sldLayoutId id="2147483702" r:id="rId4"/>
    <p:sldLayoutId id="2147483662" r:id="rId5"/>
    <p:sldLayoutId id="2147483703" r:id="rId6"/>
    <p:sldLayoutId id="2147483705" r:id="rId7"/>
    <p:sldLayoutId id="2147483704" r:id="rId8"/>
    <p:sldLayoutId id="2147483708" r:id="rId9"/>
    <p:sldLayoutId id="2147483664" r:id="rId10"/>
    <p:sldLayoutId id="2147483668" r:id="rId11"/>
    <p:sldLayoutId id="2147483698" r:id="rId12"/>
    <p:sldLayoutId id="2147483673" r:id="rId13"/>
    <p:sldLayoutId id="2147483663" r:id="rId14"/>
  </p:sldLayoutIdLst>
  <p:hf sldNum="0"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spcAft>
          <a:spcPts val="1800"/>
        </a:spcAft>
        <a:buNone/>
        <a:defRPr sz="2300" b="1" kern="600" cap="all" spc="200" baseline="0">
          <a:solidFill>
            <a:srgbClr val="006C6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23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b="1" i="0" kern="6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300"/>
        </a:lnSpc>
        <a:spcBef>
          <a:spcPts val="1150"/>
        </a:spcBef>
        <a:spcAft>
          <a:spcPts val="0"/>
        </a:spcAft>
        <a:buFont typeface="Arial" panose="020B0604020202020204" pitchFamily="34" charset="0"/>
        <a:buNone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b="1" kern="4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357188" indent="-179388" algn="l" defTabSz="914400" rtl="0" eaLnBrk="1" latinLnBrk="0" hangingPunct="1">
        <a:lnSpc>
          <a:spcPts val="2300"/>
        </a:lnSpc>
        <a:spcBef>
          <a:spcPts val="525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645750" indent="-285750" algn="l" defTabSz="914400" rtl="0" eaLnBrk="1" latinLnBrk="0" hangingPunct="1">
        <a:lnSpc>
          <a:spcPts val="2300"/>
        </a:lnSpc>
        <a:spcBef>
          <a:spcPts val="0"/>
        </a:spcBef>
        <a:spcAft>
          <a:spcPts val="0"/>
        </a:spcAft>
        <a:buClr>
          <a:schemeClr val="tx1"/>
        </a:buClr>
        <a:buSzPct val="110000"/>
        <a:buFont typeface="Symbol" panose="05050102010706020507" pitchFamily="18" charset="2"/>
        <a:buChar char=""/>
        <a:defRPr sz="1600" b="0" i="0" kern="6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215900" algn="l" defTabSz="914400" rtl="0" eaLnBrk="1" latinLnBrk="0" hangingPunct="1">
        <a:lnSpc>
          <a:spcPts val="2300"/>
        </a:lnSpc>
        <a:spcBef>
          <a:spcPts val="525"/>
        </a:spcBef>
        <a:spcAft>
          <a:spcPts val="0"/>
        </a:spcAft>
        <a:buClr>
          <a:schemeClr val="tx2"/>
        </a:buClr>
        <a:buFont typeface="Wingdings 3" panose="05040102010807070707" pitchFamily="18" charset="2"/>
        <a:buChar char=""/>
        <a:defRPr sz="1300" b="0" i="1" kern="6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1100"/>
        </a:lnSpc>
        <a:spcBef>
          <a:spcPts val="525"/>
        </a:spcBef>
        <a:spcAft>
          <a:spcPts val="0"/>
        </a:spcAft>
        <a:buSzPct val="110000"/>
        <a:buFont typeface=".SF NS Symbols Regular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1100"/>
        </a:lnSpc>
        <a:spcBef>
          <a:spcPts val="525"/>
        </a:spcBef>
        <a:buFont typeface="Arial" panose="020B0604020202020204" pitchFamily="34" charset="0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>
          <p15:clr>
            <a:srgbClr val="F26B43"/>
          </p15:clr>
        </p15:guide>
        <p15:guide id="2" orient="horz" pos="1321">
          <p15:clr>
            <a:srgbClr val="F26B43"/>
          </p15:clr>
        </p15:guide>
        <p15:guide id="3" pos="7083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483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pos="166">
          <p15:clr>
            <a:srgbClr val="F26B43"/>
          </p15:clr>
        </p15:guide>
        <p15:guide id="10" pos="75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63833-0145-8247-9AF6-1ECE2D26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510" y="2517168"/>
            <a:ext cx="9046489" cy="1226831"/>
          </a:xfrm>
        </p:spPr>
        <p:txBody>
          <a:bodyPr/>
          <a:lstStyle/>
          <a:p>
            <a:r>
              <a:rPr lang="en-US" sz="2400" dirty="0"/>
              <a:t>LABORATORY OF FERTILITY AND WELL-BEING</a:t>
            </a:r>
            <a:br>
              <a:rPr lang="en-US" sz="2400" dirty="0"/>
            </a:br>
            <a:endParaRPr lang="de-DE" b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A2311-CEFE-5E45-86DE-BC684D88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630" y="3483315"/>
            <a:ext cx="9250370" cy="2223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Sub-national Fertility and the Covid-19 Pandemic in Colombia and Brazil, 2010-2021</a:t>
            </a:r>
          </a:p>
          <a:p>
            <a:pPr>
              <a:lnSpc>
                <a:spcPct val="100000"/>
              </a:lnSpc>
            </a:pPr>
            <a:r>
              <a:rPr lang="it-IT" i="1" dirty="0"/>
              <a:t>Castro T, A.*, Sacco, N.** Pardo, I.***, </a:t>
            </a:r>
            <a:r>
              <a:rPr lang="it-IT" i="1" dirty="0" err="1"/>
              <a:t>Urdinola</a:t>
            </a:r>
            <a:r>
              <a:rPr lang="it-IT" i="1" dirty="0"/>
              <a:t>, B.****, </a:t>
            </a:r>
            <a:r>
              <a:rPr lang="it-IT" i="1" dirty="0" err="1"/>
              <a:t>Acosta</a:t>
            </a:r>
            <a:r>
              <a:rPr lang="it-IT" i="1" dirty="0"/>
              <a:t>, E.*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Max Planck </a:t>
            </a:r>
            <a:r>
              <a:rPr lang="es-ES" sz="1400" dirty="0" err="1"/>
              <a:t>Institute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Demographic</a:t>
            </a:r>
            <a:r>
              <a:rPr lang="es-ES" sz="1400" dirty="0"/>
              <a:t> </a:t>
            </a:r>
            <a:r>
              <a:rPr lang="es-ES" sz="1400" dirty="0" err="1"/>
              <a:t>Research</a:t>
            </a:r>
            <a:r>
              <a:rPr lang="es-ES" sz="1400" dirty="0"/>
              <a:t>*, Pennsylvania </a:t>
            </a:r>
            <a:r>
              <a:rPr lang="es-ES" sz="1400" dirty="0" err="1"/>
              <a:t>State</a:t>
            </a:r>
            <a:r>
              <a:rPr lang="es-ES" sz="1400" dirty="0"/>
              <a:t> </a:t>
            </a:r>
            <a:r>
              <a:rPr lang="es-ES" sz="1400" dirty="0" err="1"/>
              <a:t>University</a:t>
            </a:r>
            <a:r>
              <a:rPr lang="es-ES" sz="1400" dirty="0"/>
              <a:t>**, Universidad de la República****, Universidad Nacional de Colombia****</a:t>
            </a:r>
          </a:p>
        </p:txBody>
      </p:sp>
    </p:spTree>
    <p:extLst>
      <p:ext uri="{BB962C8B-B14F-4D97-AF65-F5344CB8AC3E}">
        <p14:creationId xmlns:p14="http://schemas.microsoft.com/office/powerpoint/2010/main" val="102257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10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 - BRAZIL</a:t>
            </a:r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9E20755-FD61-441C-BDF1-D8581EF39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r="41435" b="88116"/>
          <a:stretch/>
        </p:blipFill>
        <p:spPr>
          <a:xfrm>
            <a:off x="1193877" y="871944"/>
            <a:ext cx="4829176" cy="601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E75D5-6AFB-4383-8EBF-533D0593BC11}"/>
              </a:ext>
            </a:extLst>
          </p:cNvPr>
          <p:cNvSpPr txBox="1"/>
          <p:nvPr/>
        </p:nvSpPr>
        <p:spPr>
          <a:xfrm>
            <a:off x="9603211" y="1172793"/>
            <a:ext cx="1780166" cy="2562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es-CO" sz="1200" b="1" dirty="0"/>
              <a:t>2020			2021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BEB2DF-FE45-4118-9A25-5110FF33DCB3}"/>
              </a:ext>
            </a:extLst>
          </p:cNvPr>
          <p:cNvCxnSpPr/>
          <p:nvPr/>
        </p:nvCxnSpPr>
        <p:spPr>
          <a:xfrm>
            <a:off x="8905875" y="1339037"/>
            <a:ext cx="590550" cy="0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1237E8-3A4B-484E-9144-919BFFA737A2}"/>
              </a:ext>
            </a:extLst>
          </p:cNvPr>
          <p:cNvCxnSpPr/>
          <p:nvPr/>
        </p:nvCxnSpPr>
        <p:spPr>
          <a:xfrm>
            <a:off x="10327111" y="1339037"/>
            <a:ext cx="590550" cy="0"/>
          </a:xfrm>
          <a:prstGeom prst="line">
            <a:avLst/>
          </a:prstGeom>
          <a:ln w="19050" cmpd="sng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52B698F-418C-421C-B93D-65B1E5518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29" y="1472264"/>
            <a:ext cx="1072064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4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11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 - COLOMBIA</a:t>
            </a:r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9E20755-FD61-441C-BDF1-D8581EF39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r="41435" b="88116"/>
          <a:stretch/>
        </p:blipFill>
        <p:spPr>
          <a:xfrm>
            <a:off x="1193877" y="871944"/>
            <a:ext cx="4829176" cy="601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E75D5-6AFB-4383-8EBF-533D0593BC11}"/>
              </a:ext>
            </a:extLst>
          </p:cNvPr>
          <p:cNvSpPr txBox="1"/>
          <p:nvPr/>
        </p:nvSpPr>
        <p:spPr>
          <a:xfrm>
            <a:off x="9603211" y="1172793"/>
            <a:ext cx="1780166" cy="2562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es-CO" sz="1200" b="1" dirty="0"/>
              <a:t>2020			2021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BEB2DF-FE45-4118-9A25-5110FF33DCB3}"/>
              </a:ext>
            </a:extLst>
          </p:cNvPr>
          <p:cNvCxnSpPr/>
          <p:nvPr/>
        </p:nvCxnSpPr>
        <p:spPr>
          <a:xfrm>
            <a:off x="8905875" y="1339037"/>
            <a:ext cx="590550" cy="0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1237E8-3A4B-484E-9144-919BFFA737A2}"/>
              </a:ext>
            </a:extLst>
          </p:cNvPr>
          <p:cNvCxnSpPr/>
          <p:nvPr/>
        </p:nvCxnSpPr>
        <p:spPr>
          <a:xfrm>
            <a:off x="10327111" y="1339037"/>
            <a:ext cx="590550" cy="0"/>
          </a:xfrm>
          <a:prstGeom prst="line">
            <a:avLst/>
          </a:prstGeom>
          <a:ln w="19050" cmpd="sng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08225D-EC44-4121-8860-0A8AF1352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29" y="1483105"/>
            <a:ext cx="1072064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12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 - COLOMBIA</a:t>
            </a:r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9E20755-FD61-441C-BDF1-D8581EF39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r="41435" b="88116"/>
          <a:stretch/>
        </p:blipFill>
        <p:spPr>
          <a:xfrm>
            <a:off x="1193877" y="871944"/>
            <a:ext cx="4829176" cy="601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E75D5-6AFB-4383-8EBF-533D0593BC11}"/>
              </a:ext>
            </a:extLst>
          </p:cNvPr>
          <p:cNvSpPr txBox="1"/>
          <p:nvPr/>
        </p:nvSpPr>
        <p:spPr>
          <a:xfrm>
            <a:off x="9603211" y="1172793"/>
            <a:ext cx="1780166" cy="2562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es-CO" sz="1200" b="1" dirty="0"/>
              <a:t>2020			2021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BEB2DF-FE45-4118-9A25-5110FF33DCB3}"/>
              </a:ext>
            </a:extLst>
          </p:cNvPr>
          <p:cNvCxnSpPr/>
          <p:nvPr/>
        </p:nvCxnSpPr>
        <p:spPr>
          <a:xfrm>
            <a:off x="8905875" y="1339037"/>
            <a:ext cx="590550" cy="0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1237E8-3A4B-484E-9144-919BFFA737A2}"/>
              </a:ext>
            </a:extLst>
          </p:cNvPr>
          <p:cNvCxnSpPr/>
          <p:nvPr/>
        </p:nvCxnSpPr>
        <p:spPr>
          <a:xfrm>
            <a:off x="10327111" y="1339037"/>
            <a:ext cx="590550" cy="0"/>
          </a:xfrm>
          <a:prstGeom prst="line">
            <a:avLst/>
          </a:prstGeom>
          <a:ln w="19050" cmpd="sng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1AE08DA-50D1-4836-81FE-12E2D88F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29" y="1481789"/>
            <a:ext cx="1072064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97F4C-52D6-C54E-99A8-A97FBD1E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998" y="4049486"/>
            <a:ext cx="5449246" cy="795646"/>
          </a:xfrm>
        </p:spPr>
        <p:txBody>
          <a:bodyPr anchor="b" anchorCtr="0"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842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0201-3BF6-774F-9CDA-BFACDF06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7" y="1153547"/>
            <a:ext cx="10296524" cy="1283824"/>
          </a:xfrm>
        </p:spPr>
        <p:txBody>
          <a:bodyPr/>
          <a:lstStyle/>
          <a:p>
            <a:r>
              <a:rPr lang="de-DE" dirty="0"/>
              <a:t>Colors </a:t>
            </a:r>
            <a:r>
              <a:rPr lang="de-DE" dirty="0" err="1"/>
              <a:t>for</a:t>
            </a:r>
            <a:r>
              <a:rPr lang="de-DE" dirty="0"/>
              <a:t> Charts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2E8CF-BDAA-1149-B247-8CD0193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555" y="1761341"/>
            <a:ext cx="4445708" cy="668691"/>
          </a:xfrm>
        </p:spPr>
        <p:txBody>
          <a:bodyPr/>
          <a:lstStyle/>
          <a:p>
            <a:r>
              <a:rPr lang="de-DE" dirty="0" err="1"/>
              <a:t>Shades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284D1A-625F-A644-8CF4-E7EA5E1E4A35}"/>
              </a:ext>
            </a:extLst>
          </p:cNvPr>
          <p:cNvSpPr txBox="1">
            <a:spLocks/>
          </p:cNvSpPr>
          <p:nvPr/>
        </p:nvSpPr>
        <p:spPr>
          <a:xfrm>
            <a:off x="959556" y="1761341"/>
            <a:ext cx="3432352" cy="668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b="1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0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1" kern="600" spc="4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57188" indent="-179388" algn="l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5750" indent="-285750" algn="l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Char char=""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215900" algn="l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Char char=""/>
              <a:defRPr sz="13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Basis</a:t>
            </a: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28678E0F-9FFD-4873-9648-64B9FA0249A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99263" y="2095500"/>
            <a:ext cx="44450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3B13598E-B1ED-4C32-A982-3FEA19926020}"/>
              </a:ext>
            </a:extLst>
          </p:cNvPr>
          <p:cNvSpPr>
            <a:spLocks/>
          </p:cNvSpPr>
          <p:nvPr/>
        </p:nvSpPr>
        <p:spPr bwMode="auto">
          <a:xfrm>
            <a:off x="10450513" y="2092325"/>
            <a:ext cx="800100" cy="1522413"/>
          </a:xfrm>
          <a:custGeom>
            <a:avLst/>
            <a:gdLst>
              <a:gd name="T0" fmla="*/ 0 w 1200"/>
              <a:gd name="T1" fmla="*/ 2282 h 2282"/>
              <a:gd name="T2" fmla="*/ 0 w 1200"/>
              <a:gd name="T3" fmla="*/ 2282 h 2282"/>
              <a:gd name="T4" fmla="*/ 1200 w 1200"/>
              <a:gd name="T5" fmla="*/ 2282 h 2282"/>
              <a:gd name="T6" fmla="*/ 1200 w 1200"/>
              <a:gd name="T7" fmla="*/ 0 h 2282"/>
              <a:gd name="T8" fmla="*/ 0 w 1200"/>
              <a:gd name="T9" fmla="*/ 0 h 2282"/>
              <a:gd name="T10" fmla="*/ 0 w 1200"/>
              <a:gd name="T11" fmla="*/ 2282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2">
                <a:moveTo>
                  <a:pt x="0" y="2282"/>
                </a:moveTo>
                <a:lnTo>
                  <a:pt x="0" y="2282"/>
                </a:lnTo>
                <a:lnTo>
                  <a:pt x="1200" y="2282"/>
                </a:lnTo>
                <a:lnTo>
                  <a:pt x="1200" y="0"/>
                </a:lnTo>
                <a:lnTo>
                  <a:pt x="0" y="0"/>
                </a:lnTo>
                <a:lnTo>
                  <a:pt x="0" y="2282"/>
                </a:lnTo>
                <a:close/>
              </a:path>
            </a:pathLst>
          </a:custGeom>
          <a:solidFill>
            <a:srgbClr val="8E203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76DF64C-0A4F-40A6-A617-67838EFCAB31}"/>
              </a:ext>
            </a:extLst>
          </p:cNvPr>
          <p:cNvSpPr>
            <a:spLocks/>
          </p:cNvSpPr>
          <p:nvPr/>
        </p:nvSpPr>
        <p:spPr bwMode="auto">
          <a:xfrm>
            <a:off x="10450513" y="2852738"/>
            <a:ext cx="800100" cy="1524000"/>
          </a:xfrm>
          <a:custGeom>
            <a:avLst/>
            <a:gdLst>
              <a:gd name="T0" fmla="*/ 0 w 1200"/>
              <a:gd name="T1" fmla="*/ 2283 h 2283"/>
              <a:gd name="T2" fmla="*/ 0 w 1200"/>
              <a:gd name="T3" fmla="*/ 2283 h 2283"/>
              <a:gd name="T4" fmla="*/ 1200 w 1200"/>
              <a:gd name="T5" fmla="*/ 2283 h 2283"/>
              <a:gd name="T6" fmla="*/ 1200 w 1200"/>
              <a:gd name="T7" fmla="*/ 0 h 2283"/>
              <a:gd name="T8" fmla="*/ 0 w 1200"/>
              <a:gd name="T9" fmla="*/ 0 h 2283"/>
              <a:gd name="T10" fmla="*/ 0 w 1200"/>
              <a:gd name="T11" fmla="*/ 2283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3">
                <a:moveTo>
                  <a:pt x="0" y="2283"/>
                </a:moveTo>
                <a:lnTo>
                  <a:pt x="0" y="2283"/>
                </a:lnTo>
                <a:lnTo>
                  <a:pt x="1200" y="2283"/>
                </a:lnTo>
                <a:lnTo>
                  <a:pt x="1200" y="0"/>
                </a:lnTo>
                <a:lnTo>
                  <a:pt x="0" y="0"/>
                </a:lnTo>
                <a:lnTo>
                  <a:pt x="0" y="2283"/>
                </a:lnTo>
                <a:close/>
              </a:path>
            </a:pathLst>
          </a:custGeom>
          <a:solidFill>
            <a:srgbClr val="C0272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7C27AA1-5B21-495A-8B5D-70CE61F7CE91}"/>
              </a:ext>
            </a:extLst>
          </p:cNvPr>
          <p:cNvSpPr>
            <a:spLocks/>
          </p:cNvSpPr>
          <p:nvPr/>
        </p:nvSpPr>
        <p:spPr bwMode="auto">
          <a:xfrm>
            <a:off x="10450513" y="3614738"/>
            <a:ext cx="800100" cy="1522413"/>
          </a:xfrm>
          <a:custGeom>
            <a:avLst/>
            <a:gdLst>
              <a:gd name="T0" fmla="*/ 0 w 1200"/>
              <a:gd name="T1" fmla="*/ 2282 h 2282"/>
              <a:gd name="T2" fmla="*/ 0 w 1200"/>
              <a:gd name="T3" fmla="*/ 2282 h 2282"/>
              <a:gd name="T4" fmla="*/ 1200 w 1200"/>
              <a:gd name="T5" fmla="*/ 2282 h 2282"/>
              <a:gd name="T6" fmla="*/ 1200 w 1200"/>
              <a:gd name="T7" fmla="*/ 0 h 2282"/>
              <a:gd name="T8" fmla="*/ 0 w 1200"/>
              <a:gd name="T9" fmla="*/ 0 h 2282"/>
              <a:gd name="T10" fmla="*/ 0 w 1200"/>
              <a:gd name="T11" fmla="*/ 2282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2">
                <a:moveTo>
                  <a:pt x="0" y="2282"/>
                </a:moveTo>
                <a:lnTo>
                  <a:pt x="0" y="2282"/>
                </a:lnTo>
                <a:lnTo>
                  <a:pt x="1200" y="2282"/>
                </a:lnTo>
                <a:lnTo>
                  <a:pt x="1200" y="0"/>
                </a:lnTo>
                <a:lnTo>
                  <a:pt x="0" y="0"/>
                </a:lnTo>
                <a:lnTo>
                  <a:pt x="0" y="2282"/>
                </a:lnTo>
                <a:close/>
              </a:path>
            </a:pathLst>
          </a:custGeom>
          <a:solidFill>
            <a:srgbClr val="D8361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CF1A98A-8379-4394-99F9-A945D838D1CF}"/>
              </a:ext>
            </a:extLst>
          </p:cNvPr>
          <p:cNvSpPr>
            <a:spLocks/>
          </p:cNvSpPr>
          <p:nvPr/>
        </p:nvSpPr>
        <p:spPr bwMode="auto">
          <a:xfrm>
            <a:off x="10450513" y="4376738"/>
            <a:ext cx="800100" cy="1522413"/>
          </a:xfrm>
          <a:custGeom>
            <a:avLst/>
            <a:gdLst>
              <a:gd name="T0" fmla="*/ 0 w 1200"/>
              <a:gd name="T1" fmla="*/ 2283 h 2283"/>
              <a:gd name="T2" fmla="*/ 0 w 1200"/>
              <a:gd name="T3" fmla="*/ 2283 h 2283"/>
              <a:gd name="T4" fmla="*/ 1200 w 1200"/>
              <a:gd name="T5" fmla="*/ 2283 h 2283"/>
              <a:gd name="T6" fmla="*/ 1200 w 1200"/>
              <a:gd name="T7" fmla="*/ 0 h 2283"/>
              <a:gd name="T8" fmla="*/ 0 w 1200"/>
              <a:gd name="T9" fmla="*/ 0 h 2283"/>
              <a:gd name="T10" fmla="*/ 0 w 1200"/>
              <a:gd name="T11" fmla="*/ 2283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3">
                <a:moveTo>
                  <a:pt x="0" y="2283"/>
                </a:moveTo>
                <a:lnTo>
                  <a:pt x="0" y="2283"/>
                </a:lnTo>
                <a:lnTo>
                  <a:pt x="1200" y="2283"/>
                </a:lnTo>
                <a:lnTo>
                  <a:pt x="1200" y="0"/>
                </a:lnTo>
                <a:lnTo>
                  <a:pt x="0" y="0"/>
                </a:lnTo>
                <a:lnTo>
                  <a:pt x="0" y="2283"/>
                </a:lnTo>
                <a:close/>
              </a:path>
            </a:pathLst>
          </a:custGeom>
          <a:solidFill>
            <a:srgbClr val="EF7D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E0DA86FB-AEA5-4FD0-AAB1-4973C987E0C5}"/>
              </a:ext>
            </a:extLst>
          </p:cNvPr>
          <p:cNvSpPr>
            <a:spLocks/>
          </p:cNvSpPr>
          <p:nvPr/>
        </p:nvSpPr>
        <p:spPr bwMode="auto">
          <a:xfrm>
            <a:off x="10450513" y="5137150"/>
            <a:ext cx="800100" cy="762000"/>
          </a:xfrm>
          <a:custGeom>
            <a:avLst/>
            <a:gdLst>
              <a:gd name="T0" fmla="*/ 0 w 1200"/>
              <a:gd name="T1" fmla="*/ 1142 h 1142"/>
              <a:gd name="T2" fmla="*/ 0 w 1200"/>
              <a:gd name="T3" fmla="*/ 1142 h 1142"/>
              <a:gd name="T4" fmla="*/ 1200 w 1200"/>
              <a:gd name="T5" fmla="*/ 1142 h 1142"/>
              <a:gd name="T6" fmla="*/ 1200 w 1200"/>
              <a:gd name="T7" fmla="*/ 0 h 1142"/>
              <a:gd name="T8" fmla="*/ 0 w 1200"/>
              <a:gd name="T9" fmla="*/ 0 h 1142"/>
              <a:gd name="T10" fmla="*/ 0 w 1200"/>
              <a:gd name="T11" fmla="*/ 114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1142">
                <a:moveTo>
                  <a:pt x="0" y="1142"/>
                </a:moveTo>
                <a:lnTo>
                  <a:pt x="0" y="1142"/>
                </a:lnTo>
                <a:lnTo>
                  <a:pt x="1200" y="1142"/>
                </a:lnTo>
                <a:lnTo>
                  <a:pt x="1200" y="0"/>
                </a:lnTo>
                <a:lnTo>
                  <a:pt x="0" y="0"/>
                </a:lnTo>
                <a:lnTo>
                  <a:pt x="0" y="1142"/>
                </a:lnTo>
                <a:close/>
              </a:path>
            </a:pathLst>
          </a:custGeom>
          <a:solidFill>
            <a:srgbClr val="FAAF3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BEC15D28-373A-415C-9DA1-F34778B1A8BB}"/>
              </a:ext>
            </a:extLst>
          </p:cNvPr>
          <p:cNvSpPr>
            <a:spLocks/>
          </p:cNvSpPr>
          <p:nvPr/>
        </p:nvSpPr>
        <p:spPr bwMode="auto">
          <a:xfrm>
            <a:off x="9564688" y="2092325"/>
            <a:ext cx="798513" cy="1522413"/>
          </a:xfrm>
          <a:custGeom>
            <a:avLst/>
            <a:gdLst>
              <a:gd name="T0" fmla="*/ 0 w 1200"/>
              <a:gd name="T1" fmla="*/ 2282 h 2282"/>
              <a:gd name="T2" fmla="*/ 0 w 1200"/>
              <a:gd name="T3" fmla="*/ 2282 h 2282"/>
              <a:gd name="T4" fmla="*/ 1200 w 1200"/>
              <a:gd name="T5" fmla="*/ 2282 h 2282"/>
              <a:gd name="T6" fmla="*/ 1200 w 1200"/>
              <a:gd name="T7" fmla="*/ 0 h 2282"/>
              <a:gd name="T8" fmla="*/ 0 w 1200"/>
              <a:gd name="T9" fmla="*/ 0 h 2282"/>
              <a:gd name="T10" fmla="*/ 0 w 1200"/>
              <a:gd name="T11" fmla="*/ 2282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2">
                <a:moveTo>
                  <a:pt x="0" y="2282"/>
                </a:moveTo>
                <a:lnTo>
                  <a:pt x="0" y="2282"/>
                </a:lnTo>
                <a:lnTo>
                  <a:pt x="1200" y="2282"/>
                </a:lnTo>
                <a:lnTo>
                  <a:pt x="1200" y="0"/>
                </a:lnTo>
                <a:lnTo>
                  <a:pt x="0" y="0"/>
                </a:lnTo>
                <a:lnTo>
                  <a:pt x="0" y="2282"/>
                </a:lnTo>
                <a:close/>
              </a:path>
            </a:pathLst>
          </a:custGeom>
          <a:solidFill>
            <a:srgbClr val="8E203B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9D97A097-68D1-4D59-9098-D2775D668133}"/>
              </a:ext>
            </a:extLst>
          </p:cNvPr>
          <p:cNvSpPr>
            <a:spLocks/>
          </p:cNvSpPr>
          <p:nvPr/>
        </p:nvSpPr>
        <p:spPr bwMode="auto">
          <a:xfrm>
            <a:off x="9564688" y="2852738"/>
            <a:ext cx="798513" cy="1524000"/>
          </a:xfrm>
          <a:custGeom>
            <a:avLst/>
            <a:gdLst>
              <a:gd name="T0" fmla="*/ 1200 w 1200"/>
              <a:gd name="T1" fmla="*/ 2283 h 2283"/>
              <a:gd name="T2" fmla="*/ 1200 w 1200"/>
              <a:gd name="T3" fmla="*/ 2283 h 2283"/>
              <a:gd name="T4" fmla="*/ 0 w 1200"/>
              <a:gd name="T5" fmla="*/ 2283 h 2283"/>
              <a:gd name="T6" fmla="*/ 0 w 1200"/>
              <a:gd name="T7" fmla="*/ 0 h 2283"/>
              <a:gd name="T8" fmla="*/ 1200 w 1200"/>
              <a:gd name="T9" fmla="*/ 0 h 2283"/>
              <a:gd name="T10" fmla="*/ 1200 w 1200"/>
              <a:gd name="T11" fmla="*/ 2283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3">
                <a:moveTo>
                  <a:pt x="1200" y="2283"/>
                </a:moveTo>
                <a:lnTo>
                  <a:pt x="1200" y="2283"/>
                </a:lnTo>
                <a:lnTo>
                  <a:pt x="0" y="2283"/>
                </a:lnTo>
                <a:lnTo>
                  <a:pt x="0" y="0"/>
                </a:lnTo>
                <a:lnTo>
                  <a:pt x="1200" y="0"/>
                </a:lnTo>
                <a:lnTo>
                  <a:pt x="1200" y="2283"/>
                </a:lnTo>
                <a:close/>
              </a:path>
            </a:pathLst>
          </a:custGeom>
          <a:solidFill>
            <a:srgbClr val="B4374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CD6C7E22-8827-44F8-9DF8-54234CD0AFDD}"/>
              </a:ext>
            </a:extLst>
          </p:cNvPr>
          <p:cNvSpPr>
            <a:spLocks/>
          </p:cNvSpPr>
          <p:nvPr/>
        </p:nvSpPr>
        <p:spPr bwMode="auto">
          <a:xfrm>
            <a:off x="9564688" y="3614738"/>
            <a:ext cx="798513" cy="1522413"/>
          </a:xfrm>
          <a:custGeom>
            <a:avLst/>
            <a:gdLst>
              <a:gd name="T0" fmla="*/ 1200 w 1200"/>
              <a:gd name="T1" fmla="*/ 2282 h 2282"/>
              <a:gd name="T2" fmla="*/ 1200 w 1200"/>
              <a:gd name="T3" fmla="*/ 2282 h 2282"/>
              <a:gd name="T4" fmla="*/ 0 w 1200"/>
              <a:gd name="T5" fmla="*/ 2282 h 2282"/>
              <a:gd name="T6" fmla="*/ 0 w 1200"/>
              <a:gd name="T7" fmla="*/ 0 h 2282"/>
              <a:gd name="T8" fmla="*/ 1200 w 1200"/>
              <a:gd name="T9" fmla="*/ 0 h 2282"/>
              <a:gd name="T10" fmla="*/ 1200 w 1200"/>
              <a:gd name="T11" fmla="*/ 2282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2">
                <a:moveTo>
                  <a:pt x="1200" y="2282"/>
                </a:moveTo>
                <a:lnTo>
                  <a:pt x="1200" y="2282"/>
                </a:lnTo>
                <a:lnTo>
                  <a:pt x="0" y="2282"/>
                </a:lnTo>
                <a:lnTo>
                  <a:pt x="0" y="0"/>
                </a:lnTo>
                <a:lnTo>
                  <a:pt x="1200" y="0"/>
                </a:lnTo>
                <a:lnTo>
                  <a:pt x="1200" y="2282"/>
                </a:lnTo>
                <a:close/>
              </a:path>
            </a:pathLst>
          </a:custGeom>
          <a:solidFill>
            <a:srgbClr val="C0707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ADD704BB-2289-4417-A111-160335BD2F21}"/>
              </a:ext>
            </a:extLst>
          </p:cNvPr>
          <p:cNvSpPr>
            <a:spLocks/>
          </p:cNvSpPr>
          <p:nvPr/>
        </p:nvSpPr>
        <p:spPr bwMode="auto">
          <a:xfrm>
            <a:off x="9564688" y="4376738"/>
            <a:ext cx="798513" cy="1522413"/>
          </a:xfrm>
          <a:custGeom>
            <a:avLst/>
            <a:gdLst>
              <a:gd name="T0" fmla="*/ 0 w 1200"/>
              <a:gd name="T1" fmla="*/ 2283 h 2283"/>
              <a:gd name="T2" fmla="*/ 0 w 1200"/>
              <a:gd name="T3" fmla="*/ 2283 h 2283"/>
              <a:gd name="T4" fmla="*/ 1200 w 1200"/>
              <a:gd name="T5" fmla="*/ 2283 h 2283"/>
              <a:gd name="T6" fmla="*/ 1200 w 1200"/>
              <a:gd name="T7" fmla="*/ 0 h 2283"/>
              <a:gd name="T8" fmla="*/ 0 w 1200"/>
              <a:gd name="T9" fmla="*/ 0 h 2283"/>
              <a:gd name="T10" fmla="*/ 0 w 1200"/>
              <a:gd name="T11" fmla="*/ 2283 h 2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2283">
                <a:moveTo>
                  <a:pt x="0" y="2283"/>
                </a:moveTo>
                <a:lnTo>
                  <a:pt x="0" y="2283"/>
                </a:lnTo>
                <a:lnTo>
                  <a:pt x="1200" y="2283"/>
                </a:lnTo>
                <a:lnTo>
                  <a:pt x="1200" y="0"/>
                </a:lnTo>
                <a:lnTo>
                  <a:pt x="0" y="0"/>
                </a:lnTo>
                <a:lnTo>
                  <a:pt x="0" y="2283"/>
                </a:lnTo>
                <a:close/>
              </a:path>
            </a:pathLst>
          </a:custGeom>
          <a:solidFill>
            <a:srgbClr val="B5919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706716D0-E90A-446E-8354-F80146EE3EBF}"/>
              </a:ext>
            </a:extLst>
          </p:cNvPr>
          <p:cNvSpPr>
            <a:spLocks/>
          </p:cNvSpPr>
          <p:nvPr/>
        </p:nvSpPr>
        <p:spPr bwMode="auto">
          <a:xfrm>
            <a:off x="9564688" y="5137150"/>
            <a:ext cx="798513" cy="762000"/>
          </a:xfrm>
          <a:custGeom>
            <a:avLst/>
            <a:gdLst>
              <a:gd name="T0" fmla="*/ 0 w 1200"/>
              <a:gd name="T1" fmla="*/ 1142 h 1142"/>
              <a:gd name="T2" fmla="*/ 0 w 1200"/>
              <a:gd name="T3" fmla="*/ 1142 h 1142"/>
              <a:gd name="T4" fmla="*/ 1200 w 1200"/>
              <a:gd name="T5" fmla="*/ 1142 h 1142"/>
              <a:gd name="T6" fmla="*/ 1200 w 1200"/>
              <a:gd name="T7" fmla="*/ 0 h 1142"/>
              <a:gd name="T8" fmla="*/ 0 w 1200"/>
              <a:gd name="T9" fmla="*/ 0 h 1142"/>
              <a:gd name="T10" fmla="*/ 0 w 1200"/>
              <a:gd name="T11" fmla="*/ 1142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1142">
                <a:moveTo>
                  <a:pt x="0" y="1142"/>
                </a:moveTo>
                <a:lnTo>
                  <a:pt x="0" y="1142"/>
                </a:lnTo>
                <a:lnTo>
                  <a:pt x="1200" y="1142"/>
                </a:lnTo>
                <a:lnTo>
                  <a:pt x="1200" y="0"/>
                </a:lnTo>
                <a:lnTo>
                  <a:pt x="0" y="0"/>
                </a:lnTo>
                <a:lnTo>
                  <a:pt x="0" y="1142"/>
                </a:lnTo>
                <a:close/>
              </a:path>
            </a:pathLst>
          </a:custGeom>
          <a:solidFill>
            <a:srgbClr val="94919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4727F4A-05DC-409D-884F-ABC655215C32}"/>
              </a:ext>
            </a:extLst>
          </p:cNvPr>
          <p:cNvGrpSpPr/>
          <p:nvPr/>
        </p:nvGrpSpPr>
        <p:grpSpPr>
          <a:xfrm>
            <a:off x="958850" y="2092325"/>
            <a:ext cx="3529013" cy="3821113"/>
            <a:chOff x="958850" y="2092325"/>
            <a:chExt cx="3529013" cy="3821113"/>
          </a:xfrm>
        </p:grpSpPr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5A6F91AE-82EE-446E-8EA3-2B44C7EF4B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8850" y="2092325"/>
              <a:ext cx="3529013" cy="3821113"/>
              <a:chOff x="604" y="1318"/>
              <a:chExt cx="2223" cy="2407"/>
            </a:xfrm>
          </p:grpSpPr>
          <p:sp>
            <p:nvSpPr>
              <p:cNvPr id="35" name="AutoShape 31">
                <a:extLst>
                  <a:ext uri="{FF2B5EF4-FFF2-40B4-BE49-F238E27FC236}">
                    <a16:creationId xmlns:a16="http://schemas.microsoft.com/office/drawing/2014/main" id="{ECFBA378-F763-45B1-AA69-AE9C9ECF566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4" y="1320"/>
                <a:ext cx="2218" cy="2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B6E67478-CD40-49A7-A693-69B9DF9FA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2437"/>
                <a:ext cx="501" cy="502"/>
              </a:xfrm>
              <a:custGeom>
                <a:avLst/>
                <a:gdLst>
                  <a:gd name="T0" fmla="*/ 0 w 1199"/>
                  <a:gd name="T1" fmla="*/ 1200 h 1200"/>
                  <a:gd name="T2" fmla="*/ 0 w 1199"/>
                  <a:gd name="T3" fmla="*/ 1200 h 1200"/>
                  <a:gd name="T4" fmla="*/ 1199 w 1199"/>
                  <a:gd name="T5" fmla="*/ 1200 h 1200"/>
                  <a:gd name="T6" fmla="*/ 1199 w 1199"/>
                  <a:gd name="T7" fmla="*/ 0 h 1200"/>
                  <a:gd name="T8" fmla="*/ 0 w 1199"/>
                  <a:gd name="T9" fmla="*/ 0 h 1200"/>
                  <a:gd name="T10" fmla="*/ 0 w 1199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00">
                    <a:moveTo>
                      <a:pt x="0" y="1200"/>
                    </a:moveTo>
                    <a:lnTo>
                      <a:pt x="0" y="1200"/>
                    </a:lnTo>
                    <a:lnTo>
                      <a:pt x="1199" y="1200"/>
                    </a:lnTo>
                    <a:lnTo>
                      <a:pt x="1199" y="0"/>
                    </a:lnTo>
                    <a:lnTo>
                      <a:pt x="0" y="0"/>
                    </a:lnTo>
                    <a:lnTo>
                      <a:pt x="0" y="1200"/>
                    </a:lnTo>
                    <a:close/>
                  </a:path>
                </a:pathLst>
              </a:custGeom>
              <a:solidFill>
                <a:srgbClr val="12B7B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C1F8485-8FE7-40A8-BA85-943FE3303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" y="2437"/>
                <a:ext cx="501" cy="502"/>
              </a:xfrm>
              <a:custGeom>
                <a:avLst/>
                <a:gdLst>
                  <a:gd name="T0" fmla="*/ 1200 w 1200"/>
                  <a:gd name="T1" fmla="*/ 1200 h 1200"/>
                  <a:gd name="T2" fmla="*/ 1200 w 1200"/>
                  <a:gd name="T3" fmla="*/ 1200 h 1200"/>
                  <a:gd name="T4" fmla="*/ 0 w 1200"/>
                  <a:gd name="T5" fmla="*/ 1200 h 1200"/>
                  <a:gd name="T6" fmla="*/ 0 w 1200"/>
                  <a:gd name="T7" fmla="*/ 0 h 1200"/>
                  <a:gd name="T8" fmla="*/ 1200 w 1200"/>
                  <a:gd name="T9" fmla="*/ 0 h 1200"/>
                  <a:gd name="T10" fmla="*/ 1200 w 1200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200">
                    <a:moveTo>
                      <a:pt x="1200" y="1200"/>
                    </a:moveTo>
                    <a:lnTo>
                      <a:pt x="1200" y="1200"/>
                    </a:lnTo>
                    <a:lnTo>
                      <a:pt x="0" y="1200"/>
                    </a:lnTo>
                    <a:lnTo>
                      <a:pt x="0" y="0"/>
                    </a:lnTo>
                    <a:lnTo>
                      <a:pt x="1200" y="0"/>
                    </a:lnTo>
                    <a:lnTo>
                      <a:pt x="1200" y="1200"/>
                    </a:lnTo>
                    <a:close/>
                  </a:path>
                </a:pathLst>
              </a:custGeom>
              <a:solidFill>
                <a:srgbClr val="129BB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421DB809-1FCF-47CC-A912-AD0F173C3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2" y="2437"/>
                <a:ext cx="501" cy="502"/>
              </a:xfrm>
              <a:custGeom>
                <a:avLst/>
                <a:gdLst>
                  <a:gd name="T0" fmla="*/ 1200 w 1200"/>
                  <a:gd name="T1" fmla="*/ 1200 h 1200"/>
                  <a:gd name="T2" fmla="*/ 1200 w 1200"/>
                  <a:gd name="T3" fmla="*/ 1200 h 1200"/>
                  <a:gd name="T4" fmla="*/ 0 w 1200"/>
                  <a:gd name="T5" fmla="*/ 1200 h 1200"/>
                  <a:gd name="T6" fmla="*/ 0 w 1200"/>
                  <a:gd name="T7" fmla="*/ 0 h 1200"/>
                  <a:gd name="T8" fmla="*/ 1200 w 1200"/>
                  <a:gd name="T9" fmla="*/ 0 h 1200"/>
                  <a:gd name="T10" fmla="*/ 1200 w 1200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200">
                    <a:moveTo>
                      <a:pt x="1200" y="1200"/>
                    </a:moveTo>
                    <a:lnTo>
                      <a:pt x="1200" y="1200"/>
                    </a:lnTo>
                    <a:lnTo>
                      <a:pt x="0" y="1200"/>
                    </a:lnTo>
                    <a:lnTo>
                      <a:pt x="0" y="0"/>
                    </a:lnTo>
                    <a:lnTo>
                      <a:pt x="1200" y="0"/>
                    </a:lnTo>
                    <a:lnTo>
                      <a:pt x="1200" y="1200"/>
                    </a:lnTo>
                    <a:close/>
                  </a:path>
                </a:pathLst>
              </a:custGeom>
              <a:solidFill>
                <a:srgbClr val="22B47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39035535-3C3F-47DE-AF22-45688D7A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2437"/>
                <a:ext cx="502" cy="502"/>
              </a:xfrm>
              <a:custGeom>
                <a:avLst/>
                <a:gdLst>
                  <a:gd name="T0" fmla="*/ 0 w 1200"/>
                  <a:gd name="T1" fmla="*/ 1200 h 1200"/>
                  <a:gd name="T2" fmla="*/ 0 w 1200"/>
                  <a:gd name="T3" fmla="*/ 1200 h 1200"/>
                  <a:gd name="T4" fmla="*/ 1200 w 1200"/>
                  <a:gd name="T5" fmla="*/ 1200 h 1200"/>
                  <a:gd name="T6" fmla="*/ 1200 w 1200"/>
                  <a:gd name="T7" fmla="*/ 0 h 1200"/>
                  <a:gd name="T8" fmla="*/ 0 w 1200"/>
                  <a:gd name="T9" fmla="*/ 0 h 1200"/>
                  <a:gd name="T10" fmla="*/ 0 w 1200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200">
                    <a:moveTo>
                      <a:pt x="0" y="1200"/>
                    </a:moveTo>
                    <a:lnTo>
                      <a:pt x="0" y="1200"/>
                    </a:lnTo>
                    <a:lnTo>
                      <a:pt x="1200" y="1200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1200"/>
                    </a:lnTo>
                    <a:close/>
                  </a:path>
                </a:pathLst>
              </a:custGeom>
              <a:solidFill>
                <a:srgbClr val="00586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653031E2-B1A1-4F39-BE62-EDF98D0F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3223"/>
                <a:ext cx="502" cy="502"/>
              </a:xfrm>
              <a:custGeom>
                <a:avLst/>
                <a:gdLst>
                  <a:gd name="T0" fmla="*/ 0 w 1200"/>
                  <a:gd name="T1" fmla="*/ 1200 h 1200"/>
                  <a:gd name="T2" fmla="*/ 0 w 1200"/>
                  <a:gd name="T3" fmla="*/ 1200 h 1200"/>
                  <a:gd name="T4" fmla="*/ 1200 w 1200"/>
                  <a:gd name="T5" fmla="*/ 1200 h 1200"/>
                  <a:gd name="T6" fmla="*/ 1200 w 1200"/>
                  <a:gd name="T7" fmla="*/ 0 h 1200"/>
                  <a:gd name="T8" fmla="*/ 0 w 1200"/>
                  <a:gd name="T9" fmla="*/ 0 h 1200"/>
                  <a:gd name="T10" fmla="*/ 0 w 1200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200">
                    <a:moveTo>
                      <a:pt x="0" y="1200"/>
                    </a:moveTo>
                    <a:lnTo>
                      <a:pt x="0" y="1200"/>
                    </a:lnTo>
                    <a:lnTo>
                      <a:pt x="1200" y="1200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1200"/>
                    </a:lnTo>
                    <a:close/>
                  </a:path>
                </a:pathLst>
              </a:custGeom>
              <a:solidFill>
                <a:srgbClr val="3E2C5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016A256A-7B1D-4FAA-AA3E-B71BEF1E2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3223"/>
                <a:ext cx="501" cy="502"/>
              </a:xfrm>
              <a:custGeom>
                <a:avLst/>
                <a:gdLst>
                  <a:gd name="T0" fmla="*/ 0 w 1199"/>
                  <a:gd name="T1" fmla="*/ 1200 h 1200"/>
                  <a:gd name="T2" fmla="*/ 0 w 1199"/>
                  <a:gd name="T3" fmla="*/ 1200 h 1200"/>
                  <a:gd name="T4" fmla="*/ 1199 w 1199"/>
                  <a:gd name="T5" fmla="*/ 1200 h 1200"/>
                  <a:gd name="T6" fmla="*/ 1199 w 1199"/>
                  <a:gd name="T7" fmla="*/ 0 h 1200"/>
                  <a:gd name="T8" fmla="*/ 0 w 1199"/>
                  <a:gd name="T9" fmla="*/ 0 h 1200"/>
                  <a:gd name="T10" fmla="*/ 0 w 1199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1200">
                    <a:moveTo>
                      <a:pt x="0" y="1200"/>
                    </a:moveTo>
                    <a:lnTo>
                      <a:pt x="0" y="1200"/>
                    </a:lnTo>
                    <a:lnTo>
                      <a:pt x="1199" y="1200"/>
                    </a:lnTo>
                    <a:lnTo>
                      <a:pt x="1199" y="0"/>
                    </a:lnTo>
                    <a:lnTo>
                      <a:pt x="0" y="0"/>
                    </a:lnTo>
                    <a:lnTo>
                      <a:pt x="0" y="1200"/>
                    </a:lnTo>
                    <a:close/>
                  </a:path>
                </a:pathLst>
              </a:custGeom>
              <a:solidFill>
                <a:srgbClr val="08445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54216684-BB52-4832-B1B1-54DDAA080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" y="3223"/>
                <a:ext cx="501" cy="502"/>
              </a:xfrm>
              <a:custGeom>
                <a:avLst/>
                <a:gdLst>
                  <a:gd name="T0" fmla="*/ 0 w 1200"/>
                  <a:gd name="T1" fmla="*/ 1200 h 1200"/>
                  <a:gd name="T2" fmla="*/ 0 w 1200"/>
                  <a:gd name="T3" fmla="*/ 1200 h 1200"/>
                  <a:gd name="T4" fmla="*/ 1200 w 1200"/>
                  <a:gd name="T5" fmla="*/ 1200 h 1200"/>
                  <a:gd name="T6" fmla="*/ 1200 w 1200"/>
                  <a:gd name="T7" fmla="*/ 0 h 1200"/>
                  <a:gd name="T8" fmla="*/ 0 w 1200"/>
                  <a:gd name="T9" fmla="*/ 0 h 1200"/>
                  <a:gd name="T10" fmla="*/ 0 w 1200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200">
                    <a:moveTo>
                      <a:pt x="0" y="1200"/>
                    </a:moveTo>
                    <a:lnTo>
                      <a:pt x="0" y="1200"/>
                    </a:lnTo>
                    <a:lnTo>
                      <a:pt x="1200" y="1200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1200"/>
                    </a:lnTo>
                    <a:close/>
                  </a:path>
                </a:pathLst>
              </a:custGeom>
              <a:solidFill>
                <a:srgbClr val="8E203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8F3840EE-F54A-439A-9E6D-29C9EE09F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2" y="3223"/>
                <a:ext cx="501" cy="502"/>
              </a:xfrm>
              <a:custGeom>
                <a:avLst/>
                <a:gdLst>
                  <a:gd name="T0" fmla="*/ 0 w 1200"/>
                  <a:gd name="T1" fmla="*/ 1200 h 1200"/>
                  <a:gd name="T2" fmla="*/ 0 w 1200"/>
                  <a:gd name="T3" fmla="*/ 1200 h 1200"/>
                  <a:gd name="T4" fmla="*/ 1200 w 1200"/>
                  <a:gd name="T5" fmla="*/ 1200 h 1200"/>
                  <a:gd name="T6" fmla="*/ 1200 w 1200"/>
                  <a:gd name="T7" fmla="*/ 0 h 1200"/>
                  <a:gd name="T8" fmla="*/ 0 w 1200"/>
                  <a:gd name="T9" fmla="*/ 0 h 1200"/>
                  <a:gd name="T10" fmla="*/ 0 w 1200"/>
                  <a:gd name="T11" fmla="*/ 120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200">
                    <a:moveTo>
                      <a:pt x="0" y="1200"/>
                    </a:moveTo>
                    <a:lnTo>
                      <a:pt x="0" y="1200"/>
                    </a:lnTo>
                    <a:lnTo>
                      <a:pt x="1200" y="1200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1200"/>
                    </a:lnTo>
                    <a:close/>
                  </a:path>
                </a:pathLst>
              </a:custGeom>
              <a:solidFill>
                <a:srgbClr val="EF7D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2894DEDF-436F-42D2-AAEF-EEFC101FE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" y="1318"/>
                <a:ext cx="501" cy="1057"/>
              </a:xfrm>
              <a:custGeom>
                <a:avLst/>
                <a:gdLst>
                  <a:gd name="T0" fmla="*/ 0 w 1199"/>
                  <a:gd name="T1" fmla="*/ 2526 h 2526"/>
                  <a:gd name="T2" fmla="*/ 0 w 1199"/>
                  <a:gd name="T3" fmla="*/ 2526 h 2526"/>
                  <a:gd name="T4" fmla="*/ 1199 w 1199"/>
                  <a:gd name="T5" fmla="*/ 2526 h 2526"/>
                  <a:gd name="T6" fmla="*/ 1199 w 1199"/>
                  <a:gd name="T7" fmla="*/ 0 h 2526"/>
                  <a:gd name="T8" fmla="*/ 0 w 1199"/>
                  <a:gd name="T9" fmla="*/ 0 h 2526"/>
                  <a:gd name="T10" fmla="*/ 0 w 1199"/>
                  <a:gd name="T11" fmla="*/ 2526 h 2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9" h="2526">
                    <a:moveTo>
                      <a:pt x="0" y="2526"/>
                    </a:moveTo>
                    <a:lnTo>
                      <a:pt x="0" y="2526"/>
                    </a:lnTo>
                    <a:lnTo>
                      <a:pt x="1199" y="2526"/>
                    </a:lnTo>
                    <a:lnTo>
                      <a:pt x="1199" y="0"/>
                    </a:lnTo>
                    <a:lnTo>
                      <a:pt x="0" y="0"/>
                    </a:lnTo>
                    <a:lnTo>
                      <a:pt x="0" y="2526"/>
                    </a:lnTo>
                    <a:close/>
                  </a:path>
                </a:pathLst>
              </a:custGeom>
              <a:solidFill>
                <a:srgbClr val="08445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099BB77A-AF2A-41B2-AD72-B96BDCF72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2" y="1318"/>
                <a:ext cx="501" cy="1057"/>
              </a:xfrm>
              <a:custGeom>
                <a:avLst/>
                <a:gdLst>
                  <a:gd name="T0" fmla="*/ 0 w 1200"/>
                  <a:gd name="T1" fmla="*/ 2526 h 2526"/>
                  <a:gd name="T2" fmla="*/ 0 w 1200"/>
                  <a:gd name="T3" fmla="*/ 2526 h 2526"/>
                  <a:gd name="T4" fmla="*/ 1200 w 1200"/>
                  <a:gd name="T5" fmla="*/ 2526 h 2526"/>
                  <a:gd name="T6" fmla="*/ 1200 w 1200"/>
                  <a:gd name="T7" fmla="*/ 0 h 2526"/>
                  <a:gd name="T8" fmla="*/ 0 w 1200"/>
                  <a:gd name="T9" fmla="*/ 0 h 2526"/>
                  <a:gd name="T10" fmla="*/ 0 w 1200"/>
                  <a:gd name="T11" fmla="*/ 2526 h 2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2526">
                    <a:moveTo>
                      <a:pt x="0" y="2526"/>
                    </a:moveTo>
                    <a:lnTo>
                      <a:pt x="0" y="2526"/>
                    </a:lnTo>
                    <a:lnTo>
                      <a:pt x="1200" y="2526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2526"/>
                    </a:lnTo>
                    <a:close/>
                  </a:path>
                </a:pathLst>
              </a:custGeom>
              <a:solidFill>
                <a:srgbClr val="88B2A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C21F0A09-BA29-412A-8FDA-DA0046131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2" y="1318"/>
                <a:ext cx="501" cy="1057"/>
              </a:xfrm>
              <a:custGeom>
                <a:avLst/>
                <a:gdLst>
                  <a:gd name="T0" fmla="*/ 0 w 1200"/>
                  <a:gd name="T1" fmla="*/ 2526 h 2526"/>
                  <a:gd name="T2" fmla="*/ 0 w 1200"/>
                  <a:gd name="T3" fmla="*/ 2526 h 2526"/>
                  <a:gd name="T4" fmla="*/ 1200 w 1200"/>
                  <a:gd name="T5" fmla="*/ 2526 h 2526"/>
                  <a:gd name="T6" fmla="*/ 1200 w 1200"/>
                  <a:gd name="T7" fmla="*/ 0 h 2526"/>
                  <a:gd name="T8" fmla="*/ 0 w 1200"/>
                  <a:gd name="T9" fmla="*/ 0 h 2526"/>
                  <a:gd name="T10" fmla="*/ 0 w 1200"/>
                  <a:gd name="T11" fmla="*/ 2526 h 2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2526">
                    <a:moveTo>
                      <a:pt x="0" y="2526"/>
                    </a:moveTo>
                    <a:lnTo>
                      <a:pt x="0" y="2526"/>
                    </a:lnTo>
                    <a:lnTo>
                      <a:pt x="1200" y="2526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2526"/>
                    </a:lnTo>
                    <a:close/>
                  </a:path>
                </a:pathLst>
              </a:custGeom>
              <a:solidFill>
                <a:srgbClr val="00B1E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0894C1B3-BF47-4235-91C3-7C768D6E9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1318"/>
                <a:ext cx="502" cy="1057"/>
              </a:xfrm>
              <a:custGeom>
                <a:avLst/>
                <a:gdLst>
                  <a:gd name="T0" fmla="*/ 0 w 1200"/>
                  <a:gd name="T1" fmla="*/ 2526 h 2526"/>
                  <a:gd name="T2" fmla="*/ 0 w 1200"/>
                  <a:gd name="T3" fmla="*/ 2526 h 2526"/>
                  <a:gd name="T4" fmla="*/ 1200 w 1200"/>
                  <a:gd name="T5" fmla="*/ 2526 h 2526"/>
                  <a:gd name="T6" fmla="*/ 1200 w 1200"/>
                  <a:gd name="T7" fmla="*/ 0 h 2526"/>
                  <a:gd name="T8" fmla="*/ 0 w 1200"/>
                  <a:gd name="T9" fmla="*/ 0 h 2526"/>
                  <a:gd name="T10" fmla="*/ 0 w 1200"/>
                  <a:gd name="T11" fmla="*/ 2526 h 2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2526">
                    <a:moveTo>
                      <a:pt x="0" y="2526"/>
                    </a:moveTo>
                    <a:lnTo>
                      <a:pt x="0" y="2526"/>
                    </a:lnTo>
                    <a:lnTo>
                      <a:pt x="1200" y="2526"/>
                    </a:lnTo>
                    <a:lnTo>
                      <a:pt x="1200" y="0"/>
                    </a:lnTo>
                    <a:lnTo>
                      <a:pt x="0" y="0"/>
                    </a:lnTo>
                    <a:lnTo>
                      <a:pt x="0" y="2526"/>
                    </a:lnTo>
                    <a:close/>
                  </a:path>
                </a:pathLst>
              </a:custGeom>
              <a:solidFill>
                <a:srgbClr val="0A7878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6EEBE3-DE2D-44C4-A507-0FCA2A182256}"/>
                </a:ext>
              </a:extLst>
            </p:cNvPr>
            <p:cNvSpPr txBox="1"/>
            <p:nvPr/>
          </p:nvSpPr>
          <p:spPr>
            <a:xfrm>
              <a:off x="1104847" y="2557459"/>
              <a:ext cx="503343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68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95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EAB438-28BC-4AB3-98BC-F91342C6D58A}"/>
                </a:ext>
              </a:extLst>
            </p:cNvPr>
            <p:cNvSpPr txBox="1"/>
            <p:nvPr/>
          </p:nvSpPr>
          <p:spPr>
            <a:xfrm>
              <a:off x="1969057" y="2557459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136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188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171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196B6A-8876-49E9-948C-9963971B8264}"/>
                </a:ext>
              </a:extLst>
            </p:cNvPr>
            <p:cNvSpPr txBox="1"/>
            <p:nvPr/>
          </p:nvSpPr>
          <p:spPr>
            <a:xfrm>
              <a:off x="2876702" y="2557459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177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235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938E8F3-752B-464C-9D64-80D41722BB90}"/>
                </a:ext>
              </a:extLst>
            </p:cNvPr>
            <p:cNvSpPr txBox="1"/>
            <p:nvPr/>
          </p:nvSpPr>
          <p:spPr>
            <a:xfrm>
              <a:off x="3774084" y="2557459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120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120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830729-680C-4FF0-98C9-A5F46F9319E2}"/>
                </a:ext>
              </a:extLst>
            </p:cNvPr>
            <p:cNvSpPr txBox="1"/>
            <p:nvPr/>
          </p:nvSpPr>
          <p:spPr>
            <a:xfrm>
              <a:off x="1047940" y="3895712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183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181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92599C6-B38D-456C-91D0-90FBAF30EDE4}"/>
                </a:ext>
              </a:extLst>
            </p:cNvPr>
            <p:cNvSpPr txBox="1"/>
            <p:nvPr/>
          </p:nvSpPr>
          <p:spPr>
            <a:xfrm>
              <a:off x="1969057" y="3895712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155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181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BB38B2-2679-4559-BB6D-50289A0A3DD7}"/>
                </a:ext>
              </a:extLst>
            </p:cNvPr>
            <p:cNvSpPr txBox="1"/>
            <p:nvPr/>
          </p:nvSpPr>
          <p:spPr>
            <a:xfrm>
              <a:off x="2876702" y="3895712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34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180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115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42C408C-1878-4821-8185-541A71327B6F}"/>
                </a:ext>
              </a:extLst>
            </p:cNvPr>
            <p:cNvSpPr txBox="1"/>
            <p:nvPr/>
          </p:nvSpPr>
          <p:spPr>
            <a:xfrm>
              <a:off x="3786107" y="3895712"/>
              <a:ext cx="593111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88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105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0C52EC-F0C7-4578-A1B9-91E08698449D}"/>
                </a:ext>
              </a:extLst>
            </p:cNvPr>
            <p:cNvSpPr txBox="1"/>
            <p:nvPr/>
          </p:nvSpPr>
          <p:spPr>
            <a:xfrm>
              <a:off x="1104847" y="5143116"/>
              <a:ext cx="503343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68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95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4BAFD3-82E4-46BC-840C-DED64122F03C}"/>
                </a:ext>
              </a:extLst>
            </p:cNvPr>
            <p:cNvSpPr txBox="1"/>
            <p:nvPr/>
          </p:nvSpPr>
          <p:spPr>
            <a:xfrm>
              <a:off x="1975469" y="5143116"/>
              <a:ext cx="604333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142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32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59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0D2FFA-3C9E-47EC-82BB-8C6D2D7B2AFB}"/>
                </a:ext>
              </a:extLst>
            </p:cNvPr>
            <p:cNvSpPr txBox="1"/>
            <p:nvPr/>
          </p:nvSpPr>
          <p:spPr>
            <a:xfrm>
              <a:off x="2876702" y="5143116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239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125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46F280-2D0A-4DB3-872C-D097280169E3}"/>
                </a:ext>
              </a:extLst>
            </p:cNvPr>
            <p:cNvSpPr txBox="1"/>
            <p:nvPr/>
          </p:nvSpPr>
          <p:spPr>
            <a:xfrm>
              <a:off x="3830991" y="5143116"/>
              <a:ext cx="503343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62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44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81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F2F5830-E596-4B9F-95D4-E58EF951AD7D}"/>
              </a:ext>
            </a:extLst>
          </p:cNvPr>
          <p:cNvGrpSpPr/>
          <p:nvPr/>
        </p:nvGrpSpPr>
        <p:grpSpPr>
          <a:xfrm>
            <a:off x="6799263" y="2092325"/>
            <a:ext cx="2509838" cy="3806826"/>
            <a:chOff x="6799263" y="2092325"/>
            <a:chExt cx="2509838" cy="380682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848DCF-06B3-4284-94AF-4D96BE47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2092325"/>
              <a:ext cx="798513" cy="1522413"/>
            </a:xfrm>
            <a:custGeom>
              <a:avLst/>
              <a:gdLst>
                <a:gd name="T0" fmla="*/ 0 w 1200"/>
                <a:gd name="T1" fmla="*/ 2282 h 2282"/>
                <a:gd name="T2" fmla="*/ 0 w 1200"/>
                <a:gd name="T3" fmla="*/ 2282 h 2282"/>
                <a:gd name="T4" fmla="*/ 1200 w 1200"/>
                <a:gd name="T5" fmla="*/ 2282 h 2282"/>
                <a:gd name="T6" fmla="*/ 1200 w 1200"/>
                <a:gd name="T7" fmla="*/ 0 h 2282"/>
                <a:gd name="T8" fmla="*/ 0 w 1200"/>
                <a:gd name="T9" fmla="*/ 0 h 2282"/>
                <a:gd name="T10" fmla="*/ 0 w 1200"/>
                <a:gd name="T11" fmla="*/ 228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2">
                  <a:moveTo>
                    <a:pt x="0" y="2282"/>
                  </a:moveTo>
                  <a:lnTo>
                    <a:pt x="0" y="2282"/>
                  </a:lnTo>
                  <a:lnTo>
                    <a:pt x="1200" y="2282"/>
                  </a:lnTo>
                  <a:lnTo>
                    <a:pt x="1200" y="0"/>
                  </a:lnTo>
                  <a:lnTo>
                    <a:pt x="0" y="0"/>
                  </a:lnTo>
                  <a:lnTo>
                    <a:pt x="0" y="2282"/>
                  </a:lnTo>
                  <a:close/>
                </a:path>
              </a:pathLst>
            </a:custGeom>
            <a:solidFill>
              <a:srgbClr val="08445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8AC2B1B-87AD-4E1B-A95C-B3999DD56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2852738"/>
              <a:ext cx="798513" cy="1524000"/>
            </a:xfrm>
            <a:custGeom>
              <a:avLst/>
              <a:gdLst>
                <a:gd name="T0" fmla="*/ 1200 w 1200"/>
                <a:gd name="T1" fmla="*/ 2283 h 2283"/>
                <a:gd name="T2" fmla="*/ 1200 w 1200"/>
                <a:gd name="T3" fmla="*/ 2283 h 2283"/>
                <a:gd name="T4" fmla="*/ 0 w 1200"/>
                <a:gd name="T5" fmla="*/ 2283 h 2283"/>
                <a:gd name="T6" fmla="*/ 0 w 1200"/>
                <a:gd name="T7" fmla="*/ 0 h 2283"/>
                <a:gd name="T8" fmla="*/ 1200 w 1200"/>
                <a:gd name="T9" fmla="*/ 0 h 2283"/>
                <a:gd name="T10" fmla="*/ 1200 w 1200"/>
                <a:gd name="T11" fmla="*/ 2283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3">
                  <a:moveTo>
                    <a:pt x="1200" y="2283"/>
                  </a:moveTo>
                  <a:lnTo>
                    <a:pt x="1200" y="2283"/>
                  </a:lnTo>
                  <a:lnTo>
                    <a:pt x="0" y="2283"/>
                  </a:lnTo>
                  <a:lnTo>
                    <a:pt x="0" y="0"/>
                  </a:lnTo>
                  <a:lnTo>
                    <a:pt x="1200" y="0"/>
                  </a:lnTo>
                  <a:lnTo>
                    <a:pt x="1200" y="2283"/>
                  </a:lnTo>
                  <a:close/>
                </a:path>
              </a:pathLst>
            </a:custGeom>
            <a:solidFill>
              <a:srgbClr val="076086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808893A-7BFB-4020-BDB5-2559509AF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3614738"/>
              <a:ext cx="798513" cy="1522413"/>
            </a:xfrm>
            <a:custGeom>
              <a:avLst/>
              <a:gdLst>
                <a:gd name="T0" fmla="*/ 1200 w 1200"/>
                <a:gd name="T1" fmla="*/ 2282 h 2282"/>
                <a:gd name="T2" fmla="*/ 1200 w 1200"/>
                <a:gd name="T3" fmla="*/ 2282 h 2282"/>
                <a:gd name="T4" fmla="*/ 0 w 1200"/>
                <a:gd name="T5" fmla="*/ 2282 h 2282"/>
                <a:gd name="T6" fmla="*/ 0 w 1200"/>
                <a:gd name="T7" fmla="*/ 0 h 2282"/>
                <a:gd name="T8" fmla="*/ 1200 w 1200"/>
                <a:gd name="T9" fmla="*/ 0 h 2282"/>
                <a:gd name="T10" fmla="*/ 1200 w 1200"/>
                <a:gd name="T11" fmla="*/ 228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2">
                  <a:moveTo>
                    <a:pt x="1200" y="2282"/>
                  </a:moveTo>
                  <a:lnTo>
                    <a:pt x="1200" y="2282"/>
                  </a:lnTo>
                  <a:lnTo>
                    <a:pt x="0" y="2282"/>
                  </a:lnTo>
                  <a:lnTo>
                    <a:pt x="0" y="0"/>
                  </a:lnTo>
                  <a:lnTo>
                    <a:pt x="1200" y="0"/>
                  </a:lnTo>
                  <a:lnTo>
                    <a:pt x="1200" y="2282"/>
                  </a:lnTo>
                  <a:close/>
                </a:path>
              </a:pathLst>
            </a:custGeom>
            <a:solidFill>
              <a:srgbClr val="0E7BA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14A2F7F-8801-4F36-A50E-7E166E73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4376738"/>
              <a:ext cx="798513" cy="1522413"/>
            </a:xfrm>
            <a:custGeom>
              <a:avLst/>
              <a:gdLst>
                <a:gd name="T0" fmla="*/ 0 w 1200"/>
                <a:gd name="T1" fmla="*/ 2283 h 2283"/>
                <a:gd name="T2" fmla="*/ 0 w 1200"/>
                <a:gd name="T3" fmla="*/ 2283 h 2283"/>
                <a:gd name="T4" fmla="*/ 1200 w 1200"/>
                <a:gd name="T5" fmla="*/ 2283 h 2283"/>
                <a:gd name="T6" fmla="*/ 1200 w 1200"/>
                <a:gd name="T7" fmla="*/ 0 h 2283"/>
                <a:gd name="T8" fmla="*/ 0 w 1200"/>
                <a:gd name="T9" fmla="*/ 0 h 2283"/>
                <a:gd name="T10" fmla="*/ 0 w 1200"/>
                <a:gd name="T11" fmla="*/ 2283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3">
                  <a:moveTo>
                    <a:pt x="0" y="2283"/>
                  </a:moveTo>
                  <a:lnTo>
                    <a:pt x="0" y="2283"/>
                  </a:lnTo>
                  <a:lnTo>
                    <a:pt x="1200" y="2283"/>
                  </a:lnTo>
                  <a:lnTo>
                    <a:pt x="1200" y="0"/>
                  </a:lnTo>
                  <a:lnTo>
                    <a:pt x="0" y="0"/>
                  </a:lnTo>
                  <a:lnTo>
                    <a:pt x="0" y="2283"/>
                  </a:lnTo>
                  <a:close/>
                </a:path>
              </a:pathLst>
            </a:custGeom>
            <a:solidFill>
              <a:srgbClr val="14A8E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5B07AF4-A978-4602-8E59-B0EB959B2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926" y="5137150"/>
              <a:ext cx="798513" cy="762000"/>
            </a:xfrm>
            <a:custGeom>
              <a:avLst/>
              <a:gdLst>
                <a:gd name="T0" fmla="*/ 0 w 1200"/>
                <a:gd name="T1" fmla="*/ 1142 h 1142"/>
                <a:gd name="T2" fmla="*/ 0 w 1200"/>
                <a:gd name="T3" fmla="*/ 1142 h 1142"/>
                <a:gd name="T4" fmla="*/ 1200 w 1200"/>
                <a:gd name="T5" fmla="*/ 1142 h 1142"/>
                <a:gd name="T6" fmla="*/ 1200 w 1200"/>
                <a:gd name="T7" fmla="*/ 0 h 1142"/>
                <a:gd name="T8" fmla="*/ 0 w 1200"/>
                <a:gd name="T9" fmla="*/ 0 h 1142"/>
                <a:gd name="T10" fmla="*/ 0 w 1200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1142">
                  <a:moveTo>
                    <a:pt x="0" y="1142"/>
                  </a:moveTo>
                  <a:lnTo>
                    <a:pt x="0" y="1142"/>
                  </a:lnTo>
                  <a:lnTo>
                    <a:pt x="1200" y="1142"/>
                  </a:lnTo>
                  <a:lnTo>
                    <a:pt x="1200" y="0"/>
                  </a:lnTo>
                  <a:lnTo>
                    <a:pt x="0" y="0"/>
                  </a:lnTo>
                  <a:lnTo>
                    <a:pt x="0" y="1142"/>
                  </a:lnTo>
                  <a:close/>
                </a:path>
              </a:pathLst>
            </a:custGeom>
            <a:solidFill>
              <a:srgbClr val="3CBE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7E3433F-52AE-4C61-B2F0-E790DC666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2092325"/>
              <a:ext cx="800100" cy="1522413"/>
            </a:xfrm>
            <a:custGeom>
              <a:avLst/>
              <a:gdLst>
                <a:gd name="T0" fmla="*/ 0 w 1200"/>
                <a:gd name="T1" fmla="*/ 2282 h 2282"/>
                <a:gd name="T2" fmla="*/ 0 w 1200"/>
                <a:gd name="T3" fmla="*/ 2282 h 2282"/>
                <a:gd name="T4" fmla="*/ 1200 w 1200"/>
                <a:gd name="T5" fmla="*/ 2282 h 2282"/>
                <a:gd name="T6" fmla="*/ 1200 w 1200"/>
                <a:gd name="T7" fmla="*/ 0 h 2282"/>
                <a:gd name="T8" fmla="*/ 0 w 1200"/>
                <a:gd name="T9" fmla="*/ 0 h 2282"/>
                <a:gd name="T10" fmla="*/ 0 w 1200"/>
                <a:gd name="T11" fmla="*/ 228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2">
                  <a:moveTo>
                    <a:pt x="0" y="2282"/>
                  </a:moveTo>
                  <a:lnTo>
                    <a:pt x="0" y="2282"/>
                  </a:lnTo>
                  <a:lnTo>
                    <a:pt x="1200" y="2282"/>
                  </a:lnTo>
                  <a:lnTo>
                    <a:pt x="1200" y="0"/>
                  </a:lnTo>
                  <a:lnTo>
                    <a:pt x="0" y="0"/>
                  </a:lnTo>
                  <a:lnTo>
                    <a:pt x="0" y="2282"/>
                  </a:lnTo>
                  <a:close/>
                </a:path>
              </a:pathLst>
            </a:custGeom>
            <a:solidFill>
              <a:srgbClr val="005E5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BF2E513-6CAF-4EED-9470-F6F7198AA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2852738"/>
              <a:ext cx="800100" cy="1524000"/>
            </a:xfrm>
            <a:custGeom>
              <a:avLst/>
              <a:gdLst>
                <a:gd name="T0" fmla="*/ 1200 w 1200"/>
                <a:gd name="T1" fmla="*/ 2283 h 2283"/>
                <a:gd name="T2" fmla="*/ 1200 w 1200"/>
                <a:gd name="T3" fmla="*/ 2283 h 2283"/>
                <a:gd name="T4" fmla="*/ 0 w 1200"/>
                <a:gd name="T5" fmla="*/ 2283 h 2283"/>
                <a:gd name="T6" fmla="*/ 0 w 1200"/>
                <a:gd name="T7" fmla="*/ 0 h 2283"/>
                <a:gd name="T8" fmla="*/ 1200 w 1200"/>
                <a:gd name="T9" fmla="*/ 0 h 2283"/>
                <a:gd name="T10" fmla="*/ 1200 w 1200"/>
                <a:gd name="T11" fmla="*/ 2283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3">
                  <a:moveTo>
                    <a:pt x="1200" y="2283"/>
                  </a:moveTo>
                  <a:lnTo>
                    <a:pt x="1200" y="2283"/>
                  </a:lnTo>
                  <a:lnTo>
                    <a:pt x="0" y="2283"/>
                  </a:lnTo>
                  <a:lnTo>
                    <a:pt x="0" y="0"/>
                  </a:lnTo>
                  <a:lnTo>
                    <a:pt x="1200" y="0"/>
                  </a:lnTo>
                  <a:lnTo>
                    <a:pt x="1200" y="2283"/>
                  </a:lnTo>
                  <a:close/>
                </a:path>
              </a:pathLst>
            </a:custGeom>
            <a:solidFill>
              <a:srgbClr val="0A787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1F2C90A-F0AB-4E0A-9250-140CB282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3614738"/>
              <a:ext cx="800100" cy="1522413"/>
            </a:xfrm>
            <a:custGeom>
              <a:avLst/>
              <a:gdLst>
                <a:gd name="T0" fmla="*/ 1200 w 1200"/>
                <a:gd name="T1" fmla="*/ 2282 h 2282"/>
                <a:gd name="T2" fmla="*/ 1200 w 1200"/>
                <a:gd name="T3" fmla="*/ 2282 h 2282"/>
                <a:gd name="T4" fmla="*/ 0 w 1200"/>
                <a:gd name="T5" fmla="*/ 2282 h 2282"/>
                <a:gd name="T6" fmla="*/ 0 w 1200"/>
                <a:gd name="T7" fmla="*/ 0 h 2282"/>
                <a:gd name="T8" fmla="*/ 1200 w 1200"/>
                <a:gd name="T9" fmla="*/ 0 h 2282"/>
                <a:gd name="T10" fmla="*/ 1200 w 1200"/>
                <a:gd name="T11" fmla="*/ 228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2">
                  <a:moveTo>
                    <a:pt x="1200" y="2282"/>
                  </a:moveTo>
                  <a:lnTo>
                    <a:pt x="1200" y="2282"/>
                  </a:lnTo>
                  <a:lnTo>
                    <a:pt x="0" y="2282"/>
                  </a:lnTo>
                  <a:lnTo>
                    <a:pt x="0" y="0"/>
                  </a:lnTo>
                  <a:lnTo>
                    <a:pt x="1200" y="0"/>
                  </a:lnTo>
                  <a:lnTo>
                    <a:pt x="1200" y="2282"/>
                  </a:lnTo>
                  <a:close/>
                </a:path>
              </a:pathLst>
            </a:custGeom>
            <a:solidFill>
              <a:srgbClr val="009DA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D1BC5C18-9AD5-4B4F-A387-4A0F81AAD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4376738"/>
              <a:ext cx="800100" cy="1522413"/>
            </a:xfrm>
            <a:custGeom>
              <a:avLst/>
              <a:gdLst>
                <a:gd name="T0" fmla="*/ 0 w 1200"/>
                <a:gd name="T1" fmla="*/ 2283 h 2283"/>
                <a:gd name="T2" fmla="*/ 0 w 1200"/>
                <a:gd name="T3" fmla="*/ 2283 h 2283"/>
                <a:gd name="T4" fmla="*/ 1200 w 1200"/>
                <a:gd name="T5" fmla="*/ 2283 h 2283"/>
                <a:gd name="T6" fmla="*/ 1200 w 1200"/>
                <a:gd name="T7" fmla="*/ 0 h 2283"/>
                <a:gd name="T8" fmla="*/ 0 w 1200"/>
                <a:gd name="T9" fmla="*/ 0 h 2283"/>
                <a:gd name="T10" fmla="*/ 0 w 1200"/>
                <a:gd name="T11" fmla="*/ 2283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83">
                  <a:moveTo>
                    <a:pt x="0" y="2283"/>
                  </a:moveTo>
                  <a:lnTo>
                    <a:pt x="0" y="2283"/>
                  </a:lnTo>
                  <a:lnTo>
                    <a:pt x="1200" y="2283"/>
                  </a:lnTo>
                  <a:lnTo>
                    <a:pt x="1200" y="0"/>
                  </a:lnTo>
                  <a:lnTo>
                    <a:pt x="0" y="0"/>
                  </a:lnTo>
                  <a:lnTo>
                    <a:pt x="0" y="2283"/>
                  </a:lnTo>
                  <a:close/>
                </a:path>
              </a:pathLst>
            </a:custGeom>
            <a:solidFill>
              <a:srgbClr val="00B7B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95F9BF6-FF8E-46C9-A2D0-8B5E6AE7B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5137150"/>
              <a:ext cx="800100" cy="762000"/>
            </a:xfrm>
            <a:custGeom>
              <a:avLst/>
              <a:gdLst>
                <a:gd name="T0" fmla="*/ 0 w 1200"/>
                <a:gd name="T1" fmla="*/ 1142 h 1142"/>
                <a:gd name="T2" fmla="*/ 0 w 1200"/>
                <a:gd name="T3" fmla="*/ 1142 h 1142"/>
                <a:gd name="T4" fmla="*/ 1200 w 1200"/>
                <a:gd name="T5" fmla="*/ 1142 h 1142"/>
                <a:gd name="T6" fmla="*/ 1200 w 1200"/>
                <a:gd name="T7" fmla="*/ 0 h 1142"/>
                <a:gd name="T8" fmla="*/ 0 w 1200"/>
                <a:gd name="T9" fmla="*/ 0 h 1142"/>
                <a:gd name="T10" fmla="*/ 0 w 1200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1142">
                  <a:moveTo>
                    <a:pt x="0" y="1142"/>
                  </a:moveTo>
                  <a:lnTo>
                    <a:pt x="0" y="1142"/>
                  </a:lnTo>
                  <a:lnTo>
                    <a:pt x="1200" y="1142"/>
                  </a:lnTo>
                  <a:lnTo>
                    <a:pt x="1200" y="0"/>
                  </a:lnTo>
                  <a:lnTo>
                    <a:pt x="0" y="0"/>
                  </a:lnTo>
                  <a:lnTo>
                    <a:pt x="0" y="1142"/>
                  </a:lnTo>
                  <a:close/>
                </a:path>
              </a:pathLst>
            </a:custGeom>
            <a:solidFill>
              <a:srgbClr val="32DCD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2AE6796-8C48-4D69-8048-ED511598B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2092325"/>
              <a:ext cx="798513" cy="1522413"/>
            </a:xfrm>
            <a:custGeom>
              <a:avLst/>
              <a:gdLst>
                <a:gd name="T0" fmla="*/ 0 w 1199"/>
                <a:gd name="T1" fmla="*/ 2282 h 2282"/>
                <a:gd name="T2" fmla="*/ 0 w 1199"/>
                <a:gd name="T3" fmla="*/ 2282 h 2282"/>
                <a:gd name="T4" fmla="*/ 1199 w 1199"/>
                <a:gd name="T5" fmla="*/ 2282 h 2282"/>
                <a:gd name="T6" fmla="*/ 1199 w 1199"/>
                <a:gd name="T7" fmla="*/ 0 h 2282"/>
                <a:gd name="T8" fmla="*/ 0 w 1199"/>
                <a:gd name="T9" fmla="*/ 0 h 2282"/>
                <a:gd name="T10" fmla="*/ 0 w 1199"/>
                <a:gd name="T11" fmla="*/ 228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2282">
                  <a:moveTo>
                    <a:pt x="0" y="2282"/>
                  </a:moveTo>
                  <a:lnTo>
                    <a:pt x="0" y="2282"/>
                  </a:lnTo>
                  <a:lnTo>
                    <a:pt x="1199" y="2282"/>
                  </a:lnTo>
                  <a:lnTo>
                    <a:pt x="1199" y="0"/>
                  </a:lnTo>
                  <a:lnTo>
                    <a:pt x="0" y="0"/>
                  </a:lnTo>
                  <a:lnTo>
                    <a:pt x="0" y="2282"/>
                  </a:lnTo>
                  <a:close/>
                </a:path>
              </a:pathLst>
            </a:custGeom>
            <a:solidFill>
              <a:srgbClr val="64646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CAAFFC0C-D481-4250-9D91-1FE198F0B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2852738"/>
              <a:ext cx="798513" cy="1524000"/>
            </a:xfrm>
            <a:custGeom>
              <a:avLst/>
              <a:gdLst>
                <a:gd name="T0" fmla="*/ 0 w 1199"/>
                <a:gd name="T1" fmla="*/ 2283 h 2283"/>
                <a:gd name="T2" fmla="*/ 0 w 1199"/>
                <a:gd name="T3" fmla="*/ 2283 h 2283"/>
                <a:gd name="T4" fmla="*/ 1199 w 1199"/>
                <a:gd name="T5" fmla="*/ 2283 h 2283"/>
                <a:gd name="T6" fmla="*/ 1199 w 1199"/>
                <a:gd name="T7" fmla="*/ 0 h 2283"/>
                <a:gd name="T8" fmla="*/ 0 w 1199"/>
                <a:gd name="T9" fmla="*/ 0 h 2283"/>
                <a:gd name="T10" fmla="*/ 0 w 1199"/>
                <a:gd name="T11" fmla="*/ 2283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2283">
                  <a:moveTo>
                    <a:pt x="0" y="2283"/>
                  </a:moveTo>
                  <a:lnTo>
                    <a:pt x="0" y="2283"/>
                  </a:lnTo>
                  <a:lnTo>
                    <a:pt x="1199" y="2283"/>
                  </a:lnTo>
                  <a:lnTo>
                    <a:pt x="1199" y="0"/>
                  </a:lnTo>
                  <a:lnTo>
                    <a:pt x="0" y="0"/>
                  </a:lnTo>
                  <a:lnTo>
                    <a:pt x="0" y="2283"/>
                  </a:lnTo>
                  <a:close/>
                </a:path>
              </a:pathLst>
            </a:custGeom>
            <a:solidFill>
              <a:srgbClr val="C8C8C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A26B35E-1A53-468C-A3FB-E69B7B97E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3614738"/>
              <a:ext cx="798513" cy="1522413"/>
            </a:xfrm>
            <a:custGeom>
              <a:avLst/>
              <a:gdLst>
                <a:gd name="T0" fmla="*/ 0 w 1199"/>
                <a:gd name="T1" fmla="*/ 2282 h 2282"/>
                <a:gd name="T2" fmla="*/ 0 w 1199"/>
                <a:gd name="T3" fmla="*/ 2282 h 2282"/>
                <a:gd name="T4" fmla="*/ 1199 w 1199"/>
                <a:gd name="T5" fmla="*/ 2282 h 2282"/>
                <a:gd name="T6" fmla="*/ 1199 w 1199"/>
                <a:gd name="T7" fmla="*/ 0 h 2282"/>
                <a:gd name="T8" fmla="*/ 0 w 1199"/>
                <a:gd name="T9" fmla="*/ 0 h 2282"/>
                <a:gd name="T10" fmla="*/ 0 w 1199"/>
                <a:gd name="T11" fmla="*/ 2282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2282">
                  <a:moveTo>
                    <a:pt x="0" y="2282"/>
                  </a:moveTo>
                  <a:lnTo>
                    <a:pt x="0" y="2282"/>
                  </a:lnTo>
                  <a:lnTo>
                    <a:pt x="1199" y="2282"/>
                  </a:lnTo>
                  <a:lnTo>
                    <a:pt x="1199" y="0"/>
                  </a:lnTo>
                  <a:lnTo>
                    <a:pt x="0" y="0"/>
                  </a:lnTo>
                  <a:lnTo>
                    <a:pt x="0" y="2282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F0C6056F-8529-4567-B3FB-07DD034ED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4376738"/>
              <a:ext cx="798513" cy="1522413"/>
            </a:xfrm>
            <a:custGeom>
              <a:avLst/>
              <a:gdLst>
                <a:gd name="T0" fmla="*/ 0 w 1199"/>
                <a:gd name="T1" fmla="*/ 2283 h 2283"/>
                <a:gd name="T2" fmla="*/ 0 w 1199"/>
                <a:gd name="T3" fmla="*/ 2283 h 2283"/>
                <a:gd name="T4" fmla="*/ 1199 w 1199"/>
                <a:gd name="T5" fmla="*/ 2283 h 2283"/>
                <a:gd name="T6" fmla="*/ 1199 w 1199"/>
                <a:gd name="T7" fmla="*/ 0 h 2283"/>
                <a:gd name="T8" fmla="*/ 0 w 1199"/>
                <a:gd name="T9" fmla="*/ 0 h 2283"/>
                <a:gd name="T10" fmla="*/ 0 w 1199"/>
                <a:gd name="T11" fmla="*/ 2283 h 2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2283">
                  <a:moveTo>
                    <a:pt x="0" y="2283"/>
                  </a:moveTo>
                  <a:lnTo>
                    <a:pt x="0" y="2283"/>
                  </a:lnTo>
                  <a:lnTo>
                    <a:pt x="1199" y="2283"/>
                  </a:lnTo>
                  <a:lnTo>
                    <a:pt x="1199" y="0"/>
                  </a:lnTo>
                  <a:lnTo>
                    <a:pt x="0" y="0"/>
                  </a:lnTo>
                  <a:lnTo>
                    <a:pt x="0" y="2283"/>
                  </a:lnTo>
                  <a:close/>
                </a:path>
              </a:pathLst>
            </a:custGeom>
            <a:solidFill>
              <a:srgbClr val="F1F1F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0DFF8A37-6DDE-4719-B775-2375E5323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5137150"/>
              <a:ext cx="798513" cy="762000"/>
            </a:xfrm>
            <a:custGeom>
              <a:avLst/>
              <a:gdLst>
                <a:gd name="T0" fmla="*/ 0 w 1199"/>
                <a:gd name="T1" fmla="*/ 1142 h 1142"/>
                <a:gd name="T2" fmla="*/ 0 w 1199"/>
                <a:gd name="T3" fmla="*/ 1142 h 1142"/>
                <a:gd name="T4" fmla="*/ 1199 w 1199"/>
                <a:gd name="T5" fmla="*/ 1142 h 1142"/>
                <a:gd name="T6" fmla="*/ 1199 w 1199"/>
                <a:gd name="T7" fmla="*/ 0 h 1142"/>
                <a:gd name="T8" fmla="*/ 0 w 1199"/>
                <a:gd name="T9" fmla="*/ 0 h 1142"/>
                <a:gd name="T10" fmla="*/ 0 w 1199"/>
                <a:gd name="T11" fmla="*/ 114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9" h="1142">
                  <a:moveTo>
                    <a:pt x="0" y="1142"/>
                  </a:moveTo>
                  <a:lnTo>
                    <a:pt x="0" y="1142"/>
                  </a:lnTo>
                  <a:lnTo>
                    <a:pt x="1199" y="1142"/>
                  </a:lnTo>
                  <a:lnTo>
                    <a:pt x="1199" y="0"/>
                  </a:lnTo>
                  <a:lnTo>
                    <a:pt x="0" y="0"/>
                  </a:lnTo>
                  <a:lnTo>
                    <a:pt x="0" y="1142"/>
                  </a:lnTo>
                  <a:close/>
                </a:path>
              </a:pathLst>
            </a:custGeom>
            <a:solidFill>
              <a:srgbClr val="F1F1F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033ADD-164F-4EBB-82D6-EC835D5DEFD0}"/>
                </a:ext>
              </a:extLst>
            </p:cNvPr>
            <p:cNvSpPr txBox="1"/>
            <p:nvPr/>
          </p:nvSpPr>
          <p:spPr>
            <a:xfrm>
              <a:off x="6892406" y="2109867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100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100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100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EB0F7F-7D0F-4E83-AB1E-4FC90B7809DB}"/>
                </a:ext>
              </a:extLst>
            </p:cNvPr>
            <p:cNvSpPr txBox="1"/>
            <p:nvPr/>
          </p:nvSpPr>
          <p:spPr>
            <a:xfrm>
              <a:off x="7810379" y="2109867"/>
              <a:ext cx="503343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68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95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5FA9DA-9C2F-4EF1-8A51-78893F314A23}"/>
                </a:ext>
              </a:extLst>
            </p:cNvPr>
            <p:cNvSpPr txBox="1"/>
            <p:nvPr/>
          </p:nvSpPr>
          <p:spPr>
            <a:xfrm>
              <a:off x="8665799" y="2109867"/>
              <a:ext cx="503343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94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94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C728F3-3F9D-4351-A26C-9139D0F534D7}"/>
                </a:ext>
              </a:extLst>
            </p:cNvPr>
            <p:cNvSpPr txBox="1"/>
            <p:nvPr/>
          </p:nvSpPr>
          <p:spPr>
            <a:xfrm>
              <a:off x="6892406" y="2869723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rgbClr val="646464"/>
                  </a:solidFill>
                </a:rPr>
                <a:t>R: 200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G: 200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B: 200</a:t>
              </a: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59D6D11-A803-4902-B80D-BB8AD2EA2104}"/>
                </a:ext>
              </a:extLst>
            </p:cNvPr>
            <p:cNvSpPr txBox="1"/>
            <p:nvPr/>
          </p:nvSpPr>
          <p:spPr>
            <a:xfrm>
              <a:off x="6892406" y="3636247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rgbClr val="646464"/>
                  </a:solidFill>
                </a:rPr>
                <a:t>R: 224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G: 224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B: 224</a:t>
              </a: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3335C08-E42D-4FB0-AE4C-5BD59FF5BC81}"/>
                </a:ext>
              </a:extLst>
            </p:cNvPr>
            <p:cNvSpPr txBox="1"/>
            <p:nvPr/>
          </p:nvSpPr>
          <p:spPr>
            <a:xfrm>
              <a:off x="6892406" y="4404838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rgbClr val="646464"/>
                  </a:solidFill>
                </a:rPr>
                <a:t>R: 241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G: 241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B: 241</a:t>
              </a: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AD8171-ED20-4AF9-9072-40B525F25385}"/>
                </a:ext>
              </a:extLst>
            </p:cNvPr>
            <p:cNvSpPr txBox="1"/>
            <p:nvPr/>
          </p:nvSpPr>
          <p:spPr>
            <a:xfrm>
              <a:off x="6892406" y="5154137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rgbClr val="646464"/>
                  </a:solidFill>
                </a:rPr>
                <a:t>R: 241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G: 241</a:t>
              </a:r>
            </a:p>
            <a:p>
              <a:r>
                <a:rPr lang="de-DE" sz="1600" dirty="0">
                  <a:solidFill>
                    <a:srgbClr val="646464"/>
                  </a:solidFill>
                </a:rPr>
                <a:t>B: 241</a:t>
              </a:r>
              <a:endParaRPr lang="en-US" sz="1600" dirty="0">
                <a:solidFill>
                  <a:srgbClr val="646464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58AFA2-37DF-45D2-867B-F5E805FAC1F0}"/>
                </a:ext>
              </a:extLst>
            </p:cNvPr>
            <p:cNvSpPr txBox="1"/>
            <p:nvPr/>
          </p:nvSpPr>
          <p:spPr>
            <a:xfrm>
              <a:off x="7765495" y="2882425"/>
              <a:ext cx="593111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7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96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134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4DD5F74-56AB-4966-96B8-84EA3AD9BA18}"/>
                </a:ext>
              </a:extLst>
            </p:cNvPr>
            <p:cNvSpPr txBox="1"/>
            <p:nvPr/>
          </p:nvSpPr>
          <p:spPr>
            <a:xfrm>
              <a:off x="8608892" y="2882425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120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120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750A25-6CDC-4CC5-9D07-83E66F7EBFFF}"/>
                </a:ext>
              </a:extLst>
            </p:cNvPr>
            <p:cNvSpPr txBox="1"/>
            <p:nvPr/>
          </p:nvSpPr>
          <p:spPr>
            <a:xfrm>
              <a:off x="7753472" y="3638075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14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123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172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22269C-A9FE-41B8-A42C-DB98E877600F}"/>
                </a:ext>
              </a:extLst>
            </p:cNvPr>
            <p:cNvSpPr txBox="1"/>
            <p:nvPr/>
          </p:nvSpPr>
          <p:spPr>
            <a:xfrm>
              <a:off x="8608892" y="3638075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157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160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4EDD8A-4EF4-48CF-9A10-32CE2BF75F38}"/>
                </a:ext>
              </a:extLst>
            </p:cNvPr>
            <p:cNvSpPr txBox="1"/>
            <p:nvPr/>
          </p:nvSpPr>
          <p:spPr>
            <a:xfrm>
              <a:off x="7753472" y="4416608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20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168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235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6850996-BE72-46C2-9B00-FC4CEA3C63EE}"/>
                </a:ext>
              </a:extLst>
            </p:cNvPr>
            <p:cNvSpPr txBox="1"/>
            <p:nvPr/>
          </p:nvSpPr>
          <p:spPr>
            <a:xfrm>
              <a:off x="8608892" y="4416608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183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181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778BDF-D3C1-46DF-B5D5-A2547506B91E}"/>
                </a:ext>
              </a:extLst>
            </p:cNvPr>
            <p:cNvSpPr txBox="1"/>
            <p:nvPr/>
          </p:nvSpPr>
          <p:spPr>
            <a:xfrm>
              <a:off x="7753472" y="5143502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60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190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250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92D172-5B34-4523-B362-F5EA8F93FA02}"/>
                </a:ext>
              </a:extLst>
            </p:cNvPr>
            <p:cNvSpPr txBox="1"/>
            <p:nvPr/>
          </p:nvSpPr>
          <p:spPr>
            <a:xfrm>
              <a:off x="8608892" y="5143502"/>
              <a:ext cx="617157" cy="738664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R: 50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G: 220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B: 220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D4AA51B-3804-49D1-AD0F-B7C47ADF32CD}"/>
              </a:ext>
            </a:extLst>
          </p:cNvPr>
          <p:cNvSpPr txBox="1"/>
          <p:nvPr/>
        </p:nvSpPr>
        <p:spPr>
          <a:xfrm>
            <a:off x="9688690" y="2115874"/>
            <a:ext cx="604333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142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32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59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1EEA2E-66B7-4664-9A93-114F883D604C}"/>
              </a:ext>
            </a:extLst>
          </p:cNvPr>
          <p:cNvSpPr txBox="1"/>
          <p:nvPr/>
        </p:nvSpPr>
        <p:spPr>
          <a:xfrm>
            <a:off x="10544185" y="2093710"/>
            <a:ext cx="604333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142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32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59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9ABB17-56F6-44A6-B46E-15CFFF45DC8F}"/>
              </a:ext>
            </a:extLst>
          </p:cNvPr>
          <p:cNvSpPr txBox="1"/>
          <p:nvPr/>
        </p:nvSpPr>
        <p:spPr>
          <a:xfrm>
            <a:off x="9661777" y="2882874"/>
            <a:ext cx="617157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180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55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70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51C5DB-6C25-4A90-9A96-AC3C80E8AEA6}"/>
              </a:ext>
            </a:extLst>
          </p:cNvPr>
          <p:cNvSpPr txBox="1"/>
          <p:nvPr/>
        </p:nvSpPr>
        <p:spPr>
          <a:xfrm>
            <a:off x="10544185" y="2860710"/>
            <a:ext cx="604333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192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39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45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07F385-E87B-4F4A-81EA-7A9B554E1F5D}"/>
              </a:ext>
            </a:extLst>
          </p:cNvPr>
          <p:cNvSpPr txBox="1"/>
          <p:nvPr/>
        </p:nvSpPr>
        <p:spPr>
          <a:xfrm>
            <a:off x="9661777" y="3624818"/>
            <a:ext cx="604333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192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112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124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7B8BD3-C8BD-42B5-A8B2-4C8032D1C1BC}"/>
              </a:ext>
            </a:extLst>
          </p:cNvPr>
          <p:cNvSpPr txBox="1"/>
          <p:nvPr/>
        </p:nvSpPr>
        <p:spPr>
          <a:xfrm>
            <a:off x="10544185" y="3602654"/>
            <a:ext cx="604333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216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54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26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7F2ED4-3AE8-4714-B7BB-819EFF6359E7}"/>
              </a:ext>
            </a:extLst>
          </p:cNvPr>
          <p:cNvSpPr txBox="1"/>
          <p:nvPr/>
        </p:nvSpPr>
        <p:spPr>
          <a:xfrm>
            <a:off x="9661777" y="4396555"/>
            <a:ext cx="617157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181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145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154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AFD353-25FE-4937-8811-82E85E0EA90C}"/>
              </a:ext>
            </a:extLst>
          </p:cNvPr>
          <p:cNvSpPr txBox="1"/>
          <p:nvPr/>
        </p:nvSpPr>
        <p:spPr>
          <a:xfrm>
            <a:off x="10537773" y="4374391"/>
            <a:ext cx="617157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239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125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F6B562-31DC-4A61-99B7-7F781B195101}"/>
              </a:ext>
            </a:extLst>
          </p:cNvPr>
          <p:cNvSpPr txBox="1"/>
          <p:nvPr/>
        </p:nvSpPr>
        <p:spPr>
          <a:xfrm>
            <a:off x="9656635" y="5149511"/>
            <a:ext cx="617157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148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145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151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14CEC-0342-4C01-8341-B5FDC1E69FF3}"/>
              </a:ext>
            </a:extLst>
          </p:cNvPr>
          <p:cNvSpPr txBox="1"/>
          <p:nvPr/>
        </p:nvSpPr>
        <p:spPr>
          <a:xfrm>
            <a:off x="10537773" y="5127347"/>
            <a:ext cx="617157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R: 250</a:t>
            </a:r>
          </a:p>
          <a:p>
            <a:r>
              <a:rPr lang="de-DE" sz="1600" dirty="0">
                <a:solidFill>
                  <a:schemeClr val="bg1"/>
                </a:solidFill>
              </a:rPr>
              <a:t>G: 175</a:t>
            </a:r>
          </a:p>
          <a:p>
            <a:r>
              <a:rPr lang="de-DE" sz="1600" dirty="0">
                <a:solidFill>
                  <a:schemeClr val="bg1"/>
                </a:solidFill>
              </a:rPr>
              <a:t>B: 59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7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15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RESEARCH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D4C4-3492-4823-B03D-67AD4F52D954}"/>
              </a:ext>
            </a:extLst>
          </p:cNvPr>
          <p:cNvSpPr txBox="1"/>
          <p:nvPr/>
        </p:nvSpPr>
        <p:spPr>
          <a:xfrm>
            <a:off x="662729" y="1291711"/>
            <a:ext cx="10581534" cy="302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Is there a significant change in the country-level age specific fertility rates and total fertility rate for 2020 and 2021 in Brazil and Colombia?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What are the associations between sub-national Covid-19 intensity and the distribution of births by age groups of the mother across educational attainment groups (low, medium, and high)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21F296-D22C-412A-AAD5-00C5083691CD}"/>
                  </a:ext>
                </a:extLst>
              </p:cNvPr>
              <p:cNvSpPr txBox="1"/>
              <p:nvPr/>
            </p:nvSpPr>
            <p:spPr>
              <a:xfrm>
                <a:off x="2245483" y="5101760"/>
                <a:ext cx="1495425" cy="294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l">
                  <a:lnSpc>
                    <a:spcPts val="2300"/>
                  </a:lnSpc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sPre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p>
                            <m:e>
                              <m:sPre>
                                <m:sPre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CO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sPre>
                            </m:e>
                          </m:nary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21F296-D22C-412A-AAD5-00C50836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83" y="5101760"/>
                <a:ext cx="1495425" cy="294953"/>
              </a:xfrm>
              <a:prstGeom prst="rect">
                <a:avLst/>
              </a:prstGeom>
              <a:blipFill>
                <a:blip r:embed="rId2"/>
                <a:stretch>
                  <a:fillRect l="-30081" t="-152083" r="-3659" b="-3041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C4F8C5-17B7-4F01-AE06-E01698124A6A}"/>
              </a:ext>
            </a:extLst>
          </p:cNvPr>
          <p:cNvSpPr txBox="1"/>
          <p:nvPr/>
        </p:nvSpPr>
        <p:spPr>
          <a:xfrm flipH="1">
            <a:off x="662728" y="5808434"/>
            <a:ext cx="10581533" cy="568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i="1" dirty="0"/>
              <a:t>s </a:t>
            </a:r>
            <a:r>
              <a:rPr lang="es-CO" dirty="0"/>
              <a:t>indexes </a:t>
            </a:r>
            <a:r>
              <a:rPr lang="es-CO" dirty="0" err="1"/>
              <a:t>countries</a:t>
            </a:r>
            <a:r>
              <a:rPr lang="es-CO" dirty="0"/>
              <a:t>’ </a:t>
            </a:r>
            <a:r>
              <a:rPr lang="es-CO" dirty="0" err="1"/>
              <a:t>states</a:t>
            </a:r>
            <a:r>
              <a:rPr lang="es-CO" dirty="0"/>
              <a:t>, </a:t>
            </a:r>
            <a:r>
              <a:rPr lang="es-CO" i="1" dirty="0"/>
              <a:t>j</a:t>
            </a:r>
            <a:r>
              <a:rPr lang="es-CO" dirty="0"/>
              <a:t> indexes </a:t>
            </a:r>
            <a:r>
              <a:rPr lang="es-CO" dirty="0" err="1"/>
              <a:t>educational</a:t>
            </a:r>
            <a:r>
              <a:rPr lang="es-CO" dirty="0"/>
              <a:t> </a:t>
            </a:r>
            <a:r>
              <a:rPr lang="es-CO" dirty="0" err="1"/>
              <a:t>attainment</a:t>
            </a:r>
            <a:r>
              <a:rPr lang="es-CO" dirty="0"/>
              <a:t> </a:t>
            </a:r>
            <a:r>
              <a:rPr lang="es-CO" dirty="0" err="1"/>
              <a:t>groups</a:t>
            </a:r>
            <a:r>
              <a:rPr lang="es-CO" dirty="0"/>
              <a:t>, and </a:t>
            </a:r>
            <a:r>
              <a:rPr lang="es-CO" i="1" dirty="0"/>
              <a:t>x</a:t>
            </a:r>
            <a:r>
              <a:rPr lang="es-CO" dirty="0"/>
              <a:t> indexes </a:t>
            </a:r>
            <a:r>
              <a:rPr lang="es-CO" dirty="0" err="1"/>
              <a:t>five-year</a:t>
            </a:r>
            <a:r>
              <a:rPr lang="es-CO" dirty="0"/>
              <a:t> </a:t>
            </a:r>
            <a:r>
              <a:rPr lang="es-CO" dirty="0" err="1"/>
              <a:t>age</a:t>
            </a:r>
            <a:r>
              <a:rPr lang="es-CO" dirty="0"/>
              <a:t> </a:t>
            </a:r>
            <a:r>
              <a:rPr lang="es-CO" dirty="0" err="1"/>
              <a:t>groups</a:t>
            </a:r>
            <a:r>
              <a:rPr lang="es-CO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B1C3D-1C4A-4722-B079-CFB3C45D2128}"/>
                  </a:ext>
                </a:extLst>
              </p:cNvPr>
              <p:cNvSpPr txBox="1"/>
              <p:nvPr/>
            </p:nvSpPr>
            <p:spPr>
              <a:xfrm>
                <a:off x="7419975" y="5087294"/>
                <a:ext cx="3605282" cy="2949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l">
                  <a:lnSpc>
                    <a:spcPts val="2300"/>
                  </a:lnSpc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𝐸𝑥𝑐𝑒𝑠𝑠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𝐵𝑎𝑠𝑒𝑙𝑖𝑛𝑒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(2015−2019)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 err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B1C3D-1C4A-4722-B079-CFB3C45D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75" y="5087294"/>
                <a:ext cx="3605282" cy="294953"/>
              </a:xfrm>
              <a:prstGeom prst="rect">
                <a:avLst/>
              </a:prstGeom>
              <a:blipFill>
                <a:blip r:embed="rId3"/>
                <a:stretch>
                  <a:fillRect l="-1014" t="-83333" b="-604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4474D-1E9E-4077-9153-C1158BC44E45}"/>
              </a:ext>
            </a:extLst>
          </p:cNvPr>
          <p:cNvCxnSpPr/>
          <p:nvPr/>
        </p:nvCxnSpPr>
        <p:spPr>
          <a:xfrm>
            <a:off x="3114675" y="3695700"/>
            <a:ext cx="0" cy="917339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458B2-4A5B-4EF8-A8A9-A615E49A6975}"/>
              </a:ext>
            </a:extLst>
          </p:cNvPr>
          <p:cNvCxnSpPr>
            <a:cxnSpLocks/>
          </p:cNvCxnSpPr>
          <p:nvPr/>
        </p:nvCxnSpPr>
        <p:spPr>
          <a:xfrm>
            <a:off x="9105900" y="3143250"/>
            <a:ext cx="0" cy="158115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4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16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</a:t>
            </a: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B9B45158-6E7F-42EF-8802-0EE8B4DE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2729" y="1175334"/>
            <a:ext cx="10216559" cy="48463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2748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17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</a:t>
            </a:r>
          </a:p>
        </p:txBody>
      </p:sp>
      <p:pic>
        <p:nvPicPr>
          <p:cNvPr id="6" name="image5.png">
            <a:extLst>
              <a:ext uri="{FF2B5EF4-FFF2-40B4-BE49-F238E27FC236}">
                <a16:creationId xmlns:a16="http://schemas.microsoft.com/office/drawing/2014/main" id="{95207004-7415-4509-83A9-BD156CA1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2729" y="1360161"/>
            <a:ext cx="10216566" cy="484632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8EAF7-C6A7-4E24-858F-190E4635FE0B}"/>
              </a:ext>
            </a:extLst>
          </p:cNvPr>
          <p:cNvSpPr txBox="1"/>
          <p:nvPr/>
        </p:nvSpPr>
        <p:spPr>
          <a:xfrm>
            <a:off x="1381926" y="959565"/>
            <a:ext cx="91336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altLang="zh-CN" sz="1400" b="0" i="0" u="none" strike="noStrike" baseline="0" dirty="0" err="1">
                <a:solidFill>
                  <a:srgbClr val="00112B"/>
                </a:solidFill>
                <a:latin typeface="Times New Roman" panose="02020603050405020304" pitchFamily="18" charset="0"/>
              </a:rPr>
              <a:t>Brazil</a:t>
            </a:r>
            <a:r>
              <a:rPr lang="es-CO" altLang="zh-CN" sz="1400" b="0" i="0" u="none" strike="noStrike" baseline="0" dirty="0">
                <a:solidFill>
                  <a:srgbClr val="00112B"/>
                </a:solidFill>
                <a:latin typeface="Times New Roman" panose="02020603050405020304" pitchFamily="18" charset="0"/>
              </a:rPr>
              <a:t>						     			    		Colombia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9515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F21C1-6E70-409F-AF5E-72461FC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78936"/>
            <a:ext cx="9988232" cy="378583"/>
          </a:xfrm>
        </p:spPr>
        <p:txBody>
          <a:bodyPr/>
          <a:lstStyle/>
          <a:p>
            <a:r>
              <a:rPr lang="en-US" sz="2800" dirty="0"/>
              <a:t>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BF44A-41AF-42E0-8F33-3375C5B15146}"/>
              </a:ext>
            </a:extLst>
          </p:cNvPr>
          <p:cNvSpPr txBox="1"/>
          <p:nvPr/>
        </p:nvSpPr>
        <p:spPr>
          <a:xfrm>
            <a:off x="662729" y="1100437"/>
            <a:ext cx="10757746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There are several questions about the potential consequences of the Covid-19 pandemic for countries’ demographics.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There are rising concerns as to how the pandemic will (or will not) exacerbate pre-existing demographic and socioeconomic inequalities.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Countries’ responses to the pandemic have been very diverse, not unified, and uncoordinated, including data collection </a:t>
            </a:r>
            <a:r>
              <a:rPr lang="en-US" sz="2400" dirty="0" err="1"/>
              <a:t>andreport</a:t>
            </a:r>
            <a:r>
              <a:rPr lang="en-US" sz="2400" dirty="0"/>
              <a:t> practices. </a:t>
            </a:r>
          </a:p>
        </p:txBody>
      </p:sp>
    </p:spTree>
    <p:extLst>
      <p:ext uri="{BB962C8B-B14F-4D97-AF65-F5344CB8AC3E}">
        <p14:creationId xmlns:p14="http://schemas.microsoft.com/office/powerpoint/2010/main" val="5739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3</a:t>
            </a:fld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1A36E-1138-4911-B6CA-7749A072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9" y="1312494"/>
            <a:ext cx="7590889" cy="45720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6CC1E-2363-47D8-9764-901CFACE38D1}"/>
              </a:ext>
            </a:extLst>
          </p:cNvPr>
          <p:cNvSpPr txBox="1"/>
          <p:nvPr/>
        </p:nvSpPr>
        <p:spPr>
          <a:xfrm>
            <a:off x="8096251" y="1312494"/>
            <a:ext cx="3686174" cy="442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Shared contextual characteristics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Ongoing fertility decline. Teenage fertility higher in Colombia than Brazil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Poor governmental response to Covid-19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 levels of socioeconomic inequality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EA817-CDEC-48EE-ACF9-2E0C57773BB9}"/>
              </a:ext>
            </a:extLst>
          </p:cNvPr>
          <p:cNvSpPr txBox="1"/>
          <p:nvPr/>
        </p:nvSpPr>
        <p:spPr>
          <a:xfrm>
            <a:off x="281728" y="88160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200" dirty="0" err="1"/>
              <a:t>Covid</a:t>
            </a:r>
            <a:r>
              <a:rPr lang="es-CO" sz="2200" dirty="0"/>
              <a:t> Performance </a:t>
            </a:r>
            <a:r>
              <a:rPr lang="es-CO" sz="2200" dirty="0" err="1"/>
              <a:t>Index</a:t>
            </a:r>
            <a:endParaRPr lang="es-CO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2469B-5DCC-4691-B7BD-445F56C0F27F}"/>
              </a:ext>
            </a:extLst>
          </p:cNvPr>
          <p:cNvSpPr txBox="1"/>
          <p:nvPr/>
        </p:nvSpPr>
        <p:spPr>
          <a:xfrm>
            <a:off x="281728" y="5884494"/>
            <a:ext cx="766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 err="1"/>
              <a:t>Source</a:t>
            </a:r>
            <a:r>
              <a:rPr lang="es-CO" sz="1200" dirty="0"/>
              <a:t>: https://interactives.lowyinstitute.org/features/covid-performance/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8C9AD9-9F22-49D3-97EB-02CBE9741A43}"/>
              </a:ext>
            </a:extLst>
          </p:cNvPr>
          <p:cNvSpPr/>
          <p:nvPr/>
        </p:nvSpPr>
        <p:spPr>
          <a:xfrm rot="20286697">
            <a:off x="724648" y="4596014"/>
            <a:ext cx="2227535" cy="762925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3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4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RESEARCH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D4C4-3492-4823-B03D-67AD4F52D954}"/>
              </a:ext>
            </a:extLst>
          </p:cNvPr>
          <p:cNvSpPr txBox="1"/>
          <p:nvPr/>
        </p:nvSpPr>
        <p:spPr>
          <a:xfrm>
            <a:off x="662729" y="1196461"/>
            <a:ext cx="10581534" cy="191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What are the associations between sub-national </a:t>
            </a:r>
            <a:r>
              <a:rPr lang="en-US" sz="2400" u="sng" dirty="0"/>
              <a:t>Covid-19 intensity </a:t>
            </a:r>
            <a:r>
              <a:rPr lang="en-US" sz="2400" dirty="0"/>
              <a:t>and the </a:t>
            </a:r>
            <a:r>
              <a:rPr lang="en-US" sz="2400" u="sng" dirty="0"/>
              <a:t>distribution of births </a:t>
            </a:r>
            <a:r>
              <a:rPr lang="en-US" sz="2400" dirty="0"/>
              <a:t>by age groups of the mother across educational attainment groups (low, medium, and high)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21F296-D22C-412A-AAD5-00C5083691CD}"/>
                  </a:ext>
                </a:extLst>
              </p:cNvPr>
              <p:cNvSpPr txBox="1"/>
              <p:nvPr/>
            </p:nvSpPr>
            <p:spPr>
              <a:xfrm>
                <a:off x="2245483" y="4292135"/>
                <a:ext cx="1495425" cy="294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l">
                  <a:lnSpc>
                    <a:spcPts val="2300"/>
                  </a:lnSpc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sPre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p>
                            <m:e>
                              <m:sPre>
                                <m:sPre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CO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sPre>
                            </m:e>
                          </m:nary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21F296-D22C-412A-AAD5-00C50836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83" y="4292135"/>
                <a:ext cx="1495425" cy="294953"/>
              </a:xfrm>
              <a:prstGeom prst="rect">
                <a:avLst/>
              </a:prstGeom>
              <a:blipFill>
                <a:blip r:embed="rId2"/>
                <a:stretch>
                  <a:fillRect l="-30081" t="-150000" r="-3659" b="-3062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C4F8C5-17B7-4F01-AE06-E01698124A6A}"/>
              </a:ext>
            </a:extLst>
          </p:cNvPr>
          <p:cNvSpPr txBox="1"/>
          <p:nvPr/>
        </p:nvSpPr>
        <p:spPr>
          <a:xfrm flipH="1">
            <a:off x="805233" y="5114680"/>
            <a:ext cx="10581533" cy="1039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50000"/>
              </a:lnSpc>
              <a:spcBef>
                <a:spcPts val="1150"/>
              </a:spcBef>
            </a:pPr>
            <a:r>
              <a:rPr lang="es-CO" sz="2400" dirty="0" err="1"/>
              <a:t>Where</a:t>
            </a:r>
            <a:r>
              <a:rPr lang="es-CO" sz="2400" dirty="0"/>
              <a:t> </a:t>
            </a:r>
            <a:r>
              <a:rPr lang="es-CO" sz="2400" i="1" dirty="0"/>
              <a:t>s </a:t>
            </a:r>
            <a:r>
              <a:rPr lang="es-CO" sz="2400" dirty="0"/>
              <a:t>indexes </a:t>
            </a:r>
            <a:r>
              <a:rPr lang="es-CO" sz="2400" dirty="0" err="1"/>
              <a:t>countries</a:t>
            </a:r>
            <a:r>
              <a:rPr lang="es-CO" sz="2400" dirty="0"/>
              <a:t>’ </a:t>
            </a:r>
            <a:r>
              <a:rPr lang="es-CO" sz="2400" dirty="0" err="1"/>
              <a:t>states</a:t>
            </a:r>
            <a:r>
              <a:rPr lang="es-CO" sz="2400" dirty="0"/>
              <a:t>, </a:t>
            </a:r>
            <a:r>
              <a:rPr lang="es-CO" sz="2400" i="1" dirty="0"/>
              <a:t>j</a:t>
            </a:r>
            <a:r>
              <a:rPr lang="es-CO" sz="2400" dirty="0"/>
              <a:t> indexes </a:t>
            </a:r>
            <a:r>
              <a:rPr lang="es-CO" sz="2400" dirty="0" err="1"/>
              <a:t>educational</a:t>
            </a:r>
            <a:r>
              <a:rPr lang="es-CO" sz="2400" dirty="0"/>
              <a:t> </a:t>
            </a:r>
            <a:r>
              <a:rPr lang="es-CO" sz="2400" dirty="0" err="1"/>
              <a:t>attainment</a:t>
            </a:r>
            <a:r>
              <a:rPr lang="es-CO" sz="2400" dirty="0"/>
              <a:t> </a:t>
            </a:r>
            <a:r>
              <a:rPr lang="es-CO" sz="2400" dirty="0" err="1"/>
              <a:t>groups</a:t>
            </a:r>
            <a:r>
              <a:rPr lang="es-CO" sz="2400" dirty="0"/>
              <a:t>, and </a:t>
            </a:r>
            <a:r>
              <a:rPr lang="es-CO" sz="2400" i="1" dirty="0"/>
              <a:t>x</a:t>
            </a:r>
            <a:r>
              <a:rPr lang="es-CO" sz="2400" dirty="0"/>
              <a:t> indexes </a:t>
            </a:r>
            <a:r>
              <a:rPr lang="es-CO" sz="2400" dirty="0" err="1"/>
              <a:t>five-year</a:t>
            </a:r>
            <a:r>
              <a:rPr lang="es-CO" sz="2400" dirty="0"/>
              <a:t> </a:t>
            </a:r>
            <a:r>
              <a:rPr lang="es-CO" sz="2400" dirty="0" err="1"/>
              <a:t>age</a:t>
            </a:r>
            <a:r>
              <a:rPr lang="es-CO" sz="2400" dirty="0"/>
              <a:t> </a:t>
            </a:r>
            <a:r>
              <a:rPr lang="es-CO" sz="2400" dirty="0" err="1"/>
              <a:t>groups</a:t>
            </a:r>
            <a:r>
              <a:rPr lang="es-CO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B1C3D-1C4A-4722-B079-CFB3C45D2128}"/>
                  </a:ext>
                </a:extLst>
              </p:cNvPr>
              <p:cNvSpPr txBox="1"/>
              <p:nvPr/>
            </p:nvSpPr>
            <p:spPr>
              <a:xfrm>
                <a:off x="7419975" y="4277669"/>
                <a:ext cx="3605282" cy="2949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l">
                  <a:lnSpc>
                    <a:spcPts val="2300"/>
                  </a:lnSpc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𝐸𝑥𝑐𝑒𝑠𝑠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𝐵𝑎𝑠𝑒𝑙𝑖𝑛𝑒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(2015−2019)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 err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B1C3D-1C4A-4722-B079-CFB3C45D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75" y="4277669"/>
                <a:ext cx="3605282" cy="294953"/>
              </a:xfrm>
              <a:prstGeom prst="rect">
                <a:avLst/>
              </a:prstGeom>
              <a:blipFill>
                <a:blip r:embed="rId3"/>
                <a:stretch>
                  <a:fillRect l="-1014" t="-83333" b="-604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4474D-1E9E-4077-9153-C1158BC44E45}"/>
              </a:ext>
            </a:extLst>
          </p:cNvPr>
          <p:cNvCxnSpPr>
            <a:cxnSpLocks/>
          </p:cNvCxnSpPr>
          <p:nvPr/>
        </p:nvCxnSpPr>
        <p:spPr>
          <a:xfrm>
            <a:off x="3114675" y="2543175"/>
            <a:ext cx="0" cy="1314450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458B2-4A5B-4EF8-A8A9-A615E49A6975}"/>
              </a:ext>
            </a:extLst>
          </p:cNvPr>
          <p:cNvCxnSpPr>
            <a:cxnSpLocks/>
          </p:cNvCxnSpPr>
          <p:nvPr/>
        </p:nvCxnSpPr>
        <p:spPr>
          <a:xfrm>
            <a:off x="9058275" y="2009775"/>
            <a:ext cx="0" cy="1952625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5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DATA AND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D4C4-3492-4823-B03D-67AD4F52D954}"/>
              </a:ext>
            </a:extLst>
          </p:cNvPr>
          <p:cNvSpPr txBox="1"/>
          <p:nvPr/>
        </p:nvSpPr>
        <p:spPr>
          <a:xfrm>
            <a:off x="354437" y="1134005"/>
            <a:ext cx="11205592" cy="492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Official birth records (micro- and aggregated data)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Brazil (26/27 federal units): </a:t>
            </a:r>
            <a:r>
              <a:rPr lang="en-US" sz="2400" i="1" dirty="0"/>
              <a:t>32.5 million births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2010-2019: R-package </a:t>
            </a:r>
            <a:r>
              <a:rPr lang="en-US" dirty="0" err="1">
                <a:latin typeface="Consolas" panose="020B0609020204030204" pitchFamily="49" charset="0"/>
              </a:rPr>
              <a:t>datasus</a:t>
            </a:r>
            <a:r>
              <a:rPr lang="en-US" dirty="0">
                <a:latin typeface="Consolas" panose="020B0609020204030204" pitchFamily="49" charset="0"/>
              </a:rPr>
              <a:t>{} </a:t>
            </a:r>
            <a:r>
              <a:rPr lang="en-US" sz="2000" dirty="0"/>
              <a:t>(Counts by federal unit, education of the mother, and age group of the mother).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2020-2021: </a:t>
            </a:r>
            <a:r>
              <a:rPr lang="pt-BR" sz="2000" dirty="0"/>
              <a:t>Sistema de Informações sobre Nascidos Vivos (micro-data, until: 31.03.2021)</a:t>
            </a:r>
          </a:p>
          <a:p>
            <a:pPr lvl="1">
              <a:lnSpc>
                <a:spcPct val="150000"/>
              </a:lnSpc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/>
              <a:t>Colombia (32 departments): </a:t>
            </a:r>
            <a:r>
              <a:rPr lang="en-US" sz="2400" i="1" dirty="0"/>
              <a:t>7.6 million births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2010-2019: National Data Archive – National Statistics Bureau, DANE (micro-data)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2000" dirty="0"/>
              <a:t>2020-2021: Preliminary reports on live births reported until 31.07.2021 (Counts by department, education of the mother, age group of the mother)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9304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6832B66-BAD6-4D3F-96EC-F54D65A3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1" y="1586814"/>
            <a:ext cx="6522341" cy="40233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6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DATA AND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17D26-9186-4AD7-B6AC-399CE9F9D86F}"/>
              </a:ext>
            </a:extLst>
          </p:cNvPr>
          <p:cNvSpPr txBox="1"/>
          <p:nvPr/>
        </p:nvSpPr>
        <p:spPr>
          <a:xfrm>
            <a:off x="7391400" y="1134005"/>
            <a:ext cx="4400549" cy="4969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use the differences in data disaggregation to develop two hypotheses:</a:t>
            </a:r>
          </a:p>
          <a:p>
            <a:pPr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</a:pPr>
            <a:r>
              <a:rPr lang="en-US" sz="2200" b="1" dirty="0"/>
              <a:t>H1: </a:t>
            </a:r>
            <a:r>
              <a:rPr lang="en-US" sz="2200" dirty="0"/>
              <a:t>Associations should be stronger for 2021 than 2020.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2200" b="1" dirty="0"/>
              <a:t>H2: </a:t>
            </a:r>
            <a:r>
              <a:rPr lang="en-US" sz="2200" dirty="0"/>
              <a:t>Associations should be stronger for Brazil than Colombia</a:t>
            </a:r>
            <a:endParaRPr lang="pt-BR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E396A-5C5F-4AFE-A95E-316338F4D277}"/>
              </a:ext>
            </a:extLst>
          </p:cNvPr>
          <p:cNvSpPr/>
          <p:nvPr/>
        </p:nvSpPr>
        <p:spPr>
          <a:xfrm>
            <a:off x="3048001" y="2543175"/>
            <a:ext cx="1685925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43BBFF-C26C-4545-B076-F4C113445B8A}"/>
              </a:ext>
            </a:extLst>
          </p:cNvPr>
          <p:cNvSpPr/>
          <p:nvPr/>
        </p:nvSpPr>
        <p:spPr>
          <a:xfrm>
            <a:off x="4762501" y="3069368"/>
            <a:ext cx="857250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B630E-E9D8-4134-8CFB-0810BD32715C}"/>
              </a:ext>
            </a:extLst>
          </p:cNvPr>
          <p:cNvSpPr/>
          <p:nvPr/>
        </p:nvSpPr>
        <p:spPr>
          <a:xfrm>
            <a:off x="3048001" y="3989147"/>
            <a:ext cx="1685925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8F578E-6080-4681-AEB5-7C233535F474}"/>
              </a:ext>
            </a:extLst>
          </p:cNvPr>
          <p:cNvSpPr/>
          <p:nvPr/>
        </p:nvSpPr>
        <p:spPr>
          <a:xfrm>
            <a:off x="4762501" y="4493122"/>
            <a:ext cx="2092401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84EDB-B650-4896-A9E5-79D7A9674AD4}"/>
              </a:ext>
            </a:extLst>
          </p:cNvPr>
          <p:cNvSpPr/>
          <p:nvPr/>
        </p:nvSpPr>
        <p:spPr>
          <a:xfrm>
            <a:off x="1190623" y="2543175"/>
            <a:ext cx="3538541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716EA-263D-47DA-8604-947DE4374D9C}"/>
              </a:ext>
            </a:extLst>
          </p:cNvPr>
          <p:cNvSpPr/>
          <p:nvPr/>
        </p:nvSpPr>
        <p:spPr>
          <a:xfrm>
            <a:off x="1190625" y="3069368"/>
            <a:ext cx="3519490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CF48C7-07AC-4527-893D-A826F36E0539}"/>
              </a:ext>
            </a:extLst>
          </p:cNvPr>
          <p:cNvSpPr/>
          <p:nvPr/>
        </p:nvSpPr>
        <p:spPr>
          <a:xfrm>
            <a:off x="1190625" y="4508131"/>
            <a:ext cx="3519490" cy="457200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es-CO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7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B831967-B89F-450E-99CB-4F9CB3E5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9" y="1038174"/>
            <a:ext cx="10551623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8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</a:t>
            </a: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E9F562E-AD14-4EB2-ACBF-BC972B49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9" y="1038174"/>
            <a:ext cx="10551622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F2A8-8119-44C9-9F9F-CA0AF9B665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POWER RELATIONS AND FERTILITY | 02/11/2021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9</a:t>
            </a:fld>
            <a:endParaRPr lang="de-DE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098756-2364-4357-8972-47A8710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29" y="365217"/>
            <a:ext cx="9988232" cy="378583"/>
          </a:xfrm>
        </p:spPr>
        <p:txBody>
          <a:bodyPr/>
          <a:lstStyle/>
          <a:p>
            <a:r>
              <a:rPr lang="en-US" sz="2800" dirty="0"/>
              <a:t>RESULTS - BRAZIL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58B51BE-2A6F-4E1A-B054-350ED36D7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9" y="1473642"/>
            <a:ext cx="10720648" cy="4846320"/>
          </a:xfrm>
          <a:prstGeom prst="rect">
            <a:avLst/>
          </a:prstGeom>
        </p:spPr>
      </p:pic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9E20755-FD61-441C-BDF1-D8581EF39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79" r="41435" b="88116"/>
          <a:stretch/>
        </p:blipFill>
        <p:spPr>
          <a:xfrm>
            <a:off x="1193877" y="871944"/>
            <a:ext cx="4829176" cy="601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E75D5-6AFB-4383-8EBF-533D0593BC11}"/>
              </a:ext>
            </a:extLst>
          </p:cNvPr>
          <p:cNvSpPr txBox="1"/>
          <p:nvPr/>
        </p:nvSpPr>
        <p:spPr>
          <a:xfrm>
            <a:off x="9603211" y="1172793"/>
            <a:ext cx="1780166" cy="2562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es-CO" sz="1200" b="1" dirty="0"/>
              <a:t>2020			2021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BEB2DF-FE45-4118-9A25-5110FF33DCB3}"/>
              </a:ext>
            </a:extLst>
          </p:cNvPr>
          <p:cNvCxnSpPr/>
          <p:nvPr/>
        </p:nvCxnSpPr>
        <p:spPr>
          <a:xfrm>
            <a:off x="8905875" y="1339037"/>
            <a:ext cx="590550" cy="0"/>
          </a:xfrm>
          <a:prstGeom prst="line">
            <a:avLst/>
          </a:prstGeom>
          <a:ln w="19050" cmpd="sng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1237E8-3A4B-484E-9144-919BFFA737A2}"/>
              </a:ext>
            </a:extLst>
          </p:cNvPr>
          <p:cNvCxnSpPr/>
          <p:nvPr/>
        </p:nvCxnSpPr>
        <p:spPr>
          <a:xfrm>
            <a:off x="10327111" y="1339037"/>
            <a:ext cx="590550" cy="0"/>
          </a:xfrm>
          <a:prstGeom prst="line">
            <a:avLst/>
          </a:prstGeom>
          <a:ln w="19050" cmpd="sng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07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w6CLxiq3S5Do27j6Qo1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XmoVJ2KoGvEqYxsCMaM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9zRxN9oF5_.vOFN9BDZ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wljrLqbAKeirqT9tDIj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h33WPtjMxatJYF3LeR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PG_2020">
  <a:themeElements>
    <a:clrScheme name="MPG2020">
      <a:dk1>
        <a:srgbClr val="000000"/>
      </a:dk1>
      <a:lt1>
        <a:srgbClr val="FFFFFF"/>
      </a:lt1>
      <a:dk2>
        <a:srgbClr val="005555"/>
      </a:dk2>
      <a:lt2>
        <a:srgbClr val="C6D325"/>
      </a:lt2>
      <a:accent1>
        <a:srgbClr val="006C66"/>
      </a:accent1>
      <a:accent2>
        <a:srgbClr val="D2DC51"/>
      </a:accent2>
      <a:accent3>
        <a:srgbClr val="348A85"/>
      </a:accent3>
      <a:accent4>
        <a:srgbClr val="9AC5C2"/>
      </a:accent4>
      <a:accent5>
        <a:srgbClr val="EF7C00"/>
      </a:accent5>
      <a:accent6>
        <a:srgbClr val="F5B167"/>
      </a:accent6>
      <a:hlink>
        <a:srgbClr val="005555"/>
      </a:hlink>
      <a:folHlink>
        <a:srgbClr val="A7A7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9050" cmpd="sng">
          <a:noFill/>
          <a:prstDash val="dash"/>
          <a:tailEnd type="triangle" w="lg" len="med"/>
        </a:ln>
      </a:spPr>
      <a:bodyPr wrap="square" lIns="144000" tIns="108000" rIns="144000" bIns="144000" rtlCol="0" anchor="t" anchorCtr="0"/>
      <a:lstStyle>
        <a:defPPr algn="l">
          <a:spcBef>
            <a:spcPts val="1150"/>
          </a:spcBef>
          <a:buClr>
            <a:srgbClr val="116656"/>
          </a:buClr>
          <a:buSzPct val="120000"/>
          <a:defRPr sz="13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mpd="sng"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marL="180000" indent="-180000" algn="l">
          <a:lnSpc>
            <a:spcPts val="2300"/>
          </a:lnSpc>
          <a:spcBef>
            <a:spcPts val="115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MPIDR-TemplateTalks.pptx" id="{C0D2E4FB-BA3E-4262-AB47-9ED1F735E32C}" vid="{7F99E8A2-E5AC-4FBE-B771-06B5D77FF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Castro_et_all_MPIDR2021</Template>
  <TotalTime>286</TotalTime>
  <Words>1105</Words>
  <Application>Microsoft Office PowerPoint</Application>
  <PresentationFormat>Widescreen</PresentationFormat>
  <Paragraphs>197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.SF NS Symbols Regular</vt:lpstr>
      <vt:lpstr>Arial</vt:lpstr>
      <vt:lpstr>Calibri</vt:lpstr>
      <vt:lpstr>Cambria Math</vt:lpstr>
      <vt:lpstr>Consolas</vt:lpstr>
      <vt:lpstr>Symbol</vt:lpstr>
      <vt:lpstr>Times New Roman</vt:lpstr>
      <vt:lpstr>Wingdings 3</vt:lpstr>
      <vt:lpstr>MPG_2020</vt:lpstr>
      <vt:lpstr>think-cell Folie</vt:lpstr>
      <vt:lpstr>LABORATORY OF FERTILITY AND WELL-BEING </vt:lpstr>
      <vt:lpstr>CONTEXT</vt:lpstr>
      <vt:lpstr>CONTEXT</vt:lpstr>
      <vt:lpstr>RESEARCH QUESTIONS</vt:lpstr>
      <vt:lpstr>DATA AND METHODS</vt:lpstr>
      <vt:lpstr>DATA AND METHODS</vt:lpstr>
      <vt:lpstr>RESULTS</vt:lpstr>
      <vt:lpstr>RESULTS</vt:lpstr>
      <vt:lpstr>RESULTS - BRAZIL</vt:lpstr>
      <vt:lpstr>RESULTS - BRAZIL</vt:lpstr>
      <vt:lpstr>RESULTS - COLOMBIA</vt:lpstr>
      <vt:lpstr>RESULTS - COLOMBIA</vt:lpstr>
      <vt:lpstr>Thank you!</vt:lpstr>
      <vt:lpstr>Colors for Charts</vt:lpstr>
      <vt:lpstr>RESEARCH QUESTIONS</vt:lpstr>
      <vt:lpstr>RESULTS</vt:lpstr>
      <vt:lpstr>RESULTS</vt:lpstr>
    </vt:vector>
  </TitlesOfParts>
  <Company>Max-Planck-Gesellschaft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OF FERTILITY AND WELL-BEING</dc:title>
  <dc:creator>Castro, Andres</dc:creator>
  <cp:lastModifiedBy>Andres Castro</cp:lastModifiedBy>
  <cp:revision>63</cp:revision>
  <dcterms:created xsi:type="dcterms:W3CDTF">2021-10-27T07:17:13Z</dcterms:created>
  <dcterms:modified xsi:type="dcterms:W3CDTF">2021-12-12T11:37:03Z</dcterms:modified>
</cp:coreProperties>
</file>