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6" r:id="rId3"/>
    <p:sldId id="329" r:id="rId4"/>
    <p:sldId id="272" r:id="rId5"/>
    <p:sldId id="330" r:id="rId6"/>
    <p:sldId id="331" r:id="rId7"/>
    <p:sldId id="332" r:id="rId8"/>
    <p:sldId id="343" r:id="rId9"/>
    <p:sldId id="344" r:id="rId10"/>
    <p:sldId id="341" r:id="rId11"/>
    <p:sldId id="342" r:id="rId12"/>
    <p:sldId id="347" r:id="rId13"/>
    <p:sldId id="334" r:id="rId14"/>
    <p:sldId id="336" r:id="rId15"/>
    <p:sldId id="335" r:id="rId16"/>
    <p:sldId id="337" r:id="rId17"/>
    <p:sldId id="338" r:id="rId18"/>
    <p:sldId id="339" r:id="rId19"/>
    <p:sldId id="340" r:id="rId20"/>
    <p:sldId id="333" r:id="rId21"/>
    <p:sldId id="34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5673" autoAdjust="0"/>
  </p:normalViewPr>
  <p:slideViewPr>
    <p:cSldViewPr snapToGrid="0">
      <p:cViewPr varScale="1">
        <p:scale>
          <a:sx n="85" d="100"/>
          <a:sy n="85" d="100"/>
        </p:scale>
        <p:origin x="120" y="4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479AB2-CA12-449F-A2E2-E3B58B7C24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9E00C476-4694-49BF-A2C0-2D164BC642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1075986F-3567-40E2-A9D4-DB8C9C935C36}"/>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5" name="Footer Placeholder 4">
            <a:extLst>
              <a:ext uri="{FF2B5EF4-FFF2-40B4-BE49-F238E27FC236}">
                <a16:creationId xmlns="" xmlns:a16="http://schemas.microsoft.com/office/drawing/2014/main" id="{FA6873BB-F0E9-40D5-AEF2-55DEE04F0B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63E03492-9564-4541-A550-868FFC3CF3CA}"/>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2158684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313639-6FEB-4906-B57F-34D9B1F816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4ED62893-7E0C-4A3F-8334-7AC169D2C48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1C7BFF4-6956-4E2D-98A6-56E3578E1FDE}"/>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5" name="Footer Placeholder 4">
            <a:extLst>
              <a:ext uri="{FF2B5EF4-FFF2-40B4-BE49-F238E27FC236}">
                <a16:creationId xmlns="" xmlns:a16="http://schemas.microsoft.com/office/drawing/2014/main" id="{81056143-D42D-4213-8D87-469EB0182AC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73617A6-CCC6-46AA-AA53-38FF83DBCF24}"/>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4138079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CF1CDA4-00E5-47E4-9DA6-86F67BF6C4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2971B046-CF92-423D-890B-D6BE140F0A0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09EE077-EDAA-429B-9874-97DFFD01DA51}"/>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5" name="Footer Placeholder 4">
            <a:extLst>
              <a:ext uri="{FF2B5EF4-FFF2-40B4-BE49-F238E27FC236}">
                <a16:creationId xmlns="" xmlns:a16="http://schemas.microsoft.com/office/drawing/2014/main" id="{012F9707-764D-496B-A80C-0EA42424C3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4F279023-722C-494E-9C70-9D9A09E5FFE1}"/>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1728333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C282AA-2B26-4326-9D44-6098ABDA78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5FCF1AA-7130-430C-B2D9-119C69F6B4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66B69F5-3141-4174-BD7C-3D42129918D8}"/>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5" name="Footer Placeholder 4">
            <a:extLst>
              <a:ext uri="{FF2B5EF4-FFF2-40B4-BE49-F238E27FC236}">
                <a16:creationId xmlns="" xmlns:a16="http://schemas.microsoft.com/office/drawing/2014/main" id="{8A3E1052-7822-483F-8424-6E65035847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887744F-0504-4BBB-8137-BC1304E23890}"/>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3763716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75526-2578-4C3F-9419-2E0FDDDA7D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B6E165C8-23B3-41A6-8C9B-08B9FE916B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18EAB9CB-2FE7-4C20-86B0-920A78F70207}"/>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5" name="Footer Placeholder 4">
            <a:extLst>
              <a:ext uri="{FF2B5EF4-FFF2-40B4-BE49-F238E27FC236}">
                <a16:creationId xmlns="" xmlns:a16="http://schemas.microsoft.com/office/drawing/2014/main" id="{62131CBE-73CC-47D8-A161-187AFA946BA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9846E48F-F810-40BC-B1FD-D690E0D5C2DB}"/>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36582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9E59CA-EF70-4923-81FA-4936054A12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BB9878D-988F-4399-9AAD-615D41E24B1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30E62421-7D8B-48A4-9049-07EB947851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8FB5A60-C94B-42A2-954D-B46DD53AA27C}"/>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6" name="Footer Placeholder 5">
            <a:extLst>
              <a:ext uri="{FF2B5EF4-FFF2-40B4-BE49-F238E27FC236}">
                <a16:creationId xmlns="" xmlns:a16="http://schemas.microsoft.com/office/drawing/2014/main" id="{6E7C963A-FCF9-43F1-9C19-C09C64BEE33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1977416F-0BD8-431B-A9D8-6433F90782AB}"/>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653573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848F9C-62F4-4C91-B4A9-F169D483F4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FA87F3D5-36C7-4263-BEBE-401D986224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72EBE290-58BA-49A8-A4FD-98F0A93DA98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C0C2EBBC-FF3C-4F5E-9937-F181E64034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BE66B506-6566-4CDB-A00E-B6A65EAA7A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09D9D5D-5099-43AA-B764-C041ADD235FA}"/>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8" name="Footer Placeholder 7">
            <a:extLst>
              <a:ext uri="{FF2B5EF4-FFF2-40B4-BE49-F238E27FC236}">
                <a16:creationId xmlns="" xmlns:a16="http://schemas.microsoft.com/office/drawing/2014/main" id="{3034414E-60C3-46C4-BE61-93E95DE67FB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8B9B728D-372A-4867-A4F3-7DDE2A563A37}"/>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3505862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14F47B-BCD9-4716-94D5-15EC3CB11A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5BAAEFAC-5786-4678-A380-506DEEB12EF3}"/>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4" name="Footer Placeholder 3">
            <a:extLst>
              <a:ext uri="{FF2B5EF4-FFF2-40B4-BE49-F238E27FC236}">
                <a16:creationId xmlns="" xmlns:a16="http://schemas.microsoft.com/office/drawing/2014/main" id="{71406E79-FF5E-4BB0-98B4-D79171798B9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E377FAFC-A060-4603-BB51-144D1D8EEB5E}"/>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469883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E49030B-C032-473D-89BD-25F5D9BA8E3B}"/>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3" name="Footer Placeholder 2">
            <a:extLst>
              <a:ext uri="{FF2B5EF4-FFF2-40B4-BE49-F238E27FC236}">
                <a16:creationId xmlns="" xmlns:a16="http://schemas.microsoft.com/office/drawing/2014/main" id="{E2DA0B36-E251-4048-8C21-B0B69BF5D06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7D8C9021-AF77-44D5-9ED2-431AA12AF6D9}"/>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2938070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2CBD0C-6581-4794-A434-004C34F5A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EA5B938B-18D5-4B99-8782-7184D690E2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4F35D0B-590E-487E-824D-5375BB6C9E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21C2D904-4F63-43D8-8DC3-99CA4EE46904}"/>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6" name="Footer Placeholder 5">
            <a:extLst>
              <a:ext uri="{FF2B5EF4-FFF2-40B4-BE49-F238E27FC236}">
                <a16:creationId xmlns="" xmlns:a16="http://schemas.microsoft.com/office/drawing/2014/main" id="{C97D8104-0264-45B0-8A33-0C74B75E184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8334FEFE-8602-4E91-ADDB-7F1AFCAA5442}"/>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4135937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86DF5E-279F-4D1E-B22C-A9C0189FEB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1F8126A-0E9C-452F-8DE0-02FCDB3484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 xmlns:a16="http://schemas.microsoft.com/office/drawing/2014/main" id="{CF34F57E-DC26-4185-AED7-EDD93350D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E7C4373B-5433-43B0-99C9-FD64134207C8}"/>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6" name="Footer Placeholder 5">
            <a:extLst>
              <a:ext uri="{FF2B5EF4-FFF2-40B4-BE49-F238E27FC236}">
                <a16:creationId xmlns="" xmlns:a16="http://schemas.microsoft.com/office/drawing/2014/main" id="{F8772B46-31B1-4A66-8205-468E8DBE5F2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290CD64F-42B3-45EF-9BC2-104B67591B51}"/>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982669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B0F9736-4C3C-43EB-BD45-BB4FA5F322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5D2F8E7A-FF76-4305-8285-F14E88BB2D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B80E4F0-B5D4-4409-B24A-AC51F9852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EFA78-848A-481A-B58D-B4ED842EAB03}" type="datetimeFigureOut">
              <a:rPr lang="en-US" smtClean="0"/>
              <a:t>5/18/2023</a:t>
            </a:fld>
            <a:endParaRPr lang="en-US" dirty="0"/>
          </a:p>
        </p:txBody>
      </p:sp>
      <p:sp>
        <p:nvSpPr>
          <p:cNvPr id="5" name="Footer Placeholder 4">
            <a:extLst>
              <a:ext uri="{FF2B5EF4-FFF2-40B4-BE49-F238E27FC236}">
                <a16:creationId xmlns="" xmlns:a16="http://schemas.microsoft.com/office/drawing/2014/main" id="{7CA12EA9-C5B5-4C77-8193-6F0871E6B9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C847B8E2-E6FB-483B-B1FC-97BC2AEF41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3CE95-169A-473C-B78F-AFB862F00DEB}" type="slidenum">
              <a:rPr lang="en-US" smtClean="0"/>
              <a:t>‹#›</a:t>
            </a:fld>
            <a:endParaRPr lang="en-US" dirty="0"/>
          </a:p>
        </p:txBody>
      </p:sp>
    </p:spTree>
    <p:extLst>
      <p:ext uri="{BB962C8B-B14F-4D97-AF65-F5344CB8AC3E}">
        <p14:creationId xmlns:p14="http://schemas.microsoft.com/office/powerpoint/2010/main" val="512496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9904" y="2348880"/>
            <a:ext cx="10425514" cy="1251570"/>
          </a:xfrm>
        </p:spPr>
        <p:txBody>
          <a:bodyPr>
            <a:normAutofit fontScale="90000"/>
          </a:bodyPr>
          <a:lstStyle/>
          <a:p>
            <a:pPr algn="l"/>
            <a:r>
              <a:rPr lang="en-US" b="1" dirty="0"/>
              <a:t>Mortality disturbances: Age-Period-Cohort modeling and visualization</a:t>
            </a:r>
          </a:p>
        </p:txBody>
      </p:sp>
      <p:sp>
        <p:nvSpPr>
          <p:cNvPr id="3" name="Subtitle 2"/>
          <p:cNvSpPr>
            <a:spLocks noGrp="1"/>
          </p:cNvSpPr>
          <p:nvPr>
            <p:ph type="subTitle" idx="1"/>
          </p:nvPr>
        </p:nvSpPr>
        <p:spPr>
          <a:xfrm>
            <a:off x="1127448" y="3789040"/>
            <a:ext cx="6400800" cy="2016224"/>
          </a:xfrm>
        </p:spPr>
        <p:txBody>
          <a:bodyPr>
            <a:normAutofit/>
          </a:bodyPr>
          <a:lstStyle/>
          <a:p>
            <a:pPr algn="l">
              <a:spcBef>
                <a:spcPts val="0"/>
              </a:spcBef>
            </a:pPr>
            <a:r>
              <a:rPr lang="en-US" b="1" dirty="0"/>
              <a:t>EDSD Program 2023</a:t>
            </a:r>
          </a:p>
          <a:p>
            <a:pPr algn="l">
              <a:spcBef>
                <a:spcPts val="0"/>
              </a:spcBef>
            </a:pPr>
            <a:r>
              <a:rPr lang="en-US" b="1" dirty="0"/>
              <a:t>CED</a:t>
            </a:r>
          </a:p>
          <a:p>
            <a:pPr algn="l">
              <a:spcBef>
                <a:spcPts val="0"/>
              </a:spcBef>
            </a:pPr>
            <a:endParaRPr lang="en-US" b="1" dirty="0"/>
          </a:p>
          <a:p>
            <a:pPr algn="l"/>
            <a:r>
              <a:rPr lang="en-US" dirty="0"/>
              <a:t>Enrique Acosta</a:t>
            </a:r>
          </a:p>
          <a:p>
            <a:pPr algn="l"/>
            <a:r>
              <a:rPr lang="en-US"/>
              <a:t>18.05.2023</a:t>
            </a:r>
            <a:endParaRPr lang="en-US" dirty="0"/>
          </a:p>
        </p:txBody>
      </p:sp>
      <p:pic>
        <p:nvPicPr>
          <p:cNvPr id="4" name="Picture 3">
            <a:extLst>
              <a:ext uri="{FF2B5EF4-FFF2-40B4-BE49-F238E27FC236}">
                <a16:creationId xmlns="" xmlns:a16="http://schemas.microsoft.com/office/drawing/2014/main" id="{699543CA-89DB-4D71-BE86-2A4DBF78CDC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auto">
          <a:xfrm>
            <a:off x="8817082" y="4962082"/>
            <a:ext cx="2425700" cy="112101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06135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8137" y="2857427"/>
            <a:ext cx="9026741" cy="3157021"/>
          </a:xfrm>
          <a:prstGeom prst="rect">
            <a:avLst/>
          </a:prstGeom>
        </p:spPr>
      </p:pic>
      <p:sp>
        <p:nvSpPr>
          <p:cNvPr id="3" name="Content Placeholder 2"/>
          <p:cNvSpPr>
            <a:spLocks noGrp="1"/>
          </p:cNvSpPr>
          <p:nvPr>
            <p:ph idx="1"/>
          </p:nvPr>
        </p:nvSpPr>
        <p:spPr>
          <a:xfrm>
            <a:off x="1199456" y="1506005"/>
            <a:ext cx="9505056" cy="1351422"/>
          </a:xfrm>
        </p:spPr>
        <p:txBody>
          <a:bodyPr>
            <a:normAutofit/>
          </a:bodyPr>
          <a:lstStyle/>
          <a:p>
            <a:r>
              <a:rPr lang="en-US" sz="2800" dirty="0"/>
              <a:t>Practical example: COVID-19 in </a:t>
            </a:r>
            <a:r>
              <a:rPr lang="en-US" sz="2800" dirty="0" smtClean="0"/>
              <a:t>the US</a:t>
            </a:r>
            <a:endParaRPr lang="en-US" sz="2800" dirty="0"/>
          </a:p>
          <a:p>
            <a:pPr lvl="1"/>
            <a:r>
              <a:rPr lang="en-US" dirty="0"/>
              <a:t>Fitting the three types of baselines: average mortality, weekly-specific averages, and the Poisson model</a:t>
            </a:r>
          </a:p>
        </p:txBody>
      </p:sp>
      <p:sp>
        <p:nvSpPr>
          <p:cNvPr id="5" name="Title 1">
            <a:extLst>
              <a:ext uri="{FF2B5EF4-FFF2-40B4-BE49-F238E27FC236}">
                <a16:creationId xmlns="" xmlns:a16="http://schemas.microsoft.com/office/drawing/2014/main" id="{F6D882FA-475A-4E48-A526-59B78DBD0925}"/>
              </a:ext>
            </a:extLst>
          </p:cNvPr>
          <p:cNvSpPr txBox="1">
            <a:spLocks/>
          </p:cNvSpPr>
          <p:nvPr/>
        </p:nvSpPr>
        <p:spPr>
          <a:xfrm>
            <a:off x="1199456" y="326871"/>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Excess mortality in the context of COVID-19</a:t>
            </a:r>
          </a:p>
        </p:txBody>
      </p:sp>
      <p:sp>
        <p:nvSpPr>
          <p:cNvPr id="6" name="Content Placeholder 2">
            <a:extLst>
              <a:ext uri="{FF2B5EF4-FFF2-40B4-BE49-F238E27FC236}">
                <a16:creationId xmlns="" xmlns:a16="http://schemas.microsoft.com/office/drawing/2014/main" id="{5FB4A1A1-12E7-49E1-BFDB-EC5D32132C76}"/>
              </a:ext>
            </a:extLst>
          </p:cNvPr>
          <p:cNvSpPr txBox="1">
            <a:spLocks/>
          </p:cNvSpPr>
          <p:nvPr/>
        </p:nvSpPr>
        <p:spPr>
          <a:xfrm>
            <a:off x="1199456" y="6014448"/>
            <a:ext cx="9505056" cy="555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70C0"/>
                </a:solidFill>
              </a:rPr>
              <a:t>How do these baseline differences translate in excess differences?</a:t>
            </a:r>
          </a:p>
        </p:txBody>
      </p:sp>
    </p:spTree>
    <p:extLst>
      <p:ext uri="{BB962C8B-B14F-4D97-AF65-F5344CB8AC3E}">
        <p14:creationId xmlns:p14="http://schemas.microsoft.com/office/powerpoint/2010/main" val="1383172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674952"/>
            <a:ext cx="9505056" cy="1351422"/>
          </a:xfrm>
        </p:spPr>
        <p:txBody>
          <a:bodyPr>
            <a:normAutofit/>
          </a:bodyPr>
          <a:lstStyle/>
          <a:p>
            <a:r>
              <a:rPr lang="en-US" sz="2800" dirty="0"/>
              <a:t>Practical example: COVID-19 in </a:t>
            </a:r>
            <a:r>
              <a:rPr lang="en-US" sz="2800" dirty="0" smtClean="0"/>
              <a:t>the US</a:t>
            </a:r>
            <a:endParaRPr lang="en-US" sz="2800" dirty="0"/>
          </a:p>
          <a:p>
            <a:pPr lvl="1"/>
            <a:r>
              <a:rPr lang="en-US" dirty="0"/>
              <a:t>Cumulative excess by approach</a:t>
            </a:r>
          </a:p>
        </p:txBody>
      </p:sp>
      <p:sp>
        <p:nvSpPr>
          <p:cNvPr id="5" name="Title 1">
            <a:extLst>
              <a:ext uri="{FF2B5EF4-FFF2-40B4-BE49-F238E27FC236}">
                <a16:creationId xmlns="" xmlns:a16="http://schemas.microsoft.com/office/drawing/2014/main" id="{F6D882FA-475A-4E48-A526-59B78DBD0925}"/>
              </a:ext>
            </a:extLst>
          </p:cNvPr>
          <p:cNvSpPr txBox="1">
            <a:spLocks/>
          </p:cNvSpPr>
          <p:nvPr/>
        </p:nvSpPr>
        <p:spPr>
          <a:xfrm>
            <a:off x="1199456" y="53195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Excess mortality in the context of COVID-19</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6558" y="2817952"/>
            <a:ext cx="9255881" cy="3237160"/>
          </a:xfrm>
          <a:prstGeom prst="rect">
            <a:avLst/>
          </a:prstGeom>
        </p:spPr>
      </p:pic>
    </p:spTree>
    <p:extLst>
      <p:ext uri="{BB962C8B-B14F-4D97-AF65-F5344CB8AC3E}">
        <p14:creationId xmlns:p14="http://schemas.microsoft.com/office/powerpoint/2010/main" val="17017173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674952"/>
            <a:ext cx="9505056" cy="1351422"/>
          </a:xfrm>
        </p:spPr>
        <p:txBody>
          <a:bodyPr>
            <a:normAutofit/>
          </a:bodyPr>
          <a:lstStyle/>
          <a:p>
            <a:r>
              <a:rPr lang="en-US" sz="2800" dirty="0"/>
              <a:t>Practical example: COVID-19 in </a:t>
            </a:r>
            <a:r>
              <a:rPr lang="en-US" sz="2800" dirty="0" smtClean="0"/>
              <a:t>the US</a:t>
            </a:r>
            <a:endParaRPr lang="en-US" sz="2800" dirty="0"/>
          </a:p>
          <a:p>
            <a:pPr lvl="1"/>
            <a:r>
              <a:rPr lang="en-US" dirty="0" smtClean="0"/>
              <a:t>Total by year</a:t>
            </a:r>
            <a:endParaRPr lang="en-US" dirty="0"/>
          </a:p>
        </p:txBody>
      </p:sp>
      <p:sp>
        <p:nvSpPr>
          <p:cNvPr id="5" name="Title 1">
            <a:extLst>
              <a:ext uri="{FF2B5EF4-FFF2-40B4-BE49-F238E27FC236}">
                <a16:creationId xmlns="" xmlns:a16="http://schemas.microsoft.com/office/drawing/2014/main" id="{F6D882FA-475A-4E48-A526-59B78DBD0925}"/>
              </a:ext>
            </a:extLst>
          </p:cNvPr>
          <p:cNvSpPr txBox="1">
            <a:spLocks/>
          </p:cNvSpPr>
          <p:nvPr/>
        </p:nvSpPr>
        <p:spPr>
          <a:xfrm>
            <a:off x="1199456" y="53195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Excess mortality in the context of COVID-19</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9456" y="2817951"/>
            <a:ext cx="9064576" cy="3170253"/>
          </a:xfrm>
          <a:prstGeom prst="rect">
            <a:avLst/>
          </a:prstGeom>
        </p:spPr>
      </p:pic>
    </p:spTree>
    <p:extLst>
      <p:ext uri="{BB962C8B-B14F-4D97-AF65-F5344CB8AC3E}">
        <p14:creationId xmlns:p14="http://schemas.microsoft.com/office/powerpoint/2010/main" val="951262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2597427"/>
          </a:xfrm>
        </p:spPr>
        <p:txBody>
          <a:bodyPr>
            <a:normAutofit/>
          </a:bodyPr>
          <a:lstStyle/>
          <a:p>
            <a:r>
              <a:rPr lang="en-US" sz="2800" dirty="0"/>
              <a:t>Avoided mortality:</a:t>
            </a:r>
          </a:p>
          <a:p>
            <a:pPr lvl="1"/>
            <a:r>
              <a:rPr lang="en-US" dirty="0"/>
              <a:t>Expected deaths that did not occur</a:t>
            </a:r>
          </a:p>
          <a:p>
            <a:pPr lvl="1"/>
            <a:r>
              <a:rPr lang="en-US" dirty="0"/>
              <a:t>During the pandemic, influenza circulation was very low. However, the baseline is built under “normal” circumstances, which include typical influenza mortality. </a:t>
            </a:r>
          </a:p>
          <a:p>
            <a:pPr lvl="2"/>
            <a:r>
              <a:rPr lang="en-US" dirty="0"/>
              <a:t>Should we include influenza deaths in the baseline?</a:t>
            </a:r>
          </a:p>
          <a:p>
            <a:pPr lvl="1"/>
            <a:endParaRPr lang="en-US" dirty="0"/>
          </a:p>
          <a:p>
            <a:pPr lvl="1"/>
            <a:endParaRPr lang="en-US" dirty="0"/>
          </a:p>
        </p:txBody>
      </p:sp>
      <p:sp>
        <p:nvSpPr>
          <p:cNvPr id="5" name="Title 1">
            <a:extLst>
              <a:ext uri="{FF2B5EF4-FFF2-40B4-BE49-F238E27FC236}">
                <a16:creationId xmlns="" xmlns:a16="http://schemas.microsoft.com/office/drawing/2014/main" id="{F6D882FA-475A-4E48-A526-59B78DBD0925}"/>
              </a:ext>
            </a:extLst>
          </p:cNvPr>
          <p:cNvSpPr txBox="1">
            <a:spLocks/>
          </p:cNvSpPr>
          <p:nvPr/>
        </p:nvSpPr>
        <p:spPr>
          <a:xfrm>
            <a:off x="1199455" y="531952"/>
            <a:ext cx="9369153"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conceptual challenges in measuring excess mortality</a:t>
            </a:r>
          </a:p>
        </p:txBody>
      </p:sp>
      <p:sp>
        <p:nvSpPr>
          <p:cNvPr id="4" name="TextBox 3">
            <a:extLst>
              <a:ext uri="{FF2B5EF4-FFF2-40B4-BE49-F238E27FC236}">
                <a16:creationId xmlns="" xmlns:a16="http://schemas.microsoft.com/office/drawing/2014/main" id="{11EBC4F0-F3A0-4B18-A5D4-A18EB858D4EA}"/>
              </a:ext>
            </a:extLst>
          </p:cNvPr>
          <p:cNvSpPr txBox="1"/>
          <p:nvPr/>
        </p:nvSpPr>
        <p:spPr>
          <a:xfrm>
            <a:off x="8998226" y="4724401"/>
            <a:ext cx="2252870" cy="738664"/>
          </a:xfrm>
          <a:prstGeom prst="rect">
            <a:avLst/>
          </a:prstGeom>
          <a:noFill/>
        </p:spPr>
        <p:txBody>
          <a:bodyPr wrap="square" rtlCol="0">
            <a:spAutoFit/>
          </a:bodyPr>
          <a:lstStyle/>
          <a:p>
            <a:r>
              <a:rPr lang="en-US" sz="1400" i="1" dirty="0"/>
              <a:t>Example: Belgium excess estimates in 2020</a:t>
            </a:r>
          </a:p>
          <a:p>
            <a:r>
              <a:rPr lang="en-US" sz="1400" i="1" dirty="0"/>
              <a:t>Source: STMF</a:t>
            </a:r>
          </a:p>
        </p:txBody>
      </p:sp>
      <p:pic>
        <p:nvPicPr>
          <p:cNvPr id="8" name="Picture 7">
            <a:extLst>
              <a:ext uri="{FF2B5EF4-FFF2-40B4-BE49-F238E27FC236}">
                <a16:creationId xmlns="" xmlns:a16="http://schemas.microsoft.com/office/drawing/2014/main" id="{47C4953A-8A74-4F23-AD93-DDD740C7041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2206486" y="4201130"/>
            <a:ext cx="6513249" cy="2345443"/>
          </a:xfrm>
          <a:prstGeom prst="rect">
            <a:avLst/>
          </a:prstGeom>
        </p:spPr>
      </p:pic>
      <p:sp>
        <p:nvSpPr>
          <p:cNvPr id="9" name="Oval 8">
            <a:extLst>
              <a:ext uri="{FF2B5EF4-FFF2-40B4-BE49-F238E27FC236}">
                <a16:creationId xmlns="" xmlns:a16="http://schemas.microsoft.com/office/drawing/2014/main" id="{434EBF43-6239-443B-8BD4-985F3D44D204}"/>
              </a:ext>
            </a:extLst>
          </p:cNvPr>
          <p:cNvSpPr/>
          <p:nvPr/>
        </p:nvSpPr>
        <p:spPr>
          <a:xfrm>
            <a:off x="2478157" y="5463065"/>
            <a:ext cx="1464366" cy="7853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8229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2597427"/>
          </a:xfrm>
        </p:spPr>
        <p:txBody>
          <a:bodyPr>
            <a:normAutofit/>
          </a:bodyPr>
          <a:lstStyle/>
          <a:p>
            <a:r>
              <a:rPr lang="en-US" sz="2800" dirty="0"/>
              <a:t>Avoided mortality:</a:t>
            </a:r>
          </a:p>
          <a:p>
            <a:pPr lvl="1"/>
            <a:r>
              <a:rPr lang="en-US" dirty="0"/>
              <a:t>Question: How would you consider the baseline mortality? As a “typical” period, or would you adjust for exceptional characteristics?</a:t>
            </a:r>
          </a:p>
          <a:p>
            <a:pPr lvl="1"/>
            <a:r>
              <a:rPr lang="en-US" dirty="0"/>
              <a:t>Possible adjustment: remove influenza deaths from previous years before estimating the baseline</a:t>
            </a:r>
          </a:p>
          <a:p>
            <a:pPr lvl="1"/>
            <a:endParaRPr lang="en-US" dirty="0"/>
          </a:p>
        </p:txBody>
      </p:sp>
      <p:sp>
        <p:nvSpPr>
          <p:cNvPr id="5" name="Title 1">
            <a:extLst>
              <a:ext uri="{FF2B5EF4-FFF2-40B4-BE49-F238E27FC236}">
                <a16:creationId xmlns="" xmlns:a16="http://schemas.microsoft.com/office/drawing/2014/main" id="{F6D882FA-475A-4E48-A526-59B78DBD0925}"/>
              </a:ext>
            </a:extLst>
          </p:cNvPr>
          <p:cNvSpPr txBox="1">
            <a:spLocks/>
          </p:cNvSpPr>
          <p:nvPr/>
        </p:nvSpPr>
        <p:spPr>
          <a:xfrm>
            <a:off x="1199455" y="531952"/>
            <a:ext cx="9369153"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conceptual challenges in measuring excess mortality</a:t>
            </a:r>
          </a:p>
        </p:txBody>
      </p:sp>
      <p:pic>
        <p:nvPicPr>
          <p:cNvPr id="7" name="Picture 6">
            <a:extLst>
              <a:ext uri="{FF2B5EF4-FFF2-40B4-BE49-F238E27FC236}">
                <a16:creationId xmlns="" xmlns:a16="http://schemas.microsoft.com/office/drawing/2014/main" id="{9014AA15-42EB-4919-8018-3AEF7D2D3EC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2206486" y="4201130"/>
            <a:ext cx="6513249" cy="2345443"/>
          </a:xfrm>
          <a:prstGeom prst="rect">
            <a:avLst/>
          </a:prstGeom>
        </p:spPr>
      </p:pic>
      <p:sp>
        <p:nvSpPr>
          <p:cNvPr id="8" name="TextBox 7">
            <a:extLst>
              <a:ext uri="{FF2B5EF4-FFF2-40B4-BE49-F238E27FC236}">
                <a16:creationId xmlns="" xmlns:a16="http://schemas.microsoft.com/office/drawing/2014/main" id="{D49216DF-32DF-467C-9D80-222DFF406314}"/>
              </a:ext>
            </a:extLst>
          </p:cNvPr>
          <p:cNvSpPr txBox="1"/>
          <p:nvPr/>
        </p:nvSpPr>
        <p:spPr>
          <a:xfrm>
            <a:off x="8998226" y="4724401"/>
            <a:ext cx="2252870" cy="738664"/>
          </a:xfrm>
          <a:prstGeom prst="rect">
            <a:avLst/>
          </a:prstGeom>
          <a:noFill/>
        </p:spPr>
        <p:txBody>
          <a:bodyPr wrap="square" rtlCol="0">
            <a:spAutoFit/>
          </a:bodyPr>
          <a:lstStyle/>
          <a:p>
            <a:r>
              <a:rPr lang="en-US" sz="1400" i="1" dirty="0"/>
              <a:t>Example: Belgium excess estimates in 2020</a:t>
            </a:r>
          </a:p>
          <a:p>
            <a:r>
              <a:rPr lang="en-US" sz="1400" i="1" dirty="0"/>
              <a:t>Source: STMF</a:t>
            </a:r>
          </a:p>
        </p:txBody>
      </p:sp>
      <p:sp>
        <p:nvSpPr>
          <p:cNvPr id="9" name="Oval 8">
            <a:extLst>
              <a:ext uri="{FF2B5EF4-FFF2-40B4-BE49-F238E27FC236}">
                <a16:creationId xmlns="" xmlns:a16="http://schemas.microsoft.com/office/drawing/2014/main" id="{C3B79E44-0B43-480D-BA3F-141F023B7C60}"/>
              </a:ext>
            </a:extLst>
          </p:cNvPr>
          <p:cNvSpPr/>
          <p:nvPr/>
        </p:nvSpPr>
        <p:spPr>
          <a:xfrm>
            <a:off x="2478157" y="5463065"/>
            <a:ext cx="1464366" cy="7853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74743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3962401"/>
          </a:xfrm>
        </p:spPr>
        <p:txBody>
          <a:bodyPr>
            <a:normAutofit/>
          </a:bodyPr>
          <a:lstStyle/>
          <a:p>
            <a:r>
              <a:rPr lang="en-US" dirty="0"/>
              <a:t>Mortality displacement:</a:t>
            </a:r>
          </a:p>
          <a:p>
            <a:pPr lvl="1"/>
            <a:r>
              <a:rPr lang="en-US" dirty="0"/>
              <a:t>Deaths of frail or sick people that were expected to occur during the observation period, but were brought forward by COVID-19 (aka., </a:t>
            </a:r>
            <a:r>
              <a:rPr lang="en-US" i="1" dirty="0"/>
              <a:t>harvesting effect</a:t>
            </a:r>
            <a:r>
              <a:rPr lang="en-US" dirty="0"/>
              <a:t>)</a:t>
            </a:r>
          </a:p>
          <a:p>
            <a:pPr lvl="2"/>
            <a:r>
              <a:rPr lang="en-US" dirty="0"/>
              <a:t>Result in a temporary surplus in mortality followed by a deficit</a:t>
            </a:r>
          </a:p>
          <a:p>
            <a:pPr lvl="2"/>
            <a:r>
              <a:rPr lang="en-US" dirty="0"/>
              <a:t>Issue: These deaths are ignored when calculating cumulative excess deaths!!</a:t>
            </a:r>
          </a:p>
          <a:p>
            <a:pPr lvl="1"/>
            <a:endParaRPr lang="en-US" dirty="0"/>
          </a:p>
        </p:txBody>
      </p:sp>
      <p:sp>
        <p:nvSpPr>
          <p:cNvPr id="4" name="Title 1">
            <a:extLst>
              <a:ext uri="{FF2B5EF4-FFF2-40B4-BE49-F238E27FC236}">
                <a16:creationId xmlns="" xmlns:a16="http://schemas.microsoft.com/office/drawing/2014/main" id="{DC46E228-8C17-45CD-86DE-C0BF03BCC47D}"/>
              </a:ext>
            </a:extLst>
          </p:cNvPr>
          <p:cNvSpPr txBox="1">
            <a:spLocks/>
          </p:cNvSpPr>
          <p:nvPr/>
        </p:nvSpPr>
        <p:spPr>
          <a:xfrm>
            <a:off x="1199455" y="531952"/>
            <a:ext cx="9369153"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conceptual challenges in measuring excess mortality</a:t>
            </a:r>
          </a:p>
        </p:txBody>
      </p:sp>
      <p:sp>
        <p:nvSpPr>
          <p:cNvPr id="6" name="TextBox 5">
            <a:extLst>
              <a:ext uri="{FF2B5EF4-FFF2-40B4-BE49-F238E27FC236}">
                <a16:creationId xmlns="" xmlns:a16="http://schemas.microsoft.com/office/drawing/2014/main" id="{873F2752-B09D-453D-ACB0-CC9C58A35759}"/>
              </a:ext>
            </a:extLst>
          </p:cNvPr>
          <p:cNvSpPr txBox="1"/>
          <p:nvPr/>
        </p:nvSpPr>
        <p:spPr>
          <a:xfrm>
            <a:off x="8998226" y="4724401"/>
            <a:ext cx="2252870" cy="738664"/>
          </a:xfrm>
          <a:prstGeom prst="rect">
            <a:avLst/>
          </a:prstGeom>
          <a:noFill/>
        </p:spPr>
        <p:txBody>
          <a:bodyPr wrap="square" rtlCol="0">
            <a:spAutoFit/>
          </a:bodyPr>
          <a:lstStyle/>
          <a:p>
            <a:r>
              <a:rPr lang="en-US" sz="1400" i="1" dirty="0"/>
              <a:t>Example: Belgium excess estimates in 2020</a:t>
            </a:r>
          </a:p>
          <a:p>
            <a:r>
              <a:rPr lang="en-US" sz="1400" i="1" dirty="0"/>
              <a:t>Source: STMF</a:t>
            </a:r>
          </a:p>
        </p:txBody>
      </p:sp>
      <p:pic>
        <p:nvPicPr>
          <p:cNvPr id="7" name="Picture 6">
            <a:extLst>
              <a:ext uri="{FF2B5EF4-FFF2-40B4-BE49-F238E27FC236}">
                <a16:creationId xmlns="" xmlns:a16="http://schemas.microsoft.com/office/drawing/2014/main" id="{6CCAA3E2-2234-41A4-93A0-60931B95DD2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2206486" y="4201130"/>
            <a:ext cx="6513249" cy="2345443"/>
          </a:xfrm>
          <a:prstGeom prst="rect">
            <a:avLst/>
          </a:prstGeom>
        </p:spPr>
      </p:pic>
      <p:sp>
        <p:nvSpPr>
          <p:cNvPr id="8" name="Oval 7">
            <a:extLst>
              <a:ext uri="{FF2B5EF4-FFF2-40B4-BE49-F238E27FC236}">
                <a16:creationId xmlns="" xmlns:a16="http://schemas.microsoft.com/office/drawing/2014/main" id="{9D3BE543-70AB-4967-8FBD-BBD391C38E66}"/>
              </a:ext>
            </a:extLst>
          </p:cNvPr>
          <p:cNvSpPr/>
          <p:nvPr/>
        </p:nvSpPr>
        <p:spPr>
          <a:xfrm>
            <a:off x="4903305" y="5661847"/>
            <a:ext cx="1464366" cy="7853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0057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3962401"/>
          </a:xfrm>
        </p:spPr>
        <p:txBody>
          <a:bodyPr>
            <a:normAutofit/>
          </a:bodyPr>
          <a:lstStyle/>
          <a:p>
            <a:r>
              <a:rPr lang="en-US" dirty="0"/>
              <a:t>Mortality displacement:</a:t>
            </a:r>
          </a:p>
          <a:p>
            <a:pPr lvl="1"/>
            <a:r>
              <a:rPr lang="en-US" dirty="0"/>
              <a:t>Question: How would you consider cancer terminal patients that were supposed to die in April but died from COVID in March? Should these be considered COVID deaths or not?</a:t>
            </a:r>
          </a:p>
          <a:p>
            <a:pPr lvl="1"/>
            <a:r>
              <a:rPr lang="en-US" dirty="0"/>
              <a:t>Possible adjustment: Do not include the negative excess deaths in the cumulative count</a:t>
            </a:r>
          </a:p>
        </p:txBody>
      </p:sp>
      <p:sp>
        <p:nvSpPr>
          <p:cNvPr id="4" name="Title 1">
            <a:extLst>
              <a:ext uri="{FF2B5EF4-FFF2-40B4-BE49-F238E27FC236}">
                <a16:creationId xmlns="" xmlns:a16="http://schemas.microsoft.com/office/drawing/2014/main" id="{DC46E228-8C17-45CD-86DE-C0BF03BCC47D}"/>
              </a:ext>
            </a:extLst>
          </p:cNvPr>
          <p:cNvSpPr txBox="1">
            <a:spLocks/>
          </p:cNvSpPr>
          <p:nvPr/>
        </p:nvSpPr>
        <p:spPr>
          <a:xfrm>
            <a:off x="1199455" y="531952"/>
            <a:ext cx="9369153"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conceptual challenges in measuring excess mortality</a:t>
            </a:r>
          </a:p>
        </p:txBody>
      </p:sp>
      <p:sp>
        <p:nvSpPr>
          <p:cNvPr id="5" name="TextBox 4">
            <a:extLst>
              <a:ext uri="{FF2B5EF4-FFF2-40B4-BE49-F238E27FC236}">
                <a16:creationId xmlns="" xmlns:a16="http://schemas.microsoft.com/office/drawing/2014/main" id="{00EC58A1-27FD-4CF9-9B86-36C0FFE28687}"/>
              </a:ext>
            </a:extLst>
          </p:cNvPr>
          <p:cNvSpPr txBox="1"/>
          <p:nvPr/>
        </p:nvSpPr>
        <p:spPr>
          <a:xfrm>
            <a:off x="8998226" y="4724401"/>
            <a:ext cx="2252870" cy="738664"/>
          </a:xfrm>
          <a:prstGeom prst="rect">
            <a:avLst/>
          </a:prstGeom>
          <a:noFill/>
        </p:spPr>
        <p:txBody>
          <a:bodyPr wrap="square" rtlCol="0">
            <a:spAutoFit/>
          </a:bodyPr>
          <a:lstStyle/>
          <a:p>
            <a:r>
              <a:rPr lang="en-US" sz="1400" i="1" dirty="0"/>
              <a:t>Example: Belgium excess estimates in 2020</a:t>
            </a:r>
          </a:p>
          <a:p>
            <a:r>
              <a:rPr lang="en-US" sz="1400" i="1" dirty="0"/>
              <a:t>Source: STMF</a:t>
            </a:r>
          </a:p>
        </p:txBody>
      </p:sp>
      <p:pic>
        <p:nvPicPr>
          <p:cNvPr id="6" name="Picture 5">
            <a:extLst>
              <a:ext uri="{FF2B5EF4-FFF2-40B4-BE49-F238E27FC236}">
                <a16:creationId xmlns="" xmlns:a16="http://schemas.microsoft.com/office/drawing/2014/main" id="{FD596771-457F-4C2D-9D15-25FE0BF8507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2206486" y="4201130"/>
            <a:ext cx="6513249" cy="2345443"/>
          </a:xfrm>
          <a:prstGeom prst="rect">
            <a:avLst/>
          </a:prstGeom>
        </p:spPr>
      </p:pic>
      <p:sp>
        <p:nvSpPr>
          <p:cNvPr id="7" name="Oval 6">
            <a:extLst>
              <a:ext uri="{FF2B5EF4-FFF2-40B4-BE49-F238E27FC236}">
                <a16:creationId xmlns="" xmlns:a16="http://schemas.microsoft.com/office/drawing/2014/main" id="{F643298F-740E-444C-9CD4-D244428B2C18}"/>
              </a:ext>
            </a:extLst>
          </p:cNvPr>
          <p:cNvSpPr/>
          <p:nvPr/>
        </p:nvSpPr>
        <p:spPr>
          <a:xfrm>
            <a:off x="4903305" y="5661847"/>
            <a:ext cx="1464366" cy="7853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93439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3962401"/>
          </a:xfrm>
        </p:spPr>
        <p:txBody>
          <a:bodyPr>
            <a:normAutofit fontScale="92500"/>
          </a:bodyPr>
          <a:lstStyle/>
          <a:p>
            <a:pPr marL="0" indent="0">
              <a:buNone/>
            </a:pPr>
            <a:r>
              <a:rPr lang="en-US" dirty="0"/>
              <a:t>Accounting or not for processes as </a:t>
            </a:r>
            <a:r>
              <a:rPr lang="en-US" i="1" dirty="0"/>
              <a:t>avoided mortality</a:t>
            </a:r>
            <a:r>
              <a:rPr lang="en-US" dirty="0"/>
              <a:t> and </a:t>
            </a:r>
            <a:r>
              <a:rPr lang="en-US" i="1" dirty="0"/>
              <a:t>mortality displacement</a:t>
            </a:r>
            <a:r>
              <a:rPr lang="en-US" dirty="0"/>
              <a:t>?</a:t>
            </a:r>
          </a:p>
          <a:p>
            <a:r>
              <a:rPr lang="en-US" dirty="0"/>
              <a:t>Not straightforward answer… it depends:</a:t>
            </a:r>
          </a:p>
          <a:p>
            <a:pPr lvl="1"/>
            <a:r>
              <a:rPr lang="en-US" dirty="0"/>
              <a:t>Do we aim to measure </a:t>
            </a:r>
            <a:r>
              <a:rPr lang="en-US" b="1" dirty="0"/>
              <a:t>COVID-related mortality</a:t>
            </a:r>
            <a:r>
              <a:rPr lang="en-US" dirty="0"/>
              <a:t>?</a:t>
            </a:r>
          </a:p>
          <a:p>
            <a:pPr lvl="2"/>
            <a:r>
              <a:rPr lang="en-US" dirty="0"/>
              <a:t>Important to know if we are interested in known the severity and fatality of the disease</a:t>
            </a:r>
          </a:p>
          <a:p>
            <a:pPr lvl="1"/>
            <a:r>
              <a:rPr lang="en-US" dirty="0"/>
              <a:t>Do we aim to measure </a:t>
            </a:r>
            <a:r>
              <a:rPr lang="en-US" b="1" dirty="0"/>
              <a:t>mortality changes relative to a “regular” year</a:t>
            </a:r>
            <a:r>
              <a:rPr lang="en-US" dirty="0"/>
              <a:t>?</a:t>
            </a:r>
          </a:p>
          <a:p>
            <a:pPr lvl="2"/>
            <a:r>
              <a:rPr lang="en-US" dirty="0"/>
              <a:t>Important to know if we are interested in adjusting mortality and population estimates</a:t>
            </a:r>
          </a:p>
          <a:p>
            <a:pPr lvl="1"/>
            <a:endParaRPr lang="en-US" dirty="0"/>
          </a:p>
          <a:p>
            <a:pPr lvl="1"/>
            <a:r>
              <a:rPr lang="en-US" dirty="0"/>
              <a:t>Most available “COVID mortality estimates” follow the second approach</a:t>
            </a:r>
          </a:p>
          <a:p>
            <a:pPr lvl="2"/>
            <a:endParaRPr lang="en-US" dirty="0"/>
          </a:p>
        </p:txBody>
      </p:sp>
      <p:sp>
        <p:nvSpPr>
          <p:cNvPr id="4" name="Title 1">
            <a:extLst>
              <a:ext uri="{FF2B5EF4-FFF2-40B4-BE49-F238E27FC236}">
                <a16:creationId xmlns="" xmlns:a16="http://schemas.microsoft.com/office/drawing/2014/main" id="{DC46E228-8C17-45CD-86DE-C0BF03BCC47D}"/>
              </a:ext>
            </a:extLst>
          </p:cNvPr>
          <p:cNvSpPr txBox="1">
            <a:spLocks/>
          </p:cNvSpPr>
          <p:nvPr/>
        </p:nvSpPr>
        <p:spPr>
          <a:xfrm>
            <a:off x="1199455" y="531952"/>
            <a:ext cx="9369153"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conceptual challenges in measuring excess mortality</a:t>
            </a:r>
          </a:p>
        </p:txBody>
      </p:sp>
    </p:spTree>
    <p:extLst>
      <p:ext uri="{BB962C8B-B14F-4D97-AF65-F5344CB8AC3E}">
        <p14:creationId xmlns:p14="http://schemas.microsoft.com/office/powerpoint/2010/main" val="18662982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3962401"/>
          </a:xfrm>
        </p:spPr>
        <p:txBody>
          <a:bodyPr>
            <a:normAutofit fontScale="92500" lnSpcReduction="10000"/>
          </a:bodyPr>
          <a:lstStyle/>
          <a:p>
            <a:pPr lvl="0"/>
            <a:r>
              <a:rPr lang="en-US" dirty="0"/>
              <a:t>Time resolution</a:t>
            </a:r>
          </a:p>
          <a:p>
            <a:pPr lvl="1"/>
            <a:r>
              <a:rPr lang="en-US" dirty="0"/>
              <a:t>Does it make a difference to use annual, monthly, weekly mortality?</a:t>
            </a:r>
          </a:p>
          <a:p>
            <a:pPr lvl="2"/>
            <a:r>
              <a:rPr lang="en-US" dirty="0"/>
              <a:t>Not too much, unless you want to adjust for avoided and displaced mortality</a:t>
            </a:r>
          </a:p>
          <a:p>
            <a:pPr lvl="0"/>
            <a:r>
              <a:rPr lang="en-US" dirty="0"/>
              <a:t>Training period</a:t>
            </a:r>
          </a:p>
          <a:p>
            <a:pPr lvl="1"/>
            <a:r>
              <a:rPr lang="en-US" dirty="0"/>
              <a:t>How many years to take in consideration for constructing the baseline?</a:t>
            </a:r>
          </a:p>
          <a:p>
            <a:pPr lvl="2"/>
            <a:r>
              <a:rPr lang="en-US" dirty="0"/>
              <a:t>Estimates are highly sensitive to this, depending in the trend, of course</a:t>
            </a:r>
          </a:p>
          <a:p>
            <a:pPr lvl="2"/>
            <a:r>
              <a:rPr lang="en-US" dirty="0"/>
              <a:t>Cross-validation of the model is sensible</a:t>
            </a:r>
          </a:p>
          <a:p>
            <a:r>
              <a:rPr lang="en-US" dirty="0"/>
              <a:t>Exposures</a:t>
            </a:r>
          </a:p>
          <a:p>
            <a:pPr lvl="1"/>
            <a:r>
              <a:rPr lang="en-US" dirty="0"/>
              <a:t>How exposures to risk change over the course of a long period shock of mortality as the COVID-19 pandemic? How do we account for excess deaths in the denominator? Kind of circularity… (?)</a:t>
            </a:r>
          </a:p>
          <a:p>
            <a:endParaRPr lang="en-US" dirty="0"/>
          </a:p>
          <a:p>
            <a:pPr lvl="1"/>
            <a:endParaRPr lang="en-US" dirty="0"/>
          </a:p>
        </p:txBody>
      </p:sp>
      <p:sp>
        <p:nvSpPr>
          <p:cNvPr id="4" name="Title 1">
            <a:extLst>
              <a:ext uri="{FF2B5EF4-FFF2-40B4-BE49-F238E27FC236}">
                <a16:creationId xmlns="" xmlns:a16="http://schemas.microsoft.com/office/drawing/2014/main" id="{DC46E228-8C17-45CD-86DE-C0BF03BCC47D}"/>
              </a:ext>
            </a:extLst>
          </p:cNvPr>
          <p:cNvSpPr txBox="1">
            <a:spLocks/>
          </p:cNvSpPr>
          <p:nvPr/>
        </p:nvSpPr>
        <p:spPr>
          <a:xfrm>
            <a:off x="1199455" y="531952"/>
            <a:ext cx="9369153"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methodological challenges in measuring excess mortality</a:t>
            </a:r>
          </a:p>
        </p:txBody>
      </p:sp>
    </p:spTree>
    <p:extLst>
      <p:ext uri="{BB962C8B-B14F-4D97-AF65-F5344CB8AC3E}">
        <p14:creationId xmlns:p14="http://schemas.microsoft.com/office/powerpoint/2010/main" val="2113814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3962401"/>
          </a:xfrm>
        </p:spPr>
        <p:txBody>
          <a:bodyPr>
            <a:normAutofit fontScale="92500" lnSpcReduction="10000"/>
          </a:bodyPr>
          <a:lstStyle/>
          <a:p>
            <a:r>
              <a:rPr lang="en-US" dirty="0"/>
              <a:t>Parameterization of the model</a:t>
            </a:r>
          </a:p>
          <a:p>
            <a:pPr lvl="1"/>
            <a:r>
              <a:rPr lang="en-US" dirty="0"/>
              <a:t>What type of parameter use for modeling the </a:t>
            </a:r>
            <a:r>
              <a:rPr lang="en-US" b="1" dirty="0"/>
              <a:t>secular trend</a:t>
            </a:r>
            <a:r>
              <a:rPr lang="en-US" dirty="0"/>
              <a:t>? Is it preferable a more rigid (exponential curve) or flexible (spline) parameter?</a:t>
            </a:r>
          </a:p>
          <a:p>
            <a:pPr lvl="2"/>
            <a:r>
              <a:rPr lang="en-US" dirty="0"/>
              <a:t>When interpolating (e.g., pandemics in the past), splines offer a great fitting and less arbitrary impositions</a:t>
            </a:r>
          </a:p>
          <a:p>
            <a:pPr lvl="2"/>
            <a:r>
              <a:rPr lang="en-US" dirty="0"/>
              <a:t>When extrapolating (e.g., pandemics in development) splines are highly volatile, and might be preferable to constrain them strongly or impose a parametric shape for the secular trend</a:t>
            </a:r>
          </a:p>
          <a:p>
            <a:pPr lvl="1"/>
            <a:r>
              <a:rPr lang="en-US" dirty="0"/>
              <a:t>What about the </a:t>
            </a:r>
            <a:r>
              <a:rPr lang="en-US" b="1" dirty="0"/>
              <a:t>seasonality</a:t>
            </a:r>
            <a:r>
              <a:rPr lang="en-US" dirty="0"/>
              <a:t>?</a:t>
            </a:r>
          </a:p>
          <a:p>
            <a:pPr lvl="2"/>
            <a:r>
              <a:rPr lang="en-US" dirty="0"/>
              <a:t>When building a baseline without influenza, preferable to impose more rigid parameter (e.g., sinusoidal curve)</a:t>
            </a:r>
          </a:p>
          <a:p>
            <a:pPr lvl="2"/>
            <a:r>
              <a:rPr lang="en-US" dirty="0"/>
              <a:t>When building a baseline for a typical year, preferable to use a more flexible approach (e.g., cyclic splines)</a:t>
            </a:r>
          </a:p>
        </p:txBody>
      </p:sp>
      <p:sp>
        <p:nvSpPr>
          <p:cNvPr id="4" name="Title 1">
            <a:extLst>
              <a:ext uri="{FF2B5EF4-FFF2-40B4-BE49-F238E27FC236}">
                <a16:creationId xmlns="" xmlns:a16="http://schemas.microsoft.com/office/drawing/2014/main" id="{DC46E228-8C17-45CD-86DE-C0BF03BCC47D}"/>
              </a:ext>
            </a:extLst>
          </p:cNvPr>
          <p:cNvSpPr txBox="1">
            <a:spLocks/>
          </p:cNvSpPr>
          <p:nvPr/>
        </p:nvSpPr>
        <p:spPr>
          <a:xfrm>
            <a:off x="1199455" y="531952"/>
            <a:ext cx="9369153"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methodological challenges in measuring excess mortality</a:t>
            </a:r>
          </a:p>
        </p:txBody>
      </p:sp>
    </p:spTree>
    <p:extLst>
      <p:ext uri="{BB962C8B-B14F-4D97-AF65-F5344CB8AC3E}">
        <p14:creationId xmlns:p14="http://schemas.microsoft.com/office/powerpoint/2010/main" val="4010554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9DF14B-5499-442C-8370-84BF84438779}"/>
              </a:ext>
            </a:extLst>
          </p:cNvPr>
          <p:cNvSpPr>
            <a:spLocks noGrp="1"/>
          </p:cNvSpPr>
          <p:nvPr>
            <p:ph type="title"/>
          </p:nvPr>
        </p:nvSpPr>
        <p:spPr/>
        <p:txBody>
          <a:bodyPr/>
          <a:lstStyle/>
          <a:p>
            <a:r>
              <a:rPr lang="en-US" dirty="0"/>
              <a:t>Before starting today…</a:t>
            </a:r>
          </a:p>
        </p:txBody>
      </p:sp>
      <p:sp>
        <p:nvSpPr>
          <p:cNvPr id="3" name="Content Placeholder 2">
            <a:extLst>
              <a:ext uri="{FF2B5EF4-FFF2-40B4-BE49-F238E27FC236}">
                <a16:creationId xmlns="" xmlns:a16="http://schemas.microsoft.com/office/drawing/2014/main" id="{9E2719A5-DD74-4359-BD38-864C8C66B135}"/>
              </a:ext>
            </a:extLst>
          </p:cNvPr>
          <p:cNvSpPr>
            <a:spLocks noGrp="1"/>
          </p:cNvSpPr>
          <p:nvPr>
            <p:ph idx="1"/>
          </p:nvPr>
        </p:nvSpPr>
        <p:spPr/>
        <p:txBody>
          <a:bodyPr>
            <a:normAutofit fontScale="92500" lnSpcReduction="20000"/>
          </a:bodyPr>
          <a:lstStyle/>
          <a:p>
            <a:r>
              <a:rPr lang="en-US" dirty="0"/>
              <a:t>One answer that I want to improve, another that I forgot to give:</a:t>
            </a:r>
          </a:p>
          <a:p>
            <a:pPr lvl="1"/>
            <a:r>
              <a:rPr lang="en-US" b="1" dirty="0"/>
              <a:t>Philip: Can cohort effects from early life exposures be fully counterbalanced during the life course through lifestyle and decisions?</a:t>
            </a:r>
          </a:p>
          <a:p>
            <a:pPr lvl="2"/>
            <a:r>
              <a:rPr lang="en-US" dirty="0"/>
              <a:t>It is possible that counterbalance mechanisms are at place, but on average we should be able to recognize those cohorts that suffered a systematic disadvantage.</a:t>
            </a:r>
          </a:p>
          <a:p>
            <a:pPr lvl="2"/>
            <a:r>
              <a:rPr lang="en-US" dirty="0"/>
              <a:t>See Hayward &amp; Gorman (2004) “The Long Arm of Childhood: The Influence of Early-Life Social Conditions on Men's Mortality.” </a:t>
            </a:r>
            <a:r>
              <a:rPr lang="en-US" i="1" dirty="0"/>
              <a:t>Demography</a:t>
            </a:r>
            <a:r>
              <a:rPr lang="en-US" dirty="0"/>
              <a:t>.</a:t>
            </a:r>
          </a:p>
          <a:p>
            <a:pPr lvl="1"/>
            <a:r>
              <a:rPr lang="en-US" b="1" dirty="0"/>
              <a:t>Sahar: Can we see the period effects that were at the origin of cohort effects?</a:t>
            </a:r>
          </a:p>
          <a:p>
            <a:pPr lvl="2"/>
            <a:r>
              <a:rPr lang="en-US" dirty="0" smtClean="0"/>
              <a:t>Depends:</a:t>
            </a:r>
          </a:p>
          <a:p>
            <a:pPr lvl="2"/>
            <a:r>
              <a:rPr lang="en-US" dirty="0" smtClean="0"/>
              <a:t>If </a:t>
            </a:r>
            <a:r>
              <a:rPr lang="en-US" dirty="0"/>
              <a:t>the mechanisms that are rooted as cohort effects are also related with mortality, we may be able to see them sometimes when analyzing mortality. E.g., wars, famines, pandemics, etc., at the origin of a adverse cohort effect.</a:t>
            </a:r>
          </a:p>
          <a:p>
            <a:pPr lvl="2"/>
            <a:r>
              <a:rPr lang="en-US" dirty="0"/>
              <a:t>If the mechanisms are not strictly related with mortality, they are not noticeable when looking at death rates. E.g., contraction of the labor market when a cohort is entering in adulthood. We </a:t>
            </a:r>
            <a:r>
              <a:rPr lang="en-US" dirty="0" err="1"/>
              <a:t>migh</a:t>
            </a:r>
            <a:r>
              <a:rPr lang="en-US" dirty="0"/>
              <a:t> see only the outcomes here, but maybe the contraction did not have a short term impact on mortality, only a long term one…</a:t>
            </a:r>
          </a:p>
        </p:txBody>
      </p:sp>
    </p:spTree>
    <p:extLst>
      <p:ext uri="{BB962C8B-B14F-4D97-AF65-F5344CB8AC3E}">
        <p14:creationId xmlns:p14="http://schemas.microsoft.com/office/powerpoint/2010/main" val="277232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1039" y="1292086"/>
            <a:ext cx="10101034" cy="3962401"/>
          </a:xfrm>
        </p:spPr>
        <p:txBody>
          <a:bodyPr>
            <a:normAutofit/>
          </a:bodyPr>
          <a:lstStyle/>
          <a:p>
            <a:r>
              <a:rPr lang="en-US" sz="2800" dirty="0"/>
              <a:t>Not limited to mortality</a:t>
            </a:r>
          </a:p>
          <a:p>
            <a:r>
              <a:rPr lang="en-US" dirty="0"/>
              <a:t>Extendible to other demographic phenomena</a:t>
            </a:r>
          </a:p>
          <a:p>
            <a:pPr lvl="1"/>
            <a:r>
              <a:rPr lang="en-US" dirty="0"/>
              <a:t>E.g., analysis of the pandemic impact on fertility in Brazil and Colombia by socioeconomic status (Castro et al., 2023).</a:t>
            </a:r>
          </a:p>
        </p:txBody>
      </p:sp>
      <p:sp>
        <p:nvSpPr>
          <p:cNvPr id="5" name="Title 1">
            <a:extLst>
              <a:ext uri="{FF2B5EF4-FFF2-40B4-BE49-F238E27FC236}">
                <a16:creationId xmlns="" xmlns:a16="http://schemas.microsoft.com/office/drawing/2014/main" id="{F6D882FA-475A-4E48-A526-59B78DBD0925}"/>
              </a:ext>
            </a:extLst>
          </p:cNvPr>
          <p:cNvSpPr txBox="1">
            <a:spLocks/>
          </p:cNvSpPr>
          <p:nvPr/>
        </p:nvSpPr>
        <p:spPr>
          <a:xfrm>
            <a:off x="861392" y="23605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Other potential applications</a:t>
            </a:r>
          </a:p>
        </p:txBody>
      </p:sp>
      <p:pic>
        <p:nvPicPr>
          <p:cNvPr id="4" name="image5.png">
            <a:extLst>
              <a:ext uri="{FF2B5EF4-FFF2-40B4-BE49-F238E27FC236}">
                <a16:creationId xmlns="" xmlns:a16="http://schemas.microsoft.com/office/drawing/2014/main" id="{152FC0C9-DF46-44C8-86A6-CB4665AE3727}"/>
              </a:ext>
            </a:extLst>
          </p:cNvPr>
          <p:cNvPicPr/>
          <p:nvPr/>
        </p:nvPicPr>
        <p:blipFill>
          <a:blip r:embed="rId2"/>
          <a:srcRect/>
          <a:stretch>
            <a:fillRect/>
          </a:stretch>
        </p:blipFill>
        <p:spPr>
          <a:xfrm>
            <a:off x="1023730" y="2992507"/>
            <a:ext cx="7199244" cy="3629439"/>
          </a:xfrm>
          <a:prstGeom prst="rect">
            <a:avLst/>
          </a:prstGeom>
          <a:ln/>
        </p:spPr>
      </p:pic>
      <p:sp>
        <p:nvSpPr>
          <p:cNvPr id="2" name="TextBox 1">
            <a:extLst>
              <a:ext uri="{FF2B5EF4-FFF2-40B4-BE49-F238E27FC236}">
                <a16:creationId xmlns="" xmlns:a16="http://schemas.microsoft.com/office/drawing/2014/main" id="{327847B2-77FB-4DF7-B4CF-7766B4F49C58}"/>
              </a:ext>
            </a:extLst>
          </p:cNvPr>
          <p:cNvSpPr txBox="1"/>
          <p:nvPr/>
        </p:nvSpPr>
        <p:spPr>
          <a:xfrm>
            <a:off x="8441635" y="3772729"/>
            <a:ext cx="2809326" cy="2031325"/>
          </a:xfrm>
          <a:prstGeom prst="rect">
            <a:avLst/>
          </a:prstGeom>
          <a:noFill/>
        </p:spPr>
        <p:txBody>
          <a:bodyPr wrap="square" rtlCol="0">
            <a:spAutoFit/>
          </a:bodyPr>
          <a:lstStyle/>
          <a:p>
            <a:r>
              <a:rPr lang="en-US" dirty="0">
                <a:solidFill>
                  <a:srgbClr val="0070C0"/>
                </a:solidFill>
              </a:rPr>
              <a:t>● predicted births based on trimester averages</a:t>
            </a:r>
          </a:p>
          <a:p>
            <a:endParaRPr lang="en-US" dirty="0">
              <a:solidFill>
                <a:srgbClr val="FF0000"/>
              </a:solidFill>
            </a:endParaRPr>
          </a:p>
          <a:p>
            <a:r>
              <a:rPr lang="en-US" dirty="0">
                <a:solidFill>
                  <a:srgbClr val="FF0000"/>
                </a:solidFill>
              </a:rPr>
              <a:t>● predicted births based on Poisson model</a:t>
            </a:r>
          </a:p>
          <a:p>
            <a:endParaRPr lang="en-US" dirty="0"/>
          </a:p>
          <a:p>
            <a:endParaRPr lang="en-US" dirty="0"/>
          </a:p>
        </p:txBody>
      </p:sp>
    </p:spTree>
    <p:extLst>
      <p:ext uri="{BB962C8B-B14F-4D97-AF65-F5344CB8AC3E}">
        <p14:creationId xmlns:p14="http://schemas.microsoft.com/office/powerpoint/2010/main" val="34413706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747F3C-CE5B-43A5-8BDE-A8FB5D01F5F6}"/>
              </a:ext>
            </a:extLst>
          </p:cNvPr>
          <p:cNvSpPr>
            <a:spLocks noGrp="1"/>
          </p:cNvSpPr>
          <p:nvPr>
            <p:ph type="title"/>
          </p:nvPr>
        </p:nvSpPr>
        <p:spPr/>
        <p:txBody>
          <a:bodyPr/>
          <a:lstStyle/>
          <a:p>
            <a:r>
              <a:rPr lang="en-US" dirty="0"/>
              <a:t>Excess mortality estimation</a:t>
            </a:r>
          </a:p>
        </p:txBody>
      </p:sp>
      <p:sp>
        <p:nvSpPr>
          <p:cNvPr id="3" name="Content Placeholder 2">
            <a:extLst>
              <a:ext uri="{FF2B5EF4-FFF2-40B4-BE49-F238E27FC236}">
                <a16:creationId xmlns="" xmlns:a16="http://schemas.microsoft.com/office/drawing/2014/main" id="{4E4E7E7F-0767-454E-ABFB-D0B5BC39816B}"/>
              </a:ext>
            </a:extLst>
          </p:cNvPr>
          <p:cNvSpPr>
            <a:spLocks noGrp="1"/>
          </p:cNvSpPr>
          <p:nvPr>
            <p:ph idx="1"/>
          </p:nvPr>
        </p:nvSpPr>
        <p:spPr/>
        <p:txBody>
          <a:bodyPr/>
          <a:lstStyle/>
          <a:p>
            <a:r>
              <a:rPr lang="en-US" dirty="0"/>
              <a:t>Let’s see an example in R!</a:t>
            </a:r>
          </a:p>
        </p:txBody>
      </p:sp>
    </p:spTree>
    <p:extLst>
      <p:ext uri="{BB962C8B-B14F-4D97-AF65-F5344CB8AC3E}">
        <p14:creationId xmlns:p14="http://schemas.microsoft.com/office/powerpoint/2010/main" val="95931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7BA354-2B69-4CBF-A440-4572C3C4F7F6}"/>
              </a:ext>
            </a:extLst>
          </p:cNvPr>
          <p:cNvSpPr>
            <a:spLocks noGrp="1"/>
          </p:cNvSpPr>
          <p:nvPr>
            <p:ph type="title"/>
          </p:nvPr>
        </p:nvSpPr>
        <p:spPr>
          <a:xfrm>
            <a:off x="2027548" y="1916832"/>
            <a:ext cx="8136904" cy="2592288"/>
          </a:xfrm>
        </p:spPr>
        <p:txBody>
          <a:bodyPr>
            <a:normAutofit/>
          </a:bodyPr>
          <a:lstStyle/>
          <a:p>
            <a:r>
              <a:rPr lang="en-US" sz="6000" dirty="0"/>
              <a:t>Lecture IV. Introduction to excess mortality estimation (bonus track)</a:t>
            </a:r>
          </a:p>
        </p:txBody>
      </p:sp>
    </p:spTree>
    <p:extLst>
      <p:ext uri="{BB962C8B-B14F-4D97-AF65-F5344CB8AC3E}">
        <p14:creationId xmlns:p14="http://schemas.microsoft.com/office/powerpoint/2010/main" val="1316155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555682"/>
            <a:ext cx="9505056" cy="4359966"/>
          </a:xfrm>
        </p:spPr>
        <p:txBody>
          <a:bodyPr>
            <a:normAutofit fontScale="85000" lnSpcReduction="20000"/>
          </a:bodyPr>
          <a:lstStyle/>
          <a:p>
            <a:r>
              <a:rPr lang="en-US" sz="2800" dirty="0"/>
              <a:t>What is excess mortality?</a:t>
            </a:r>
          </a:p>
          <a:p>
            <a:pPr lvl="1"/>
            <a:r>
              <a:rPr lang="en-US" dirty="0"/>
              <a:t>What is the reference or “normal” mortality?</a:t>
            </a:r>
          </a:p>
          <a:p>
            <a:pPr lvl="1"/>
            <a:r>
              <a:rPr lang="en-US" dirty="0"/>
              <a:t>Who defines it?</a:t>
            </a:r>
          </a:p>
          <a:p>
            <a:pPr lvl="1"/>
            <a:r>
              <a:rPr lang="en-US" dirty="0"/>
              <a:t>Requires to build a counterfactual scenario (baseline)</a:t>
            </a:r>
          </a:p>
          <a:p>
            <a:pPr lvl="1"/>
            <a:r>
              <a:rPr lang="en-US" dirty="0"/>
              <a:t>A conceptual and subjective definition</a:t>
            </a:r>
          </a:p>
          <a:p>
            <a:r>
              <a:rPr lang="en-US" dirty="0"/>
              <a:t>As mortality deviations, relative to expected levels</a:t>
            </a:r>
          </a:p>
          <a:p>
            <a:pPr lvl="1"/>
            <a:r>
              <a:rPr lang="en-US" dirty="0"/>
              <a:t>Usually refers to period shocks </a:t>
            </a:r>
          </a:p>
          <a:p>
            <a:pPr lvl="2"/>
            <a:r>
              <a:rPr lang="en-US" dirty="0"/>
              <a:t>E.g., wars, epidemics, pandemics, heat waves, natural disasters</a:t>
            </a:r>
          </a:p>
          <a:p>
            <a:pPr lvl="1"/>
            <a:r>
              <a:rPr lang="en-US" dirty="0"/>
              <a:t>Excess mortality considered as the “Gold standard” method for mortality in these contexts</a:t>
            </a:r>
          </a:p>
          <a:p>
            <a:r>
              <a:rPr lang="en-US" dirty="0"/>
              <a:t>As mortality deviating from an hypothetical trend</a:t>
            </a:r>
          </a:p>
          <a:p>
            <a:pPr lvl="1"/>
            <a:r>
              <a:rPr lang="en-US" dirty="0"/>
              <a:t>Usually refers to a more elaborated counterfactual scenario, in several cases completely inexistent </a:t>
            </a:r>
          </a:p>
          <a:p>
            <a:pPr lvl="2"/>
            <a:r>
              <a:rPr lang="en-US" dirty="0"/>
              <a:t>E.g., Young hump excess mortality, cohort excess mortality, etc.</a:t>
            </a:r>
          </a:p>
          <a:p>
            <a:pPr lvl="1"/>
            <a:r>
              <a:rPr lang="en-US" dirty="0"/>
              <a:t>More a methodological tool for analyzing mortality trends</a:t>
            </a:r>
          </a:p>
        </p:txBody>
      </p:sp>
      <p:sp>
        <p:nvSpPr>
          <p:cNvPr id="5" name="Title 1">
            <a:extLst>
              <a:ext uri="{FF2B5EF4-FFF2-40B4-BE49-F238E27FC236}">
                <a16:creationId xmlns="" xmlns:a16="http://schemas.microsoft.com/office/drawing/2014/main" id="{F6D882FA-475A-4E48-A526-59B78DBD0925}"/>
              </a:ext>
            </a:extLst>
          </p:cNvPr>
          <p:cNvSpPr txBox="1">
            <a:spLocks/>
          </p:cNvSpPr>
          <p:nvPr/>
        </p:nvSpPr>
        <p:spPr>
          <a:xfrm>
            <a:off x="1199456" y="41268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Excess mortality</a:t>
            </a:r>
          </a:p>
        </p:txBody>
      </p:sp>
    </p:spTree>
    <p:extLst>
      <p:ext uri="{BB962C8B-B14F-4D97-AF65-F5344CB8AC3E}">
        <p14:creationId xmlns:p14="http://schemas.microsoft.com/office/powerpoint/2010/main" val="55056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5630" y="1842052"/>
            <a:ext cx="9505056" cy="1895062"/>
          </a:xfrm>
        </p:spPr>
        <p:txBody>
          <a:bodyPr>
            <a:normAutofit/>
          </a:bodyPr>
          <a:lstStyle/>
          <a:p>
            <a:r>
              <a:rPr lang="en-US" sz="2400" dirty="0"/>
              <a:t>Originally, excess mortality methods were proposed to measure and analyze influenza mortality</a:t>
            </a:r>
          </a:p>
          <a:p>
            <a:pPr lvl="1"/>
            <a:r>
              <a:rPr lang="en-US" sz="2000" dirty="0"/>
              <a:t>Influenza is most of the times misclassified as pneumonia, cardiovascular, or respiratory diseases</a:t>
            </a:r>
          </a:p>
          <a:p>
            <a:pPr lvl="1"/>
            <a:r>
              <a:rPr lang="en-US" sz="2000" dirty="0"/>
              <a:t>Need of a model that captures influenza deaths from seasonal variations</a:t>
            </a:r>
          </a:p>
        </p:txBody>
      </p:sp>
      <p:sp>
        <p:nvSpPr>
          <p:cNvPr id="5" name="Title 1">
            <a:extLst>
              <a:ext uri="{FF2B5EF4-FFF2-40B4-BE49-F238E27FC236}">
                <a16:creationId xmlns="" xmlns:a16="http://schemas.microsoft.com/office/drawing/2014/main" id="{F6D882FA-475A-4E48-A526-59B78DBD0925}"/>
              </a:ext>
            </a:extLst>
          </p:cNvPr>
          <p:cNvSpPr txBox="1">
            <a:spLocks/>
          </p:cNvSpPr>
          <p:nvPr/>
        </p:nvSpPr>
        <p:spPr>
          <a:xfrm>
            <a:off x="1199456" y="53195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Excess mortality in the context of period shocks</a:t>
            </a:r>
          </a:p>
        </p:txBody>
      </p:sp>
      <p:pic>
        <p:nvPicPr>
          <p:cNvPr id="1026" name="Picture 2" descr="Fig. 1">
            <a:extLst>
              <a:ext uri="{FF2B5EF4-FFF2-40B4-BE49-F238E27FC236}">
                <a16:creationId xmlns="" xmlns:a16="http://schemas.microsoft.com/office/drawing/2014/main" id="{CF2D8FF1-9FAC-4E24-A5BC-8A52C1C7D5E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3896" y="3904214"/>
            <a:ext cx="4625009" cy="2326281"/>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 xmlns:a16="http://schemas.microsoft.com/office/drawing/2014/main" id="{BB89BEAC-0ECF-4E43-BF53-34078C87C3CB}"/>
              </a:ext>
            </a:extLst>
          </p:cNvPr>
          <p:cNvSpPr txBox="1">
            <a:spLocks/>
          </p:cNvSpPr>
          <p:nvPr/>
        </p:nvSpPr>
        <p:spPr>
          <a:xfrm>
            <a:off x="735630" y="3690731"/>
            <a:ext cx="5824196" cy="34304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err="1"/>
              <a:t>Serfling</a:t>
            </a:r>
            <a:r>
              <a:rPr lang="en-US" sz="2400" dirty="0"/>
              <a:t> model (1963)</a:t>
            </a:r>
          </a:p>
          <a:p>
            <a:pPr lvl="1"/>
            <a:r>
              <a:rPr lang="en-US" sz="2000" dirty="0"/>
              <a:t>Strong assumption: influenza does not circulate during summer, and most increases during winter are due to influenza infections</a:t>
            </a:r>
          </a:p>
          <a:p>
            <a:pPr lvl="1"/>
            <a:r>
              <a:rPr lang="en-US" sz="2000" dirty="0"/>
              <a:t>Simple model: a linear regression that accounts for seasonality</a:t>
            </a:r>
          </a:p>
          <a:p>
            <a:pPr lvl="1"/>
            <a:r>
              <a:rPr lang="en-US" sz="2000" dirty="0"/>
              <a:t>Different variations and improvements since its original formulation</a:t>
            </a:r>
          </a:p>
          <a:p>
            <a:pPr lvl="2"/>
            <a:endParaRPr lang="en-US" sz="1800" dirty="0"/>
          </a:p>
          <a:p>
            <a:pPr lvl="1"/>
            <a:endParaRPr lang="en-US" sz="2000" dirty="0"/>
          </a:p>
        </p:txBody>
      </p:sp>
    </p:spTree>
    <p:extLst>
      <p:ext uri="{BB962C8B-B14F-4D97-AF65-F5344CB8AC3E}">
        <p14:creationId xmlns:p14="http://schemas.microsoft.com/office/powerpoint/2010/main" val="388204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3962401"/>
          </a:xfrm>
        </p:spPr>
        <p:txBody>
          <a:bodyPr>
            <a:normAutofit lnSpcReduction="10000"/>
          </a:bodyPr>
          <a:lstStyle/>
          <a:p>
            <a:r>
              <a:rPr lang="en-US" sz="2800" dirty="0"/>
              <a:t>As in the case of influenza, high risk of misclassification of cause of death</a:t>
            </a:r>
          </a:p>
          <a:p>
            <a:pPr lvl="1"/>
            <a:r>
              <a:rPr lang="en-US" dirty="0"/>
              <a:t>Even worse than for influenza because SARS-CoV-2 was a new virus</a:t>
            </a:r>
          </a:p>
          <a:p>
            <a:r>
              <a:rPr lang="en-US" sz="2800" dirty="0"/>
              <a:t>Predominance of </a:t>
            </a:r>
            <a:r>
              <a:rPr lang="en-US" sz="2800" dirty="0">
                <a:solidFill>
                  <a:srgbClr val="C00000"/>
                </a:solidFill>
              </a:rPr>
              <a:t>simplistic </a:t>
            </a:r>
            <a:r>
              <a:rPr lang="en-US" sz="2800" dirty="0"/>
              <a:t>methods for excess mortality estimation</a:t>
            </a:r>
          </a:p>
          <a:p>
            <a:pPr lvl="1"/>
            <a:r>
              <a:rPr lang="en-US" dirty="0"/>
              <a:t>Because </a:t>
            </a:r>
            <a:r>
              <a:rPr lang="en-US" i="1" dirty="0"/>
              <a:t>Serfling</a:t>
            </a:r>
            <a:r>
              <a:rPr lang="en-US" dirty="0"/>
              <a:t>-like models have some complexity, very simplistic approaches have dominated official estimates… ones </a:t>
            </a:r>
            <a:r>
              <a:rPr lang="en-US" dirty="0" smtClean="0"/>
              <a:t>worse </a:t>
            </a:r>
            <a:r>
              <a:rPr lang="en-US" dirty="0"/>
              <a:t>than others! </a:t>
            </a:r>
          </a:p>
          <a:p>
            <a:pPr lvl="1"/>
            <a:r>
              <a:rPr lang="en-US" dirty="0"/>
              <a:t>E.g., </a:t>
            </a:r>
            <a:r>
              <a:rPr lang="en-US" i="1" dirty="0"/>
              <a:t>weekly-average </a:t>
            </a:r>
            <a:r>
              <a:rPr lang="en-US" dirty="0"/>
              <a:t>and</a:t>
            </a:r>
            <a:r>
              <a:rPr lang="en-US" i="1" dirty="0"/>
              <a:t> week-specific average </a:t>
            </a:r>
            <a:r>
              <a:rPr lang="en-US" dirty="0"/>
              <a:t>approaches</a:t>
            </a:r>
          </a:p>
          <a:p>
            <a:pPr lvl="2"/>
            <a:r>
              <a:rPr lang="en-US" dirty="0" smtClean="0"/>
              <a:t>These approaches ignore </a:t>
            </a:r>
            <a:r>
              <a:rPr lang="en-US" dirty="0"/>
              <a:t>secular changes in mortality</a:t>
            </a:r>
          </a:p>
          <a:p>
            <a:pPr lvl="4"/>
            <a:r>
              <a:rPr lang="en-US" dirty="0"/>
              <a:t>Particularly problematic in ageing populations</a:t>
            </a:r>
          </a:p>
        </p:txBody>
      </p:sp>
      <p:sp>
        <p:nvSpPr>
          <p:cNvPr id="5" name="Title 1">
            <a:extLst>
              <a:ext uri="{FF2B5EF4-FFF2-40B4-BE49-F238E27FC236}">
                <a16:creationId xmlns="" xmlns:a16="http://schemas.microsoft.com/office/drawing/2014/main" id="{F6D882FA-475A-4E48-A526-59B78DBD0925}"/>
              </a:ext>
            </a:extLst>
          </p:cNvPr>
          <p:cNvSpPr txBox="1">
            <a:spLocks/>
          </p:cNvSpPr>
          <p:nvPr/>
        </p:nvSpPr>
        <p:spPr>
          <a:xfrm>
            <a:off x="1199456" y="53195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Excess mortality in the context of COVID-19</a:t>
            </a:r>
          </a:p>
        </p:txBody>
      </p:sp>
    </p:spTree>
    <p:extLst>
      <p:ext uri="{BB962C8B-B14F-4D97-AF65-F5344CB8AC3E}">
        <p14:creationId xmlns:p14="http://schemas.microsoft.com/office/powerpoint/2010/main" val="3249177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7343" y="3180006"/>
            <a:ext cx="8643055" cy="3022830"/>
          </a:xfrm>
          <a:prstGeom prst="rect">
            <a:avLst/>
          </a:prstGeom>
        </p:spPr>
      </p:pic>
      <p:sp>
        <p:nvSpPr>
          <p:cNvPr id="3" name="Content Placeholder 2"/>
          <p:cNvSpPr>
            <a:spLocks noGrp="1"/>
          </p:cNvSpPr>
          <p:nvPr>
            <p:ph idx="1"/>
          </p:nvPr>
        </p:nvSpPr>
        <p:spPr>
          <a:xfrm>
            <a:off x="1199456" y="1842051"/>
            <a:ext cx="9505056" cy="3962401"/>
          </a:xfrm>
        </p:spPr>
        <p:txBody>
          <a:bodyPr>
            <a:normAutofit/>
          </a:bodyPr>
          <a:lstStyle/>
          <a:p>
            <a:r>
              <a:rPr lang="en-US" sz="2800" dirty="0"/>
              <a:t>Practical example: COVID-19 in </a:t>
            </a:r>
            <a:r>
              <a:rPr lang="en-US" sz="2800" dirty="0" smtClean="0"/>
              <a:t>the US</a:t>
            </a:r>
            <a:endParaRPr lang="en-US" sz="2800" dirty="0"/>
          </a:p>
          <a:p>
            <a:pPr lvl="1"/>
            <a:r>
              <a:rPr lang="en-US" dirty="0"/>
              <a:t>Weekly deaths from the STMF between </a:t>
            </a:r>
            <a:r>
              <a:rPr lang="en-US" dirty="0" smtClean="0"/>
              <a:t>2015 </a:t>
            </a:r>
            <a:r>
              <a:rPr lang="en-US" dirty="0"/>
              <a:t>and 2022 for all sexes and ages</a:t>
            </a:r>
          </a:p>
        </p:txBody>
      </p:sp>
      <p:sp>
        <p:nvSpPr>
          <p:cNvPr id="5" name="Title 1">
            <a:extLst>
              <a:ext uri="{FF2B5EF4-FFF2-40B4-BE49-F238E27FC236}">
                <a16:creationId xmlns="" xmlns:a16="http://schemas.microsoft.com/office/drawing/2014/main" id="{F6D882FA-475A-4E48-A526-59B78DBD0925}"/>
              </a:ext>
            </a:extLst>
          </p:cNvPr>
          <p:cNvSpPr txBox="1">
            <a:spLocks/>
          </p:cNvSpPr>
          <p:nvPr/>
        </p:nvSpPr>
        <p:spPr>
          <a:xfrm>
            <a:off x="1199456" y="53195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Excess mortality in the context of COVID-19</a:t>
            </a:r>
          </a:p>
        </p:txBody>
      </p:sp>
    </p:spTree>
    <p:extLst>
      <p:ext uri="{BB962C8B-B14F-4D97-AF65-F5344CB8AC3E}">
        <p14:creationId xmlns:p14="http://schemas.microsoft.com/office/powerpoint/2010/main" val="3815608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8436" y="4941941"/>
            <a:ext cx="5000254" cy="1748793"/>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08436" y="2550954"/>
            <a:ext cx="5000254" cy="1748793"/>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99456" y="1674952"/>
                <a:ext cx="9505056" cy="4714666"/>
              </a:xfrm>
            </p:spPr>
            <p:txBody>
              <a:bodyPr>
                <a:normAutofit/>
              </a:bodyPr>
              <a:lstStyle/>
              <a:p>
                <a:r>
                  <a:rPr lang="en-US" i="1" dirty="0"/>
                  <a:t>Weekly-average</a:t>
                </a:r>
              </a:p>
              <a:p>
                <a:pPr lvl="1"/>
                <a:r>
                  <a:rPr lang="en-US" dirty="0"/>
                  <a:t>The easiest one! Just compute average weekly deaths during the whole training period</a:t>
                </a:r>
              </a:p>
              <a:p>
                <a:pPr lvl="2"/>
                <a:r>
                  <a:rPr lang="en-US" b="1" dirty="0"/>
                  <a:t>1 value</a:t>
                </a:r>
              </a:p>
              <a:p>
                <a:pPr marL="914400" lvl="2"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𝑎𝑣</m:t>
                          </m:r>
                        </m:sub>
                      </m:sSub>
                      <m:r>
                        <a:rPr lang="en-US" b="0" i="1" smtClean="0">
                          <a:latin typeface="Cambria Math" panose="02040503050406030204" pitchFamily="18" charset="0"/>
                        </a:rPr>
                        <m:t>=</m:t>
                      </m:r>
                      <m:f>
                        <m:fPr>
                          <m:type m:val="skw"/>
                          <m:ctrlPr>
                            <a:rPr lang="en-US" b="0" i="1" smtClean="0">
                              <a:latin typeface="Cambria Math" panose="02040503050406030204" pitchFamily="18" charset="0"/>
                            </a:rPr>
                          </m:ctrlPr>
                        </m:fPr>
                        <m:num>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𝑤</m:t>
                              </m:r>
                              <m:r>
                                <a:rPr lang="en-US" i="1">
                                  <a:latin typeface="Cambria Math" panose="02040503050406030204" pitchFamily="18" charset="0"/>
                                </a:rPr>
                                <m:t>=1</m:t>
                              </m:r>
                            </m:sub>
                            <m:sup>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𝑤</m:t>
                                  </m:r>
                                </m:sub>
                              </m:s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𝑡</m:t>
                                  </m:r>
                                </m:sub>
                              </m:sSub>
                            </m:e>
                          </m:nary>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𝑤</m:t>
                              </m:r>
                            </m:sub>
                          </m:sSub>
                        </m:den>
                      </m:f>
                    </m:oMath>
                  </m:oMathPara>
                </a14:m>
                <a:endParaRPr lang="en-US" dirty="0"/>
              </a:p>
              <a:p>
                <a:endParaRPr lang="en-US" sz="1600" i="1" dirty="0"/>
              </a:p>
              <a:p>
                <a:r>
                  <a:rPr lang="en-US" i="1" dirty="0" smtClean="0"/>
                  <a:t>Week-specific </a:t>
                </a:r>
                <a:r>
                  <a:rPr lang="en-US" i="1" dirty="0"/>
                  <a:t>average</a:t>
                </a:r>
              </a:p>
              <a:p>
                <a:pPr lvl="1"/>
                <a:r>
                  <a:rPr lang="en-US" dirty="0"/>
                  <a:t>Compute average deaths for each of the 52 weeks of the year</a:t>
                </a:r>
              </a:p>
              <a:p>
                <a:pPr lvl="2"/>
                <a:r>
                  <a:rPr lang="en-US" b="1" dirty="0"/>
                  <a:t>52 </a:t>
                </a:r>
                <a:r>
                  <a:rPr lang="en-US" b="1" dirty="0" smtClean="0"/>
                  <a:t>values, </a:t>
                </a:r>
                <a:r>
                  <a:rPr lang="en-US" b="1" dirty="0"/>
                  <a:t>one for each week</a:t>
                </a:r>
              </a:p>
              <a:p>
                <a:pPr lvl="2"/>
                <a:endParaRPr lang="en-US" b="1" dirty="0"/>
              </a:p>
              <a:p>
                <a:pPr marL="914400" lvl="2" indent="0">
                  <a:buNone/>
                </a:pPr>
                <a14:m>
                  <m:oMathPara xmlns:m="http://schemas.openxmlformats.org/officeDocument/2006/math">
                    <m:oMathParaPr>
                      <m:jc m:val="left"/>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𝑑</m:t>
                          </m:r>
                        </m:e>
                        <m:sub>
                          <m:r>
                            <a:rPr lang="en-US" b="0" i="1" smtClean="0">
                              <a:latin typeface="Cambria Math" panose="02040503050406030204" pitchFamily="18" charset="0"/>
                            </a:rPr>
                            <m:t>𝑎𝑣</m:t>
                          </m:r>
                        </m:sub>
                        <m:sup>
                          <m:r>
                            <a:rPr lang="en-US" b="0" i="1" smtClean="0">
                              <a:latin typeface="Cambria Math" panose="02040503050406030204" pitchFamily="18" charset="0"/>
                            </a:rPr>
                            <m:t>𝑤</m:t>
                          </m:r>
                        </m:sup>
                      </m:sSubSup>
                      <m:r>
                        <a:rPr lang="en-US" i="1">
                          <a:latin typeface="Cambria Math" panose="02040503050406030204" pitchFamily="18" charset="0"/>
                        </a:rPr>
                        <m:t>=</m:t>
                      </m:r>
                      <m:f>
                        <m:fPr>
                          <m:type m:val="skw"/>
                          <m:ctrlPr>
                            <a:rPr lang="en-US" i="1">
                              <a:latin typeface="Cambria Math" panose="02040503050406030204" pitchFamily="18" charset="0"/>
                            </a:rPr>
                          </m:ctrlPr>
                        </m:fPr>
                        <m:num>
                          <m:nary>
                            <m:naryPr>
                              <m:chr m:val="∑"/>
                              <m:limLoc m:val="subSup"/>
                              <m:ctrlPr>
                                <a:rPr lang="en-US" i="1">
                                  <a:latin typeface="Cambria Math" panose="02040503050406030204" pitchFamily="18" charset="0"/>
                                </a:rPr>
                              </m:ctrlPr>
                            </m:naryPr>
                            <m:sub>
                              <m:r>
                                <a:rPr lang="en-US" b="0" i="1" smtClean="0">
                                  <a:latin typeface="Cambria Math" panose="02040503050406030204" pitchFamily="18" charset="0"/>
                                </a:rPr>
                                <m:t>𝑦</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𝑦</m:t>
                                  </m:r>
                                </m:sub>
                              </m:s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𝑡</m:t>
                                  </m:r>
                                </m:sub>
                              </m:sSub>
                            </m:e>
                          </m:nary>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𝑦</m:t>
                              </m:r>
                            </m:sub>
                          </m:sSub>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99456" y="1674952"/>
                <a:ext cx="9505056" cy="4714666"/>
              </a:xfrm>
              <a:blipFill rotWithShape="0">
                <a:blip r:embed="rId4"/>
                <a:stretch>
                  <a:fillRect l="-1155" t="-2199"/>
                </a:stretch>
              </a:blipFill>
            </p:spPr>
            <p:txBody>
              <a:bodyPr/>
              <a:lstStyle/>
              <a:p>
                <a:r>
                  <a:rPr lang="en-US">
                    <a:noFill/>
                  </a:rPr>
                  <a:t> </a:t>
                </a:r>
              </a:p>
            </p:txBody>
          </p:sp>
        </mc:Fallback>
      </mc:AlternateContent>
      <p:sp>
        <p:nvSpPr>
          <p:cNvPr id="5" name="Title 1">
            <a:extLst>
              <a:ext uri="{FF2B5EF4-FFF2-40B4-BE49-F238E27FC236}">
                <a16:creationId xmlns="" xmlns:a16="http://schemas.microsoft.com/office/drawing/2014/main" id="{F6D882FA-475A-4E48-A526-59B78DBD0925}"/>
              </a:ext>
            </a:extLst>
          </p:cNvPr>
          <p:cNvSpPr txBox="1">
            <a:spLocks/>
          </p:cNvSpPr>
          <p:nvPr/>
        </p:nvSpPr>
        <p:spPr>
          <a:xfrm>
            <a:off x="1199456" y="53195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approaches for excess mortality estimation</a:t>
            </a:r>
          </a:p>
        </p:txBody>
      </p:sp>
    </p:spTree>
    <p:extLst>
      <p:ext uri="{BB962C8B-B14F-4D97-AF65-F5344CB8AC3E}">
        <p14:creationId xmlns:p14="http://schemas.microsoft.com/office/powerpoint/2010/main" val="332115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04471" y="4094671"/>
            <a:ext cx="5464465" cy="1911147"/>
          </a:xfrm>
          <a:prstGeom prst="rect">
            <a:avLst/>
          </a:prstGeom>
        </p:spPr>
      </p:pic>
      <p:sp>
        <p:nvSpPr>
          <p:cNvPr id="3" name="Content Placeholder 2"/>
          <p:cNvSpPr>
            <a:spLocks noGrp="1"/>
          </p:cNvSpPr>
          <p:nvPr>
            <p:ph idx="1"/>
          </p:nvPr>
        </p:nvSpPr>
        <p:spPr>
          <a:xfrm>
            <a:off x="1199456" y="1842051"/>
            <a:ext cx="9505056" cy="3962401"/>
          </a:xfrm>
        </p:spPr>
        <p:txBody>
          <a:bodyPr>
            <a:normAutofit/>
          </a:bodyPr>
          <a:lstStyle/>
          <a:p>
            <a:r>
              <a:rPr lang="en-US" i="1" dirty="0" err="1"/>
              <a:t>Serfling</a:t>
            </a:r>
            <a:r>
              <a:rPr lang="en-US" i="1" dirty="0"/>
              <a:t>-like</a:t>
            </a:r>
            <a:r>
              <a:rPr lang="en-US" dirty="0"/>
              <a:t> models</a:t>
            </a:r>
          </a:p>
          <a:p>
            <a:pPr lvl="1"/>
            <a:r>
              <a:rPr lang="en-US" dirty="0"/>
              <a:t>Fitting weekly deaths in a Poisson model that accounts for secular trends, seasonality, and changes in exposures over time</a:t>
            </a:r>
          </a:p>
          <a:p>
            <a:pPr lvl="2"/>
            <a:r>
              <a:rPr lang="en-US" dirty="0"/>
              <a:t>As many values as weeks to predict (e.g., </a:t>
            </a:r>
            <a:r>
              <a:rPr lang="en-US" b="1" dirty="0"/>
              <a:t>156 values</a:t>
            </a:r>
            <a:r>
              <a:rPr lang="en-US" dirty="0"/>
              <a:t> for 2020-2022)</a:t>
            </a:r>
          </a:p>
          <a:p>
            <a:pPr lvl="2"/>
            <a:endParaRPr lang="en-US" dirty="0"/>
          </a:p>
        </p:txBody>
      </p:sp>
      <p:sp>
        <p:nvSpPr>
          <p:cNvPr id="5" name="Title 1">
            <a:extLst>
              <a:ext uri="{FF2B5EF4-FFF2-40B4-BE49-F238E27FC236}">
                <a16:creationId xmlns="" xmlns:a16="http://schemas.microsoft.com/office/drawing/2014/main" id="{F6D882FA-475A-4E48-A526-59B78DBD0925}"/>
              </a:ext>
            </a:extLst>
          </p:cNvPr>
          <p:cNvSpPr txBox="1">
            <a:spLocks/>
          </p:cNvSpPr>
          <p:nvPr/>
        </p:nvSpPr>
        <p:spPr>
          <a:xfrm>
            <a:off x="1199456" y="53195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approaches for excess mortality estimation</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 xmlns:a16="http://schemas.microsoft.com/office/drawing/2014/main" id="{866E1362-94C8-4660-8C95-6BF264C89767}"/>
                  </a:ext>
                </a:extLst>
              </p:cNvPr>
              <p:cNvSpPr/>
              <p:nvPr/>
            </p:nvSpPr>
            <p:spPr>
              <a:xfrm>
                <a:off x="546934" y="4148670"/>
                <a:ext cx="571335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𝑙𝑜𝑔</m:t>
                      </m:r>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𝑑𝑒𝑎𝑡h𝑠</m:t>
                          </m:r>
                        </m:e>
                        <m:sub>
                          <m:r>
                            <a:rPr lang="en-US" b="0" i="1" smtClean="0">
                              <a:latin typeface="Cambria Math" panose="02040503050406030204" pitchFamily="18" charset="0"/>
                            </a:rPr>
                            <m:t>𝑡</m:t>
                          </m:r>
                        </m:sub>
                      </m:sSub>
                      <m:r>
                        <a:rPr lang="en-US" i="1">
                          <a:latin typeface="Cambria Math" panose="02040503050406030204" pitchFamily="18" charset="0"/>
                        </a:rPr>
                        <m:t>)=</m:t>
                      </m:r>
                      <m:sSub>
                        <m:sSubPr>
                          <m:ctrlPr>
                            <a:rPr lang="es-419" i="1">
                              <a:latin typeface="Cambria Math" panose="02040503050406030204" pitchFamily="18" charset="0"/>
                            </a:rPr>
                          </m:ctrlPr>
                        </m:sSubPr>
                        <m:e>
                          <m:r>
                            <a:rPr lang="es-419" i="1">
                              <a:latin typeface="Cambria Math" panose="02040503050406030204" pitchFamily="18" charset="0"/>
                            </a:rPr>
                            <m:t>𝛽</m:t>
                          </m:r>
                        </m:e>
                        <m:sub>
                          <m:r>
                            <a:rPr lang="es-419" i="1">
                              <a:latin typeface="Cambria Math" panose="02040503050406030204" pitchFamily="18" charset="0"/>
                            </a:rPr>
                            <m:t>0</m:t>
                          </m:r>
                        </m:sub>
                      </m:sSub>
                      <m:r>
                        <a:rPr lang="es-419" i="1">
                          <a:latin typeface="Cambria Math" panose="02040503050406030204" pitchFamily="18" charset="0"/>
                        </a:rPr>
                        <m:t>+</m:t>
                      </m:r>
                      <m:sSub>
                        <m:sSubPr>
                          <m:ctrlPr>
                            <a:rPr lang="es-419" i="1">
                              <a:latin typeface="Cambria Math" panose="02040503050406030204" pitchFamily="18" charset="0"/>
                            </a:rPr>
                          </m:ctrlPr>
                        </m:sSubPr>
                        <m:e>
                          <m:r>
                            <a:rPr lang="es-419" i="1">
                              <a:latin typeface="Cambria Math" panose="02040503050406030204" pitchFamily="18" charset="0"/>
                            </a:rPr>
                            <m:t>𝛽</m:t>
                          </m:r>
                        </m:e>
                        <m:sub>
                          <m:r>
                            <a:rPr lang="es-419" i="1">
                              <a:latin typeface="Cambria Math" panose="02040503050406030204" pitchFamily="18" charset="0"/>
                            </a:rPr>
                            <m:t>1</m:t>
                          </m:r>
                        </m:sub>
                      </m:sSub>
                      <m:r>
                        <a:rPr lang="en-US" i="1">
                          <a:latin typeface="Cambria Math" panose="02040503050406030204" pitchFamily="18" charset="0"/>
                        </a:rPr>
                        <m:t>(</m:t>
                      </m:r>
                      <m:r>
                        <a:rPr lang="es-419" i="1">
                          <a:latin typeface="Cambria Math" panose="02040503050406030204" pitchFamily="18" charset="0"/>
                        </a:rPr>
                        <m:t>𝑡</m:t>
                      </m:r>
                      <m:r>
                        <a:rPr lang="en-US" i="1">
                          <a:latin typeface="Cambria Math" panose="02040503050406030204" pitchFamily="18" charset="0"/>
                        </a:rPr>
                        <m:t>)</m:t>
                      </m:r>
                      <m:r>
                        <a:rPr lang="es-419" i="1">
                          <a:latin typeface="Cambria Math" panose="02040503050406030204" pitchFamily="18" charset="0"/>
                        </a:rPr>
                        <m:t>+</m:t>
                      </m:r>
                      <m:r>
                        <a:rPr lang="en-US" i="1">
                          <a:latin typeface="Cambria Math" panose="02040503050406030204" pitchFamily="18" charset="0"/>
                        </a:rPr>
                        <m:t>𝐶𝑆</m:t>
                      </m:r>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r>
                        <a:rPr lang="es-419" i="1">
                          <a:latin typeface="Cambria Math" panose="02040503050406030204" pitchFamily="18" charset="0"/>
                        </a:rPr>
                        <m:t>𝑙𝑜𝑔</m:t>
                      </m:r>
                      <m:r>
                        <a:rPr lang="es-419" i="1">
                          <a:latin typeface="Cambria Math" panose="02040503050406030204" pitchFamily="18" charset="0"/>
                        </a:rPr>
                        <m:t>⁡(</m:t>
                      </m:r>
                      <m:sSub>
                        <m:sSubPr>
                          <m:ctrlPr>
                            <a:rPr lang="es-419" i="1" smtClean="0">
                              <a:latin typeface="Cambria Math" panose="02040503050406030204" pitchFamily="18" charset="0"/>
                            </a:rPr>
                          </m:ctrlPr>
                        </m:sSubPr>
                        <m:e>
                          <m:r>
                            <a:rPr lang="en-US" b="0" i="1" smtClean="0">
                              <a:latin typeface="Cambria Math" panose="02040503050406030204" pitchFamily="18" charset="0"/>
                            </a:rPr>
                            <m:t>𝑒𝑥𝑝𝑜𝑠𝑢𝑟𝑒</m:t>
                          </m:r>
                        </m:e>
                        <m:sub>
                          <m:r>
                            <a:rPr lang="en-US" b="0" i="1" smtClean="0">
                              <a:latin typeface="Cambria Math" panose="02040503050406030204" pitchFamily="18" charset="0"/>
                            </a:rPr>
                            <m:t>𝑡</m:t>
                          </m:r>
                        </m:sub>
                      </m:sSub>
                      <m:r>
                        <a:rPr lang="es-419" i="1">
                          <a:latin typeface="Cambria Math" panose="02040503050406030204" pitchFamily="18" charset="0"/>
                        </a:rPr>
                        <m:t>)</m:t>
                      </m:r>
                    </m:oMath>
                  </m:oMathPara>
                </a14:m>
                <a:endParaRPr lang="en-US" i="1" dirty="0">
                  <a:latin typeface="Cambria Math" panose="02040503050406030204" pitchFamily="18" charset="0"/>
                </a:endParaRPr>
              </a:p>
            </p:txBody>
          </p:sp>
        </mc:Choice>
        <mc:Fallback xmlns="">
          <p:sp>
            <p:nvSpPr>
              <p:cNvPr id="2" name="Rectangle 1">
                <a:extLst>
                  <a:ext uri="{FF2B5EF4-FFF2-40B4-BE49-F238E27FC236}">
                    <a16:creationId xmlns:a16="http://schemas.microsoft.com/office/drawing/2014/main" xmlns:a14="http://schemas.microsoft.com/office/drawing/2010/main" xmlns="" id="{866E1362-94C8-4660-8C95-6BF264C89767}"/>
                  </a:ext>
                </a:extLst>
              </p:cNvPr>
              <p:cNvSpPr>
                <a:spLocks noRot="1" noChangeAspect="1" noMove="1" noResize="1" noEditPoints="1" noAdjustHandles="1" noChangeArrowheads="1" noChangeShapeType="1" noTextEdit="1"/>
              </p:cNvSpPr>
              <p:nvPr/>
            </p:nvSpPr>
            <p:spPr>
              <a:xfrm>
                <a:off x="546934" y="4148670"/>
                <a:ext cx="5713359" cy="369332"/>
              </a:xfrm>
              <a:prstGeom prst="rect">
                <a:avLst/>
              </a:prstGeom>
              <a:blipFill rotWithShape="0">
                <a:blip r:embed="rId3"/>
                <a:stretch>
                  <a:fillRect b="-15000"/>
                </a:stretch>
              </a:blipFill>
            </p:spPr>
            <p:txBody>
              <a:bodyPr/>
              <a:lstStyle/>
              <a:p>
                <a:r>
                  <a:rPr lang="en-US">
                    <a:noFill/>
                  </a:rPr>
                  <a:t> </a:t>
                </a:r>
              </a:p>
            </p:txBody>
          </p:sp>
        </mc:Fallback>
      </mc:AlternateContent>
      <p:sp>
        <p:nvSpPr>
          <p:cNvPr id="4" name="Left Brace 3">
            <a:extLst>
              <a:ext uri="{FF2B5EF4-FFF2-40B4-BE49-F238E27FC236}">
                <a16:creationId xmlns="" xmlns:a16="http://schemas.microsoft.com/office/drawing/2014/main" id="{ED2782F8-6A33-4962-973A-E8414B374DBB}"/>
              </a:ext>
            </a:extLst>
          </p:cNvPr>
          <p:cNvSpPr/>
          <p:nvPr/>
        </p:nvSpPr>
        <p:spPr>
          <a:xfrm rot="16200000">
            <a:off x="2833878" y="4218836"/>
            <a:ext cx="131460" cy="729792"/>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 xmlns:a16="http://schemas.microsoft.com/office/drawing/2014/main" id="{51DA9B3B-BAF5-4682-A646-ED3DE67243E2}"/>
              </a:ext>
            </a:extLst>
          </p:cNvPr>
          <p:cNvSpPr/>
          <p:nvPr/>
        </p:nvSpPr>
        <p:spPr>
          <a:xfrm rot="16200000">
            <a:off x="3713641" y="4218836"/>
            <a:ext cx="131460" cy="729792"/>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a:extLst>
              <a:ext uri="{FF2B5EF4-FFF2-40B4-BE49-F238E27FC236}">
                <a16:creationId xmlns="" xmlns:a16="http://schemas.microsoft.com/office/drawing/2014/main" id="{9033657C-D7B0-4A3D-A687-E7C365ABCB75}"/>
              </a:ext>
            </a:extLst>
          </p:cNvPr>
          <p:cNvSpPr/>
          <p:nvPr/>
        </p:nvSpPr>
        <p:spPr>
          <a:xfrm rot="16200000">
            <a:off x="5016079" y="3846640"/>
            <a:ext cx="131460" cy="1459585"/>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 xmlns:a16="http://schemas.microsoft.com/office/drawing/2014/main" id="{FBD3B432-5E63-4262-A85A-6590F85328CA}"/>
              </a:ext>
            </a:extLst>
          </p:cNvPr>
          <p:cNvSpPr txBox="1"/>
          <p:nvPr/>
        </p:nvSpPr>
        <p:spPr>
          <a:xfrm>
            <a:off x="2396166" y="4705652"/>
            <a:ext cx="1011382" cy="923330"/>
          </a:xfrm>
          <a:prstGeom prst="rect">
            <a:avLst/>
          </a:prstGeom>
          <a:noFill/>
        </p:spPr>
        <p:txBody>
          <a:bodyPr wrap="square" rtlCol="0">
            <a:spAutoFit/>
          </a:bodyPr>
          <a:lstStyle/>
          <a:p>
            <a:pPr algn="ctr"/>
            <a:r>
              <a:rPr lang="en-US" i="1" dirty="0"/>
              <a:t>Secular trend comp.</a:t>
            </a:r>
          </a:p>
        </p:txBody>
      </p:sp>
      <p:sp>
        <p:nvSpPr>
          <p:cNvPr id="9" name="TextBox 8">
            <a:extLst>
              <a:ext uri="{FF2B5EF4-FFF2-40B4-BE49-F238E27FC236}">
                <a16:creationId xmlns="" xmlns:a16="http://schemas.microsoft.com/office/drawing/2014/main" id="{ECCCF57F-A47A-4F56-9D89-F656A1F4F355}"/>
              </a:ext>
            </a:extLst>
          </p:cNvPr>
          <p:cNvSpPr txBox="1"/>
          <p:nvPr/>
        </p:nvSpPr>
        <p:spPr>
          <a:xfrm>
            <a:off x="3271431" y="4705652"/>
            <a:ext cx="1011382" cy="646331"/>
          </a:xfrm>
          <a:prstGeom prst="rect">
            <a:avLst/>
          </a:prstGeom>
          <a:noFill/>
        </p:spPr>
        <p:txBody>
          <a:bodyPr wrap="square" rtlCol="0">
            <a:spAutoFit/>
          </a:bodyPr>
          <a:lstStyle/>
          <a:p>
            <a:pPr algn="ctr"/>
            <a:r>
              <a:rPr lang="en-US" i="1" dirty="0"/>
              <a:t>Seasonal comp.</a:t>
            </a:r>
          </a:p>
        </p:txBody>
      </p:sp>
      <p:sp>
        <p:nvSpPr>
          <p:cNvPr id="10" name="TextBox 9">
            <a:extLst>
              <a:ext uri="{FF2B5EF4-FFF2-40B4-BE49-F238E27FC236}">
                <a16:creationId xmlns="" xmlns:a16="http://schemas.microsoft.com/office/drawing/2014/main" id="{60F267E3-A975-4338-BA76-FDB191F94C9B}"/>
              </a:ext>
            </a:extLst>
          </p:cNvPr>
          <p:cNvSpPr txBox="1"/>
          <p:nvPr/>
        </p:nvSpPr>
        <p:spPr>
          <a:xfrm>
            <a:off x="4464067" y="4705651"/>
            <a:ext cx="1235484" cy="646331"/>
          </a:xfrm>
          <a:prstGeom prst="rect">
            <a:avLst/>
          </a:prstGeom>
          <a:noFill/>
        </p:spPr>
        <p:txBody>
          <a:bodyPr wrap="square" rtlCol="0">
            <a:spAutoFit/>
          </a:bodyPr>
          <a:lstStyle/>
          <a:p>
            <a:pPr algn="ctr"/>
            <a:r>
              <a:rPr lang="en-US" i="1" dirty="0"/>
              <a:t>Population comp.</a:t>
            </a:r>
          </a:p>
        </p:txBody>
      </p:sp>
    </p:spTree>
    <p:extLst>
      <p:ext uri="{BB962C8B-B14F-4D97-AF65-F5344CB8AC3E}">
        <p14:creationId xmlns:p14="http://schemas.microsoft.com/office/powerpoint/2010/main" val="161201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TotalTime>
  <Words>1381</Words>
  <Application>Microsoft Office PowerPoint</Application>
  <PresentationFormat>Widescreen</PresentationFormat>
  <Paragraphs>140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Mortality disturbances: Age-Period-Cohort modeling and visualization</vt:lpstr>
      <vt:lpstr>Before starting today…</vt:lpstr>
      <vt:lpstr>Lecture IV. Introduction to excess mortality estimation (bonus track)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Excess mortality estimation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IV. Introduction to excess mortality estimation</dc:title>
  <dc:creator>Enrique Acosta</dc:creator>
  <cp:lastModifiedBy>Microsoft account</cp:lastModifiedBy>
  <cp:revision>68</cp:revision>
  <dcterms:created xsi:type="dcterms:W3CDTF">2023-05-09T12:37:46Z</dcterms:created>
  <dcterms:modified xsi:type="dcterms:W3CDTF">2023-05-18T05:45:52Z</dcterms:modified>
</cp:coreProperties>
</file>