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9" r:id="rId3"/>
    <p:sldId id="282" r:id="rId4"/>
    <p:sldId id="341" r:id="rId5"/>
    <p:sldId id="342" r:id="rId6"/>
    <p:sldId id="336" r:id="rId7"/>
    <p:sldId id="348" r:id="rId8"/>
    <p:sldId id="337" r:id="rId9"/>
    <p:sldId id="344" r:id="rId10"/>
    <p:sldId id="349" r:id="rId11"/>
    <p:sldId id="345" r:id="rId12"/>
    <p:sldId id="346" r:id="rId13"/>
    <p:sldId id="347" r:id="rId14"/>
    <p:sldId id="350" r:id="rId15"/>
    <p:sldId id="364" r:id="rId16"/>
    <p:sldId id="355" r:id="rId17"/>
    <p:sldId id="356" r:id="rId18"/>
    <p:sldId id="357" r:id="rId19"/>
    <p:sldId id="358" r:id="rId20"/>
    <p:sldId id="359" r:id="rId21"/>
    <p:sldId id="360" r:id="rId22"/>
    <p:sldId id="363" r:id="rId23"/>
    <p:sldId id="361" r:id="rId24"/>
    <p:sldId id="362" r:id="rId25"/>
    <p:sldId id="353" r:id="rId26"/>
    <p:sldId id="354" r:id="rId27"/>
    <p:sldId id="35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816A-C3A3-4919-8DC4-83F93C5DE74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C60B4-B923-46DB-8F02-E25BFA50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EDAC4-D435-4815-86FC-F0320FD1D0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EDAC4-D435-4815-86FC-F0320FD1D0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F99147-2B17-473C-888A-28B7725AB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2D60BE3-BB8D-4DD0-983A-95DEA9E79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E71011-3F24-492F-A0A7-3BB7A426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F0B6C7-8923-4059-839A-EBD2F35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ADD3FC-356C-45A6-8014-8A49EDA3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7530C0-F5B1-4361-AC30-BAC27750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2ACF9B-3534-409C-8D8B-9F849FDC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46AAE9-CEF0-44EC-B171-EC21F95B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CB0265-D2A2-48A1-9D5A-99F2EAB8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0CE5FF-5DC2-476A-8F8A-8E502CD2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09D75D5-8BB3-47C9-B2EB-F8CDDED5A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2A3E194-235A-404C-AD6E-2B1040A9E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12200-30AD-4F7C-87DA-8C43E88E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492A34-9A41-4949-9CCA-57D1BA96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87AF5F-1492-4B84-AFA7-C45997E5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828862-E171-4908-8BBC-FC0265B1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42E19D-F73C-4FCA-8975-0DBAF4F1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1A4D05-0485-4088-8208-40414303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A35222-B16E-4BF4-A838-2603C874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C4EFA6-F8FE-44D7-9112-5D23F006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493875-6D11-4445-A6B2-8B449D56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9758CC-B35B-4C89-B836-BC43C9051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6422FB-FE0B-474A-ADD0-B930F0C3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C7C698-3704-46A9-8B0C-1E12E349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089207-717D-42F4-A272-BE6BFC28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6CE489-BFC2-4B8A-8CFC-1DB66B42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CC7E10-4CE6-4478-A845-7C0CA2EBF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3280CB1-91F1-44DD-941F-6099B8411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55DAAD5-E712-4582-A7B9-60C2F657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6095233-6F96-43E9-B6F2-244BE81F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0B7C78-5908-4203-8B5C-BA662300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7B6792-F468-4C10-993F-3239CF36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6DC20D7-F004-4EC2-8A7D-C0070A5B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797470-AF26-49F9-9B49-69953BAF3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FBA5519-3E55-42ED-8798-161D9BBBA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62E98B6-95A3-4929-853E-16229FD41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D4D9C63-2EEF-4313-953E-5D8EB10F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1D3CEFA-E5B8-4F89-8B8E-4FEA504A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AD9F9F4-5C7C-4CE5-81A3-2E5CF844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4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47CCEF-B9FF-4B38-9492-22DAA540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C76EFED-B9DC-421F-83AD-6389E330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F1A27E5-1DD7-4592-AFED-6B68554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661B22-0956-4D62-B7C5-6966BD1B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9F701F-06AD-48C6-A279-DD377828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BEAFF8F-CF65-4135-B2D3-B5E6F67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BEBBD8F-9749-40E2-8556-253CF1B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D0657-AFBA-4DE5-BF38-162600D8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5C0F0F-FC51-4D0B-9E6F-598B0CE7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75A3411-135E-410B-952A-AE48B8D0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651D699-C89A-4BF4-9E24-BEDD827F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A75D30-6FF3-4E60-8AD9-7E2E2EBC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202C332-D51C-488F-996B-0DAF4B16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0B1B50-A216-4F1E-B9B1-7278E236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8A6F1B0-D1AC-4930-B8D1-1CE31ACED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1FF1E0-D268-46E8-9CD6-77EF31132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49A6D0-79A0-4136-A09F-8D411389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B44-F450-4BCD-BE0D-C1657697C6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40C429E-0860-4EF8-9C24-3EFA4AF2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79ECB88-DBF7-47E6-9562-EE6307CE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C246F6A-40FC-4DCB-A440-B822849F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C4660A-DC82-465E-8060-D16A5435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C9CD69-A1FA-459F-87FD-5496A8E44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3B44-F450-4BCD-BE0D-C1657697C6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7F3181-598B-43AE-82F5-5B29328B7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83F177-E626-4A85-B0B6-D30DFF044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D3C35-9D51-4137-8B74-DFA7B55B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904" y="2348880"/>
            <a:ext cx="10425514" cy="125157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Mortality disturbances: Age-Period-Cohort modeling and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448" y="3789040"/>
            <a:ext cx="6400800" cy="2016224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b="1" dirty="0"/>
              <a:t>EDSD Program 2023</a:t>
            </a:r>
          </a:p>
          <a:p>
            <a:pPr algn="l">
              <a:spcBef>
                <a:spcPts val="0"/>
              </a:spcBef>
            </a:pPr>
            <a:r>
              <a:rPr lang="en-US" b="1" dirty="0"/>
              <a:t>CED</a:t>
            </a:r>
          </a:p>
          <a:p>
            <a:pPr algn="l">
              <a:spcBef>
                <a:spcPts val="0"/>
              </a:spcBef>
            </a:pPr>
            <a:endParaRPr lang="en-US" b="1" dirty="0"/>
          </a:p>
          <a:p>
            <a:pPr algn="l"/>
            <a:r>
              <a:rPr lang="en-US" dirty="0"/>
              <a:t>Enrique Acosta</a:t>
            </a:r>
          </a:p>
          <a:p>
            <a:pPr algn="l"/>
            <a:r>
              <a:rPr lang="en-US" dirty="0"/>
              <a:t>15.05.2023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9543CA-89DB-4D71-BE86-2A4DBF78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7082" y="4962082"/>
            <a:ext cx="2425700" cy="11210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13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4"/>
                <a:ext cx="10515600" cy="49871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From the linear effects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1" i="1" dirty="0" smtClean="0"/>
              </a:p>
              <a:p>
                <a:pPr lvl="1"/>
                <a:r>
                  <a:rPr lang="en-US" dirty="0" smtClean="0"/>
                  <a:t>Although there are infinite </a:t>
                </a:r>
                <a:r>
                  <a:rPr lang="en-US" dirty="0"/>
                  <a:t>possibilities of slope values with same </a:t>
                </a:r>
                <a:r>
                  <a:rPr lang="en-US" dirty="0" smtClean="0"/>
                  <a:t>fit, slopes cannot </a:t>
                </a:r>
                <a:r>
                  <a:rPr lang="en-US" dirty="0"/>
                  <a:t>vary independently of each </a:t>
                </a:r>
                <a:r>
                  <a:rPr lang="en-US" dirty="0" smtClean="0"/>
                  <a:t>other</a:t>
                </a:r>
              </a:p>
              <a:p>
                <a:pPr lvl="1"/>
                <a:r>
                  <a:rPr lang="en-US" dirty="0" smtClean="0"/>
                  <a:t>The slopes in all models are interrelated because any bias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) in one of the true slopes affect the other slopes proportionally</a:t>
                </a:r>
              </a:p>
              <a:p>
                <a:pPr lvl="1"/>
                <a:r>
                  <a:rPr lang="en-US" dirty="0"/>
                  <a:t>If one of the slopes is fixed, the other two will be determined implicitly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4"/>
                <a:ext cx="10515600" cy="4987130"/>
              </a:xfrm>
              <a:blipFill rotWithShape="0">
                <a:blip r:embed="rId2"/>
                <a:stretch>
                  <a:fillRect l="-1217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is identifiable, then?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67" y="1404438"/>
            <a:ext cx="6246441" cy="211956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3092" y="5746375"/>
            <a:ext cx="10515600" cy="60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200" dirty="0" smtClean="0"/>
          </a:p>
          <a:p>
            <a:pPr lvl="1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02772" y="2464220"/>
            <a:ext cx="12640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13488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From the linear </a:t>
            </a:r>
            <a:r>
              <a:rPr lang="en-US" b="1" dirty="0"/>
              <a:t>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Solution line</a:t>
            </a:r>
          </a:p>
          <a:p>
            <a:pPr lvl="1"/>
            <a:r>
              <a:rPr lang="en-US" dirty="0" smtClean="0"/>
              <a:t>A clear way to visualize the identification problem is the solution line (</a:t>
            </a:r>
            <a:r>
              <a:rPr lang="en-US" dirty="0" err="1" smtClean="0"/>
              <a:t>Holford</a:t>
            </a:r>
            <a:r>
              <a:rPr lang="en-US" dirty="0" smtClean="0"/>
              <a:t> 1991)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is identifiable, then?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840" y="3206600"/>
                <a:ext cx="2384611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40" y="3206600"/>
                <a:ext cx="2384611" cy="1228863"/>
              </a:xfrm>
              <a:prstGeom prst="rect">
                <a:avLst/>
              </a:prstGeom>
              <a:blipFill rotWithShape="0">
                <a:blip r:embed="rId2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833092" y="5307101"/>
            <a:ext cx="10515600" cy="126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Implication: This allows us to constrain the model from theoretical background</a:t>
            </a:r>
          </a:p>
          <a:p>
            <a:pPr lvl="1"/>
            <a:r>
              <a:rPr lang="en-US" sz="2200" dirty="0"/>
              <a:t>E.g., equalizing two effects would fix a unique value for the slope (Fosse &amp; </a:t>
            </a:r>
            <a:r>
              <a:rPr lang="en-US" sz="2200" dirty="0" err="1"/>
              <a:t>Winship</a:t>
            </a:r>
            <a:r>
              <a:rPr lang="en-US" sz="2200" dirty="0"/>
              <a:t> approach) </a:t>
            </a:r>
            <a:endParaRPr lang="en-US" sz="2200" dirty="0" smtClean="0"/>
          </a:p>
          <a:p>
            <a:pPr lvl="1"/>
            <a:r>
              <a:rPr lang="en-US" sz="2200" dirty="0" smtClean="0"/>
              <a:t>E.g., discarding unrealistic age effects would limit the range of values that the period and cohort slopes can have (Fosse &amp; </a:t>
            </a:r>
            <a:r>
              <a:rPr lang="en-US" sz="2200" dirty="0" err="1" smtClean="0"/>
              <a:t>Winship</a:t>
            </a:r>
            <a:r>
              <a:rPr lang="en-US" sz="2200" dirty="0" smtClean="0"/>
              <a:t> approach)</a:t>
            </a:r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13" y="2579409"/>
            <a:ext cx="3029455" cy="2803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08" y="2657954"/>
            <a:ext cx="3240360" cy="26461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48382" y="4019965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2D-APC graph</a:t>
            </a:r>
            <a:r>
              <a:rPr lang="en-US" sz="1600" b="1" dirty="0"/>
              <a:t> </a:t>
            </a:r>
            <a:r>
              <a:rPr lang="en-US" sz="1600" dirty="0"/>
              <a:t>(Fosse &amp; Winship 2019)</a:t>
            </a:r>
          </a:p>
        </p:txBody>
      </p:sp>
    </p:spTree>
    <p:extLst>
      <p:ext uri="{BB962C8B-B14F-4D97-AF65-F5344CB8AC3E}">
        <p14:creationId xmlns:p14="http://schemas.microsoft.com/office/powerpoint/2010/main" val="315089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7181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b="1" dirty="0" smtClean="0"/>
                  <a:t>From the linear </a:t>
                </a:r>
                <a:r>
                  <a:rPr lang="en-US" sz="2600" b="1" dirty="0"/>
                  <a:t>effects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600" b="1" i="1" dirty="0" smtClean="0"/>
                  <a:t>Drift</a:t>
                </a:r>
              </a:p>
              <a:p>
                <a:pPr lvl="1"/>
                <a:r>
                  <a:rPr lang="en-US" sz="2200" dirty="0" smtClean="0"/>
                  <a:t>Remember these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2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2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/>
              </a:p>
              <a:p>
                <a:pPr lvl="1"/>
                <a:endParaRPr lang="es-419" dirty="0" smtClean="0"/>
              </a:p>
              <a:p>
                <a:pPr lvl="1"/>
                <a:r>
                  <a:rPr lang="en-US" dirty="0" smtClean="0"/>
                  <a:t>We can identify the sum of the slopes of period and cohort effects,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This sum is known in the APC literature as the </a:t>
                </a:r>
                <a:r>
                  <a:rPr lang="en-US" b="1" i="1" dirty="0" smtClean="0"/>
                  <a:t>drift </a:t>
                </a:r>
                <a:r>
                  <a:rPr lang="en-US" dirty="0" smtClean="0"/>
                  <a:t>component</a:t>
                </a:r>
                <a:endParaRPr lang="en-US" i="1" dirty="0" smtClean="0"/>
              </a:p>
              <a:p>
                <a:pPr lvl="2"/>
                <a:r>
                  <a:rPr lang="en-US" dirty="0" smtClean="0"/>
                  <a:t>It is impossible to decompose it into linear period and cohort effects</a:t>
                </a:r>
              </a:p>
              <a:p>
                <a:pPr lvl="2"/>
                <a:r>
                  <a:rPr lang="en-US" dirty="0"/>
                  <a:t>Clayton and Schifflers </a:t>
                </a:r>
                <a:r>
                  <a:rPr lang="en-US" dirty="0" smtClean="0"/>
                  <a:t>(1987) proposed a clever approach in which we estimate the </a:t>
                </a:r>
                <a:r>
                  <a:rPr lang="en-US" b="1" dirty="0" smtClean="0"/>
                  <a:t>nonlinear effects and the drift of the model</a:t>
                </a:r>
                <a:r>
                  <a:rPr lang="en-US" dirty="0" smtClean="0"/>
                  <a:t>, which are both identifiable</a:t>
                </a:r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718190"/>
              </a:xfrm>
              <a:blipFill rotWithShape="0">
                <a:blip r:embed="rId2"/>
                <a:stretch>
                  <a:fillRect l="-1101" t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is identifiable, then?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49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1444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b="1" dirty="0" smtClean="0"/>
                  <a:t>From the nonlinear </a:t>
                </a:r>
                <a:r>
                  <a:rPr lang="en-US" sz="2600" b="1" dirty="0"/>
                  <a:t>effects</a:t>
                </a:r>
              </a:p>
              <a:p>
                <a:r>
                  <a:rPr lang="en-US" sz="2600" b="1" i="1" dirty="0" smtClean="0"/>
                  <a:t>Everything!!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Nonlinear terms are identical independently of the parameterization of the model </a:t>
                </a:r>
              </a:p>
              <a:p>
                <a:pPr lvl="1"/>
                <a:r>
                  <a:rPr lang="en-US" dirty="0" smtClean="0"/>
                  <a:t>Following Clayton and Schifflers approach, we obtain the nonlinear effects free from any slope → A detrended APC model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144449"/>
              </a:xfrm>
              <a:blipFill rotWithShape="0">
                <a:blip r:embed="rId2"/>
                <a:stretch>
                  <a:fillRect l="-1043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is identifiable, then?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90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Parameterization:</a:t>
                </a:r>
              </a:p>
              <a:p>
                <a:pPr lvl="1"/>
                <a:r>
                  <a:rPr lang="en-US" dirty="0" smtClean="0"/>
                  <a:t>Remove the intercept, so the age curve is interpretable as predicted death rates at the period/cohort of reference</a:t>
                </a:r>
              </a:p>
              <a:p>
                <a:pPr lvl="1"/>
                <a:r>
                  <a:rPr lang="en-US" dirty="0" smtClean="0"/>
                  <a:t>Include nonlinear components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00B05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Include the drift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 smtClean="0"/>
                  <a:t>), by imposing </a:t>
                </a:r>
                <a:r>
                  <a:rPr lang="en-US" dirty="0" err="1" smtClean="0"/>
                  <a:t>detrended</a:t>
                </a:r>
                <a:r>
                  <a:rPr lang="en-US" dirty="0" smtClean="0"/>
                  <a:t> nonlinear components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Impose a constraint of sum-zero effects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) for having a better interpretation of the estimates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  <a:blipFill rotWithShape="0">
                <a:blip r:embed="rId2"/>
                <a:stretch>
                  <a:fillRect l="-1043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Fitting an APC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06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According to the parameterization of the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) the interpretation of the age estimates vary:</a:t>
                </a:r>
              </a:p>
              <a:p>
                <a:pPr lvl="1"/>
                <a:r>
                  <a:rPr lang="en-US" dirty="0" smtClean="0"/>
                  <a:t>When fitting the model in the order A-P-C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) the age curve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) indicates the predicted </a:t>
                </a:r>
                <a:r>
                  <a:rPr lang="en-US" b="1" dirty="0"/>
                  <a:t>age-specific </a:t>
                </a:r>
                <a:r>
                  <a:rPr lang="en-US" b="1" dirty="0" smtClean="0"/>
                  <a:t>death rates at the period of reference</a:t>
                </a:r>
              </a:p>
              <a:p>
                <a:pPr lvl="1"/>
                <a:r>
                  <a:rPr lang="en-US" dirty="0"/>
                  <a:t>When fitting the model </a:t>
                </a:r>
                <a:r>
                  <a:rPr lang="en-US" dirty="0" smtClean="0"/>
                  <a:t>as A-C-P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) the </a:t>
                </a:r>
                <a:r>
                  <a:rPr lang="en-US" dirty="0"/>
                  <a:t>age curve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indicates the predicted </a:t>
                </a:r>
                <a:r>
                  <a:rPr lang="en-US" b="1" dirty="0" smtClean="0"/>
                  <a:t>age-specific death </a:t>
                </a:r>
                <a:r>
                  <a:rPr lang="en-US" b="1" dirty="0"/>
                  <a:t>rates at the </a:t>
                </a:r>
                <a:r>
                  <a:rPr lang="en-US" b="1" dirty="0" smtClean="0"/>
                  <a:t>cohort of </a:t>
                </a:r>
                <a:r>
                  <a:rPr lang="en-US" b="1" dirty="0"/>
                  <a:t>reference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all cases, the detrended nonlinear period and cohort effects are exactly the same</a:t>
                </a:r>
              </a:p>
              <a:p>
                <a:pPr lvl="1"/>
                <a:r>
                  <a:rPr lang="en-US" dirty="0" smtClean="0"/>
                  <a:t>The antilog of the coefficients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indicate the relative risk of death, compared to the overall trend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4924378"/>
              </a:xfrm>
              <a:blipFill rotWithShape="0">
                <a:blip r:embed="rId2"/>
                <a:stretch>
                  <a:fillRect l="-1043" t="-1980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Fitting an APC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04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After fitting?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69160"/>
          </a:xfrm>
        </p:spPr>
        <p:txBody>
          <a:bodyPr>
            <a:normAutofit/>
          </a:bodyPr>
          <a:lstStyle/>
          <a:p>
            <a:r>
              <a:rPr lang="en-US" dirty="0" smtClean="0"/>
              <a:t>Decomposition </a:t>
            </a:r>
            <a:r>
              <a:rPr lang="en-US" dirty="0"/>
              <a:t>of linear effects</a:t>
            </a:r>
          </a:p>
          <a:p>
            <a:pPr lvl="1"/>
            <a:r>
              <a:rPr lang="en-US" dirty="0"/>
              <a:t>Relax assumptions</a:t>
            </a:r>
          </a:p>
          <a:p>
            <a:pPr lvl="1"/>
            <a:r>
              <a:rPr lang="en-US" dirty="0"/>
              <a:t>Based on social and biological theory</a:t>
            </a:r>
          </a:p>
          <a:p>
            <a:pPr lvl="1"/>
            <a:r>
              <a:rPr lang="en-US" dirty="0"/>
              <a:t>Solution interval approach (instead of unique solution)</a:t>
            </a:r>
          </a:p>
          <a:p>
            <a:r>
              <a:rPr lang="en-US" dirty="0" smtClean="0"/>
              <a:t>Focus </a:t>
            </a:r>
            <a:r>
              <a:rPr lang="en-US" dirty="0"/>
              <a:t>on identifiable estimates</a:t>
            </a:r>
            <a:endParaRPr lang="en-US" i="1" dirty="0"/>
          </a:p>
          <a:p>
            <a:pPr lvl="1"/>
            <a:r>
              <a:rPr lang="en-US" dirty="0"/>
              <a:t>Divergences from the linear </a:t>
            </a:r>
            <a:r>
              <a:rPr lang="en-US" dirty="0" smtClean="0"/>
              <a:t>trends (nonlinear </a:t>
            </a:r>
            <a:r>
              <a:rPr lang="en-US" dirty="0"/>
              <a:t>effects </a:t>
            </a:r>
            <a:r>
              <a:rPr lang="en-US" dirty="0" smtClean="0"/>
              <a:t>/ </a:t>
            </a:r>
            <a:r>
              <a:rPr lang="en-US" i="1" dirty="0" smtClean="0"/>
              <a:t>curvatures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 interval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69160"/>
          </a:xfrm>
        </p:spPr>
        <p:txBody>
          <a:bodyPr>
            <a:normAutofit/>
          </a:bodyPr>
          <a:lstStyle/>
          <a:p>
            <a:r>
              <a:rPr lang="en-US" dirty="0" smtClean="0"/>
              <a:t>Denoted </a:t>
            </a:r>
            <a:r>
              <a:rPr lang="en-US" dirty="0"/>
              <a:t>as </a:t>
            </a:r>
            <a:r>
              <a:rPr lang="en-US" i="1" dirty="0"/>
              <a:t>restricted ranges</a:t>
            </a:r>
            <a:r>
              <a:rPr lang="en-US" dirty="0"/>
              <a:t> </a:t>
            </a:r>
            <a:r>
              <a:rPr lang="en-US" sz="2200" dirty="0"/>
              <a:t>(Wickramaratne et al. 1989) </a:t>
            </a:r>
            <a:r>
              <a:rPr lang="en-US" dirty="0"/>
              <a:t>or </a:t>
            </a:r>
            <a:r>
              <a:rPr lang="en-US" i="1" dirty="0"/>
              <a:t>bounding</a:t>
            </a:r>
            <a:r>
              <a:rPr lang="en-US" dirty="0"/>
              <a:t> APC models </a:t>
            </a:r>
            <a:r>
              <a:rPr lang="en-US" sz="2200" dirty="0"/>
              <a:t>(Fosse and Winship 2019)</a:t>
            </a:r>
            <a:endParaRPr lang="en-US" dirty="0"/>
          </a:p>
          <a:p>
            <a:pPr lvl="1"/>
            <a:r>
              <a:rPr lang="en-US" dirty="0"/>
              <a:t>Based on social and biological theory</a:t>
            </a:r>
          </a:p>
          <a:p>
            <a:pPr marL="457200" lvl="1" indent="0">
              <a:buNone/>
            </a:pPr>
            <a:r>
              <a:rPr lang="en-US" dirty="0"/>
              <a:t>e.g., </a:t>
            </a:r>
            <a:r>
              <a:rPr lang="en-US" b="1" dirty="0"/>
              <a:t>prostate cancer incidence</a:t>
            </a:r>
            <a:r>
              <a:rPr lang="en-US" dirty="0"/>
              <a:t>: the overall </a:t>
            </a:r>
            <a:r>
              <a:rPr lang="en-US" b="1" dirty="0"/>
              <a:t>age </a:t>
            </a:r>
            <a:r>
              <a:rPr lang="en-US" dirty="0"/>
              <a:t>effect is monotonically increasing from ages 40 to 85 and the overall </a:t>
            </a:r>
            <a:r>
              <a:rPr lang="en-US" b="1" dirty="0"/>
              <a:t>period </a:t>
            </a:r>
            <a:r>
              <a:rPr lang="en-US" dirty="0"/>
              <a:t>effect is not monotonically decreasing </a:t>
            </a:r>
            <a:r>
              <a:rPr lang="en-US" sz="1800" dirty="0"/>
              <a:t>(Fosse and Winship 2019)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62" y="3987312"/>
            <a:ext cx="3009128" cy="2682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70" y="4087907"/>
            <a:ext cx="5891692" cy="23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6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Drift</a:t>
            </a:r>
            <a:r>
              <a:rPr lang="en-US" dirty="0"/>
              <a:t> </a:t>
            </a:r>
            <a:r>
              <a:rPr lang="en-US" dirty="0" smtClean="0"/>
              <a:t>to period and cohort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224" y="1600200"/>
            <a:ext cx="9968752" cy="5069160"/>
          </a:xfrm>
        </p:spPr>
        <p:txBody>
          <a:bodyPr>
            <a:normAutofit/>
          </a:bodyPr>
          <a:lstStyle/>
          <a:p>
            <a:r>
              <a:rPr lang="en-US" dirty="0" smtClean="0"/>
              <a:t>Change </a:t>
            </a:r>
            <a:r>
              <a:rPr lang="en-US" dirty="0"/>
              <a:t>over time </a:t>
            </a:r>
            <a:r>
              <a:rPr lang="en-US" dirty="0" smtClean="0"/>
              <a:t>alternatively fully attributed  </a:t>
            </a:r>
            <a:r>
              <a:rPr lang="en-US" dirty="0"/>
              <a:t>to period </a:t>
            </a:r>
            <a:r>
              <a:rPr lang="en-US" dirty="0" smtClean="0"/>
              <a:t>and cohort variations</a:t>
            </a:r>
          </a:p>
          <a:p>
            <a:r>
              <a:rPr lang="en-US" b="1" i="1" dirty="0"/>
              <a:t>Assumption: True partition somewhere in between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915" y="2925763"/>
            <a:ext cx="6093132" cy="3838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399" y="3101847"/>
            <a:ext cx="50455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Influenza mortality trends </a:t>
            </a:r>
            <a:r>
              <a:rPr lang="en-US" sz="1600" b="1" dirty="0" smtClean="0"/>
              <a:t>in </a:t>
            </a:r>
            <a:r>
              <a:rPr lang="en-US" sz="1600" b="1" dirty="0"/>
              <a:t>the U.S</a:t>
            </a:r>
            <a:r>
              <a:rPr lang="en-US" sz="1600" b="1" dirty="0" smtClean="0"/>
              <a:t>. </a:t>
            </a:r>
            <a:r>
              <a:rPr lang="en-US" sz="1400" dirty="0" smtClean="0"/>
              <a:t>(</a:t>
            </a:r>
            <a:r>
              <a:rPr lang="en-US" sz="1400" dirty="0"/>
              <a:t>Acosta et al. 2019)</a:t>
            </a:r>
          </a:p>
          <a:p>
            <a:pPr algn="r"/>
            <a:endParaRPr lang="en-US" sz="1400" dirty="0"/>
          </a:p>
          <a:p>
            <a:pPr algn="r"/>
            <a:r>
              <a:rPr lang="en-US" sz="1400" dirty="0" smtClean="0"/>
              <a:t>Mortality decreased on average </a:t>
            </a:r>
            <a:r>
              <a:rPr lang="en-US" sz="1400" b="1" dirty="0" smtClean="0"/>
              <a:t>2.02 </a:t>
            </a:r>
            <a:r>
              <a:rPr lang="en-US" sz="1400" b="1" dirty="0"/>
              <a:t>%</a:t>
            </a:r>
            <a:r>
              <a:rPr lang="en-US" sz="1400" dirty="0"/>
              <a:t> per year between 1959 and </a:t>
            </a:r>
            <a:r>
              <a:rPr lang="en-US" sz="1400" dirty="0" smtClean="0"/>
              <a:t>2016 (drift </a:t>
            </a:r>
            <a:r>
              <a:rPr lang="en-US" sz="1400" dirty="0"/>
              <a:t>= –0.02</a:t>
            </a:r>
            <a:r>
              <a:rPr lang="en-US" sz="1400" dirty="0" smtClean="0"/>
              <a:t>)</a:t>
            </a:r>
            <a:endParaRPr lang="en-US" sz="1400" dirty="0"/>
          </a:p>
          <a:p>
            <a:pPr algn="r"/>
            <a:endParaRPr lang="en-US" sz="1400" dirty="0"/>
          </a:p>
          <a:p>
            <a:pPr algn="r"/>
            <a:r>
              <a:rPr lang="en-US" sz="1400" b="1" dirty="0"/>
              <a:t>ACPd</a:t>
            </a:r>
            <a:r>
              <a:rPr lang="en-US" sz="1400" dirty="0"/>
              <a:t> → All change over cohorts (Period detrended)</a:t>
            </a:r>
          </a:p>
          <a:p>
            <a:pPr algn="r"/>
            <a:r>
              <a:rPr lang="en-US" sz="1400" b="1" dirty="0"/>
              <a:t>APCd </a:t>
            </a:r>
            <a:r>
              <a:rPr lang="en-US" sz="1400" dirty="0"/>
              <a:t>→ All change over periods (Cohort </a:t>
            </a:r>
            <a:r>
              <a:rPr lang="en-US" sz="1400" dirty="0" err="1"/>
              <a:t>detrended</a:t>
            </a:r>
            <a:r>
              <a:rPr lang="en-US" sz="1400" dirty="0" smtClean="0"/>
              <a:t>)</a:t>
            </a:r>
          </a:p>
          <a:p>
            <a:pPr algn="r"/>
            <a:endParaRPr lang="en-US" sz="1400" dirty="0"/>
          </a:p>
          <a:p>
            <a:pPr algn="r"/>
            <a:r>
              <a:rPr lang="en-US" b="1" dirty="0" smtClean="0"/>
              <a:t>Common aspects from both counterfactuals:</a:t>
            </a:r>
          </a:p>
          <a:p>
            <a:pPr marL="342900" indent="-342900" algn="r">
              <a:buAutoNum type="arabicPeriod"/>
            </a:pPr>
            <a:r>
              <a:rPr lang="en-US" dirty="0" smtClean="0"/>
              <a:t>Mortality deteriorated over cohorts 1870-1900 </a:t>
            </a:r>
          </a:p>
          <a:p>
            <a:pPr marL="342900" indent="-342900" algn="r">
              <a:buFontTx/>
              <a:buAutoNum type="arabicPeriod"/>
            </a:pPr>
            <a:r>
              <a:rPr lang="en-US" dirty="0" smtClean="0"/>
              <a:t>Mortality improved over </a:t>
            </a:r>
            <a:r>
              <a:rPr lang="en-US" dirty="0"/>
              <a:t>cohorts </a:t>
            </a:r>
            <a:r>
              <a:rPr lang="en-US" dirty="0" smtClean="0"/>
              <a:t>1900-1930 </a:t>
            </a:r>
            <a:endParaRPr lang="en-US" dirty="0"/>
          </a:p>
          <a:p>
            <a:pPr marL="342900" indent="-342900" algn="r">
              <a:buFontTx/>
              <a:buAutoNum type="arabicPeriod"/>
            </a:pPr>
            <a:r>
              <a:rPr lang="en-US" dirty="0" smtClean="0"/>
              <a:t>Same lowest and highest period shocks</a:t>
            </a:r>
            <a:endParaRPr lang="en-US" dirty="0"/>
          </a:p>
          <a:p>
            <a:pPr marL="342900" indent="-342900" algn="r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07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750"/>
            <a:ext cx="10515600" cy="5182837"/>
          </a:xfrm>
        </p:spPr>
        <p:txBody>
          <a:bodyPr>
            <a:normAutofit/>
          </a:bodyPr>
          <a:lstStyle/>
          <a:p>
            <a:r>
              <a:rPr lang="en-US" dirty="0" smtClean="0"/>
              <a:t>Identification of breakpoints periods and cohorts in which the risk increases or decreases</a:t>
            </a:r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Second </a:t>
            </a:r>
            <a:r>
              <a:rPr lang="en-US" i="1" dirty="0"/>
              <a:t>order changes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Differences </a:t>
            </a:r>
            <a:r>
              <a:rPr lang="en-US" dirty="0"/>
              <a:t>between slopes in each APC </a:t>
            </a:r>
            <a:r>
              <a:rPr lang="en-US" dirty="0" smtClean="0"/>
              <a:t>dimension</a:t>
            </a:r>
          </a:p>
          <a:p>
            <a:pPr lvl="2"/>
            <a:r>
              <a:rPr lang="en-CA" sz="1800" dirty="0" smtClean="0"/>
              <a:t>Identifiable </a:t>
            </a:r>
            <a:r>
              <a:rPr lang="en-CA" sz="1800" dirty="0"/>
              <a:t>→ Invariant to the model </a:t>
            </a:r>
            <a:r>
              <a:rPr lang="en-CA" sz="1800" dirty="0" smtClean="0"/>
              <a:t>constraint</a:t>
            </a:r>
          </a:p>
          <a:p>
            <a:pPr lvl="2"/>
            <a:r>
              <a:rPr lang="en-CA" sz="1800" i="1" dirty="0"/>
              <a:t>Contrasts </a:t>
            </a:r>
            <a:r>
              <a:rPr lang="en-CA" sz="1800" i="1" dirty="0" smtClean="0"/>
              <a:t>analysis</a:t>
            </a:r>
            <a:r>
              <a:rPr lang="en-CA" sz="1800" dirty="0" smtClean="0"/>
              <a:t> </a:t>
            </a:r>
            <a:r>
              <a:rPr lang="en-CA" sz="1800" dirty="0"/>
              <a:t>(</a:t>
            </a:r>
            <a:r>
              <a:rPr lang="en-CA" sz="1800" dirty="0" err="1"/>
              <a:t>Tarone</a:t>
            </a:r>
            <a:r>
              <a:rPr lang="en-CA" sz="1800" dirty="0"/>
              <a:t> and Chu 1996) </a:t>
            </a:r>
            <a:r>
              <a:rPr lang="en-CA" sz="1800" dirty="0" smtClean="0"/>
              <a:t>allows </a:t>
            </a:r>
            <a:r>
              <a:rPr lang="en-CA" sz="1800" dirty="0"/>
              <a:t>for statistical </a:t>
            </a:r>
            <a:r>
              <a:rPr lang="en-CA" sz="1800" dirty="0" smtClean="0"/>
              <a:t>test of the rupture in the trend</a:t>
            </a:r>
            <a:endParaRPr lang="en-CA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722" y="4717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Nonlinear APC effects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805090" y="2273596"/>
            <a:ext cx="3877666" cy="2373238"/>
            <a:chOff x="4674285" y="2611465"/>
            <a:chExt cx="2573843" cy="1430394"/>
          </a:xfrm>
        </p:grpSpPr>
        <p:grpSp>
          <p:nvGrpSpPr>
            <p:cNvPr id="4" name="Group 3"/>
            <p:cNvGrpSpPr/>
            <p:nvPr/>
          </p:nvGrpSpPr>
          <p:grpSpPr>
            <a:xfrm>
              <a:off x="4674285" y="2611465"/>
              <a:ext cx="2573843" cy="1430394"/>
              <a:chOff x="3438317" y="3067917"/>
              <a:chExt cx="2573843" cy="1430394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3960503" y="3349328"/>
                <a:ext cx="1907641" cy="759568"/>
              </a:xfrm>
              <a:custGeom>
                <a:avLst/>
                <a:gdLst>
                  <a:gd name="connsiteX0" fmla="*/ 0 w 2606040"/>
                  <a:gd name="connsiteY0" fmla="*/ 0 h 1217718"/>
                  <a:gd name="connsiteX1" fmla="*/ 388620 w 2606040"/>
                  <a:gd name="connsiteY1" fmla="*/ 243840 h 1217718"/>
                  <a:gd name="connsiteX2" fmla="*/ 487680 w 2606040"/>
                  <a:gd name="connsiteY2" fmla="*/ 571500 h 1217718"/>
                  <a:gd name="connsiteX3" fmla="*/ 853440 w 2606040"/>
                  <a:gd name="connsiteY3" fmla="*/ 822960 h 1217718"/>
                  <a:gd name="connsiteX4" fmla="*/ 1013460 w 2606040"/>
                  <a:gd name="connsiteY4" fmla="*/ 1089660 h 1217718"/>
                  <a:gd name="connsiteX5" fmla="*/ 1188720 w 2606040"/>
                  <a:gd name="connsiteY5" fmla="*/ 1203960 h 1217718"/>
                  <a:gd name="connsiteX6" fmla="*/ 1546860 w 2606040"/>
                  <a:gd name="connsiteY6" fmla="*/ 784860 h 1217718"/>
                  <a:gd name="connsiteX7" fmla="*/ 1897380 w 2606040"/>
                  <a:gd name="connsiteY7" fmla="*/ 670560 h 1217718"/>
                  <a:gd name="connsiteX8" fmla="*/ 2148840 w 2606040"/>
                  <a:gd name="connsiteY8" fmla="*/ 373380 h 1217718"/>
                  <a:gd name="connsiteX9" fmla="*/ 2446020 w 2606040"/>
                  <a:gd name="connsiteY9" fmla="*/ 243840 h 1217718"/>
                  <a:gd name="connsiteX10" fmla="*/ 2606040 w 2606040"/>
                  <a:gd name="connsiteY10" fmla="*/ 15240 h 121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06040" h="1217718">
                    <a:moveTo>
                      <a:pt x="0" y="0"/>
                    </a:moveTo>
                    <a:cubicBezTo>
                      <a:pt x="153670" y="74295"/>
                      <a:pt x="307340" y="148590"/>
                      <a:pt x="388620" y="243840"/>
                    </a:cubicBezTo>
                    <a:cubicBezTo>
                      <a:pt x="469900" y="339090"/>
                      <a:pt x="410210" y="474980"/>
                      <a:pt x="487680" y="571500"/>
                    </a:cubicBezTo>
                    <a:cubicBezTo>
                      <a:pt x="565150" y="668020"/>
                      <a:pt x="765810" y="736600"/>
                      <a:pt x="853440" y="822960"/>
                    </a:cubicBezTo>
                    <a:cubicBezTo>
                      <a:pt x="941070" y="909320"/>
                      <a:pt x="957580" y="1026160"/>
                      <a:pt x="1013460" y="1089660"/>
                    </a:cubicBezTo>
                    <a:cubicBezTo>
                      <a:pt x="1069340" y="1153160"/>
                      <a:pt x="1099820" y="1254760"/>
                      <a:pt x="1188720" y="1203960"/>
                    </a:cubicBezTo>
                    <a:cubicBezTo>
                      <a:pt x="1277620" y="1153160"/>
                      <a:pt x="1428750" y="873760"/>
                      <a:pt x="1546860" y="784860"/>
                    </a:cubicBezTo>
                    <a:cubicBezTo>
                      <a:pt x="1664970" y="695960"/>
                      <a:pt x="1797050" y="739140"/>
                      <a:pt x="1897380" y="670560"/>
                    </a:cubicBezTo>
                    <a:cubicBezTo>
                      <a:pt x="1997710" y="601980"/>
                      <a:pt x="2057400" y="444500"/>
                      <a:pt x="2148840" y="373380"/>
                    </a:cubicBezTo>
                    <a:cubicBezTo>
                      <a:pt x="2240280" y="302260"/>
                      <a:pt x="2369820" y="303530"/>
                      <a:pt x="2446020" y="243840"/>
                    </a:cubicBezTo>
                    <a:cubicBezTo>
                      <a:pt x="2522220" y="184150"/>
                      <a:pt x="2570480" y="43180"/>
                      <a:pt x="2606040" y="1524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438317" y="3067917"/>
                <a:ext cx="2573843" cy="1430394"/>
                <a:chOff x="859191" y="2991570"/>
                <a:chExt cx="2573843" cy="1430394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113822" y="2991570"/>
                  <a:ext cx="0" cy="122634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113822" y="4216749"/>
                  <a:ext cx="2319212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638670" y="3477571"/>
                  <a:ext cx="665761" cy="224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Coefficient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084852" y="4217911"/>
                  <a:ext cx="510939" cy="2040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Cohort</a:t>
                  </a: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4966896" y="2684516"/>
              <a:ext cx="2058633" cy="1106503"/>
              <a:chOff x="3730928" y="3140968"/>
              <a:chExt cx="2058633" cy="110650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730928" y="3140968"/>
                <a:ext cx="203439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h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85095" y="4024868"/>
                <a:ext cx="360913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h+n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17226" y="3970395"/>
                <a:ext cx="195991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k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36096" y="3230915"/>
                <a:ext cx="353465" cy="22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k+n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3965673" y="3330919"/>
                <a:ext cx="736690" cy="674144"/>
              </a:xfrm>
              <a:prstGeom prst="line">
                <a:avLst/>
              </a:prstGeom>
              <a:ln w="25400">
                <a:solidFill>
                  <a:srgbClr val="0B2E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4917226" y="3477471"/>
                <a:ext cx="833782" cy="527593"/>
              </a:xfrm>
              <a:prstGeom prst="line">
                <a:avLst/>
              </a:prstGeom>
              <a:ln w="25400">
                <a:solidFill>
                  <a:srgbClr val="0B2E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77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7BA354-2B69-4CBF-A440-4572C3C4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48" y="1916832"/>
            <a:ext cx="8136904" cy="2592288"/>
          </a:xfrm>
        </p:spPr>
        <p:txBody>
          <a:bodyPr>
            <a:normAutofit/>
          </a:bodyPr>
          <a:lstStyle/>
          <a:p>
            <a:r>
              <a:rPr lang="en-US" sz="6000" dirty="0"/>
              <a:t>Lecture III. Introduction to statistical analysis of APC effects</a:t>
            </a:r>
          </a:p>
        </p:txBody>
      </p:sp>
    </p:spTree>
    <p:extLst>
      <p:ext uri="{BB962C8B-B14F-4D97-AF65-F5344CB8AC3E}">
        <p14:creationId xmlns:p14="http://schemas.microsoft.com/office/powerpoint/2010/main" val="1316155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Nonlinear APC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8" y="1600200"/>
            <a:ext cx="9923930" cy="5069160"/>
          </a:xfrm>
        </p:spPr>
        <p:txBody>
          <a:bodyPr>
            <a:normAutofit/>
          </a:bodyPr>
          <a:lstStyle/>
          <a:p>
            <a:r>
              <a:rPr lang="en-US" b="1" dirty="0"/>
              <a:t>Contrasts example: Influenza mortality in the US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3"/>
          <a:stretch/>
        </p:blipFill>
        <p:spPr>
          <a:xfrm>
            <a:off x="6106033" y="2795648"/>
            <a:ext cx="5615866" cy="207218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08"/>
          <a:stretch/>
        </p:blipFill>
        <p:spPr>
          <a:xfrm>
            <a:off x="210125" y="2483224"/>
            <a:ext cx="5717438" cy="310795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3347" y="563638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Source: </a:t>
            </a:r>
            <a:r>
              <a:rPr lang="en-US" sz="1400" dirty="0"/>
              <a:t>Acosta et al. 2019</a:t>
            </a:r>
          </a:p>
        </p:txBody>
      </p:sp>
    </p:spTree>
    <p:extLst>
      <p:ext uri="{BB962C8B-B14F-4D97-AF65-F5344CB8AC3E}">
        <p14:creationId xmlns:p14="http://schemas.microsoft.com/office/powerpoint/2010/main" val="38081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159670"/>
            <a:ext cx="10811435" cy="1875136"/>
          </a:xfrm>
        </p:spPr>
        <p:txBody>
          <a:bodyPr>
            <a:normAutofit/>
          </a:bodyPr>
          <a:lstStyle/>
          <a:p>
            <a:r>
              <a:rPr lang="en-US" dirty="0" smtClean="0"/>
              <a:t>Offer </a:t>
            </a:r>
            <a:r>
              <a:rPr lang="en-US" dirty="0"/>
              <a:t>complementary information to statistical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Offers more flexibility and is less susceptible to statistical artifacts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614B9B6D-8F14-47BA-AB71-7040E3D636EC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Visual analysis of Nonlinear </a:t>
            </a:r>
            <a:r>
              <a:rPr lang="en-US" b="1" dirty="0"/>
              <a:t>Effects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61" y="2380198"/>
            <a:ext cx="7880999" cy="4148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2565" y="5874374"/>
            <a:ext cx="174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(Acosta &amp; van Raalte 2019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159671"/>
            <a:ext cx="9721080" cy="51673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Example: Drug-related </a:t>
            </a:r>
            <a:r>
              <a:rPr lang="en-US" sz="2200" dirty="0"/>
              <a:t>mortality in Hispanic baby-boomer males in the U.S.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36" y="2022685"/>
            <a:ext cx="2323824" cy="3793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8" y="2430636"/>
            <a:ext cx="2976330" cy="2232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86" y="2005884"/>
            <a:ext cx="2304254" cy="37620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19626" y="169453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Rates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73770" y="2070595"/>
            <a:ext cx="201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Detrended cohort effects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5995" y="1676401"/>
            <a:ext cx="138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Excess mortality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614B9B6D-8F14-47BA-AB71-7040E3D636EC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APC curvature plots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C385F6F-BAB5-4315-8786-7913529A79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79" y="1984179"/>
            <a:ext cx="2995220" cy="3744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09248" y="5806305"/>
            <a:ext cx="640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Several options for obtaining the “excess”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Interpolating with p-splines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Residuals of an Age-Period model → Cohort effects + residuals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0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78B7701A-0F58-4F80-A01B-AE87DEE8A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36" y="1159670"/>
            <a:ext cx="4305868" cy="570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133682"/>
            <a:ext cx="1714617" cy="2799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7" y="1133682"/>
            <a:ext cx="1714617" cy="27993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25970"/>
            <a:ext cx="1714617" cy="2799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7" y="3725970"/>
            <a:ext cx="1714617" cy="27993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68236" y="1342839"/>
            <a:ext cx="102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Hispanic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4939" y="1340768"/>
            <a:ext cx="108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NH-Black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07568" y="3987390"/>
            <a:ext cx="112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NH-White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4939" y="3962336"/>
            <a:ext cx="779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323281" y="3861048"/>
            <a:ext cx="700711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0056" y="980728"/>
            <a:ext cx="20349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APC curvature plot </a:t>
            </a:r>
          </a:p>
          <a:p>
            <a:r>
              <a:rPr lang="en-US" sz="1100" dirty="0"/>
              <a:t>(Acosta &amp; van Raalte 2019)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B865933B-F01B-4A6A-AAA8-D17C27D897F6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Nonlinear Effects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C75FAF-58AB-4EFE-8A22-54E46FAE3F71}"/>
              </a:ext>
            </a:extLst>
          </p:cNvPr>
          <p:cNvSpPr txBox="1"/>
          <p:nvPr/>
        </p:nvSpPr>
        <p:spPr>
          <a:xfrm>
            <a:off x="350958" y="1257999"/>
            <a:ext cx="140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drug-related mortality</a:t>
            </a:r>
          </a:p>
        </p:txBody>
      </p:sp>
    </p:spTree>
    <p:extLst>
      <p:ext uri="{BB962C8B-B14F-4D97-AF65-F5344CB8AC3E}">
        <p14:creationId xmlns:p14="http://schemas.microsoft.com/office/powerpoint/2010/main" val="14874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F141BEA-BCFA-44FA-B8A6-111FC1B898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1" b="13234"/>
          <a:stretch/>
        </p:blipFill>
        <p:spPr>
          <a:xfrm>
            <a:off x="3827875" y="939855"/>
            <a:ext cx="5915511" cy="5608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09F525E-4994-48E9-9E57-60252DB014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t="86631" r="39297" b="4575"/>
          <a:stretch/>
        </p:blipFill>
        <p:spPr>
          <a:xfrm>
            <a:off x="1318450" y="1736503"/>
            <a:ext cx="2541744" cy="713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B9C89CD-1AF4-469B-9F38-9CF9112AEE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2" t="86631" r="22341" b="4575"/>
          <a:stretch/>
        </p:blipFill>
        <p:spPr>
          <a:xfrm>
            <a:off x="1966522" y="2666639"/>
            <a:ext cx="1341023" cy="71373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C8F1E715-4CFF-4B11-8F13-CD1A7612960F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Nonlinear Effects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A18D65F-083E-4492-9133-D6E72052A4B2}"/>
              </a:ext>
            </a:extLst>
          </p:cNvPr>
          <p:cNvSpPr txBox="1"/>
          <p:nvPr/>
        </p:nvSpPr>
        <p:spPr>
          <a:xfrm>
            <a:off x="1970193" y="5268223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Source: Acosta et al. The Boomer Penalty (2020)</a:t>
            </a:r>
          </a:p>
        </p:txBody>
      </p:sp>
    </p:spTree>
    <p:extLst>
      <p:ext uri="{BB962C8B-B14F-4D97-AF65-F5344CB8AC3E}">
        <p14:creationId xmlns:p14="http://schemas.microsoft.com/office/powerpoint/2010/main" val="9426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492437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keep in mind this is not causal analysis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Age, period, and cohorts have no real effects, are proxies of unobserved phenomena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Possible to analyze any vital event (fertility, family formation, migration), but also any variable that is captured in APC  configuration (political orientation, etc.)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 to analyze visually the data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Nonlinear effects are averages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model we cannot see if the divergences from the linear trend: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the same magnitude over time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centered in the same category 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have the most of APC analyses by complementing visual and statistical analyses!!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 </a:t>
            </a:r>
            <a:r>
              <a:rPr lang="en-US" b="1" dirty="0"/>
              <a:t>few aspects to </a:t>
            </a:r>
            <a:r>
              <a:rPr lang="en-US" b="1" dirty="0" smtClean="0"/>
              <a:t>consider (1/2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11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492437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is additive within the Poisson framework (log()) but it becomes multiplicative outside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is why nonlinear effects can be interpreted as relative risks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nonlinear effects (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(coefficients)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indicate the divergence from the linear trend in relative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 to analyze how justifiable is the inclusion of the three temporal parameters (APC) in the model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Possible to evaluate the contribution of each parameter to explain the observed variation by measuring the deviance, and also the improvement of the fitting by looking at the AIC/BIC measures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Highly useful for analyzing mortality by causes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Mechanisms are more specific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 few aspects to </a:t>
            </a:r>
            <a:r>
              <a:rPr lang="en-US" b="1" dirty="0" smtClean="0"/>
              <a:t>consider (2/2)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72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92" y="1135763"/>
            <a:ext cx="10515600" cy="492437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how things work in R!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Fitting an APC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04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340769"/>
            <a:ext cx="10009112" cy="4785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Decomposition of changes into APC components</a:t>
            </a:r>
          </a:p>
          <a:p>
            <a:r>
              <a:rPr lang="en-US" sz="2800" dirty="0"/>
              <a:t>Highly controversial</a:t>
            </a:r>
          </a:p>
          <a:p>
            <a:pPr lvl="1"/>
            <a:r>
              <a:rPr lang="en-US" dirty="0"/>
              <a:t>More than 100 years of development and still far from consensus</a:t>
            </a:r>
          </a:p>
          <a:p>
            <a:pPr lvl="2"/>
            <a:r>
              <a:rPr lang="en-US" sz="1800" dirty="0"/>
              <a:t>e.g., </a:t>
            </a:r>
            <a:r>
              <a:rPr lang="en-US" sz="1800" i="1" dirty="0"/>
              <a:t>Demography</a:t>
            </a:r>
            <a:r>
              <a:rPr lang="en-US" sz="1800" dirty="0"/>
              <a:t> (2013) and </a:t>
            </a:r>
            <a:r>
              <a:rPr lang="en-US" sz="1800" i="1" dirty="0"/>
              <a:t>Social Science &amp; Medicine</a:t>
            </a:r>
            <a:r>
              <a:rPr lang="en-US" sz="1800" dirty="0"/>
              <a:t> (2015) special issues</a:t>
            </a:r>
            <a:endParaRPr lang="en-US" dirty="0"/>
          </a:p>
          <a:p>
            <a:pPr lvl="1"/>
            <a:r>
              <a:rPr lang="en-US" i="1" dirty="0"/>
              <a:t>Identification problem</a:t>
            </a:r>
          </a:p>
          <a:p>
            <a:pPr lvl="2"/>
            <a:r>
              <a:rPr lang="en-US" dirty="0"/>
              <a:t>Perfect multicollinearity</a:t>
            </a:r>
          </a:p>
          <a:p>
            <a:pPr lvl="3"/>
            <a:r>
              <a:rPr lang="en-US" sz="1800" b="1" i="1" dirty="0"/>
              <a:t>Age = Period – Cohort</a:t>
            </a:r>
          </a:p>
          <a:p>
            <a:pPr lvl="2"/>
            <a:r>
              <a:rPr lang="en-US" sz="2000" dirty="0" smtClean="0"/>
              <a:t>If we know 2 of these variables, the third one is defined implicitly</a:t>
            </a:r>
          </a:p>
          <a:p>
            <a:pPr lvl="3"/>
            <a:r>
              <a:rPr lang="en-US" sz="1800" dirty="0" smtClean="0"/>
              <a:t>E.g., someone who dies at 90 in 2000, was born in…</a:t>
            </a:r>
          </a:p>
          <a:p>
            <a:pPr lvl="3"/>
            <a:r>
              <a:rPr lang="en-US" sz="1800" dirty="0" smtClean="0"/>
              <a:t>You cannot fix an age and a cohort, and vary periods, unless you travel in time (</a:t>
            </a:r>
            <a:r>
              <a:rPr lang="en-US" sz="1800" dirty="0" err="1" smtClean="0"/>
              <a:t>Susuki</a:t>
            </a:r>
            <a:r>
              <a:rPr lang="en-US" sz="1800" dirty="0" smtClean="0"/>
              <a:t>)</a:t>
            </a:r>
          </a:p>
          <a:p>
            <a:pPr lvl="2"/>
            <a:r>
              <a:rPr lang="en-US" sz="2000" dirty="0" smtClean="0"/>
              <a:t>Infinite </a:t>
            </a:r>
            <a:r>
              <a:rPr lang="en-US" sz="2000" dirty="0"/>
              <a:t>number of </a:t>
            </a:r>
            <a:r>
              <a:rPr lang="en-US" sz="2000" dirty="0" smtClean="0"/>
              <a:t>solutions, all with </a:t>
            </a:r>
          </a:p>
          <a:p>
            <a:pPr lvl="3"/>
            <a:r>
              <a:rPr lang="en-US" sz="1800" dirty="0" smtClean="0"/>
              <a:t>Same </a:t>
            </a:r>
            <a:r>
              <a:rPr lang="en-US" dirty="0"/>
              <a:t>fit (maximum </a:t>
            </a:r>
            <a:r>
              <a:rPr lang="en-US" dirty="0" smtClean="0"/>
              <a:t>likelihood, AIC, BIC, Deviance, etc.)</a:t>
            </a:r>
            <a:endParaRPr lang="en-US" sz="1800" dirty="0" smtClean="0"/>
          </a:p>
          <a:p>
            <a:pPr lvl="3"/>
            <a:r>
              <a:rPr lang="en-US" sz="1800" dirty="0" smtClean="0"/>
              <a:t>Identical predicted rates</a:t>
            </a:r>
          </a:p>
          <a:p>
            <a:pPr lvl="2"/>
            <a:r>
              <a:rPr lang="en-US" sz="2000" dirty="0" smtClean="0"/>
              <a:t>How to chose the right answer?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Analysis</a:t>
            </a:r>
          </a:p>
        </p:txBody>
      </p:sp>
    </p:spTree>
    <p:extLst>
      <p:ext uri="{BB962C8B-B14F-4D97-AF65-F5344CB8AC3E}">
        <p14:creationId xmlns:p14="http://schemas.microsoft.com/office/powerpoint/2010/main" val="139171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1973 </a:t>
                </a:r>
                <a:r>
                  <a:rPr lang="en-US" dirty="0"/>
                  <a:t>– </a:t>
                </a:r>
                <a:r>
                  <a:rPr lang="en-US" b="1" dirty="0"/>
                  <a:t>Classical APC model</a:t>
                </a:r>
                <a:r>
                  <a:rPr lang="en-US" dirty="0"/>
                  <a:t> proposed by Mason et al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But, we know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Then, we can reformulate the classical model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dirty="0" smtClean="0"/>
                  <a:t>Or replacing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  <a:blipFill rotWithShape="0">
                <a:blip r:embed="rId2"/>
                <a:stretch>
                  <a:fillRect l="-1279" t="-2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2017204" y="1977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</a:t>
            </a:r>
            <a:r>
              <a:rPr lang="en-US" b="1" dirty="0" smtClean="0"/>
              <a:t>identification problem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35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340769"/>
                <a:ext cx="10009112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Any set of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 result in an identical fit: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There is no unique but infinite solutions </a:t>
                </a:r>
              </a:p>
              <a:p>
                <a:r>
                  <a:rPr lang="en-US" dirty="0" smtClean="0"/>
                  <a:t>We can estimate </a:t>
                </a:r>
                <a:r>
                  <a:rPr lang="en-US" dirty="0" smtClean="0"/>
                  <a:t>sums </a:t>
                </a:r>
                <a:r>
                  <a:rPr lang="en-US" dirty="0" smtClean="0"/>
                  <a:t>of </a:t>
                </a:r>
                <a:r>
                  <a:rPr lang="en-US" dirty="0" smtClean="0"/>
                  <a:t>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but </a:t>
                </a:r>
                <a:r>
                  <a:rPr lang="en-US" b="1" dirty="0" smtClean="0"/>
                  <a:t>no </a:t>
                </a:r>
                <a:r>
                  <a:rPr lang="en-US" b="1" dirty="0" smtClean="0"/>
                  <a:t>the actual partition; </a:t>
                </a:r>
                <a:r>
                  <a:rPr lang="en-US" b="1" dirty="0" smtClean="0"/>
                  <a:t>i.e., the </a:t>
                </a:r>
                <a:r>
                  <a:rPr lang="en-US" b="1" dirty="0" smtClean="0"/>
                  <a:t>value of each effect independently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340769"/>
                <a:ext cx="10009112" cy="5029200"/>
              </a:xfrm>
              <a:blipFill rotWithShape="0">
                <a:blip r:embed="rId2"/>
                <a:stretch>
                  <a:fillRect l="-1279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</a:t>
            </a:r>
            <a:r>
              <a:rPr lang="en-US" b="1" dirty="0" smtClean="0"/>
              <a:t>identification problem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7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537447"/>
            <a:ext cx="9943964" cy="4785396"/>
          </a:xfrm>
        </p:spPr>
        <p:txBody>
          <a:bodyPr>
            <a:noAutofit/>
          </a:bodyPr>
          <a:lstStyle/>
          <a:p>
            <a:r>
              <a:rPr lang="en-US" dirty="0" smtClean="0"/>
              <a:t>Fienberg and Mason (1979) – Acknowledge that APC effects can be decomposed into </a:t>
            </a:r>
            <a:r>
              <a:rPr lang="en-US" b="1" dirty="0"/>
              <a:t>linear and nonlinear components</a:t>
            </a:r>
            <a:endParaRPr lang="en-US" dirty="0"/>
          </a:p>
          <a:p>
            <a:pPr lvl="1"/>
            <a:r>
              <a:rPr lang="en-US" dirty="0"/>
              <a:t>Linear effects: overall linear trends</a:t>
            </a:r>
          </a:p>
          <a:p>
            <a:pPr lvl="1"/>
            <a:r>
              <a:rPr lang="en-US" dirty="0"/>
              <a:t>Nonlinear effects: </a:t>
            </a:r>
            <a:r>
              <a:rPr lang="en-US" dirty="0" smtClean="0"/>
              <a:t>divergences/departures from </a:t>
            </a:r>
            <a:r>
              <a:rPr lang="en-US" dirty="0"/>
              <a:t>this linear </a:t>
            </a:r>
            <a:r>
              <a:rPr lang="en-US" dirty="0" smtClean="0"/>
              <a:t>trend; curvatures</a:t>
            </a:r>
            <a:endParaRPr lang="en-US" dirty="0"/>
          </a:p>
          <a:p>
            <a:r>
              <a:rPr lang="en-US" dirty="0" smtClean="0"/>
              <a:t>The identification problem is exclusive to the linear components</a:t>
            </a:r>
          </a:p>
          <a:p>
            <a:r>
              <a:rPr lang="en-US" dirty="0" smtClean="0"/>
              <a:t>Divergences from the linear trends (nonlinear effects, curvatures) are identical, independently of the slopes and constraints </a:t>
            </a:r>
          </a:p>
          <a:p>
            <a:pPr lvl="1"/>
            <a:r>
              <a:rPr lang="en-US" dirty="0" smtClean="0"/>
              <a:t>Fully identifiable</a:t>
            </a:r>
          </a:p>
          <a:p>
            <a:r>
              <a:rPr lang="en-US" dirty="0" smtClean="0"/>
              <a:t>This </a:t>
            </a:r>
            <a:r>
              <a:rPr lang="en-US" dirty="0"/>
              <a:t>partition is a useful way of reducing the number of parameters involved in the </a:t>
            </a:r>
            <a:r>
              <a:rPr lang="en-US" dirty="0" smtClean="0"/>
              <a:t>collinearity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2017204" y="2868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Partition </a:t>
            </a:r>
            <a:r>
              <a:rPr lang="en-US" b="1" dirty="0"/>
              <a:t>of </a:t>
            </a:r>
            <a:r>
              <a:rPr lang="en-US" b="1" dirty="0" smtClean="0"/>
              <a:t>APC effects </a:t>
            </a:r>
            <a:r>
              <a:rPr lang="en-US" b="1" dirty="0"/>
              <a:t>into linear and nonlinear </a:t>
            </a:r>
            <a:r>
              <a:rPr lang="en-US" b="1" dirty="0" smtClean="0"/>
              <a:t>components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48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537447"/>
                <a:ext cx="10009112" cy="4785396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For </a:t>
                </a:r>
                <a:r>
                  <a:rPr lang="en-US" dirty="0"/>
                  <a:t>instance, we can decompose age effects into: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419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nor/>
                        </m:rPr>
                        <a:rPr lang="en-US"/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⟶ effect of age </a:t>
                </a:r>
                <a:r>
                  <a:rPr lang="en-US" i="1" dirty="0"/>
                  <a:t>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⟶ </a:t>
                </a:r>
                <a:r>
                  <a:rPr lang="en-US" dirty="0">
                    <a:solidFill>
                      <a:srgbClr val="00B050"/>
                    </a:solidFill>
                  </a:rPr>
                  <a:t>curvature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for age </a:t>
                </a:r>
                <a:r>
                  <a:rPr lang="en-US" i="1" dirty="0"/>
                  <a:t>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⟶ age </a:t>
                </a:r>
                <a:r>
                  <a:rPr lang="en-US" dirty="0">
                    <a:solidFill>
                      <a:srgbClr val="0070C0"/>
                    </a:solidFill>
                  </a:rPr>
                  <a:t>linear </a:t>
                </a:r>
                <a:r>
                  <a:rPr lang="en-US" dirty="0"/>
                  <a:t>effect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⟶ the reference </a:t>
                </a:r>
                <a:r>
                  <a:rPr lang="en-US" dirty="0" smtClean="0"/>
                  <a:t>age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sz="2400" dirty="0"/>
                  <a:t>Similarly, for period and cohort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⟶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curvatures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400" dirty="0"/>
                  <a:t>for period p and cohort 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⟶ </a:t>
                </a:r>
                <a:r>
                  <a:rPr lang="en-US" sz="2400" dirty="0">
                    <a:solidFill>
                      <a:srgbClr val="0070C0"/>
                    </a:solidFill>
                  </a:rPr>
                  <a:t>linear </a:t>
                </a:r>
                <a:r>
                  <a:rPr lang="en-US" sz="2400" dirty="0"/>
                  <a:t>period and cohort components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i="1" dirty="0"/>
              </a:p>
              <a:p>
                <a:pPr marL="457200" lvl="1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537447"/>
                <a:ext cx="10009112" cy="4785396"/>
              </a:xfrm>
              <a:blipFill rotWithShape="0">
                <a:blip r:embed="rId2"/>
                <a:stretch>
                  <a:fillRect l="-1096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2017204" y="2868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Partition </a:t>
            </a:r>
            <a:r>
              <a:rPr lang="en-US" b="1" dirty="0"/>
              <a:t>of </a:t>
            </a:r>
            <a:r>
              <a:rPr lang="en-US" b="1" dirty="0" smtClean="0"/>
              <a:t>APC effects </a:t>
            </a:r>
            <a:r>
              <a:rPr lang="en-US" b="1" dirty="0"/>
              <a:t>into linear and nonlinear </a:t>
            </a:r>
            <a:r>
              <a:rPr lang="en-US" b="1" dirty="0" smtClean="0"/>
              <a:t>components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32" y="2451038"/>
            <a:ext cx="5139317" cy="22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Considering these partitions and the perfect multicollinearity between APC variables, the </a:t>
                </a:r>
                <a:r>
                  <a:rPr lang="en-US" sz="2400" i="1" dirty="0"/>
                  <a:t>Classical model </a:t>
                </a:r>
                <a:r>
                  <a:rPr lang="en-US" sz="2400" dirty="0"/>
                  <a:t>equation can be reformulated including these partitions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 smtClean="0"/>
                  <a:t>’s refer to 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linear effects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’s to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nonlinear effects or curvatures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The identification problem is exclusive to the partition of the linear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The nonlinear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rgbClr val="00B05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 smtClean="0"/>
                  <a:t> are fully identifiable (estimable)</a:t>
                </a:r>
              </a:p>
              <a:p>
                <a:pPr lvl="1"/>
                <a:r>
                  <a:rPr lang="en-US" sz="2000" dirty="0" smtClean="0"/>
                  <a:t>Their values are identical independently of the linear trends’ slopes: same divergence, same shape</a:t>
                </a:r>
                <a:endParaRPr lang="en-US" sz="2400" dirty="0"/>
              </a:p>
              <a:p>
                <a:pPr marL="457200" lvl="1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340769"/>
                <a:ext cx="10009112" cy="4785396"/>
              </a:xfrm>
              <a:blipFill rotWithShape="0">
                <a:blip r:embed="rId2"/>
                <a:stretch>
                  <a:fillRect l="-974" t="-1783"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APC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27146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092" y="1135763"/>
                <a:ext cx="10515600" cy="50498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From the linear effects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Let’s remember what we saw from the identification problem at the beginning: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(1)</a:t>
                </a: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(2)</a:t>
                </a: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(3)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This means that the slopes are interrelated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From (1):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we obtain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 smtClean="0"/>
                  <a:t>, and</a:t>
                </a:r>
              </a:p>
              <a:p>
                <a:pPr marL="0" indent="0">
                  <a:buNone/>
                </a:pPr>
                <a:r>
                  <a:rPr lang="en-US" dirty="0" smtClean="0"/>
                  <a:t>From (2):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we 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092" y="1135763"/>
                <a:ext cx="10515600" cy="5049883"/>
              </a:xfrm>
              <a:blipFill rotWithShape="0">
                <a:blip r:embed="rId2"/>
                <a:stretch>
                  <a:fillRect l="-1043" t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="" xmlns:a16="http://schemas.microsoft.com/office/drawing/2014/main" id="{B61A53CA-7D7A-4063-884C-4CD88C0C74CB}"/>
              </a:ext>
            </a:extLst>
          </p:cNvPr>
          <p:cNvSpPr txBox="1">
            <a:spLocks/>
          </p:cNvSpPr>
          <p:nvPr/>
        </p:nvSpPr>
        <p:spPr>
          <a:xfrm>
            <a:off x="1981200" y="16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is identifiable, then?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54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1124</Words>
  <Application>Microsoft Office PowerPoint</Application>
  <PresentationFormat>Widescreen</PresentationFormat>
  <Paragraphs>224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Mortality disturbances: Age-Period-Cohort modeling and visualization</vt:lpstr>
      <vt:lpstr>Lecture III. Introduction to statistical analysis of APC 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fitting?</vt:lpstr>
      <vt:lpstr>Solution interval approach</vt:lpstr>
      <vt:lpstr>Drift to period and cohort approach</vt:lpstr>
      <vt:lpstr>Nonlinear APC effects</vt:lpstr>
      <vt:lpstr>Nonlinear APC 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III. Introduction to statistical analysis of APC effects</dc:title>
  <dc:creator>Enrique Acosta</dc:creator>
  <cp:lastModifiedBy>Microsoft account</cp:lastModifiedBy>
  <cp:revision>103</cp:revision>
  <dcterms:created xsi:type="dcterms:W3CDTF">2023-05-09T12:22:33Z</dcterms:created>
  <dcterms:modified xsi:type="dcterms:W3CDTF">2023-05-15T15:35:29Z</dcterms:modified>
</cp:coreProperties>
</file>