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329" r:id="rId3"/>
    <p:sldId id="282" r:id="rId4"/>
    <p:sldId id="341" r:id="rId5"/>
    <p:sldId id="342" r:id="rId6"/>
    <p:sldId id="336" r:id="rId7"/>
    <p:sldId id="348" r:id="rId8"/>
    <p:sldId id="337" r:id="rId9"/>
    <p:sldId id="344" r:id="rId10"/>
    <p:sldId id="349" r:id="rId11"/>
    <p:sldId id="345" r:id="rId12"/>
    <p:sldId id="369" r:id="rId13"/>
    <p:sldId id="356" r:id="rId14"/>
    <p:sldId id="346" r:id="rId15"/>
    <p:sldId id="347" r:id="rId16"/>
    <p:sldId id="367" r:id="rId17"/>
    <p:sldId id="363" r:id="rId18"/>
    <p:sldId id="361" r:id="rId19"/>
    <p:sldId id="362" r:id="rId20"/>
    <p:sldId id="353" r:id="rId21"/>
    <p:sldId id="354" r:id="rId22"/>
    <p:sldId id="351" r:id="rId23"/>
    <p:sldId id="368" r:id="rId24"/>
    <p:sldId id="364" r:id="rId25"/>
    <p:sldId id="365" r:id="rId26"/>
    <p:sldId id="366" r:id="rId27"/>
    <p:sldId id="357" r:id="rId28"/>
    <p:sldId id="358" r:id="rId29"/>
    <p:sldId id="359" r:id="rId30"/>
    <p:sldId id="36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9" d="100"/>
          <a:sy n="89" d="100"/>
        </p:scale>
        <p:origin x="213"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DC816A-C3A3-4919-8DC4-83F93C5DE746}" type="datetimeFigureOut">
              <a:rPr lang="en-US" smtClean="0"/>
              <a:t>5/17/2023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C60B4-B923-46DB-8F02-E25BFA50EABA}" type="slidenum">
              <a:rPr lang="en-US" smtClean="0"/>
              <a:t>‹#›</a:t>
            </a:fld>
            <a:endParaRPr lang="en-US"/>
          </a:p>
        </p:txBody>
      </p:sp>
    </p:spTree>
    <p:extLst>
      <p:ext uri="{BB962C8B-B14F-4D97-AF65-F5344CB8AC3E}">
        <p14:creationId xmlns:p14="http://schemas.microsoft.com/office/powerpoint/2010/main" val="258365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4EDAC4-D435-4815-86FC-F0320FD1D047}" type="slidenum">
              <a:rPr lang="en-US" smtClean="0"/>
              <a:t>17</a:t>
            </a:fld>
            <a:endParaRPr lang="en-US"/>
          </a:p>
        </p:txBody>
      </p:sp>
    </p:spTree>
    <p:extLst>
      <p:ext uri="{BB962C8B-B14F-4D97-AF65-F5344CB8AC3E}">
        <p14:creationId xmlns:p14="http://schemas.microsoft.com/office/powerpoint/2010/main" val="1206224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4EDAC4-D435-4815-86FC-F0320FD1D047}" type="slidenum">
              <a:rPr lang="en-US" smtClean="0"/>
              <a:t>30</a:t>
            </a:fld>
            <a:endParaRPr lang="en-US"/>
          </a:p>
        </p:txBody>
      </p:sp>
    </p:spTree>
    <p:extLst>
      <p:ext uri="{BB962C8B-B14F-4D97-AF65-F5344CB8AC3E}">
        <p14:creationId xmlns:p14="http://schemas.microsoft.com/office/powerpoint/2010/main" val="2746167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99147-2B17-473C-888A-28B7725AB6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D60BE3-BB8D-4DD0-983A-95DEA9E790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E71011-3F24-492F-A0A7-3BB7A426B72A}"/>
              </a:ext>
            </a:extLst>
          </p:cNvPr>
          <p:cNvSpPr>
            <a:spLocks noGrp="1"/>
          </p:cNvSpPr>
          <p:nvPr>
            <p:ph type="dt" sz="half" idx="10"/>
          </p:nvPr>
        </p:nvSpPr>
        <p:spPr/>
        <p:txBody>
          <a:bodyPr/>
          <a:lstStyle/>
          <a:p>
            <a:fld id="{93F33B44-F450-4BCD-BE0D-C1657697C661}" type="datetimeFigureOut">
              <a:rPr lang="en-US" smtClean="0"/>
              <a:t>5/17/2023</a:t>
            </a:fld>
            <a:endParaRPr lang="en-US"/>
          </a:p>
        </p:txBody>
      </p:sp>
      <p:sp>
        <p:nvSpPr>
          <p:cNvPr id="5" name="Footer Placeholder 4">
            <a:extLst>
              <a:ext uri="{FF2B5EF4-FFF2-40B4-BE49-F238E27FC236}">
                <a16:creationId xmlns:a16="http://schemas.microsoft.com/office/drawing/2014/main" id="{22F0B6C7-8923-4059-839A-EBD2F35FB1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DD3FC-356C-45A6-8014-8A49EDA3848F}"/>
              </a:ext>
            </a:extLst>
          </p:cNvPr>
          <p:cNvSpPr>
            <a:spLocks noGrp="1"/>
          </p:cNvSpPr>
          <p:nvPr>
            <p:ph type="sldNum" sz="quarter" idx="12"/>
          </p:nvPr>
        </p:nvSpPr>
        <p:spPr/>
        <p:txBody>
          <a:bodyPr/>
          <a:lstStyle/>
          <a:p>
            <a:fld id="{26FD3C35-9D51-4137-8B74-DFA7B55BAC62}" type="slidenum">
              <a:rPr lang="en-US" smtClean="0"/>
              <a:t>‹#›</a:t>
            </a:fld>
            <a:endParaRPr lang="en-US"/>
          </a:p>
        </p:txBody>
      </p:sp>
    </p:spTree>
    <p:extLst>
      <p:ext uri="{BB962C8B-B14F-4D97-AF65-F5344CB8AC3E}">
        <p14:creationId xmlns:p14="http://schemas.microsoft.com/office/powerpoint/2010/main" val="2870457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530C0-F5B1-4361-AC30-BAC2775074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2ACF9B-3534-409C-8D8B-9F849FDCA0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46AAE9-CEF0-44EC-B171-EC21F95BCEA8}"/>
              </a:ext>
            </a:extLst>
          </p:cNvPr>
          <p:cNvSpPr>
            <a:spLocks noGrp="1"/>
          </p:cNvSpPr>
          <p:nvPr>
            <p:ph type="dt" sz="half" idx="10"/>
          </p:nvPr>
        </p:nvSpPr>
        <p:spPr/>
        <p:txBody>
          <a:bodyPr/>
          <a:lstStyle/>
          <a:p>
            <a:fld id="{93F33B44-F450-4BCD-BE0D-C1657697C661}" type="datetimeFigureOut">
              <a:rPr lang="en-US" smtClean="0"/>
              <a:t>5/17/2023</a:t>
            </a:fld>
            <a:endParaRPr lang="en-US"/>
          </a:p>
        </p:txBody>
      </p:sp>
      <p:sp>
        <p:nvSpPr>
          <p:cNvPr id="5" name="Footer Placeholder 4">
            <a:extLst>
              <a:ext uri="{FF2B5EF4-FFF2-40B4-BE49-F238E27FC236}">
                <a16:creationId xmlns:a16="http://schemas.microsoft.com/office/drawing/2014/main" id="{C8CB0265-D2A2-48A1-9D5A-99F2EAB80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0CE5FF-5DC2-476A-8F8A-8E502CD2058C}"/>
              </a:ext>
            </a:extLst>
          </p:cNvPr>
          <p:cNvSpPr>
            <a:spLocks noGrp="1"/>
          </p:cNvSpPr>
          <p:nvPr>
            <p:ph type="sldNum" sz="quarter" idx="12"/>
          </p:nvPr>
        </p:nvSpPr>
        <p:spPr/>
        <p:txBody>
          <a:bodyPr/>
          <a:lstStyle/>
          <a:p>
            <a:fld id="{26FD3C35-9D51-4137-8B74-DFA7B55BAC62}" type="slidenum">
              <a:rPr lang="en-US" smtClean="0"/>
              <a:t>‹#›</a:t>
            </a:fld>
            <a:endParaRPr lang="en-US"/>
          </a:p>
        </p:txBody>
      </p:sp>
    </p:spTree>
    <p:extLst>
      <p:ext uri="{BB962C8B-B14F-4D97-AF65-F5344CB8AC3E}">
        <p14:creationId xmlns:p14="http://schemas.microsoft.com/office/powerpoint/2010/main" val="1917042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9D75D5-8BB3-47C9-B2EB-F8CDDED5A1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A3E194-235A-404C-AD6E-2B1040A9E29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212200-30AD-4F7C-87DA-8C43E88E56F6}"/>
              </a:ext>
            </a:extLst>
          </p:cNvPr>
          <p:cNvSpPr>
            <a:spLocks noGrp="1"/>
          </p:cNvSpPr>
          <p:nvPr>
            <p:ph type="dt" sz="half" idx="10"/>
          </p:nvPr>
        </p:nvSpPr>
        <p:spPr/>
        <p:txBody>
          <a:bodyPr/>
          <a:lstStyle/>
          <a:p>
            <a:fld id="{93F33B44-F450-4BCD-BE0D-C1657697C661}" type="datetimeFigureOut">
              <a:rPr lang="en-US" smtClean="0"/>
              <a:t>5/17/2023</a:t>
            </a:fld>
            <a:endParaRPr lang="en-US"/>
          </a:p>
        </p:txBody>
      </p:sp>
      <p:sp>
        <p:nvSpPr>
          <p:cNvPr id="5" name="Footer Placeholder 4">
            <a:extLst>
              <a:ext uri="{FF2B5EF4-FFF2-40B4-BE49-F238E27FC236}">
                <a16:creationId xmlns:a16="http://schemas.microsoft.com/office/drawing/2014/main" id="{DF492A34-9A41-4949-9CCA-57D1BA9611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87AF5F-1492-4B84-AFA7-C45997E5A257}"/>
              </a:ext>
            </a:extLst>
          </p:cNvPr>
          <p:cNvSpPr>
            <a:spLocks noGrp="1"/>
          </p:cNvSpPr>
          <p:nvPr>
            <p:ph type="sldNum" sz="quarter" idx="12"/>
          </p:nvPr>
        </p:nvSpPr>
        <p:spPr/>
        <p:txBody>
          <a:bodyPr/>
          <a:lstStyle/>
          <a:p>
            <a:fld id="{26FD3C35-9D51-4137-8B74-DFA7B55BAC62}" type="slidenum">
              <a:rPr lang="en-US" smtClean="0"/>
              <a:t>‹#›</a:t>
            </a:fld>
            <a:endParaRPr lang="en-US"/>
          </a:p>
        </p:txBody>
      </p:sp>
    </p:spTree>
    <p:extLst>
      <p:ext uri="{BB962C8B-B14F-4D97-AF65-F5344CB8AC3E}">
        <p14:creationId xmlns:p14="http://schemas.microsoft.com/office/powerpoint/2010/main" val="42672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28862-E171-4908-8BBC-FC0265B14C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42E19D-F73C-4FCA-8975-0DBAF4F1C51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1A4D05-0485-4088-8208-4041430303BD}"/>
              </a:ext>
            </a:extLst>
          </p:cNvPr>
          <p:cNvSpPr>
            <a:spLocks noGrp="1"/>
          </p:cNvSpPr>
          <p:nvPr>
            <p:ph type="dt" sz="half" idx="10"/>
          </p:nvPr>
        </p:nvSpPr>
        <p:spPr/>
        <p:txBody>
          <a:bodyPr/>
          <a:lstStyle/>
          <a:p>
            <a:fld id="{93F33B44-F450-4BCD-BE0D-C1657697C661}" type="datetimeFigureOut">
              <a:rPr lang="en-US" smtClean="0"/>
              <a:t>5/17/2023</a:t>
            </a:fld>
            <a:endParaRPr lang="en-US"/>
          </a:p>
        </p:txBody>
      </p:sp>
      <p:sp>
        <p:nvSpPr>
          <p:cNvPr id="5" name="Footer Placeholder 4">
            <a:extLst>
              <a:ext uri="{FF2B5EF4-FFF2-40B4-BE49-F238E27FC236}">
                <a16:creationId xmlns:a16="http://schemas.microsoft.com/office/drawing/2014/main" id="{6FA35222-B16E-4BF4-A838-2603C874C5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C4EFA6-F8FE-44D7-9112-5D23F006DD7D}"/>
              </a:ext>
            </a:extLst>
          </p:cNvPr>
          <p:cNvSpPr>
            <a:spLocks noGrp="1"/>
          </p:cNvSpPr>
          <p:nvPr>
            <p:ph type="sldNum" sz="quarter" idx="12"/>
          </p:nvPr>
        </p:nvSpPr>
        <p:spPr/>
        <p:txBody>
          <a:bodyPr/>
          <a:lstStyle/>
          <a:p>
            <a:fld id="{26FD3C35-9D51-4137-8B74-DFA7B55BAC62}" type="slidenum">
              <a:rPr lang="en-US" smtClean="0"/>
              <a:t>‹#›</a:t>
            </a:fld>
            <a:endParaRPr lang="en-US"/>
          </a:p>
        </p:txBody>
      </p:sp>
    </p:spTree>
    <p:extLst>
      <p:ext uri="{BB962C8B-B14F-4D97-AF65-F5344CB8AC3E}">
        <p14:creationId xmlns:p14="http://schemas.microsoft.com/office/powerpoint/2010/main" val="3698573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93875-6D11-4445-A6B2-8B449D560C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9758CC-B35B-4C89-B836-BC43C90518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E6422FB-FE0B-474A-ADD0-B930F0C31B8C}"/>
              </a:ext>
            </a:extLst>
          </p:cNvPr>
          <p:cNvSpPr>
            <a:spLocks noGrp="1"/>
          </p:cNvSpPr>
          <p:nvPr>
            <p:ph type="dt" sz="half" idx="10"/>
          </p:nvPr>
        </p:nvSpPr>
        <p:spPr/>
        <p:txBody>
          <a:bodyPr/>
          <a:lstStyle/>
          <a:p>
            <a:fld id="{93F33B44-F450-4BCD-BE0D-C1657697C661}" type="datetimeFigureOut">
              <a:rPr lang="en-US" smtClean="0"/>
              <a:t>5/17/2023</a:t>
            </a:fld>
            <a:endParaRPr lang="en-US"/>
          </a:p>
        </p:txBody>
      </p:sp>
      <p:sp>
        <p:nvSpPr>
          <p:cNvPr id="5" name="Footer Placeholder 4">
            <a:extLst>
              <a:ext uri="{FF2B5EF4-FFF2-40B4-BE49-F238E27FC236}">
                <a16:creationId xmlns:a16="http://schemas.microsoft.com/office/drawing/2014/main" id="{86C7C698-3704-46A9-8B0C-1E12E34997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089207-717D-42F4-A272-BE6BFC28FE5A}"/>
              </a:ext>
            </a:extLst>
          </p:cNvPr>
          <p:cNvSpPr>
            <a:spLocks noGrp="1"/>
          </p:cNvSpPr>
          <p:nvPr>
            <p:ph type="sldNum" sz="quarter" idx="12"/>
          </p:nvPr>
        </p:nvSpPr>
        <p:spPr/>
        <p:txBody>
          <a:bodyPr/>
          <a:lstStyle/>
          <a:p>
            <a:fld id="{26FD3C35-9D51-4137-8B74-DFA7B55BAC62}" type="slidenum">
              <a:rPr lang="en-US" smtClean="0"/>
              <a:t>‹#›</a:t>
            </a:fld>
            <a:endParaRPr lang="en-US"/>
          </a:p>
        </p:txBody>
      </p:sp>
    </p:spTree>
    <p:extLst>
      <p:ext uri="{BB962C8B-B14F-4D97-AF65-F5344CB8AC3E}">
        <p14:creationId xmlns:p14="http://schemas.microsoft.com/office/powerpoint/2010/main" val="1069735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CE489-BFC2-4B8A-8CFC-1DB66B4224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CC7E10-4CE6-4478-A845-7C0CA2EBFCB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280CB1-91F1-44DD-941F-6099B8411AC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5DAAD5-E712-4582-A7B9-60C2F657FE6A}"/>
              </a:ext>
            </a:extLst>
          </p:cNvPr>
          <p:cNvSpPr>
            <a:spLocks noGrp="1"/>
          </p:cNvSpPr>
          <p:nvPr>
            <p:ph type="dt" sz="half" idx="10"/>
          </p:nvPr>
        </p:nvSpPr>
        <p:spPr/>
        <p:txBody>
          <a:bodyPr/>
          <a:lstStyle/>
          <a:p>
            <a:fld id="{93F33B44-F450-4BCD-BE0D-C1657697C661}" type="datetimeFigureOut">
              <a:rPr lang="en-US" smtClean="0"/>
              <a:t>5/17/2023</a:t>
            </a:fld>
            <a:endParaRPr lang="en-US"/>
          </a:p>
        </p:txBody>
      </p:sp>
      <p:sp>
        <p:nvSpPr>
          <p:cNvPr id="6" name="Footer Placeholder 5">
            <a:extLst>
              <a:ext uri="{FF2B5EF4-FFF2-40B4-BE49-F238E27FC236}">
                <a16:creationId xmlns:a16="http://schemas.microsoft.com/office/drawing/2014/main" id="{66095233-6F96-43E9-B6F2-244BE81F0B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0B7C78-5908-4203-8B5C-BA662300B7F6}"/>
              </a:ext>
            </a:extLst>
          </p:cNvPr>
          <p:cNvSpPr>
            <a:spLocks noGrp="1"/>
          </p:cNvSpPr>
          <p:nvPr>
            <p:ph type="sldNum" sz="quarter" idx="12"/>
          </p:nvPr>
        </p:nvSpPr>
        <p:spPr/>
        <p:txBody>
          <a:bodyPr/>
          <a:lstStyle/>
          <a:p>
            <a:fld id="{26FD3C35-9D51-4137-8B74-DFA7B55BAC62}" type="slidenum">
              <a:rPr lang="en-US" smtClean="0"/>
              <a:t>‹#›</a:t>
            </a:fld>
            <a:endParaRPr lang="en-US"/>
          </a:p>
        </p:txBody>
      </p:sp>
    </p:spTree>
    <p:extLst>
      <p:ext uri="{BB962C8B-B14F-4D97-AF65-F5344CB8AC3E}">
        <p14:creationId xmlns:p14="http://schemas.microsoft.com/office/powerpoint/2010/main" val="1818744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B6792-F468-4C10-993F-3239CF3642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DC20D7-F004-4EC2-8A7D-C0070A5BAA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E797470-AF26-49F9-9B49-69953BAF3A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BA5519-3E55-42ED-8798-161D9BBBA0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62E98B6-95A3-4929-853E-16229FD41C5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4D9C63-2EEF-4313-953E-5D8EB10F11A8}"/>
              </a:ext>
            </a:extLst>
          </p:cNvPr>
          <p:cNvSpPr>
            <a:spLocks noGrp="1"/>
          </p:cNvSpPr>
          <p:nvPr>
            <p:ph type="dt" sz="half" idx="10"/>
          </p:nvPr>
        </p:nvSpPr>
        <p:spPr/>
        <p:txBody>
          <a:bodyPr/>
          <a:lstStyle/>
          <a:p>
            <a:fld id="{93F33B44-F450-4BCD-BE0D-C1657697C661}" type="datetimeFigureOut">
              <a:rPr lang="en-US" smtClean="0"/>
              <a:t>5/17/2023</a:t>
            </a:fld>
            <a:endParaRPr lang="en-US"/>
          </a:p>
        </p:txBody>
      </p:sp>
      <p:sp>
        <p:nvSpPr>
          <p:cNvPr id="8" name="Footer Placeholder 7">
            <a:extLst>
              <a:ext uri="{FF2B5EF4-FFF2-40B4-BE49-F238E27FC236}">
                <a16:creationId xmlns:a16="http://schemas.microsoft.com/office/drawing/2014/main" id="{71D3CEFA-E5B8-4F89-8B8E-4FEA504A05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D9F9F4-5C7C-4CE5-81A3-2E5CF8441862}"/>
              </a:ext>
            </a:extLst>
          </p:cNvPr>
          <p:cNvSpPr>
            <a:spLocks noGrp="1"/>
          </p:cNvSpPr>
          <p:nvPr>
            <p:ph type="sldNum" sz="quarter" idx="12"/>
          </p:nvPr>
        </p:nvSpPr>
        <p:spPr/>
        <p:txBody>
          <a:bodyPr/>
          <a:lstStyle/>
          <a:p>
            <a:fld id="{26FD3C35-9D51-4137-8B74-DFA7B55BAC62}" type="slidenum">
              <a:rPr lang="en-US" smtClean="0"/>
              <a:t>‹#›</a:t>
            </a:fld>
            <a:endParaRPr lang="en-US"/>
          </a:p>
        </p:txBody>
      </p:sp>
    </p:spTree>
    <p:extLst>
      <p:ext uri="{BB962C8B-B14F-4D97-AF65-F5344CB8AC3E}">
        <p14:creationId xmlns:p14="http://schemas.microsoft.com/office/powerpoint/2010/main" val="3178442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7CCEF-B9FF-4B38-9492-22DAA54009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76EFED-B9DC-421F-83AD-6389E330B072}"/>
              </a:ext>
            </a:extLst>
          </p:cNvPr>
          <p:cNvSpPr>
            <a:spLocks noGrp="1"/>
          </p:cNvSpPr>
          <p:nvPr>
            <p:ph type="dt" sz="half" idx="10"/>
          </p:nvPr>
        </p:nvSpPr>
        <p:spPr/>
        <p:txBody>
          <a:bodyPr/>
          <a:lstStyle/>
          <a:p>
            <a:fld id="{93F33B44-F450-4BCD-BE0D-C1657697C661}" type="datetimeFigureOut">
              <a:rPr lang="en-US" smtClean="0"/>
              <a:t>5/17/2023</a:t>
            </a:fld>
            <a:endParaRPr lang="en-US"/>
          </a:p>
        </p:txBody>
      </p:sp>
      <p:sp>
        <p:nvSpPr>
          <p:cNvPr id="4" name="Footer Placeholder 3">
            <a:extLst>
              <a:ext uri="{FF2B5EF4-FFF2-40B4-BE49-F238E27FC236}">
                <a16:creationId xmlns:a16="http://schemas.microsoft.com/office/drawing/2014/main" id="{DF1A27E5-1DD7-4592-AFED-6B6855431E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661B22-0956-4D62-B7C5-6966BD1BA898}"/>
              </a:ext>
            </a:extLst>
          </p:cNvPr>
          <p:cNvSpPr>
            <a:spLocks noGrp="1"/>
          </p:cNvSpPr>
          <p:nvPr>
            <p:ph type="sldNum" sz="quarter" idx="12"/>
          </p:nvPr>
        </p:nvSpPr>
        <p:spPr/>
        <p:txBody>
          <a:bodyPr/>
          <a:lstStyle/>
          <a:p>
            <a:fld id="{26FD3C35-9D51-4137-8B74-DFA7B55BAC62}" type="slidenum">
              <a:rPr lang="en-US" smtClean="0"/>
              <a:t>‹#›</a:t>
            </a:fld>
            <a:endParaRPr lang="en-US"/>
          </a:p>
        </p:txBody>
      </p:sp>
    </p:spTree>
    <p:extLst>
      <p:ext uri="{BB962C8B-B14F-4D97-AF65-F5344CB8AC3E}">
        <p14:creationId xmlns:p14="http://schemas.microsoft.com/office/powerpoint/2010/main" val="3757843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9F701F-06AD-48C6-A279-DD377828D406}"/>
              </a:ext>
            </a:extLst>
          </p:cNvPr>
          <p:cNvSpPr>
            <a:spLocks noGrp="1"/>
          </p:cNvSpPr>
          <p:nvPr>
            <p:ph type="dt" sz="half" idx="10"/>
          </p:nvPr>
        </p:nvSpPr>
        <p:spPr/>
        <p:txBody>
          <a:bodyPr/>
          <a:lstStyle/>
          <a:p>
            <a:fld id="{93F33B44-F450-4BCD-BE0D-C1657697C661}" type="datetimeFigureOut">
              <a:rPr lang="en-US" smtClean="0"/>
              <a:t>5/17/2023</a:t>
            </a:fld>
            <a:endParaRPr lang="en-US"/>
          </a:p>
        </p:txBody>
      </p:sp>
      <p:sp>
        <p:nvSpPr>
          <p:cNvPr id="3" name="Footer Placeholder 2">
            <a:extLst>
              <a:ext uri="{FF2B5EF4-FFF2-40B4-BE49-F238E27FC236}">
                <a16:creationId xmlns:a16="http://schemas.microsoft.com/office/drawing/2014/main" id="{0BEAFF8F-CF65-4135-B2D3-B5E6F67814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EBBD8F-9749-40E2-8556-253CF1BDDD93}"/>
              </a:ext>
            </a:extLst>
          </p:cNvPr>
          <p:cNvSpPr>
            <a:spLocks noGrp="1"/>
          </p:cNvSpPr>
          <p:nvPr>
            <p:ph type="sldNum" sz="quarter" idx="12"/>
          </p:nvPr>
        </p:nvSpPr>
        <p:spPr/>
        <p:txBody>
          <a:bodyPr/>
          <a:lstStyle/>
          <a:p>
            <a:fld id="{26FD3C35-9D51-4137-8B74-DFA7B55BAC62}" type="slidenum">
              <a:rPr lang="en-US" smtClean="0"/>
              <a:t>‹#›</a:t>
            </a:fld>
            <a:endParaRPr lang="en-US"/>
          </a:p>
        </p:txBody>
      </p:sp>
    </p:spTree>
    <p:extLst>
      <p:ext uri="{BB962C8B-B14F-4D97-AF65-F5344CB8AC3E}">
        <p14:creationId xmlns:p14="http://schemas.microsoft.com/office/powerpoint/2010/main" val="89979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0657-AFBA-4DE5-BF38-162600D84B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5C0F0F-FC51-4D0B-9E6F-598B0CE704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5A3411-135E-410B-952A-AE48B8D09D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651D699-C89A-4BF4-9E24-BEDD827F5EB8}"/>
              </a:ext>
            </a:extLst>
          </p:cNvPr>
          <p:cNvSpPr>
            <a:spLocks noGrp="1"/>
          </p:cNvSpPr>
          <p:nvPr>
            <p:ph type="dt" sz="half" idx="10"/>
          </p:nvPr>
        </p:nvSpPr>
        <p:spPr/>
        <p:txBody>
          <a:bodyPr/>
          <a:lstStyle/>
          <a:p>
            <a:fld id="{93F33B44-F450-4BCD-BE0D-C1657697C661}" type="datetimeFigureOut">
              <a:rPr lang="en-US" smtClean="0"/>
              <a:t>5/17/2023</a:t>
            </a:fld>
            <a:endParaRPr lang="en-US"/>
          </a:p>
        </p:txBody>
      </p:sp>
      <p:sp>
        <p:nvSpPr>
          <p:cNvPr id="6" name="Footer Placeholder 5">
            <a:extLst>
              <a:ext uri="{FF2B5EF4-FFF2-40B4-BE49-F238E27FC236}">
                <a16:creationId xmlns:a16="http://schemas.microsoft.com/office/drawing/2014/main" id="{7AA75D30-6FF3-4E60-8AD9-7E2E2EBC8B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02C332-D51C-488F-996B-0DAF4B16FFA7}"/>
              </a:ext>
            </a:extLst>
          </p:cNvPr>
          <p:cNvSpPr>
            <a:spLocks noGrp="1"/>
          </p:cNvSpPr>
          <p:nvPr>
            <p:ph type="sldNum" sz="quarter" idx="12"/>
          </p:nvPr>
        </p:nvSpPr>
        <p:spPr/>
        <p:txBody>
          <a:bodyPr/>
          <a:lstStyle/>
          <a:p>
            <a:fld id="{26FD3C35-9D51-4137-8B74-DFA7B55BAC62}" type="slidenum">
              <a:rPr lang="en-US" smtClean="0"/>
              <a:t>‹#›</a:t>
            </a:fld>
            <a:endParaRPr lang="en-US"/>
          </a:p>
        </p:txBody>
      </p:sp>
    </p:spTree>
    <p:extLst>
      <p:ext uri="{BB962C8B-B14F-4D97-AF65-F5344CB8AC3E}">
        <p14:creationId xmlns:p14="http://schemas.microsoft.com/office/powerpoint/2010/main" val="2273688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1B50-A216-4F1E-B9B1-7278E23665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A6F1B0-D1AC-4930-B8D1-1CE31ACED7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1FF1E0-D268-46E8-9CD6-77EF311327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49A6D0-79A0-4136-A09F-8D411389A668}"/>
              </a:ext>
            </a:extLst>
          </p:cNvPr>
          <p:cNvSpPr>
            <a:spLocks noGrp="1"/>
          </p:cNvSpPr>
          <p:nvPr>
            <p:ph type="dt" sz="half" idx="10"/>
          </p:nvPr>
        </p:nvSpPr>
        <p:spPr/>
        <p:txBody>
          <a:bodyPr/>
          <a:lstStyle/>
          <a:p>
            <a:fld id="{93F33B44-F450-4BCD-BE0D-C1657697C661}" type="datetimeFigureOut">
              <a:rPr lang="en-US" smtClean="0"/>
              <a:t>5/17/2023</a:t>
            </a:fld>
            <a:endParaRPr lang="en-US"/>
          </a:p>
        </p:txBody>
      </p:sp>
      <p:sp>
        <p:nvSpPr>
          <p:cNvPr id="6" name="Footer Placeholder 5">
            <a:extLst>
              <a:ext uri="{FF2B5EF4-FFF2-40B4-BE49-F238E27FC236}">
                <a16:creationId xmlns:a16="http://schemas.microsoft.com/office/drawing/2014/main" id="{B40C429E-0860-4EF8-9C24-3EFA4AF245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9ECB88-DBF7-47E6-9562-EE6307CE9793}"/>
              </a:ext>
            </a:extLst>
          </p:cNvPr>
          <p:cNvSpPr>
            <a:spLocks noGrp="1"/>
          </p:cNvSpPr>
          <p:nvPr>
            <p:ph type="sldNum" sz="quarter" idx="12"/>
          </p:nvPr>
        </p:nvSpPr>
        <p:spPr/>
        <p:txBody>
          <a:bodyPr/>
          <a:lstStyle/>
          <a:p>
            <a:fld id="{26FD3C35-9D51-4137-8B74-DFA7B55BAC62}" type="slidenum">
              <a:rPr lang="en-US" smtClean="0"/>
              <a:t>‹#›</a:t>
            </a:fld>
            <a:endParaRPr lang="en-US"/>
          </a:p>
        </p:txBody>
      </p:sp>
    </p:spTree>
    <p:extLst>
      <p:ext uri="{BB962C8B-B14F-4D97-AF65-F5344CB8AC3E}">
        <p14:creationId xmlns:p14="http://schemas.microsoft.com/office/powerpoint/2010/main" val="2634801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246F6A-40FC-4DCB-A440-B822849F1D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C4660A-DC82-465E-8060-D16A54358D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C9CD69-A1FA-459F-87FD-5496A8E440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F33B44-F450-4BCD-BE0D-C1657697C661}" type="datetimeFigureOut">
              <a:rPr lang="en-US" smtClean="0"/>
              <a:t>5/17/2023</a:t>
            </a:fld>
            <a:endParaRPr lang="en-US"/>
          </a:p>
        </p:txBody>
      </p:sp>
      <p:sp>
        <p:nvSpPr>
          <p:cNvPr id="5" name="Footer Placeholder 4">
            <a:extLst>
              <a:ext uri="{FF2B5EF4-FFF2-40B4-BE49-F238E27FC236}">
                <a16:creationId xmlns:a16="http://schemas.microsoft.com/office/drawing/2014/main" id="{F97F3181-598B-43AE-82F5-5B29328B7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83F177-E626-4A85-B0B6-D30DFF044F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FD3C35-9D51-4137-8B74-DFA7B55BAC62}" type="slidenum">
              <a:rPr lang="en-US" smtClean="0"/>
              <a:t>‹#›</a:t>
            </a:fld>
            <a:endParaRPr lang="en-US"/>
          </a:p>
        </p:txBody>
      </p:sp>
    </p:spTree>
    <p:extLst>
      <p:ext uri="{BB962C8B-B14F-4D97-AF65-F5344CB8AC3E}">
        <p14:creationId xmlns:p14="http://schemas.microsoft.com/office/powerpoint/2010/main" val="1501670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9904" y="2348880"/>
            <a:ext cx="10425514" cy="1251570"/>
          </a:xfrm>
        </p:spPr>
        <p:txBody>
          <a:bodyPr>
            <a:normAutofit fontScale="90000"/>
          </a:bodyPr>
          <a:lstStyle/>
          <a:p>
            <a:pPr algn="l"/>
            <a:r>
              <a:rPr lang="en-US" b="1" dirty="0"/>
              <a:t>Mortality disturbances: Age-Period-Cohort modeling and visualization</a:t>
            </a:r>
          </a:p>
        </p:txBody>
      </p:sp>
      <p:sp>
        <p:nvSpPr>
          <p:cNvPr id="3" name="Subtitle 2"/>
          <p:cNvSpPr>
            <a:spLocks noGrp="1"/>
          </p:cNvSpPr>
          <p:nvPr>
            <p:ph type="subTitle" idx="1"/>
          </p:nvPr>
        </p:nvSpPr>
        <p:spPr>
          <a:xfrm>
            <a:off x="1127448" y="3789040"/>
            <a:ext cx="6400800" cy="2016224"/>
          </a:xfrm>
        </p:spPr>
        <p:txBody>
          <a:bodyPr>
            <a:normAutofit/>
          </a:bodyPr>
          <a:lstStyle/>
          <a:p>
            <a:pPr algn="l">
              <a:spcBef>
                <a:spcPts val="0"/>
              </a:spcBef>
            </a:pPr>
            <a:r>
              <a:rPr lang="en-US" b="1" dirty="0"/>
              <a:t>EDSD Program 2023</a:t>
            </a:r>
          </a:p>
          <a:p>
            <a:pPr algn="l">
              <a:spcBef>
                <a:spcPts val="0"/>
              </a:spcBef>
            </a:pPr>
            <a:r>
              <a:rPr lang="en-US" b="1" dirty="0"/>
              <a:t>CED</a:t>
            </a:r>
          </a:p>
          <a:p>
            <a:pPr algn="l">
              <a:spcBef>
                <a:spcPts val="0"/>
              </a:spcBef>
            </a:pPr>
            <a:endParaRPr lang="en-US" b="1" dirty="0"/>
          </a:p>
          <a:p>
            <a:pPr algn="l"/>
            <a:r>
              <a:rPr lang="en-US" dirty="0"/>
              <a:t>Enrique Acosta</a:t>
            </a:r>
          </a:p>
          <a:p>
            <a:pPr algn="l"/>
            <a:r>
              <a:rPr lang="en-US"/>
              <a:t>17.05.2023</a:t>
            </a:r>
            <a:endParaRPr lang="en-US" dirty="0"/>
          </a:p>
        </p:txBody>
      </p:sp>
      <p:pic>
        <p:nvPicPr>
          <p:cNvPr id="4" name="Picture 3">
            <a:extLst>
              <a:ext uri="{FF2B5EF4-FFF2-40B4-BE49-F238E27FC236}">
                <a16:creationId xmlns:a16="http://schemas.microsoft.com/office/drawing/2014/main" id="{699543CA-89DB-4D71-BE86-2A4DBF78CDC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auto">
          <a:xfrm>
            <a:off x="8817082" y="4962082"/>
            <a:ext cx="2425700" cy="112101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06135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3092" y="1135764"/>
                <a:ext cx="10515600" cy="4987130"/>
              </a:xfrm>
            </p:spPr>
            <p:txBody>
              <a:bodyPr>
                <a:normAutofit/>
              </a:bodyPr>
              <a:lstStyle/>
              <a:p>
                <a:pPr marL="0" indent="0">
                  <a:buNone/>
                </a:pPr>
                <a:r>
                  <a:rPr lang="en-US" b="1" dirty="0"/>
                  <a:t>From the linear effects</a:t>
                </a:r>
              </a:p>
              <a:p>
                <a14:m>
                  <m:oMath xmlns:m="http://schemas.openxmlformats.org/officeDocument/2006/math">
                    <m:sSubSup>
                      <m:sSubSupPr>
                        <m:ctrlPr>
                          <a:rPr lang="en-US" i="1">
                            <a:latin typeface="Cambria Math" panose="02040503050406030204" pitchFamily="18" charset="0"/>
                          </a:rPr>
                        </m:ctrlPr>
                      </m:sSubSupPr>
                      <m:e>
                        <m:r>
                          <a:rPr lang="en-US">
                            <a:latin typeface="Cambria Math" panose="02040503050406030204" pitchFamily="18" charset="0"/>
                          </a:rPr>
                          <m:t>𝛽</m:t>
                        </m:r>
                      </m:e>
                      <m:sub>
                        <m:r>
                          <a:rPr lang="en-US" i="1">
                            <a:latin typeface="Cambria Math"/>
                          </a:rPr>
                          <m:t>𝑎</m:t>
                        </m:r>
                      </m:sub>
                      <m:sup>
                        <m:r>
                          <a:rPr lang="en-US" i="1">
                            <a:latin typeface="Cambria Math"/>
                          </a:rPr>
                          <m:t>∗</m:t>
                        </m:r>
                      </m:sup>
                    </m:sSubSup>
                    <m:r>
                      <a:rPr lang="en-US" i="1">
                        <a:latin typeface="Cambria Math"/>
                      </a:rPr>
                      <m:t>=</m:t>
                    </m:r>
                    <m:sSub>
                      <m:sSubPr>
                        <m:ctrlPr>
                          <a:rPr lang="en-US" i="1">
                            <a:latin typeface="Cambria Math" panose="02040503050406030204" pitchFamily="18" charset="0"/>
                          </a:rPr>
                        </m:ctrlPr>
                      </m:sSubPr>
                      <m:e>
                        <m:r>
                          <a:rPr lang="en-US">
                            <a:latin typeface="Cambria Math" panose="02040503050406030204" pitchFamily="18" charset="0"/>
                          </a:rPr>
                          <m:t>𝛽</m:t>
                        </m:r>
                      </m:e>
                      <m:sub>
                        <m:r>
                          <a:rPr lang="en-US" i="1">
                            <a:latin typeface="Cambria Math"/>
                          </a:rPr>
                          <m:t>𝑎</m:t>
                        </m:r>
                      </m:sub>
                    </m:sSub>
                    <m:r>
                      <a:rPr lang="en-US" i="1">
                        <a:latin typeface="Cambria Math"/>
                      </a:rPr>
                      <m:t>+</m:t>
                    </m:r>
                    <m:r>
                      <a:rPr lang="en-US" i="1">
                        <a:latin typeface="Cambria Math"/>
                      </a:rPr>
                      <m:t>𝑣</m:t>
                    </m:r>
                  </m:oMath>
                </a14:m>
                <a:endParaRPr lang="en-US" dirty="0"/>
              </a:p>
              <a:p>
                <a14:m>
                  <m:oMath xmlns:m="http://schemas.openxmlformats.org/officeDocument/2006/math">
                    <m:sSubSup>
                      <m:sSubSupPr>
                        <m:ctrlPr>
                          <a:rPr lang="en-US" i="1">
                            <a:latin typeface="Cambria Math" panose="02040503050406030204" pitchFamily="18" charset="0"/>
                          </a:rPr>
                        </m:ctrlPr>
                      </m:sSubSupPr>
                      <m:e>
                        <m:r>
                          <a:rPr lang="en-US">
                            <a:latin typeface="Cambria Math" panose="02040503050406030204" pitchFamily="18" charset="0"/>
                          </a:rPr>
                          <m:t>𝛽</m:t>
                        </m:r>
                      </m:e>
                      <m:sub>
                        <m:r>
                          <a:rPr lang="en-US" i="1">
                            <a:latin typeface="Cambria Math"/>
                          </a:rPr>
                          <m:t>𝑝</m:t>
                        </m:r>
                      </m:sub>
                      <m:sup>
                        <m:r>
                          <a:rPr lang="en-US" i="1">
                            <a:latin typeface="Cambria Math"/>
                          </a:rPr>
                          <m:t>∗</m:t>
                        </m:r>
                      </m:sup>
                    </m:sSubSup>
                    <m:r>
                      <a:rPr lang="en-US" i="1">
                        <a:latin typeface="Cambria Math"/>
                      </a:rPr>
                      <m:t>=</m:t>
                    </m:r>
                    <m:sSub>
                      <m:sSubPr>
                        <m:ctrlPr>
                          <a:rPr lang="en-US" i="1">
                            <a:latin typeface="Cambria Math" panose="02040503050406030204" pitchFamily="18" charset="0"/>
                          </a:rPr>
                        </m:ctrlPr>
                      </m:sSubPr>
                      <m:e>
                        <m:r>
                          <a:rPr lang="en-US">
                            <a:latin typeface="Cambria Math" panose="02040503050406030204" pitchFamily="18" charset="0"/>
                          </a:rPr>
                          <m:t>𝛽</m:t>
                        </m:r>
                      </m:e>
                      <m:sub>
                        <m:r>
                          <a:rPr lang="en-US" i="1">
                            <a:latin typeface="Cambria Math"/>
                          </a:rPr>
                          <m:t>𝑝</m:t>
                        </m:r>
                      </m:sub>
                    </m:sSub>
                    <m:r>
                      <a:rPr lang="en-US" i="1">
                        <a:latin typeface="Cambria Math"/>
                      </a:rPr>
                      <m:t>−</m:t>
                    </m:r>
                    <m:r>
                      <a:rPr lang="en-US" i="1">
                        <a:latin typeface="Cambria Math"/>
                      </a:rPr>
                      <m:t>𝑣</m:t>
                    </m:r>
                  </m:oMath>
                </a14:m>
                <a:endParaRPr lang="en-US" dirty="0"/>
              </a:p>
              <a:p>
                <a14:m>
                  <m:oMath xmlns:m="http://schemas.openxmlformats.org/officeDocument/2006/math">
                    <m:sSubSup>
                      <m:sSubSupPr>
                        <m:ctrlPr>
                          <a:rPr lang="en-US" i="1">
                            <a:latin typeface="Cambria Math" panose="02040503050406030204" pitchFamily="18" charset="0"/>
                          </a:rPr>
                        </m:ctrlPr>
                      </m:sSubSupPr>
                      <m:e>
                        <m:r>
                          <a:rPr lang="en-US">
                            <a:latin typeface="Cambria Math" panose="02040503050406030204" pitchFamily="18" charset="0"/>
                          </a:rPr>
                          <m:t>𝛽</m:t>
                        </m:r>
                      </m:e>
                      <m:sub>
                        <m:r>
                          <a:rPr lang="en-US" i="1">
                            <a:latin typeface="Cambria Math"/>
                          </a:rPr>
                          <m:t>𝑐</m:t>
                        </m:r>
                      </m:sub>
                      <m:sup>
                        <m:r>
                          <a:rPr lang="en-US" i="1">
                            <a:latin typeface="Cambria Math"/>
                          </a:rPr>
                          <m:t>∗</m:t>
                        </m:r>
                      </m:sup>
                    </m:sSubSup>
                    <m:r>
                      <a:rPr lang="en-US" i="1">
                        <a:latin typeface="Cambria Math"/>
                      </a:rPr>
                      <m:t>=</m:t>
                    </m:r>
                    <m:sSub>
                      <m:sSubPr>
                        <m:ctrlPr>
                          <a:rPr lang="en-US" i="1">
                            <a:latin typeface="Cambria Math" panose="02040503050406030204" pitchFamily="18" charset="0"/>
                          </a:rPr>
                        </m:ctrlPr>
                      </m:sSubPr>
                      <m:e>
                        <m:r>
                          <a:rPr lang="en-US">
                            <a:latin typeface="Cambria Math" panose="02040503050406030204" pitchFamily="18" charset="0"/>
                          </a:rPr>
                          <m:t>𝛽</m:t>
                        </m:r>
                      </m:e>
                      <m:sub>
                        <m:r>
                          <a:rPr lang="en-US" i="1">
                            <a:latin typeface="Cambria Math"/>
                          </a:rPr>
                          <m:t>𝑐</m:t>
                        </m:r>
                      </m:sub>
                    </m:sSub>
                    <m:r>
                      <a:rPr lang="en-US" i="1">
                        <a:latin typeface="Cambria Math"/>
                      </a:rPr>
                      <m:t>+</m:t>
                    </m:r>
                    <m:r>
                      <a:rPr lang="en-US" i="1">
                        <a:latin typeface="Cambria Math"/>
                      </a:rPr>
                      <m:t>𝑣</m:t>
                    </m:r>
                  </m:oMath>
                </a14:m>
                <a:endParaRPr lang="en-US" dirty="0"/>
              </a:p>
              <a:p>
                <a:pPr marL="514350" indent="-514350">
                  <a:buFont typeface="+mj-lt"/>
                  <a:buAutoNum type="arabicPeriod"/>
                </a:pPr>
                <a:endParaRPr lang="en-US" b="1" i="1" dirty="0"/>
              </a:p>
              <a:p>
                <a:pPr lvl="1"/>
                <a:r>
                  <a:rPr lang="en-US" dirty="0"/>
                  <a:t>Although there are infinite possibilities of slope values with same fit, </a:t>
                </a:r>
                <a:r>
                  <a:rPr lang="en-US" b="1" dirty="0"/>
                  <a:t>slopes cannot vary independently of each other</a:t>
                </a:r>
              </a:p>
              <a:p>
                <a:pPr lvl="1"/>
                <a:r>
                  <a:rPr lang="en-US" dirty="0"/>
                  <a:t>The slopes in all models are </a:t>
                </a:r>
                <a:r>
                  <a:rPr lang="en-US" b="1" dirty="0"/>
                  <a:t>interrelated</a:t>
                </a:r>
                <a:r>
                  <a:rPr lang="en-US" dirty="0"/>
                  <a:t> because any bias (</a:t>
                </a:r>
                <a14:m>
                  <m:oMath xmlns:m="http://schemas.openxmlformats.org/officeDocument/2006/math">
                    <m:r>
                      <a:rPr lang="en-US" i="1">
                        <a:latin typeface="Cambria Math"/>
                      </a:rPr>
                      <m:t>𝑣</m:t>
                    </m:r>
                  </m:oMath>
                </a14:m>
                <a:r>
                  <a:rPr lang="en-US" dirty="0"/>
                  <a:t>) in one of the true slopes affect the other slopes proportionally</a:t>
                </a:r>
              </a:p>
              <a:p>
                <a:pPr lvl="1"/>
                <a:r>
                  <a:rPr lang="en-US" dirty="0"/>
                  <a:t>If one of the slopes is fixed, the other two will be determined implicitly</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3092" y="1135764"/>
                <a:ext cx="10515600" cy="4987130"/>
              </a:xfrm>
              <a:blipFill rotWithShape="0">
                <a:blip r:embed="rId2"/>
                <a:stretch>
                  <a:fillRect l="-1217" t="-1956"/>
                </a:stretch>
              </a:blipFill>
            </p:spPr>
            <p:txBody>
              <a:bodyPr/>
              <a:lstStyle/>
              <a:p>
                <a:r>
                  <a:rPr lang="en-US">
                    <a:noFill/>
                  </a:rPr>
                  <a:t> </a:t>
                </a:r>
              </a:p>
            </p:txBody>
          </p:sp>
        </mc:Fallback>
      </mc:AlternateContent>
      <p:sp>
        <p:nvSpPr>
          <p:cNvPr id="9" name="Title 1">
            <a:extLst>
              <a:ext uri="{FF2B5EF4-FFF2-40B4-BE49-F238E27FC236}">
                <a16:creationId xmlns:a16="http://schemas.microsoft.com/office/drawing/2014/main" id="{B61A53CA-7D7A-4063-884C-4CD88C0C74CB}"/>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What is identifiable, then?</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667" y="1404438"/>
            <a:ext cx="6246441" cy="2119564"/>
          </a:xfrm>
          <a:prstGeom prst="rect">
            <a:avLst/>
          </a:prstGeom>
        </p:spPr>
      </p:pic>
      <p:sp>
        <p:nvSpPr>
          <p:cNvPr id="11" name="Content Placeholder 2"/>
          <p:cNvSpPr txBox="1">
            <a:spLocks/>
          </p:cNvSpPr>
          <p:nvPr/>
        </p:nvSpPr>
        <p:spPr>
          <a:xfrm>
            <a:off x="833092" y="5746375"/>
            <a:ext cx="10515600" cy="6096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sz="2200" dirty="0"/>
          </a:p>
          <a:p>
            <a:pPr lvl="1"/>
            <a:endParaRPr lang="en-US" dirty="0"/>
          </a:p>
        </p:txBody>
      </p:sp>
      <p:cxnSp>
        <p:nvCxnSpPr>
          <p:cNvPr id="4" name="Straight Arrow Connector 3"/>
          <p:cNvCxnSpPr/>
          <p:nvPr/>
        </p:nvCxnSpPr>
        <p:spPr>
          <a:xfrm>
            <a:off x="3402772" y="2464220"/>
            <a:ext cx="1264024" cy="0"/>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283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3092" y="1135763"/>
            <a:ext cx="10515600" cy="1348851"/>
          </a:xfrm>
        </p:spPr>
        <p:txBody>
          <a:bodyPr>
            <a:normAutofit fontScale="92500"/>
          </a:bodyPr>
          <a:lstStyle/>
          <a:p>
            <a:pPr marL="0" indent="0">
              <a:buNone/>
            </a:pPr>
            <a:r>
              <a:rPr lang="en-US" b="1" dirty="0"/>
              <a:t>From the linear effects</a:t>
            </a:r>
          </a:p>
          <a:p>
            <a:pPr marL="514350" indent="-514350">
              <a:buFont typeface="+mj-lt"/>
              <a:buAutoNum type="arabicPeriod"/>
            </a:pPr>
            <a:r>
              <a:rPr lang="en-US" b="1" i="1" dirty="0"/>
              <a:t>Solution line</a:t>
            </a:r>
          </a:p>
          <a:p>
            <a:pPr lvl="1"/>
            <a:r>
              <a:rPr lang="en-US" dirty="0"/>
              <a:t>A clear way to visualize the identification problem is the solution line (</a:t>
            </a:r>
            <a:r>
              <a:rPr lang="en-US" dirty="0" err="1"/>
              <a:t>Holford</a:t>
            </a:r>
            <a:r>
              <a:rPr lang="en-US" dirty="0"/>
              <a:t> 1991)</a:t>
            </a:r>
          </a:p>
        </p:txBody>
      </p:sp>
      <p:sp>
        <p:nvSpPr>
          <p:cNvPr id="9" name="Title 1">
            <a:extLst>
              <a:ext uri="{FF2B5EF4-FFF2-40B4-BE49-F238E27FC236}">
                <a16:creationId xmlns:a16="http://schemas.microsoft.com/office/drawing/2014/main" id="{B61A53CA-7D7A-4063-884C-4CD88C0C74CB}"/>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What is identifiable, then?</a:t>
            </a:r>
          </a:p>
        </p:txBody>
      </p:sp>
      <mc:AlternateContent xmlns:mc="http://schemas.openxmlformats.org/markup-compatibility/2006" xmlns:a14="http://schemas.microsoft.com/office/drawing/2010/main">
        <mc:Choice Requires="a14">
          <p:sp>
            <p:nvSpPr>
              <p:cNvPr id="5" name="TextBox 4"/>
              <p:cNvSpPr txBox="1"/>
              <p:nvPr/>
            </p:nvSpPr>
            <p:spPr>
              <a:xfrm>
                <a:off x="755840" y="3206600"/>
                <a:ext cx="2384611" cy="12288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rPr>
                          </m:ctrlPr>
                        </m:sSubSupPr>
                        <m:e>
                          <m:r>
                            <a:rPr lang="en-US" sz="2400">
                              <a:latin typeface="Cambria Math" panose="02040503050406030204" pitchFamily="18" charset="0"/>
                            </a:rPr>
                            <m:t>𝛽</m:t>
                          </m:r>
                        </m:e>
                        <m:sub>
                          <m:r>
                            <a:rPr lang="en-US" sz="2400" i="1">
                              <a:latin typeface="Cambria Math"/>
                            </a:rPr>
                            <m:t>𝑎</m:t>
                          </m:r>
                        </m:sub>
                        <m:sup>
                          <m:r>
                            <a:rPr lang="en-US" sz="2400" i="1">
                              <a:latin typeface="Cambria Math"/>
                            </a:rPr>
                            <m:t>∗</m:t>
                          </m:r>
                        </m:sup>
                      </m:sSubSup>
                      <m:r>
                        <a:rPr lang="en-US" sz="2400" i="1">
                          <a:latin typeface="Cambria Math"/>
                        </a:rPr>
                        <m:t>=</m:t>
                      </m:r>
                      <m:sSub>
                        <m:sSubPr>
                          <m:ctrlPr>
                            <a:rPr lang="en-US" sz="2400" i="1">
                              <a:latin typeface="Cambria Math" panose="02040503050406030204" pitchFamily="18" charset="0"/>
                            </a:rPr>
                          </m:ctrlPr>
                        </m:sSubPr>
                        <m:e>
                          <m:r>
                            <a:rPr lang="en-US" sz="2400">
                              <a:latin typeface="Cambria Math" panose="02040503050406030204" pitchFamily="18" charset="0"/>
                            </a:rPr>
                            <m:t>𝛽</m:t>
                          </m:r>
                        </m:e>
                        <m:sub>
                          <m:r>
                            <a:rPr lang="en-US" sz="2400" i="1">
                              <a:latin typeface="Cambria Math"/>
                            </a:rPr>
                            <m:t>𝑎</m:t>
                          </m:r>
                        </m:sub>
                      </m:sSub>
                      <m:r>
                        <a:rPr lang="en-US" sz="2400" i="1">
                          <a:latin typeface="Cambria Math"/>
                        </a:rPr>
                        <m:t>+</m:t>
                      </m:r>
                      <m:r>
                        <a:rPr lang="en-US" sz="2400" i="1">
                          <a:latin typeface="Cambria Math"/>
                        </a:rPr>
                        <m:t>𝑣</m:t>
                      </m:r>
                    </m:oMath>
                  </m:oMathPara>
                </a14:m>
                <a:endParaRPr lang="en-US" sz="2400" dirty="0"/>
              </a:p>
              <a:p>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rPr>
                          </m:ctrlPr>
                        </m:sSubSupPr>
                        <m:e>
                          <m:r>
                            <a:rPr lang="en-US" sz="2400">
                              <a:latin typeface="Cambria Math" panose="02040503050406030204" pitchFamily="18" charset="0"/>
                            </a:rPr>
                            <m:t>𝛽</m:t>
                          </m:r>
                        </m:e>
                        <m:sub>
                          <m:r>
                            <a:rPr lang="en-US" sz="2400" i="1">
                              <a:latin typeface="Cambria Math"/>
                            </a:rPr>
                            <m:t>𝑝</m:t>
                          </m:r>
                        </m:sub>
                        <m:sup>
                          <m:r>
                            <a:rPr lang="en-US" sz="2400" i="1">
                              <a:latin typeface="Cambria Math"/>
                            </a:rPr>
                            <m:t>∗</m:t>
                          </m:r>
                        </m:sup>
                      </m:sSubSup>
                      <m:r>
                        <a:rPr lang="en-US" sz="2400" i="1">
                          <a:latin typeface="Cambria Math"/>
                        </a:rPr>
                        <m:t>=</m:t>
                      </m:r>
                      <m:sSub>
                        <m:sSubPr>
                          <m:ctrlPr>
                            <a:rPr lang="en-US" sz="2400" i="1">
                              <a:latin typeface="Cambria Math" panose="02040503050406030204" pitchFamily="18" charset="0"/>
                            </a:rPr>
                          </m:ctrlPr>
                        </m:sSubPr>
                        <m:e>
                          <m:r>
                            <a:rPr lang="en-US" sz="2400">
                              <a:latin typeface="Cambria Math" panose="02040503050406030204" pitchFamily="18" charset="0"/>
                            </a:rPr>
                            <m:t>𝛽</m:t>
                          </m:r>
                        </m:e>
                        <m:sub>
                          <m:r>
                            <a:rPr lang="en-US" sz="2400" i="1">
                              <a:latin typeface="Cambria Math"/>
                            </a:rPr>
                            <m:t>𝑝</m:t>
                          </m:r>
                        </m:sub>
                      </m:sSub>
                      <m:r>
                        <a:rPr lang="en-US" sz="2400" i="1">
                          <a:latin typeface="Cambria Math"/>
                        </a:rPr>
                        <m:t>−</m:t>
                      </m:r>
                      <m:r>
                        <a:rPr lang="en-US" sz="2400" i="1">
                          <a:latin typeface="Cambria Math"/>
                        </a:rPr>
                        <m:t>𝑣</m:t>
                      </m:r>
                    </m:oMath>
                  </m:oMathPara>
                </a14:m>
                <a:endParaRPr lang="en-US" sz="2400" dirty="0"/>
              </a:p>
              <a:p>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rPr>
                          </m:ctrlPr>
                        </m:sSubSupPr>
                        <m:e>
                          <m:r>
                            <a:rPr lang="en-US" sz="2400">
                              <a:latin typeface="Cambria Math" panose="02040503050406030204" pitchFamily="18" charset="0"/>
                            </a:rPr>
                            <m:t>𝛽</m:t>
                          </m:r>
                        </m:e>
                        <m:sub>
                          <m:r>
                            <a:rPr lang="en-US" sz="2400" i="1">
                              <a:latin typeface="Cambria Math"/>
                            </a:rPr>
                            <m:t>𝑐</m:t>
                          </m:r>
                        </m:sub>
                        <m:sup>
                          <m:r>
                            <a:rPr lang="en-US" sz="2400" i="1">
                              <a:latin typeface="Cambria Math"/>
                            </a:rPr>
                            <m:t>∗</m:t>
                          </m:r>
                        </m:sup>
                      </m:sSubSup>
                      <m:r>
                        <a:rPr lang="en-US" sz="2400" i="1">
                          <a:latin typeface="Cambria Math"/>
                        </a:rPr>
                        <m:t>=</m:t>
                      </m:r>
                      <m:sSub>
                        <m:sSubPr>
                          <m:ctrlPr>
                            <a:rPr lang="en-US" sz="2400" i="1">
                              <a:latin typeface="Cambria Math" panose="02040503050406030204" pitchFamily="18" charset="0"/>
                            </a:rPr>
                          </m:ctrlPr>
                        </m:sSubPr>
                        <m:e>
                          <m:r>
                            <a:rPr lang="en-US" sz="2400">
                              <a:latin typeface="Cambria Math" panose="02040503050406030204" pitchFamily="18" charset="0"/>
                            </a:rPr>
                            <m:t>𝛽</m:t>
                          </m:r>
                        </m:e>
                        <m:sub>
                          <m:r>
                            <a:rPr lang="en-US" sz="2400" i="1">
                              <a:latin typeface="Cambria Math"/>
                            </a:rPr>
                            <m:t>𝑐</m:t>
                          </m:r>
                        </m:sub>
                      </m:sSub>
                      <m:r>
                        <a:rPr lang="en-US" sz="2400" i="1">
                          <a:latin typeface="Cambria Math"/>
                        </a:rPr>
                        <m:t>+</m:t>
                      </m:r>
                      <m:r>
                        <a:rPr lang="en-US" sz="2400" i="1">
                          <a:latin typeface="Cambria Math"/>
                        </a:rPr>
                        <m:t>𝑣</m:t>
                      </m:r>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755840" y="3206600"/>
                <a:ext cx="2384611" cy="1228863"/>
              </a:xfrm>
              <a:prstGeom prst="rect">
                <a:avLst/>
              </a:prstGeom>
              <a:blipFill rotWithShape="0">
                <a:blip r:embed="rId2"/>
                <a:stretch>
                  <a:fillRect b="-5941"/>
                </a:stretch>
              </a:blipFill>
            </p:spPr>
            <p:txBody>
              <a:bodyPr/>
              <a:lstStyle/>
              <a:p>
                <a:r>
                  <a:rPr lang="en-US">
                    <a:noFill/>
                  </a:rPr>
                  <a:t> </a:t>
                </a:r>
              </a:p>
            </p:txBody>
          </p:sp>
        </mc:Fallback>
      </mc:AlternateContent>
      <p:sp>
        <p:nvSpPr>
          <p:cNvPr id="11" name="Content Placeholder 2"/>
          <p:cNvSpPr txBox="1">
            <a:spLocks/>
          </p:cNvSpPr>
          <p:nvPr/>
        </p:nvSpPr>
        <p:spPr>
          <a:xfrm>
            <a:off x="833092" y="5307101"/>
            <a:ext cx="10515600" cy="126402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Implication: This allows us to constrain the model from theoretical background</a:t>
            </a:r>
          </a:p>
          <a:p>
            <a:pPr lvl="1"/>
            <a:r>
              <a:rPr lang="en-US" sz="2200" dirty="0"/>
              <a:t>E.g., equalizing two effects would fix a unique value for the slope (Fosse &amp; Winship approach) </a:t>
            </a:r>
          </a:p>
          <a:p>
            <a:pPr lvl="1"/>
            <a:r>
              <a:rPr lang="en-US" sz="2200" dirty="0"/>
              <a:t>E.g., discarding unrealistic age effects would limit the range of values that the period and cohort slopes can have (Fosse &amp; Winship approach)</a:t>
            </a:r>
          </a:p>
          <a:p>
            <a:pPr lvl="1"/>
            <a:endParaRPr lang="en-US" sz="2200" dirty="0"/>
          </a:p>
          <a:p>
            <a:pPr lvl="1"/>
            <a:endParaRPr lang="en-US" sz="2200" dirty="0"/>
          </a:p>
          <a:p>
            <a:pPr lvl="1"/>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4013" y="2579409"/>
            <a:ext cx="3029455" cy="280322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2908" y="2657954"/>
            <a:ext cx="3240360" cy="2646139"/>
          </a:xfrm>
          <a:prstGeom prst="rect">
            <a:avLst/>
          </a:prstGeom>
        </p:spPr>
      </p:pic>
      <p:sp>
        <p:nvSpPr>
          <p:cNvPr id="12" name="TextBox 11"/>
          <p:cNvSpPr txBox="1"/>
          <p:nvPr/>
        </p:nvSpPr>
        <p:spPr>
          <a:xfrm>
            <a:off x="10048382" y="4019965"/>
            <a:ext cx="1656184" cy="830997"/>
          </a:xfrm>
          <a:prstGeom prst="rect">
            <a:avLst/>
          </a:prstGeom>
          <a:noFill/>
        </p:spPr>
        <p:txBody>
          <a:bodyPr wrap="square" rtlCol="0">
            <a:spAutoFit/>
          </a:bodyPr>
          <a:lstStyle/>
          <a:p>
            <a:r>
              <a:rPr lang="en-US" sz="1600" b="1" i="1" dirty="0"/>
              <a:t>2D-APC graph</a:t>
            </a:r>
            <a:r>
              <a:rPr lang="en-US" sz="1600" b="1" dirty="0"/>
              <a:t> </a:t>
            </a:r>
            <a:r>
              <a:rPr lang="en-US" sz="1600" dirty="0"/>
              <a:t>(Fosse &amp; Winship 2019)</a:t>
            </a:r>
          </a:p>
        </p:txBody>
      </p:sp>
    </p:spTree>
    <p:extLst>
      <p:ext uri="{BB962C8B-B14F-4D97-AF65-F5344CB8AC3E}">
        <p14:creationId xmlns:p14="http://schemas.microsoft.com/office/powerpoint/2010/main" val="315089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2551" y="1111429"/>
            <a:ext cx="9577064" cy="5478578"/>
          </a:xfrm>
        </p:spPr>
        <p:txBody>
          <a:bodyPr>
            <a:normAutofit lnSpcReduction="10000"/>
          </a:bodyPr>
          <a:lstStyle/>
          <a:p>
            <a:pPr marL="0" indent="0">
              <a:buNone/>
            </a:pPr>
            <a:r>
              <a:rPr lang="en-US" b="1" dirty="0"/>
              <a:t>From the linear effects</a:t>
            </a:r>
          </a:p>
          <a:p>
            <a:pPr marL="514350" indent="-514350">
              <a:buFont typeface="+mj-lt"/>
              <a:buAutoNum type="arabicPeriod"/>
            </a:pPr>
            <a:r>
              <a:rPr lang="en-US" b="1" i="1" dirty="0"/>
              <a:t>Solution line</a:t>
            </a:r>
          </a:p>
          <a:p>
            <a:r>
              <a:rPr lang="en-US" sz="2800" dirty="0"/>
              <a:t>Explicit constrains as solution</a:t>
            </a:r>
          </a:p>
          <a:p>
            <a:pPr lvl="1"/>
            <a:r>
              <a:rPr lang="en-US" dirty="0"/>
              <a:t>Equate two effects </a:t>
            </a:r>
            <a:r>
              <a:rPr lang="en-US" sz="2200" dirty="0"/>
              <a:t>(e.g., two first periods have the same effect)</a:t>
            </a:r>
            <a:endParaRPr lang="en-US" dirty="0"/>
          </a:p>
          <a:p>
            <a:pPr lvl="2"/>
            <a:r>
              <a:rPr lang="en-US" dirty="0"/>
              <a:t>Based on prior theoretical knowledge</a:t>
            </a:r>
          </a:p>
          <a:p>
            <a:pPr lvl="2"/>
            <a:r>
              <a:rPr lang="en-US" dirty="0"/>
              <a:t>If any of the slopes is fixed, the other two are determined </a:t>
            </a:r>
          </a:p>
          <a:p>
            <a:pPr lvl="2"/>
            <a:endParaRPr lang="en-US" dirty="0"/>
          </a:p>
          <a:p>
            <a:pPr lvl="2"/>
            <a:endParaRPr lang="en-US" sz="2000" dirty="0"/>
          </a:p>
          <a:p>
            <a:pPr lvl="2"/>
            <a:endParaRPr lang="en-US" sz="2000" dirty="0"/>
          </a:p>
          <a:p>
            <a:pPr lvl="2"/>
            <a:endParaRPr lang="en-US" sz="2000" dirty="0"/>
          </a:p>
          <a:p>
            <a:pPr lvl="2"/>
            <a:endParaRPr lang="en-US" sz="2000" dirty="0"/>
          </a:p>
          <a:p>
            <a:pPr lvl="2"/>
            <a:endParaRPr lang="en-US" sz="2000" dirty="0"/>
          </a:p>
          <a:p>
            <a:pPr lvl="2"/>
            <a:endParaRPr lang="en-US" sz="2000" dirty="0"/>
          </a:p>
          <a:p>
            <a:pPr lvl="2"/>
            <a:endParaRPr lang="en-US" sz="2000" dirty="0"/>
          </a:p>
          <a:p>
            <a:pPr lvl="2"/>
            <a:r>
              <a:rPr lang="en-US" sz="2200" dirty="0"/>
              <a:t>Limitation: Too sensitive to the researcher criteria</a:t>
            </a:r>
          </a:p>
          <a:p>
            <a:pPr lvl="1"/>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183" y="3133623"/>
            <a:ext cx="9655864" cy="2706363"/>
          </a:xfrm>
          <a:prstGeom prst="rect">
            <a:avLst/>
          </a:prstGeom>
        </p:spPr>
      </p:pic>
      <p:sp>
        <p:nvSpPr>
          <p:cNvPr id="6" name="TextBox 5"/>
          <p:cNvSpPr txBox="1"/>
          <p:nvPr/>
        </p:nvSpPr>
        <p:spPr>
          <a:xfrm>
            <a:off x="222471" y="4789807"/>
            <a:ext cx="1511152" cy="523220"/>
          </a:xfrm>
          <a:prstGeom prst="rect">
            <a:avLst/>
          </a:prstGeom>
          <a:noFill/>
        </p:spPr>
        <p:txBody>
          <a:bodyPr wrap="square" rtlCol="0">
            <a:spAutoFit/>
          </a:bodyPr>
          <a:lstStyle/>
          <a:p>
            <a:pPr algn="r"/>
            <a:r>
              <a:rPr lang="en-US" sz="1400" i="1" dirty="0"/>
              <a:t>Source: </a:t>
            </a:r>
          </a:p>
          <a:p>
            <a:pPr algn="r"/>
            <a:r>
              <a:rPr lang="en-US" sz="1400" i="1" dirty="0"/>
              <a:t>Yang et al. (2004)</a:t>
            </a:r>
          </a:p>
        </p:txBody>
      </p:sp>
      <p:sp>
        <p:nvSpPr>
          <p:cNvPr id="2" name="Oval 1"/>
          <p:cNvSpPr/>
          <p:nvPr/>
        </p:nvSpPr>
        <p:spPr>
          <a:xfrm>
            <a:off x="5843972" y="4149080"/>
            <a:ext cx="504056" cy="504056"/>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B61A53CA-7D7A-4063-884C-4CD88C0C74CB}"/>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What is identifiable, then?</a:t>
            </a:r>
          </a:p>
        </p:txBody>
      </p:sp>
    </p:spTree>
    <p:extLst>
      <p:ext uri="{BB962C8B-B14F-4D97-AF65-F5344CB8AC3E}">
        <p14:creationId xmlns:p14="http://schemas.microsoft.com/office/powerpoint/2010/main" val="275124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4" end="1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03053"/>
            <a:ext cx="10515600" cy="5069160"/>
          </a:xfrm>
        </p:spPr>
        <p:txBody>
          <a:bodyPr>
            <a:normAutofit/>
          </a:bodyPr>
          <a:lstStyle/>
          <a:p>
            <a:pPr marL="0" indent="0">
              <a:buNone/>
            </a:pPr>
            <a:r>
              <a:rPr lang="en-US" b="1" dirty="0"/>
              <a:t>From the linear effects</a:t>
            </a:r>
          </a:p>
          <a:p>
            <a:pPr marL="514350" indent="-514350">
              <a:buFont typeface="+mj-lt"/>
              <a:buAutoNum type="arabicPeriod"/>
            </a:pPr>
            <a:r>
              <a:rPr lang="en-US" b="1" i="1" dirty="0"/>
              <a:t>Solution line</a:t>
            </a:r>
          </a:p>
          <a:p>
            <a:r>
              <a:rPr lang="en-US" dirty="0"/>
              <a:t>Solution interval approach: AKA </a:t>
            </a:r>
            <a:r>
              <a:rPr lang="en-US" i="1" dirty="0"/>
              <a:t>restricted ranges</a:t>
            </a:r>
            <a:r>
              <a:rPr lang="en-US" dirty="0"/>
              <a:t> </a:t>
            </a:r>
            <a:r>
              <a:rPr lang="en-US" sz="1800" dirty="0"/>
              <a:t>(Wickramaratne et al. 1989) </a:t>
            </a:r>
            <a:r>
              <a:rPr lang="en-US" dirty="0"/>
              <a:t>or </a:t>
            </a:r>
            <a:r>
              <a:rPr lang="en-US" i="1" dirty="0"/>
              <a:t>bounding</a:t>
            </a:r>
            <a:r>
              <a:rPr lang="en-US" dirty="0"/>
              <a:t> APC models </a:t>
            </a:r>
            <a:r>
              <a:rPr lang="en-US" sz="1800" dirty="0"/>
              <a:t>(Fosse and Winship 2019)</a:t>
            </a:r>
            <a:endParaRPr lang="en-US" dirty="0"/>
          </a:p>
          <a:p>
            <a:pPr lvl="1"/>
            <a:r>
              <a:rPr lang="en-US" dirty="0"/>
              <a:t>Based on social and biological theory: e.g., </a:t>
            </a:r>
            <a:r>
              <a:rPr lang="en-US" b="1" dirty="0"/>
              <a:t>prostate cancer incidence</a:t>
            </a:r>
            <a:r>
              <a:rPr lang="en-US" dirty="0"/>
              <a:t>: the overall </a:t>
            </a:r>
            <a:r>
              <a:rPr lang="en-US" b="1" dirty="0"/>
              <a:t>age </a:t>
            </a:r>
            <a:r>
              <a:rPr lang="en-US" dirty="0"/>
              <a:t>effect is monotonically increasing from ages 40 to 85 and the overall </a:t>
            </a:r>
            <a:r>
              <a:rPr lang="en-US" b="1" dirty="0"/>
              <a:t>period </a:t>
            </a:r>
            <a:r>
              <a:rPr lang="en-US" dirty="0"/>
              <a:t>effect is not monotonically decreasing </a:t>
            </a:r>
            <a:r>
              <a:rPr lang="en-US" sz="1800" dirty="0"/>
              <a:t>(Fosse and Winship 2019)</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3471" y="4011160"/>
            <a:ext cx="3009128" cy="268204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5559" y="4219106"/>
            <a:ext cx="5891692" cy="2379418"/>
          </a:xfrm>
          <a:prstGeom prst="rect">
            <a:avLst/>
          </a:prstGeom>
        </p:spPr>
      </p:pic>
      <p:sp>
        <p:nvSpPr>
          <p:cNvPr id="8" name="Title 1">
            <a:extLst>
              <a:ext uri="{FF2B5EF4-FFF2-40B4-BE49-F238E27FC236}">
                <a16:creationId xmlns:a16="http://schemas.microsoft.com/office/drawing/2014/main" id="{B61A53CA-7D7A-4063-884C-4CD88C0C74CB}"/>
              </a:ext>
            </a:extLst>
          </p:cNvPr>
          <p:cNvSpPr txBox="1">
            <a:spLocks noGrp="1"/>
          </p:cNvSpPr>
          <p:nvPr>
            <p:ph type="title"/>
          </p:nvPr>
        </p:nvSpPr>
        <p:spPr>
          <a:xfrm>
            <a:off x="838200" y="-29987"/>
            <a:ext cx="10515600"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What is identifiable, then?</a:t>
            </a:r>
          </a:p>
        </p:txBody>
      </p:sp>
    </p:spTree>
    <p:extLst>
      <p:ext uri="{BB962C8B-B14F-4D97-AF65-F5344CB8AC3E}">
        <p14:creationId xmlns:p14="http://schemas.microsoft.com/office/powerpoint/2010/main" val="127986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3092" y="1135763"/>
                <a:ext cx="10515600" cy="4718190"/>
              </a:xfrm>
            </p:spPr>
            <p:txBody>
              <a:bodyPr>
                <a:normAutofit fontScale="92500"/>
              </a:bodyPr>
              <a:lstStyle/>
              <a:p>
                <a:pPr marL="0" indent="0">
                  <a:buNone/>
                </a:pPr>
                <a:r>
                  <a:rPr lang="en-US" b="1" dirty="0"/>
                  <a:t>From the linear effects</a:t>
                </a:r>
              </a:p>
              <a:p>
                <a:pPr marL="514350" indent="-514350">
                  <a:buFont typeface="+mj-lt"/>
                  <a:buAutoNum type="arabicPeriod" startAt="2"/>
                </a:pPr>
                <a:r>
                  <a:rPr lang="en-US" b="1" i="1" dirty="0"/>
                  <a:t>Drift</a:t>
                </a:r>
              </a:p>
              <a:p>
                <a:pPr lvl="1"/>
                <a:r>
                  <a:rPr lang="en-US" dirty="0"/>
                  <a:t>Remember these equations</a:t>
                </a:r>
              </a:p>
              <a:p>
                <a:pPr marL="0" indent="0">
                  <a:buNone/>
                </a:pPr>
                <a14:m>
                  <m:oMathPara xmlns:m="http://schemas.openxmlformats.org/officeDocument/2006/math">
                    <m:oMathParaPr>
                      <m:jc m:val="centerGroup"/>
                    </m:oMathParaPr>
                    <m:oMath xmlns:m="http://schemas.openxmlformats.org/officeDocument/2006/math">
                      <m:r>
                        <a:rPr lang="en-US" sz="2400">
                          <a:latin typeface="Cambria Math" panose="02040503050406030204" pitchFamily="18" charset="0"/>
                        </a:rPr>
                        <m:t>= </m:t>
                      </m:r>
                      <m:sSub>
                        <m:sSubPr>
                          <m:ctrlPr>
                            <a:rPr lang="en-US" sz="2400" i="1">
                              <a:latin typeface="Cambria Math" panose="02040503050406030204" pitchFamily="18" charset="0"/>
                            </a:rPr>
                          </m:ctrlPr>
                        </m:sSubPr>
                        <m:e>
                          <m:r>
                            <a:rPr lang="en-US" sz="2400">
                              <a:latin typeface="Cambria Math" panose="02040503050406030204" pitchFamily="18" charset="0"/>
                            </a:rPr>
                            <m:t>𝜃</m:t>
                          </m:r>
                        </m:e>
                        <m:sub>
                          <m:r>
                            <a:rPr lang="en-US" sz="2400">
                              <a:latin typeface="Cambria Math" panose="02040503050406030204" pitchFamily="18" charset="0"/>
                            </a:rPr>
                            <m:t>0</m:t>
                          </m:r>
                        </m:sub>
                      </m:sSub>
                      <m:r>
                        <a:rPr lang="en-US" sz="2400">
                          <a:latin typeface="Cambria Math" panose="02040503050406030204" pitchFamily="18" charset="0"/>
                        </a:rPr>
                        <m:t>+</m:t>
                      </m:r>
                      <m:r>
                        <a:rPr lang="en-US" sz="2400" i="1">
                          <a:latin typeface="Cambria Math" panose="02040503050406030204" pitchFamily="18" charset="0"/>
                        </a:rPr>
                        <m:t>𝑎</m:t>
                      </m:r>
                      <m:sSub>
                        <m:sSubPr>
                          <m:ctrlPr>
                            <a:rPr lang="en-US" sz="2400" i="1">
                              <a:latin typeface="Cambria Math" panose="02040503050406030204" pitchFamily="18" charset="0"/>
                            </a:rPr>
                          </m:ctrlPr>
                        </m:sSubPr>
                        <m:e>
                          <m:r>
                            <a:rPr lang="en-US" sz="2400">
                              <a:latin typeface="Cambria Math" panose="02040503050406030204" pitchFamily="18" charset="0"/>
                            </a:rPr>
                            <m:t>(</m:t>
                          </m:r>
                          <m:r>
                            <a:rPr lang="en-US" sz="2400">
                              <a:latin typeface="Cambria Math" panose="02040503050406030204" pitchFamily="18" charset="0"/>
                            </a:rPr>
                            <m:t>𝛽</m:t>
                          </m:r>
                        </m:e>
                        <m:sub>
                          <m:r>
                            <a:rPr lang="en-US" sz="2400" i="1">
                              <a:latin typeface="Cambria Math" panose="02040503050406030204" pitchFamily="18" charset="0"/>
                            </a:rPr>
                            <m:t>𝑎</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𝛽</m:t>
                          </m:r>
                        </m:e>
                        <m:sub>
                          <m:r>
                            <a:rPr lang="en-US" sz="2400" i="1">
                              <a:latin typeface="Cambria Math" panose="02040503050406030204" pitchFamily="18" charset="0"/>
                            </a:rPr>
                            <m:t>𝑐</m:t>
                          </m:r>
                        </m:sub>
                      </m:sSub>
                      <m:r>
                        <a:rPr lang="en-US" sz="2400">
                          <a:latin typeface="Cambria Math" panose="02040503050406030204" pitchFamily="18" charset="0"/>
                        </a:rPr>
                        <m:t>)+</m:t>
                      </m:r>
                      <m:r>
                        <a:rPr lang="en-US" sz="2400" i="1">
                          <a:latin typeface="Cambria Math" panose="02040503050406030204" pitchFamily="18" charset="0"/>
                        </a:rPr>
                        <m:t>𝑝</m:t>
                      </m:r>
                      <m:r>
                        <a:rPr lang="en-US" sz="2400" b="1" i="1" smtClean="0">
                          <a:solidFill>
                            <a:srgbClr val="C00000"/>
                          </a:solidFill>
                          <a:latin typeface="Cambria Math" panose="02040503050406030204" pitchFamily="18" charset="0"/>
                        </a:rPr>
                        <m:t>(</m:t>
                      </m:r>
                      <m:sSub>
                        <m:sSubPr>
                          <m:ctrlPr>
                            <a:rPr lang="en-US" sz="2400" b="1" i="1">
                              <a:solidFill>
                                <a:srgbClr val="C00000"/>
                              </a:solidFill>
                              <a:latin typeface="Cambria Math" panose="02040503050406030204" pitchFamily="18" charset="0"/>
                            </a:rPr>
                          </m:ctrlPr>
                        </m:sSubPr>
                        <m:e>
                          <m:r>
                            <a:rPr lang="en-US" sz="2400" b="1" i="1">
                              <a:solidFill>
                                <a:srgbClr val="C00000"/>
                              </a:solidFill>
                              <a:latin typeface="Cambria Math" panose="02040503050406030204" pitchFamily="18" charset="0"/>
                            </a:rPr>
                            <m:t>𝜷</m:t>
                          </m:r>
                        </m:e>
                        <m:sub>
                          <m:r>
                            <a:rPr lang="en-US" sz="2400" b="1" i="1">
                              <a:solidFill>
                                <a:srgbClr val="C00000"/>
                              </a:solidFill>
                              <a:latin typeface="Cambria Math" panose="02040503050406030204" pitchFamily="18" charset="0"/>
                            </a:rPr>
                            <m:t>𝒑</m:t>
                          </m:r>
                        </m:sub>
                      </m:sSub>
                      <m:r>
                        <a:rPr lang="en-US" sz="2400" b="1">
                          <a:solidFill>
                            <a:srgbClr val="C00000"/>
                          </a:solidFill>
                          <a:latin typeface="Cambria Math" panose="02040503050406030204" pitchFamily="18" charset="0"/>
                        </a:rPr>
                        <m:t>+</m:t>
                      </m:r>
                      <m:sSub>
                        <m:sSubPr>
                          <m:ctrlPr>
                            <a:rPr lang="en-US" sz="2400" b="1" i="1">
                              <a:solidFill>
                                <a:srgbClr val="C00000"/>
                              </a:solidFill>
                              <a:latin typeface="Cambria Math" panose="02040503050406030204" pitchFamily="18" charset="0"/>
                            </a:rPr>
                          </m:ctrlPr>
                        </m:sSubPr>
                        <m:e>
                          <m:r>
                            <a:rPr lang="en-US" sz="2400" b="1" i="1">
                              <a:solidFill>
                                <a:srgbClr val="C00000"/>
                              </a:solidFill>
                              <a:latin typeface="Cambria Math" panose="02040503050406030204" pitchFamily="18" charset="0"/>
                            </a:rPr>
                            <m:t>𝜷</m:t>
                          </m:r>
                        </m:e>
                        <m:sub>
                          <m:r>
                            <a:rPr lang="en-US" sz="2400" b="1" i="1">
                              <a:solidFill>
                                <a:srgbClr val="C00000"/>
                              </a:solidFill>
                              <a:latin typeface="Cambria Math" panose="02040503050406030204" pitchFamily="18" charset="0"/>
                            </a:rPr>
                            <m:t>𝒄</m:t>
                          </m:r>
                        </m:sub>
                      </m:sSub>
                      <m:r>
                        <a:rPr lang="en-US" sz="2400" b="1" i="1">
                          <a:solidFill>
                            <a:srgbClr val="C00000"/>
                          </a:solidFill>
                          <a:latin typeface="Cambria Math" panose="02040503050406030204" pitchFamily="18" charset="0"/>
                        </a:rPr>
                        <m:t>)</m:t>
                      </m:r>
                    </m:oMath>
                  </m:oMathPara>
                </a14:m>
                <a:endParaRPr lang="en-US" sz="2400" b="1" dirty="0">
                  <a:solidFill>
                    <a:srgbClr val="C00000"/>
                  </a:solidFill>
                </a:endParaRPr>
              </a:p>
              <a:p>
                <a:pPr marL="0" indent="0">
                  <a:buNone/>
                </a:pPr>
                <a14:m>
                  <m:oMathPara xmlns:m="http://schemas.openxmlformats.org/officeDocument/2006/math">
                    <m:oMathParaPr>
                      <m:jc m:val="centerGroup"/>
                    </m:oMathParaPr>
                    <m:oMath xmlns:m="http://schemas.openxmlformats.org/officeDocument/2006/math">
                      <m:r>
                        <a:rPr lang="en-US" sz="2400">
                          <a:latin typeface="Cambria Math" panose="02040503050406030204" pitchFamily="18" charset="0"/>
                        </a:rPr>
                        <m:t>= </m:t>
                      </m:r>
                      <m:sSub>
                        <m:sSubPr>
                          <m:ctrlPr>
                            <a:rPr lang="en-US" sz="2400" i="1">
                              <a:latin typeface="Cambria Math" panose="02040503050406030204" pitchFamily="18" charset="0"/>
                            </a:rPr>
                          </m:ctrlPr>
                        </m:sSubPr>
                        <m:e>
                          <m:r>
                            <a:rPr lang="en-US" sz="2400">
                              <a:latin typeface="Cambria Math" panose="02040503050406030204" pitchFamily="18" charset="0"/>
                            </a:rPr>
                            <m:t>𝜃</m:t>
                          </m:r>
                        </m:e>
                        <m:sub>
                          <m:r>
                            <a:rPr lang="en-US" sz="2400">
                              <a:latin typeface="Cambria Math" panose="02040503050406030204" pitchFamily="18" charset="0"/>
                            </a:rPr>
                            <m:t>0</m:t>
                          </m:r>
                        </m:sub>
                      </m:sSub>
                      <m:r>
                        <a:rPr lang="en-US" sz="2400">
                          <a:latin typeface="Cambria Math" panose="02040503050406030204" pitchFamily="18" charset="0"/>
                        </a:rPr>
                        <m:t>+</m:t>
                      </m:r>
                      <m:r>
                        <a:rPr lang="en-US" sz="2400" i="1">
                          <a:latin typeface="Cambria Math" panose="02040503050406030204" pitchFamily="18" charset="0"/>
                        </a:rPr>
                        <m:t>𝑎</m:t>
                      </m:r>
                      <m:sSub>
                        <m:sSubPr>
                          <m:ctrlPr>
                            <a:rPr lang="en-US" sz="2400" i="1">
                              <a:latin typeface="Cambria Math" panose="02040503050406030204" pitchFamily="18" charset="0"/>
                            </a:rPr>
                          </m:ctrlPr>
                        </m:sSubPr>
                        <m:e>
                          <m:r>
                            <a:rPr lang="en-US" sz="2400">
                              <a:latin typeface="Cambria Math" panose="02040503050406030204" pitchFamily="18" charset="0"/>
                            </a:rPr>
                            <m:t>(</m:t>
                          </m:r>
                          <m:r>
                            <a:rPr lang="en-US" sz="2400">
                              <a:latin typeface="Cambria Math" panose="02040503050406030204" pitchFamily="18" charset="0"/>
                            </a:rPr>
                            <m:t>𝛽</m:t>
                          </m:r>
                        </m:e>
                        <m:sub>
                          <m:r>
                            <a:rPr lang="en-US" sz="2400" i="1">
                              <a:latin typeface="Cambria Math" panose="02040503050406030204" pitchFamily="18" charset="0"/>
                            </a:rPr>
                            <m:t>𝑎</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𝛽</m:t>
                          </m:r>
                        </m:e>
                        <m:sub>
                          <m:r>
                            <a:rPr lang="en-US" sz="2400" i="1">
                              <a:latin typeface="Cambria Math" panose="02040503050406030204" pitchFamily="18" charset="0"/>
                            </a:rPr>
                            <m:t>𝑝</m:t>
                          </m:r>
                        </m:sub>
                      </m:sSub>
                      <m:r>
                        <a:rPr lang="en-US" sz="2400">
                          <a:latin typeface="Cambria Math" panose="02040503050406030204" pitchFamily="18" charset="0"/>
                        </a:rPr>
                        <m:t>)+</m:t>
                      </m:r>
                      <m:r>
                        <a:rPr lang="en-US" sz="2400" i="1">
                          <a:latin typeface="Cambria Math" panose="02040503050406030204" pitchFamily="18" charset="0"/>
                        </a:rPr>
                        <m:t>𝑐</m:t>
                      </m:r>
                      <m:r>
                        <a:rPr lang="en-US" sz="2400" b="1" i="1" smtClean="0">
                          <a:solidFill>
                            <a:srgbClr val="C00000"/>
                          </a:solidFill>
                          <a:latin typeface="Cambria Math" panose="02040503050406030204" pitchFamily="18" charset="0"/>
                        </a:rPr>
                        <m:t>(</m:t>
                      </m:r>
                      <m:sSub>
                        <m:sSubPr>
                          <m:ctrlPr>
                            <a:rPr lang="en-US" sz="2400" b="1" i="1">
                              <a:solidFill>
                                <a:srgbClr val="C00000"/>
                              </a:solidFill>
                              <a:latin typeface="Cambria Math" panose="02040503050406030204" pitchFamily="18" charset="0"/>
                            </a:rPr>
                          </m:ctrlPr>
                        </m:sSubPr>
                        <m:e>
                          <m:r>
                            <a:rPr lang="en-US" sz="2400" b="1" i="1">
                              <a:solidFill>
                                <a:srgbClr val="C00000"/>
                              </a:solidFill>
                              <a:latin typeface="Cambria Math" panose="02040503050406030204" pitchFamily="18" charset="0"/>
                            </a:rPr>
                            <m:t>𝜷</m:t>
                          </m:r>
                        </m:e>
                        <m:sub>
                          <m:r>
                            <a:rPr lang="en-US" sz="2400" b="1" i="1">
                              <a:solidFill>
                                <a:srgbClr val="C00000"/>
                              </a:solidFill>
                              <a:latin typeface="Cambria Math" panose="02040503050406030204" pitchFamily="18" charset="0"/>
                            </a:rPr>
                            <m:t>𝒑</m:t>
                          </m:r>
                        </m:sub>
                      </m:sSub>
                      <m:r>
                        <a:rPr lang="en-US" sz="2400" b="1">
                          <a:solidFill>
                            <a:srgbClr val="C00000"/>
                          </a:solidFill>
                          <a:latin typeface="Cambria Math" panose="02040503050406030204" pitchFamily="18" charset="0"/>
                        </a:rPr>
                        <m:t>+</m:t>
                      </m:r>
                      <m:sSub>
                        <m:sSubPr>
                          <m:ctrlPr>
                            <a:rPr lang="en-US" sz="2400" b="1" i="1">
                              <a:solidFill>
                                <a:srgbClr val="C00000"/>
                              </a:solidFill>
                              <a:latin typeface="Cambria Math" panose="02040503050406030204" pitchFamily="18" charset="0"/>
                            </a:rPr>
                          </m:ctrlPr>
                        </m:sSubPr>
                        <m:e>
                          <m:r>
                            <a:rPr lang="en-US" sz="2400" b="1" i="1">
                              <a:solidFill>
                                <a:srgbClr val="C00000"/>
                              </a:solidFill>
                              <a:latin typeface="Cambria Math" panose="02040503050406030204" pitchFamily="18" charset="0"/>
                            </a:rPr>
                            <m:t>𝜷</m:t>
                          </m:r>
                        </m:e>
                        <m:sub>
                          <m:r>
                            <a:rPr lang="en-US" sz="2400" b="1" i="1">
                              <a:solidFill>
                                <a:srgbClr val="C00000"/>
                              </a:solidFill>
                              <a:latin typeface="Cambria Math" panose="02040503050406030204" pitchFamily="18" charset="0"/>
                            </a:rPr>
                            <m:t>𝒄</m:t>
                          </m:r>
                        </m:sub>
                      </m:sSub>
                      <m:r>
                        <a:rPr lang="en-US" sz="2400" b="1" i="1">
                          <a:solidFill>
                            <a:srgbClr val="C00000"/>
                          </a:solidFill>
                          <a:latin typeface="Cambria Math" panose="02040503050406030204" pitchFamily="18" charset="0"/>
                        </a:rPr>
                        <m:t>)</m:t>
                      </m:r>
                    </m:oMath>
                  </m:oMathPara>
                </a14:m>
                <a:endParaRPr lang="en-US" sz="2400" b="1" dirty="0"/>
              </a:p>
              <a:p>
                <a:pPr lvl="1"/>
                <a:endParaRPr lang="es-419" sz="2800" dirty="0"/>
              </a:p>
              <a:p>
                <a:pPr lvl="1"/>
                <a:r>
                  <a:rPr lang="en-US" sz="2800" dirty="0"/>
                  <a:t>We can identify the sum of the slopes of period and cohort effects, </a:t>
                </a:r>
                <a14:m>
                  <m:oMath xmlns:m="http://schemas.openxmlformats.org/officeDocument/2006/math">
                    <m:d>
                      <m:dPr>
                        <m:ctrlPr>
                          <a:rPr lang="en-US" sz="2800" b="1" i="1" smtClean="0">
                            <a:solidFill>
                              <a:srgbClr val="C00000"/>
                            </a:solidFill>
                            <a:latin typeface="Cambria Math" panose="02040503050406030204" pitchFamily="18" charset="0"/>
                          </a:rPr>
                        </m:ctrlPr>
                      </m:dPr>
                      <m:e>
                        <m:sSub>
                          <m:sSubPr>
                            <m:ctrlPr>
                              <a:rPr lang="en-US" sz="2800" b="1" i="1">
                                <a:solidFill>
                                  <a:srgbClr val="C00000"/>
                                </a:solidFill>
                                <a:latin typeface="Cambria Math" panose="02040503050406030204" pitchFamily="18" charset="0"/>
                              </a:rPr>
                            </m:ctrlPr>
                          </m:sSubPr>
                          <m:e>
                            <m:r>
                              <a:rPr lang="en-US" sz="2800" b="1" i="1">
                                <a:solidFill>
                                  <a:srgbClr val="C00000"/>
                                </a:solidFill>
                                <a:latin typeface="Cambria Math" panose="02040503050406030204" pitchFamily="18" charset="0"/>
                              </a:rPr>
                              <m:t>𝜷</m:t>
                            </m:r>
                          </m:e>
                          <m:sub>
                            <m:r>
                              <a:rPr lang="en-US" sz="2800" b="1" i="1">
                                <a:solidFill>
                                  <a:srgbClr val="C00000"/>
                                </a:solidFill>
                                <a:latin typeface="Cambria Math" panose="02040503050406030204" pitchFamily="18" charset="0"/>
                              </a:rPr>
                              <m:t>𝒑</m:t>
                            </m:r>
                          </m:sub>
                        </m:sSub>
                        <m:r>
                          <a:rPr lang="en-US" sz="2800" b="1">
                            <a:solidFill>
                              <a:srgbClr val="C00000"/>
                            </a:solidFill>
                            <a:latin typeface="Cambria Math" panose="02040503050406030204" pitchFamily="18" charset="0"/>
                          </a:rPr>
                          <m:t>+</m:t>
                        </m:r>
                        <m:sSub>
                          <m:sSubPr>
                            <m:ctrlPr>
                              <a:rPr lang="en-US" sz="2800" b="1" i="1">
                                <a:solidFill>
                                  <a:srgbClr val="C00000"/>
                                </a:solidFill>
                                <a:latin typeface="Cambria Math" panose="02040503050406030204" pitchFamily="18" charset="0"/>
                              </a:rPr>
                            </m:ctrlPr>
                          </m:sSubPr>
                          <m:e>
                            <m:r>
                              <a:rPr lang="en-US" sz="2800" b="1" i="1">
                                <a:solidFill>
                                  <a:srgbClr val="C00000"/>
                                </a:solidFill>
                                <a:latin typeface="Cambria Math" panose="02040503050406030204" pitchFamily="18" charset="0"/>
                              </a:rPr>
                              <m:t>𝜷</m:t>
                            </m:r>
                          </m:e>
                          <m:sub>
                            <m:r>
                              <a:rPr lang="en-US" sz="2800" b="1" i="1">
                                <a:solidFill>
                                  <a:srgbClr val="C00000"/>
                                </a:solidFill>
                                <a:latin typeface="Cambria Math" panose="02040503050406030204" pitchFamily="18" charset="0"/>
                              </a:rPr>
                              <m:t>𝒄</m:t>
                            </m:r>
                          </m:sub>
                        </m:sSub>
                      </m:e>
                    </m:d>
                  </m:oMath>
                </a14:m>
                <a:endParaRPr lang="en-US" sz="2800" dirty="0"/>
              </a:p>
              <a:p>
                <a:pPr lvl="2"/>
                <a:r>
                  <a:rPr lang="en-US" sz="2400" dirty="0"/>
                  <a:t>This sum is known in the APC literature as the </a:t>
                </a:r>
                <a:r>
                  <a:rPr lang="en-US" sz="2400" b="1" i="1" dirty="0"/>
                  <a:t>drift </a:t>
                </a:r>
                <a:r>
                  <a:rPr lang="en-US" sz="2400" dirty="0"/>
                  <a:t>component</a:t>
                </a:r>
                <a:endParaRPr lang="en-US" sz="2400" i="1" dirty="0"/>
              </a:p>
              <a:p>
                <a:pPr lvl="2"/>
                <a:r>
                  <a:rPr lang="en-US" sz="2400" dirty="0"/>
                  <a:t>It is impossible to decompose it into linear period and cohort effects</a:t>
                </a:r>
              </a:p>
              <a:p>
                <a:pPr lvl="2"/>
                <a:r>
                  <a:rPr lang="en-US" sz="2400" dirty="0"/>
                  <a:t>Clayton and Schifflers (1987) proposed a clever approach in which we estimate the </a:t>
                </a:r>
                <a:r>
                  <a:rPr lang="en-US" sz="2400" b="1" dirty="0"/>
                  <a:t>nonlinear effects and the drift of the model</a:t>
                </a:r>
                <a:r>
                  <a:rPr lang="en-US" sz="2400" dirty="0"/>
                  <a:t>, which are both identifiable</a:t>
                </a:r>
              </a:p>
              <a:p>
                <a:pPr lvl="2"/>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3092" y="1135763"/>
                <a:ext cx="10515600" cy="4718190"/>
              </a:xfrm>
              <a:blipFill rotWithShape="0">
                <a:blip r:embed="rId2"/>
                <a:stretch>
                  <a:fillRect l="-1101" t="-1938" b="-388"/>
                </a:stretch>
              </a:blipFill>
            </p:spPr>
            <p:txBody>
              <a:bodyPr/>
              <a:lstStyle/>
              <a:p>
                <a:r>
                  <a:rPr lang="en-US">
                    <a:noFill/>
                  </a:rPr>
                  <a:t> </a:t>
                </a:r>
              </a:p>
            </p:txBody>
          </p:sp>
        </mc:Fallback>
      </mc:AlternateContent>
      <p:sp>
        <p:nvSpPr>
          <p:cNvPr id="9" name="Title 1">
            <a:extLst>
              <a:ext uri="{FF2B5EF4-FFF2-40B4-BE49-F238E27FC236}">
                <a16:creationId xmlns:a16="http://schemas.microsoft.com/office/drawing/2014/main" id="{B61A53CA-7D7A-4063-884C-4CD88C0C74CB}"/>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What is identifiable, then?</a:t>
            </a:r>
          </a:p>
        </p:txBody>
      </p:sp>
    </p:spTree>
    <p:extLst>
      <p:ext uri="{BB962C8B-B14F-4D97-AF65-F5344CB8AC3E}">
        <p14:creationId xmlns:p14="http://schemas.microsoft.com/office/powerpoint/2010/main" val="3674942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3092" y="1135763"/>
                <a:ext cx="10515600" cy="4144449"/>
              </a:xfrm>
            </p:spPr>
            <p:txBody>
              <a:bodyPr>
                <a:normAutofit/>
              </a:bodyPr>
              <a:lstStyle/>
              <a:p>
                <a:pPr marL="0" indent="0">
                  <a:buNone/>
                </a:pPr>
                <a:r>
                  <a:rPr lang="en-US" b="1" dirty="0"/>
                  <a:t>From the nonlinear effects</a:t>
                </a:r>
              </a:p>
              <a:p>
                <a:r>
                  <a:rPr lang="en-US" b="1" i="1" dirty="0"/>
                  <a:t>Everything!!</a:t>
                </a:r>
              </a:p>
              <a:p>
                <a:pPr lvl="1"/>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𝛼</m:t>
                        </m:r>
                      </m:e>
                      <m:sub>
                        <m:r>
                          <a:rPr lang="es-419" sz="2800" b="0" i="1" smtClean="0">
                            <a:latin typeface="Cambria Math" panose="02040503050406030204" pitchFamily="18" charset="0"/>
                          </a:rPr>
                          <m:t>𝑎</m:t>
                        </m:r>
                      </m:sub>
                    </m:sSub>
                  </m:oMath>
                </a14:m>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𝛼</m:t>
                        </m:r>
                      </m:e>
                      <m:sub>
                        <m:r>
                          <a:rPr lang="en-US" sz="2800" i="1">
                            <a:latin typeface="Cambria Math" panose="02040503050406030204" pitchFamily="18" charset="0"/>
                          </a:rPr>
                          <m:t>𝑝</m:t>
                        </m:r>
                      </m:sub>
                    </m:sSub>
                  </m:oMath>
                </a14:m>
                <a:r>
                  <a:rPr lang="en-US" sz="2800" dirty="0"/>
                  <a:t>, and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𝛼</m:t>
                        </m:r>
                      </m:e>
                      <m:sub>
                        <m:r>
                          <a:rPr lang="es-419" sz="2800" b="0" i="1" smtClean="0">
                            <a:latin typeface="Cambria Math" panose="02040503050406030204" pitchFamily="18" charset="0"/>
                          </a:rPr>
                          <m:t>𝑐</m:t>
                        </m:r>
                      </m:sub>
                    </m:sSub>
                  </m:oMath>
                </a14:m>
                <a:endParaRPr lang="en-US" sz="2800" dirty="0"/>
              </a:p>
              <a:p>
                <a:pPr lvl="1"/>
                <a:r>
                  <a:rPr lang="en-US" sz="2800" dirty="0"/>
                  <a:t>Nonlinear terms are identical independently of the parameterization of the model </a:t>
                </a:r>
              </a:p>
              <a:p>
                <a:pPr lvl="1"/>
                <a:r>
                  <a:rPr lang="en-US" sz="2800" dirty="0"/>
                  <a:t>Following Clayton and Schifflers approach, we obtain the </a:t>
                </a:r>
                <a:r>
                  <a:rPr lang="en-US" sz="2800" b="1" dirty="0"/>
                  <a:t>nonlinear effects free from any slope </a:t>
                </a:r>
                <a:r>
                  <a:rPr lang="en-US" sz="2800" dirty="0"/>
                  <a:t>→ A detrended APC model</a:t>
                </a:r>
              </a:p>
              <a:p>
                <a:pPr lvl="1"/>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3092" y="1135763"/>
                <a:ext cx="10515600" cy="4144449"/>
              </a:xfrm>
              <a:blipFill rotWithShape="0">
                <a:blip r:embed="rId2"/>
                <a:stretch>
                  <a:fillRect l="-1217" t="-2353"/>
                </a:stretch>
              </a:blipFill>
            </p:spPr>
            <p:txBody>
              <a:bodyPr/>
              <a:lstStyle/>
              <a:p>
                <a:r>
                  <a:rPr lang="en-US">
                    <a:noFill/>
                  </a:rPr>
                  <a:t> </a:t>
                </a:r>
              </a:p>
            </p:txBody>
          </p:sp>
        </mc:Fallback>
      </mc:AlternateContent>
      <p:sp>
        <p:nvSpPr>
          <p:cNvPr id="9" name="Title 1">
            <a:extLst>
              <a:ext uri="{FF2B5EF4-FFF2-40B4-BE49-F238E27FC236}">
                <a16:creationId xmlns:a16="http://schemas.microsoft.com/office/drawing/2014/main" id="{B61A53CA-7D7A-4063-884C-4CD88C0C74CB}"/>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What is identifiable, then?</a:t>
            </a:r>
          </a:p>
        </p:txBody>
      </p:sp>
    </p:spTree>
    <p:extLst>
      <p:ext uri="{BB962C8B-B14F-4D97-AF65-F5344CB8AC3E}">
        <p14:creationId xmlns:p14="http://schemas.microsoft.com/office/powerpoint/2010/main" val="3709028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3092" y="1135763"/>
            <a:ext cx="10515600" cy="4144449"/>
          </a:xfrm>
        </p:spPr>
        <p:txBody>
          <a:bodyPr>
            <a:normAutofit/>
          </a:bodyPr>
          <a:lstStyle/>
          <a:p>
            <a:r>
              <a:rPr lang="en-US" sz="3200" dirty="0"/>
              <a:t>Focus on nonlinear effects</a:t>
            </a:r>
          </a:p>
          <a:p>
            <a:pPr lvl="1"/>
            <a:r>
              <a:rPr lang="en-US" sz="2800" dirty="0"/>
              <a:t>Without neglecting the linear effects (</a:t>
            </a:r>
            <a:r>
              <a:rPr lang="en-US" sz="2800" i="1" dirty="0"/>
              <a:t>drift</a:t>
            </a:r>
            <a:r>
              <a:rPr lang="en-US" sz="2800" dirty="0"/>
              <a:t>)</a:t>
            </a:r>
          </a:p>
          <a:p>
            <a:r>
              <a:rPr lang="en-US" sz="3200" dirty="0"/>
              <a:t>Combine visual and statistical approaches</a:t>
            </a:r>
          </a:p>
          <a:p>
            <a:pPr lvl="1"/>
            <a:r>
              <a:rPr lang="en-US" sz="2800" dirty="0"/>
              <a:t>Take advantages of what each approach has to offer</a:t>
            </a:r>
          </a:p>
          <a:p>
            <a:r>
              <a:rPr lang="en-US" sz="3200" dirty="0"/>
              <a:t>One quick example analyzing excess mortality among baby boomers in the US, using APC curvature plots</a:t>
            </a:r>
          </a:p>
        </p:txBody>
      </p:sp>
      <p:sp>
        <p:nvSpPr>
          <p:cNvPr id="9" name="Title 1">
            <a:extLst>
              <a:ext uri="{FF2B5EF4-FFF2-40B4-BE49-F238E27FC236}">
                <a16:creationId xmlns:a16="http://schemas.microsoft.com/office/drawing/2014/main" id="{B61A53CA-7D7A-4063-884C-4CD88C0C74CB}"/>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Best possible approach?</a:t>
            </a:r>
          </a:p>
        </p:txBody>
      </p:sp>
    </p:spTree>
    <p:extLst>
      <p:ext uri="{BB962C8B-B14F-4D97-AF65-F5344CB8AC3E}">
        <p14:creationId xmlns:p14="http://schemas.microsoft.com/office/powerpoint/2010/main" val="1886276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1464" y="1159671"/>
            <a:ext cx="9721080" cy="516730"/>
          </a:xfrm>
        </p:spPr>
        <p:txBody>
          <a:bodyPr>
            <a:normAutofit/>
          </a:bodyPr>
          <a:lstStyle/>
          <a:p>
            <a:r>
              <a:rPr lang="en-US" sz="2200" dirty="0"/>
              <a:t>Example: Drug-related mortality in Hispanic baby-boomer males in the U.S.</a:t>
            </a:r>
            <a:endParaRPr lang="en-US" sz="18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7636" y="2022685"/>
            <a:ext cx="2323824" cy="3793997"/>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5908" y="2430636"/>
            <a:ext cx="2976330" cy="2232248"/>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06686" y="2005884"/>
            <a:ext cx="2304254" cy="3762047"/>
          </a:xfrm>
          <a:prstGeom prst="rect">
            <a:avLst/>
          </a:prstGeom>
        </p:spPr>
      </p:pic>
      <p:sp>
        <p:nvSpPr>
          <p:cNvPr id="14" name="TextBox 13"/>
          <p:cNvSpPr txBox="1"/>
          <p:nvPr/>
        </p:nvSpPr>
        <p:spPr>
          <a:xfrm>
            <a:off x="1719626" y="1694537"/>
            <a:ext cx="599844" cy="307777"/>
          </a:xfrm>
          <a:prstGeom prst="rect">
            <a:avLst/>
          </a:prstGeom>
          <a:noFill/>
        </p:spPr>
        <p:txBody>
          <a:bodyPr wrap="none" rtlCol="0">
            <a:spAutoFit/>
          </a:bodyPr>
          <a:lstStyle/>
          <a:p>
            <a:r>
              <a:rPr lang="en-US" sz="1400" b="1" i="1" dirty="0"/>
              <a:t>Rates</a:t>
            </a:r>
          </a:p>
        </p:txBody>
      </p:sp>
      <p:sp>
        <p:nvSpPr>
          <p:cNvPr id="15" name="TextBox 14"/>
          <p:cNvSpPr txBox="1"/>
          <p:nvPr/>
        </p:nvSpPr>
        <p:spPr>
          <a:xfrm>
            <a:off x="3873770" y="2070595"/>
            <a:ext cx="2017091" cy="307777"/>
          </a:xfrm>
          <a:prstGeom prst="rect">
            <a:avLst/>
          </a:prstGeom>
          <a:noFill/>
        </p:spPr>
        <p:txBody>
          <a:bodyPr wrap="none" rtlCol="0">
            <a:spAutoFit/>
          </a:bodyPr>
          <a:lstStyle/>
          <a:p>
            <a:r>
              <a:rPr lang="en-US" sz="1400" b="1" i="1" dirty="0"/>
              <a:t>Detrended cohort effects</a:t>
            </a:r>
          </a:p>
        </p:txBody>
      </p:sp>
      <p:sp>
        <p:nvSpPr>
          <p:cNvPr id="17" name="TextBox 16"/>
          <p:cNvSpPr txBox="1"/>
          <p:nvPr/>
        </p:nvSpPr>
        <p:spPr>
          <a:xfrm>
            <a:off x="6865995" y="1676401"/>
            <a:ext cx="1385636" cy="307777"/>
          </a:xfrm>
          <a:prstGeom prst="rect">
            <a:avLst/>
          </a:prstGeom>
          <a:noFill/>
        </p:spPr>
        <p:txBody>
          <a:bodyPr wrap="none" rtlCol="0">
            <a:spAutoFit/>
          </a:bodyPr>
          <a:lstStyle/>
          <a:p>
            <a:r>
              <a:rPr lang="en-US" sz="1400" b="1" i="1" dirty="0"/>
              <a:t>Excess mortality</a:t>
            </a:r>
          </a:p>
        </p:txBody>
      </p:sp>
      <p:sp>
        <p:nvSpPr>
          <p:cNvPr id="18" name="Title 1">
            <a:extLst>
              <a:ext uri="{FF2B5EF4-FFF2-40B4-BE49-F238E27FC236}">
                <a16:creationId xmlns:a16="http://schemas.microsoft.com/office/drawing/2014/main" id="{614B9B6D-8F14-47BA-AB71-7040E3D636EC}"/>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APC curvature plots</a:t>
            </a:r>
          </a:p>
        </p:txBody>
      </p:sp>
      <p:pic>
        <p:nvPicPr>
          <p:cNvPr id="12" name="Picture 11">
            <a:extLst>
              <a:ext uri="{FF2B5EF4-FFF2-40B4-BE49-F238E27FC236}">
                <a16:creationId xmlns:a16="http://schemas.microsoft.com/office/drawing/2014/main" id="{6C385F6F-BAB5-4315-8786-7913529A79D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12979" y="1984179"/>
            <a:ext cx="2995220" cy="3744024"/>
          </a:xfrm>
          <a:prstGeom prst="rect">
            <a:avLst/>
          </a:prstGeom>
        </p:spPr>
      </p:pic>
      <p:sp>
        <p:nvSpPr>
          <p:cNvPr id="2" name="TextBox 1"/>
          <p:cNvSpPr txBox="1"/>
          <p:nvPr/>
        </p:nvSpPr>
        <p:spPr>
          <a:xfrm>
            <a:off x="4509248" y="5806305"/>
            <a:ext cx="6409764" cy="923330"/>
          </a:xfrm>
          <a:prstGeom prst="rect">
            <a:avLst/>
          </a:prstGeom>
          <a:noFill/>
        </p:spPr>
        <p:txBody>
          <a:bodyPr wrap="square" rtlCol="0">
            <a:spAutoFit/>
          </a:bodyPr>
          <a:lstStyle/>
          <a:p>
            <a:r>
              <a:rPr lang="en-US" dirty="0"/>
              <a:t>Several options for obtaining the “excess”</a:t>
            </a:r>
          </a:p>
          <a:p>
            <a:pPr marL="285750" indent="-285750">
              <a:buFontTx/>
              <a:buChar char="-"/>
            </a:pPr>
            <a:r>
              <a:rPr lang="en-US" dirty="0"/>
              <a:t>Interpolating with p-splines</a:t>
            </a:r>
          </a:p>
          <a:p>
            <a:pPr marL="285750" indent="-285750">
              <a:buFontTx/>
              <a:buChar char="-"/>
            </a:pPr>
            <a:r>
              <a:rPr lang="en-US" dirty="0"/>
              <a:t>Residuals of an Age-Period model → Cohort effects + residuals</a:t>
            </a:r>
          </a:p>
        </p:txBody>
      </p:sp>
    </p:spTree>
    <p:extLst>
      <p:ext uri="{BB962C8B-B14F-4D97-AF65-F5344CB8AC3E}">
        <p14:creationId xmlns:p14="http://schemas.microsoft.com/office/powerpoint/2010/main" val="2874209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78B7701A-0F58-4F80-A01B-AE87DEE8AB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6636" y="1159670"/>
            <a:ext cx="4305868" cy="5709290"/>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200" y="1133682"/>
            <a:ext cx="1714617" cy="2799374"/>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17287" y="1133682"/>
            <a:ext cx="1714617" cy="2799374"/>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81200" y="3725970"/>
            <a:ext cx="1714617" cy="2799374"/>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17287" y="3725970"/>
            <a:ext cx="1714617" cy="2799374"/>
          </a:xfrm>
          <a:prstGeom prst="rect">
            <a:avLst/>
          </a:prstGeom>
        </p:spPr>
      </p:pic>
      <p:sp>
        <p:nvSpPr>
          <p:cNvPr id="17" name="TextBox 16"/>
          <p:cNvSpPr txBox="1"/>
          <p:nvPr/>
        </p:nvSpPr>
        <p:spPr>
          <a:xfrm>
            <a:off x="2268236" y="1342839"/>
            <a:ext cx="1022754" cy="307777"/>
          </a:xfrm>
          <a:prstGeom prst="rect">
            <a:avLst/>
          </a:prstGeom>
          <a:noFill/>
        </p:spPr>
        <p:txBody>
          <a:bodyPr wrap="square" rtlCol="0">
            <a:spAutoFit/>
          </a:bodyPr>
          <a:lstStyle/>
          <a:p>
            <a:r>
              <a:rPr lang="en-US" sz="1400" dirty="0"/>
              <a:t>Hispanic</a:t>
            </a:r>
          </a:p>
        </p:txBody>
      </p:sp>
      <p:sp>
        <p:nvSpPr>
          <p:cNvPr id="18" name="TextBox 17"/>
          <p:cNvSpPr txBox="1"/>
          <p:nvPr/>
        </p:nvSpPr>
        <p:spPr>
          <a:xfrm>
            <a:off x="3744939" y="1340768"/>
            <a:ext cx="1080005" cy="307777"/>
          </a:xfrm>
          <a:prstGeom prst="rect">
            <a:avLst/>
          </a:prstGeom>
          <a:noFill/>
        </p:spPr>
        <p:txBody>
          <a:bodyPr wrap="square" rtlCol="0">
            <a:spAutoFit/>
          </a:bodyPr>
          <a:lstStyle/>
          <a:p>
            <a:r>
              <a:rPr lang="en-US" sz="1400" dirty="0"/>
              <a:t>NH-Black</a:t>
            </a:r>
          </a:p>
        </p:txBody>
      </p:sp>
      <p:sp>
        <p:nvSpPr>
          <p:cNvPr id="19" name="TextBox 18"/>
          <p:cNvSpPr txBox="1"/>
          <p:nvPr/>
        </p:nvSpPr>
        <p:spPr>
          <a:xfrm>
            <a:off x="2207568" y="3987390"/>
            <a:ext cx="1122534" cy="307777"/>
          </a:xfrm>
          <a:prstGeom prst="rect">
            <a:avLst/>
          </a:prstGeom>
          <a:noFill/>
        </p:spPr>
        <p:txBody>
          <a:bodyPr wrap="square" rtlCol="0">
            <a:spAutoFit/>
          </a:bodyPr>
          <a:lstStyle/>
          <a:p>
            <a:r>
              <a:rPr lang="en-US" sz="1400" dirty="0"/>
              <a:t>NH-White</a:t>
            </a:r>
          </a:p>
        </p:txBody>
      </p:sp>
      <p:sp>
        <p:nvSpPr>
          <p:cNvPr id="20" name="TextBox 19"/>
          <p:cNvSpPr txBox="1"/>
          <p:nvPr/>
        </p:nvSpPr>
        <p:spPr>
          <a:xfrm>
            <a:off x="3744939" y="3962336"/>
            <a:ext cx="779435" cy="307777"/>
          </a:xfrm>
          <a:prstGeom prst="rect">
            <a:avLst/>
          </a:prstGeom>
          <a:noFill/>
        </p:spPr>
        <p:txBody>
          <a:bodyPr wrap="square" rtlCol="0">
            <a:spAutoFit/>
          </a:bodyPr>
          <a:lstStyle/>
          <a:p>
            <a:r>
              <a:rPr lang="en-US" sz="1400" dirty="0"/>
              <a:t>Other</a:t>
            </a:r>
          </a:p>
        </p:txBody>
      </p:sp>
      <p:cxnSp>
        <p:nvCxnSpPr>
          <p:cNvPr id="22" name="Straight Arrow Connector 21"/>
          <p:cNvCxnSpPr>
            <a:cxnSpLocks/>
          </p:cNvCxnSpPr>
          <p:nvPr/>
        </p:nvCxnSpPr>
        <p:spPr>
          <a:xfrm>
            <a:off x="5323281" y="3861048"/>
            <a:ext cx="700711"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600056" y="980728"/>
            <a:ext cx="2034981" cy="553998"/>
          </a:xfrm>
          <a:prstGeom prst="rect">
            <a:avLst/>
          </a:prstGeom>
          <a:noFill/>
        </p:spPr>
        <p:txBody>
          <a:bodyPr wrap="none" rtlCol="0">
            <a:spAutoFit/>
          </a:bodyPr>
          <a:lstStyle/>
          <a:p>
            <a:r>
              <a:rPr lang="en-US" b="1" i="1" dirty="0"/>
              <a:t>APC curvature plot </a:t>
            </a:r>
          </a:p>
          <a:p>
            <a:r>
              <a:rPr lang="en-US" sz="1100" dirty="0"/>
              <a:t>(Acosta &amp; van Raalte 2019)</a:t>
            </a:r>
          </a:p>
        </p:txBody>
      </p:sp>
      <p:sp>
        <p:nvSpPr>
          <p:cNvPr id="21" name="Title 1">
            <a:extLst>
              <a:ext uri="{FF2B5EF4-FFF2-40B4-BE49-F238E27FC236}">
                <a16:creationId xmlns:a16="http://schemas.microsoft.com/office/drawing/2014/main" id="{B865933B-F01B-4A6A-AAA8-D17C27D897F6}"/>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Nonlinear Effects</a:t>
            </a:r>
          </a:p>
        </p:txBody>
      </p:sp>
      <p:sp>
        <p:nvSpPr>
          <p:cNvPr id="5" name="TextBox 4">
            <a:extLst>
              <a:ext uri="{FF2B5EF4-FFF2-40B4-BE49-F238E27FC236}">
                <a16:creationId xmlns:a16="http://schemas.microsoft.com/office/drawing/2014/main" id="{BEC75FAF-58AB-4EFE-8A22-54E46FAE3F71}"/>
              </a:ext>
            </a:extLst>
          </p:cNvPr>
          <p:cNvSpPr txBox="1"/>
          <p:nvPr/>
        </p:nvSpPr>
        <p:spPr>
          <a:xfrm>
            <a:off x="350958" y="1257999"/>
            <a:ext cx="1409610" cy="646331"/>
          </a:xfrm>
          <a:prstGeom prst="rect">
            <a:avLst/>
          </a:prstGeom>
          <a:noFill/>
        </p:spPr>
        <p:txBody>
          <a:bodyPr wrap="square" rtlCol="0">
            <a:spAutoFit/>
          </a:bodyPr>
          <a:lstStyle/>
          <a:p>
            <a:pPr algn="r"/>
            <a:r>
              <a:rPr lang="en-US" dirty="0"/>
              <a:t>drug-related mortality</a:t>
            </a:r>
          </a:p>
        </p:txBody>
      </p:sp>
    </p:spTree>
    <p:extLst>
      <p:ext uri="{BB962C8B-B14F-4D97-AF65-F5344CB8AC3E}">
        <p14:creationId xmlns:p14="http://schemas.microsoft.com/office/powerpoint/2010/main" val="1487418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F141BEA-BCFA-44FA-B8A6-111FC1B8984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801" b="13234"/>
          <a:stretch/>
        </p:blipFill>
        <p:spPr>
          <a:xfrm>
            <a:off x="3827875" y="939855"/>
            <a:ext cx="5915511" cy="5608866"/>
          </a:xfrm>
          <a:prstGeom prst="rect">
            <a:avLst/>
          </a:prstGeom>
        </p:spPr>
      </p:pic>
      <p:pic>
        <p:nvPicPr>
          <p:cNvPr id="11" name="Picture 10">
            <a:extLst>
              <a:ext uri="{FF2B5EF4-FFF2-40B4-BE49-F238E27FC236}">
                <a16:creationId xmlns:a16="http://schemas.microsoft.com/office/drawing/2014/main" id="{109F525E-4994-48E9-9E57-60252DB0144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4905" t="86631" r="39297" b="4575"/>
          <a:stretch/>
        </p:blipFill>
        <p:spPr>
          <a:xfrm>
            <a:off x="1318450" y="1736503"/>
            <a:ext cx="2541744" cy="713730"/>
          </a:xfrm>
          <a:prstGeom prst="rect">
            <a:avLst/>
          </a:prstGeom>
        </p:spPr>
      </p:pic>
      <p:pic>
        <p:nvPicPr>
          <p:cNvPr id="12" name="Picture 11">
            <a:extLst>
              <a:ext uri="{FF2B5EF4-FFF2-40B4-BE49-F238E27FC236}">
                <a16:creationId xmlns:a16="http://schemas.microsoft.com/office/drawing/2014/main" id="{DB9C89CD-1AF4-469B-9F38-9CF9112AEE1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8772" t="86631" r="22341" b="4575"/>
          <a:stretch/>
        </p:blipFill>
        <p:spPr>
          <a:xfrm>
            <a:off x="1966522" y="2666639"/>
            <a:ext cx="1341023" cy="713730"/>
          </a:xfrm>
          <a:prstGeom prst="rect">
            <a:avLst/>
          </a:prstGeom>
        </p:spPr>
      </p:pic>
      <p:sp>
        <p:nvSpPr>
          <p:cNvPr id="9" name="Title 1">
            <a:extLst>
              <a:ext uri="{FF2B5EF4-FFF2-40B4-BE49-F238E27FC236}">
                <a16:creationId xmlns:a16="http://schemas.microsoft.com/office/drawing/2014/main" id="{C8F1E715-4CFF-4B11-8F13-CD1A7612960F}"/>
              </a:ext>
            </a:extLst>
          </p:cNvPr>
          <p:cNvSpPr txBox="1">
            <a:spLocks/>
          </p:cNvSpPr>
          <p:nvPr/>
        </p:nvSpPr>
        <p:spPr>
          <a:xfrm>
            <a:off x="1966522" y="821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Nonlinear Effects</a:t>
            </a:r>
          </a:p>
        </p:txBody>
      </p:sp>
      <p:sp>
        <p:nvSpPr>
          <p:cNvPr id="13" name="TextBox 12">
            <a:extLst>
              <a:ext uri="{FF2B5EF4-FFF2-40B4-BE49-F238E27FC236}">
                <a16:creationId xmlns:a16="http://schemas.microsoft.com/office/drawing/2014/main" id="{1A18D65F-083E-4492-9133-D6E72052A4B2}"/>
              </a:ext>
            </a:extLst>
          </p:cNvPr>
          <p:cNvSpPr txBox="1"/>
          <p:nvPr/>
        </p:nvSpPr>
        <p:spPr>
          <a:xfrm>
            <a:off x="1970193" y="5268223"/>
            <a:ext cx="1656184" cy="738664"/>
          </a:xfrm>
          <a:prstGeom prst="rect">
            <a:avLst/>
          </a:prstGeom>
          <a:noFill/>
        </p:spPr>
        <p:txBody>
          <a:bodyPr wrap="square" rtlCol="0">
            <a:spAutoFit/>
          </a:bodyPr>
          <a:lstStyle/>
          <a:p>
            <a:pPr algn="r"/>
            <a:r>
              <a:rPr lang="en-US" sz="1400" i="1" dirty="0"/>
              <a:t>Source: Acosta et al. The Boomer Penalty (2020)</a:t>
            </a:r>
          </a:p>
        </p:txBody>
      </p:sp>
    </p:spTree>
    <p:extLst>
      <p:ext uri="{BB962C8B-B14F-4D97-AF65-F5344CB8AC3E}">
        <p14:creationId xmlns:p14="http://schemas.microsoft.com/office/powerpoint/2010/main" val="942613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BA354-2B69-4CBF-A440-4572C3C4F7F6}"/>
              </a:ext>
            </a:extLst>
          </p:cNvPr>
          <p:cNvSpPr>
            <a:spLocks noGrp="1"/>
          </p:cNvSpPr>
          <p:nvPr>
            <p:ph type="title"/>
          </p:nvPr>
        </p:nvSpPr>
        <p:spPr>
          <a:xfrm>
            <a:off x="2027548" y="1916832"/>
            <a:ext cx="8136904" cy="2592288"/>
          </a:xfrm>
        </p:spPr>
        <p:txBody>
          <a:bodyPr>
            <a:normAutofit/>
          </a:bodyPr>
          <a:lstStyle/>
          <a:p>
            <a:r>
              <a:rPr lang="en-US" sz="6000" dirty="0"/>
              <a:t>Lecture III. Introduction to statistical analysis of APC effects</a:t>
            </a:r>
          </a:p>
        </p:txBody>
      </p:sp>
    </p:spTree>
    <p:extLst>
      <p:ext uri="{BB962C8B-B14F-4D97-AF65-F5344CB8AC3E}">
        <p14:creationId xmlns:p14="http://schemas.microsoft.com/office/powerpoint/2010/main" val="1316155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3092" y="1135763"/>
            <a:ext cx="10515600" cy="4924378"/>
          </a:xfrm>
        </p:spPr>
        <p:txBody>
          <a:bodyPr>
            <a:normAutofit lnSpcReduction="10000"/>
          </a:bodyPr>
          <a:lstStyle/>
          <a:p>
            <a:r>
              <a:rPr lang="en-US" dirty="0">
                <a:latin typeface="Calibri" panose="020F0502020204030204" pitchFamily="34" charset="0"/>
                <a:ea typeface="Calibri" panose="020F0502020204030204" pitchFamily="34" charset="0"/>
                <a:cs typeface="Calibri" panose="020F0502020204030204" pitchFamily="34" charset="0"/>
              </a:rPr>
              <a:t>Always keep in mind APC is not a causal analysis</a:t>
            </a:r>
          </a:p>
          <a:p>
            <a:pPr lvl="1"/>
            <a:r>
              <a:rPr lang="en-US" dirty="0">
                <a:latin typeface="Calibri" panose="020F0502020204030204" pitchFamily="34" charset="0"/>
                <a:ea typeface="Calibri" panose="020F0502020204030204" pitchFamily="34" charset="0"/>
                <a:cs typeface="Calibri" panose="020F0502020204030204" pitchFamily="34" charset="0"/>
              </a:rPr>
              <a:t>Age, period, and cohorts have no real effects, are proxies of unobserved phenomena</a:t>
            </a:r>
          </a:p>
          <a:p>
            <a:r>
              <a:rPr lang="en-US" dirty="0">
                <a:latin typeface="Calibri" panose="020F0502020204030204" pitchFamily="34" charset="0"/>
                <a:ea typeface="Calibri" panose="020F0502020204030204" pitchFamily="34" charset="0"/>
                <a:cs typeface="Calibri" panose="020F0502020204030204" pitchFamily="34" charset="0"/>
              </a:rPr>
              <a:t>Possible to analyze any vital event (fertility, family formation, migration), but also any variable that is captured in APC  configuration (political orientation, religious affiliation, etc.)</a:t>
            </a:r>
          </a:p>
          <a:p>
            <a:r>
              <a:rPr lang="en-US" dirty="0">
                <a:latin typeface="Calibri" panose="020F0502020204030204" pitchFamily="34" charset="0"/>
                <a:ea typeface="Calibri" panose="020F0502020204030204" pitchFamily="34" charset="0"/>
                <a:cs typeface="Calibri" panose="020F0502020204030204" pitchFamily="34" charset="0"/>
              </a:rPr>
              <a:t>Always important to analyze visually the data</a:t>
            </a:r>
          </a:p>
          <a:p>
            <a:pPr lvl="1"/>
            <a:r>
              <a:rPr lang="en-US" dirty="0">
                <a:latin typeface="Calibri" panose="020F0502020204030204" pitchFamily="34" charset="0"/>
                <a:ea typeface="Calibri" panose="020F0502020204030204" pitchFamily="34" charset="0"/>
                <a:cs typeface="Calibri" panose="020F0502020204030204" pitchFamily="34" charset="0"/>
              </a:rPr>
              <a:t>Nonlinear effects are averages</a:t>
            </a:r>
          </a:p>
          <a:p>
            <a:pPr lvl="1"/>
            <a:r>
              <a:rPr lang="en-US" dirty="0">
                <a:latin typeface="Calibri" panose="020F0502020204030204" pitchFamily="34" charset="0"/>
                <a:ea typeface="Calibri" panose="020F0502020204030204" pitchFamily="34" charset="0"/>
                <a:cs typeface="Calibri" panose="020F0502020204030204" pitchFamily="34" charset="0"/>
              </a:rPr>
              <a:t>In this model we cannot see if the divergences from the linear trend:</a:t>
            </a:r>
          </a:p>
          <a:p>
            <a:pPr lvl="2"/>
            <a:r>
              <a:rPr lang="en-US" dirty="0">
                <a:latin typeface="Calibri" panose="020F0502020204030204" pitchFamily="34" charset="0"/>
                <a:ea typeface="Calibri" panose="020F0502020204030204" pitchFamily="34" charset="0"/>
                <a:cs typeface="Calibri" panose="020F0502020204030204" pitchFamily="34" charset="0"/>
              </a:rPr>
              <a:t>Have the same magnitude over time</a:t>
            </a:r>
          </a:p>
          <a:p>
            <a:pPr lvl="2"/>
            <a:r>
              <a:rPr lang="en-US" dirty="0">
                <a:latin typeface="Calibri" panose="020F0502020204030204" pitchFamily="34" charset="0"/>
                <a:ea typeface="Calibri" panose="020F0502020204030204" pitchFamily="34" charset="0"/>
                <a:cs typeface="Calibri" panose="020F0502020204030204" pitchFamily="34" charset="0"/>
              </a:rPr>
              <a:t>Are centered in the same category </a:t>
            </a:r>
          </a:p>
          <a:p>
            <a:r>
              <a:rPr lang="en-US" dirty="0">
                <a:latin typeface="Calibri" panose="020F0502020204030204" pitchFamily="34" charset="0"/>
                <a:ea typeface="Calibri" panose="020F0502020204030204" pitchFamily="34" charset="0"/>
                <a:cs typeface="Calibri" panose="020F0502020204030204" pitchFamily="34" charset="0"/>
              </a:rPr>
              <a:t>We can have the most of APC analyses by complementing visual and statistical analyses!!</a:t>
            </a:r>
          </a:p>
        </p:txBody>
      </p:sp>
      <p:sp>
        <p:nvSpPr>
          <p:cNvPr id="9" name="Title 1">
            <a:extLst>
              <a:ext uri="{FF2B5EF4-FFF2-40B4-BE49-F238E27FC236}">
                <a16:creationId xmlns:a16="http://schemas.microsoft.com/office/drawing/2014/main" id="{B61A53CA-7D7A-4063-884C-4CD88C0C74CB}"/>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 few aspects to consider (1/2)</a:t>
            </a:r>
          </a:p>
        </p:txBody>
      </p:sp>
    </p:spTree>
    <p:extLst>
      <p:ext uri="{BB962C8B-B14F-4D97-AF65-F5344CB8AC3E}">
        <p14:creationId xmlns:p14="http://schemas.microsoft.com/office/powerpoint/2010/main" val="1621121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3092" y="1135763"/>
            <a:ext cx="10515600" cy="4924378"/>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The model is additive within the Poisson framework (</a:t>
            </a:r>
            <a:r>
              <a:rPr lang="en-US" i="1" dirty="0">
                <a:latin typeface="Calibri" panose="020F0502020204030204" pitchFamily="34" charset="0"/>
                <a:ea typeface="Calibri" panose="020F0502020204030204" pitchFamily="34" charset="0"/>
                <a:cs typeface="Calibri" panose="020F0502020204030204" pitchFamily="34" charset="0"/>
              </a:rPr>
              <a:t>log()</a:t>
            </a:r>
            <a:r>
              <a:rPr lang="en-US" dirty="0">
                <a:latin typeface="Calibri" panose="020F0502020204030204" pitchFamily="34" charset="0"/>
                <a:ea typeface="Calibri" panose="020F0502020204030204" pitchFamily="34" charset="0"/>
                <a:cs typeface="Calibri" panose="020F0502020204030204" pitchFamily="34" charset="0"/>
              </a:rPr>
              <a:t>) but it becomes multiplicative outside</a:t>
            </a:r>
          </a:p>
          <a:p>
            <a:pPr lvl="1"/>
            <a:r>
              <a:rPr lang="en-US" dirty="0">
                <a:latin typeface="Calibri" panose="020F0502020204030204" pitchFamily="34" charset="0"/>
                <a:ea typeface="Calibri" panose="020F0502020204030204" pitchFamily="34" charset="0"/>
                <a:cs typeface="Calibri" panose="020F0502020204030204" pitchFamily="34" charset="0"/>
              </a:rPr>
              <a:t>That is why nonlinear effects can be interpreted as relative risks</a:t>
            </a:r>
          </a:p>
          <a:p>
            <a:pPr lvl="1"/>
            <a:r>
              <a:rPr lang="en-US" dirty="0">
                <a:latin typeface="Calibri" panose="020F0502020204030204" pitchFamily="34" charset="0"/>
                <a:ea typeface="Calibri" panose="020F0502020204030204" pitchFamily="34" charset="0"/>
                <a:cs typeface="Calibri" panose="020F0502020204030204" pitchFamily="34" charset="0"/>
              </a:rPr>
              <a:t>In other words, nonlinear effects (</a:t>
            </a:r>
            <a:r>
              <a:rPr lang="en-US" i="1" dirty="0" err="1">
                <a:latin typeface="Calibri" panose="020F0502020204030204" pitchFamily="34" charset="0"/>
                <a:ea typeface="Calibri" panose="020F0502020204030204" pitchFamily="34" charset="0"/>
                <a:cs typeface="Calibri" panose="020F0502020204030204" pitchFamily="34" charset="0"/>
              </a:rPr>
              <a:t>exp</a:t>
            </a:r>
            <a:r>
              <a:rPr lang="en-US" i="1" dirty="0">
                <a:latin typeface="Calibri" panose="020F0502020204030204" pitchFamily="34" charset="0"/>
                <a:ea typeface="Calibri" panose="020F0502020204030204" pitchFamily="34" charset="0"/>
                <a:cs typeface="Calibri" panose="020F0502020204030204" pitchFamily="34" charset="0"/>
              </a:rPr>
              <a:t>(coefficients)</a:t>
            </a:r>
            <a:r>
              <a:rPr lang="en-US" dirty="0">
                <a:latin typeface="Calibri" panose="020F0502020204030204" pitchFamily="34" charset="0"/>
                <a:ea typeface="Calibri" panose="020F0502020204030204" pitchFamily="34" charset="0"/>
                <a:cs typeface="Calibri" panose="020F0502020204030204" pitchFamily="34" charset="0"/>
              </a:rPr>
              <a:t>) indicate the divergence from the linear trend in relative terms</a:t>
            </a:r>
          </a:p>
          <a:p>
            <a:r>
              <a:rPr lang="en-US" dirty="0">
                <a:latin typeface="Calibri" panose="020F0502020204030204" pitchFamily="34" charset="0"/>
                <a:ea typeface="Calibri" panose="020F0502020204030204" pitchFamily="34" charset="0"/>
                <a:cs typeface="Calibri" panose="020F0502020204030204" pitchFamily="34" charset="0"/>
              </a:rPr>
              <a:t>Important to analyze how justifiable is the inclusion of the three temporal parameters (APC) in the model</a:t>
            </a:r>
          </a:p>
          <a:p>
            <a:pPr lvl="1"/>
            <a:r>
              <a:rPr lang="en-US" dirty="0">
                <a:latin typeface="Calibri" panose="020F0502020204030204" pitchFamily="34" charset="0"/>
                <a:ea typeface="Calibri" panose="020F0502020204030204" pitchFamily="34" charset="0"/>
                <a:cs typeface="Calibri" panose="020F0502020204030204" pitchFamily="34" charset="0"/>
              </a:rPr>
              <a:t>Possible to evaluate the contribution of each parameter to explain the observed variation by measuring the deviance, and also the improvement of the fitting by looking at AIC and BIC measures, among others</a:t>
            </a:r>
          </a:p>
          <a:p>
            <a:r>
              <a:rPr lang="en-US" dirty="0">
                <a:latin typeface="Calibri" panose="020F0502020204030204" pitchFamily="34" charset="0"/>
                <a:ea typeface="Calibri" panose="020F0502020204030204" pitchFamily="34" charset="0"/>
                <a:cs typeface="Calibri" panose="020F0502020204030204" pitchFamily="34" charset="0"/>
              </a:rPr>
              <a:t>Highly useful for analyzing mortality by causes</a:t>
            </a:r>
          </a:p>
          <a:p>
            <a:pPr lvl="1"/>
            <a:r>
              <a:rPr lang="en-US" dirty="0">
                <a:latin typeface="Calibri" panose="020F0502020204030204" pitchFamily="34" charset="0"/>
                <a:ea typeface="Calibri" panose="020F0502020204030204" pitchFamily="34" charset="0"/>
                <a:cs typeface="Calibri" panose="020F0502020204030204" pitchFamily="34" charset="0"/>
              </a:rPr>
              <a:t>Potential mechanisms are more specific</a:t>
            </a:r>
          </a:p>
        </p:txBody>
      </p:sp>
      <p:sp>
        <p:nvSpPr>
          <p:cNvPr id="9" name="Title 1">
            <a:extLst>
              <a:ext uri="{FF2B5EF4-FFF2-40B4-BE49-F238E27FC236}">
                <a16:creationId xmlns:a16="http://schemas.microsoft.com/office/drawing/2014/main" id="{B61A53CA-7D7A-4063-884C-4CD88C0C74CB}"/>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 few aspects to consider (2/2)</a:t>
            </a:r>
          </a:p>
        </p:txBody>
      </p:sp>
    </p:spTree>
    <p:extLst>
      <p:ext uri="{BB962C8B-B14F-4D97-AF65-F5344CB8AC3E}">
        <p14:creationId xmlns:p14="http://schemas.microsoft.com/office/powerpoint/2010/main" val="3547288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3092" y="1135763"/>
            <a:ext cx="10515600" cy="4924378"/>
          </a:xfrm>
        </p:spPr>
        <p:txBody>
          <a:bodyPr>
            <a:normAutofit/>
          </a:bodyPr>
          <a:lstStyle/>
          <a:p>
            <a:r>
              <a:rPr lang="en-US" dirty="0"/>
              <a:t>Let’s see how things work in R!</a:t>
            </a:r>
          </a:p>
        </p:txBody>
      </p:sp>
      <p:sp>
        <p:nvSpPr>
          <p:cNvPr id="9" name="Title 1">
            <a:extLst>
              <a:ext uri="{FF2B5EF4-FFF2-40B4-BE49-F238E27FC236}">
                <a16:creationId xmlns:a16="http://schemas.microsoft.com/office/drawing/2014/main" id="{B61A53CA-7D7A-4063-884C-4CD88C0C74CB}"/>
              </a:ext>
            </a:extLst>
          </p:cNvPr>
          <p:cNvSpPr txBox="1">
            <a:spLocks/>
          </p:cNvSpPr>
          <p:nvPr/>
        </p:nvSpPr>
        <p:spPr>
          <a:xfrm>
            <a:off x="1981200" y="-2098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Fitting an APC model</a:t>
            </a:r>
          </a:p>
        </p:txBody>
      </p:sp>
    </p:spTree>
    <p:extLst>
      <p:ext uri="{BB962C8B-B14F-4D97-AF65-F5344CB8AC3E}">
        <p14:creationId xmlns:p14="http://schemas.microsoft.com/office/powerpoint/2010/main" val="3400410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1137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3092" y="1135763"/>
                <a:ext cx="10515600" cy="4924378"/>
              </a:xfrm>
            </p:spPr>
            <p:txBody>
              <a:bodyPr>
                <a:normAutofit/>
              </a:bodyPr>
              <a:lstStyle/>
              <a:p>
                <a:r>
                  <a:rPr lang="en-US" dirty="0"/>
                  <a:t>Parameterization:</a:t>
                </a:r>
              </a:p>
              <a:p>
                <a:pPr lvl="1"/>
                <a:r>
                  <a:rPr lang="en-US" dirty="0"/>
                  <a:t>Remove the intercept, so the age curve is interpretable as predicted death rates at the period/cohort of reference</a:t>
                </a:r>
              </a:p>
              <a:p>
                <a:pPr lvl="1"/>
                <a:r>
                  <a:rPr lang="en-US" dirty="0"/>
                  <a:t>Include nonlinear components (</a:t>
                </a:r>
                <a14:m>
                  <m:oMath xmlns:m="http://schemas.openxmlformats.org/officeDocument/2006/math">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𝛼</m:t>
                        </m:r>
                      </m:e>
                      <m:sub>
                        <m:r>
                          <a:rPr lang="en-US" i="1">
                            <a:solidFill>
                              <a:srgbClr val="00B050"/>
                            </a:solidFill>
                            <a:latin typeface="Cambria Math" panose="02040503050406030204" pitchFamily="18" charset="0"/>
                          </a:rPr>
                          <m:t>𝑎</m:t>
                        </m:r>
                      </m:sub>
                    </m:sSub>
                  </m:oMath>
                </a14:m>
                <a:r>
                  <a:rPr lang="en-US" dirty="0">
                    <a:solidFill>
                      <a:srgbClr val="00B050"/>
                    </a:solidFill>
                  </a:rPr>
                  <a:t>,</a:t>
                </a:r>
                <a14:m>
                  <m:oMath xmlns:m="http://schemas.openxmlformats.org/officeDocument/2006/math">
                    <m:r>
                      <a:rPr lang="en-US">
                        <a:solidFill>
                          <a:srgbClr val="00B050"/>
                        </a:solidFill>
                        <a:latin typeface="Cambria Math" panose="02040503050406030204" pitchFamily="18" charset="0"/>
                      </a:rPr>
                      <m:t>   </m:t>
                    </m:r>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𝛼</m:t>
                        </m:r>
                      </m:e>
                      <m:sub>
                        <m:r>
                          <a:rPr lang="en-US" i="1">
                            <a:solidFill>
                              <a:srgbClr val="00B050"/>
                            </a:solidFill>
                            <a:latin typeface="Cambria Math" panose="02040503050406030204" pitchFamily="18" charset="0"/>
                          </a:rPr>
                          <m:t>𝑝</m:t>
                        </m:r>
                      </m:sub>
                    </m:sSub>
                    <m:r>
                      <m:rPr>
                        <m:nor/>
                      </m:rPr>
                      <a:rPr lang="en-US" dirty="0">
                        <a:solidFill>
                          <a:srgbClr val="00B050"/>
                        </a:solidFill>
                      </a:rPr>
                      <m:t>,</m:t>
                    </m:r>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 </m:t>
                        </m:r>
                        <m:r>
                          <a:rPr lang="en-US" i="1">
                            <a:solidFill>
                              <a:srgbClr val="00B050"/>
                            </a:solidFill>
                            <a:latin typeface="Cambria Math" panose="02040503050406030204" pitchFamily="18" charset="0"/>
                          </a:rPr>
                          <m:t>𝛼</m:t>
                        </m:r>
                      </m:e>
                      <m:sub>
                        <m:r>
                          <a:rPr lang="en-US" i="1">
                            <a:solidFill>
                              <a:srgbClr val="00B050"/>
                            </a:solidFill>
                            <a:latin typeface="Cambria Math" panose="02040503050406030204" pitchFamily="18" charset="0"/>
                          </a:rPr>
                          <m:t>𝑐</m:t>
                        </m:r>
                      </m:sub>
                    </m:sSub>
                  </m:oMath>
                </a14:m>
                <a:r>
                  <a:rPr lang="en-US" dirty="0"/>
                  <a:t>)</a:t>
                </a:r>
              </a:p>
              <a:p>
                <a:pPr lvl="1"/>
                <a:r>
                  <a:rPr lang="en-US" dirty="0"/>
                  <a:t>Include the drift (</a:t>
                </a:r>
                <a14:m>
                  <m:oMath xmlns:m="http://schemas.openxmlformats.org/officeDocument/2006/math">
                    <m:sSub>
                      <m:sSubPr>
                        <m:ctrlPr>
                          <a:rPr lang="en-US" i="1">
                            <a:solidFill>
                              <a:schemeClr val="accent1"/>
                            </a:solidFill>
                            <a:latin typeface="Cambria Math" panose="02040503050406030204" pitchFamily="18" charset="0"/>
                          </a:rPr>
                        </m:ctrlPr>
                      </m:sSubPr>
                      <m:e>
                        <m:r>
                          <a:rPr lang="en-US">
                            <a:solidFill>
                              <a:schemeClr val="accent1"/>
                            </a:solidFill>
                            <a:latin typeface="Cambria Math" panose="02040503050406030204" pitchFamily="18" charset="0"/>
                          </a:rPr>
                          <m:t>𝛿</m:t>
                        </m:r>
                      </m:e>
                      <m:sub>
                        <m:r>
                          <a:rPr lang="en-US" b="0" i="1" smtClean="0">
                            <a:solidFill>
                              <a:schemeClr val="accent1"/>
                            </a:solidFill>
                            <a:latin typeface="Cambria Math" panose="02040503050406030204" pitchFamily="18" charset="0"/>
                          </a:rPr>
                          <m:t>𝑑</m:t>
                        </m:r>
                      </m:sub>
                    </m:sSub>
                    <m:d>
                      <m:dPr>
                        <m:ctrlPr>
                          <a:rPr lang="en-US" i="1">
                            <a:latin typeface="Cambria Math" panose="02040503050406030204" pitchFamily="18" charset="0"/>
                          </a:rPr>
                        </m:ctrlPr>
                      </m:dPr>
                      <m:e>
                        <m:r>
                          <a:rPr lang="en-US">
                            <a:latin typeface="Cambria Math" panose="02040503050406030204" pitchFamily="18" charset="0"/>
                          </a:rPr>
                          <m:t>𝑝</m:t>
                        </m:r>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𝑝</m:t>
                            </m:r>
                          </m:e>
                          <m:sub>
                            <m:r>
                              <a:rPr lang="en-US">
                                <a:latin typeface="Cambria Math" panose="02040503050406030204" pitchFamily="18" charset="0"/>
                              </a:rPr>
                              <m:t>0</m:t>
                            </m:r>
                          </m:sub>
                        </m:sSub>
                      </m:e>
                    </m:d>
                  </m:oMath>
                </a14:m>
                <a:r>
                  <a:rPr lang="en-US" dirty="0"/>
                  <a:t>, or </a:t>
                </a:r>
                <a14:m>
                  <m:oMath xmlns:m="http://schemas.openxmlformats.org/officeDocument/2006/math">
                    <m:sSub>
                      <m:sSubPr>
                        <m:ctrlPr>
                          <a:rPr lang="en-US" i="1">
                            <a:solidFill>
                              <a:schemeClr val="accent1"/>
                            </a:solidFill>
                            <a:latin typeface="Cambria Math" panose="02040503050406030204" pitchFamily="18" charset="0"/>
                          </a:rPr>
                        </m:ctrlPr>
                      </m:sSubPr>
                      <m:e>
                        <m:r>
                          <a:rPr lang="en-US">
                            <a:solidFill>
                              <a:schemeClr val="accent1"/>
                            </a:solidFill>
                            <a:latin typeface="Cambria Math" panose="02040503050406030204" pitchFamily="18" charset="0"/>
                          </a:rPr>
                          <m:t>𝛿</m:t>
                        </m:r>
                      </m:e>
                      <m:sub>
                        <m:r>
                          <a:rPr lang="en-US" b="0" i="1" smtClean="0">
                            <a:solidFill>
                              <a:schemeClr val="accent1"/>
                            </a:solidFill>
                            <a:latin typeface="Cambria Math" panose="02040503050406030204" pitchFamily="18" charset="0"/>
                          </a:rPr>
                          <m:t>𝑑</m:t>
                        </m:r>
                      </m:sub>
                    </m:sSub>
                    <m:d>
                      <m:dPr>
                        <m:ctrlPr>
                          <a:rPr lang="en-US" i="1">
                            <a:latin typeface="Cambria Math" panose="02040503050406030204" pitchFamily="18" charset="0"/>
                          </a:rPr>
                        </m:ctrlPr>
                      </m:dPr>
                      <m:e>
                        <m:r>
                          <a:rPr lang="en-US">
                            <a:latin typeface="Cambria Math" panose="02040503050406030204" pitchFamily="18" charset="0"/>
                          </a:rPr>
                          <m:t>𝑐</m:t>
                        </m:r>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𝑐</m:t>
                            </m:r>
                          </m:e>
                          <m:sub>
                            <m:r>
                              <a:rPr lang="en-US">
                                <a:latin typeface="Cambria Math" panose="02040503050406030204" pitchFamily="18" charset="0"/>
                              </a:rPr>
                              <m:t>0</m:t>
                            </m:r>
                          </m:sub>
                        </m:sSub>
                      </m:e>
                    </m:d>
                  </m:oMath>
                </a14:m>
                <a:r>
                  <a:rPr lang="en-US" dirty="0"/>
                  <a:t>, where </a:t>
                </a:r>
                <a14:m>
                  <m:oMath xmlns:m="http://schemas.openxmlformats.org/officeDocument/2006/math">
                    <m:sSub>
                      <m:sSubPr>
                        <m:ctrlPr>
                          <a:rPr lang="en-US" i="1">
                            <a:solidFill>
                              <a:schemeClr val="accent1"/>
                            </a:solidFill>
                            <a:latin typeface="Cambria Math" panose="02040503050406030204" pitchFamily="18" charset="0"/>
                          </a:rPr>
                        </m:ctrlPr>
                      </m:sSubPr>
                      <m:e>
                        <m:r>
                          <a:rPr lang="en-US">
                            <a:solidFill>
                              <a:schemeClr val="accent1"/>
                            </a:solidFill>
                            <a:latin typeface="Cambria Math" panose="02040503050406030204" pitchFamily="18" charset="0"/>
                          </a:rPr>
                          <m:t>𝛿</m:t>
                        </m:r>
                      </m:e>
                      <m:sub>
                        <m:r>
                          <a:rPr lang="en-US" i="1">
                            <a:solidFill>
                              <a:schemeClr val="accent1"/>
                            </a:solidFill>
                            <a:latin typeface="Cambria Math" panose="02040503050406030204" pitchFamily="18" charset="0"/>
                          </a:rPr>
                          <m:t>𝑑</m:t>
                        </m:r>
                      </m:sub>
                    </m:sSub>
                    <m:r>
                      <a:rPr lang="en-US" b="0" i="1" smtClean="0">
                        <a:solidFill>
                          <a:schemeClr val="accent1"/>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𝜷</m:t>
                        </m:r>
                      </m:e>
                      <m:sub>
                        <m:r>
                          <a:rPr lang="en-US" b="1" i="1">
                            <a:solidFill>
                              <a:srgbClr val="C00000"/>
                            </a:solidFill>
                            <a:latin typeface="Cambria Math" panose="02040503050406030204" pitchFamily="18" charset="0"/>
                          </a:rPr>
                          <m:t>𝒑</m:t>
                        </m:r>
                      </m:sub>
                    </m:sSub>
                    <m:r>
                      <a:rPr lang="en-US" b="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𝜷</m:t>
                        </m:r>
                      </m:e>
                      <m:sub>
                        <m:r>
                          <a:rPr lang="en-US" b="1" i="1">
                            <a:solidFill>
                              <a:srgbClr val="C00000"/>
                            </a:solidFill>
                            <a:latin typeface="Cambria Math" panose="02040503050406030204" pitchFamily="18" charset="0"/>
                          </a:rPr>
                          <m:t>𝒄</m:t>
                        </m:r>
                      </m:sub>
                    </m:sSub>
                  </m:oMath>
                </a14:m>
                <a:r>
                  <a:rPr lang="en-US" dirty="0"/>
                  <a:t>), by imposing detrended nonlinear components</a:t>
                </a:r>
              </a:p>
              <a:p>
                <a:endParaRPr lang="en-US" dirty="0"/>
              </a:p>
              <a:p>
                <a:r>
                  <a:rPr lang="en-US" dirty="0"/>
                  <a:t>Impose a constraint of sum-zero effects (</a:t>
                </a:r>
                <a14:m>
                  <m:oMath xmlns:m="http://schemas.openxmlformats.org/officeDocument/2006/math">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𝑎</m:t>
                            </m:r>
                          </m:sub>
                        </m:sSub>
                      </m:e>
                    </m:nary>
                    <m:r>
                      <a:rPr lang="en-US" i="1">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𝑝</m:t>
                            </m:r>
                          </m:sub>
                        </m:sSub>
                      </m:e>
                    </m:nary>
                    <m:r>
                      <a:rPr lang="en-US" i="1">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𝑐</m:t>
                            </m:r>
                          </m:sub>
                        </m:sSub>
                      </m:e>
                    </m:nary>
                    <m:r>
                      <a:rPr lang="en-US" i="1">
                        <a:latin typeface="Cambria Math" panose="02040503050406030204" pitchFamily="18" charset="0"/>
                      </a:rPr>
                      <m:t>=0</m:t>
                    </m:r>
                  </m:oMath>
                </a14:m>
                <a:r>
                  <a:rPr lang="en-US" dirty="0"/>
                  <a:t>) for having a better interpretation of the estimates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3092" y="1135763"/>
                <a:ext cx="10515600" cy="4924378"/>
              </a:xfrm>
              <a:blipFill rotWithShape="0">
                <a:blip r:embed="rId2"/>
                <a:stretch>
                  <a:fillRect l="-1043" t="-1980"/>
                </a:stretch>
              </a:blipFill>
            </p:spPr>
            <p:txBody>
              <a:bodyPr/>
              <a:lstStyle/>
              <a:p>
                <a:r>
                  <a:rPr lang="en-US">
                    <a:noFill/>
                  </a:rPr>
                  <a:t> </a:t>
                </a:r>
              </a:p>
            </p:txBody>
          </p:sp>
        </mc:Fallback>
      </mc:AlternateContent>
      <p:sp>
        <p:nvSpPr>
          <p:cNvPr id="9" name="Title 1">
            <a:extLst>
              <a:ext uri="{FF2B5EF4-FFF2-40B4-BE49-F238E27FC236}">
                <a16:creationId xmlns:a16="http://schemas.microsoft.com/office/drawing/2014/main" id="{B61A53CA-7D7A-4063-884C-4CD88C0C74CB}"/>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Fitting an APC model</a:t>
            </a:r>
          </a:p>
        </p:txBody>
      </p:sp>
    </p:spTree>
    <p:extLst>
      <p:ext uri="{BB962C8B-B14F-4D97-AF65-F5344CB8AC3E}">
        <p14:creationId xmlns:p14="http://schemas.microsoft.com/office/powerpoint/2010/main" val="1733088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3092" y="1135763"/>
                <a:ext cx="10515600" cy="4924378"/>
              </a:xfrm>
            </p:spPr>
            <p:txBody>
              <a:bodyPr>
                <a:normAutofit/>
              </a:bodyPr>
              <a:lstStyle/>
              <a:p>
                <a:r>
                  <a:rPr lang="en-US" dirty="0"/>
                  <a:t>According to the parameterization of the model (</a:t>
                </a:r>
                <a14:m>
                  <m:oMath xmlns:m="http://schemas.openxmlformats.org/officeDocument/2006/math">
                    <m:sSub>
                      <m:sSubPr>
                        <m:ctrlPr>
                          <a:rPr lang="en-US" i="1">
                            <a:solidFill>
                              <a:schemeClr val="accent1"/>
                            </a:solidFill>
                            <a:latin typeface="Cambria Math" panose="02040503050406030204" pitchFamily="18" charset="0"/>
                          </a:rPr>
                        </m:ctrlPr>
                      </m:sSubPr>
                      <m:e>
                        <m:r>
                          <a:rPr lang="en-US">
                            <a:solidFill>
                              <a:schemeClr val="accent1"/>
                            </a:solidFill>
                            <a:latin typeface="Cambria Math" panose="02040503050406030204" pitchFamily="18" charset="0"/>
                          </a:rPr>
                          <m:t>𝛿</m:t>
                        </m:r>
                      </m:e>
                      <m:sub>
                        <m:r>
                          <a:rPr lang="en-US" i="1">
                            <a:solidFill>
                              <a:schemeClr val="accent1"/>
                            </a:solidFill>
                            <a:latin typeface="Cambria Math" panose="02040503050406030204" pitchFamily="18" charset="0"/>
                          </a:rPr>
                          <m:t>𝑑</m:t>
                        </m:r>
                      </m:sub>
                    </m:sSub>
                    <m:d>
                      <m:dPr>
                        <m:ctrlPr>
                          <a:rPr lang="en-US" i="1">
                            <a:latin typeface="Cambria Math" panose="02040503050406030204" pitchFamily="18" charset="0"/>
                          </a:rPr>
                        </m:ctrlPr>
                      </m:dPr>
                      <m:e>
                        <m:r>
                          <a:rPr lang="en-US">
                            <a:latin typeface="Cambria Math" panose="02040503050406030204" pitchFamily="18" charset="0"/>
                          </a:rPr>
                          <m:t>𝑝</m:t>
                        </m:r>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𝑝</m:t>
                            </m:r>
                          </m:e>
                          <m:sub>
                            <m:r>
                              <a:rPr lang="en-US">
                                <a:latin typeface="Cambria Math" panose="02040503050406030204" pitchFamily="18" charset="0"/>
                              </a:rPr>
                              <m:t>0</m:t>
                            </m:r>
                          </m:sub>
                        </m:sSub>
                      </m:e>
                    </m:d>
                  </m:oMath>
                </a14:m>
                <a:r>
                  <a:rPr lang="en-US" dirty="0"/>
                  <a:t>, or </a:t>
                </a:r>
                <a14:m>
                  <m:oMath xmlns:m="http://schemas.openxmlformats.org/officeDocument/2006/math">
                    <m:sSub>
                      <m:sSubPr>
                        <m:ctrlPr>
                          <a:rPr lang="en-US" i="1">
                            <a:solidFill>
                              <a:schemeClr val="accent1"/>
                            </a:solidFill>
                            <a:latin typeface="Cambria Math" panose="02040503050406030204" pitchFamily="18" charset="0"/>
                          </a:rPr>
                        </m:ctrlPr>
                      </m:sSubPr>
                      <m:e>
                        <m:r>
                          <a:rPr lang="en-US">
                            <a:solidFill>
                              <a:schemeClr val="accent1"/>
                            </a:solidFill>
                            <a:latin typeface="Cambria Math" panose="02040503050406030204" pitchFamily="18" charset="0"/>
                          </a:rPr>
                          <m:t>𝛿</m:t>
                        </m:r>
                      </m:e>
                      <m:sub>
                        <m:r>
                          <a:rPr lang="en-US" i="1">
                            <a:solidFill>
                              <a:schemeClr val="accent1"/>
                            </a:solidFill>
                            <a:latin typeface="Cambria Math" panose="02040503050406030204" pitchFamily="18" charset="0"/>
                          </a:rPr>
                          <m:t>𝑑</m:t>
                        </m:r>
                      </m:sub>
                    </m:sSub>
                    <m:d>
                      <m:dPr>
                        <m:ctrlPr>
                          <a:rPr lang="en-US" i="1">
                            <a:latin typeface="Cambria Math" panose="02040503050406030204" pitchFamily="18" charset="0"/>
                          </a:rPr>
                        </m:ctrlPr>
                      </m:dPr>
                      <m:e>
                        <m:r>
                          <a:rPr lang="en-US">
                            <a:latin typeface="Cambria Math" panose="02040503050406030204" pitchFamily="18" charset="0"/>
                          </a:rPr>
                          <m:t>𝑐</m:t>
                        </m:r>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𝑐</m:t>
                            </m:r>
                          </m:e>
                          <m:sub>
                            <m:r>
                              <a:rPr lang="en-US">
                                <a:latin typeface="Cambria Math" panose="02040503050406030204" pitchFamily="18" charset="0"/>
                              </a:rPr>
                              <m:t>0</m:t>
                            </m:r>
                          </m:sub>
                        </m:sSub>
                      </m:e>
                    </m:d>
                  </m:oMath>
                </a14:m>
                <a:r>
                  <a:rPr lang="en-US" dirty="0"/>
                  <a:t>) the interpretation of the age estimates vary:</a:t>
                </a:r>
              </a:p>
              <a:p>
                <a:pPr lvl="1"/>
                <a:r>
                  <a:rPr lang="en-US" dirty="0"/>
                  <a:t>When fitting the model in the order A-P-C (</a:t>
                </a:r>
                <a14:m>
                  <m:oMath xmlns:m="http://schemas.openxmlformats.org/officeDocument/2006/math">
                    <m:sSub>
                      <m:sSubPr>
                        <m:ctrlPr>
                          <a:rPr lang="en-US" i="1">
                            <a:solidFill>
                              <a:schemeClr val="accent1"/>
                            </a:solidFill>
                            <a:latin typeface="Cambria Math" panose="02040503050406030204" pitchFamily="18" charset="0"/>
                          </a:rPr>
                        </m:ctrlPr>
                      </m:sSubPr>
                      <m:e>
                        <m:r>
                          <a:rPr lang="en-US">
                            <a:solidFill>
                              <a:schemeClr val="accent1"/>
                            </a:solidFill>
                            <a:latin typeface="Cambria Math" panose="02040503050406030204" pitchFamily="18" charset="0"/>
                          </a:rPr>
                          <m:t>𝛿</m:t>
                        </m:r>
                      </m:e>
                      <m:sub>
                        <m:r>
                          <a:rPr lang="en-US" i="1">
                            <a:solidFill>
                              <a:schemeClr val="accent1"/>
                            </a:solidFill>
                            <a:latin typeface="Cambria Math" panose="02040503050406030204" pitchFamily="18" charset="0"/>
                          </a:rPr>
                          <m:t>𝑑</m:t>
                        </m:r>
                      </m:sub>
                    </m:sSub>
                    <m:d>
                      <m:dPr>
                        <m:ctrlPr>
                          <a:rPr lang="en-US" i="1">
                            <a:latin typeface="Cambria Math" panose="02040503050406030204" pitchFamily="18" charset="0"/>
                          </a:rPr>
                        </m:ctrlPr>
                      </m:dPr>
                      <m:e>
                        <m:r>
                          <a:rPr lang="en-US">
                            <a:latin typeface="Cambria Math" panose="02040503050406030204" pitchFamily="18" charset="0"/>
                          </a:rPr>
                          <m:t>𝑝</m:t>
                        </m:r>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𝑝</m:t>
                            </m:r>
                          </m:e>
                          <m:sub>
                            <m:r>
                              <a:rPr lang="en-US">
                                <a:latin typeface="Cambria Math" panose="02040503050406030204" pitchFamily="18" charset="0"/>
                              </a:rPr>
                              <m:t>0</m:t>
                            </m:r>
                          </m:sub>
                        </m:sSub>
                      </m:e>
                    </m:d>
                  </m:oMath>
                </a14:m>
                <a:r>
                  <a:rPr lang="en-US" dirty="0"/>
                  <a:t>) the age curve (</a:t>
                </a:r>
                <a14:m>
                  <m:oMath xmlns:m="http://schemas.openxmlformats.org/officeDocument/2006/math">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𝛼</m:t>
                        </m:r>
                      </m:e>
                      <m:sub>
                        <m:r>
                          <a:rPr lang="en-US" i="1">
                            <a:solidFill>
                              <a:srgbClr val="00B050"/>
                            </a:solidFill>
                            <a:latin typeface="Cambria Math" panose="02040503050406030204" pitchFamily="18" charset="0"/>
                          </a:rPr>
                          <m:t>𝑎</m:t>
                        </m:r>
                      </m:sub>
                    </m:sSub>
                  </m:oMath>
                </a14:m>
                <a:r>
                  <a:rPr lang="en-US" dirty="0"/>
                  <a:t>) indicates the predicted </a:t>
                </a:r>
                <a:r>
                  <a:rPr lang="en-US" b="1" dirty="0"/>
                  <a:t>age-specific death rates at the period of reference</a:t>
                </a:r>
              </a:p>
              <a:p>
                <a:pPr lvl="1"/>
                <a:r>
                  <a:rPr lang="en-US" dirty="0"/>
                  <a:t>When fitting the model as A-C-P (</a:t>
                </a:r>
                <a14:m>
                  <m:oMath xmlns:m="http://schemas.openxmlformats.org/officeDocument/2006/math">
                    <m:sSub>
                      <m:sSubPr>
                        <m:ctrlPr>
                          <a:rPr lang="en-US" i="1">
                            <a:solidFill>
                              <a:schemeClr val="accent1"/>
                            </a:solidFill>
                            <a:latin typeface="Cambria Math" panose="02040503050406030204" pitchFamily="18" charset="0"/>
                          </a:rPr>
                        </m:ctrlPr>
                      </m:sSubPr>
                      <m:e>
                        <m:r>
                          <a:rPr lang="en-US">
                            <a:solidFill>
                              <a:schemeClr val="accent1"/>
                            </a:solidFill>
                            <a:latin typeface="Cambria Math" panose="02040503050406030204" pitchFamily="18" charset="0"/>
                          </a:rPr>
                          <m:t>𝛿</m:t>
                        </m:r>
                      </m:e>
                      <m:sub>
                        <m:r>
                          <a:rPr lang="en-US" i="1">
                            <a:solidFill>
                              <a:schemeClr val="accent1"/>
                            </a:solidFill>
                            <a:latin typeface="Cambria Math" panose="02040503050406030204" pitchFamily="18" charset="0"/>
                          </a:rPr>
                          <m:t>𝑑</m:t>
                        </m:r>
                      </m:sub>
                    </m:sSub>
                    <m:d>
                      <m:dPr>
                        <m:ctrlPr>
                          <a:rPr lang="en-US" i="1">
                            <a:latin typeface="Cambria Math" panose="02040503050406030204" pitchFamily="18" charset="0"/>
                          </a:rPr>
                        </m:ctrlPr>
                      </m:dPr>
                      <m:e>
                        <m:r>
                          <a:rPr lang="en-US">
                            <a:latin typeface="Cambria Math" panose="02040503050406030204" pitchFamily="18" charset="0"/>
                          </a:rPr>
                          <m:t>𝑐</m:t>
                        </m:r>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𝑐</m:t>
                            </m:r>
                          </m:e>
                          <m:sub>
                            <m:r>
                              <a:rPr lang="en-US">
                                <a:latin typeface="Cambria Math" panose="02040503050406030204" pitchFamily="18" charset="0"/>
                              </a:rPr>
                              <m:t>0</m:t>
                            </m:r>
                          </m:sub>
                        </m:sSub>
                      </m:e>
                    </m:d>
                  </m:oMath>
                </a14:m>
                <a:r>
                  <a:rPr lang="en-US" dirty="0"/>
                  <a:t>) the age curve (</a:t>
                </a:r>
                <a14:m>
                  <m:oMath xmlns:m="http://schemas.openxmlformats.org/officeDocument/2006/math">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𝛼</m:t>
                        </m:r>
                      </m:e>
                      <m:sub>
                        <m:r>
                          <a:rPr lang="en-US" i="1">
                            <a:solidFill>
                              <a:srgbClr val="00B050"/>
                            </a:solidFill>
                            <a:latin typeface="Cambria Math" panose="02040503050406030204" pitchFamily="18" charset="0"/>
                          </a:rPr>
                          <m:t>𝑎</m:t>
                        </m:r>
                      </m:sub>
                    </m:sSub>
                  </m:oMath>
                </a14:m>
                <a:r>
                  <a:rPr lang="en-US" dirty="0"/>
                  <a:t>) indicates the predicted </a:t>
                </a:r>
                <a:r>
                  <a:rPr lang="en-US" b="1" dirty="0"/>
                  <a:t>age-specific death rates at the cohort of reference</a:t>
                </a:r>
              </a:p>
              <a:p>
                <a:endParaRPr lang="en-US" dirty="0"/>
              </a:p>
              <a:p>
                <a:r>
                  <a:rPr lang="en-US" dirty="0"/>
                  <a:t>In all cases, the detrended nonlinear period and cohort effects are exactly the same</a:t>
                </a:r>
              </a:p>
              <a:p>
                <a:pPr lvl="1"/>
                <a:r>
                  <a:rPr lang="en-US" dirty="0"/>
                  <a:t>The antilog of the coefficients (</a:t>
                </a:r>
                <a14:m>
                  <m:oMath xmlns:m="http://schemas.openxmlformats.org/officeDocument/2006/math">
                    <m:r>
                      <a:rPr lang="en-US" b="1" i="1">
                        <a:latin typeface="Cambria Math" panose="02040503050406030204" pitchFamily="18" charset="0"/>
                      </a:rPr>
                      <m:t>𝒆𝒙𝒑</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𝜶</m:t>
                        </m:r>
                      </m:e>
                      <m:sub>
                        <m:r>
                          <a:rPr lang="en-US" b="1" i="1">
                            <a:latin typeface="Cambria Math" panose="02040503050406030204" pitchFamily="18" charset="0"/>
                          </a:rPr>
                          <m:t>𝒑</m:t>
                        </m:r>
                      </m:sub>
                    </m:sSub>
                    <m:r>
                      <a:rPr lang="en-US" b="1" i="1">
                        <a:latin typeface="Cambria Math" panose="02040503050406030204" pitchFamily="18" charset="0"/>
                      </a:rPr>
                      <m:t>)</m:t>
                    </m:r>
                  </m:oMath>
                </a14:m>
                <a:r>
                  <a:rPr lang="en-US" dirty="0"/>
                  <a:t>, </a:t>
                </a:r>
                <a14:m>
                  <m:oMath xmlns:m="http://schemas.openxmlformats.org/officeDocument/2006/math">
                    <m:r>
                      <a:rPr lang="en-US" b="1" i="1">
                        <a:latin typeface="Cambria Math" panose="02040503050406030204" pitchFamily="18" charset="0"/>
                      </a:rPr>
                      <m:t>𝒆𝒙𝒑</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𝜶</m:t>
                        </m:r>
                      </m:e>
                      <m:sub>
                        <m:r>
                          <a:rPr lang="en-US" b="1" i="1">
                            <a:latin typeface="Cambria Math" panose="02040503050406030204" pitchFamily="18" charset="0"/>
                          </a:rPr>
                          <m:t>𝒄</m:t>
                        </m:r>
                      </m:sub>
                    </m:sSub>
                    <m:r>
                      <a:rPr lang="en-US" b="1" i="1">
                        <a:latin typeface="Cambria Math" panose="02040503050406030204" pitchFamily="18" charset="0"/>
                      </a:rPr>
                      <m:t>)</m:t>
                    </m:r>
                  </m:oMath>
                </a14:m>
                <a:r>
                  <a:rPr lang="en-US" dirty="0"/>
                  <a:t>) indicate the relative risk of death, compared to the overall trend</a:t>
                </a:r>
                <a:endParaRPr lang="en-US" dirty="0">
                  <a:latin typeface="Cambria Math" panose="02040503050406030204" pitchFamily="18" charset="0"/>
                </a:endParaRP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3092" y="1135763"/>
                <a:ext cx="10515600" cy="4924378"/>
              </a:xfrm>
              <a:blipFill rotWithShape="0">
                <a:blip r:embed="rId2"/>
                <a:stretch>
                  <a:fillRect l="-1043" t="-1980" r="-754"/>
                </a:stretch>
              </a:blipFill>
            </p:spPr>
            <p:txBody>
              <a:bodyPr/>
              <a:lstStyle/>
              <a:p>
                <a:r>
                  <a:rPr lang="en-US">
                    <a:noFill/>
                  </a:rPr>
                  <a:t> </a:t>
                </a:r>
              </a:p>
            </p:txBody>
          </p:sp>
        </mc:Fallback>
      </mc:AlternateContent>
      <p:sp>
        <p:nvSpPr>
          <p:cNvPr id="9" name="Title 1">
            <a:extLst>
              <a:ext uri="{FF2B5EF4-FFF2-40B4-BE49-F238E27FC236}">
                <a16:creationId xmlns:a16="http://schemas.microsoft.com/office/drawing/2014/main" id="{B61A53CA-7D7A-4063-884C-4CD88C0C74CB}"/>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Fitting an APC model</a:t>
            </a:r>
          </a:p>
        </p:txBody>
      </p:sp>
    </p:spTree>
    <p:extLst>
      <p:ext uri="{BB962C8B-B14F-4D97-AF65-F5344CB8AC3E}">
        <p14:creationId xmlns:p14="http://schemas.microsoft.com/office/powerpoint/2010/main" val="870486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After fitting?</a:t>
            </a:r>
          </a:p>
        </p:txBody>
      </p:sp>
      <p:sp>
        <p:nvSpPr>
          <p:cNvPr id="3" name="Content Placeholder 2"/>
          <p:cNvSpPr>
            <a:spLocks noGrp="1"/>
          </p:cNvSpPr>
          <p:nvPr>
            <p:ph idx="1"/>
          </p:nvPr>
        </p:nvSpPr>
        <p:spPr>
          <a:xfrm>
            <a:off x="838200" y="1600200"/>
            <a:ext cx="10515600" cy="5069160"/>
          </a:xfrm>
        </p:spPr>
        <p:txBody>
          <a:bodyPr>
            <a:normAutofit/>
          </a:bodyPr>
          <a:lstStyle/>
          <a:p>
            <a:r>
              <a:rPr lang="en-US" dirty="0"/>
              <a:t>Decomposition of linear effects</a:t>
            </a:r>
          </a:p>
          <a:p>
            <a:pPr lvl="1"/>
            <a:r>
              <a:rPr lang="en-US" dirty="0"/>
              <a:t>Relax assumptions</a:t>
            </a:r>
          </a:p>
          <a:p>
            <a:pPr lvl="1"/>
            <a:r>
              <a:rPr lang="en-US" dirty="0"/>
              <a:t>Based on social and biological theory</a:t>
            </a:r>
          </a:p>
          <a:p>
            <a:pPr lvl="1"/>
            <a:r>
              <a:rPr lang="en-US" dirty="0"/>
              <a:t>Solution interval approach (instead of unique solution)</a:t>
            </a:r>
          </a:p>
          <a:p>
            <a:r>
              <a:rPr lang="en-US" dirty="0"/>
              <a:t>Focus on identifiable estimates</a:t>
            </a:r>
            <a:endParaRPr lang="en-US" i="1" dirty="0"/>
          </a:p>
          <a:p>
            <a:pPr lvl="1"/>
            <a:r>
              <a:rPr lang="en-US" dirty="0"/>
              <a:t>Divergences from the linear trends (nonlinear effects / </a:t>
            </a:r>
            <a:r>
              <a:rPr lang="en-US" i="1" dirty="0"/>
              <a:t>curvatures</a:t>
            </a:r>
            <a:r>
              <a:rPr lang="en-US" dirty="0"/>
              <a:t>)</a:t>
            </a:r>
          </a:p>
        </p:txBody>
      </p:sp>
    </p:spTree>
    <p:extLst>
      <p:ext uri="{BB962C8B-B14F-4D97-AF65-F5344CB8AC3E}">
        <p14:creationId xmlns:p14="http://schemas.microsoft.com/office/powerpoint/2010/main" val="2997110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a:t>Drift</a:t>
            </a:r>
            <a:r>
              <a:rPr lang="en-US" dirty="0"/>
              <a:t> to period and cohort approach</a:t>
            </a:r>
          </a:p>
        </p:txBody>
      </p:sp>
      <p:sp>
        <p:nvSpPr>
          <p:cNvPr id="3" name="Content Placeholder 2"/>
          <p:cNvSpPr>
            <a:spLocks noGrp="1"/>
          </p:cNvSpPr>
          <p:nvPr>
            <p:ph idx="1"/>
          </p:nvPr>
        </p:nvSpPr>
        <p:spPr>
          <a:xfrm>
            <a:off x="959224" y="1600200"/>
            <a:ext cx="9968752" cy="5069160"/>
          </a:xfrm>
        </p:spPr>
        <p:txBody>
          <a:bodyPr>
            <a:normAutofit/>
          </a:bodyPr>
          <a:lstStyle/>
          <a:p>
            <a:r>
              <a:rPr lang="en-US" dirty="0"/>
              <a:t>Change over time alternatively fully attributed  to period and cohort variations</a:t>
            </a:r>
          </a:p>
          <a:p>
            <a:r>
              <a:rPr lang="en-US" b="1" i="1" dirty="0"/>
              <a:t>Assumption: True partition somewhere in between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8915" y="2925763"/>
            <a:ext cx="6093132" cy="3838342"/>
          </a:xfrm>
          <a:prstGeom prst="rect">
            <a:avLst/>
          </a:prstGeom>
        </p:spPr>
      </p:pic>
      <p:sp>
        <p:nvSpPr>
          <p:cNvPr id="5" name="TextBox 4"/>
          <p:cNvSpPr txBox="1"/>
          <p:nvPr/>
        </p:nvSpPr>
        <p:spPr>
          <a:xfrm>
            <a:off x="533399" y="3101847"/>
            <a:ext cx="5045515" cy="3170099"/>
          </a:xfrm>
          <a:prstGeom prst="rect">
            <a:avLst/>
          </a:prstGeom>
          <a:noFill/>
        </p:spPr>
        <p:txBody>
          <a:bodyPr wrap="square" rtlCol="0">
            <a:spAutoFit/>
          </a:bodyPr>
          <a:lstStyle/>
          <a:p>
            <a:pPr algn="r"/>
            <a:r>
              <a:rPr lang="en-US" sz="1600" b="1" dirty="0"/>
              <a:t>Influenza mortality trends in the U.S. </a:t>
            </a:r>
            <a:r>
              <a:rPr lang="en-US" sz="1400" dirty="0"/>
              <a:t>(Acosta et al. 2019)</a:t>
            </a:r>
          </a:p>
          <a:p>
            <a:pPr algn="r"/>
            <a:endParaRPr lang="en-US" sz="1400" dirty="0"/>
          </a:p>
          <a:p>
            <a:pPr algn="r"/>
            <a:r>
              <a:rPr lang="en-US" sz="1400" dirty="0"/>
              <a:t>Mortality decreased on average </a:t>
            </a:r>
            <a:r>
              <a:rPr lang="en-US" sz="1400" b="1" dirty="0"/>
              <a:t>2.02 %</a:t>
            </a:r>
            <a:r>
              <a:rPr lang="en-US" sz="1400" dirty="0"/>
              <a:t> per year between 1959 and 2016 (drift = –0.02)</a:t>
            </a:r>
          </a:p>
          <a:p>
            <a:pPr algn="r"/>
            <a:endParaRPr lang="en-US" sz="1400" dirty="0"/>
          </a:p>
          <a:p>
            <a:pPr algn="r"/>
            <a:r>
              <a:rPr lang="en-US" sz="1400" b="1" dirty="0"/>
              <a:t>ACPd</a:t>
            </a:r>
            <a:r>
              <a:rPr lang="en-US" sz="1400" dirty="0"/>
              <a:t> → All change over cohorts (Period detrended)</a:t>
            </a:r>
          </a:p>
          <a:p>
            <a:pPr algn="r"/>
            <a:r>
              <a:rPr lang="en-US" sz="1400" b="1" dirty="0"/>
              <a:t>APCd </a:t>
            </a:r>
            <a:r>
              <a:rPr lang="en-US" sz="1400" dirty="0"/>
              <a:t>→ All change over periods (Cohort detrended)</a:t>
            </a:r>
          </a:p>
          <a:p>
            <a:pPr algn="r"/>
            <a:endParaRPr lang="en-US" sz="1400" dirty="0"/>
          </a:p>
          <a:p>
            <a:pPr algn="r"/>
            <a:r>
              <a:rPr lang="en-US" b="1" dirty="0"/>
              <a:t>Common aspects from both counterfactuals:</a:t>
            </a:r>
          </a:p>
          <a:p>
            <a:pPr marL="342900" indent="-342900" algn="r">
              <a:buAutoNum type="arabicPeriod"/>
            </a:pPr>
            <a:r>
              <a:rPr lang="en-US" dirty="0"/>
              <a:t>Mortality deteriorated over cohorts 1870-1900 </a:t>
            </a:r>
          </a:p>
          <a:p>
            <a:pPr marL="342900" indent="-342900" algn="r">
              <a:buFontTx/>
              <a:buAutoNum type="arabicPeriod"/>
            </a:pPr>
            <a:r>
              <a:rPr lang="en-US" dirty="0"/>
              <a:t>Mortality improved over cohorts 1900-1930 </a:t>
            </a:r>
          </a:p>
          <a:p>
            <a:pPr marL="342900" indent="-342900" algn="r">
              <a:buFontTx/>
              <a:buAutoNum type="arabicPeriod"/>
            </a:pPr>
            <a:r>
              <a:rPr lang="en-US" dirty="0"/>
              <a:t>Same lowest and highest period shocks</a:t>
            </a:r>
          </a:p>
          <a:p>
            <a:pPr marL="342900" indent="-342900" algn="r">
              <a:buAutoNum type="arabicPeriod"/>
            </a:pPr>
            <a:endParaRPr lang="en-US" sz="1400" dirty="0"/>
          </a:p>
        </p:txBody>
      </p:sp>
    </p:spTree>
    <p:extLst>
      <p:ext uri="{BB962C8B-B14F-4D97-AF65-F5344CB8AC3E}">
        <p14:creationId xmlns:p14="http://schemas.microsoft.com/office/powerpoint/2010/main" val="2610704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71750"/>
            <a:ext cx="10515600" cy="5182837"/>
          </a:xfrm>
        </p:spPr>
        <p:txBody>
          <a:bodyPr>
            <a:normAutofit/>
          </a:bodyPr>
          <a:lstStyle/>
          <a:p>
            <a:r>
              <a:rPr lang="en-US" dirty="0"/>
              <a:t>Identification of breakpoints periods and cohorts in which the risk increases or decreases</a:t>
            </a:r>
          </a:p>
          <a:p>
            <a:endParaRPr lang="en-US" i="1" dirty="0"/>
          </a:p>
          <a:p>
            <a:endParaRPr lang="en-US" i="1" dirty="0"/>
          </a:p>
          <a:p>
            <a:endParaRPr lang="en-US" i="1" dirty="0"/>
          </a:p>
          <a:p>
            <a:endParaRPr lang="en-US" i="1" dirty="0"/>
          </a:p>
          <a:p>
            <a:endParaRPr lang="en-US" i="1" dirty="0"/>
          </a:p>
          <a:p>
            <a:r>
              <a:rPr lang="en-US" i="1" dirty="0"/>
              <a:t>Second order changes</a:t>
            </a:r>
            <a:r>
              <a:rPr lang="en-US" dirty="0"/>
              <a:t> </a:t>
            </a:r>
          </a:p>
          <a:p>
            <a:pPr lvl="1"/>
            <a:r>
              <a:rPr lang="en-US" dirty="0"/>
              <a:t>Differences between slopes in each APC dimension</a:t>
            </a:r>
          </a:p>
          <a:p>
            <a:pPr lvl="2"/>
            <a:r>
              <a:rPr lang="en-CA" sz="1800" dirty="0"/>
              <a:t>Identifiable → Invariant to the model constraint</a:t>
            </a:r>
          </a:p>
          <a:p>
            <a:pPr lvl="2"/>
            <a:r>
              <a:rPr lang="en-CA" sz="1800" i="1" dirty="0"/>
              <a:t>Contrasts analysis</a:t>
            </a:r>
            <a:r>
              <a:rPr lang="en-CA" sz="1800" dirty="0"/>
              <a:t> (</a:t>
            </a:r>
            <a:r>
              <a:rPr lang="en-CA" sz="1800" dirty="0" err="1"/>
              <a:t>Tarone</a:t>
            </a:r>
            <a:r>
              <a:rPr lang="en-CA" sz="1800" dirty="0"/>
              <a:t> and Chu 1996) allows for statistical test of the rupture in the trend</a:t>
            </a:r>
          </a:p>
        </p:txBody>
      </p:sp>
      <p:sp>
        <p:nvSpPr>
          <p:cNvPr id="2" name="Title 1"/>
          <p:cNvSpPr>
            <a:spLocks noGrp="1"/>
          </p:cNvSpPr>
          <p:nvPr>
            <p:ph type="title"/>
          </p:nvPr>
        </p:nvSpPr>
        <p:spPr>
          <a:xfrm>
            <a:off x="830722" y="47178"/>
            <a:ext cx="10515600" cy="1325563"/>
          </a:xfrm>
        </p:spPr>
        <p:txBody>
          <a:bodyPr/>
          <a:lstStyle/>
          <a:p>
            <a:pPr algn="ctr"/>
            <a:r>
              <a:rPr lang="en-US" b="1" dirty="0"/>
              <a:t>Nonlinear APC effects</a:t>
            </a:r>
          </a:p>
        </p:txBody>
      </p:sp>
      <p:grpSp>
        <p:nvGrpSpPr>
          <p:cNvPr id="20" name="Group 19"/>
          <p:cNvGrpSpPr/>
          <p:nvPr/>
        </p:nvGrpSpPr>
        <p:grpSpPr>
          <a:xfrm>
            <a:off x="3805090" y="2273596"/>
            <a:ext cx="3877666" cy="2373238"/>
            <a:chOff x="4674285" y="2611465"/>
            <a:chExt cx="2573843" cy="1430394"/>
          </a:xfrm>
        </p:grpSpPr>
        <p:grpSp>
          <p:nvGrpSpPr>
            <p:cNvPr id="4" name="Group 3"/>
            <p:cNvGrpSpPr/>
            <p:nvPr/>
          </p:nvGrpSpPr>
          <p:grpSpPr>
            <a:xfrm>
              <a:off x="4674285" y="2611465"/>
              <a:ext cx="2573843" cy="1430394"/>
              <a:chOff x="3438317" y="3067917"/>
              <a:chExt cx="2573843" cy="1430394"/>
            </a:xfrm>
          </p:grpSpPr>
          <p:sp>
            <p:nvSpPr>
              <p:cNvPr id="5" name="Freeform 4"/>
              <p:cNvSpPr/>
              <p:nvPr/>
            </p:nvSpPr>
            <p:spPr>
              <a:xfrm>
                <a:off x="3960503" y="3349328"/>
                <a:ext cx="1907641" cy="759568"/>
              </a:xfrm>
              <a:custGeom>
                <a:avLst/>
                <a:gdLst>
                  <a:gd name="connsiteX0" fmla="*/ 0 w 2606040"/>
                  <a:gd name="connsiteY0" fmla="*/ 0 h 1217718"/>
                  <a:gd name="connsiteX1" fmla="*/ 388620 w 2606040"/>
                  <a:gd name="connsiteY1" fmla="*/ 243840 h 1217718"/>
                  <a:gd name="connsiteX2" fmla="*/ 487680 w 2606040"/>
                  <a:gd name="connsiteY2" fmla="*/ 571500 h 1217718"/>
                  <a:gd name="connsiteX3" fmla="*/ 853440 w 2606040"/>
                  <a:gd name="connsiteY3" fmla="*/ 822960 h 1217718"/>
                  <a:gd name="connsiteX4" fmla="*/ 1013460 w 2606040"/>
                  <a:gd name="connsiteY4" fmla="*/ 1089660 h 1217718"/>
                  <a:gd name="connsiteX5" fmla="*/ 1188720 w 2606040"/>
                  <a:gd name="connsiteY5" fmla="*/ 1203960 h 1217718"/>
                  <a:gd name="connsiteX6" fmla="*/ 1546860 w 2606040"/>
                  <a:gd name="connsiteY6" fmla="*/ 784860 h 1217718"/>
                  <a:gd name="connsiteX7" fmla="*/ 1897380 w 2606040"/>
                  <a:gd name="connsiteY7" fmla="*/ 670560 h 1217718"/>
                  <a:gd name="connsiteX8" fmla="*/ 2148840 w 2606040"/>
                  <a:gd name="connsiteY8" fmla="*/ 373380 h 1217718"/>
                  <a:gd name="connsiteX9" fmla="*/ 2446020 w 2606040"/>
                  <a:gd name="connsiteY9" fmla="*/ 243840 h 1217718"/>
                  <a:gd name="connsiteX10" fmla="*/ 2606040 w 2606040"/>
                  <a:gd name="connsiteY10" fmla="*/ 15240 h 1217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217718">
                    <a:moveTo>
                      <a:pt x="0" y="0"/>
                    </a:moveTo>
                    <a:cubicBezTo>
                      <a:pt x="153670" y="74295"/>
                      <a:pt x="307340" y="148590"/>
                      <a:pt x="388620" y="243840"/>
                    </a:cubicBezTo>
                    <a:cubicBezTo>
                      <a:pt x="469900" y="339090"/>
                      <a:pt x="410210" y="474980"/>
                      <a:pt x="487680" y="571500"/>
                    </a:cubicBezTo>
                    <a:cubicBezTo>
                      <a:pt x="565150" y="668020"/>
                      <a:pt x="765810" y="736600"/>
                      <a:pt x="853440" y="822960"/>
                    </a:cubicBezTo>
                    <a:cubicBezTo>
                      <a:pt x="941070" y="909320"/>
                      <a:pt x="957580" y="1026160"/>
                      <a:pt x="1013460" y="1089660"/>
                    </a:cubicBezTo>
                    <a:cubicBezTo>
                      <a:pt x="1069340" y="1153160"/>
                      <a:pt x="1099820" y="1254760"/>
                      <a:pt x="1188720" y="1203960"/>
                    </a:cubicBezTo>
                    <a:cubicBezTo>
                      <a:pt x="1277620" y="1153160"/>
                      <a:pt x="1428750" y="873760"/>
                      <a:pt x="1546860" y="784860"/>
                    </a:cubicBezTo>
                    <a:cubicBezTo>
                      <a:pt x="1664970" y="695960"/>
                      <a:pt x="1797050" y="739140"/>
                      <a:pt x="1897380" y="670560"/>
                    </a:cubicBezTo>
                    <a:cubicBezTo>
                      <a:pt x="1997710" y="601980"/>
                      <a:pt x="2057400" y="444500"/>
                      <a:pt x="2148840" y="373380"/>
                    </a:cubicBezTo>
                    <a:cubicBezTo>
                      <a:pt x="2240280" y="302260"/>
                      <a:pt x="2369820" y="303530"/>
                      <a:pt x="2446020" y="243840"/>
                    </a:cubicBezTo>
                    <a:cubicBezTo>
                      <a:pt x="2522220" y="184150"/>
                      <a:pt x="2570480" y="43180"/>
                      <a:pt x="2606040" y="15240"/>
                    </a:cubicBez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6" name="Group 5"/>
              <p:cNvGrpSpPr/>
              <p:nvPr/>
            </p:nvGrpSpPr>
            <p:grpSpPr>
              <a:xfrm>
                <a:off x="3438317" y="3067917"/>
                <a:ext cx="2573843" cy="1430394"/>
                <a:chOff x="859191" y="2991570"/>
                <a:chExt cx="2573843" cy="1430394"/>
              </a:xfrm>
            </p:grpSpPr>
            <p:cxnSp>
              <p:nvCxnSpPr>
                <p:cNvPr id="7" name="Straight Connector 6"/>
                <p:cNvCxnSpPr/>
                <p:nvPr/>
              </p:nvCxnSpPr>
              <p:spPr>
                <a:xfrm>
                  <a:off x="1113822" y="2991570"/>
                  <a:ext cx="0" cy="122634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13822" y="4216749"/>
                  <a:ext cx="2319212"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6200000">
                  <a:off x="638670" y="3477571"/>
                  <a:ext cx="665761" cy="224719"/>
                </a:xfrm>
                <a:prstGeom prst="rect">
                  <a:avLst/>
                </a:prstGeom>
                <a:noFill/>
              </p:spPr>
              <p:txBody>
                <a:bodyPr wrap="none" rtlCol="0">
                  <a:spAutoFit/>
                </a:bodyPr>
                <a:lstStyle/>
                <a:p>
                  <a:r>
                    <a:rPr lang="en-US" sz="1600" b="1" dirty="0"/>
                    <a:t>Coefficient</a:t>
                  </a:r>
                </a:p>
              </p:txBody>
            </p:sp>
            <p:sp>
              <p:nvSpPr>
                <p:cNvPr id="10" name="TextBox 9"/>
                <p:cNvSpPr txBox="1"/>
                <p:nvPr/>
              </p:nvSpPr>
              <p:spPr>
                <a:xfrm>
                  <a:off x="2084852" y="4217911"/>
                  <a:ext cx="510939" cy="204053"/>
                </a:xfrm>
                <a:prstGeom prst="rect">
                  <a:avLst/>
                </a:prstGeom>
                <a:noFill/>
              </p:spPr>
              <p:txBody>
                <a:bodyPr wrap="none" rtlCol="0">
                  <a:spAutoFit/>
                </a:bodyPr>
                <a:lstStyle/>
                <a:p>
                  <a:r>
                    <a:rPr lang="en-US" sz="1600" b="1" dirty="0"/>
                    <a:t>Cohort</a:t>
                  </a:r>
                </a:p>
              </p:txBody>
            </p:sp>
          </p:grpSp>
        </p:grpSp>
        <p:grpSp>
          <p:nvGrpSpPr>
            <p:cNvPr id="11" name="Group 10"/>
            <p:cNvGrpSpPr/>
            <p:nvPr/>
          </p:nvGrpSpPr>
          <p:grpSpPr>
            <a:xfrm>
              <a:off x="4966896" y="2684516"/>
              <a:ext cx="2058633" cy="1106503"/>
              <a:chOff x="3730928" y="3140968"/>
              <a:chExt cx="2058633" cy="1106503"/>
            </a:xfrm>
          </p:grpSpPr>
          <p:sp>
            <p:nvSpPr>
              <p:cNvPr id="12" name="TextBox 11"/>
              <p:cNvSpPr txBox="1"/>
              <p:nvPr/>
            </p:nvSpPr>
            <p:spPr>
              <a:xfrm>
                <a:off x="3730928" y="3140968"/>
                <a:ext cx="203439" cy="222603"/>
              </a:xfrm>
              <a:prstGeom prst="rect">
                <a:avLst/>
              </a:prstGeom>
              <a:noFill/>
            </p:spPr>
            <p:txBody>
              <a:bodyPr wrap="none" rtlCol="0">
                <a:spAutoFit/>
              </a:bodyPr>
              <a:lstStyle/>
              <a:p>
                <a:r>
                  <a:rPr lang="en-US" b="1" i="1" dirty="0"/>
                  <a:t>h</a:t>
                </a:r>
              </a:p>
            </p:txBody>
          </p:sp>
          <p:sp>
            <p:nvSpPr>
              <p:cNvPr id="13" name="TextBox 12"/>
              <p:cNvSpPr txBox="1"/>
              <p:nvPr/>
            </p:nvSpPr>
            <p:spPr>
              <a:xfrm>
                <a:off x="4285095" y="4024868"/>
                <a:ext cx="360913" cy="222603"/>
              </a:xfrm>
              <a:prstGeom prst="rect">
                <a:avLst/>
              </a:prstGeom>
              <a:noFill/>
            </p:spPr>
            <p:txBody>
              <a:bodyPr wrap="none" rtlCol="0">
                <a:spAutoFit/>
              </a:bodyPr>
              <a:lstStyle/>
              <a:p>
                <a:r>
                  <a:rPr lang="en-US" b="1" i="1" dirty="0"/>
                  <a:t>h+n</a:t>
                </a:r>
              </a:p>
            </p:txBody>
          </p:sp>
          <p:sp>
            <p:nvSpPr>
              <p:cNvPr id="14" name="TextBox 13"/>
              <p:cNvSpPr txBox="1"/>
              <p:nvPr/>
            </p:nvSpPr>
            <p:spPr>
              <a:xfrm>
                <a:off x="4917226" y="3970395"/>
                <a:ext cx="195991" cy="222603"/>
              </a:xfrm>
              <a:prstGeom prst="rect">
                <a:avLst/>
              </a:prstGeom>
              <a:noFill/>
            </p:spPr>
            <p:txBody>
              <a:bodyPr wrap="none" rtlCol="0">
                <a:spAutoFit/>
              </a:bodyPr>
              <a:lstStyle/>
              <a:p>
                <a:r>
                  <a:rPr lang="en-US" b="1" i="1" dirty="0"/>
                  <a:t>k</a:t>
                </a:r>
              </a:p>
            </p:txBody>
          </p:sp>
          <p:sp>
            <p:nvSpPr>
              <p:cNvPr id="15" name="TextBox 14"/>
              <p:cNvSpPr txBox="1"/>
              <p:nvPr/>
            </p:nvSpPr>
            <p:spPr>
              <a:xfrm>
                <a:off x="5436096" y="3230915"/>
                <a:ext cx="353465" cy="222603"/>
              </a:xfrm>
              <a:prstGeom prst="rect">
                <a:avLst/>
              </a:prstGeom>
              <a:noFill/>
            </p:spPr>
            <p:txBody>
              <a:bodyPr wrap="none" rtlCol="0">
                <a:spAutoFit/>
              </a:bodyPr>
              <a:lstStyle/>
              <a:p>
                <a:r>
                  <a:rPr lang="en-US" b="1" i="1" dirty="0"/>
                  <a:t>k+n</a:t>
                </a:r>
              </a:p>
            </p:txBody>
          </p:sp>
          <p:cxnSp>
            <p:nvCxnSpPr>
              <p:cNvPr id="16" name="Straight Connector 15"/>
              <p:cNvCxnSpPr/>
              <p:nvPr/>
            </p:nvCxnSpPr>
            <p:spPr>
              <a:xfrm>
                <a:off x="3965673" y="3330919"/>
                <a:ext cx="736690" cy="674144"/>
              </a:xfrm>
              <a:prstGeom prst="line">
                <a:avLst/>
              </a:prstGeom>
              <a:ln w="25400">
                <a:solidFill>
                  <a:srgbClr val="0B2EC5"/>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4917226" y="3477471"/>
                <a:ext cx="833782" cy="527593"/>
              </a:xfrm>
              <a:prstGeom prst="line">
                <a:avLst/>
              </a:prstGeom>
              <a:ln w="25400">
                <a:solidFill>
                  <a:srgbClr val="0B2EC5"/>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617766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Nonlinear APC effects</a:t>
            </a:r>
          </a:p>
        </p:txBody>
      </p:sp>
      <p:sp>
        <p:nvSpPr>
          <p:cNvPr id="3" name="Content Placeholder 2"/>
          <p:cNvSpPr>
            <a:spLocks noGrp="1"/>
          </p:cNvSpPr>
          <p:nvPr>
            <p:ph idx="1"/>
          </p:nvPr>
        </p:nvSpPr>
        <p:spPr>
          <a:xfrm>
            <a:off x="1120588" y="1600200"/>
            <a:ext cx="9923930" cy="5069160"/>
          </a:xfrm>
        </p:spPr>
        <p:txBody>
          <a:bodyPr>
            <a:normAutofit/>
          </a:bodyPr>
          <a:lstStyle/>
          <a:p>
            <a:r>
              <a:rPr lang="en-US" b="1" dirty="0"/>
              <a:t>Contrasts example: Influenza mortality in the US</a:t>
            </a:r>
          </a:p>
        </p:txBody>
      </p:sp>
      <p:pic>
        <p:nvPicPr>
          <p:cNvPr id="21" name="Picture 20"/>
          <p:cNvPicPr>
            <a:picLocks noChangeAspect="1"/>
          </p:cNvPicPr>
          <p:nvPr/>
        </p:nvPicPr>
        <p:blipFill rotWithShape="1">
          <a:blip r:embed="rId2">
            <a:extLst>
              <a:ext uri="{28A0092B-C50C-407E-A947-70E740481C1C}">
                <a14:useLocalDpi xmlns:a14="http://schemas.microsoft.com/office/drawing/2010/main" val="0"/>
              </a:ext>
            </a:extLst>
          </a:blip>
          <a:srcRect t="11513"/>
          <a:stretch/>
        </p:blipFill>
        <p:spPr>
          <a:xfrm>
            <a:off x="6106033" y="2795648"/>
            <a:ext cx="5615866" cy="2072187"/>
          </a:xfrm>
          <a:prstGeom prst="rect">
            <a:avLst/>
          </a:prstGeom>
        </p:spPr>
      </p:pic>
      <p:pic>
        <p:nvPicPr>
          <p:cNvPr id="20" name="Picture 19"/>
          <p:cNvPicPr>
            <a:picLocks noChangeAspect="1"/>
          </p:cNvPicPr>
          <p:nvPr/>
        </p:nvPicPr>
        <p:blipFill rotWithShape="1">
          <a:blip r:embed="rId3">
            <a:extLst>
              <a:ext uri="{28A0092B-C50C-407E-A947-70E740481C1C}">
                <a14:useLocalDpi xmlns:a14="http://schemas.microsoft.com/office/drawing/2010/main" val="0"/>
              </a:ext>
            </a:extLst>
          </a:blip>
          <a:srcRect b="13708"/>
          <a:stretch/>
        </p:blipFill>
        <p:spPr>
          <a:xfrm>
            <a:off x="210125" y="2483224"/>
            <a:ext cx="5717438" cy="3107958"/>
          </a:xfrm>
          <a:prstGeom prst="rect">
            <a:avLst/>
          </a:prstGeom>
        </p:spPr>
      </p:pic>
      <p:sp>
        <p:nvSpPr>
          <p:cNvPr id="22" name="TextBox 21"/>
          <p:cNvSpPr txBox="1"/>
          <p:nvPr/>
        </p:nvSpPr>
        <p:spPr>
          <a:xfrm>
            <a:off x="513347" y="5636386"/>
            <a:ext cx="1656184" cy="523220"/>
          </a:xfrm>
          <a:prstGeom prst="rect">
            <a:avLst/>
          </a:prstGeom>
          <a:noFill/>
        </p:spPr>
        <p:txBody>
          <a:bodyPr wrap="square" rtlCol="0">
            <a:spAutoFit/>
          </a:bodyPr>
          <a:lstStyle/>
          <a:p>
            <a:pPr algn="r"/>
            <a:r>
              <a:rPr lang="en-US" sz="1400" i="1" dirty="0"/>
              <a:t>Source: </a:t>
            </a:r>
            <a:r>
              <a:rPr lang="en-US" sz="1400" dirty="0"/>
              <a:t>Acosta et al. 2019</a:t>
            </a:r>
          </a:p>
        </p:txBody>
      </p:sp>
    </p:spTree>
    <p:extLst>
      <p:ext uri="{BB962C8B-B14F-4D97-AF65-F5344CB8AC3E}">
        <p14:creationId xmlns:p14="http://schemas.microsoft.com/office/powerpoint/2010/main" val="38081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1444" y="1053899"/>
            <a:ext cx="10009112" cy="4785396"/>
          </a:xfrm>
        </p:spPr>
        <p:txBody>
          <a:bodyPr>
            <a:noAutofit/>
          </a:bodyPr>
          <a:lstStyle/>
          <a:p>
            <a:pPr marL="0" indent="0">
              <a:buNone/>
            </a:pPr>
            <a:r>
              <a:rPr lang="en-US" dirty="0"/>
              <a:t>Decomposition of changes into APC components</a:t>
            </a:r>
          </a:p>
          <a:p>
            <a:r>
              <a:rPr lang="en-US" sz="2800" dirty="0"/>
              <a:t>Highly controversial</a:t>
            </a:r>
          </a:p>
          <a:p>
            <a:pPr lvl="1"/>
            <a:r>
              <a:rPr lang="en-US" dirty="0"/>
              <a:t>More than 100 years of development and still far from consensus</a:t>
            </a:r>
          </a:p>
          <a:p>
            <a:pPr lvl="1"/>
            <a:r>
              <a:rPr lang="en-US" i="1" dirty="0"/>
              <a:t>Identification problem</a:t>
            </a:r>
          </a:p>
          <a:p>
            <a:pPr lvl="2"/>
            <a:r>
              <a:rPr lang="en-US" dirty="0"/>
              <a:t>Perfect multicollinearity: </a:t>
            </a:r>
            <a:r>
              <a:rPr lang="en-US" sz="1800" b="1" i="1" dirty="0"/>
              <a:t>Age = Period – Cohort</a:t>
            </a:r>
          </a:p>
          <a:p>
            <a:pPr lvl="2"/>
            <a:r>
              <a:rPr lang="en-US" sz="2000" dirty="0"/>
              <a:t>If we know 2 of these variables, the third one is defined implicitly</a:t>
            </a:r>
          </a:p>
          <a:p>
            <a:pPr lvl="3"/>
            <a:r>
              <a:rPr lang="en-US" sz="1800" dirty="0"/>
              <a:t>E.g., someone who dies at 90 in 2000, was born in…</a:t>
            </a:r>
          </a:p>
          <a:p>
            <a:pPr lvl="3"/>
            <a:r>
              <a:rPr lang="en-US" sz="1800" dirty="0"/>
              <a:t>Implications: You cannot fix an age and a cohort, and vary periods, unless you travel in time (</a:t>
            </a:r>
            <a:r>
              <a:rPr lang="en-US" sz="1800" dirty="0" err="1"/>
              <a:t>Susuki</a:t>
            </a:r>
            <a:r>
              <a:rPr lang="en-US" sz="1800" dirty="0"/>
              <a:t>, 2000)</a:t>
            </a:r>
          </a:p>
          <a:p>
            <a:pPr lvl="2"/>
            <a:r>
              <a:rPr lang="en-US" sz="2000" dirty="0"/>
              <a:t>Infinite number of solutions, all with </a:t>
            </a:r>
          </a:p>
          <a:p>
            <a:pPr lvl="3"/>
            <a:r>
              <a:rPr lang="en-US" sz="1800" dirty="0"/>
              <a:t>All with same </a:t>
            </a:r>
            <a:r>
              <a:rPr lang="en-US" dirty="0"/>
              <a:t>fit (maximum likelihood, AIC, BIC, Deviance, etc.)</a:t>
            </a:r>
            <a:endParaRPr lang="en-US" sz="1800" dirty="0"/>
          </a:p>
          <a:p>
            <a:pPr lvl="3"/>
            <a:r>
              <a:rPr lang="en-US" sz="1800"/>
              <a:t>All with identical </a:t>
            </a:r>
            <a:r>
              <a:rPr lang="en-US" sz="1800" dirty="0"/>
              <a:t>predicted rates</a:t>
            </a:r>
          </a:p>
          <a:p>
            <a:pPr lvl="2"/>
            <a:r>
              <a:rPr lang="en-US" sz="2000" dirty="0"/>
              <a:t>How to chose the right answer?</a:t>
            </a:r>
          </a:p>
        </p:txBody>
      </p:sp>
      <p:sp>
        <p:nvSpPr>
          <p:cNvPr id="4" name="Title 1">
            <a:extLst>
              <a:ext uri="{FF2B5EF4-FFF2-40B4-BE49-F238E27FC236}">
                <a16:creationId xmlns:a16="http://schemas.microsoft.com/office/drawing/2014/main" id="{B61A53CA-7D7A-4063-884C-4CD88C0C74CB}"/>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APC Analysis</a:t>
            </a:r>
          </a:p>
        </p:txBody>
      </p:sp>
    </p:spTree>
    <p:extLst>
      <p:ext uri="{BB962C8B-B14F-4D97-AF65-F5344CB8AC3E}">
        <p14:creationId xmlns:p14="http://schemas.microsoft.com/office/powerpoint/2010/main" val="139171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1159670"/>
            <a:ext cx="10811435" cy="1875136"/>
          </a:xfrm>
        </p:spPr>
        <p:txBody>
          <a:bodyPr>
            <a:normAutofit/>
          </a:bodyPr>
          <a:lstStyle/>
          <a:p>
            <a:r>
              <a:rPr lang="en-US" dirty="0"/>
              <a:t>Offer complementary information to statistical methods</a:t>
            </a:r>
          </a:p>
          <a:p>
            <a:r>
              <a:rPr lang="en-US" dirty="0"/>
              <a:t>Offers more flexibility and is less susceptible to statistical artifacts</a:t>
            </a:r>
          </a:p>
        </p:txBody>
      </p:sp>
      <p:sp>
        <p:nvSpPr>
          <p:cNvPr id="18" name="Title 1">
            <a:extLst>
              <a:ext uri="{FF2B5EF4-FFF2-40B4-BE49-F238E27FC236}">
                <a16:creationId xmlns:a16="http://schemas.microsoft.com/office/drawing/2014/main" id="{614B9B6D-8F14-47BA-AB71-7040E3D636EC}"/>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Visual analysis of Nonlinear Effects</a:t>
            </a:r>
          </a:p>
        </p:txBody>
      </p:sp>
      <p:pic>
        <p:nvPicPr>
          <p:cNvPr id="2" name="Picture 1"/>
          <p:cNvPicPr>
            <a:picLocks noChangeAspect="1"/>
          </p:cNvPicPr>
          <p:nvPr/>
        </p:nvPicPr>
        <p:blipFill>
          <a:blip r:embed="rId3"/>
          <a:stretch>
            <a:fillRect/>
          </a:stretch>
        </p:blipFill>
        <p:spPr>
          <a:xfrm>
            <a:off x="1603661" y="2380198"/>
            <a:ext cx="7880999" cy="4148785"/>
          </a:xfrm>
          <a:prstGeom prst="rect">
            <a:avLst/>
          </a:prstGeom>
        </p:spPr>
      </p:pic>
      <p:sp>
        <p:nvSpPr>
          <p:cNvPr id="4" name="TextBox 3"/>
          <p:cNvSpPr txBox="1"/>
          <p:nvPr/>
        </p:nvSpPr>
        <p:spPr>
          <a:xfrm>
            <a:off x="9762565" y="5874374"/>
            <a:ext cx="1748118" cy="646331"/>
          </a:xfrm>
          <a:prstGeom prst="rect">
            <a:avLst/>
          </a:prstGeom>
          <a:noFill/>
        </p:spPr>
        <p:txBody>
          <a:bodyPr wrap="square" rtlCol="0">
            <a:spAutoFit/>
          </a:bodyPr>
          <a:lstStyle/>
          <a:p>
            <a:r>
              <a:rPr lang="en-US" dirty="0"/>
              <a:t>(Acosta &amp; van Raalte 2019)</a:t>
            </a:r>
          </a:p>
        </p:txBody>
      </p:sp>
    </p:spTree>
    <p:extLst>
      <p:ext uri="{BB962C8B-B14F-4D97-AF65-F5344CB8AC3E}">
        <p14:creationId xmlns:p14="http://schemas.microsoft.com/office/powerpoint/2010/main" val="3222031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27448" y="1340769"/>
                <a:ext cx="10009112" cy="4785396"/>
              </a:xfrm>
            </p:spPr>
            <p:txBody>
              <a:bodyPr>
                <a:noAutofit/>
              </a:bodyPr>
              <a:lstStyle/>
              <a:p>
                <a:pPr marL="0" indent="0">
                  <a:buNone/>
                </a:pPr>
                <a:r>
                  <a:rPr lang="en-US" dirty="0"/>
                  <a:t>1973 – </a:t>
                </a:r>
                <a:r>
                  <a:rPr lang="en-US" b="1" dirty="0"/>
                  <a:t>Classical APC model</a:t>
                </a:r>
                <a:r>
                  <a:rPr lang="en-US" dirty="0"/>
                  <a:t> proposed by Mason et al.</a:t>
                </a:r>
              </a:p>
              <a:p>
                <a:pPr marL="0" indent="0">
                  <a:buNone/>
                </a:pPr>
                <a:endParaRPr lang="en-US"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smtClean="0">
                          <a:solidFill>
                            <a:srgbClr val="C00000"/>
                          </a:solidFill>
                          <a:latin typeface="Cambria Math" panose="02040503050406030204" pitchFamily="18" charset="0"/>
                        </a:rPr>
                        <m:t>𝒍𝒐𝒈</m:t>
                      </m:r>
                      <m:d>
                        <m:dPr>
                          <m:ctrlPr>
                            <a:rPr lang="en-US" b="1" i="1">
                              <a:solidFill>
                                <a:srgbClr val="C00000"/>
                              </a:solidFill>
                              <a:latin typeface="Cambria Math" panose="02040503050406030204" pitchFamily="18" charset="0"/>
                            </a:rPr>
                          </m:ctrlPr>
                        </m:dPr>
                        <m:e>
                          <m:sSub>
                            <m:sSubPr>
                              <m:ctrlPr>
                                <a:rPr lang="en-US" b="1" i="1">
                                  <a:solidFill>
                                    <a:srgbClr val="C00000"/>
                                  </a:solidFill>
                                  <a:latin typeface="Cambria Math" panose="02040503050406030204" pitchFamily="18" charset="0"/>
                                </a:rPr>
                              </m:ctrlPr>
                            </m:sSubPr>
                            <m:e>
                              <m:r>
                                <a:rPr lang="en-US" b="1" i="1" smtClean="0">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𝒂</m:t>
                              </m:r>
                              <m:r>
                                <a:rPr lang="en-US" b="1" i="1">
                                  <a:solidFill>
                                    <a:srgbClr val="C00000"/>
                                  </a:solidFill>
                                  <a:latin typeface="Cambria Math" panose="02040503050406030204" pitchFamily="18" charset="0"/>
                                </a:rPr>
                                <m:t>,</m:t>
                              </m:r>
                              <m:r>
                                <a:rPr lang="en-US" b="1" i="1">
                                  <a:solidFill>
                                    <a:srgbClr val="C00000"/>
                                  </a:solidFill>
                                  <a:latin typeface="Cambria Math" panose="02040503050406030204" pitchFamily="18" charset="0"/>
                                </a:rPr>
                                <m:t>𝒕</m:t>
                              </m:r>
                            </m:sub>
                          </m:sSub>
                        </m:e>
                      </m:d>
                      <m:r>
                        <a:rPr lang="en-US" b="1">
                          <a:solidFill>
                            <a:srgbClr val="C00000"/>
                          </a:solidFill>
                          <a:latin typeface="Cambria Math" panose="02040503050406030204" pitchFamily="18" charset="0"/>
                        </a:rPr>
                        <m:t>= </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𝜽</m:t>
                          </m:r>
                        </m:e>
                        <m:sub>
                          <m:r>
                            <a:rPr lang="en-US" b="1" i="1">
                              <a:solidFill>
                                <a:srgbClr val="C00000"/>
                              </a:solidFill>
                              <a:latin typeface="Cambria Math" panose="02040503050406030204" pitchFamily="18" charset="0"/>
                            </a:rPr>
                            <m:t>𝟎</m:t>
                          </m:r>
                        </m:sub>
                      </m:sSub>
                      <m:r>
                        <a:rPr lang="en-US" b="1">
                          <a:solidFill>
                            <a:srgbClr val="C00000"/>
                          </a:solidFill>
                          <a:latin typeface="Cambria Math" panose="02040503050406030204" pitchFamily="18" charset="0"/>
                        </a:rPr>
                        <m:t>+</m:t>
                      </m:r>
                      <m:r>
                        <a:rPr lang="en-US" b="1" i="1">
                          <a:solidFill>
                            <a:srgbClr val="C00000"/>
                          </a:solidFill>
                          <a:latin typeface="Cambria Math" panose="02040503050406030204" pitchFamily="18" charset="0"/>
                        </a:rPr>
                        <m:t>𝒂</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𝜷</m:t>
                          </m:r>
                        </m:e>
                        <m:sub>
                          <m:r>
                            <a:rPr lang="en-US" b="1" i="1">
                              <a:solidFill>
                                <a:srgbClr val="C00000"/>
                              </a:solidFill>
                              <a:latin typeface="Cambria Math" panose="02040503050406030204" pitchFamily="18" charset="0"/>
                            </a:rPr>
                            <m:t>𝒂</m:t>
                          </m:r>
                        </m:sub>
                      </m:sSub>
                      <m:r>
                        <a:rPr lang="en-US" b="1">
                          <a:solidFill>
                            <a:srgbClr val="C00000"/>
                          </a:solidFill>
                          <a:latin typeface="Cambria Math" panose="02040503050406030204" pitchFamily="18" charset="0"/>
                        </a:rPr>
                        <m:t>+</m:t>
                      </m:r>
                      <m:r>
                        <a:rPr lang="en-US" b="1" i="1" smtClean="0">
                          <a:solidFill>
                            <a:srgbClr val="C00000"/>
                          </a:solidFill>
                          <a:latin typeface="Cambria Math" panose="02040503050406030204" pitchFamily="18" charset="0"/>
                        </a:rPr>
                        <m:t>𝒑</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𝜷</m:t>
                          </m:r>
                        </m:e>
                        <m:sub>
                          <m:r>
                            <a:rPr lang="en-US" b="1" i="1" smtClean="0">
                              <a:solidFill>
                                <a:srgbClr val="C00000"/>
                              </a:solidFill>
                              <a:latin typeface="Cambria Math" panose="02040503050406030204" pitchFamily="18" charset="0"/>
                            </a:rPr>
                            <m:t>𝒑</m:t>
                          </m:r>
                        </m:sub>
                      </m:sSub>
                      <m:r>
                        <a:rPr lang="en-US" b="1">
                          <a:solidFill>
                            <a:srgbClr val="C00000"/>
                          </a:solidFill>
                          <a:latin typeface="Cambria Math" panose="02040503050406030204" pitchFamily="18" charset="0"/>
                        </a:rPr>
                        <m:t>+</m:t>
                      </m:r>
                      <m:r>
                        <a:rPr lang="en-US" b="1" i="1" smtClean="0">
                          <a:solidFill>
                            <a:srgbClr val="C00000"/>
                          </a:solidFill>
                          <a:latin typeface="Cambria Math" panose="02040503050406030204" pitchFamily="18" charset="0"/>
                        </a:rPr>
                        <m:t>𝒄</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𝜷</m:t>
                          </m:r>
                        </m:e>
                        <m:sub>
                          <m:r>
                            <a:rPr lang="en-US" b="1" i="1" smtClean="0">
                              <a:solidFill>
                                <a:srgbClr val="C00000"/>
                              </a:solidFill>
                              <a:latin typeface="Cambria Math" panose="02040503050406030204" pitchFamily="18" charset="0"/>
                            </a:rPr>
                            <m:t>𝒄</m:t>
                          </m:r>
                        </m:sub>
                      </m:sSub>
                      <m:r>
                        <m:rPr>
                          <m:nor/>
                        </m:rPr>
                        <a:rPr lang="en-US" dirty="0"/>
                        <m:t>,</m:t>
                      </m:r>
                    </m:oMath>
                  </m:oMathPara>
                </a14:m>
                <a:endParaRPr lang="en-US" dirty="0"/>
              </a:p>
              <a:p>
                <a:pPr marL="0" indent="0" algn="ctr">
                  <a:buNone/>
                </a:pPr>
                <a:r>
                  <a:rPr lang="en-US" dirty="0"/>
                  <a:t>But, we know that: </a:t>
                </a:r>
                <a14:m>
                  <m:oMath xmlns:m="http://schemas.openxmlformats.org/officeDocument/2006/math">
                    <m:r>
                      <a:rPr lang="en-US" b="1" i="1" smtClean="0">
                        <a:latin typeface="Cambria Math" panose="02040503050406030204" pitchFamily="18" charset="0"/>
                      </a:rPr>
                      <m:t>𝒄</m:t>
                    </m:r>
                    <m:r>
                      <a:rPr lang="en-US" b="1">
                        <a:latin typeface="Cambria Math" panose="02040503050406030204" pitchFamily="18" charset="0"/>
                      </a:rPr>
                      <m:t>=</m:t>
                    </m:r>
                    <m:r>
                      <a:rPr lang="en-US" b="1" i="1" smtClean="0">
                        <a:latin typeface="Cambria Math" panose="02040503050406030204" pitchFamily="18" charset="0"/>
                      </a:rPr>
                      <m:t>𝒑</m:t>
                    </m:r>
                    <m:r>
                      <a:rPr lang="en-US" b="1" i="0" smtClean="0">
                        <a:latin typeface="Cambria Math" panose="02040503050406030204" pitchFamily="18" charset="0"/>
                      </a:rPr>
                      <m:t>−</m:t>
                    </m:r>
                    <m:r>
                      <a:rPr lang="en-US" b="1" i="0" smtClean="0">
                        <a:latin typeface="Cambria Math" panose="02040503050406030204" pitchFamily="18" charset="0"/>
                      </a:rPr>
                      <m:t>𝐚</m:t>
                    </m:r>
                    <m:r>
                      <m:rPr>
                        <m:nor/>
                      </m:rPr>
                      <a:rPr lang="en-US" dirty="0"/>
                      <m:t>,</m:t>
                    </m:r>
                  </m:oMath>
                </a14:m>
                <a:endParaRPr lang="en-US" dirty="0"/>
              </a:p>
              <a:p>
                <a:pPr marL="0" indent="0" algn="ctr">
                  <a:buNone/>
                </a:pPr>
                <a:r>
                  <a:rPr lang="en-US" dirty="0"/>
                  <a:t>Then, we can reformulate the classical model as:</a:t>
                </a:r>
              </a:p>
              <a:p>
                <a:pPr marL="0" indent="0">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 </m:t>
                      </m:r>
                      <m:sSub>
                        <m:sSubPr>
                          <m:ctrlPr>
                            <a:rPr lang="en-US" i="1">
                              <a:latin typeface="Cambria Math" panose="02040503050406030204" pitchFamily="18" charset="0"/>
                            </a:rPr>
                          </m:ctrlPr>
                        </m:sSubPr>
                        <m:e>
                          <m:r>
                            <a:rPr lang="en-US">
                              <a:latin typeface="Cambria Math" panose="02040503050406030204" pitchFamily="18" charset="0"/>
                            </a:rPr>
                            <m:t>𝜃</m:t>
                          </m:r>
                        </m:e>
                        <m:sub>
                          <m:r>
                            <a:rPr lang="en-US">
                              <a:latin typeface="Cambria Math" panose="02040503050406030204" pitchFamily="18" charset="0"/>
                            </a:rPr>
                            <m:t>0</m:t>
                          </m:r>
                        </m:sub>
                      </m:sSub>
                      <m:r>
                        <a:rPr lang="en-US">
                          <a:latin typeface="Cambria Math" panose="02040503050406030204" pitchFamily="18" charset="0"/>
                        </a:rPr>
                        <m:t>+</m:t>
                      </m:r>
                      <m:r>
                        <a:rPr lang="en-US" i="1">
                          <a:latin typeface="Cambria Math" panose="02040503050406030204" pitchFamily="18" charset="0"/>
                        </a:rPr>
                        <m:t>𝑎</m:t>
                      </m:r>
                      <m:sSub>
                        <m:sSubPr>
                          <m:ctrlPr>
                            <a:rPr lang="en-US" i="1">
                              <a:latin typeface="Cambria Math" panose="02040503050406030204" pitchFamily="18" charset="0"/>
                            </a:rPr>
                          </m:ctrlPr>
                        </m:sSubPr>
                        <m:e>
                          <m:r>
                            <a:rPr lang="en-US">
                              <a:latin typeface="Cambria Math" panose="02040503050406030204" pitchFamily="18" charset="0"/>
                            </a:rPr>
                            <m:t>𝛽</m:t>
                          </m:r>
                        </m:e>
                        <m:sub>
                          <m:r>
                            <a:rPr lang="en-US" i="1">
                              <a:latin typeface="Cambria Math" panose="02040503050406030204" pitchFamily="18" charset="0"/>
                            </a:rPr>
                            <m:t>𝑎</m:t>
                          </m:r>
                        </m:sub>
                      </m:sSub>
                      <m:r>
                        <a:rPr lang="en-US">
                          <a:latin typeface="Cambria Math" panose="02040503050406030204" pitchFamily="18" charset="0"/>
                        </a:rPr>
                        <m:t>+</m:t>
                      </m:r>
                      <m:r>
                        <a:rPr lang="en-US" i="1">
                          <a:latin typeface="Cambria Math" panose="02040503050406030204" pitchFamily="18" charset="0"/>
                        </a:rPr>
                        <m:t>𝑝</m:t>
                      </m:r>
                      <m:sSub>
                        <m:sSubPr>
                          <m:ctrlPr>
                            <a:rPr lang="en-US" i="1">
                              <a:latin typeface="Cambria Math" panose="02040503050406030204" pitchFamily="18" charset="0"/>
                            </a:rPr>
                          </m:ctrlPr>
                        </m:sSubPr>
                        <m:e>
                          <m:r>
                            <a:rPr lang="en-US">
                              <a:latin typeface="Cambria Math" panose="02040503050406030204" pitchFamily="18" charset="0"/>
                            </a:rPr>
                            <m:t>𝛽</m:t>
                          </m:r>
                        </m:e>
                        <m:sub>
                          <m:r>
                            <a:rPr lang="en-US" i="1">
                              <a:latin typeface="Cambria Math" panose="02040503050406030204" pitchFamily="18" charset="0"/>
                            </a:rPr>
                            <m:t>𝑝</m:t>
                          </m:r>
                        </m:sub>
                      </m:sSub>
                      <m:r>
                        <a:rPr lang="en-US">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𝛽</m:t>
                          </m:r>
                        </m:e>
                        <m:sub>
                          <m:r>
                            <a:rPr lang="en-US" i="1">
                              <a:latin typeface="Cambria Math" panose="02040503050406030204" pitchFamily="18" charset="0"/>
                            </a:rPr>
                            <m:t>𝑐</m:t>
                          </m:r>
                        </m:sub>
                      </m:sSub>
                      <m:r>
                        <m:rPr>
                          <m:nor/>
                        </m:rPr>
                        <a:rPr lang="en-US" dirty="0"/>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𝟎</m:t>
                          </m:r>
                        </m:sub>
                      </m:sSub>
                      <m:r>
                        <a:rPr lang="en-US" b="1">
                          <a:latin typeface="Cambria Math" panose="02040503050406030204" pitchFamily="18" charset="0"/>
                        </a:rPr>
                        <m:t>+</m:t>
                      </m:r>
                      <m:r>
                        <a:rPr lang="en-US" b="1" i="1">
                          <a:latin typeface="Cambria Math" panose="02040503050406030204" pitchFamily="18" charset="0"/>
                        </a:rPr>
                        <m:t>𝒂</m:t>
                      </m:r>
                      <m:sSub>
                        <m:sSubPr>
                          <m:ctrlPr>
                            <a:rPr lang="en-US" b="1" i="1">
                              <a:latin typeface="Cambria Math" panose="02040503050406030204" pitchFamily="18" charset="0"/>
                            </a:rPr>
                          </m:ctrlPr>
                        </m:sSubPr>
                        <m:e>
                          <m:r>
                            <a:rPr lang="en-US" b="1" i="0" smtClean="0">
                              <a:latin typeface="Cambria Math" panose="02040503050406030204" pitchFamily="18" charset="0"/>
                            </a:rPr>
                            <m:t>(</m:t>
                          </m:r>
                          <m:r>
                            <a:rPr lang="en-US" b="1" i="1">
                              <a:latin typeface="Cambria Math" panose="02040503050406030204" pitchFamily="18" charset="0"/>
                            </a:rPr>
                            <m:t>𝜷</m:t>
                          </m:r>
                        </m:e>
                        <m:sub>
                          <m:r>
                            <a:rPr lang="en-US" b="1" i="1">
                              <a:latin typeface="Cambria Math" panose="02040503050406030204" pitchFamily="18" charset="0"/>
                            </a:rPr>
                            <m:t>𝒂</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𝜷</m:t>
                          </m:r>
                        </m:e>
                        <m:sub>
                          <m:r>
                            <a:rPr lang="en-US" b="1" i="1">
                              <a:latin typeface="Cambria Math" panose="02040503050406030204" pitchFamily="18" charset="0"/>
                            </a:rPr>
                            <m:t>𝒄</m:t>
                          </m:r>
                        </m:sub>
                      </m:sSub>
                      <m:r>
                        <a:rPr lang="en-US" b="1" i="0" smtClean="0">
                          <a:latin typeface="Cambria Math" panose="02040503050406030204" pitchFamily="18" charset="0"/>
                        </a:rPr>
                        <m:t>)</m:t>
                      </m:r>
                      <m:r>
                        <a:rPr lang="en-US" b="1">
                          <a:latin typeface="Cambria Math" panose="02040503050406030204" pitchFamily="18" charset="0"/>
                        </a:rPr>
                        <m:t>+</m:t>
                      </m:r>
                      <m:r>
                        <a:rPr lang="en-US" b="1" i="1">
                          <a:latin typeface="Cambria Math" panose="02040503050406030204" pitchFamily="18" charset="0"/>
                        </a:rPr>
                        <m:t>𝒑</m:t>
                      </m:r>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𝜷</m:t>
                          </m:r>
                        </m:e>
                        <m:sub>
                          <m:r>
                            <a:rPr lang="en-US" b="1" i="1">
                              <a:latin typeface="Cambria Math" panose="02040503050406030204" pitchFamily="18" charset="0"/>
                            </a:rPr>
                            <m:t>𝒑</m:t>
                          </m:r>
                        </m:sub>
                      </m:sSub>
                      <m:r>
                        <a:rPr lang="en-US" b="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𝜷</m:t>
                          </m:r>
                        </m:e>
                        <m:sub>
                          <m:r>
                            <a:rPr lang="en-US" b="1" i="1">
                              <a:latin typeface="Cambria Math" panose="02040503050406030204" pitchFamily="18" charset="0"/>
                            </a:rPr>
                            <m:t>𝒄</m:t>
                          </m:r>
                        </m:sub>
                      </m:sSub>
                      <m:r>
                        <a:rPr lang="en-US" b="1" i="1" smtClean="0">
                          <a:latin typeface="Cambria Math" panose="02040503050406030204" pitchFamily="18" charset="0"/>
                        </a:rPr>
                        <m:t>)</m:t>
                      </m:r>
                    </m:oMath>
                  </m:oMathPara>
                </a14:m>
                <a:endParaRPr lang="en-US" b="1" dirty="0"/>
              </a:p>
              <a:p>
                <a:pPr marL="0" indent="0">
                  <a:buNone/>
                </a:pPr>
                <a:endParaRPr lang="en-US" sz="1000" dirty="0"/>
              </a:p>
              <a:p>
                <a:pPr marL="0" indent="0">
                  <a:buNone/>
                </a:pPr>
                <a:r>
                  <a:rPr lang="en-US" dirty="0"/>
                  <a:t>Or replacing </a:t>
                </a:r>
                <a14:m>
                  <m:oMath xmlns:m="http://schemas.openxmlformats.org/officeDocument/2006/math">
                    <m:r>
                      <a:rPr lang="en-US" b="0" i="0" smtClean="0">
                        <a:latin typeface="Cambria Math" panose="02040503050406030204" pitchFamily="18" charset="0"/>
                      </a:rPr>
                      <m:t>(</m:t>
                    </m:r>
                    <m:r>
                      <a:rPr lang="en-US" b="1" i="1" smtClean="0">
                        <a:latin typeface="Cambria Math" panose="02040503050406030204" pitchFamily="18" charset="0"/>
                      </a:rPr>
                      <m:t>𝒑</m:t>
                    </m:r>
                    <m:r>
                      <a:rPr lang="en-US" b="1">
                        <a:latin typeface="Cambria Math" panose="02040503050406030204" pitchFamily="18" charset="0"/>
                      </a:rPr>
                      <m:t>=</m:t>
                    </m:r>
                    <m:r>
                      <a:rPr lang="en-US" b="1" i="1" smtClean="0">
                        <a:latin typeface="Cambria Math" panose="02040503050406030204" pitchFamily="18" charset="0"/>
                      </a:rPr>
                      <m:t>𝒄</m:t>
                    </m:r>
                    <m:r>
                      <a:rPr lang="en-US" b="1" i="0" smtClean="0">
                        <a:latin typeface="Cambria Math" panose="02040503050406030204" pitchFamily="18" charset="0"/>
                      </a:rPr>
                      <m:t>+</m:t>
                    </m:r>
                    <m:r>
                      <a:rPr lang="en-US" b="1" i="1">
                        <a:latin typeface="Cambria Math" panose="02040503050406030204" pitchFamily="18" charset="0"/>
                      </a:rPr>
                      <m:t>𝐚</m:t>
                    </m:r>
                    <m:r>
                      <a:rPr lang="en-US" b="0" i="0" smtClean="0">
                        <a:latin typeface="Cambria Math" panose="02040503050406030204" pitchFamily="18" charset="0"/>
                      </a:rPr>
                      <m:t>)</m:t>
                    </m:r>
                  </m:oMath>
                </a14:m>
                <a:r>
                  <a:rPr lang="en-US" dirty="0"/>
                  <a:t> as:</a:t>
                </a:r>
              </a:p>
              <a:p>
                <a:pPr marL="0" indent="0">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𝟎</m:t>
                          </m:r>
                        </m:sub>
                      </m:sSub>
                      <m:r>
                        <a:rPr lang="en-US" b="1">
                          <a:latin typeface="Cambria Math" panose="02040503050406030204" pitchFamily="18" charset="0"/>
                        </a:rPr>
                        <m:t>+</m:t>
                      </m:r>
                      <m:r>
                        <a:rPr lang="en-US" b="1" i="1">
                          <a:latin typeface="Cambria Math" panose="02040503050406030204" pitchFamily="18" charset="0"/>
                        </a:rPr>
                        <m:t>𝒂</m:t>
                      </m:r>
                      <m:sSub>
                        <m:sSubPr>
                          <m:ctrlPr>
                            <a:rPr lang="en-US" b="1" i="1">
                              <a:latin typeface="Cambria Math" panose="02040503050406030204" pitchFamily="18" charset="0"/>
                            </a:rPr>
                          </m:ctrlPr>
                        </m:sSubPr>
                        <m:e>
                          <m:r>
                            <a:rPr lang="en-US" b="1">
                              <a:latin typeface="Cambria Math" panose="02040503050406030204" pitchFamily="18" charset="0"/>
                            </a:rPr>
                            <m:t>(</m:t>
                          </m:r>
                          <m:r>
                            <a:rPr lang="en-US" b="1" i="1">
                              <a:latin typeface="Cambria Math" panose="02040503050406030204" pitchFamily="18" charset="0"/>
                            </a:rPr>
                            <m:t>𝜷</m:t>
                          </m:r>
                        </m:e>
                        <m:sub>
                          <m:r>
                            <a:rPr lang="en-US" b="1" i="1">
                              <a:latin typeface="Cambria Math" panose="02040503050406030204" pitchFamily="18" charset="0"/>
                            </a:rPr>
                            <m:t>𝒂</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𝜷</m:t>
                          </m:r>
                        </m:e>
                        <m:sub>
                          <m:r>
                            <a:rPr lang="en-US" b="1" i="1" smtClean="0">
                              <a:latin typeface="Cambria Math" panose="02040503050406030204" pitchFamily="18" charset="0"/>
                            </a:rPr>
                            <m:t>𝒑</m:t>
                          </m:r>
                        </m:sub>
                      </m:sSub>
                      <m:r>
                        <a:rPr lang="en-US" b="1">
                          <a:latin typeface="Cambria Math" panose="02040503050406030204" pitchFamily="18" charset="0"/>
                        </a:rPr>
                        <m:t>)+</m:t>
                      </m:r>
                      <m:r>
                        <a:rPr lang="en-US" b="1" i="1" smtClean="0">
                          <a:latin typeface="Cambria Math" panose="02040503050406030204" pitchFamily="18" charset="0"/>
                        </a:rPr>
                        <m:t>𝒄</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𝜷</m:t>
                          </m:r>
                        </m:e>
                        <m:sub>
                          <m:r>
                            <a:rPr lang="en-US" b="1" i="1">
                              <a:latin typeface="Cambria Math" panose="02040503050406030204" pitchFamily="18" charset="0"/>
                            </a:rPr>
                            <m:t>𝒑</m:t>
                          </m:r>
                        </m:sub>
                      </m:sSub>
                      <m:r>
                        <a:rPr lang="en-US" b="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𝜷</m:t>
                          </m:r>
                        </m:e>
                        <m:sub>
                          <m:r>
                            <a:rPr lang="en-US" b="1" i="1">
                              <a:latin typeface="Cambria Math" panose="02040503050406030204" pitchFamily="18" charset="0"/>
                            </a:rPr>
                            <m:t>𝒄</m:t>
                          </m:r>
                        </m:sub>
                      </m:sSub>
                      <m:r>
                        <a:rPr lang="en-US" b="1" i="1">
                          <a:latin typeface="Cambria Math" panose="02040503050406030204" pitchFamily="18" charset="0"/>
                        </a:rPr>
                        <m:t>)</m:t>
                      </m:r>
                    </m:oMath>
                  </m:oMathPara>
                </a14:m>
                <a:endParaRPr lang="en-US" b="1"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27448" y="1340769"/>
                <a:ext cx="10009112" cy="4785396"/>
              </a:xfrm>
              <a:blipFill rotWithShape="0">
                <a:blip r:embed="rId2"/>
                <a:stretch>
                  <a:fillRect l="-1279" t="-2166"/>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B61A53CA-7D7A-4063-884C-4CD88C0C74CB}"/>
              </a:ext>
            </a:extLst>
          </p:cNvPr>
          <p:cNvSpPr txBox="1">
            <a:spLocks/>
          </p:cNvSpPr>
          <p:nvPr/>
        </p:nvSpPr>
        <p:spPr>
          <a:xfrm>
            <a:off x="2017204" y="197769"/>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APC identification problem</a:t>
            </a:r>
          </a:p>
        </p:txBody>
      </p:sp>
    </p:spTree>
    <p:extLst>
      <p:ext uri="{BB962C8B-B14F-4D97-AF65-F5344CB8AC3E}">
        <p14:creationId xmlns:p14="http://schemas.microsoft.com/office/powerpoint/2010/main" val="364356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27448" y="1340769"/>
                <a:ext cx="10009112" cy="5029200"/>
              </a:xfrm>
            </p:spPr>
            <p:txBody>
              <a:bodyPr>
                <a:noAutofit/>
              </a:bodyPr>
              <a:lstStyle/>
              <a:p>
                <a:pPr marL="0" indent="0">
                  <a:buNone/>
                </a:pPr>
                <a14:m>
                  <m:oMathPara xmlns:m="http://schemas.openxmlformats.org/officeDocument/2006/math">
                    <m:oMathParaPr>
                      <m:jc m:val="centerGroup"/>
                    </m:oMathParaPr>
                    <m:oMath xmlns:m="http://schemas.openxmlformats.org/officeDocument/2006/math">
                      <m:r>
                        <a:rPr lang="en-US" b="1" smtClean="0">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𝟎</m:t>
                          </m:r>
                        </m:sub>
                      </m:sSub>
                      <m:r>
                        <a:rPr lang="en-US" b="1">
                          <a:latin typeface="Cambria Math" panose="02040503050406030204" pitchFamily="18" charset="0"/>
                        </a:rPr>
                        <m:t>+</m:t>
                      </m:r>
                      <m:r>
                        <a:rPr lang="en-US" b="1" i="1">
                          <a:latin typeface="Cambria Math" panose="02040503050406030204" pitchFamily="18" charset="0"/>
                        </a:rPr>
                        <m:t>𝒂</m:t>
                      </m:r>
                      <m:sSub>
                        <m:sSubPr>
                          <m:ctrlPr>
                            <a:rPr lang="en-US" b="1" i="1">
                              <a:latin typeface="Cambria Math" panose="02040503050406030204" pitchFamily="18" charset="0"/>
                            </a:rPr>
                          </m:ctrlPr>
                        </m:sSubPr>
                        <m:e>
                          <m:r>
                            <a:rPr lang="en-US" b="1">
                              <a:latin typeface="Cambria Math" panose="02040503050406030204" pitchFamily="18" charset="0"/>
                            </a:rPr>
                            <m:t>(</m:t>
                          </m:r>
                          <m:r>
                            <a:rPr lang="en-US" b="1" i="1">
                              <a:latin typeface="Cambria Math" panose="02040503050406030204" pitchFamily="18" charset="0"/>
                            </a:rPr>
                            <m:t>𝜷</m:t>
                          </m:r>
                        </m:e>
                        <m:sub>
                          <m:r>
                            <a:rPr lang="en-US" b="1" i="1">
                              <a:latin typeface="Cambria Math" panose="02040503050406030204" pitchFamily="18" charset="0"/>
                            </a:rPr>
                            <m:t>𝒂</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𝜷</m:t>
                          </m:r>
                        </m:e>
                        <m:sub>
                          <m:r>
                            <a:rPr lang="en-US" b="1" i="1">
                              <a:latin typeface="Cambria Math" panose="02040503050406030204" pitchFamily="18" charset="0"/>
                            </a:rPr>
                            <m:t>𝒄</m:t>
                          </m:r>
                        </m:sub>
                      </m:sSub>
                      <m:r>
                        <a:rPr lang="en-US" b="1">
                          <a:latin typeface="Cambria Math" panose="02040503050406030204" pitchFamily="18" charset="0"/>
                        </a:rPr>
                        <m:t>)+</m:t>
                      </m:r>
                      <m:r>
                        <a:rPr lang="en-US" b="1" i="1">
                          <a:latin typeface="Cambria Math" panose="02040503050406030204" pitchFamily="18" charset="0"/>
                        </a:rPr>
                        <m:t>𝒑</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𝜷</m:t>
                          </m:r>
                        </m:e>
                        <m:sub>
                          <m:r>
                            <a:rPr lang="en-US" b="1" i="1">
                              <a:latin typeface="Cambria Math" panose="02040503050406030204" pitchFamily="18" charset="0"/>
                            </a:rPr>
                            <m:t>𝒑</m:t>
                          </m:r>
                        </m:sub>
                      </m:sSub>
                      <m:r>
                        <a:rPr lang="en-US" b="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𝜷</m:t>
                          </m:r>
                        </m:e>
                        <m:sub>
                          <m:r>
                            <a:rPr lang="en-US" b="1" i="1">
                              <a:latin typeface="Cambria Math" panose="02040503050406030204" pitchFamily="18" charset="0"/>
                            </a:rPr>
                            <m:t>𝒄</m:t>
                          </m:r>
                        </m:sub>
                      </m:sSub>
                      <m:r>
                        <a:rPr lang="en-US" b="1" i="1">
                          <a:latin typeface="Cambria Math" panose="02040503050406030204" pitchFamily="18" charset="0"/>
                        </a:rPr>
                        <m:t>)</m:t>
                      </m:r>
                    </m:oMath>
                  </m:oMathPara>
                </a14:m>
                <a:endParaRPr lang="en-US" b="1" dirty="0"/>
              </a:p>
              <a:p>
                <a:pPr marL="0" indent="0">
                  <a:buNone/>
                </a:pPr>
                <a14:m>
                  <m:oMathPara xmlns:m="http://schemas.openxmlformats.org/officeDocument/2006/math">
                    <m:oMathParaPr>
                      <m:jc m:val="centerGroup"/>
                    </m:oMathParaPr>
                    <m:oMath xmlns:m="http://schemas.openxmlformats.org/officeDocument/2006/math">
                      <m:r>
                        <a:rPr lang="en-US" b="1">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𝟎</m:t>
                          </m:r>
                        </m:sub>
                      </m:sSub>
                      <m:r>
                        <a:rPr lang="en-US" b="1">
                          <a:latin typeface="Cambria Math" panose="02040503050406030204" pitchFamily="18" charset="0"/>
                        </a:rPr>
                        <m:t>+</m:t>
                      </m:r>
                      <m:r>
                        <a:rPr lang="en-US" b="1" i="1">
                          <a:latin typeface="Cambria Math" panose="02040503050406030204" pitchFamily="18" charset="0"/>
                        </a:rPr>
                        <m:t>𝒂</m:t>
                      </m:r>
                      <m:sSub>
                        <m:sSubPr>
                          <m:ctrlPr>
                            <a:rPr lang="en-US" b="1" i="1">
                              <a:latin typeface="Cambria Math" panose="02040503050406030204" pitchFamily="18" charset="0"/>
                            </a:rPr>
                          </m:ctrlPr>
                        </m:sSubPr>
                        <m:e>
                          <m:r>
                            <a:rPr lang="en-US" b="1">
                              <a:latin typeface="Cambria Math" panose="02040503050406030204" pitchFamily="18" charset="0"/>
                            </a:rPr>
                            <m:t>(</m:t>
                          </m:r>
                          <m:r>
                            <a:rPr lang="en-US" b="1" i="1">
                              <a:latin typeface="Cambria Math" panose="02040503050406030204" pitchFamily="18" charset="0"/>
                            </a:rPr>
                            <m:t>𝜷</m:t>
                          </m:r>
                        </m:e>
                        <m:sub>
                          <m:r>
                            <a:rPr lang="en-US" b="1" i="1">
                              <a:latin typeface="Cambria Math" panose="02040503050406030204" pitchFamily="18" charset="0"/>
                            </a:rPr>
                            <m:t>𝒂</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𝜷</m:t>
                          </m:r>
                        </m:e>
                        <m:sub>
                          <m:r>
                            <a:rPr lang="en-US" b="1" i="1" smtClean="0">
                              <a:latin typeface="Cambria Math" panose="02040503050406030204" pitchFamily="18" charset="0"/>
                            </a:rPr>
                            <m:t>𝒑</m:t>
                          </m:r>
                        </m:sub>
                      </m:sSub>
                      <m:r>
                        <a:rPr lang="en-US" b="1">
                          <a:latin typeface="Cambria Math" panose="02040503050406030204" pitchFamily="18" charset="0"/>
                        </a:rPr>
                        <m:t>)+</m:t>
                      </m:r>
                      <m:r>
                        <a:rPr lang="en-US" b="1" i="1" smtClean="0">
                          <a:latin typeface="Cambria Math" panose="02040503050406030204" pitchFamily="18" charset="0"/>
                        </a:rPr>
                        <m:t>𝒄</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𝜷</m:t>
                          </m:r>
                        </m:e>
                        <m:sub>
                          <m:r>
                            <a:rPr lang="en-US" b="1" i="1">
                              <a:latin typeface="Cambria Math" panose="02040503050406030204" pitchFamily="18" charset="0"/>
                            </a:rPr>
                            <m:t>𝒑</m:t>
                          </m:r>
                        </m:sub>
                      </m:sSub>
                      <m:r>
                        <a:rPr lang="en-US" b="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𝜷</m:t>
                          </m:r>
                        </m:e>
                        <m:sub>
                          <m:r>
                            <a:rPr lang="en-US" b="1" i="1">
                              <a:latin typeface="Cambria Math" panose="02040503050406030204" pitchFamily="18" charset="0"/>
                            </a:rPr>
                            <m:t>𝒄</m:t>
                          </m:r>
                        </m:sub>
                      </m:sSub>
                      <m:r>
                        <a:rPr lang="en-US" b="1" i="1">
                          <a:latin typeface="Cambria Math" panose="02040503050406030204" pitchFamily="18" charset="0"/>
                        </a:rPr>
                        <m:t>)</m:t>
                      </m:r>
                    </m:oMath>
                  </m:oMathPara>
                </a14:m>
                <a:endParaRPr lang="en-US" b="1" dirty="0"/>
              </a:p>
              <a:p>
                <a:pPr marL="0" indent="0">
                  <a:buNone/>
                </a:pPr>
                <a:r>
                  <a:rPr lang="en-US" dirty="0"/>
                  <a:t>Any set of values </a:t>
                </a:r>
                <a14:m>
                  <m:oMath xmlns:m="http://schemas.openxmlformats.org/officeDocument/2006/math">
                    <m:sSubSup>
                      <m:sSubSupPr>
                        <m:ctrlPr>
                          <a:rPr lang="en-US" i="1">
                            <a:latin typeface="Cambria Math" panose="02040503050406030204" pitchFamily="18" charset="0"/>
                          </a:rPr>
                        </m:ctrlPr>
                      </m:sSubSupPr>
                      <m:e>
                        <m:r>
                          <a:rPr lang="en-US">
                            <a:latin typeface="Cambria Math" panose="02040503050406030204" pitchFamily="18" charset="0"/>
                          </a:rPr>
                          <m:t>𝛽</m:t>
                        </m:r>
                      </m:e>
                      <m:sub>
                        <m:r>
                          <a:rPr lang="en-US" i="1">
                            <a:latin typeface="Cambria Math" panose="02040503050406030204" pitchFamily="18" charset="0"/>
                          </a:rPr>
                          <m:t>𝑎</m:t>
                        </m:r>
                      </m:sub>
                      <m:sup>
                        <m:r>
                          <a:rPr lang="en-US" i="1">
                            <a:latin typeface="Cambria Math" panose="02040503050406030204" pitchFamily="18" charset="0"/>
                          </a:rPr>
                          <m:t>′</m:t>
                        </m:r>
                      </m:sup>
                    </m:sSubSup>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a:latin typeface="Cambria Math" panose="02040503050406030204" pitchFamily="18" charset="0"/>
                          </a:rPr>
                          <m:t>𝛽</m:t>
                        </m:r>
                      </m:e>
                      <m:sub>
                        <m:r>
                          <a:rPr lang="en-US" b="0" i="1" smtClean="0">
                            <a:latin typeface="Cambria Math" panose="02040503050406030204" pitchFamily="18" charset="0"/>
                          </a:rPr>
                          <m:t>𝑝</m:t>
                        </m:r>
                      </m:sub>
                      <m:sup>
                        <m:r>
                          <a:rPr lang="en-US" i="1">
                            <a:latin typeface="Cambria Math" panose="02040503050406030204" pitchFamily="18" charset="0"/>
                          </a:rPr>
                          <m:t>′</m:t>
                        </m:r>
                      </m:sup>
                    </m:sSubSup>
                  </m:oMath>
                </a14:m>
                <a:r>
                  <a:rPr lang="en-US" dirty="0"/>
                  <a:t>, and </a:t>
                </a:r>
                <a14:m>
                  <m:oMath xmlns:m="http://schemas.openxmlformats.org/officeDocument/2006/math">
                    <m:sSubSup>
                      <m:sSubSupPr>
                        <m:ctrlPr>
                          <a:rPr lang="en-US" i="1">
                            <a:latin typeface="Cambria Math" panose="02040503050406030204" pitchFamily="18" charset="0"/>
                          </a:rPr>
                        </m:ctrlPr>
                      </m:sSubSupPr>
                      <m:e>
                        <m:r>
                          <a:rPr lang="en-US">
                            <a:latin typeface="Cambria Math" panose="02040503050406030204" pitchFamily="18" charset="0"/>
                          </a:rPr>
                          <m:t>𝛽</m:t>
                        </m:r>
                      </m:e>
                      <m:sub>
                        <m:r>
                          <a:rPr lang="en-US" b="0" i="1" smtClean="0">
                            <a:latin typeface="Cambria Math" panose="02040503050406030204" pitchFamily="18" charset="0"/>
                          </a:rPr>
                          <m:t>𝑐</m:t>
                        </m:r>
                      </m:sub>
                      <m:sup>
                        <m:r>
                          <a:rPr lang="en-US" i="1">
                            <a:latin typeface="Cambria Math" panose="02040503050406030204" pitchFamily="18" charset="0"/>
                          </a:rPr>
                          <m:t>′</m:t>
                        </m:r>
                      </m:sup>
                    </m:sSubSup>
                  </m:oMath>
                </a14:m>
                <a:r>
                  <a:rPr lang="en-US" dirty="0"/>
                  <a:t>  result in an identical fit:</a:t>
                </a:r>
              </a:p>
              <a:p>
                <a:pPr marL="0" indent="0" algn="ctr">
                  <a:lnSpc>
                    <a:spcPct val="100000"/>
                  </a:lnSpc>
                  <a:buNone/>
                </a:pPr>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m:t>
                        </m:r>
                        <m:r>
                          <a:rPr lang="en-US">
                            <a:latin typeface="Cambria Math" panose="02040503050406030204" pitchFamily="18" charset="0"/>
                          </a:rPr>
                          <m:t>𝛽</m:t>
                        </m:r>
                      </m:e>
                      <m:sub>
                        <m:r>
                          <a:rPr lang="en-US" i="1">
                            <a:latin typeface="Cambria Math" panose="02040503050406030204" pitchFamily="18" charset="0"/>
                          </a:rPr>
                          <m:t>𝑎</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𝛽</m:t>
                        </m:r>
                      </m:e>
                      <m:sub>
                        <m:r>
                          <a:rPr lang="en-US" i="1">
                            <a:latin typeface="Cambria Math" panose="02040503050406030204" pitchFamily="18" charset="0"/>
                          </a:rPr>
                          <m:t>𝑐</m:t>
                        </m:r>
                      </m:sub>
                    </m:sSub>
                    <m:r>
                      <a:rPr lang="en-US" b="0" i="1" smtClean="0">
                        <a:latin typeface="Cambria Math" panose="02040503050406030204" pitchFamily="18" charset="0"/>
                      </a:rPr>
                      <m:t>)=(</m:t>
                    </m:r>
                    <m:sSubSup>
                      <m:sSubSupPr>
                        <m:ctrlPr>
                          <a:rPr lang="en-US" i="1" smtClean="0">
                            <a:latin typeface="Cambria Math" panose="02040503050406030204" pitchFamily="18" charset="0"/>
                          </a:rPr>
                        </m:ctrlPr>
                      </m:sSubSupPr>
                      <m:e>
                        <m:r>
                          <a:rPr lang="en-US">
                            <a:latin typeface="Cambria Math" panose="02040503050406030204" pitchFamily="18" charset="0"/>
                          </a:rPr>
                          <m:t>𝛽</m:t>
                        </m:r>
                      </m:e>
                      <m:sub>
                        <m:r>
                          <a:rPr lang="en-US" b="0" i="1" smtClean="0">
                            <a:latin typeface="Cambria Math" panose="02040503050406030204" pitchFamily="18" charset="0"/>
                          </a:rPr>
                          <m:t>𝑎</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a:latin typeface="Cambria Math" panose="02040503050406030204" pitchFamily="18" charset="0"/>
                          </a:rPr>
                          <m:t>𝛽</m:t>
                        </m:r>
                      </m:e>
                      <m:sub>
                        <m:r>
                          <a:rPr lang="en-US" b="0" i="1" smtClean="0">
                            <a:latin typeface="Cambria Math" panose="02040503050406030204" pitchFamily="18" charset="0"/>
                          </a:rPr>
                          <m:t>𝑐</m:t>
                        </m:r>
                      </m:sub>
                      <m:sup>
                        <m:r>
                          <a:rPr lang="en-US" i="1">
                            <a:latin typeface="Cambria Math" panose="02040503050406030204" pitchFamily="18" charset="0"/>
                          </a:rPr>
                          <m:t>′</m:t>
                        </m:r>
                      </m:sup>
                    </m:sSubSup>
                    <m:r>
                      <a:rPr lang="en-US" b="0" i="1" smtClean="0">
                        <a:latin typeface="Cambria Math" panose="02040503050406030204" pitchFamily="18" charset="0"/>
                      </a:rPr>
                      <m:t>)</m:t>
                    </m:r>
                  </m:oMath>
                </a14:m>
                <a:r>
                  <a:rPr lang="en-US" dirty="0"/>
                  <a:t>, </a:t>
                </a:r>
              </a:p>
              <a:p>
                <a:pPr marL="0" indent="0" algn="ctr">
                  <a:lnSpc>
                    <a:spcPct val="100000"/>
                  </a:lnSpc>
                  <a:buNone/>
                </a:pP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m:t>
                        </m:r>
                        <m:r>
                          <a:rPr lang="en-US">
                            <a:latin typeface="Cambria Math" panose="02040503050406030204" pitchFamily="18" charset="0"/>
                          </a:rPr>
                          <m:t>𝛽</m:t>
                        </m:r>
                      </m:e>
                      <m:sub>
                        <m:r>
                          <a:rPr lang="en-US" i="1">
                            <a:latin typeface="Cambria Math" panose="02040503050406030204" pitchFamily="18" charset="0"/>
                          </a:rPr>
                          <m:t>𝑎</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𝛽</m:t>
                        </m:r>
                      </m:e>
                      <m:sub>
                        <m:r>
                          <a:rPr lang="en-US" b="0" i="1" smtClean="0">
                            <a:latin typeface="Cambria Math" panose="02040503050406030204" pitchFamily="18" charset="0"/>
                          </a:rPr>
                          <m:t>𝑝</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a:latin typeface="Cambria Math" panose="02040503050406030204" pitchFamily="18" charset="0"/>
                          </a:rPr>
                          <m:t>𝛽</m:t>
                        </m:r>
                      </m:e>
                      <m:sub>
                        <m:r>
                          <a:rPr lang="en-US" i="1">
                            <a:latin typeface="Cambria Math" panose="02040503050406030204" pitchFamily="18" charset="0"/>
                          </a:rPr>
                          <m:t>𝑎</m:t>
                        </m:r>
                      </m:sub>
                      <m:sup>
                        <m:r>
                          <a:rPr lang="en-US" i="1">
                            <a:latin typeface="Cambria Math" panose="02040503050406030204" pitchFamily="18" charset="0"/>
                          </a:rPr>
                          <m:t>′</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a:latin typeface="Cambria Math" panose="02040503050406030204" pitchFamily="18" charset="0"/>
                          </a:rPr>
                          <m:t>𝛽</m:t>
                        </m:r>
                      </m:e>
                      <m:sub>
                        <m:r>
                          <a:rPr lang="en-US" b="0" i="1" smtClean="0">
                            <a:latin typeface="Cambria Math" panose="02040503050406030204" pitchFamily="18" charset="0"/>
                          </a:rPr>
                          <m:t>𝑝</m:t>
                        </m:r>
                      </m:sub>
                      <m:sup>
                        <m:r>
                          <a:rPr lang="en-US" i="1">
                            <a:latin typeface="Cambria Math" panose="02040503050406030204" pitchFamily="18" charset="0"/>
                          </a:rPr>
                          <m:t>′</m:t>
                        </m:r>
                      </m:sup>
                    </m:sSubSup>
                    <m:r>
                      <a:rPr lang="en-US" i="1">
                        <a:latin typeface="Cambria Math" panose="02040503050406030204" pitchFamily="18" charset="0"/>
                      </a:rPr>
                      <m:t>)</m:t>
                    </m:r>
                  </m:oMath>
                </a14:m>
                <a:r>
                  <a:rPr lang="en-US" dirty="0"/>
                  <a:t>, </a:t>
                </a: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m:t>
                          </m:r>
                          <m:r>
                            <a:rPr lang="en-US">
                              <a:latin typeface="Cambria Math" panose="02040503050406030204" pitchFamily="18" charset="0"/>
                            </a:rPr>
                            <m:t>𝛽</m:t>
                          </m:r>
                        </m:e>
                        <m:sub>
                          <m:r>
                            <a:rPr lang="en-US" b="0" i="1" smtClean="0">
                              <a:latin typeface="Cambria Math" panose="02040503050406030204" pitchFamily="18" charset="0"/>
                            </a:rPr>
                            <m:t>𝑝</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𝛽</m:t>
                          </m:r>
                        </m:e>
                        <m:sub>
                          <m:r>
                            <a:rPr lang="en-US" i="1">
                              <a:latin typeface="Cambria Math" panose="02040503050406030204" pitchFamily="18" charset="0"/>
                            </a:rPr>
                            <m:t>𝑐</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a:latin typeface="Cambria Math" panose="02040503050406030204" pitchFamily="18" charset="0"/>
                            </a:rPr>
                            <m:t>𝛽</m:t>
                          </m:r>
                        </m:e>
                        <m:sub>
                          <m:r>
                            <a:rPr lang="en-US" b="0" i="1" smtClean="0">
                              <a:latin typeface="Cambria Math" panose="02040503050406030204" pitchFamily="18" charset="0"/>
                            </a:rPr>
                            <m:t>𝑝</m:t>
                          </m:r>
                        </m:sub>
                        <m:sup>
                          <m:r>
                            <a:rPr lang="en-US" i="1">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a:latin typeface="Cambria Math" panose="02040503050406030204" pitchFamily="18" charset="0"/>
                            </a:rPr>
                            <m:t>𝛽</m:t>
                          </m:r>
                        </m:e>
                        <m:sub>
                          <m:r>
                            <a:rPr lang="en-US" i="1">
                              <a:latin typeface="Cambria Math" panose="02040503050406030204" pitchFamily="18" charset="0"/>
                            </a:rPr>
                            <m:t>𝑐</m:t>
                          </m:r>
                        </m:sub>
                        <m:sup>
                          <m:r>
                            <a:rPr lang="en-US" i="1">
                              <a:latin typeface="Cambria Math" panose="02040503050406030204" pitchFamily="18" charset="0"/>
                            </a:rPr>
                            <m:t>′</m:t>
                          </m:r>
                        </m:sup>
                      </m:sSubSup>
                      <m:r>
                        <a:rPr lang="en-US" i="1">
                          <a:latin typeface="Cambria Math" panose="02040503050406030204" pitchFamily="18" charset="0"/>
                        </a:rPr>
                        <m:t>)</m:t>
                      </m:r>
                    </m:oMath>
                  </m:oMathPara>
                </a14:m>
                <a:endParaRPr lang="en-US" dirty="0"/>
              </a:p>
              <a:p>
                <a:pPr marL="0" indent="0">
                  <a:buNone/>
                </a:pPr>
                <a:r>
                  <a:rPr lang="en-US" dirty="0"/>
                  <a:t>… there is no unique but infinite solutions </a:t>
                </a:r>
              </a:p>
              <a:p>
                <a:r>
                  <a:rPr lang="en-US" dirty="0"/>
                  <a:t>We can estimate sums of effects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m:t>
                        </m:r>
                        <m:r>
                          <a:rPr lang="en-US">
                            <a:latin typeface="Cambria Math" panose="02040503050406030204" pitchFamily="18" charset="0"/>
                          </a:rPr>
                          <m:t>𝛽</m:t>
                        </m:r>
                      </m:e>
                      <m:sub>
                        <m:r>
                          <a:rPr lang="en-US" i="1">
                            <a:latin typeface="Cambria Math" panose="02040503050406030204" pitchFamily="18" charset="0"/>
                          </a:rPr>
                          <m:t>𝑎</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𝛽</m:t>
                        </m:r>
                      </m:e>
                      <m:sub>
                        <m:r>
                          <a:rPr lang="en-US" i="1">
                            <a:latin typeface="Cambria Math" panose="02040503050406030204" pitchFamily="18" charset="0"/>
                          </a:rPr>
                          <m:t>𝑐</m:t>
                        </m:r>
                      </m:sub>
                    </m:sSub>
                    <m:r>
                      <a:rPr lang="en-US" i="1">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m:t>
                        </m:r>
                        <m:r>
                          <a:rPr lang="en-US">
                            <a:latin typeface="Cambria Math" panose="02040503050406030204" pitchFamily="18" charset="0"/>
                          </a:rPr>
                          <m:t>𝛽</m:t>
                        </m:r>
                      </m:e>
                      <m:sub>
                        <m:r>
                          <a:rPr lang="en-US" i="1">
                            <a:latin typeface="Cambria Math" panose="02040503050406030204" pitchFamily="18" charset="0"/>
                          </a:rPr>
                          <m:t>𝑎</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𝛽</m:t>
                        </m:r>
                      </m:e>
                      <m:sub>
                        <m:r>
                          <a:rPr lang="en-US" i="1">
                            <a:latin typeface="Cambria Math" panose="02040503050406030204" pitchFamily="18" charset="0"/>
                          </a:rPr>
                          <m:t>𝑝</m:t>
                        </m:r>
                      </m:sub>
                    </m:sSub>
                    <m:r>
                      <a:rPr lang="en-US" i="1">
                        <a:latin typeface="Cambria Math" panose="02040503050406030204" pitchFamily="18" charset="0"/>
                      </a:rPr>
                      <m:t>)</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m:t>
                        </m:r>
                        <m:r>
                          <a:rPr lang="en-US">
                            <a:latin typeface="Cambria Math" panose="02040503050406030204" pitchFamily="18" charset="0"/>
                          </a:rPr>
                          <m:t>𝛽</m:t>
                        </m:r>
                      </m:e>
                      <m:sub>
                        <m:r>
                          <a:rPr lang="en-US" i="1">
                            <a:latin typeface="Cambria Math" panose="02040503050406030204" pitchFamily="18" charset="0"/>
                          </a:rPr>
                          <m:t>𝑝</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𝛽</m:t>
                        </m:r>
                      </m:e>
                      <m:sub>
                        <m:r>
                          <a:rPr lang="en-US" i="1">
                            <a:latin typeface="Cambria Math" panose="02040503050406030204" pitchFamily="18" charset="0"/>
                          </a:rPr>
                          <m:t>𝑐</m:t>
                        </m:r>
                      </m:sub>
                    </m:sSub>
                    <m:r>
                      <a:rPr lang="en-US" i="1">
                        <a:latin typeface="Cambria Math" panose="02040503050406030204" pitchFamily="18" charset="0"/>
                      </a:rPr>
                      <m:t>)</m:t>
                    </m:r>
                  </m:oMath>
                </a14:m>
                <a:r>
                  <a:rPr lang="en-US" dirty="0"/>
                  <a:t>, but </a:t>
                </a:r>
                <a:r>
                  <a:rPr lang="en-US" b="1" dirty="0"/>
                  <a:t>no the actual partition; i.e., the value of each effect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𝜷</m:t>
                        </m:r>
                      </m:e>
                      <m:sub>
                        <m:r>
                          <a:rPr lang="en-US" b="1" i="1">
                            <a:latin typeface="Cambria Math" panose="02040503050406030204" pitchFamily="18" charset="0"/>
                          </a:rPr>
                          <m:t>𝒂</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𝜷</m:t>
                        </m:r>
                      </m:e>
                      <m:sub>
                        <m:r>
                          <a:rPr lang="en-US" b="1" i="1">
                            <a:latin typeface="Cambria Math" panose="02040503050406030204" pitchFamily="18" charset="0"/>
                          </a:rPr>
                          <m:t>𝒑</m:t>
                        </m:r>
                      </m:sub>
                    </m:sSub>
                    <m:r>
                      <a:rPr lang="en-US" b="1" i="1">
                        <a:latin typeface="Cambria Math" panose="02040503050406030204" pitchFamily="18" charset="0"/>
                      </a:rPr>
                      <m:t>,</m:t>
                    </m:r>
                    <m:r>
                      <m:rPr>
                        <m:nor/>
                      </m:rPr>
                      <a:rPr lang="en-US" b="1" dirty="0"/>
                      <m:t>and</m:t>
                    </m:r>
                    <m:r>
                      <a:rPr lang="en-US" b="1" i="1" dirty="0" smtClean="0">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𝜷</m:t>
                        </m:r>
                      </m:e>
                      <m:sub>
                        <m:r>
                          <a:rPr lang="en-US" b="1" i="1" smtClean="0">
                            <a:latin typeface="Cambria Math" panose="02040503050406030204" pitchFamily="18" charset="0"/>
                          </a:rPr>
                          <m:t>𝒄</m:t>
                        </m:r>
                      </m:sub>
                    </m:sSub>
                  </m:oMath>
                </a14:m>
                <a:r>
                  <a:rPr lang="en-US" b="1" dirty="0"/>
                  <a:t> independently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27448" y="1340769"/>
                <a:ext cx="10009112" cy="5029200"/>
              </a:xfrm>
              <a:blipFill rotWithShape="0">
                <a:blip r:embed="rId2"/>
                <a:stretch>
                  <a:fillRect l="-1279" b="-1576"/>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B61A53CA-7D7A-4063-884C-4CD88C0C74CB}"/>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APC identification problem</a:t>
            </a:r>
          </a:p>
        </p:txBody>
      </p:sp>
    </p:spTree>
    <p:extLst>
      <p:ext uri="{BB962C8B-B14F-4D97-AF65-F5344CB8AC3E}">
        <p14:creationId xmlns:p14="http://schemas.microsoft.com/office/powerpoint/2010/main" val="1934725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7448" y="1537447"/>
            <a:ext cx="9943964" cy="4785396"/>
          </a:xfrm>
        </p:spPr>
        <p:txBody>
          <a:bodyPr>
            <a:noAutofit/>
          </a:bodyPr>
          <a:lstStyle/>
          <a:p>
            <a:r>
              <a:rPr lang="en-US" dirty="0"/>
              <a:t>Fienberg and Mason (1979) – Acknowledge that APC effects can be decomposed into </a:t>
            </a:r>
            <a:r>
              <a:rPr lang="en-US" b="1" dirty="0"/>
              <a:t>linear and nonlinear components</a:t>
            </a:r>
            <a:endParaRPr lang="en-US" dirty="0"/>
          </a:p>
          <a:p>
            <a:pPr lvl="1"/>
            <a:r>
              <a:rPr lang="en-US" dirty="0"/>
              <a:t>Linear effects: overall linear trends</a:t>
            </a:r>
          </a:p>
          <a:p>
            <a:pPr lvl="1"/>
            <a:r>
              <a:rPr lang="en-US" dirty="0"/>
              <a:t>Nonlinear effects: divergences/departures from this linear trend; curvatures</a:t>
            </a:r>
          </a:p>
          <a:p>
            <a:r>
              <a:rPr lang="en-US" dirty="0"/>
              <a:t>The identification problem is exclusive to the linear components</a:t>
            </a:r>
          </a:p>
          <a:p>
            <a:r>
              <a:rPr lang="en-US" dirty="0"/>
              <a:t>Divergences from the linear trends (nonlinear effects, curvatures) are identical, independently of the slopes and constraints </a:t>
            </a:r>
          </a:p>
          <a:p>
            <a:pPr lvl="1"/>
            <a:r>
              <a:rPr lang="en-US" dirty="0"/>
              <a:t>Fully identifiable</a:t>
            </a:r>
          </a:p>
          <a:p>
            <a:r>
              <a:rPr lang="en-US" dirty="0"/>
              <a:t>This partition is a useful way of reducing the number of parameters involved in the collinearity</a:t>
            </a:r>
          </a:p>
        </p:txBody>
      </p:sp>
      <p:sp>
        <p:nvSpPr>
          <p:cNvPr id="4" name="Title 1">
            <a:extLst>
              <a:ext uri="{FF2B5EF4-FFF2-40B4-BE49-F238E27FC236}">
                <a16:creationId xmlns:a16="http://schemas.microsoft.com/office/drawing/2014/main" id="{B61A53CA-7D7A-4063-884C-4CD88C0C74CB}"/>
              </a:ext>
            </a:extLst>
          </p:cNvPr>
          <p:cNvSpPr txBox="1">
            <a:spLocks/>
          </p:cNvSpPr>
          <p:nvPr/>
        </p:nvSpPr>
        <p:spPr>
          <a:xfrm>
            <a:off x="2017204" y="286871"/>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Partition of APC effects into linear and nonlinear components</a:t>
            </a:r>
          </a:p>
        </p:txBody>
      </p:sp>
    </p:spTree>
    <p:extLst>
      <p:ext uri="{BB962C8B-B14F-4D97-AF65-F5344CB8AC3E}">
        <p14:creationId xmlns:p14="http://schemas.microsoft.com/office/powerpoint/2010/main" val="230480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27448" y="1537447"/>
                <a:ext cx="10009112" cy="4785396"/>
              </a:xfrm>
            </p:spPr>
            <p:txBody>
              <a:bodyPr>
                <a:noAutofit/>
              </a:bodyPr>
              <a:lstStyle/>
              <a:p>
                <a:r>
                  <a:rPr lang="en-US" dirty="0"/>
                  <a:t>For instance, we can decompose age effects into:</a:t>
                </a:r>
              </a:p>
              <a:p>
                <a:pPr marL="457200" lvl="1"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𝛽</m:t>
                          </m:r>
                        </m:e>
                        <m:sub>
                          <m:r>
                            <a:rPr lang="en-US" i="1">
                              <a:latin typeface="Cambria Math" panose="02040503050406030204" pitchFamily="18" charset="0"/>
                            </a:rPr>
                            <m:t>𝑎</m:t>
                          </m:r>
                        </m:sub>
                      </m:sSub>
                      <m:r>
                        <a:rPr lang="en-US" i="1">
                          <a:latin typeface="Cambria Math" panose="02040503050406030204" pitchFamily="18" charset="0"/>
                        </a:rPr>
                        <m:t>=</m:t>
                      </m:r>
                      <m:sSub>
                        <m:sSubPr>
                          <m:ctrlPr>
                            <a:rPr lang="en-US" i="1" smtClean="0">
                              <a:solidFill>
                                <a:schemeClr val="accent1"/>
                              </a:solidFill>
                              <a:latin typeface="Cambria Math" panose="02040503050406030204" pitchFamily="18" charset="0"/>
                            </a:rPr>
                          </m:ctrlPr>
                        </m:sSubPr>
                        <m:e>
                          <m:r>
                            <a:rPr lang="en-US" i="1">
                              <a:solidFill>
                                <a:schemeClr val="accent1"/>
                              </a:solidFill>
                              <a:latin typeface="Cambria Math" panose="02040503050406030204" pitchFamily="18" charset="0"/>
                            </a:rPr>
                            <m:t>𝛿</m:t>
                          </m:r>
                        </m:e>
                        <m:sub>
                          <m:r>
                            <a:rPr lang="en-US" i="1">
                              <a:solidFill>
                                <a:schemeClr val="accent1"/>
                              </a:solidFill>
                              <a:latin typeface="Cambria Math" panose="02040503050406030204" pitchFamily="18" charset="0"/>
                            </a:rPr>
                            <m:t>𝑎</m:t>
                          </m:r>
                        </m:sub>
                      </m:sSub>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e>
                      </m:d>
                      <m:r>
                        <m:rPr>
                          <m:nor/>
                        </m:rPr>
                        <a:rPr lang="en-US" b="0" i="0" smtClean="0">
                          <a:latin typeface="Cambria Math" panose="02040503050406030204" pitchFamily="18" charset="0"/>
                        </a:rPr>
                        <m:t>+</m:t>
                      </m:r>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𝛼</m:t>
                          </m:r>
                        </m:e>
                        <m:sub>
                          <m:r>
                            <a:rPr lang="es-419" b="0" i="1" smtClean="0">
                              <a:solidFill>
                                <a:srgbClr val="00B050"/>
                              </a:solidFill>
                              <a:latin typeface="Cambria Math" panose="02040503050406030204" pitchFamily="18" charset="0"/>
                            </a:rPr>
                            <m:t>𝑎</m:t>
                          </m:r>
                        </m:sub>
                      </m:sSub>
                      <m:r>
                        <m:rPr>
                          <m:nor/>
                        </m:rPr>
                        <a:rPr lang="en-US"/>
                        <m:t>,</m:t>
                      </m:r>
                    </m:oMath>
                  </m:oMathPara>
                </a14:m>
                <a:endParaRPr lang="en-US" dirty="0"/>
              </a:p>
              <a:p>
                <a:pPr marL="457200" lvl="1" indent="0">
                  <a:buNone/>
                </a:pPr>
                <a:r>
                  <a:rPr lang="en-US" dirty="0"/>
                  <a:t>where:</a:t>
                </a:r>
              </a:p>
              <a:p>
                <a:pPr marL="457200" lvl="1" indent="0">
                  <a:buNone/>
                </a:pP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𝛽</m:t>
                        </m:r>
                      </m:e>
                      <m:sub>
                        <m:r>
                          <a:rPr lang="en-US" i="1">
                            <a:latin typeface="Cambria Math" panose="02040503050406030204" pitchFamily="18" charset="0"/>
                          </a:rPr>
                          <m:t>𝑎</m:t>
                        </m:r>
                      </m:sub>
                    </m:sSub>
                  </m:oMath>
                </a14:m>
                <a:r>
                  <a:rPr lang="en-US" dirty="0"/>
                  <a:t>⟶ effect of age </a:t>
                </a:r>
                <a:r>
                  <a:rPr lang="en-US" i="1" dirty="0"/>
                  <a:t>a</a:t>
                </a:r>
              </a:p>
              <a:p>
                <a:pPr marL="457200" lvl="1" indent="0">
                  <a:buNone/>
                </a:pPr>
                <a14:m>
                  <m:oMath xmlns:m="http://schemas.openxmlformats.org/officeDocument/2006/math">
                    <m:sSub>
                      <m:sSubPr>
                        <m:ctrlPr>
                          <a:rPr lang="en-US" i="1">
                            <a:solidFill>
                              <a:schemeClr val="accent1"/>
                            </a:solidFill>
                            <a:latin typeface="Cambria Math" panose="02040503050406030204" pitchFamily="18" charset="0"/>
                          </a:rPr>
                        </m:ctrlPr>
                      </m:sSubPr>
                      <m:e>
                        <m:r>
                          <a:rPr lang="en-US" i="1">
                            <a:solidFill>
                              <a:schemeClr val="accent1"/>
                            </a:solidFill>
                            <a:latin typeface="Cambria Math" panose="02040503050406030204" pitchFamily="18" charset="0"/>
                          </a:rPr>
                          <m:t>𝛿</m:t>
                        </m:r>
                      </m:e>
                      <m:sub>
                        <m:r>
                          <a:rPr lang="en-US" i="1">
                            <a:solidFill>
                              <a:schemeClr val="accent1"/>
                            </a:solidFill>
                            <a:latin typeface="Cambria Math" panose="02040503050406030204" pitchFamily="18" charset="0"/>
                          </a:rPr>
                          <m:t>𝑎</m:t>
                        </m:r>
                      </m:sub>
                    </m:sSub>
                  </m:oMath>
                </a14:m>
                <a:r>
                  <a:rPr lang="en-US" dirty="0"/>
                  <a:t>⟶ age </a:t>
                </a:r>
                <a:r>
                  <a:rPr lang="en-US" dirty="0">
                    <a:solidFill>
                      <a:srgbClr val="0070C0"/>
                    </a:solidFill>
                  </a:rPr>
                  <a:t>linear </a:t>
                </a:r>
                <a:r>
                  <a:rPr lang="en-US" dirty="0"/>
                  <a:t>effect</a:t>
                </a:r>
              </a:p>
              <a:p>
                <a:pPr marL="457200" lvl="1"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oMath>
                </a14:m>
                <a:r>
                  <a:rPr lang="en-US" dirty="0"/>
                  <a:t>⟶ the reference age</a:t>
                </a:r>
              </a:p>
              <a:p>
                <a:pPr marL="457200" lvl="1" indent="0">
                  <a:buNone/>
                </a:pPr>
                <a14:m>
                  <m:oMath xmlns:m="http://schemas.openxmlformats.org/officeDocument/2006/math">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𝛼</m:t>
                        </m:r>
                      </m:e>
                      <m:sub>
                        <m:r>
                          <a:rPr lang="en-US" b="0" i="1" smtClean="0">
                            <a:solidFill>
                              <a:srgbClr val="00B050"/>
                            </a:solidFill>
                            <a:latin typeface="Cambria Math" panose="02040503050406030204" pitchFamily="18" charset="0"/>
                          </a:rPr>
                          <m:t>𝑎</m:t>
                        </m:r>
                      </m:sub>
                    </m:sSub>
                    <m:r>
                      <a:rPr lang="en-US" i="1">
                        <a:latin typeface="Cambria Math" panose="02040503050406030204" pitchFamily="18" charset="0"/>
                      </a:rPr>
                      <m:t> </m:t>
                    </m:r>
                  </m:oMath>
                </a14:m>
                <a:r>
                  <a:rPr lang="en-US" dirty="0"/>
                  <a:t>⟶ </a:t>
                </a:r>
                <a:r>
                  <a:rPr lang="en-US" dirty="0">
                    <a:solidFill>
                      <a:srgbClr val="00B050"/>
                    </a:solidFill>
                  </a:rPr>
                  <a:t>curvature</a:t>
                </a:r>
                <a:r>
                  <a:rPr lang="en-US" dirty="0">
                    <a:solidFill>
                      <a:schemeClr val="accent6"/>
                    </a:solidFill>
                  </a:rPr>
                  <a:t> </a:t>
                </a:r>
                <a:r>
                  <a:rPr lang="en-US" dirty="0"/>
                  <a:t>for age </a:t>
                </a:r>
                <a:r>
                  <a:rPr lang="en-US" i="1" dirty="0"/>
                  <a:t>a</a:t>
                </a:r>
              </a:p>
              <a:p>
                <a:pPr marL="457200" lvl="1" indent="0">
                  <a:buNone/>
                </a:pPr>
                <a:endParaRPr lang="en-US" dirty="0"/>
              </a:p>
              <a:p>
                <a:r>
                  <a:rPr lang="en-US" sz="2400" dirty="0"/>
                  <a:t>Similarly, for period and cohort effects </a:t>
                </a:r>
                <a14:m>
                  <m:oMath xmlns:m="http://schemas.openxmlformats.org/officeDocument/2006/math">
                    <m:sSub>
                      <m:sSubPr>
                        <m:ctrlPr>
                          <a:rPr lang="en-US" sz="2400" i="1">
                            <a:latin typeface="Cambria Math" panose="02040503050406030204" pitchFamily="18" charset="0"/>
                          </a:rPr>
                        </m:ctrlPr>
                      </m:sSubPr>
                      <m:e>
                        <m:r>
                          <a:rPr lang="en-US" sz="2400">
                            <a:latin typeface="Cambria Math" panose="02040503050406030204" pitchFamily="18" charset="0"/>
                          </a:rPr>
                          <m:t>(</m:t>
                        </m:r>
                        <m:r>
                          <a:rPr lang="en-US" sz="2400">
                            <a:latin typeface="Cambria Math" panose="02040503050406030204" pitchFamily="18" charset="0"/>
                          </a:rPr>
                          <m:t>𝛽</m:t>
                        </m:r>
                      </m:e>
                      <m:sub>
                        <m:r>
                          <a:rPr lang="en-US" sz="2400" i="1">
                            <a:latin typeface="Cambria Math" panose="02040503050406030204" pitchFamily="18" charset="0"/>
                          </a:rPr>
                          <m:t>𝑎</m:t>
                        </m:r>
                      </m:sub>
                    </m:sSub>
                  </m:oMath>
                </a14:m>
                <a:r>
                  <a:rPr lang="en-US" sz="2400" dirty="0"/>
                  <a:t>and </a:t>
                </a:r>
                <a14:m>
                  <m:oMath xmlns:m="http://schemas.openxmlformats.org/officeDocument/2006/math">
                    <m:sSub>
                      <m:sSubPr>
                        <m:ctrlPr>
                          <a:rPr lang="en-US" sz="2400" i="1">
                            <a:latin typeface="Cambria Math" panose="02040503050406030204" pitchFamily="18" charset="0"/>
                          </a:rPr>
                        </m:ctrlPr>
                      </m:sSubPr>
                      <m:e>
                        <m:r>
                          <a:rPr lang="en-US" sz="2400">
                            <a:latin typeface="Cambria Math" panose="02040503050406030204" pitchFamily="18" charset="0"/>
                          </a:rPr>
                          <m:t>𝛽</m:t>
                        </m:r>
                      </m:e>
                      <m:sub>
                        <m:r>
                          <a:rPr lang="en-US" sz="2400" i="1">
                            <a:latin typeface="Cambria Math" panose="02040503050406030204" pitchFamily="18" charset="0"/>
                          </a:rPr>
                          <m:t>𝑐</m:t>
                        </m:r>
                      </m:sub>
                    </m:sSub>
                    <m:r>
                      <a:rPr lang="en-US" sz="2400" i="1">
                        <a:latin typeface="Cambria Math" panose="02040503050406030204" pitchFamily="18" charset="0"/>
                      </a:rPr>
                      <m:t>)</m:t>
                    </m:r>
                  </m:oMath>
                </a14:m>
                <a:r>
                  <a:rPr lang="en-US" sz="2400" dirty="0"/>
                  <a:t>:</a:t>
                </a:r>
              </a:p>
              <a:p>
                <a14:m>
                  <m:oMath xmlns:m="http://schemas.openxmlformats.org/officeDocument/2006/math">
                    <m:sSub>
                      <m:sSubPr>
                        <m:ctrlPr>
                          <a:rPr lang="en-US" sz="2400" i="1">
                            <a:solidFill>
                              <a:schemeClr val="accent1"/>
                            </a:solidFill>
                            <a:latin typeface="Cambria Math" panose="02040503050406030204" pitchFamily="18" charset="0"/>
                          </a:rPr>
                        </m:ctrlPr>
                      </m:sSubPr>
                      <m:e>
                        <m:r>
                          <a:rPr lang="en-US" sz="2400" i="1">
                            <a:solidFill>
                              <a:schemeClr val="accent1"/>
                            </a:solidFill>
                            <a:latin typeface="Cambria Math" panose="02040503050406030204" pitchFamily="18" charset="0"/>
                          </a:rPr>
                          <m:t>𝛿</m:t>
                        </m:r>
                      </m:e>
                      <m:sub>
                        <m:r>
                          <a:rPr lang="en-US" sz="2400" i="1">
                            <a:solidFill>
                              <a:schemeClr val="accent1"/>
                            </a:solidFill>
                            <a:latin typeface="Cambria Math" panose="02040503050406030204" pitchFamily="18" charset="0"/>
                          </a:rPr>
                          <m:t>𝑝</m:t>
                        </m:r>
                      </m:sub>
                    </m:sSub>
                  </m:oMath>
                </a14:m>
                <a:r>
                  <a:rPr lang="en-US" sz="2400" dirty="0">
                    <a:solidFill>
                      <a:schemeClr val="accent1"/>
                    </a:solidFill>
                  </a:rPr>
                  <a:t>, </a:t>
                </a:r>
                <a14:m>
                  <m:oMath xmlns:m="http://schemas.openxmlformats.org/officeDocument/2006/math">
                    <m:sSub>
                      <m:sSubPr>
                        <m:ctrlPr>
                          <a:rPr lang="en-US" sz="2400" i="1">
                            <a:solidFill>
                              <a:schemeClr val="accent1"/>
                            </a:solidFill>
                            <a:latin typeface="Cambria Math" panose="02040503050406030204" pitchFamily="18" charset="0"/>
                          </a:rPr>
                        </m:ctrlPr>
                      </m:sSubPr>
                      <m:e>
                        <m:r>
                          <a:rPr lang="en-US" sz="2400" i="1">
                            <a:solidFill>
                              <a:schemeClr val="accent1"/>
                            </a:solidFill>
                            <a:latin typeface="Cambria Math" panose="02040503050406030204" pitchFamily="18" charset="0"/>
                          </a:rPr>
                          <m:t>𝛿</m:t>
                        </m:r>
                      </m:e>
                      <m:sub>
                        <m:r>
                          <a:rPr lang="en-US" sz="2400" i="1">
                            <a:solidFill>
                              <a:schemeClr val="accent1"/>
                            </a:solidFill>
                            <a:latin typeface="Cambria Math" panose="02040503050406030204" pitchFamily="18" charset="0"/>
                          </a:rPr>
                          <m:t>𝑐</m:t>
                        </m:r>
                      </m:sub>
                    </m:sSub>
                  </m:oMath>
                </a14:m>
                <a:r>
                  <a:rPr lang="en-US" sz="2400" dirty="0"/>
                  <a:t>⟶ </a:t>
                </a:r>
                <a:r>
                  <a:rPr lang="en-US" sz="2400" dirty="0">
                    <a:solidFill>
                      <a:srgbClr val="0070C0"/>
                    </a:solidFill>
                  </a:rPr>
                  <a:t>linear </a:t>
                </a:r>
                <a:r>
                  <a:rPr lang="en-US" sz="2400" dirty="0"/>
                  <a:t>period and cohort components</a:t>
                </a:r>
              </a:p>
              <a:p>
                <a14:m>
                  <m:oMath xmlns:m="http://schemas.openxmlformats.org/officeDocument/2006/math">
                    <m:sSub>
                      <m:sSubPr>
                        <m:ctrlPr>
                          <a:rPr lang="en-US" sz="2400" i="1" smtClean="0">
                            <a:solidFill>
                              <a:srgbClr val="00B050"/>
                            </a:solidFill>
                            <a:latin typeface="Cambria Math" panose="02040503050406030204" pitchFamily="18" charset="0"/>
                          </a:rPr>
                        </m:ctrlPr>
                      </m:sSubPr>
                      <m:e>
                        <m:r>
                          <a:rPr lang="en-US" sz="2400" i="1">
                            <a:solidFill>
                              <a:srgbClr val="00B050"/>
                            </a:solidFill>
                            <a:latin typeface="Cambria Math" panose="02040503050406030204" pitchFamily="18" charset="0"/>
                          </a:rPr>
                          <m:t>𝛼</m:t>
                        </m:r>
                      </m:e>
                      <m:sub>
                        <m:r>
                          <a:rPr lang="en-US" sz="2400" i="1">
                            <a:solidFill>
                              <a:srgbClr val="00B050"/>
                            </a:solidFill>
                            <a:latin typeface="Cambria Math" panose="02040503050406030204" pitchFamily="18" charset="0"/>
                          </a:rPr>
                          <m:t>𝑝</m:t>
                        </m:r>
                      </m:sub>
                    </m:sSub>
                  </m:oMath>
                </a14:m>
                <a:r>
                  <a:rPr lang="en-US" sz="2400" dirty="0">
                    <a:solidFill>
                      <a:srgbClr val="00B050"/>
                    </a:solidFill>
                  </a:rPr>
                  <a:t>,</a:t>
                </a:r>
                <a14:m>
                  <m:oMath xmlns:m="http://schemas.openxmlformats.org/officeDocument/2006/math">
                    <m:r>
                      <a:rPr lang="en-US" sz="2400">
                        <a:solidFill>
                          <a:srgbClr val="00B050"/>
                        </a:solidFill>
                        <a:latin typeface="Cambria Math" panose="02040503050406030204" pitchFamily="18" charset="0"/>
                      </a:rPr>
                      <m:t>  </m:t>
                    </m:r>
                    <m:r>
                      <a:rPr lang="en-US" sz="2400" i="1">
                        <a:solidFill>
                          <a:srgbClr val="00B050"/>
                        </a:solidFill>
                        <a:latin typeface="Cambria Math" panose="02040503050406030204" pitchFamily="18" charset="0"/>
                      </a:rPr>
                      <m:t> </m:t>
                    </m:r>
                    <m:sSub>
                      <m:sSubPr>
                        <m:ctrlPr>
                          <a:rPr lang="en-US" sz="2400" i="1">
                            <a:solidFill>
                              <a:srgbClr val="00B050"/>
                            </a:solidFill>
                            <a:latin typeface="Cambria Math" panose="02040503050406030204" pitchFamily="18" charset="0"/>
                          </a:rPr>
                        </m:ctrlPr>
                      </m:sSubPr>
                      <m:e>
                        <m:r>
                          <a:rPr lang="en-US" sz="2400" i="1">
                            <a:solidFill>
                              <a:srgbClr val="00B050"/>
                            </a:solidFill>
                            <a:latin typeface="Cambria Math" panose="02040503050406030204" pitchFamily="18" charset="0"/>
                          </a:rPr>
                          <m:t>𝛼</m:t>
                        </m:r>
                      </m:e>
                      <m:sub>
                        <m:r>
                          <a:rPr lang="en-US" sz="2400" i="1">
                            <a:solidFill>
                              <a:srgbClr val="00B050"/>
                            </a:solidFill>
                            <a:latin typeface="Cambria Math" panose="02040503050406030204" pitchFamily="18" charset="0"/>
                          </a:rPr>
                          <m:t>𝑐</m:t>
                        </m:r>
                      </m:sub>
                    </m:sSub>
                  </m:oMath>
                </a14:m>
                <a:r>
                  <a:rPr lang="en-US" sz="2400" dirty="0"/>
                  <a:t>⟶ </a:t>
                </a:r>
                <a:r>
                  <a:rPr lang="en-US" sz="2400" dirty="0">
                    <a:solidFill>
                      <a:srgbClr val="00B050"/>
                    </a:solidFill>
                  </a:rPr>
                  <a:t>curvatures</a:t>
                </a:r>
                <a:r>
                  <a:rPr lang="en-US" sz="2400" dirty="0">
                    <a:solidFill>
                      <a:schemeClr val="accent6"/>
                    </a:solidFill>
                  </a:rPr>
                  <a:t> </a:t>
                </a:r>
                <a:r>
                  <a:rPr lang="en-US" sz="2400" dirty="0"/>
                  <a:t>for period </a:t>
                </a:r>
                <a:r>
                  <a:rPr lang="en-US" sz="2400" i="1" dirty="0"/>
                  <a:t>p</a:t>
                </a:r>
                <a:r>
                  <a:rPr lang="en-US" sz="2400" dirty="0"/>
                  <a:t> and cohort </a:t>
                </a:r>
                <a:r>
                  <a:rPr lang="en-US" sz="2400" i="1" dirty="0"/>
                  <a:t>c</a:t>
                </a:r>
                <a:endParaRPr lang="en-US" i="1" dirty="0"/>
              </a:p>
              <a:p>
                <a:pPr marL="457200" lvl="1" indent="0">
                  <a:buNone/>
                </a:pPr>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27448" y="1537447"/>
                <a:ext cx="10009112" cy="4785396"/>
              </a:xfrm>
              <a:blipFill rotWithShape="0">
                <a:blip r:embed="rId2"/>
                <a:stretch>
                  <a:fillRect l="-1096" t="-2038"/>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B61A53CA-7D7A-4063-884C-4CD88C0C74CB}"/>
              </a:ext>
            </a:extLst>
          </p:cNvPr>
          <p:cNvSpPr txBox="1">
            <a:spLocks/>
          </p:cNvSpPr>
          <p:nvPr/>
        </p:nvSpPr>
        <p:spPr>
          <a:xfrm>
            <a:off x="2017204" y="286871"/>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Partition of APC effects into linear and nonlinear components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95632" y="2451038"/>
            <a:ext cx="5139317" cy="2237503"/>
          </a:xfrm>
          <a:prstGeom prst="rect">
            <a:avLst/>
          </a:prstGeom>
        </p:spPr>
      </p:pic>
    </p:spTree>
    <p:extLst>
      <p:ext uri="{BB962C8B-B14F-4D97-AF65-F5344CB8AC3E}">
        <p14:creationId xmlns:p14="http://schemas.microsoft.com/office/powerpoint/2010/main" val="3091357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27448" y="1340769"/>
                <a:ext cx="10009112" cy="4785396"/>
              </a:xfrm>
            </p:spPr>
            <p:txBody>
              <a:bodyPr>
                <a:noAutofit/>
              </a:bodyPr>
              <a:lstStyle/>
              <a:p>
                <a:pPr marL="0" indent="0">
                  <a:buNone/>
                </a:pPr>
                <a:r>
                  <a:rPr lang="en-US" sz="2400" dirty="0"/>
                  <a:t>Considering these partitions and the linear dependency between APC variables, the </a:t>
                </a:r>
                <a:r>
                  <a:rPr lang="en-US" sz="2400" i="1" dirty="0"/>
                  <a:t>Classical model </a:t>
                </a:r>
                <a:r>
                  <a:rPr lang="en-US" sz="2400" dirty="0"/>
                  <a:t>equation can be reformulated as:</a:t>
                </a:r>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smtClean="0">
                          <a:latin typeface="Cambria Math" panose="02040503050406030204" pitchFamily="18" charset="0"/>
                        </a:rPr>
                        <m:t>𝑙𝑜𝑔</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m:rPr>
                                  <m:sty m:val="p"/>
                                </m:rPr>
                                <a:rPr lang="en-US" sz="2400" b="0" i="0" smtClean="0">
                                  <a:latin typeface="Cambria Math" panose="02040503050406030204" pitchFamily="18" charset="0"/>
                                </a:rPr>
                                <m:t>m</m:t>
                              </m:r>
                            </m:e>
                            <m:sub>
                              <m:r>
                                <a:rPr lang="en-US" sz="2400">
                                  <a:latin typeface="Cambria Math" panose="02040503050406030204" pitchFamily="18" charset="0"/>
                                </a:rPr>
                                <m:t>𝑎</m:t>
                              </m:r>
                              <m:r>
                                <a:rPr lang="en-US" sz="2400">
                                  <a:latin typeface="Cambria Math" panose="02040503050406030204" pitchFamily="18" charset="0"/>
                                </a:rPr>
                                <m:t>,</m:t>
                              </m:r>
                              <m:r>
                                <a:rPr lang="en-US" sz="2400">
                                  <a:latin typeface="Cambria Math" panose="02040503050406030204" pitchFamily="18" charset="0"/>
                                </a:rPr>
                                <m:t>𝑡</m:t>
                              </m:r>
                            </m:sub>
                          </m:sSub>
                        </m:e>
                      </m:d>
                      <m:r>
                        <a:rPr lang="en-US" sz="2400">
                          <a:latin typeface="Cambria Math" panose="02040503050406030204" pitchFamily="18" charset="0"/>
                        </a:rPr>
                        <m:t>= </m:t>
                      </m:r>
                      <m:sSub>
                        <m:sSubPr>
                          <m:ctrlPr>
                            <a:rPr lang="en-US" sz="2400" i="1">
                              <a:latin typeface="Cambria Math" panose="02040503050406030204" pitchFamily="18" charset="0"/>
                            </a:rPr>
                          </m:ctrlPr>
                        </m:sSubPr>
                        <m:e>
                          <m:r>
                            <a:rPr lang="en-US" sz="2400">
                              <a:latin typeface="Cambria Math" panose="02040503050406030204" pitchFamily="18" charset="0"/>
                            </a:rPr>
                            <m:t>𝜃</m:t>
                          </m:r>
                        </m:e>
                        <m:sub>
                          <m:r>
                            <a:rPr lang="en-US" sz="2400">
                              <a:latin typeface="Cambria Math" panose="02040503050406030204" pitchFamily="18" charset="0"/>
                            </a:rPr>
                            <m:t>0</m:t>
                          </m:r>
                        </m:sub>
                      </m:sSub>
                      <m:r>
                        <a:rPr lang="en-US" sz="2400">
                          <a:latin typeface="Cambria Math" panose="02040503050406030204" pitchFamily="18" charset="0"/>
                        </a:rPr>
                        <m:t>+</m:t>
                      </m:r>
                      <m:sSub>
                        <m:sSubPr>
                          <m:ctrlPr>
                            <a:rPr lang="en-US" sz="2400" i="1" smtClean="0">
                              <a:solidFill>
                                <a:srgbClr val="00B050"/>
                              </a:solidFill>
                              <a:latin typeface="Cambria Math" panose="02040503050406030204" pitchFamily="18" charset="0"/>
                            </a:rPr>
                          </m:ctrlPr>
                        </m:sSubPr>
                        <m:e>
                          <m:sSub>
                            <m:sSubPr>
                              <m:ctrlPr>
                                <a:rPr lang="en-US" sz="2400" i="1">
                                  <a:solidFill>
                                    <a:schemeClr val="accent1"/>
                                  </a:solidFill>
                                  <a:latin typeface="Cambria Math" panose="02040503050406030204" pitchFamily="18" charset="0"/>
                                </a:rPr>
                              </m:ctrlPr>
                            </m:sSubPr>
                            <m:e>
                              <m:r>
                                <a:rPr lang="en-US" sz="2400">
                                  <a:solidFill>
                                    <a:schemeClr val="accent1"/>
                                  </a:solidFill>
                                  <a:latin typeface="Cambria Math" panose="02040503050406030204" pitchFamily="18" charset="0"/>
                                </a:rPr>
                                <m:t>𝛿</m:t>
                              </m:r>
                            </m:e>
                            <m:sub>
                              <m:r>
                                <a:rPr lang="en-US" sz="2400">
                                  <a:solidFill>
                                    <a:schemeClr val="accent1"/>
                                  </a:solidFill>
                                  <a:latin typeface="Cambria Math" panose="02040503050406030204" pitchFamily="18" charset="0"/>
                                </a:rPr>
                                <m:t>𝑎</m:t>
                              </m:r>
                            </m:sub>
                          </m:sSub>
                          <m:d>
                            <m:dPr>
                              <m:ctrlPr>
                                <a:rPr lang="en-US" sz="2400" i="1">
                                  <a:latin typeface="Cambria Math" panose="02040503050406030204" pitchFamily="18" charset="0"/>
                                </a:rPr>
                              </m:ctrlPr>
                            </m:dPr>
                            <m:e>
                              <m:r>
                                <a:rPr lang="en-US" sz="2400">
                                  <a:latin typeface="Cambria Math" panose="02040503050406030204" pitchFamily="18" charset="0"/>
                                </a:rPr>
                                <m:t>𝑎</m:t>
                              </m:r>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𝑎</m:t>
                                  </m:r>
                                </m:e>
                                <m:sub>
                                  <m:r>
                                    <a:rPr lang="en-US" sz="2400">
                                      <a:latin typeface="Cambria Math" panose="02040503050406030204" pitchFamily="18" charset="0"/>
                                    </a:rPr>
                                    <m:t>0</m:t>
                                  </m:r>
                                </m:sub>
                              </m:sSub>
                            </m:e>
                          </m:d>
                          <m:r>
                            <a:rPr lang="en-US" sz="2400">
                              <a:latin typeface="Cambria Math" panose="02040503050406030204" pitchFamily="18" charset="0"/>
                            </a:rPr>
                            <m:t>+</m:t>
                          </m:r>
                          <m:r>
                            <a:rPr lang="en-US" sz="2400" i="1">
                              <a:solidFill>
                                <a:srgbClr val="00B050"/>
                              </a:solidFill>
                              <a:latin typeface="Cambria Math" panose="02040503050406030204" pitchFamily="18" charset="0"/>
                            </a:rPr>
                            <m:t>𝛼</m:t>
                          </m:r>
                        </m:e>
                        <m:sub>
                          <m:r>
                            <a:rPr lang="en-US" sz="2400" b="0" i="1" smtClean="0">
                              <a:solidFill>
                                <a:srgbClr val="00B050"/>
                              </a:solidFill>
                              <a:latin typeface="Cambria Math" panose="02040503050406030204" pitchFamily="18" charset="0"/>
                            </a:rPr>
                            <m:t>𝑎</m:t>
                          </m:r>
                        </m:sub>
                      </m:sSub>
                      <m:r>
                        <a:rPr lang="en-US" sz="2400">
                          <a:latin typeface="Cambria Math" panose="02040503050406030204" pitchFamily="18" charset="0"/>
                        </a:rPr>
                        <m:t>+</m:t>
                      </m:r>
                      <m:sSub>
                        <m:sSubPr>
                          <m:ctrlPr>
                            <a:rPr lang="en-US" sz="2400" i="1">
                              <a:solidFill>
                                <a:schemeClr val="accent1"/>
                              </a:solidFill>
                              <a:latin typeface="Cambria Math" panose="02040503050406030204" pitchFamily="18" charset="0"/>
                            </a:rPr>
                          </m:ctrlPr>
                        </m:sSubPr>
                        <m:e>
                          <m:r>
                            <a:rPr lang="en-US" sz="2400">
                              <a:solidFill>
                                <a:schemeClr val="accent1"/>
                              </a:solidFill>
                              <a:latin typeface="Cambria Math" panose="02040503050406030204" pitchFamily="18" charset="0"/>
                            </a:rPr>
                            <m:t>𝛿</m:t>
                          </m:r>
                        </m:e>
                        <m:sub>
                          <m:r>
                            <a:rPr lang="en-US" sz="2400">
                              <a:solidFill>
                                <a:schemeClr val="accent1"/>
                              </a:solidFill>
                              <a:latin typeface="Cambria Math" panose="02040503050406030204" pitchFamily="18" charset="0"/>
                            </a:rPr>
                            <m:t>𝑝</m:t>
                          </m:r>
                        </m:sub>
                      </m:sSub>
                      <m:d>
                        <m:dPr>
                          <m:ctrlPr>
                            <a:rPr lang="en-US" sz="2400" i="1">
                              <a:latin typeface="Cambria Math" panose="02040503050406030204" pitchFamily="18" charset="0"/>
                            </a:rPr>
                          </m:ctrlPr>
                        </m:dPr>
                        <m:e>
                          <m:r>
                            <a:rPr lang="en-US" sz="2400">
                              <a:latin typeface="Cambria Math" panose="02040503050406030204" pitchFamily="18" charset="0"/>
                            </a:rPr>
                            <m:t>𝑝</m:t>
                          </m:r>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𝑝</m:t>
                              </m:r>
                            </m:e>
                            <m:sub>
                              <m:r>
                                <a:rPr lang="en-US" sz="2400">
                                  <a:latin typeface="Cambria Math" panose="02040503050406030204" pitchFamily="18" charset="0"/>
                                </a:rPr>
                                <m:t>0</m:t>
                              </m:r>
                            </m:sub>
                          </m:sSub>
                        </m:e>
                      </m:d>
                      <m:r>
                        <a:rPr lang="en-US" sz="2400">
                          <a:latin typeface="Cambria Math" panose="02040503050406030204" pitchFamily="18" charset="0"/>
                        </a:rPr>
                        <m:t>+</m:t>
                      </m:r>
                      <m:sSub>
                        <m:sSubPr>
                          <m:ctrlPr>
                            <a:rPr lang="en-US" sz="2400" i="1" smtClean="0">
                              <a:solidFill>
                                <a:srgbClr val="00B050"/>
                              </a:solidFill>
                              <a:latin typeface="Cambria Math" panose="02040503050406030204" pitchFamily="18" charset="0"/>
                            </a:rPr>
                          </m:ctrlPr>
                        </m:sSubPr>
                        <m:e>
                          <m:r>
                            <a:rPr lang="en-US" sz="2400" i="1">
                              <a:solidFill>
                                <a:srgbClr val="00B050"/>
                              </a:solidFill>
                              <a:latin typeface="Cambria Math" panose="02040503050406030204" pitchFamily="18" charset="0"/>
                            </a:rPr>
                            <m:t>𝛼</m:t>
                          </m:r>
                        </m:e>
                        <m:sub>
                          <m:r>
                            <a:rPr lang="en-US" sz="2400" i="1">
                              <a:solidFill>
                                <a:srgbClr val="00B050"/>
                              </a:solidFill>
                              <a:latin typeface="Cambria Math" panose="02040503050406030204" pitchFamily="18" charset="0"/>
                            </a:rPr>
                            <m:t>𝑝</m:t>
                          </m:r>
                        </m:sub>
                      </m:sSub>
                      <m:r>
                        <a:rPr lang="en-US" sz="2400">
                          <a:latin typeface="Cambria Math" panose="02040503050406030204" pitchFamily="18" charset="0"/>
                        </a:rPr>
                        <m:t>+</m:t>
                      </m:r>
                      <m:sSub>
                        <m:sSubPr>
                          <m:ctrlPr>
                            <a:rPr lang="en-US" sz="2400" i="1">
                              <a:solidFill>
                                <a:schemeClr val="accent1"/>
                              </a:solidFill>
                              <a:latin typeface="Cambria Math" panose="02040503050406030204" pitchFamily="18" charset="0"/>
                            </a:rPr>
                          </m:ctrlPr>
                        </m:sSubPr>
                        <m:e>
                          <m:r>
                            <a:rPr lang="en-US" sz="2400">
                              <a:solidFill>
                                <a:schemeClr val="accent1"/>
                              </a:solidFill>
                              <a:latin typeface="Cambria Math" panose="02040503050406030204" pitchFamily="18" charset="0"/>
                            </a:rPr>
                            <m:t>𝛿</m:t>
                          </m:r>
                        </m:e>
                        <m:sub>
                          <m:r>
                            <a:rPr lang="en-US" sz="2400">
                              <a:solidFill>
                                <a:schemeClr val="accent1"/>
                              </a:solidFill>
                              <a:latin typeface="Cambria Math" panose="02040503050406030204" pitchFamily="18" charset="0"/>
                            </a:rPr>
                            <m:t>𝑐</m:t>
                          </m:r>
                        </m:sub>
                      </m:sSub>
                      <m:d>
                        <m:dPr>
                          <m:ctrlPr>
                            <a:rPr lang="en-US" sz="2400" i="1">
                              <a:latin typeface="Cambria Math" panose="02040503050406030204" pitchFamily="18" charset="0"/>
                            </a:rPr>
                          </m:ctrlPr>
                        </m:dPr>
                        <m:e>
                          <m:r>
                            <a:rPr lang="en-US" sz="2400">
                              <a:latin typeface="Cambria Math" panose="02040503050406030204" pitchFamily="18" charset="0"/>
                            </a:rPr>
                            <m:t>𝑐</m:t>
                          </m:r>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𝑐</m:t>
                              </m:r>
                            </m:e>
                            <m:sub>
                              <m:r>
                                <a:rPr lang="en-US" sz="2400">
                                  <a:latin typeface="Cambria Math" panose="02040503050406030204" pitchFamily="18" charset="0"/>
                                </a:rPr>
                                <m:t>0</m:t>
                              </m:r>
                            </m:sub>
                          </m:sSub>
                        </m:e>
                      </m:d>
                      <m:r>
                        <a:rPr lang="en-US" sz="2400">
                          <a:latin typeface="Cambria Math" panose="02040503050406030204" pitchFamily="18" charset="0"/>
                        </a:rPr>
                        <m:t>+</m:t>
                      </m:r>
                      <m:sSub>
                        <m:sSubPr>
                          <m:ctrlPr>
                            <a:rPr lang="en-US" sz="2400" i="1" smtClean="0">
                              <a:solidFill>
                                <a:srgbClr val="00B050"/>
                              </a:solidFill>
                              <a:latin typeface="Cambria Math" panose="02040503050406030204" pitchFamily="18" charset="0"/>
                            </a:rPr>
                          </m:ctrlPr>
                        </m:sSubPr>
                        <m:e>
                          <m:r>
                            <a:rPr lang="en-US" sz="2400" i="1">
                              <a:solidFill>
                                <a:srgbClr val="00B050"/>
                              </a:solidFill>
                              <a:latin typeface="Cambria Math" panose="02040503050406030204" pitchFamily="18" charset="0"/>
                            </a:rPr>
                            <m:t>𝛼</m:t>
                          </m:r>
                        </m:e>
                        <m:sub>
                          <m:r>
                            <a:rPr lang="en-US" sz="2400" b="0" i="1" smtClean="0">
                              <a:solidFill>
                                <a:srgbClr val="00B050"/>
                              </a:solidFill>
                              <a:latin typeface="Cambria Math" panose="02040503050406030204" pitchFamily="18" charset="0"/>
                            </a:rPr>
                            <m:t>𝑐</m:t>
                          </m:r>
                        </m:sub>
                      </m:sSub>
                      <m:r>
                        <m:rPr>
                          <m:nor/>
                        </m:rPr>
                        <a:rPr lang="en-US" sz="2400" dirty="0"/>
                        <m:t>,</m:t>
                      </m:r>
                    </m:oMath>
                  </m:oMathPara>
                </a14:m>
                <a:endParaRPr lang="en-US" sz="2400" dirty="0"/>
              </a:p>
              <a:p>
                <a:pPr marL="0" indent="0">
                  <a:buNone/>
                </a:pPr>
                <a:r>
                  <a:rPr lang="en-US" sz="2400" dirty="0"/>
                  <a:t>where </a:t>
                </a:r>
                <a14:m>
                  <m:oMath xmlns:m="http://schemas.openxmlformats.org/officeDocument/2006/math">
                    <m:r>
                      <a:rPr lang="en-US" sz="2400">
                        <a:solidFill>
                          <a:schemeClr val="accent1"/>
                        </a:solidFill>
                        <a:latin typeface="Cambria Math" panose="02040503050406030204" pitchFamily="18" charset="0"/>
                      </a:rPr>
                      <m:t>𝛿</m:t>
                    </m:r>
                  </m:oMath>
                </a14:m>
                <a:r>
                  <a:rPr lang="en-US" sz="2400" dirty="0"/>
                  <a:t>’s refer to </a:t>
                </a:r>
                <a:r>
                  <a:rPr lang="en-US" sz="2400" dirty="0">
                    <a:solidFill>
                      <a:schemeClr val="accent1"/>
                    </a:solidFill>
                  </a:rPr>
                  <a:t>linear effects </a:t>
                </a:r>
                <a:r>
                  <a:rPr lang="en-US" sz="2400" dirty="0"/>
                  <a:t>and </a:t>
                </a:r>
                <a14:m>
                  <m:oMath xmlns:m="http://schemas.openxmlformats.org/officeDocument/2006/math">
                    <m:r>
                      <a:rPr lang="en-US" sz="2400" i="1" smtClean="0">
                        <a:solidFill>
                          <a:srgbClr val="00B050"/>
                        </a:solidFill>
                        <a:latin typeface="Cambria Math" panose="02040503050406030204" pitchFamily="18" charset="0"/>
                      </a:rPr>
                      <m:t>𝛼</m:t>
                    </m:r>
                  </m:oMath>
                </a14:m>
                <a:r>
                  <a:rPr lang="en-US" sz="2400" dirty="0"/>
                  <a:t>’s to </a:t>
                </a:r>
                <a:r>
                  <a:rPr lang="en-US" sz="2400" dirty="0">
                    <a:solidFill>
                      <a:srgbClr val="00B050"/>
                    </a:solidFill>
                  </a:rPr>
                  <a:t>nonlinear effects or curvatures</a:t>
                </a:r>
              </a:p>
              <a:p>
                <a:pPr marL="0" indent="0">
                  <a:buNone/>
                </a:pPr>
                <a:endParaRPr lang="en-US" sz="2400" dirty="0"/>
              </a:p>
              <a:p>
                <a:r>
                  <a:rPr lang="en-US" sz="2400" dirty="0"/>
                  <a:t>The identification problem is exclusive to the partition of the linear components </a:t>
                </a:r>
                <a14:m>
                  <m:oMath xmlns:m="http://schemas.openxmlformats.org/officeDocument/2006/math">
                    <m:sSub>
                      <m:sSubPr>
                        <m:ctrlPr>
                          <a:rPr lang="en-US" sz="2400" i="1" smtClean="0">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𝛿</m:t>
                        </m:r>
                      </m:e>
                      <m:sub>
                        <m:r>
                          <a:rPr lang="en-US" sz="2400" i="1">
                            <a:solidFill>
                              <a:srgbClr val="0070C0"/>
                            </a:solidFill>
                            <a:latin typeface="Cambria Math" panose="02040503050406030204" pitchFamily="18" charset="0"/>
                          </a:rPr>
                          <m:t>𝑎</m:t>
                        </m:r>
                      </m:sub>
                    </m:sSub>
                  </m:oMath>
                </a14:m>
                <a:r>
                  <a:rPr lang="en-US" sz="2400" dirty="0">
                    <a:solidFill>
                      <a:srgbClr val="0070C0"/>
                    </a:solidFill>
                  </a:rPr>
                  <a:t>, </a:t>
                </a:r>
                <a14:m>
                  <m:oMath xmlns:m="http://schemas.openxmlformats.org/officeDocument/2006/math">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𝛿</m:t>
                        </m:r>
                      </m:e>
                      <m:sub>
                        <m:r>
                          <a:rPr lang="en-US" sz="2400" b="0" i="1" smtClean="0">
                            <a:solidFill>
                              <a:srgbClr val="0070C0"/>
                            </a:solidFill>
                            <a:latin typeface="Cambria Math" panose="02040503050406030204" pitchFamily="18" charset="0"/>
                          </a:rPr>
                          <m:t>𝑏</m:t>
                        </m:r>
                      </m:sub>
                    </m:sSub>
                  </m:oMath>
                </a14:m>
                <a:r>
                  <a:rPr lang="en-US" sz="2400" dirty="0"/>
                  <a:t>, and </a:t>
                </a:r>
                <a14:m>
                  <m:oMath xmlns:m="http://schemas.openxmlformats.org/officeDocument/2006/math">
                    <m:sSub>
                      <m:sSubPr>
                        <m:ctrlPr>
                          <a:rPr lang="en-US" sz="2400" i="1" smtClean="0">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𝛿</m:t>
                        </m:r>
                      </m:e>
                      <m:sub>
                        <m:r>
                          <a:rPr lang="en-US" sz="2400" b="0" i="1" smtClean="0">
                            <a:solidFill>
                              <a:srgbClr val="0070C0"/>
                            </a:solidFill>
                            <a:latin typeface="Cambria Math" panose="02040503050406030204" pitchFamily="18" charset="0"/>
                          </a:rPr>
                          <m:t>𝑐</m:t>
                        </m:r>
                      </m:sub>
                    </m:sSub>
                  </m:oMath>
                </a14:m>
                <a:endParaRPr lang="en-US" sz="2400" dirty="0"/>
              </a:p>
              <a:p>
                <a:r>
                  <a:rPr lang="en-US" sz="2400" dirty="0"/>
                  <a:t>The nonlinear components </a:t>
                </a:r>
                <a14:m>
                  <m:oMath xmlns:m="http://schemas.openxmlformats.org/officeDocument/2006/math">
                    <m:sSub>
                      <m:sSubPr>
                        <m:ctrlPr>
                          <a:rPr lang="en-US" sz="2400" i="1" smtClean="0">
                            <a:solidFill>
                              <a:srgbClr val="00B050"/>
                            </a:solidFill>
                            <a:latin typeface="Cambria Math" panose="02040503050406030204" pitchFamily="18" charset="0"/>
                          </a:rPr>
                        </m:ctrlPr>
                      </m:sSubPr>
                      <m:e>
                        <m:r>
                          <a:rPr lang="en-US" sz="2400" i="1">
                            <a:solidFill>
                              <a:srgbClr val="00B050"/>
                            </a:solidFill>
                            <a:latin typeface="Cambria Math" panose="02040503050406030204" pitchFamily="18" charset="0"/>
                          </a:rPr>
                          <m:t>𝛼</m:t>
                        </m:r>
                      </m:e>
                      <m:sub>
                        <m:r>
                          <a:rPr lang="en-US" sz="2400" b="0" i="1" smtClean="0">
                            <a:solidFill>
                              <a:srgbClr val="00B050"/>
                            </a:solidFill>
                            <a:latin typeface="Cambria Math" panose="02040503050406030204" pitchFamily="18" charset="0"/>
                          </a:rPr>
                          <m:t>𝑎</m:t>
                        </m:r>
                      </m:sub>
                    </m:sSub>
                  </m:oMath>
                </a14:m>
                <a:r>
                  <a:rPr lang="en-US" sz="2400" dirty="0">
                    <a:solidFill>
                      <a:srgbClr val="00B050"/>
                    </a:solidFill>
                  </a:rPr>
                  <a:t>,</a:t>
                </a:r>
                <a14:m>
                  <m:oMath xmlns:m="http://schemas.openxmlformats.org/officeDocument/2006/math">
                    <m:r>
                      <a:rPr lang="en-US" sz="2400" b="0" i="0" smtClean="0">
                        <a:solidFill>
                          <a:srgbClr val="00B050"/>
                        </a:solidFill>
                        <a:latin typeface="Cambria Math" panose="02040503050406030204" pitchFamily="18" charset="0"/>
                      </a:rPr>
                      <m:t>   </m:t>
                    </m:r>
                    <m:sSub>
                      <m:sSubPr>
                        <m:ctrlPr>
                          <a:rPr lang="en-US" sz="2400" i="1">
                            <a:solidFill>
                              <a:srgbClr val="00B050"/>
                            </a:solidFill>
                            <a:latin typeface="Cambria Math" panose="02040503050406030204" pitchFamily="18" charset="0"/>
                          </a:rPr>
                        </m:ctrlPr>
                      </m:sSubPr>
                      <m:e>
                        <m:r>
                          <a:rPr lang="en-US" sz="2400" i="1">
                            <a:solidFill>
                              <a:srgbClr val="00B050"/>
                            </a:solidFill>
                            <a:latin typeface="Cambria Math" panose="02040503050406030204" pitchFamily="18" charset="0"/>
                          </a:rPr>
                          <m:t>𝛼</m:t>
                        </m:r>
                      </m:e>
                      <m:sub>
                        <m:r>
                          <a:rPr lang="en-US" sz="2400" i="1">
                            <a:solidFill>
                              <a:srgbClr val="00B050"/>
                            </a:solidFill>
                            <a:latin typeface="Cambria Math" panose="02040503050406030204" pitchFamily="18" charset="0"/>
                          </a:rPr>
                          <m:t>𝑝</m:t>
                        </m:r>
                      </m:sub>
                    </m:sSub>
                    <m:r>
                      <m:rPr>
                        <m:nor/>
                      </m:rPr>
                      <a:rPr lang="en-US" sz="2400" dirty="0">
                        <a:solidFill>
                          <a:srgbClr val="00B050"/>
                        </a:solidFill>
                      </a:rPr>
                      <m:t>,</m:t>
                    </m:r>
                    <m:sSub>
                      <m:sSubPr>
                        <m:ctrlPr>
                          <a:rPr lang="en-US" sz="2400" i="1">
                            <a:solidFill>
                              <a:srgbClr val="00B050"/>
                            </a:solidFill>
                            <a:latin typeface="Cambria Math" panose="02040503050406030204" pitchFamily="18" charset="0"/>
                          </a:rPr>
                        </m:ctrlPr>
                      </m:sSubPr>
                      <m:e>
                        <m:r>
                          <a:rPr lang="en-US" sz="2400" b="0" i="1" smtClean="0">
                            <a:solidFill>
                              <a:srgbClr val="00B050"/>
                            </a:solidFill>
                            <a:latin typeface="Cambria Math" panose="02040503050406030204" pitchFamily="18" charset="0"/>
                          </a:rPr>
                          <m:t> </m:t>
                        </m:r>
                        <m:r>
                          <a:rPr lang="en-US" sz="2400" i="1">
                            <a:solidFill>
                              <a:srgbClr val="00B050"/>
                            </a:solidFill>
                            <a:latin typeface="Cambria Math" panose="02040503050406030204" pitchFamily="18" charset="0"/>
                          </a:rPr>
                          <m:t>𝛼</m:t>
                        </m:r>
                      </m:e>
                      <m:sub>
                        <m:r>
                          <a:rPr lang="en-US" sz="2400" i="1">
                            <a:solidFill>
                              <a:srgbClr val="00B050"/>
                            </a:solidFill>
                            <a:latin typeface="Cambria Math" panose="02040503050406030204" pitchFamily="18" charset="0"/>
                          </a:rPr>
                          <m:t>𝑐</m:t>
                        </m:r>
                      </m:sub>
                    </m:sSub>
                  </m:oMath>
                </a14:m>
                <a:r>
                  <a:rPr lang="en-US" sz="2400" dirty="0"/>
                  <a:t> are fully identifiable (estimable)</a:t>
                </a:r>
              </a:p>
              <a:p>
                <a:pPr lvl="1"/>
                <a:r>
                  <a:rPr lang="en-US" sz="2000" dirty="0"/>
                  <a:t>Their values are identical independently of the linear trends’ slopes: same divergence, same shape</a:t>
                </a:r>
                <a:endParaRPr lang="en-US" sz="2400" dirty="0"/>
              </a:p>
              <a:p>
                <a:pPr marL="457200" lvl="1" indent="0">
                  <a:buNone/>
                </a:pPr>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27448" y="1340769"/>
                <a:ext cx="10009112" cy="4785396"/>
              </a:xfrm>
              <a:blipFill rotWithShape="0">
                <a:blip r:embed="rId2"/>
                <a:stretch>
                  <a:fillRect l="-974" t="-1783"/>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B61A53CA-7D7A-4063-884C-4CD88C0C74CB}"/>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APC Statistical Analysis</a:t>
            </a:r>
          </a:p>
        </p:txBody>
      </p:sp>
    </p:spTree>
    <p:extLst>
      <p:ext uri="{BB962C8B-B14F-4D97-AF65-F5344CB8AC3E}">
        <p14:creationId xmlns:p14="http://schemas.microsoft.com/office/powerpoint/2010/main" val="227146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3092" y="1135763"/>
                <a:ext cx="10515600" cy="5049883"/>
              </a:xfrm>
            </p:spPr>
            <p:txBody>
              <a:bodyPr>
                <a:normAutofit fontScale="85000" lnSpcReduction="20000"/>
              </a:bodyPr>
              <a:lstStyle/>
              <a:p>
                <a:pPr marL="0" indent="0">
                  <a:buNone/>
                </a:pPr>
                <a:r>
                  <a:rPr lang="en-US" b="1" dirty="0"/>
                  <a:t>From the linear effects</a:t>
                </a:r>
              </a:p>
              <a:p>
                <a:pPr marL="0" indent="0">
                  <a:buNone/>
                </a:pPr>
                <a:r>
                  <a:rPr lang="en-US" dirty="0"/>
                  <a:t>Let’s remember what we saw from the identification</a:t>
                </a:r>
              </a:p>
              <a:p>
                <a:pPr marL="0" indent="0">
                  <a:buNone/>
                </a:pPr>
                <a:r>
                  <a:rPr lang="en-US" dirty="0"/>
                  <a:t> problem at the beginning:</a:t>
                </a:r>
              </a:p>
              <a:p>
                <a:pPr marL="0" indent="0" algn="ctr">
                  <a:lnSpc>
                    <a:spcPct val="100000"/>
                  </a:lnSpc>
                  <a:buNone/>
                </a:pPr>
                <a:endParaRPr lang="en-US" dirty="0"/>
              </a:p>
              <a:p>
                <a:pPr marL="0" indent="0">
                  <a:lnSpc>
                    <a:spcPct val="100000"/>
                  </a:lnSpc>
                  <a:buNone/>
                </a:pPr>
                <a:r>
                  <a:rPr lang="en-US" dirty="0"/>
                  <a:t>This means that the slopes are interrelated</a:t>
                </a:r>
              </a:p>
              <a:p>
                <a:pPr marL="0" indent="0" algn="ctr">
                  <a:buNone/>
                </a:pPr>
                <a:r>
                  <a:rPr lang="en-US" dirty="0"/>
                  <a:t>If </a:t>
                </a:r>
                <a14:m>
                  <m:oMath xmlns:m="http://schemas.openxmlformats.org/officeDocument/2006/math">
                    <m:sSubSup>
                      <m:sSubSupPr>
                        <m:ctrlPr>
                          <a:rPr lang="en-US" b="1" i="1">
                            <a:latin typeface="Cambria Math" panose="02040503050406030204" pitchFamily="18" charset="0"/>
                          </a:rPr>
                        </m:ctrlPr>
                      </m:sSubSupPr>
                      <m:e>
                        <m:r>
                          <a:rPr lang="en-US" b="1" i="1">
                            <a:latin typeface="Cambria Math" panose="02040503050406030204" pitchFamily="18" charset="0"/>
                          </a:rPr>
                          <m:t>𝜷</m:t>
                        </m:r>
                      </m:e>
                      <m:sub>
                        <m:r>
                          <a:rPr lang="en-US" b="1" i="1">
                            <a:latin typeface="Cambria Math" panose="02040503050406030204" pitchFamily="18" charset="0"/>
                          </a:rPr>
                          <m:t>𝒂</m:t>
                        </m:r>
                      </m:sub>
                      <m:sup>
                        <m:r>
                          <a:rPr lang="en-US" b="1" i="1">
                            <a:latin typeface="Cambria Math" panose="02040503050406030204" pitchFamily="18" charset="0"/>
                          </a:rPr>
                          <m:t>′</m:t>
                        </m:r>
                      </m:sup>
                    </m:sSubSup>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𝜷</m:t>
                        </m:r>
                      </m:e>
                      <m:sub>
                        <m:r>
                          <a:rPr lang="en-US" b="1" i="1" smtClean="0">
                            <a:latin typeface="Cambria Math" panose="02040503050406030204" pitchFamily="18" charset="0"/>
                          </a:rPr>
                          <m:t>𝒂</m:t>
                        </m:r>
                      </m:sub>
                    </m:sSub>
                    <m:r>
                      <a:rPr lang="en-US" b="1" i="1" smtClean="0">
                        <a:solidFill>
                          <a:srgbClr val="C00000"/>
                        </a:solidFill>
                        <a:latin typeface="Cambria Math" panose="02040503050406030204" pitchFamily="18" charset="0"/>
                      </a:rPr>
                      <m:t>+</m:t>
                    </m:r>
                    <m:r>
                      <a:rPr lang="en-US" b="1" i="1" smtClean="0">
                        <a:solidFill>
                          <a:srgbClr val="C00000"/>
                        </a:solidFill>
                        <a:latin typeface="Cambria Math" panose="02040503050406030204" pitchFamily="18" charset="0"/>
                      </a:rPr>
                      <m:t>𝒗</m:t>
                    </m:r>
                  </m:oMath>
                </a14:m>
                <a:r>
                  <a:rPr lang="en-US" dirty="0"/>
                  <a:t>, </a:t>
                </a:r>
              </a:p>
              <a:p>
                <a:pPr marL="0" indent="0" algn="ctr">
                  <a:buNone/>
                </a:pPr>
                <a:r>
                  <a:rPr lang="en-US" dirty="0"/>
                  <a:t>where </a:t>
                </a:r>
                <a14:m>
                  <m:oMath xmlns:m="http://schemas.openxmlformats.org/officeDocument/2006/math">
                    <m:r>
                      <a:rPr lang="en-US" b="1" i="1" smtClean="0">
                        <a:solidFill>
                          <a:srgbClr val="C00000"/>
                        </a:solidFill>
                        <a:latin typeface="Cambria Math" panose="02040503050406030204" pitchFamily="18" charset="0"/>
                      </a:rPr>
                      <m:t>𝒗</m:t>
                    </m:r>
                  </m:oMath>
                </a14:m>
                <a:r>
                  <a:rPr lang="en-US" dirty="0">
                    <a:solidFill>
                      <a:srgbClr val="C00000"/>
                    </a:solidFill>
                  </a:rPr>
                  <a:t> is an arbitrary bias from the true linear age effect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𝜷</m:t>
                        </m:r>
                      </m:e>
                      <m:sub>
                        <m:r>
                          <a:rPr lang="en-US" b="1" i="1">
                            <a:latin typeface="Cambria Math" panose="02040503050406030204" pitchFamily="18" charset="0"/>
                          </a:rPr>
                          <m:t>𝒂</m:t>
                        </m:r>
                      </m:sub>
                    </m:sSub>
                  </m:oMath>
                </a14:m>
                <a:endParaRPr lang="en-US" dirty="0"/>
              </a:p>
              <a:p>
                <a:pPr marL="0" indent="0" algn="ctr">
                  <a:buNone/>
                </a:pPr>
                <a:r>
                  <a:rPr lang="en-US" dirty="0"/>
                  <a:t>we can reformulate (1) and obtain:</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m:t>
                          </m:r>
                          <m:r>
                            <a:rPr lang="en-US">
                              <a:latin typeface="Cambria Math" panose="02040503050406030204" pitchFamily="18" charset="0"/>
                            </a:rPr>
                            <m:t>𝛽</m:t>
                          </m:r>
                        </m:e>
                        <m:sub>
                          <m:r>
                            <a:rPr lang="en-US" i="1">
                              <a:latin typeface="Cambria Math" panose="02040503050406030204" pitchFamily="18" charset="0"/>
                            </a:rPr>
                            <m:t>𝑎</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𝛽</m:t>
                          </m:r>
                        </m:e>
                        <m:sub>
                          <m:r>
                            <a:rPr lang="en-US" i="1">
                              <a:latin typeface="Cambria Math" panose="02040503050406030204" pitchFamily="18" charset="0"/>
                            </a:rPr>
                            <m:t>𝑐</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𝛽</m:t>
                          </m:r>
                        </m:e>
                        <m:sub>
                          <m:r>
                            <a:rPr lang="en-US" i="1">
                              <a:latin typeface="Cambria Math" panose="02040503050406030204" pitchFamily="18" charset="0"/>
                            </a:rPr>
                            <m:t>𝑎</m:t>
                          </m:r>
                        </m:sub>
                      </m:sSub>
                      <m:r>
                        <a:rPr lang="en-US" i="1">
                          <a:latin typeface="Cambria Math" panose="02040503050406030204" pitchFamily="18" charset="0"/>
                        </a:rPr>
                        <m:t>+</m:t>
                      </m:r>
                      <m:r>
                        <a:rPr lang="en-US" i="1">
                          <a:latin typeface="Cambria Math" panose="02040503050406030204" pitchFamily="18" charset="0"/>
                        </a:rPr>
                        <m:t>𝑣</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a:latin typeface="Cambria Math" panose="02040503050406030204" pitchFamily="18" charset="0"/>
                            </a:rPr>
                            <m:t>𝛽</m:t>
                          </m:r>
                        </m:e>
                        <m:sub>
                          <m:r>
                            <a:rPr lang="en-US" i="1">
                              <a:latin typeface="Cambria Math" panose="02040503050406030204" pitchFamily="18" charset="0"/>
                            </a:rPr>
                            <m:t>𝑐</m:t>
                          </m:r>
                        </m:sub>
                        <m:sup>
                          <m:r>
                            <a:rPr lang="en-US" i="1">
                              <a:latin typeface="Cambria Math" panose="02040503050406030204" pitchFamily="18" charset="0"/>
                            </a:rPr>
                            <m:t>′</m:t>
                          </m:r>
                        </m:sup>
                      </m:sSubSup>
                      <m:r>
                        <a:rPr lang="en-US" i="1">
                          <a:latin typeface="Cambria Math" panose="02040503050406030204" pitchFamily="18" charset="0"/>
                        </a:rPr>
                        <m:t>)</m:t>
                      </m:r>
                    </m:oMath>
                  </m:oMathPara>
                </a14:m>
                <a:endParaRPr lang="en-US" dirty="0"/>
              </a:p>
              <a:p>
                <a:pPr marL="0" indent="0" algn="ctr">
                  <a:buNone/>
                </a:pPr>
                <a14:m>
                  <m:oMath xmlns:m="http://schemas.openxmlformats.org/officeDocument/2006/math">
                    <m:sSubSup>
                      <m:sSubSupPr>
                        <m:ctrlPr>
                          <a:rPr lang="en-US" b="1" i="1" smtClean="0">
                            <a:latin typeface="Cambria Math" panose="02040503050406030204" pitchFamily="18" charset="0"/>
                          </a:rPr>
                        </m:ctrlPr>
                      </m:sSubSupPr>
                      <m:e>
                        <m:r>
                          <a:rPr lang="en-US" b="1" i="1">
                            <a:latin typeface="Cambria Math" panose="02040503050406030204" pitchFamily="18" charset="0"/>
                          </a:rPr>
                          <m:t>𝜷</m:t>
                        </m:r>
                      </m:e>
                      <m:sub>
                        <m:r>
                          <a:rPr lang="en-US" b="1" i="1">
                            <a:latin typeface="Cambria Math" panose="02040503050406030204" pitchFamily="18" charset="0"/>
                          </a:rPr>
                          <m:t>𝒄</m:t>
                        </m:r>
                      </m:sub>
                      <m:sup>
                        <m:r>
                          <a:rPr lang="en-US" b="1" i="1">
                            <a:latin typeface="Cambria Math" panose="02040503050406030204" pitchFamily="18" charset="0"/>
                          </a:rPr>
                          <m:t>′</m:t>
                        </m:r>
                      </m:sup>
                    </m:sSubSup>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𝜷</m:t>
                        </m:r>
                      </m:e>
                      <m:sub>
                        <m:r>
                          <a:rPr lang="en-US" b="1" i="1" smtClean="0">
                            <a:latin typeface="Cambria Math" panose="02040503050406030204" pitchFamily="18" charset="0"/>
                          </a:rPr>
                          <m:t>𝒄</m:t>
                        </m:r>
                      </m:sub>
                    </m:sSub>
                    <m:r>
                      <a:rPr lang="en-US" b="1" i="1" smtClean="0">
                        <a:solidFill>
                          <a:srgbClr val="C00000"/>
                        </a:solidFill>
                        <a:latin typeface="Cambria Math" panose="02040503050406030204" pitchFamily="18" charset="0"/>
                      </a:rPr>
                      <m:t>+</m:t>
                    </m:r>
                    <m:r>
                      <a:rPr lang="en-US" b="1" i="1" smtClean="0">
                        <a:solidFill>
                          <a:srgbClr val="C00000"/>
                        </a:solidFill>
                        <a:latin typeface="Cambria Math" panose="02040503050406030204" pitchFamily="18" charset="0"/>
                      </a:rPr>
                      <m:t>𝒗</m:t>
                    </m:r>
                  </m:oMath>
                </a14:m>
                <a:r>
                  <a:rPr lang="en-US" dirty="0"/>
                  <a:t>, </a:t>
                </a:r>
              </a:p>
              <a:p>
                <a:pPr marL="0" indent="0" algn="ctr">
                  <a:buNone/>
                </a:pPr>
                <a:r>
                  <a:rPr lang="en-US" dirty="0"/>
                  <a:t>as well as reformulate (2) and obtain</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m:t>
                          </m:r>
                          <m:r>
                            <a:rPr lang="en-US">
                              <a:latin typeface="Cambria Math" panose="02040503050406030204" pitchFamily="18" charset="0"/>
                            </a:rPr>
                            <m:t>𝛽</m:t>
                          </m:r>
                        </m:e>
                        <m:sub>
                          <m:r>
                            <a:rPr lang="en-US" i="1">
                              <a:latin typeface="Cambria Math" panose="02040503050406030204" pitchFamily="18" charset="0"/>
                            </a:rPr>
                            <m:t>𝑎</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𝛽</m:t>
                          </m:r>
                        </m:e>
                        <m:sub>
                          <m:r>
                            <a:rPr lang="en-US" i="1">
                              <a:latin typeface="Cambria Math" panose="02040503050406030204" pitchFamily="18" charset="0"/>
                            </a:rPr>
                            <m:t>𝑝</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a:latin typeface="Cambria Math" panose="02040503050406030204" pitchFamily="18" charset="0"/>
                            </a:rPr>
                            <m:t>𝛽</m:t>
                          </m:r>
                        </m:e>
                        <m:sub>
                          <m:r>
                            <a:rPr lang="en-US" b="0" i="1">
                              <a:latin typeface="Cambria Math" panose="02040503050406030204" pitchFamily="18" charset="0"/>
                            </a:rPr>
                            <m:t>𝑎</m:t>
                          </m:r>
                        </m:sub>
                      </m:sSub>
                      <m:r>
                        <a:rPr lang="en-US" b="0" i="1">
                          <a:latin typeface="Cambria Math" panose="02040503050406030204" pitchFamily="18" charset="0"/>
                        </a:rPr>
                        <m:t>+</m:t>
                      </m:r>
                      <m:r>
                        <a:rPr lang="en-US" b="0" i="1">
                          <a:latin typeface="Cambria Math" panose="02040503050406030204" pitchFamily="18" charset="0"/>
                        </a:rPr>
                        <m:t>𝑣</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a:latin typeface="Cambria Math" panose="02040503050406030204" pitchFamily="18" charset="0"/>
                            </a:rPr>
                            <m:t>𝛽</m:t>
                          </m:r>
                        </m:e>
                        <m:sub>
                          <m:r>
                            <a:rPr lang="en-US" i="1">
                              <a:latin typeface="Cambria Math" panose="02040503050406030204" pitchFamily="18" charset="0"/>
                            </a:rPr>
                            <m:t>𝑝</m:t>
                          </m:r>
                        </m:sub>
                        <m:sup>
                          <m:r>
                            <a:rPr lang="en-US" i="1">
                              <a:latin typeface="Cambria Math" panose="02040503050406030204" pitchFamily="18" charset="0"/>
                            </a:rPr>
                            <m:t>′</m:t>
                          </m:r>
                        </m:sup>
                      </m:sSubSup>
                      <m:r>
                        <a:rPr lang="en-US" i="1">
                          <a:latin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Sup>
                        <m:sSubSupPr>
                          <m:ctrlPr>
                            <a:rPr lang="en-US" b="1" i="1">
                              <a:latin typeface="Cambria Math" panose="02040503050406030204" pitchFamily="18" charset="0"/>
                            </a:rPr>
                          </m:ctrlPr>
                        </m:sSubSupPr>
                        <m:e>
                          <m:r>
                            <a:rPr lang="en-US" b="1" i="1">
                              <a:latin typeface="Cambria Math" panose="02040503050406030204" pitchFamily="18" charset="0"/>
                            </a:rPr>
                            <m:t>𝜷</m:t>
                          </m:r>
                        </m:e>
                        <m:sub>
                          <m:r>
                            <a:rPr lang="en-US" b="1" i="1" smtClean="0">
                              <a:latin typeface="Cambria Math" panose="02040503050406030204" pitchFamily="18" charset="0"/>
                            </a:rPr>
                            <m:t>𝒑</m:t>
                          </m:r>
                        </m:sub>
                        <m:sup>
                          <m:r>
                            <a:rPr lang="en-US" b="1" i="1">
                              <a:latin typeface="Cambria Math" panose="02040503050406030204" pitchFamily="18" charset="0"/>
                            </a:rPr>
                            <m:t>′</m:t>
                          </m:r>
                        </m:sup>
                      </m:sSubSup>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𝜷</m:t>
                          </m:r>
                        </m:e>
                        <m:sub>
                          <m:r>
                            <a:rPr lang="en-US" b="1" i="1" smtClean="0">
                              <a:latin typeface="Cambria Math" panose="02040503050406030204" pitchFamily="18" charset="0"/>
                            </a:rPr>
                            <m:t>𝒑</m:t>
                          </m:r>
                        </m:sub>
                      </m:sSub>
                      <m:r>
                        <a:rPr lang="en-US" b="1" i="1" smtClean="0">
                          <a:solidFill>
                            <a:srgbClr val="C00000"/>
                          </a:solidFill>
                          <a:latin typeface="Cambria Math" panose="02040503050406030204" pitchFamily="18" charset="0"/>
                        </a:rPr>
                        <m:t>−</m:t>
                      </m:r>
                      <m:r>
                        <a:rPr lang="en-US" b="1" i="1">
                          <a:solidFill>
                            <a:srgbClr val="C00000"/>
                          </a:solidFill>
                          <a:latin typeface="Cambria Math" panose="02040503050406030204" pitchFamily="18" charset="0"/>
                        </a:rPr>
                        <m:t>𝒗</m:t>
                      </m:r>
                    </m:oMath>
                  </m:oMathPara>
                </a14:m>
                <a:endParaRPr lang="en-US" b="1" dirty="0">
                  <a:solidFill>
                    <a:srgbClr val="C00000"/>
                  </a:solidFill>
                </a:endParaRPr>
              </a:p>
              <a:p>
                <a:pPr marL="0" indent="0">
                  <a:buNone/>
                </a:pPr>
                <a:endParaRPr lang="en-US" dirty="0"/>
              </a:p>
              <a:p>
                <a:pPr marL="0" indent="0">
                  <a:buNone/>
                </a:pPr>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3092" y="1135763"/>
                <a:ext cx="10515600" cy="5049883"/>
              </a:xfrm>
              <a:blipFill rotWithShape="0">
                <a:blip r:embed="rId2"/>
                <a:stretch>
                  <a:fillRect l="-928" t="-2774"/>
                </a:stretch>
              </a:blipFill>
            </p:spPr>
            <p:txBody>
              <a:bodyPr/>
              <a:lstStyle/>
              <a:p>
                <a:r>
                  <a:rPr lang="en-US">
                    <a:noFill/>
                  </a:rPr>
                  <a:t> </a:t>
                </a:r>
              </a:p>
            </p:txBody>
          </p:sp>
        </mc:Fallback>
      </mc:AlternateContent>
      <p:sp>
        <p:nvSpPr>
          <p:cNvPr id="9" name="Title 1">
            <a:extLst>
              <a:ext uri="{FF2B5EF4-FFF2-40B4-BE49-F238E27FC236}">
                <a16:creationId xmlns:a16="http://schemas.microsoft.com/office/drawing/2014/main" id="{B61A53CA-7D7A-4063-884C-4CD88C0C74CB}"/>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What is identifiable, then?</a:t>
            </a:r>
          </a:p>
        </p:txBody>
      </p:sp>
      <mc:AlternateContent xmlns:mc="http://schemas.openxmlformats.org/markup-compatibility/2006" xmlns:a14="http://schemas.microsoft.com/office/drawing/2010/main">
        <mc:Choice Requires="a14">
          <p:sp>
            <p:nvSpPr>
              <p:cNvPr id="2" name="TextBox 1"/>
              <p:cNvSpPr txBox="1"/>
              <p:nvPr/>
            </p:nvSpPr>
            <p:spPr>
              <a:xfrm>
                <a:off x="7950873" y="1238693"/>
                <a:ext cx="3800859" cy="1257395"/>
              </a:xfrm>
              <a:prstGeom prst="rect">
                <a:avLst/>
              </a:prstGeom>
              <a:noFill/>
            </p:spPr>
            <p:txBody>
              <a:bodyPr wrap="square" rtlCol="0">
                <a:spAutoFit/>
              </a:bodyPr>
              <a:lstStyle/>
              <a:p>
                <a:pPr algn="ctr"/>
                <a14:m>
                  <m:oMath xmlns:m="http://schemas.openxmlformats.org/officeDocument/2006/math">
                    <m:sSub>
                      <m:sSubPr>
                        <m:ctrlPr>
                          <a:rPr lang="en-US" sz="2400" i="1">
                            <a:latin typeface="Cambria Math" panose="02040503050406030204" pitchFamily="18" charset="0"/>
                          </a:rPr>
                        </m:ctrlPr>
                      </m:sSubPr>
                      <m:e>
                        <m:r>
                          <a:rPr lang="en-US" sz="2400">
                            <a:latin typeface="Cambria Math" panose="02040503050406030204" pitchFamily="18" charset="0"/>
                          </a:rPr>
                          <m:t>(</m:t>
                        </m:r>
                        <m:r>
                          <a:rPr lang="en-US" sz="2400">
                            <a:latin typeface="Cambria Math" panose="02040503050406030204" pitchFamily="18" charset="0"/>
                          </a:rPr>
                          <m:t>𝛽</m:t>
                        </m:r>
                      </m:e>
                      <m:sub>
                        <m:r>
                          <a:rPr lang="en-US" sz="2400" i="1">
                            <a:latin typeface="Cambria Math" panose="02040503050406030204" pitchFamily="18" charset="0"/>
                          </a:rPr>
                          <m:t>𝑎</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𝛽</m:t>
                        </m:r>
                      </m:e>
                      <m:sub>
                        <m:r>
                          <a:rPr lang="en-US" sz="2400" i="1">
                            <a:latin typeface="Cambria Math" panose="02040503050406030204" pitchFamily="18" charset="0"/>
                          </a:rPr>
                          <m:t>𝑐</m:t>
                        </m:r>
                      </m:sub>
                    </m:sSub>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a:latin typeface="Cambria Math" panose="02040503050406030204" pitchFamily="18" charset="0"/>
                          </a:rPr>
                          <m:t>𝛽</m:t>
                        </m:r>
                      </m:e>
                      <m:sub>
                        <m:r>
                          <a:rPr lang="en-US" sz="2400" i="1">
                            <a:latin typeface="Cambria Math" panose="02040503050406030204" pitchFamily="18" charset="0"/>
                          </a:rPr>
                          <m:t>𝑎</m:t>
                        </m:r>
                      </m:sub>
                      <m:sup>
                        <m:r>
                          <a:rPr lang="en-US" sz="2400" i="1">
                            <a:latin typeface="Cambria Math" panose="02040503050406030204" pitchFamily="18" charset="0"/>
                          </a:rPr>
                          <m:t>′</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a:latin typeface="Cambria Math" panose="02040503050406030204" pitchFamily="18" charset="0"/>
                          </a:rPr>
                          <m:t>𝛽</m:t>
                        </m:r>
                      </m:e>
                      <m:sub>
                        <m:r>
                          <a:rPr lang="en-US" sz="2400" i="1">
                            <a:latin typeface="Cambria Math" panose="02040503050406030204" pitchFamily="18" charset="0"/>
                          </a:rPr>
                          <m:t>𝑐</m:t>
                        </m:r>
                      </m:sub>
                      <m:sup>
                        <m:r>
                          <a:rPr lang="en-US" sz="2400" i="1">
                            <a:latin typeface="Cambria Math" panose="02040503050406030204" pitchFamily="18" charset="0"/>
                          </a:rPr>
                          <m:t>′</m:t>
                        </m:r>
                      </m:sup>
                    </m:sSubSup>
                    <m:r>
                      <a:rPr lang="en-US" sz="2400" i="1">
                        <a:latin typeface="Cambria Math" panose="02040503050406030204" pitchFamily="18" charset="0"/>
                      </a:rPr>
                      <m:t>)</m:t>
                    </m:r>
                  </m:oMath>
                </a14:m>
                <a:r>
                  <a:rPr lang="en-US" sz="2400" dirty="0"/>
                  <a:t>   (1)</a:t>
                </a:r>
              </a:p>
              <a:p>
                <a:pPr algn="ctr"/>
                <a14:m>
                  <m:oMath xmlns:m="http://schemas.openxmlformats.org/officeDocument/2006/math">
                    <m:sSub>
                      <m:sSubPr>
                        <m:ctrlPr>
                          <a:rPr lang="en-US" sz="2400" i="1">
                            <a:latin typeface="Cambria Math" panose="02040503050406030204" pitchFamily="18" charset="0"/>
                          </a:rPr>
                        </m:ctrlPr>
                      </m:sSubPr>
                      <m:e>
                        <m:r>
                          <a:rPr lang="en-US" sz="2400">
                            <a:latin typeface="Cambria Math" panose="02040503050406030204" pitchFamily="18" charset="0"/>
                          </a:rPr>
                          <m:t>(</m:t>
                        </m:r>
                        <m:r>
                          <a:rPr lang="en-US" sz="2400">
                            <a:latin typeface="Cambria Math" panose="02040503050406030204" pitchFamily="18" charset="0"/>
                          </a:rPr>
                          <m:t>𝛽</m:t>
                        </m:r>
                      </m:e>
                      <m:sub>
                        <m:r>
                          <a:rPr lang="en-US" sz="2400" i="1">
                            <a:latin typeface="Cambria Math" panose="02040503050406030204" pitchFamily="18" charset="0"/>
                          </a:rPr>
                          <m:t>𝑎</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𝛽</m:t>
                        </m:r>
                      </m:e>
                      <m:sub>
                        <m:r>
                          <a:rPr lang="en-US" sz="2400" i="1">
                            <a:latin typeface="Cambria Math" panose="02040503050406030204" pitchFamily="18" charset="0"/>
                          </a:rPr>
                          <m:t>𝑝</m:t>
                        </m:r>
                      </m:sub>
                    </m:sSub>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a:latin typeface="Cambria Math" panose="02040503050406030204" pitchFamily="18" charset="0"/>
                          </a:rPr>
                          <m:t>𝛽</m:t>
                        </m:r>
                      </m:e>
                      <m:sub>
                        <m:r>
                          <a:rPr lang="en-US" sz="2400" i="1">
                            <a:latin typeface="Cambria Math" panose="02040503050406030204" pitchFamily="18" charset="0"/>
                          </a:rPr>
                          <m:t>𝑎</m:t>
                        </m:r>
                      </m:sub>
                      <m:sup>
                        <m:r>
                          <a:rPr lang="en-US" sz="2400" i="1">
                            <a:latin typeface="Cambria Math" panose="02040503050406030204" pitchFamily="18" charset="0"/>
                          </a:rPr>
                          <m:t>′</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a:latin typeface="Cambria Math" panose="02040503050406030204" pitchFamily="18" charset="0"/>
                          </a:rPr>
                          <m:t>𝛽</m:t>
                        </m:r>
                      </m:e>
                      <m:sub>
                        <m:r>
                          <a:rPr lang="en-US" sz="2400" i="1">
                            <a:latin typeface="Cambria Math" panose="02040503050406030204" pitchFamily="18" charset="0"/>
                          </a:rPr>
                          <m:t>𝑝</m:t>
                        </m:r>
                      </m:sub>
                      <m:sup>
                        <m:r>
                          <a:rPr lang="en-US" sz="2400" i="1">
                            <a:latin typeface="Cambria Math" panose="02040503050406030204" pitchFamily="18" charset="0"/>
                          </a:rPr>
                          <m:t>′</m:t>
                        </m:r>
                      </m:sup>
                    </m:sSubSup>
                    <m:r>
                      <a:rPr lang="en-US" sz="2400" i="1">
                        <a:latin typeface="Cambria Math" panose="02040503050406030204" pitchFamily="18" charset="0"/>
                      </a:rPr>
                      <m:t>)</m:t>
                    </m:r>
                  </m:oMath>
                </a14:m>
                <a:r>
                  <a:rPr lang="en-US" sz="2400" dirty="0"/>
                  <a:t>   (2)</a:t>
                </a:r>
              </a:p>
              <a:p>
                <a:pPr algn="ctr"/>
                <a14:m>
                  <m:oMath xmlns:m="http://schemas.openxmlformats.org/officeDocument/2006/math">
                    <m:sSub>
                      <m:sSubPr>
                        <m:ctrlPr>
                          <a:rPr lang="en-US" sz="2400" i="1">
                            <a:latin typeface="Cambria Math" panose="02040503050406030204" pitchFamily="18" charset="0"/>
                          </a:rPr>
                        </m:ctrlPr>
                      </m:sSubPr>
                      <m:e>
                        <m:r>
                          <a:rPr lang="en-US" sz="2400">
                            <a:latin typeface="Cambria Math" panose="02040503050406030204" pitchFamily="18" charset="0"/>
                          </a:rPr>
                          <m:t>(</m:t>
                        </m:r>
                        <m:r>
                          <a:rPr lang="en-US" sz="2400">
                            <a:latin typeface="Cambria Math" panose="02040503050406030204" pitchFamily="18" charset="0"/>
                          </a:rPr>
                          <m:t>𝛽</m:t>
                        </m:r>
                      </m:e>
                      <m:sub>
                        <m:r>
                          <a:rPr lang="en-US" sz="2400" i="1">
                            <a:latin typeface="Cambria Math" panose="02040503050406030204" pitchFamily="18" charset="0"/>
                          </a:rPr>
                          <m:t>𝑝</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𝛽</m:t>
                        </m:r>
                      </m:e>
                      <m:sub>
                        <m:r>
                          <a:rPr lang="en-US" sz="2400" i="1">
                            <a:latin typeface="Cambria Math" panose="02040503050406030204" pitchFamily="18" charset="0"/>
                          </a:rPr>
                          <m:t>𝑐</m:t>
                        </m:r>
                      </m:sub>
                    </m:sSub>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a:latin typeface="Cambria Math" panose="02040503050406030204" pitchFamily="18" charset="0"/>
                          </a:rPr>
                          <m:t>𝛽</m:t>
                        </m:r>
                      </m:e>
                      <m:sub>
                        <m:r>
                          <a:rPr lang="en-US" sz="2400" i="1">
                            <a:latin typeface="Cambria Math" panose="02040503050406030204" pitchFamily="18" charset="0"/>
                          </a:rPr>
                          <m:t>𝑝</m:t>
                        </m:r>
                      </m:sub>
                      <m:sup>
                        <m:r>
                          <a:rPr lang="en-US" sz="2400" i="1">
                            <a:latin typeface="Cambria Math" panose="02040503050406030204" pitchFamily="18" charset="0"/>
                          </a:rPr>
                          <m:t>′</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a:latin typeface="Cambria Math" panose="02040503050406030204" pitchFamily="18" charset="0"/>
                          </a:rPr>
                          <m:t>𝛽</m:t>
                        </m:r>
                      </m:e>
                      <m:sub>
                        <m:r>
                          <a:rPr lang="en-US" sz="2400" i="1">
                            <a:latin typeface="Cambria Math" panose="02040503050406030204" pitchFamily="18" charset="0"/>
                          </a:rPr>
                          <m:t>𝑐</m:t>
                        </m:r>
                      </m:sub>
                      <m:sup>
                        <m:r>
                          <a:rPr lang="en-US" sz="2400" i="1">
                            <a:latin typeface="Cambria Math" panose="02040503050406030204" pitchFamily="18" charset="0"/>
                          </a:rPr>
                          <m:t>′</m:t>
                        </m:r>
                      </m:sup>
                    </m:sSubSup>
                    <m:r>
                      <a:rPr lang="en-US" sz="2400" i="1">
                        <a:latin typeface="Cambria Math" panose="02040503050406030204" pitchFamily="18" charset="0"/>
                      </a:rPr>
                      <m:t>)</m:t>
                    </m:r>
                  </m:oMath>
                </a14:m>
                <a:r>
                  <a:rPr lang="en-US" sz="2400" dirty="0"/>
                  <a:t>   (3)</a:t>
                </a:r>
              </a:p>
            </p:txBody>
          </p:sp>
        </mc:Choice>
        <mc:Fallback xmlns="">
          <p:sp>
            <p:nvSpPr>
              <p:cNvPr id="2" name="TextBox 1"/>
              <p:cNvSpPr txBox="1">
                <a:spLocks noRot="1" noChangeAspect="1" noMove="1" noResize="1" noEditPoints="1" noAdjustHandles="1" noChangeArrowheads="1" noChangeShapeType="1" noTextEdit="1"/>
              </p:cNvSpPr>
              <p:nvPr/>
            </p:nvSpPr>
            <p:spPr>
              <a:xfrm>
                <a:off x="7950873" y="1238693"/>
                <a:ext cx="3800859" cy="1257395"/>
              </a:xfrm>
              <a:prstGeom prst="rect">
                <a:avLst/>
              </a:prstGeom>
              <a:blipFill rotWithShape="0">
                <a:blip r:embed="rId3"/>
                <a:stretch>
                  <a:fillRect t="-3883" b="-8252"/>
                </a:stretch>
              </a:blipFill>
            </p:spPr>
            <p:txBody>
              <a:bodyPr/>
              <a:lstStyle/>
              <a:p>
                <a:r>
                  <a:rPr lang="en-US">
                    <a:noFill/>
                  </a:rPr>
                  <a:t> </a:t>
                </a:r>
              </a:p>
            </p:txBody>
          </p:sp>
        </mc:Fallback>
      </mc:AlternateContent>
    </p:spTree>
    <p:extLst>
      <p:ext uri="{BB962C8B-B14F-4D97-AF65-F5344CB8AC3E}">
        <p14:creationId xmlns:p14="http://schemas.microsoft.com/office/powerpoint/2010/main" val="2305461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1374</TotalTime>
  <Words>2112</Words>
  <Application>Microsoft Office PowerPoint</Application>
  <PresentationFormat>Widescreen</PresentationFormat>
  <Paragraphs>252</Paragraphs>
  <Slides>30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Cambria Math</vt:lpstr>
      <vt:lpstr>Office Theme</vt:lpstr>
      <vt:lpstr>Mortality disturbances: Age-Period-Cohort modeling and visualization</vt:lpstr>
      <vt:lpstr>Lecture III. Introduction to statistical analysis of APC effects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identifiable, then?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After fitting?</vt:lpstr>
      <vt:lpstr>Drift to period and cohort approach</vt:lpstr>
      <vt:lpstr>Nonlinear APC effects</vt:lpstr>
      <vt:lpstr>Nonlinear APC effects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III. Introduction to statistical analysis of APC effects</dc:title>
  <dc:creator>Enrique Acosta</dc:creator>
  <cp:lastModifiedBy>Enrique Acosta</cp:lastModifiedBy>
  <cp:revision>130</cp:revision>
  <dcterms:created xsi:type="dcterms:W3CDTF">2023-05-09T12:22:33Z</dcterms:created>
  <dcterms:modified xsi:type="dcterms:W3CDTF">2023-05-17T11:11:00Z</dcterms:modified>
</cp:coreProperties>
</file>