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9" r:id="rId3"/>
    <p:sldId id="282" r:id="rId4"/>
    <p:sldId id="341" r:id="rId5"/>
    <p:sldId id="342" r:id="rId6"/>
    <p:sldId id="336" r:id="rId7"/>
    <p:sldId id="348" r:id="rId8"/>
    <p:sldId id="337" r:id="rId9"/>
    <p:sldId id="344" r:id="rId10"/>
    <p:sldId id="349" r:id="rId11"/>
    <p:sldId id="345" r:id="rId12"/>
    <p:sldId id="356" r:id="rId13"/>
    <p:sldId id="346" r:id="rId14"/>
    <p:sldId id="347" r:id="rId15"/>
    <p:sldId id="363" r:id="rId16"/>
    <p:sldId id="361" r:id="rId17"/>
    <p:sldId id="362" r:id="rId18"/>
    <p:sldId id="353" r:id="rId19"/>
    <p:sldId id="354" r:id="rId20"/>
    <p:sldId id="351" r:id="rId21"/>
    <p:sldId id="364" r:id="rId22"/>
    <p:sldId id="365" r:id="rId23"/>
    <p:sldId id="366" r:id="rId24"/>
    <p:sldId id="357" r:id="rId25"/>
    <p:sldId id="358" r:id="rId26"/>
    <p:sldId id="359" r:id="rId27"/>
    <p:sldId id="3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816A-C3A3-4919-8DC4-83F93C5DE74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C60B4-B923-46DB-8F02-E25BFA50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99147-2B17-473C-888A-28B7725A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D60BE3-BB8D-4DD0-983A-95DEA9E7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E71011-3F24-492F-A0A7-3BB7A42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F0B6C7-8923-4059-839A-EBD2F35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DD3FC-356C-45A6-8014-8A49EDA3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7530C0-F5B1-4361-AC30-BAC27750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2ACF9B-3534-409C-8D8B-9F849FD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46AAE9-CEF0-44EC-B171-EC21F95B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B0265-D2A2-48A1-9D5A-99F2EAB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CE5FF-5DC2-476A-8F8A-8E502CD2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9D75D5-8BB3-47C9-B2EB-F8CDDED5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A3E194-235A-404C-AD6E-2B1040A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12200-30AD-4F7C-87DA-8C43E88E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492A34-9A41-4949-9CCA-57D1BA96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87AF5F-1492-4B84-AFA7-C45997E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28862-E171-4908-8BBC-FC0265B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42E19D-F73C-4FCA-8975-0DBAF4F1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1A4D05-0485-4088-8208-4041430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A35222-B16E-4BF4-A838-2603C874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C4EFA6-F8FE-44D7-9112-5D23F006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93875-6D11-4445-A6B2-8B449D56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9758CC-B35B-4C89-B836-BC43C905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6422FB-FE0B-474A-ADD0-B930F0C3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C7C698-3704-46A9-8B0C-1E12E349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089207-717D-42F4-A272-BE6BFC28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CE489-BFC2-4B8A-8CFC-1DB66B42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C7E10-4CE6-4478-A845-7C0CA2EB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280CB1-91F1-44DD-941F-6099B841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5DAAD5-E712-4582-A7B9-60C2F657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095233-6F96-43E9-B6F2-244BE81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0B7C78-5908-4203-8B5C-BA662300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B6792-F468-4C10-993F-3239CF36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DC20D7-F004-4EC2-8A7D-C0070A5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797470-AF26-49F9-9B49-69953BAF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BA5519-3E55-42ED-8798-161D9BBB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2E98B6-95A3-4929-853E-16229FD4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4D9C63-2EEF-4313-953E-5D8EB10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D3CEFA-E5B8-4F89-8B8E-4FEA504A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D9F9F4-5C7C-4CE5-81A3-2E5CF844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7CCEF-B9FF-4B38-9492-22DAA540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76EFED-B9DC-421F-83AD-6389E330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1A27E5-1DD7-4592-AFED-6B68554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61B22-0956-4D62-B7C5-6966BD1B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9F701F-06AD-48C6-A279-DD377828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EAFF8F-CF65-4135-B2D3-B5E6F67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EBBD8F-9749-40E2-8556-253CF1B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D0657-AFBA-4DE5-BF38-162600D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C0F0F-FC51-4D0B-9E6F-598B0CE7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5A3411-135E-410B-952A-AE48B8D0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51D699-C89A-4BF4-9E24-BEDD827F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A75D30-6FF3-4E60-8AD9-7E2E2EBC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02C332-D51C-488F-996B-0DAF4B16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B1B50-A216-4F1E-B9B1-7278E236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A6F1B0-D1AC-4930-B8D1-1CE31ACE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1FF1E0-D268-46E8-9CD6-77EF3113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49A6D0-79A0-4136-A09F-8D41138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0C429E-0860-4EF8-9C24-3EFA4AF2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9ECB88-DBF7-47E6-9562-EE6307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246F6A-40FC-4DCB-A440-B822849F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4660A-DC82-465E-8060-D16A5435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C9CD69-A1FA-459F-87FD-5496A8E44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3B44-F450-4BCD-BE0D-C1657697C6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7F3181-598B-43AE-82F5-5B29328B7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3F177-E626-4A85-B0B6-D30DFF044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04" y="2348880"/>
            <a:ext cx="10425514" cy="12515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Mortality disturbances: Age-Period-Cohort modeling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3789040"/>
            <a:ext cx="6400800" cy="201622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 dirty="0"/>
              <a:t>EDSD Program 2023</a:t>
            </a:r>
          </a:p>
          <a:p>
            <a:pPr algn="l">
              <a:spcBef>
                <a:spcPts val="0"/>
              </a:spcBef>
            </a:pPr>
            <a:r>
              <a:rPr lang="en-US" b="1" dirty="0"/>
              <a:t>CED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/>
            <a:r>
              <a:rPr lang="en-US" dirty="0"/>
              <a:t>Enrique Acosta</a:t>
            </a:r>
          </a:p>
          <a:p>
            <a:pPr algn="l"/>
            <a:r>
              <a:rPr lang="en-US"/>
              <a:t>17.05.2023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9543CA-89DB-4D71-BE86-2A4DBF78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7082" y="4962082"/>
            <a:ext cx="2425700" cy="1121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From the linear effects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/>
              </a:p>
              <a:p>
                <a:pPr lvl="1"/>
                <a:r>
                  <a:rPr lang="en-US" dirty="0"/>
                  <a:t>Although there are infinite possibilities of slope values with same fit, </a:t>
                </a:r>
                <a:r>
                  <a:rPr lang="en-US" b="1" dirty="0"/>
                  <a:t>slopes cannot vary independently of each other</a:t>
                </a:r>
              </a:p>
              <a:p>
                <a:pPr lvl="1"/>
                <a:r>
                  <a:rPr lang="en-US" dirty="0"/>
                  <a:t>The slopes in all models are </a:t>
                </a:r>
                <a:r>
                  <a:rPr lang="en-US" b="1" dirty="0"/>
                  <a:t>interrelated</a:t>
                </a:r>
                <a:r>
                  <a:rPr lang="en-US" dirty="0"/>
                  <a:t> because any bias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 in one of the true slopes affect the other slopes proportionally</a:t>
                </a:r>
              </a:p>
              <a:p>
                <a:pPr lvl="1"/>
                <a:r>
                  <a:rPr lang="en-US" dirty="0"/>
                  <a:t>If one of the slopes is fixed, the other two will be determined implicitly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  <a:blipFill rotWithShape="0">
                <a:blip r:embed="rId2"/>
                <a:stretch>
                  <a:fillRect l="-1217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67" y="1404438"/>
            <a:ext cx="6246441" cy="211956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746375"/>
            <a:ext cx="10515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02772" y="2464220"/>
            <a:ext cx="12640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13488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From the linear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Solution line</a:t>
            </a:r>
          </a:p>
          <a:p>
            <a:pPr lvl="1"/>
            <a:r>
              <a:rPr lang="en-US" dirty="0"/>
              <a:t>A clear way to visualize the identification problem is the solution line (</a:t>
            </a:r>
            <a:r>
              <a:rPr lang="en-US" dirty="0" err="1"/>
              <a:t>Holford</a:t>
            </a:r>
            <a:r>
              <a:rPr lang="en-US" dirty="0"/>
              <a:t> 1991)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blipFill rotWithShape="0"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307101"/>
            <a:ext cx="10515600" cy="126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Implication: This allows us to constrain the model from theoretical background</a:t>
            </a:r>
          </a:p>
          <a:p>
            <a:pPr lvl="1"/>
            <a:r>
              <a:rPr lang="en-US" sz="2200" dirty="0"/>
              <a:t>E.g., equalizing two effects would fix a unique value for the slope (Fosse &amp; </a:t>
            </a:r>
            <a:r>
              <a:rPr lang="en-US" sz="2200" dirty="0" err="1"/>
              <a:t>Winship</a:t>
            </a:r>
            <a:r>
              <a:rPr lang="en-US" sz="2200" dirty="0"/>
              <a:t> approach) </a:t>
            </a:r>
          </a:p>
          <a:p>
            <a:pPr lvl="1"/>
            <a:r>
              <a:rPr lang="en-US" sz="2200" dirty="0"/>
              <a:t>E.g., discarding unrealistic age effects would limit the range of values that the period and cohort slopes can have (Fosse &amp; </a:t>
            </a:r>
            <a:r>
              <a:rPr lang="en-US" sz="2200" dirty="0" err="1"/>
              <a:t>Winship</a:t>
            </a:r>
            <a:r>
              <a:rPr lang="en-US" sz="2200" dirty="0"/>
              <a:t> approach)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13" y="2579409"/>
            <a:ext cx="3029455" cy="2803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08" y="2657954"/>
            <a:ext cx="3240360" cy="26461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48382" y="401996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2D-APC graph</a:t>
            </a:r>
            <a:r>
              <a:rPr lang="en-US" sz="1600" b="1" dirty="0"/>
              <a:t> </a:t>
            </a:r>
            <a:r>
              <a:rPr lang="en-US" sz="1600" dirty="0"/>
              <a:t>(Fosse &amp; Winship 2019)</a:t>
            </a:r>
          </a:p>
        </p:txBody>
      </p:sp>
    </p:spTree>
    <p:extLst>
      <p:ext uri="{BB962C8B-B14F-4D97-AF65-F5344CB8AC3E}">
        <p14:creationId xmlns:p14="http://schemas.microsoft.com/office/powerpoint/2010/main" val="31508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Solution interval approach:</a:t>
            </a:r>
          </a:p>
          <a:p>
            <a:pPr lvl="1"/>
            <a:r>
              <a:rPr lang="en-US" dirty="0" smtClean="0"/>
              <a:t> Denoted </a:t>
            </a:r>
            <a:r>
              <a:rPr lang="en-US" dirty="0"/>
              <a:t>as </a:t>
            </a:r>
            <a:r>
              <a:rPr lang="en-US" i="1" dirty="0"/>
              <a:t>restricted ranges</a:t>
            </a:r>
            <a:r>
              <a:rPr lang="en-US" dirty="0"/>
              <a:t> </a:t>
            </a:r>
            <a:r>
              <a:rPr lang="en-US" sz="1800" dirty="0"/>
              <a:t>(Wickramaratne et al. 1989) </a:t>
            </a:r>
            <a:r>
              <a:rPr lang="en-US" dirty="0"/>
              <a:t>or </a:t>
            </a:r>
            <a:r>
              <a:rPr lang="en-US" i="1" dirty="0"/>
              <a:t>bounding</a:t>
            </a:r>
            <a:r>
              <a:rPr lang="en-US" dirty="0"/>
              <a:t> APC models </a:t>
            </a:r>
            <a:r>
              <a:rPr lang="en-US" sz="1800" dirty="0"/>
              <a:t>(Fosse and Winship 2019)</a:t>
            </a:r>
            <a:endParaRPr lang="en-US" dirty="0"/>
          </a:p>
          <a:p>
            <a:pPr lvl="1"/>
            <a:r>
              <a:rPr lang="en-US" dirty="0"/>
              <a:t>Based on social and biological theory</a:t>
            </a:r>
          </a:p>
          <a:p>
            <a:pPr marL="457200" lvl="1" indent="0">
              <a:buNone/>
            </a:pPr>
            <a:r>
              <a:rPr lang="en-US" dirty="0"/>
              <a:t>e.g., </a:t>
            </a:r>
            <a:r>
              <a:rPr lang="en-US" b="1" dirty="0"/>
              <a:t>prostate cancer incidence</a:t>
            </a:r>
            <a:r>
              <a:rPr lang="en-US" dirty="0"/>
              <a:t>: the overall </a:t>
            </a:r>
            <a:r>
              <a:rPr lang="en-US" b="1" dirty="0"/>
              <a:t>age </a:t>
            </a:r>
            <a:r>
              <a:rPr lang="en-US" dirty="0"/>
              <a:t>effect is monotonically increasing from ages 40 to 85 and the overall </a:t>
            </a:r>
            <a:r>
              <a:rPr lang="en-US" b="1" dirty="0"/>
              <a:t>period </a:t>
            </a:r>
            <a:r>
              <a:rPr lang="en-US" dirty="0"/>
              <a:t>effect is not monotonically decreasing </a:t>
            </a:r>
            <a:r>
              <a:rPr lang="en-US" sz="1800" dirty="0"/>
              <a:t>(Fosse and Winship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62" y="3987312"/>
            <a:ext cx="3009128" cy="268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70" y="4087907"/>
            <a:ext cx="5891692" cy="23794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12798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/>
                  <a:t>From the linear effects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b="1" i="1" dirty="0"/>
                  <a:t>Drift</a:t>
                </a:r>
              </a:p>
              <a:p>
                <a:pPr lvl="1"/>
                <a:r>
                  <a:rPr lang="en-US" sz="2200" dirty="0"/>
                  <a:t>Remember these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/>
              </a:p>
              <a:p>
                <a:pPr lvl="1"/>
                <a:endParaRPr lang="es-419" dirty="0"/>
              </a:p>
              <a:p>
                <a:pPr lvl="1"/>
                <a:r>
                  <a:rPr lang="en-US" dirty="0"/>
                  <a:t>We can identify the sum of the slopes of period and cohort effects,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sum is known in the APC literature as the </a:t>
                </a:r>
                <a:r>
                  <a:rPr lang="en-US" b="1" i="1" dirty="0"/>
                  <a:t>drift </a:t>
                </a:r>
                <a:r>
                  <a:rPr lang="en-US" dirty="0"/>
                  <a:t>component</a:t>
                </a:r>
                <a:endParaRPr lang="en-US" i="1" dirty="0"/>
              </a:p>
              <a:p>
                <a:pPr lvl="2"/>
                <a:r>
                  <a:rPr lang="en-US" dirty="0"/>
                  <a:t>It is impossible to decompose it into linear period and cohort effects</a:t>
                </a:r>
              </a:p>
              <a:p>
                <a:pPr lvl="2"/>
                <a:r>
                  <a:rPr lang="en-US" dirty="0"/>
                  <a:t>Clayton and Schifflers (1987) proposed a clever approach in which we estimate the </a:t>
                </a:r>
                <a:r>
                  <a:rPr lang="en-US" b="1" dirty="0"/>
                  <a:t>nonlinear effects and the drift of the model</a:t>
                </a:r>
                <a:r>
                  <a:rPr lang="en-US" dirty="0"/>
                  <a:t>, which are both identifiable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  <a:blipFill rotWithShape="0">
                <a:blip r:embed="rId2"/>
                <a:stretch>
                  <a:fillRect l="-1101"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367494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/>
                  <a:t>From the nonlinear effects</a:t>
                </a:r>
              </a:p>
              <a:p>
                <a:r>
                  <a:rPr lang="en-US" sz="2600" b="1" i="1" dirty="0"/>
                  <a:t>Everything!!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 terms are identical independently of the parameterization of the model </a:t>
                </a:r>
              </a:p>
              <a:p>
                <a:pPr lvl="1"/>
                <a:r>
                  <a:rPr lang="en-US" dirty="0"/>
                  <a:t>Following Clayton and Schifflers approach, we obtain the nonlinear effects free from any slope → A detrended APC model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  <a:blipFill rotWithShape="0">
                <a:blip r:embed="rId2"/>
                <a:stretch>
                  <a:fillRect l="-1043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</p:spTree>
    <p:extLst>
      <p:ext uri="{BB962C8B-B14F-4D97-AF65-F5344CB8AC3E}">
        <p14:creationId xmlns:p14="http://schemas.microsoft.com/office/powerpoint/2010/main" val="370902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159671"/>
            <a:ext cx="9721080" cy="516730"/>
          </a:xfrm>
        </p:spPr>
        <p:txBody>
          <a:bodyPr>
            <a:normAutofit/>
          </a:bodyPr>
          <a:lstStyle/>
          <a:p>
            <a:r>
              <a:rPr lang="en-US" sz="2200" dirty="0"/>
              <a:t>Example: Drug-related mortality in Hispanic baby-boomer males in the U.S.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6" y="2022685"/>
            <a:ext cx="2323824" cy="379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430636"/>
            <a:ext cx="2976330" cy="2232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6" y="2005884"/>
            <a:ext cx="2304254" cy="3762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9626" y="169453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Rates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3770" y="2070595"/>
            <a:ext cx="201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Detrended cohort effects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5995" y="1676401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Excess mortality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curvature plots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C385F6F-BAB5-4315-8786-7913529A79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79" y="1984179"/>
            <a:ext cx="2995220" cy="3744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9248" y="5806305"/>
            <a:ext cx="64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options for obtaining the “excess”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Interpolating with p-splines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Residuals of an Age-Period model → Cohort effects + residuals</a:t>
            </a:r>
          </a:p>
        </p:txBody>
      </p:sp>
    </p:spTree>
    <p:extLst>
      <p:ext uri="{BB962C8B-B14F-4D97-AF65-F5344CB8AC3E}">
        <p14:creationId xmlns:p14="http://schemas.microsoft.com/office/powerpoint/2010/main" val="287420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8B7701A-0F58-4F80-A01B-AE87DEE8A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36" y="1159670"/>
            <a:ext cx="4305868" cy="570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33682"/>
            <a:ext cx="1714617" cy="2799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1133682"/>
            <a:ext cx="1714617" cy="27993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25970"/>
            <a:ext cx="1714617" cy="2799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3725970"/>
            <a:ext cx="1714617" cy="27993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8236" y="1342839"/>
            <a:ext cx="102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Hispanic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4939" y="1340768"/>
            <a:ext cx="108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NH-Black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7568" y="3987390"/>
            <a:ext cx="11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NH-White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4939" y="3962336"/>
            <a:ext cx="77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323281" y="3861048"/>
            <a:ext cx="700711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0056" y="980728"/>
            <a:ext cx="2034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APC curvature plot </a:t>
            </a:r>
          </a:p>
          <a:p>
            <a:r>
              <a:rPr lang="en-US" sz="1100" dirty="0"/>
              <a:t>(Acosta &amp; van Raalte 2019)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B865933B-F01B-4A6A-AAA8-D17C27D897F6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C75FAF-58AB-4EFE-8A22-54E46FAE3F71}"/>
              </a:ext>
            </a:extLst>
          </p:cNvPr>
          <p:cNvSpPr txBox="1"/>
          <p:nvPr/>
        </p:nvSpPr>
        <p:spPr>
          <a:xfrm>
            <a:off x="350958" y="1257999"/>
            <a:ext cx="140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drug-related mortality</a:t>
            </a:r>
          </a:p>
        </p:txBody>
      </p:sp>
    </p:spTree>
    <p:extLst>
      <p:ext uri="{BB962C8B-B14F-4D97-AF65-F5344CB8AC3E}">
        <p14:creationId xmlns:p14="http://schemas.microsoft.com/office/powerpoint/2010/main" val="14874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141BEA-BCFA-44FA-B8A6-111FC1B89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b="13234"/>
          <a:stretch/>
        </p:blipFill>
        <p:spPr>
          <a:xfrm>
            <a:off x="3827875" y="939855"/>
            <a:ext cx="5915511" cy="5608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09F525E-4994-48E9-9E57-60252DB014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86631" r="39297" b="4575"/>
          <a:stretch/>
        </p:blipFill>
        <p:spPr>
          <a:xfrm>
            <a:off x="1318450" y="1736503"/>
            <a:ext cx="2541744" cy="713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9C89CD-1AF4-469B-9F38-9CF9112AE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2" t="86631" r="22341" b="4575"/>
          <a:stretch/>
        </p:blipFill>
        <p:spPr>
          <a:xfrm>
            <a:off x="1966522" y="2666639"/>
            <a:ext cx="1341023" cy="7137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C8F1E715-4CFF-4B11-8F13-CD1A7612960F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A18D65F-083E-4492-9133-D6E72052A4B2}"/>
              </a:ext>
            </a:extLst>
          </p:cNvPr>
          <p:cNvSpPr txBox="1"/>
          <p:nvPr/>
        </p:nvSpPr>
        <p:spPr>
          <a:xfrm>
            <a:off x="1970193" y="5268223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Acosta et al. The Boomer Penalty (2020)</a:t>
            </a:r>
          </a:p>
        </p:txBody>
      </p:sp>
    </p:spTree>
    <p:extLst>
      <p:ext uri="{BB962C8B-B14F-4D97-AF65-F5344CB8AC3E}">
        <p14:creationId xmlns:p14="http://schemas.microsoft.com/office/powerpoint/2010/main" val="9426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keep in mind this is not causal analysis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period, and cohorts have no real effects, are proxies of unobserved phenomena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analyze any vital event (fertility, family formation, migration), but also any variable that is captured in APC  configuration (political orientation, etc.)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important to analyze visually the data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 effects are averages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model we cannot see if the divergences from the linear trend: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the same magnitude over time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centered in the same category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have the most of APC analyses by complementing visual and statistical analyses!!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aspects to consider (1/2)</a:t>
            </a:r>
          </a:p>
        </p:txBody>
      </p:sp>
    </p:spTree>
    <p:extLst>
      <p:ext uri="{BB962C8B-B14F-4D97-AF65-F5344CB8AC3E}">
        <p14:creationId xmlns:p14="http://schemas.microsoft.com/office/powerpoint/2010/main" val="162112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is additive within the Poisson framework (log()) but it becomes multiplicative outside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why nonlinear effects can be interpreted as relative risks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nonlinear effects (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(coefficients)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indicate the divergence from the linear trend in relative terms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to analyze how justifiable is the inclusion of the three temporal parameters (APC) in the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evaluate the contribution of each parameter to explain the observed variation by measuring the deviance, and also the improvement of the fitting by looking at the AIC/BIC measures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useful for analyzing mortality by causes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Mechanisms are more specific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aspects to consider (2/2)</a:t>
            </a:r>
          </a:p>
        </p:txBody>
      </p:sp>
    </p:spTree>
    <p:extLst>
      <p:ext uri="{BB962C8B-B14F-4D97-AF65-F5344CB8AC3E}">
        <p14:creationId xmlns:p14="http://schemas.microsoft.com/office/powerpoint/2010/main" val="354728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BA354-2B69-4CBF-A440-4572C3C4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48" y="1916832"/>
            <a:ext cx="8136904" cy="2592288"/>
          </a:xfrm>
        </p:spPr>
        <p:txBody>
          <a:bodyPr>
            <a:normAutofit/>
          </a:bodyPr>
          <a:lstStyle/>
          <a:p>
            <a:r>
              <a:rPr lang="en-US" sz="6000" dirty="0"/>
              <a:t>Lecture III. Introduction to statistical analysis of APC effects</a:t>
            </a:r>
          </a:p>
        </p:txBody>
      </p:sp>
    </p:spTree>
    <p:extLst>
      <p:ext uri="{BB962C8B-B14F-4D97-AF65-F5344CB8AC3E}">
        <p14:creationId xmlns:p14="http://schemas.microsoft.com/office/powerpoint/2010/main" val="13161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/>
              <a:t>Let’s see how things work in R!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340041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Parameterization:</a:t>
                </a:r>
              </a:p>
              <a:p>
                <a:pPr lvl="1"/>
                <a:r>
                  <a:rPr lang="en-US" dirty="0"/>
                  <a:t>Remove the intercept, so the age curve is interpretable as predicted death rates at the period/cohort of reference</a:t>
                </a:r>
              </a:p>
              <a:p>
                <a:pPr lvl="1"/>
                <a:r>
                  <a:rPr lang="en-US" dirty="0"/>
                  <a:t>Include nonlinear components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Include the drift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), by imposing detrended nonlinear components</a:t>
                </a:r>
              </a:p>
              <a:p>
                <a:endParaRPr lang="en-US" dirty="0"/>
              </a:p>
              <a:p>
                <a:r>
                  <a:rPr lang="en-US" dirty="0"/>
                  <a:t>Impose a constraint of sum-zero effects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for having a better interpretation of the estimates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173308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According to the parameterization of the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interpretation of the age estimates vary:</a:t>
                </a:r>
              </a:p>
              <a:p>
                <a:pPr lvl="1"/>
                <a:r>
                  <a:rPr lang="en-US" dirty="0"/>
                  <a:t>When fitting the model in the order A-P-C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indicates the predicted </a:t>
                </a:r>
                <a:r>
                  <a:rPr lang="en-US" b="1" dirty="0"/>
                  <a:t>age-specific death rates at the period of reference</a:t>
                </a:r>
              </a:p>
              <a:p>
                <a:pPr lvl="1"/>
                <a:r>
                  <a:rPr lang="en-US" dirty="0"/>
                  <a:t>When fitting the model as A-C-P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the 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indicates the predicted </a:t>
                </a:r>
                <a:r>
                  <a:rPr lang="en-US" b="1" dirty="0"/>
                  <a:t>age-specific death rates at the cohort of reference</a:t>
                </a:r>
              </a:p>
              <a:p>
                <a:endParaRPr lang="en-US" dirty="0"/>
              </a:p>
              <a:p>
                <a:r>
                  <a:rPr lang="en-US" dirty="0"/>
                  <a:t>In all cases, the detrended nonlinear period and cohort effects are exactly the same</a:t>
                </a:r>
              </a:p>
              <a:p>
                <a:pPr lvl="1"/>
                <a:r>
                  <a:rPr lang="en-US" dirty="0"/>
                  <a:t>The antilog of the coefficients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indicate the relative risk of death, compared to the overall trend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Fitting an APC model</a:t>
            </a:r>
          </a:p>
        </p:txBody>
      </p:sp>
    </p:spTree>
    <p:extLst>
      <p:ext uri="{BB962C8B-B14F-4D97-AF65-F5344CB8AC3E}">
        <p14:creationId xmlns:p14="http://schemas.microsoft.com/office/powerpoint/2010/main" val="87048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After fitting?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/>
              <a:t>Decomposition of linear effects</a:t>
            </a:r>
          </a:p>
          <a:p>
            <a:pPr lvl="1"/>
            <a:r>
              <a:rPr lang="en-US" dirty="0"/>
              <a:t>Relax assumptions</a:t>
            </a:r>
          </a:p>
          <a:p>
            <a:pPr lvl="1"/>
            <a:r>
              <a:rPr lang="en-US" dirty="0"/>
              <a:t>Based on social and biological theory</a:t>
            </a:r>
          </a:p>
          <a:p>
            <a:pPr lvl="1"/>
            <a:r>
              <a:rPr lang="en-US" dirty="0"/>
              <a:t>Solution interval approach (instead of unique solution)</a:t>
            </a:r>
          </a:p>
          <a:p>
            <a:r>
              <a:rPr lang="en-US" dirty="0"/>
              <a:t>Focus on identifiable estimates</a:t>
            </a:r>
            <a:endParaRPr lang="en-US" i="1" dirty="0"/>
          </a:p>
          <a:p>
            <a:pPr lvl="1"/>
            <a:r>
              <a:rPr lang="en-US" dirty="0"/>
              <a:t>Divergences from the linear trends (nonlinear effects / </a:t>
            </a:r>
            <a:r>
              <a:rPr lang="en-US" i="1" dirty="0"/>
              <a:t>curvatures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71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Drift</a:t>
            </a:r>
            <a:r>
              <a:rPr lang="en-US" dirty="0"/>
              <a:t> to period and cohort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224" y="1600200"/>
            <a:ext cx="9968752" cy="5069160"/>
          </a:xfrm>
        </p:spPr>
        <p:txBody>
          <a:bodyPr>
            <a:normAutofit/>
          </a:bodyPr>
          <a:lstStyle/>
          <a:p>
            <a:r>
              <a:rPr lang="en-US" dirty="0"/>
              <a:t>Change over time alternatively fully attributed  to period and cohort variations</a:t>
            </a:r>
          </a:p>
          <a:p>
            <a:r>
              <a:rPr lang="en-US" b="1" i="1" dirty="0"/>
              <a:t>Assumption: True partition somewhere in between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15" y="2925763"/>
            <a:ext cx="6093132" cy="3838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99" y="3101847"/>
            <a:ext cx="50455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Influenza mortality trends in the U.S. </a:t>
            </a:r>
            <a:r>
              <a:rPr lang="en-US" sz="1400" dirty="0"/>
              <a:t>(Acosta et al. 2019)</a:t>
            </a:r>
          </a:p>
          <a:p>
            <a:pPr algn="r"/>
            <a:endParaRPr lang="en-US" sz="1400" dirty="0"/>
          </a:p>
          <a:p>
            <a:pPr algn="r"/>
            <a:r>
              <a:rPr lang="en-US" sz="1400" dirty="0"/>
              <a:t>Mortality decreased on average </a:t>
            </a:r>
            <a:r>
              <a:rPr lang="en-US" sz="1400" b="1" dirty="0"/>
              <a:t>2.02 %</a:t>
            </a:r>
            <a:r>
              <a:rPr lang="en-US" sz="1400" dirty="0"/>
              <a:t> per year between 1959 and 2016 (drift = –0.02)</a:t>
            </a:r>
          </a:p>
          <a:p>
            <a:pPr algn="r"/>
            <a:endParaRPr lang="en-US" sz="1400" dirty="0"/>
          </a:p>
          <a:p>
            <a:pPr algn="r"/>
            <a:r>
              <a:rPr lang="en-US" sz="1400" b="1" dirty="0"/>
              <a:t>ACPd</a:t>
            </a:r>
            <a:r>
              <a:rPr lang="en-US" sz="1400" dirty="0"/>
              <a:t> → All change over cohorts (Period detrended)</a:t>
            </a:r>
          </a:p>
          <a:p>
            <a:pPr algn="r"/>
            <a:r>
              <a:rPr lang="en-US" sz="1400" b="1" dirty="0"/>
              <a:t>APCd </a:t>
            </a:r>
            <a:r>
              <a:rPr lang="en-US" sz="1400" dirty="0"/>
              <a:t>→ All change over periods (Cohort detrended)</a:t>
            </a:r>
          </a:p>
          <a:p>
            <a:pPr algn="r"/>
            <a:endParaRPr lang="en-US" sz="1400" dirty="0"/>
          </a:p>
          <a:p>
            <a:pPr algn="r"/>
            <a:r>
              <a:rPr lang="en-US" b="1" dirty="0"/>
              <a:t>Common aspects from both counterfactuals:</a:t>
            </a:r>
          </a:p>
          <a:p>
            <a:pPr marL="342900" indent="-342900" algn="r">
              <a:buAutoNum type="arabicPeriod"/>
            </a:pPr>
            <a:r>
              <a:rPr lang="en-US" dirty="0"/>
              <a:t>Mortality deteriorated over cohorts 1870-1900 </a:t>
            </a:r>
          </a:p>
          <a:p>
            <a:pPr marL="342900" indent="-342900" algn="r">
              <a:buFontTx/>
              <a:buAutoNum type="arabicPeriod"/>
            </a:pPr>
            <a:r>
              <a:rPr lang="en-US" dirty="0"/>
              <a:t>Mortality improved over cohorts 1900-1930 </a:t>
            </a:r>
          </a:p>
          <a:p>
            <a:pPr marL="342900" indent="-342900" algn="r">
              <a:buFontTx/>
              <a:buAutoNum type="arabicPeriod"/>
            </a:pPr>
            <a:r>
              <a:rPr lang="en-US" dirty="0"/>
              <a:t>Same lowest and highest period shocks</a:t>
            </a:r>
          </a:p>
          <a:p>
            <a:pPr marL="342900" indent="-342900" algn="r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07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0"/>
            <a:ext cx="10515600" cy="5182837"/>
          </a:xfrm>
        </p:spPr>
        <p:txBody>
          <a:bodyPr>
            <a:normAutofit/>
          </a:bodyPr>
          <a:lstStyle/>
          <a:p>
            <a:r>
              <a:rPr lang="en-US" dirty="0"/>
              <a:t>Identification of breakpoints periods and cohorts in which the risk increases or decreases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Second order changes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Differences between slopes in each APC dimension</a:t>
            </a:r>
          </a:p>
          <a:p>
            <a:pPr lvl="2"/>
            <a:r>
              <a:rPr lang="en-CA" sz="1800" dirty="0"/>
              <a:t>Identifiable → Invariant to the model constraint</a:t>
            </a:r>
          </a:p>
          <a:p>
            <a:pPr lvl="2"/>
            <a:r>
              <a:rPr lang="en-CA" sz="1800" i="1" dirty="0"/>
              <a:t>Contrasts analysis</a:t>
            </a:r>
            <a:r>
              <a:rPr lang="en-CA" sz="1800" dirty="0"/>
              <a:t> (</a:t>
            </a:r>
            <a:r>
              <a:rPr lang="en-CA" sz="1800" dirty="0" err="1"/>
              <a:t>Tarone</a:t>
            </a:r>
            <a:r>
              <a:rPr lang="en-CA" sz="1800" dirty="0"/>
              <a:t> and Chu 1996) allows for statistical test of the rupture in the trend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22" y="4717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Nonlinear APC effects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05090" y="2273596"/>
            <a:ext cx="3877666" cy="2373238"/>
            <a:chOff x="4674285" y="2611465"/>
            <a:chExt cx="2573843" cy="1430394"/>
          </a:xfrm>
        </p:grpSpPr>
        <p:grpSp>
          <p:nvGrpSpPr>
            <p:cNvPr id="4" name="Group 3"/>
            <p:cNvGrpSpPr/>
            <p:nvPr/>
          </p:nvGrpSpPr>
          <p:grpSpPr>
            <a:xfrm>
              <a:off x="4674285" y="2611465"/>
              <a:ext cx="2573843" cy="1430394"/>
              <a:chOff x="3438317" y="3067917"/>
              <a:chExt cx="2573843" cy="1430394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960503" y="3349328"/>
                <a:ext cx="1907641" cy="759568"/>
              </a:xfrm>
              <a:custGeom>
                <a:avLst/>
                <a:gdLst>
                  <a:gd name="connsiteX0" fmla="*/ 0 w 2606040"/>
                  <a:gd name="connsiteY0" fmla="*/ 0 h 1217718"/>
                  <a:gd name="connsiteX1" fmla="*/ 388620 w 2606040"/>
                  <a:gd name="connsiteY1" fmla="*/ 243840 h 1217718"/>
                  <a:gd name="connsiteX2" fmla="*/ 487680 w 2606040"/>
                  <a:gd name="connsiteY2" fmla="*/ 571500 h 1217718"/>
                  <a:gd name="connsiteX3" fmla="*/ 853440 w 2606040"/>
                  <a:gd name="connsiteY3" fmla="*/ 822960 h 1217718"/>
                  <a:gd name="connsiteX4" fmla="*/ 1013460 w 2606040"/>
                  <a:gd name="connsiteY4" fmla="*/ 1089660 h 1217718"/>
                  <a:gd name="connsiteX5" fmla="*/ 1188720 w 2606040"/>
                  <a:gd name="connsiteY5" fmla="*/ 1203960 h 1217718"/>
                  <a:gd name="connsiteX6" fmla="*/ 1546860 w 2606040"/>
                  <a:gd name="connsiteY6" fmla="*/ 784860 h 1217718"/>
                  <a:gd name="connsiteX7" fmla="*/ 1897380 w 2606040"/>
                  <a:gd name="connsiteY7" fmla="*/ 670560 h 1217718"/>
                  <a:gd name="connsiteX8" fmla="*/ 2148840 w 2606040"/>
                  <a:gd name="connsiteY8" fmla="*/ 373380 h 1217718"/>
                  <a:gd name="connsiteX9" fmla="*/ 2446020 w 2606040"/>
                  <a:gd name="connsiteY9" fmla="*/ 243840 h 1217718"/>
                  <a:gd name="connsiteX10" fmla="*/ 2606040 w 2606040"/>
                  <a:gd name="connsiteY10" fmla="*/ 15240 h 121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06040" h="1217718">
                    <a:moveTo>
                      <a:pt x="0" y="0"/>
                    </a:moveTo>
                    <a:cubicBezTo>
                      <a:pt x="153670" y="74295"/>
                      <a:pt x="307340" y="148590"/>
                      <a:pt x="388620" y="243840"/>
                    </a:cubicBezTo>
                    <a:cubicBezTo>
                      <a:pt x="469900" y="339090"/>
                      <a:pt x="410210" y="474980"/>
                      <a:pt x="487680" y="571500"/>
                    </a:cubicBezTo>
                    <a:cubicBezTo>
                      <a:pt x="565150" y="668020"/>
                      <a:pt x="765810" y="736600"/>
                      <a:pt x="853440" y="822960"/>
                    </a:cubicBezTo>
                    <a:cubicBezTo>
                      <a:pt x="941070" y="909320"/>
                      <a:pt x="957580" y="1026160"/>
                      <a:pt x="1013460" y="1089660"/>
                    </a:cubicBezTo>
                    <a:cubicBezTo>
                      <a:pt x="1069340" y="1153160"/>
                      <a:pt x="1099820" y="1254760"/>
                      <a:pt x="1188720" y="1203960"/>
                    </a:cubicBezTo>
                    <a:cubicBezTo>
                      <a:pt x="1277620" y="1153160"/>
                      <a:pt x="1428750" y="873760"/>
                      <a:pt x="1546860" y="784860"/>
                    </a:cubicBezTo>
                    <a:cubicBezTo>
                      <a:pt x="1664970" y="695960"/>
                      <a:pt x="1797050" y="739140"/>
                      <a:pt x="1897380" y="670560"/>
                    </a:cubicBezTo>
                    <a:cubicBezTo>
                      <a:pt x="1997710" y="601980"/>
                      <a:pt x="2057400" y="444500"/>
                      <a:pt x="2148840" y="373380"/>
                    </a:cubicBezTo>
                    <a:cubicBezTo>
                      <a:pt x="2240280" y="302260"/>
                      <a:pt x="2369820" y="303530"/>
                      <a:pt x="2446020" y="243840"/>
                    </a:cubicBezTo>
                    <a:cubicBezTo>
                      <a:pt x="2522220" y="184150"/>
                      <a:pt x="2570480" y="43180"/>
                      <a:pt x="2606040" y="1524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38317" y="3067917"/>
                <a:ext cx="2573843" cy="1430394"/>
                <a:chOff x="859191" y="2991570"/>
                <a:chExt cx="2573843" cy="143039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113822" y="2991570"/>
                  <a:ext cx="0" cy="122634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113822" y="4216749"/>
                  <a:ext cx="231921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638670" y="3477571"/>
                  <a:ext cx="665761" cy="224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Coefficient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084852" y="4217911"/>
                  <a:ext cx="510939" cy="204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Cohort</a:t>
                  </a: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966896" y="2684516"/>
              <a:ext cx="2058633" cy="1106503"/>
              <a:chOff x="3730928" y="3140968"/>
              <a:chExt cx="2058633" cy="110650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30928" y="3140968"/>
                <a:ext cx="203439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85095" y="4024868"/>
                <a:ext cx="360913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h+n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17226" y="3970395"/>
                <a:ext cx="195991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36096" y="3230915"/>
                <a:ext cx="353465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k+n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965673" y="3330919"/>
                <a:ext cx="736690" cy="674144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17226" y="3477471"/>
                <a:ext cx="833782" cy="527593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7766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Nonlinear APC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1600200"/>
            <a:ext cx="9923930" cy="5069160"/>
          </a:xfrm>
        </p:spPr>
        <p:txBody>
          <a:bodyPr>
            <a:normAutofit/>
          </a:bodyPr>
          <a:lstStyle/>
          <a:p>
            <a:r>
              <a:rPr lang="en-US" b="1" dirty="0"/>
              <a:t>Contrasts example: Influenza mortality in the US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3"/>
          <a:stretch/>
        </p:blipFill>
        <p:spPr>
          <a:xfrm>
            <a:off x="6106033" y="2795648"/>
            <a:ext cx="5615866" cy="20721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8"/>
          <a:stretch/>
        </p:blipFill>
        <p:spPr>
          <a:xfrm>
            <a:off x="210125" y="2483224"/>
            <a:ext cx="5717438" cy="31079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3347" y="56363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</a:t>
            </a:r>
            <a:r>
              <a:rPr lang="en-US" sz="1400" dirty="0"/>
              <a:t>Acosta et al. 2019</a:t>
            </a:r>
          </a:p>
        </p:txBody>
      </p:sp>
    </p:spTree>
    <p:extLst>
      <p:ext uri="{BB962C8B-B14F-4D97-AF65-F5344CB8AC3E}">
        <p14:creationId xmlns:p14="http://schemas.microsoft.com/office/powerpoint/2010/main" val="38081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159670"/>
            <a:ext cx="10811435" cy="1875136"/>
          </a:xfrm>
        </p:spPr>
        <p:txBody>
          <a:bodyPr>
            <a:normAutofit/>
          </a:bodyPr>
          <a:lstStyle/>
          <a:p>
            <a:r>
              <a:rPr lang="en-US" dirty="0"/>
              <a:t>Offer complementary information to statistical methods</a:t>
            </a:r>
          </a:p>
          <a:p>
            <a:r>
              <a:rPr lang="en-US" dirty="0"/>
              <a:t>Offers more flexibility and is less susceptible to statistical artifacts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Visual analysis of Nonlinear Effects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61" y="2380198"/>
            <a:ext cx="7880999" cy="414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2565" y="5874374"/>
            <a:ext cx="174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(Acosta &amp; van Raalte 2019)</a:t>
            </a:r>
          </a:p>
        </p:txBody>
      </p:sp>
    </p:spTree>
    <p:extLst>
      <p:ext uri="{BB962C8B-B14F-4D97-AF65-F5344CB8AC3E}">
        <p14:creationId xmlns:p14="http://schemas.microsoft.com/office/powerpoint/2010/main" val="322203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340769"/>
            <a:ext cx="10009112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Decomposition of changes into APC components</a:t>
            </a:r>
          </a:p>
          <a:p>
            <a:r>
              <a:rPr lang="en-US" sz="2800" dirty="0"/>
              <a:t>Highly controversial</a:t>
            </a:r>
          </a:p>
          <a:p>
            <a:pPr lvl="1"/>
            <a:r>
              <a:rPr lang="en-US" dirty="0"/>
              <a:t>More than 100 years of development and still far from consensus</a:t>
            </a:r>
          </a:p>
          <a:p>
            <a:pPr lvl="2"/>
            <a:r>
              <a:rPr lang="en-US" sz="1800" dirty="0"/>
              <a:t>e.g., </a:t>
            </a:r>
            <a:r>
              <a:rPr lang="en-US" sz="1800" i="1" dirty="0"/>
              <a:t>Demography</a:t>
            </a:r>
            <a:r>
              <a:rPr lang="en-US" sz="1800" dirty="0"/>
              <a:t> (2013) and </a:t>
            </a:r>
            <a:r>
              <a:rPr lang="en-US" sz="1800" i="1" dirty="0"/>
              <a:t>Social Science &amp; Medicine</a:t>
            </a:r>
            <a:r>
              <a:rPr lang="en-US" sz="1800" dirty="0"/>
              <a:t> (2015) special issues</a:t>
            </a:r>
            <a:endParaRPr lang="en-US" dirty="0"/>
          </a:p>
          <a:p>
            <a:pPr lvl="1"/>
            <a:r>
              <a:rPr lang="en-US" i="1" dirty="0"/>
              <a:t>Identification problem</a:t>
            </a:r>
          </a:p>
          <a:p>
            <a:pPr lvl="2"/>
            <a:r>
              <a:rPr lang="en-US" dirty="0"/>
              <a:t>Perfect multicollinearity</a:t>
            </a:r>
          </a:p>
          <a:p>
            <a:pPr lvl="3"/>
            <a:r>
              <a:rPr lang="en-US" sz="1800" b="1" i="1" dirty="0"/>
              <a:t>Age = Period – Cohort</a:t>
            </a:r>
          </a:p>
          <a:p>
            <a:pPr lvl="2"/>
            <a:r>
              <a:rPr lang="en-US" sz="2000" dirty="0"/>
              <a:t>If we know 2 of these variables, the third one is defined implicitly</a:t>
            </a:r>
          </a:p>
          <a:p>
            <a:pPr lvl="3"/>
            <a:r>
              <a:rPr lang="en-US" sz="1800" dirty="0"/>
              <a:t>E.g., someone who dies at 90 in 2000, was born in…</a:t>
            </a:r>
          </a:p>
          <a:p>
            <a:pPr lvl="3"/>
            <a:r>
              <a:rPr lang="en-US" sz="1800" dirty="0"/>
              <a:t>You cannot fix an age and a cohort, and vary periods, unless you travel in time (</a:t>
            </a:r>
            <a:r>
              <a:rPr lang="en-US" sz="1800" dirty="0" err="1"/>
              <a:t>Susuki</a:t>
            </a:r>
            <a:r>
              <a:rPr lang="en-US" sz="1800" dirty="0"/>
              <a:t>)</a:t>
            </a:r>
          </a:p>
          <a:p>
            <a:pPr lvl="2"/>
            <a:r>
              <a:rPr lang="en-US" sz="2000" dirty="0"/>
              <a:t>Infinite number of solutions, all with </a:t>
            </a:r>
          </a:p>
          <a:p>
            <a:pPr lvl="3"/>
            <a:r>
              <a:rPr lang="en-US" sz="1800" dirty="0"/>
              <a:t>Same </a:t>
            </a:r>
            <a:r>
              <a:rPr lang="en-US" dirty="0"/>
              <a:t>fit (maximum likelihood, AIC, BIC, Deviance, etc.)</a:t>
            </a:r>
            <a:endParaRPr lang="en-US" sz="1800" dirty="0"/>
          </a:p>
          <a:p>
            <a:pPr lvl="3"/>
            <a:r>
              <a:rPr lang="en-US" sz="1800" dirty="0"/>
              <a:t>Identical predicted rates</a:t>
            </a:r>
          </a:p>
          <a:p>
            <a:pPr lvl="2"/>
            <a:r>
              <a:rPr lang="en-US" sz="2000" dirty="0"/>
              <a:t>How to chose the right answer?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Analysis</a:t>
            </a:r>
          </a:p>
        </p:txBody>
      </p:sp>
    </p:spTree>
    <p:extLst>
      <p:ext uri="{BB962C8B-B14F-4D97-AF65-F5344CB8AC3E}">
        <p14:creationId xmlns:p14="http://schemas.microsoft.com/office/powerpoint/2010/main" val="13917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1973 – </a:t>
                </a:r>
                <a:r>
                  <a:rPr lang="en-US" b="1" dirty="0"/>
                  <a:t>Classical APC model</a:t>
                </a:r>
                <a:r>
                  <a:rPr lang="en-US" dirty="0"/>
                  <a:t> proposed by Mason et al.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But, we know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Then, we can reformulate the classical model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Or replacing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1279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1977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identification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6435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Any set of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 result in an identical fit: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is no unique but infinite solutions </a:t>
                </a:r>
              </a:p>
              <a:p>
                <a:r>
                  <a:rPr lang="en-US" dirty="0"/>
                  <a:t>We can estimate sums of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:r>
                  <a:rPr lang="en-US" b="1" dirty="0"/>
                  <a:t>no the actual partition; i.e., the value of each </a:t>
                </a:r>
                <a:r>
                  <a:rPr lang="en-US" b="1" dirty="0" smtClean="0"/>
                  <a:t>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1" dirty="0" smtClean="0"/>
                  <a:t> independently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  <a:blipFill rotWithShape="0">
                <a:blip r:embed="rId2"/>
                <a:stretch>
                  <a:fillRect l="-127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identification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19347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537447"/>
            <a:ext cx="9943964" cy="4785396"/>
          </a:xfrm>
        </p:spPr>
        <p:txBody>
          <a:bodyPr>
            <a:noAutofit/>
          </a:bodyPr>
          <a:lstStyle/>
          <a:p>
            <a:r>
              <a:rPr lang="en-US" dirty="0"/>
              <a:t>Fienberg and Mason (1979) – Acknowledge that APC effects can be decomposed into </a:t>
            </a:r>
            <a:r>
              <a:rPr lang="en-US" b="1" dirty="0"/>
              <a:t>linear and nonlinear components</a:t>
            </a:r>
            <a:endParaRPr lang="en-US" dirty="0"/>
          </a:p>
          <a:p>
            <a:pPr lvl="1"/>
            <a:r>
              <a:rPr lang="en-US" dirty="0"/>
              <a:t>Linear effects: overall linear trends</a:t>
            </a:r>
          </a:p>
          <a:p>
            <a:pPr lvl="1"/>
            <a:r>
              <a:rPr lang="en-US" dirty="0"/>
              <a:t>Nonlinear effects: divergences/departures from this linear trend; curvatures</a:t>
            </a:r>
          </a:p>
          <a:p>
            <a:r>
              <a:rPr lang="en-US" dirty="0"/>
              <a:t>The identification problem is exclusive to the linear components</a:t>
            </a:r>
          </a:p>
          <a:p>
            <a:r>
              <a:rPr lang="en-US" dirty="0"/>
              <a:t>Divergences from the linear trends (nonlinear effects, curvatures) are identical, independently of the slopes and constraints </a:t>
            </a:r>
          </a:p>
          <a:p>
            <a:pPr lvl="1"/>
            <a:r>
              <a:rPr lang="en-US" dirty="0"/>
              <a:t>Fully identifiable</a:t>
            </a:r>
          </a:p>
          <a:p>
            <a:r>
              <a:rPr lang="en-US" dirty="0"/>
              <a:t>This partition is a useful way of reducing the number of parameters involved in the collinearity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Partition of APC effects into linear and nonlinear components</a:t>
            </a:r>
          </a:p>
        </p:txBody>
      </p:sp>
    </p:spTree>
    <p:extLst>
      <p:ext uri="{BB962C8B-B14F-4D97-AF65-F5344CB8AC3E}">
        <p14:creationId xmlns:p14="http://schemas.microsoft.com/office/powerpoint/2010/main" val="23048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For instance, we can decompose age effects into: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419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effect of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age </a:t>
                </a:r>
                <a:r>
                  <a:rPr lang="en-US" dirty="0">
                    <a:solidFill>
                      <a:srgbClr val="0070C0"/>
                    </a:solidFill>
                  </a:rPr>
                  <a:t>linear </a:t>
                </a:r>
                <a:r>
                  <a:rPr lang="en-US" dirty="0"/>
                  <a:t>effect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⟶ the reference age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⟶ </a:t>
                </a:r>
                <a:r>
                  <a:rPr lang="en-US" dirty="0">
                    <a:solidFill>
                      <a:srgbClr val="00B050"/>
                    </a:solidFill>
                  </a:rPr>
                  <a:t>curvature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for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400" dirty="0"/>
                  <a:t>Similarly, for period and cohort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70C0"/>
                    </a:solidFill>
                  </a:rPr>
                  <a:t>linear </a:t>
                </a:r>
                <a:r>
                  <a:rPr lang="en-US" sz="2400" dirty="0"/>
                  <a:t>period and cohort components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curvatures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dirty="0"/>
                  <a:t>for period </a:t>
                </a:r>
                <a:r>
                  <a:rPr lang="en-US" sz="2400" i="1" dirty="0"/>
                  <a:t>p</a:t>
                </a:r>
                <a:r>
                  <a:rPr lang="en-US" sz="2400" dirty="0"/>
                  <a:t> and cohort </a:t>
                </a:r>
                <a:r>
                  <a:rPr lang="en-US" sz="2400" i="1" dirty="0" smtClean="0"/>
                  <a:t>c</a:t>
                </a:r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  <a:blipFill rotWithShape="0">
                <a:blip r:embed="rId2"/>
                <a:stretch>
                  <a:fillRect l="-1096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Partition of APC effects into linear and nonlinear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32" y="2451038"/>
            <a:ext cx="5139317" cy="2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Considering these partitions and the perfect multicollinearity between APC variables, the </a:t>
                </a:r>
                <a:r>
                  <a:rPr lang="en-US" sz="2400" i="1" dirty="0"/>
                  <a:t>Classical model </a:t>
                </a:r>
                <a:r>
                  <a:rPr lang="en-US" sz="2400" dirty="0"/>
                  <a:t>equation can be reformulated including these partitions: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’s refer 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linear effects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’s to </a:t>
                </a:r>
                <a:r>
                  <a:rPr lang="en-US" sz="2400" dirty="0">
                    <a:solidFill>
                      <a:srgbClr val="00B050"/>
                    </a:solidFill>
                  </a:rPr>
                  <a:t>nonlinear effects or curvatures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identification problem is exclusive to the partition of the 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The nonlinear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are fully identifiable (estimable)</a:t>
                </a:r>
              </a:p>
              <a:p>
                <a:pPr lvl="1"/>
                <a:r>
                  <a:rPr lang="en-US" sz="2000" dirty="0"/>
                  <a:t>Their values are identical independently of the linear trends’ slopes: same divergence, same shape</a:t>
                </a:r>
                <a:endParaRPr lang="en-US" sz="2400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974" t="-1783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2714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From the linear effects</a:t>
                </a:r>
              </a:p>
              <a:p>
                <a:pPr marL="0" indent="0">
                  <a:buNone/>
                </a:pPr>
                <a:r>
                  <a:rPr lang="en-US" dirty="0"/>
                  <a:t>Let’s remember what we saw from the </a:t>
                </a:r>
                <a:r>
                  <a:rPr lang="en-US" dirty="0" smtClean="0"/>
                  <a:t>identification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problem at the beginning: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This means that the slopes are interrelated</a:t>
                </a:r>
              </a:p>
              <a:p>
                <a:pPr marL="0" indent="0" algn="ctr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is an arbitrary bias from the true linear 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we can reformulate (1) and obtain: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as </a:t>
                </a:r>
                <a:r>
                  <a:rPr lang="en-US" dirty="0"/>
                  <a:t>well as reformulate </a:t>
                </a:r>
                <a:r>
                  <a:rPr lang="en-US" dirty="0" smtClean="0"/>
                  <a:t>(2) and obtain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  <a:blipFill rotWithShape="0">
                <a:blip r:embed="rId2"/>
                <a:stretch>
                  <a:fillRect l="-928" t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identifiable, then?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218564" y="1402247"/>
                <a:ext cx="3408034" cy="116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(1)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(2)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(3)</a:t>
                </a:r>
                <a:endParaRPr lang="en-US" sz="2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64" y="1402247"/>
                <a:ext cx="3408034" cy="1160189"/>
              </a:xfrm>
              <a:prstGeom prst="rect">
                <a:avLst/>
              </a:prstGeom>
              <a:blipFill rotWithShape="0">
                <a:blip r:embed="rId3"/>
                <a:stretch>
                  <a:fillRect t="-3684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6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1141</Words>
  <Application>Microsoft Office PowerPoint</Application>
  <PresentationFormat>Widescreen</PresentationFormat>
  <Paragraphs>230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Mortality disturbances: Age-Period-Cohort modeling and visualization</vt:lpstr>
      <vt:lpstr>Lecture III. Introduction to statistical analysis of APC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identifiable, then?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fitting?</vt:lpstr>
      <vt:lpstr>Drift to period and cohort approach</vt:lpstr>
      <vt:lpstr>Nonlinear APC effects</vt:lpstr>
      <vt:lpstr>Nonlinear APC effects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III. Introduction to statistical analysis of APC effects</dc:title>
  <dc:creator>Enrique Acosta</dc:creator>
  <cp:lastModifiedBy>Microsoft account</cp:lastModifiedBy>
  <cp:revision>111</cp:revision>
  <dcterms:created xsi:type="dcterms:W3CDTF">2023-05-09T12:22:33Z</dcterms:created>
  <dcterms:modified xsi:type="dcterms:W3CDTF">2023-05-16T21:55:03Z</dcterms:modified>
</cp:coreProperties>
</file>