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29" r:id="rId3"/>
    <p:sldId id="272" r:id="rId4"/>
    <p:sldId id="360" r:id="rId5"/>
    <p:sldId id="361" r:id="rId6"/>
    <p:sldId id="278" r:id="rId7"/>
    <p:sldId id="339" r:id="rId8"/>
    <p:sldId id="274" r:id="rId9"/>
    <p:sldId id="331" r:id="rId10"/>
    <p:sldId id="305" r:id="rId11"/>
    <p:sldId id="340" r:id="rId12"/>
    <p:sldId id="282" r:id="rId13"/>
    <p:sldId id="283" r:id="rId14"/>
    <p:sldId id="284" r:id="rId15"/>
    <p:sldId id="301" r:id="rId16"/>
    <p:sldId id="288" r:id="rId17"/>
    <p:sldId id="291" r:id="rId18"/>
    <p:sldId id="334" r:id="rId19"/>
    <p:sldId id="297" r:id="rId20"/>
    <p:sldId id="310" r:id="rId21"/>
    <p:sldId id="343"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7" d="100"/>
          <a:sy n="107"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3C900-4BAF-4718-8FC3-6D9558F92656}" type="datetimeFigureOut">
              <a:rPr lang="en-US" smtClean="0"/>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8654D-DD3C-472B-B872-0B82D2AA33D5}" type="slidenum">
              <a:rPr lang="en-US" smtClean="0"/>
              <a:t>‹#›</a:t>
            </a:fld>
            <a:endParaRPr lang="en-US"/>
          </a:p>
        </p:txBody>
      </p:sp>
    </p:spTree>
    <p:extLst>
      <p:ext uri="{BB962C8B-B14F-4D97-AF65-F5344CB8AC3E}">
        <p14:creationId xmlns:p14="http://schemas.microsoft.com/office/powerpoint/2010/main" val="331233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4EDAC4-D435-4815-86FC-F0320FD1D047}" type="slidenum">
              <a:rPr lang="en-US" smtClean="0"/>
              <a:t>13</a:t>
            </a:fld>
            <a:endParaRPr lang="en-US"/>
          </a:p>
        </p:txBody>
      </p:sp>
    </p:spTree>
    <p:extLst>
      <p:ext uri="{BB962C8B-B14F-4D97-AF65-F5344CB8AC3E}">
        <p14:creationId xmlns:p14="http://schemas.microsoft.com/office/powerpoint/2010/main" val="176905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4EDAC4-D435-4815-86FC-F0320FD1D047}" type="slidenum">
              <a:rPr lang="en-US" smtClean="0"/>
              <a:t>22</a:t>
            </a:fld>
            <a:endParaRPr lang="en-US"/>
          </a:p>
        </p:txBody>
      </p:sp>
    </p:spTree>
    <p:extLst>
      <p:ext uri="{BB962C8B-B14F-4D97-AF65-F5344CB8AC3E}">
        <p14:creationId xmlns:p14="http://schemas.microsoft.com/office/powerpoint/2010/main" val="332289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61655-B422-450F-842A-BFEDC1E98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DD9CE40-9741-4EDB-80B6-3FE2A57E7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4D8C764-518E-4DA0-AF76-570FCC12AFBC}"/>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5" name="Footer Placeholder 4">
            <a:extLst>
              <a:ext uri="{FF2B5EF4-FFF2-40B4-BE49-F238E27FC236}">
                <a16:creationId xmlns:a16="http://schemas.microsoft.com/office/drawing/2014/main" xmlns="" id="{45FCD9DA-DCDE-4A72-A11E-C0BDD09A8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565010-9131-4F3C-9514-AD914110BA60}"/>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69776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52F06-3F70-4A5C-88D3-2BBD5028C4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303775A-40B9-446A-B027-827834A599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1A03ED0-0467-4ACB-A1D1-3D2E237FAB9A}"/>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5" name="Footer Placeholder 4">
            <a:extLst>
              <a:ext uri="{FF2B5EF4-FFF2-40B4-BE49-F238E27FC236}">
                <a16:creationId xmlns:a16="http://schemas.microsoft.com/office/drawing/2014/main" xmlns="" id="{CB634B96-A28D-420D-8F96-6F4874399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8752C2-60C2-4559-A8E1-C6631CD24395}"/>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34044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7899610-D13F-4B5F-B5A6-46E570746C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7886650-8F92-40E0-AB2F-8CB52C56D5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8D713F4-AD2D-40DD-9BC5-12253F46CFDB}"/>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5" name="Footer Placeholder 4">
            <a:extLst>
              <a:ext uri="{FF2B5EF4-FFF2-40B4-BE49-F238E27FC236}">
                <a16:creationId xmlns:a16="http://schemas.microsoft.com/office/drawing/2014/main" xmlns="" id="{DD894A3F-B2FF-4949-AFFD-1316A3B8A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C4D7612-02EA-41A0-AB35-5F76CB87219A}"/>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7941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D6B5A-17DA-4FFB-9531-D731FDC21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1B0252-E78D-4457-AC7D-3A64143CF6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4E6642-BCD9-4CA4-B9AA-0D0D9E867D17}"/>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5" name="Footer Placeholder 4">
            <a:extLst>
              <a:ext uri="{FF2B5EF4-FFF2-40B4-BE49-F238E27FC236}">
                <a16:creationId xmlns:a16="http://schemas.microsoft.com/office/drawing/2014/main" xmlns="" id="{FD625D6B-0C41-4FAC-AC0A-77A5B0EB0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817699-0231-4BF0-AB80-D4B4B4790A4B}"/>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1195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169D6-6DE9-4543-AF47-AA2A1AAB3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118BB79-5E19-4021-9C15-0CCC3E391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8090472-1BB3-489D-AFE9-C2331E8B51A9}"/>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5" name="Footer Placeholder 4">
            <a:extLst>
              <a:ext uri="{FF2B5EF4-FFF2-40B4-BE49-F238E27FC236}">
                <a16:creationId xmlns:a16="http://schemas.microsoft.com/office/drawing/2014/main" xmlns="" id="{D188C7D4-BE0F-4445-8AB1-A5E068DDC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FEE32D-8961-49BA-B287-49254D4B66B2}"/>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53874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7A54E-A691-49A2-8E36-5E4020891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244910A-ED0F-42AB-8E50-BE563A3914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A1B166D-9CD5-497B-8073-C626CDBC81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E370D3C-3333-45C6-82AB-8EE9F4AF603A}"/>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6" name="Footer Placeholder 5">
            <a:extLst>
              <a:ext uri="{FF2B5EF4-FFF2-40B4-BE49-F238E27FC236}">
                <a16:creationId xmlns:a16="http://schemas.microsoft.com/office/drawing/2014/main" xmlns="" id="{73BE88BE-419F-4898-B3E5-7D95D19E1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BD2C5E-A855-41CF-9F09-C0285D2AE2D7}"/>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32908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60B03-5E0B-4E2C-A755-C14401976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3661326-6A41-44DC-8C26-000685928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2E06C5AA-3BAA-43C7-9275-0F86222F66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7BE7181-3282-4787-AAC0-8303FBE35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BC436C8-0BDE-475E-A8F2-34394ECEAB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756C94E-1A15-4167-B14A-FF46F758C2EA}"/>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8" name="Footer Placeholder 7">
            <a:extLst>
              <a:ext uri="{FF2B5EF4-FFF2-40B4-BE49-F238E27FC236}">
                <a16:creationId xmlns:a16="http://schemas.microsoft.com/office/drawing/2014/main" xmlns="" id="{B05C24AB-2C40-4DE2-85C1-351820E7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3E77886-178F-41D8-B9B8-8AF4624E91CE}"/>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06304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222B4D-BD79-4DD1-B4A7-5D3D8D3B6A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5E8D4F8-E301-4A7C-B362-4CB250321F31}"/>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4" name="Footer Placeholder 3">
            <a:extLst>
              <a:ext uri="{FF2B5EF4-FFF2-40B4-BE49-F238E27FC236}">
                <a16:creationId xmlns:a16="http://schemas.microsoft.com/office/drawing/2014/main" xmlns="" id="{D9FC674A-767A-4CF4-B37F-D8B61AB311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D8E2502-CB6D-4AEF-81D7-28E7E4D804A0}"/>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62620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148FA38-3B22-47CF-8C2D-2DC5983F30A0}"/>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3" name="Footer Placeholder 2">
            <a:extLst>
              <a:ext uri="{FF2B5EF4-FFF2-40B4-BE49-F238E27FC236}">
                <a16:creationId xmlns:a16="http://schemas.microsoft.com/office/drawing/2014/main" xmlns="" id="{5F88EDE2-7467-463F-B84A-524F64F6DA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2964296-9FE1-48F3-AAFD-468084B88879}"/>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09313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F7463-E751-4E09-8648-1F6770EC3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B117CEF-9342-4677-AE05-1E1F222F8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8132E5E-39AD-4AF5-9125-187BACF9E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B8666E7-59E2-43FB-B24B-6C78CFB2E30E}"/>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6" name="Footer Placeholder 5">
            <a:extLst>
              <a:ext uri="{FF2B5EF4-FFF2-40B4-BE49-F238E27FC236}">
                <a16:creationId xmlns:a16="http://schemas.microsoft.com/office/drawing/2014/main" xmlns="" id="{2CD18B94-5A63-414C-A69E-800C251B5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27CC7E-BB02-4B99-87B1-2886E226EB00}"/>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53538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62E77-7C33-4D1B-BB82-603CC7912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7B453AA-E889-4516-AA64-307179BDF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5422224-E13A-4EBB-B8DB-5F87DBC67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7B86640-1348-4FBB-A91B-451451FCBC31}"/>
              </a:ext>
            </a:extLst>
          </p:cNvPr>
          <p:cNvSpPr>
            <a:spLocks noGrp="1"/>
          </p:cNvSpPr>
          <p:nvPr>
            <p:ph type="dt" sz="half" idx="10"/>
          </p:nvPr>
        </p:nvSpPr>
        <p:spPr/>
        <p:txBody>
          <a:bodyPr/>
          <a:lstStyle/>
          <a:p>
            <a:fld id="{6D76A8BA-5FAE-4CF3-ACCC-95EC61FD0F15}" type="datetimeFigureOut">
              <a:rPr lang="en-US" smtClean="0"/>
              <a:t>5/12/2023</a:t>
            </a:fld>
            <a:endParaRPr lang="en-US"/>
          </a:p>
        </p:txBody>
      </p:sp>
      <p:sp>
        <p:nvSpPr>
          <p:cNvPr id="6" name="Footer Placeholder 5">
            <a:extLst>
              <a:ext uri="{FF2B5EF4-FFF2-40B4-BE49-F238E27FC236}">
                <a16:creationId xmlns:a16="http://schemas.microsoft.com/office/drawing/2014/main" xmlns="" id="{E9AD6683-A6E3-4DF9-B32B-98E4571D6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721007-43AB-4FDF-B043-F9E9658331D7}"/>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426096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8B75315-4359-438D-B7DA-39AF13595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479BBA-264D-4B97-A2C7-ED1E495D9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9836CDA-D93E-4C5E-82CD-A258A6557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6A8BA-5FAE-4CF3-ACCC-95EC61FD0F15}" type="datetimeFigureOut">
              <a:rPr lang="en-US" smtClean="0"/>
              <a:t>5/12/2023</a:t>
            </a:fld>
            <a:endParaRPr lang="en-US"/>
          </a:p>
        </p:txBody>
      </p:sp>
      <p:sp>
        <p:nvSpPr>
          <p:cNvPr id="5" name="Footer Placeholder 4">
            <a:extLst>
              <a:ext uri="{FF2B5EF4-FFF2-40B4-BE49-F238E27FC236}">
                <a16:creationId xmlns:a16="http://schemas.microsoft.com/office/drawing/2014/main" xmlns="" id="{723D0082-E37C-4B78-B647-64D8C1853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E0E519D-B207-473F-8FFF-D841FCC1E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771EB-7C58-488E-90A6-48DB6857D702}" type="slidenum">
              <a:rPr lang="en-US" smtClean="0"/>
              <a:t>‹#›</a:t>
            </a:fld>
            <a:endParaRPr lang="en-US"/>
          </a:p>
        </p:txBody>
      </p:sp>
    </p:spTree>
    <p:extLst>
      <p:ext uri="{BB962C8B-B14F-4D97-AF65-F5344CB8AC3E}">
        <p14:creationId xmlns:p14="http://schemas.microsoft.com/office/powerpoint/2010/main" val="360167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04" y="2348880"/>
            <a:ext cx="10425514" cy="1251570"/>
          </a:xfrm>
        </p:spPr>
        <p:txBody>
          <a:bodyPr>
            <a:normAutofit fontScale="90000"/>
          </a:bodyPr>
          <a:lstStyle/>
          <a:p>
            <a:pPr algn="l"/>
            <a:r>
              <a:rPr lang="en-US" b="1" dirty="0"/>
              <a:t>Mortality disturbances: Age-Period-Cohort modeling and visualization</a:t>
            </a:r>
          </a:p>
        </p:txBody>
      </p:sp>
      <p:sp>
        <p:nvSpPr>
          <p:cNvPr id="3" name="Subtitle 2"/>
          <p:cNvSpPr>
            <a:spLocks noGrp="1"/>
          </p:cNvSpPr>
          <p:nvPr>
            <p:ph type="subTitle" idx="1"/>
          </p:nvPr>
        </p:nvSpPr>
        <p:spPr>
          <a:xfrm>
            <a:off x="1127448" y="3789040"/>
            <a:ext cx="6400800" cy="2016224"/>
          </a:xfrm>
        </p:spPr>
        <p:txBody>
          <a:bodyPr>
            <a:normAutofit/>
          </a:bodyPr>
          <a:lstStyle/>
          <a:p>
            <a:pPr algn="l">
              <a:spcBef>
                <a:spcPts val="0"/>
              </a:spcBef>
            </a:pPr>
            <a:r>
              <a:rPr lang="en-US" b="1" dirty="0"/>
              <a:t>EDSD Program 2023</a:t>
            </a:r>
          </a:p>
          <a:p>
            <a:pPr algn="l">
              <a:spcBef>
                <a:spcPts val="0"/>
              </a:spcBef>
            </a:pPr>
            <a:r>
              <a:rPr lang="en-US" b="1" dirty="0"/>
              <a:t>CED</a:t>
            </a:r>
          </a:p>
          <a:p>
            <a:pPr algn="l">
              <a:spcBef>
                <a:spcPts val="0"/>
              </a:spcBef>
            </a:pPr>
            <a:endParaRPr lang="en-US" b="1" dirty="0"/>
          </a:p>
          <a:p>
            <a:pPr algn="l"/>
            <a:r>
              <a:rPr lang="en-US" dirty="0"/>
              <a:t>Enrique Acosta</a:t>
            </a:r>
          </a:p>
          <a:p>
            <a:pPr algn="l"/>
            <a:r>
              <a:rPr lang="en-US" dirty="0"/>
              <a:t>15.05.2023</a:t>
            </a:r>
          </a:p>
        </p:txBody>
      </p:sp>
      <p:pic>
        <p:nvPicPr>
          <p:cNvPr id="4" name="Picture 3">
            <a:extLst>
              <a:ext uri="{FF2B5EF4-FFF2-40B4-BE49-F238E27FC236}">
                <a16:creationId xmlns:a16="http://schemas.microsoft.com/office/drawing/2014/main" xmlns="" id="{699543CA-89DB-4D71-BE86-2A4DBF78CD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8817082" y="4962082"/>
            <a:ext cx="2425700" cy="11210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613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1159670"/>
            <a:ext cx="9721080" cy="5509690"/>
          </a:xfrm>
        </p:spPr>
        <p:txBody>
          <a:bodyPr>
            <a:normAutofit/>
          </a:bodyPr>
          <a:lstStyle/>
          <a:p>
            <a:pPr marL="0" indent="0" algn="ctr">
              <a:buNone/>
            </a:pPr>
            <a:r>
              <a:rPr lang="en-US" sz="4400" b="1" dirty="0"/>
              <a:t>“Why most young demographers use R?”</a:t>
            </a:r>
          </a:p>
          <a:p>
            <a:pPr marL="0" indent="0">
              <a:buNone/>
            </a:pPr>
            <a:endParaRPr lang="en-US" dirty="0"/>
          </a:p>
          <a:p>
            <a:pPr marL="0" indent="0">
              <a:buNone/>
            </a:pPr>
            <a:r>
              <a:rPr lang="en-US" b="1" dirty="0"/>
              <a:t>Age effect:</a:t>
            </a:r>
            <a:r>
              <a:rPr lang="en-US" dirty="0"/>
              <a:t> “you know, young people love free stuff and visualizations, they will grow up soon and will pay for Stata or SAS” </a:t>
            </a:r>
          </a:p>
          <a:p>
            <a:pPr marL="0" indent="0">
              <a:buNone/>
            </a:pPr>
            <a:endParaRPr lang="en-US" dirty="0"/>
          </a:p>
          <a:p>
            <a:pPr marL="0" indent="0">
              <a:buNone/>
            </a:pPr>
            <a:r>
              <a:rPr lang="en-US" b="1" dirty="0"/>
              <a:t>Period effect:</a:t>
            </a:r>
            <a:r>
              <a:rPr lang="en-US" dirty="0"/>
              <a:t> “I think it is because it is trendy nowadays, before everybody used Stata, later everybody will use Python” </a:t>
            </a:r>
          </a:p>
          <a:p>
            <a:pPr marL="0" indent="0">
              <a:buNone/>
            </a:pPr>
            <a:endParaRPr lang="en-US" dirty="0"/>
          </a:p>
          <a:p>
            <a:pPr marL="0" indent="0">
              <a:buNone/>
            </a:pPr>
            <a:r>
              <a:rPr lang="en-US" b="1" dirty="0"/>
              <a:t>Cohort effect:</a:t>
            </a:r>
            <a:r>
              <a:rPr lang="en-US" dirty="0"/>
              <a:t> “maybe is because they learned R at the beginning of their career, and they will continue to use it for a long time”</a:t>
            </a:r>
          </a:p>
        </p:txBody>
      </p:sp>
      <p:sp>
        <p:nvSpPr>
          <p:cNvPr id="7" name="Title 1">
            <a:extLst>
              <a:ext uri="{FF2B5EF4-FFF2-40B4-BE49-F238E27FC236}">
                <a16:creationId xmlns:a16="http://schemas.microsoft.com/office/drawing/2014/main" xmlns=""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spTree>
    <p:extLst>
      <p:ext uri="{BB962C8B-B14F-4D97-AF65-F5344CB8AC3E}">
        <p14:creationId xmlns:p14="http://schemas.microsoft.com/office/powerpoint/2010/main" val="42842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159670"/>
            <a:ext cx="10369152" cy="4861618"/>
          </a:xfrm>
        </p:spPr>
        <p:txBody>
          <a:bodyPr>
            <a:normAutofit/>
          </a:bodyPr>
          <a:lstStyle/>
          <a:p>
            <a:pPr marL="0" indent="0">
              <a:buNone/>
            </a:pPr>
            <a:r>
              <a:rPr lang="en-US" dirty="0">
                <a:solidFill>
                  <a:srgbClr val="FF0000"/>
                </a:solidFill>
              </a:rPr>
              <a:t>Work in groups (10 mins)</a:t>
            </a:r>
          </a:p>
          <a:p>
            <a:pPr marL="0" indent="0">
              <a:buNone/>
            </a:pPr>
            <a:r>
              <a:rPr lang="en-US" dirty="0"/>
              <a:t>Discussion in groups to identify potential age, period, and cohort effects that explain changes in mortality from:</a:t>
            </a:r>
          </a:p>
          <a:p>
            <a:r>
              <a:rPr lang="en-US" dirty="0"/>
              <a:t>Cancer</a:t>
            </a:r>
          </a:p>
          <a:p>
            <a:r>
              <a:rPr lang="en-US" dirty="0"/>
              <a:t>Cardiovascular diseases</a:t>
            </a:r>
          </a:p>
          <a:p>
            <a:r>
              <a:rPr lang="en-US" dirty="0"/>
              <a:t>Suicide</a:t>
            </a:r>
          </a:p>
          <a:p>
            <a:r>
              <a:rPr lang="en-US" dirty="0"/>
              <a:t>Drowning</a:t>
            </a:r>
          </a:p>
          <a:p>
            <a:r>
              <a:rPr lang="en-US" dirty="0"/>
              <a:t>COVID-19</a:t>
            </a:r>
          </a:p>
        </p:txBody>
      </p:sp>
      <p:sp>
        <p:nvSpPr>
          <p:cNvPr id="7" name="Title 1">
            <a:extLst>
              <a:ext uri="{FF2B5EF4-FFF2-40B4-BE49-F238E27FC236}">
                <a16:creationId xmlns:a16="http://schemas.microsoft.com/office/drawing/2014/main" xmlns=""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spTree>
    <p:extLst>
      <p:ext uri="{BB962C8B-B14F-4D97-AF65-F5344CB8AC3E}">
        <p14:creationId xmlns:p14="http://schemas.microsoft.com/office/powerpoint/2010/main" val="387465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448" y="1340769"/>
            <a:ext cx="10009112" cy="4785396"/>
          </a:xfrm>
        </p:spPr>
        <p:txBody>
          <a:bodyPr>
            <a:noAutofit/>
          </a:bodyPr>
          <a:lstStyle/>
          <a:p>
            <a:pPr marL="0" indent="0">
              <a:buNone/>
            </a:pPr>
            <a:r>
              <a:rPr lang="en-US" dirty="0"/>
              <a:t>Decomposition of changes into APC components</a:t>
            </a:r>
          </a:p>
          <a:p>
            <a:r>
              <a:rPr lang="en-US" sz="2800" dirty="0"/>
              <a:t>Highly controversial</a:t>
            </a:r>
          </a:p>
          <a:p>
            <a:pPr lvl="1"/>
            <a:r>
              <a:rPr lang="en-US" dirty="0"/>
              <a:t>More than 100 years of development and still far from consensus</a:t>
            </a:r>
          </a:p>
          <a:p>
            <a:pPr lvl="2"/>
            <a:r>
              <a:rPr lang="en-US" sz="1800" dirty="0"/>
              <a:t>e.g., </a:t>
            </a:r>
            <a:r>
              <a:rPr lang="en-US" sz="1800" i="1" dirty="0"/>
              <a:t>Demography</a:t>
            </a:r>
            <a:r>
              <a:rPr lang="en-US" sz="1800" dirty="0"/>
              <a:t> (2013) and </a:t>
            </a:r>
            <a:r>
              <a:rPr lang="en-US" sz="1800" i="1" dirty="0"/>
              <a:t>Social Science &amp; Medicine</a:t>
            </a:r>
            <a:r>
              <a:rPr lang="en-US" sz="1800" dirty="0"/>
              <a:t> (2015) special issues</a:t>
            </a:r>
            <a:endParaRPr lang="en-US" dirty="0"/>
          </a:p>
          <a:p>
            <a:pPr lvl="1"/>
            <a:r>
              <a:rPr lang="en-US" i="1" dirty="0"/>
              <a:t>Identification problem</a:t>
            </a:r>
          </a:p>
          <a:p>
            <a:pPr lvl="2"/>
            <a:r>
              <a:rPr lang="en-US" dirty="0"/>
              <a:t>Perfect multicollinearity</a:t>
            </a:r>
          </a:p>
          <a:p>
            <a:pPr lvl="3"/>
            <a:r>
              <a:rPr lang="en-US" sz="1800" b="1" i="1" dirty="0"/>
              <a:t>Age = Period – Cohort</a:t>
            </a:r>
          </a:p>
          <a:p>
            <a:pPr lvl="3"/>
            <a:r>
              <a:rPr lang="en-US" sz="1800" dirty="0"/>
              <a:t>Infinite number of solutions with same fit</a:t>
            </a:r>
          </a:p>
          <a:p>
            <a:pPr lvl="1"/>
            <a:r>
              <a:rPr lang="en-US" b="1" dirty="0"/>
              <a:t>4 waves </a:t>
            </a:r>
            <a:r>
              <a:rPr lang="en-US" dirty="0"/>
              <a:t>of theoretical and methodological developments</a:t>
            </a:r>
          </a:p>
        </p:txBody>
      </p:sp>
      <p:sp>
        <p:nvSpPr>
          <p:cNvPr id="4" name="Title 1">
            <a:extLst>
              <a:ext uri="{FF2B5EF4-FFF2-40B4-BE49-F238E27FC236}">
                <a16:creationId xmlns:a16="http://schemas.microsoft.com/office/drawing/2014/main" xmlns=""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13917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862" y="4110073"/>
            <a:ext cx="3871701" cy="2370080"/>
          </a:xfrm>
          <a:prstGeom prst="rect">
            <a:avLst/>
          </a:prstGeom>
        </p:spPr>
      </p:pic>
      <p:sp>
        <p:nvSpPr>
          <p:cNvPr id="3" name="Content Placeholder 2"/>
          <p:cNvSpPr>
            <a:spLocks noGrp="1"/>
          </p:cNvSpPr>
          <p:nvPr>
            <p:ph idx="1"/>
          </p:nvPr>
        </p:nvSpPr>
        <p:spPr>
          <a:xfrm>
            <a:off x="609600" y="1052944"/>
            <a:ext cx="10972800" cy="910966"/>
          </a:xfrm>
        </p:spPr>
        <p:txBody>
          <a:bodyPr>
            <a:normAutofit/>
          </a:bodyPr>
          <a:lstStyle/>
          <a:p>
            <a:r>
              <a:rPr lang="en-US" sz="2800" dirty="0"/>
              <a:t>1</a:t>
            </a:r>
            <a:r>
              <a:rPr lang="en-US" sz="2800" baseline="30000" dirty="0"/>
              <a:t>st</a:t>
            </a:r>
            <a:r>
              <a:rPr lang="en-US" sz="2800" dirty="0"/>
              <a:t>: 1870s – First graphical and mathematical approaches </a:t>
            </a:r>
            <a:r>
              <a:rPr lang="en-US" sz="1800" dirty="0"/>
              <a:t>(Keiding 2011)</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465" y="1894596"/>
            <a:ext cx="3096344" cy="191433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6182" y="1628800"/>
            <a:ext cx="4518232" cy="5149811"/>
          </a:xfrm>
          <a:prstGeom prst="rect">
            <a:avLst/>
          </a:prstGeom>
        </p:spPr>
      </p:pic>
      <p:sp>
        <p:nvSpPr>
          <p:cNvPr id="7" name="TextBox 6"/>
          <p:cNvSpPr txBox="1"/>
          <p:nvPr/>
        </p:nvSpPr>
        <p:spPr>
          <a:xfrm>
            <a:off x="1559496" y="3842310"/>
            <a:ext cx="1052404" cy="307777"/>
          </a:xfrm>
          <a:prstGeom prst="rect">
            <a:avLst/>
          </a:prstGeom>
          <a:noFill/>
        </p:spPr>
        <p:txBody>
          <a:bodyPr wrap="none" rtlCol="0">
            <a:spAutoFit/>
          </a:bodyPr>
          <a:lstStyle/>
          <a:p>
            <a:r>
              <a:rPr lang="en-US" sz="1400" dirty="0"/>
              <a:t>Lexis (1875)</a:t>
            </a:r>
          </a:p>
        </p:txBody>
      </p:sp>
      <p:sp>
        <p:nvSpPr>
          <p:cNvPr id="8" name="TextBox 7"/>
          <p:cNvSpPr txBox="1"/>
          <p:nvPr/>
        </p:nvSpPr>
        <p:spPr>
          <a:xfrm>
            <a:off x="1712872" y="5036042"/>
            <a:ext cx="899028" cy="523220"/>
          </a:xfrm>
          <a:prstGeom prst="rect">
            <a:avLst/>
          </a:prstGeom>
          <a:noFill/>
        </p:spPr>
        <p:txBody>
          <a:bodyPr wrap="square" rtlCol="0">
            <a:spAutoFit/>
          </a:bodyPr>
          <a:lstStyle/>
          <a:p>
            <a:pPr algn="r"/>
            <a:r>
              <a:rPr lang="en-US" sz="1400" dirty="0" err="1"/>
              <a:t>Zeuner</a:t>
            </a:r>
            <a:r>
              <a:rPr lang="en-US" sz="1400" dirty="0"/>
              <a:t> (1869)</a:t>
            </a:r>
          </a:p>
        </p:txBody>
      </p:sp>
      <p:sp>
        <p:nvSpPr>
          <p:cNvPr id="9" name="TextBox 8"/>
          <p:cNvSpPr txBox="1"/>
          <p:nvPr/>
        </p:nvSpPr>
        <p:spPr>
          <a:xfrm>
            <a:off x="6319185" y="1894596"/>
            <a:ext cx="856935" cy="523220"/>
          </a:xfrm>
          <a:prstGeom prst="rect">
            <a:avLst/>
          </a:prstGeom>
          <a:noFill/>
        </p:spPr>
        <p:txBody>
          <a:bodyPr wrap="square" rtlCol="0">
            <a:spAutoFit/>
          </a:bodyPr>
          <a:lstStyle/>
          <a:p>
            <a:pPr algn="r"/>
            <a:r>
              <a:rPr lang="en-US" sz="1400" dirty="0" err="1"/>
              <a:t>Perozzo</a:t>
            </a:r>
            <a:r>
              <a:rPr lang="en-US" sz="1400" dirty="0"/>
              <a:t> (1880)</a:t>
            </a:r>
          </a:p>
        </p:txBody>
      </p:sp>
      <p:sp>
        <p:nvSpPr>
          <p:cNvPr id="12" name="Title 1">
            <a:extLst>
              <a:ext uri="{FF2B5EF4-FFF2-40B4-BE49-F238E27FC236}">
                <a16:creationId xmlns:a16="http://schemas.microsoft.com/office/drawing/2014/main" xmlns="" id="{AFC5994E-4820-436E-A55D-FC53E5E2F33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40354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052736"/>
            <a:ext cx="10081120" cy="2232248"/>
          </a:xfrm>
        </p:spPr>
        <p:txBody>
          <a:bodyPr>
            <a:normAutofit/>
          </a:bodyPr>
          <a:lstStyle/>
          <a:p>
            <a:r>
              <a:rPr lang="en-US" sz="2800" dirty="0"/>
              <a:t>2</a:t>
            </a:r>
            <a:r>
              <a:rPr lang="en-US" sz="2800" baseline="30000" dirty="0"/>
              <a:t>nd</a:t>
            </a:r>
            <a:r>
              <a:rPr lang="en-US" sz="2800" dirty="0"/>
              <a:t>: 1920s – Graphical analyses of mortality change at the turn of the 20</a:t>
            </a:r>
            <a:r>
              <a:rPr lang="en-US" sz="2800" baseline="30000" dirty="0"/>
              <a:t>th</a:t>
            </a:r>
            <a:r>
              <a:rPr lang="en-US" sz="2800" dirty="0"/>
              <a:t> century</a:t>
            </a:r>
          </a:p>
          <a:p>
            <a:pPr lvl="1"/>
            <a:r>
              <a:rPr lang="en-US" dirty="0"/>
              <a:t>Analysis of all-cause mortality in England &amp; Wales + Scotland + Sweden </a:t>
            </a:r>
            <a:r>
              <a:rPr lang="en-US" sz="1800" dirty="0"/>
              <a:t>(Derrick 1927; Kendrick et al. 1934)</a:t>
            </a:r>
            <a:endParaRPr lang="en-US" sz="2400" dirty="0"/>
          </a:p>
          <a:p>
            <a:pPr lvl="1"/>
            <a:r>
              <a:rPr lang="en-US" dirty="0"/>
              <a:t>Tuberculosis </a:t>
            </a:r>
            <a:r>
              <a:rPr lang="en-US" sz="1800" dirty="0"/>
              <a:t>(Andvord 1920, 1930; Frost 1939)</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2104" y="2492896"/>
            <a:ext cx="4608512" cy="4114743"/>
          </a:xfrm>
          <a:prstGeom prst="rect">
            <a:avLst/>
          </a:prstGeom>
        </p:spPr>
      </p:pic>
      <p:sp>
        <p:nvSpPr>
          <p:cNvPr id="8" name="Title 1">
            <a:extLst>
              <a:ext uri="{FF2B5EF4-FFF2-40B4-BE49-F238E27FC236}">
                <a16:creationId xmlns:a16="http://schemas.microsoft.com/office/drawing/2014/main" xmlns="" id="{2F25215D-071F-4CB1-8A34-34B2236CBEA2}"/>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
        <p:nvSpPr>
          <p:cNvPr id="2" name="TextBox 1"/>
          <p:cNvSpPr txBox="1"/>
          <p:nvPr/>
        </p:nvSpPr>
        <p:spPr>
          <a:xfrm>
            <a:off x="4223792" y="5157192"/>
            <a:ext cx="2520280" cy="923330"/>
          </a:xfrm>
          <a:prstGeom prst="rect">
            <a:avLst/>
          </a:prstGeom>
          <a:noFill/>
        </p:spPr>
        <p:txBody>
          <a:bodyPr wrap="square" rtlCol="0">
            <a:spAutoFit/>
          </a:bodyPr>
          <a:lstStyle/>
          <a:p>
            <a:pPr algn="r"/>
            <a:r>
              <a:rPr lang="en-US" i="1" dirty="0"/>
              <a:t>Kendrick et al. (1934)</a:t>
            </a:r>
          </a:p>
          <a:p>
            <a:pPr algn="r"/>
            <a:r>
              <a:rPr lang="en-US" i="1" dirty="0"/>
              <a:t>Mortality changes in E&amp;W all cause mortality</a:t>
            </a:r>
          </a:p>
        </p:txBody>
      </p:sp>
    </p:spTree>
    <p:extLst>
      <p:ext uri="{BB962C8B-B14F-4D97-AF65-F5344CB8AC3E}">
        <p14:creationId xmlns:p14="http://schemas.microsoft.com/office/powerpoint/2010/main" val="13865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80729"/>
                <a:ext cx="10972800" cy="3600400"/>
              </a:xfrm>
            </p:spPr>
            <p:txBody>
              <a:bodyPr>
                <a:normAutofit/>
              </a:bodyPr>
              <a:lstStyle/>
              <a:p>
                <a:r>
                  <a:rPr lang="en-US" sz="2800" dirty="0"/>
                  <a:t>3</a:t>
                </a:r>
                <a:r>
                  <a:rPr lang="en-US" sz="2800" baseline="30000" dirty="0"/>
                  <a:t>rd</a:t>
                </a:r>
                <a:r>
                  <a:rPr lang="en-US" sz="2800" dirty="0"/>
                  <a:t>: 1970s – Classical APC model</a:t>
                </a:r>
              </a:p>
              <a:p>
                <a:pPr lvl="1"/>
                <a:r>
                  <a:rPr lang="en-US" sz="2400" dirty="0"/>
                  <a:t>Multiple-classification model </a:t>
                </a:r>
                <a:r>
                  <a:rPr lang="en-US" sz="1800" dirty="0"/>
                  <a:t>(Mason et al. 1973)</a:t>
                </a:r>
                <a:endParaRPr lang="en-US" sz="2400" dirty="0"/>
              </a:p>
              <a:p>
                <a:pPr lvl="2">
                  <a:spcBef>
                    <a:spcPts val="600"/>
                  </a:spcBef>
                  <a:spcAft>
                    <a:spcPts val="600"/>
                  </a:spcAft>
                </a:pPr>
                <a:r>
                  <a:rPr lang="en-US" sz="2000" dirty="0"/>
                  <a:t>First to account simultaneously for APC variations </a:t>
                </a:r>
              </a:p>
              <a:p>
                <a:pPr marL="114300" indent="0" algn="ctr">
                  <a:spcBef>
                    <a:spcPts val="600"/>
                  </a:spcBef>
                  <a:spcAft>
                    <a:spcPts val="600"/>
                  </a:spcAft>
                  <a:buNone/>
                </a:pPr>
                <a14:m>
                  <m:oMath xmlns:m="http://schemas.openxmlformats.org/officeDocument/2006/math">
                    <m:r>
                      <a:rPr lang="en-US" sz="1800" b="1" i="1">
                        <a:latin typeface="Cambria Math"/>
                      </a:rPr>
                      <m:t>𝒍𝒐𝒈</m:t>
                    </m:r>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a:rPr>
                              <m:t>𝒅</m:t>
                            </m:r>
                          </m:e>
                          <m:sub>
                            <m:r>
                              <a:rPr lang="en-US" sz="1800" b="1" i="1">
                                <a:latin typeface="Cambria Math"/>
                              </a:rPr>
                              <m:t>𝒂</m:t>
                            </m:r>
                            <m:r>
                              <a:rPr lang="en-US" sz="1800" b="1" i="1">
                                <a:latin typeface="Cambria Math"/>
                              </a:rPr>
                              <m:t>,</m:t>
                            </m:r>
                            <m:r>
                              <a:rPr lang="en-US" sz="1800" b="1" i="1">
                                <a:latin typeface="Cambria Math"/>
                              </a:rPr>
                              <m:t>𝒕</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𝒆</m:t>
                            </m:r>
                          </m:e>
                          <m:sub>
                            <m:r>
                              <a:rPr lang="en-US" sz="1800" b="1" i="1">
                                <a:latin typeface="Cambria Math"/>
                              </a:rPr>
                              <m:t>𝒂</m:t>
                            </m:r>
                            <m:r>
                              <a:rPr lang="en-US" sz="1800" b="1" i="1">
                                <a:latin typeface="Cambria Math"/>
                              </a:rPr>
                              <m:t>,</m:t>
                            </m:r>
                            <m:r>
                              <a:rPr lang="en-US" sz="1800" b="1" i="1">
                                <a:latin typeface="Cambria Math"/>
                              </a:rPr>
                              <m:t>𝒕</m:t>
                            </m:r>
                          </m:sub>
                        </m:sSub>
                      </m:e>
                    </m:d>
                    <m:r>
                      <a:rPr lang="en-US" sz="1800" b="1" i="1">
                        <a:latin typeface="Cambria Math"/>
                      </a:rPr>
                      <m:t>= </m:t>
                    </m:r>
                    <m:sSub>
                      <m:sSubPr>
                        <m:ctrlPr>
                          <a:rPr lang="en-US" sz="1800" b="1" i="1">
                            <a:latin typeface="Cambria Math" panose="02040503050406030204" pitchFamily="18" charset="0"/>
                          </a:rPr>
                        </m:ctrlPr>
                      </m:sSubPr>
                      <m:e>
                        <m:r>
                          <a:rPr lang="en-US" sz="1800" b="1" i="1">
                            <a:latin typeface="Cambria Math"/>
                          </a:rPr>
                          <m:t>𝜽</m:t>
                        </m:r>
                      </m:e>
                      <m:sub>
                        <m:r>
                          <a:rPr lang="en-US" sz="1800" b="1" i="1">
                            <a:latin typeface="Cambria Math"/>
                          </a:rPr>
                          <m:t>𝟎</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𝜶</m:t>
                        </m:r>
                      </m:e>
                      <m:sub>
                        <m:r>
                          <a:rPr lang="en-US" sz="1800" b="1" i="1">
                            <a:latin typeface="Cambria Math"/>
                          </a:rPr>
                          <m:t>𝒂</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𝜷</m:t>
                        </m:r>
                      </m:e>
                      <m:sub>
                        <m:r>
                          <a:rPr lang="en-US" sz="1800" b="1" i="1">
                            <a:latin typeface="Cambria Math"/>
                          </a:rPr>
                          <m:t>𝒕</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𝜸</m:t>
                        </m:r>
                      </m:e>
                      <m:sub>
                        <m:r>
                          <a:rPr lang="en-US" sz="1800" b="1" i="1">
                            <a:latin typeface="Cambria Math"/>
                          </a:rPr>
                          <m:t>𝒄</m:t>
                        </m:r>
                      </m:sub>
                    </m:sSub>
                    <m:r>
                      <a:rPr lang="en-US" sz="1800" b="1" i="1">
                        <a:latin typeface="Cambria Math"/>
                      </a:rPr>
                      <m:t>+</m:t>
                    </m:r>
                  </m:oMath>
                </a14:m>
                <a:r>
                  <a:rPr lang="en-US" sz="1800" b="1" dirty="0"/>
                  <a:t> </a:t>
                </a:r>
                <a14:m>
                  <m:oMath xmlns:m="http://schemas.openxmlformats.org/officeDocument/2006/math">
                    <m:sSub>
                      <m:sSubPr>
                        <m:ctrlPr>
                          <a:rPr lang="en-US" sz="1800" b="1" i="1">
                            <a:latin typeface="Cambria Math" panose="02040503050406030204" pitchFamily="18" charset="0"/>
                          </a:rPr>
                        </m:ctrlPr>
                      </m:sSubPr>
                      <m:e>
                        <m:r>
                          <a:rPr lang="en-US" sz="1800" b="1" i="1">
                            <a:latin typeface="Cambria Math"/>
                            <a:ea typeface="Cambria Math"/>
                          </a:rPr>
                          <m:t>𝜺</m:t>
                        </m:r>
                      </m:e>
                      <m:sub>
                        <m:r>
                          <a:rPr lang="en-US" sz="1800" b="1" i="1">
                            <a:latin typeface="Cambria Math"/>
                          </a:rPr>
                          <m:t>𝒂</m:t>
                        </m:r>
                        <m:r>
                          <a:rPr lang="en-US" sz="1800" b="1" i="1">
                            <a:latin typeface="Cambria Math"/>
                          </a:rPr>
                          <m:t>,</m:t>
                        </m:r>
                        <m:r>
                          <a:rPr lang="en-US" sz="1800" b="1" i="1">
                            <a:latin typeface="Cambria Math"/>
                          </a:rPr>
                          <m:t>𝒕</m:t>
                        </m:r>
                      </m:sub>
                    </m:sSub>
                    <m:r>
                      <a:rPr lang="en-US" sz="1800" b="1" i="1">
                        <a:latin typeface="Cambria Math"/>
                      </a:rPr>
                      <m:t> </m:t>
                    </m:r>
                  </m:oMath>
                </a14:m>
                <a:endParaRPr lang="en-US" sz="1800" b="1" i="1" dirty="0">
                  <a:latin typeface="Cambria Math"/>
                </a:endParaRPr>
              </a:p>
              <a:p>
                <a:pPr lvl="2">
                  <a:spcBef>
                    <a:spcPts val="600"/>
                  </a:spcBef>
                  <a:spcAft>
                    <a:spcPts val="600"/>
                  </a:spcAft>
                </a:pPr>
                <a:r>
                  <a:rPr lang="en-US" sz="2000" dirty="0"/>
                  <a:t>Perfect multicollinearity</a:t>
                </a: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sz="2000" i="1">
                          <a:latin typeface="Cambria Math"/>
                        </a:rPr>
                        <m:t>𝑃𝑒𝑟𝑖𝑜𝑑</m:t>
                      </m:r>
                      <m:r>
                        <a:rPr lang="en-US" sz="2000" i="1">
                          <a:latin typeface="Cambria Math"/>
                        </a:rPr>
                        <m:t>−</m:t>
                      </m:r>
                      <m:r>
                        <a:rPr lang="en-US" sz="2000" i="1">
                          <a:latin typeface="Cambria Math"/>
                        </a:rPr>
                        <m:t>𝐴𝑔𝑒</m:t>
                      </m:r>
                      <m:r>
                        <a:rPr lang="en-US" sz="2000" i="1">
                          <a:latin typeface="Cambria Math"/>
                        </a:rPr>
                        <m:t>=</m:t>
                      </m:r>
                      <m:r>
                        <a:rPr lang="en-US" sz="2000" i="1">
                          <a:latin typeface="Cambria Math"/>
                        </a:rPr>
                        <m:t>𝐶𝑜h𝑜𝑟𝑡</m:t>
                      </m:r>
                    </m:oMath>
                  </m:oMathPara>
                </a14:m>
                <a:endParaRPr lang="en-US" sz="2000" dirty="0"/>
              </a:p>
              <a:p>
                <a:pPr lvl="2">
                  <a:spcBef>
                    <a:spcPts val="600"/>
                  </a:spcBef>
                  <a:spcAft>
                    <a:spcPts val="600"/>
                  </a:spcAft>
                </a:pPr>
                <a:r>
                  <a:rPr lang="en-US" sz="2000" dirty="0"/>
                  <a:t>Impossible to find a unique solution: </a:t>
                </a:r>
                <a:r>
                  <a:rPr lang="en-US" sz="2000" b="1" i="1" dirty="0">
                    <a:ln w="0"/>
                    <a:solidFill>
                      <a:srgbClr val="FF0000"/>
                    </a:solidFill>
                    <a:effectLst>
                      <a:outerShdw blurRad="38100" dist="19050" dir="2700000" algn="tl" rotWithShape="0">
                        <a:schemeClr val="dk1">
                          <a:alpha val="40000"/>
                        </a:schemeClr>
                      </a:outerShdw>
                    </a:effectLst>
                  </a:rPr>
                  <a:t>Identification problem</a:t>
                </a:r>
              </a:p>
              <a:p>
                <a:pPr lvl="2"/>
                <a:endParaRPr lang="en-US" dirty="0"/>
              </a:p>
              <a:p>
                <a:pPr lvl="2"/>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80729"/>
                <a:ext cx="10972800" cy="3600400"/>
              </a:xfrm>
              <a:blipFill rotWithShape="0">
                <a:blip r:embed="rId2"/>
                <a:stretch>
                  <a:fillRect l="-1000" t="-1695"/>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4258705"/>
            <a:ext cx="7355729" cy="2495971"/>
          </a:xfrm>
          <a:prstGeom prst="rect">
            <a:avLst/>
          </a:prstGeom>
        </p:spPr>
      </p:pic>
      <p:sp>
        <p:nvSpPr>
          <p:cNvPr id="7" name="TextBox 6"/>
          <p:cNvSpPr txBox="1"/>
          <p:nvPr/>
        </p:nvSpPr>
        <p:spPr>
          <a:xfrm>
            <a:off x="9552384" y="6093296"/>
            <a:ext cx="1632859" cy="523220"/>
          </a:xfrm>
          <a:prstGeom prst="rect">
            <a:avLst/>
          </a:prstGeom>
          <a:noFill/>
        </p:spPr>
        <p:txBody>
          <a:bodyPr wrap="square" rtlCol="0">
            <a:spAutoFit/>
          </a:bodyPr>
          <a:lstStyle/>
          <a:p>
            <a:r>
              <a:rPr lang="en-US" sz="1400" i="1" dirty="0"/>
              <a:t>Source: Held and Riebler (2013)</a:t>
            </a:r>
          </a:p>
        </p:txBody>
      </p:sp>
      <p:sp>
        <p:nvSpPr>
          <p:cNvPr id="8" name="Title 1">
            <a:extLst>
              <a:ext uri="{FF2B5EF4-FFF2-40B4-BE49-F238E27FC236}">
                <a16:creationId xmlns:a16="http://schemas.microsoft.com/office/drawing/2014/main" xmlns="" id="{4E7FE4C8-AF1B-4E96-8703-8AD2C7D39F3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255742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440" y="1190782"/>
            <a:ext cx="9577064" cy="5478578"/>
          </a:xfrm>
        </p:spPr>
        <p:txBody>
          <a:bodyPr>
            <a:normAutofit/>
          </a:bodyPr>
          <a:lstStyle/>
          <a:p>
            <a:r>
              <a:rPr lang="en-US" sz="2800" dirty="0"/>
              <a:t>3</a:t>
            </a:r>
            <a:r>
              <a:rPr lang="en-US" sz="2800" baseline="30000" dirty="0"/>
              <a:t>rd</a:t>
            </a:r>
            <a:r>
              <a:rPr lang="en-US" sz="2800" dirty="0"/>
              <a:t>: 1970s – Explicit constrains as solution</a:t>
            </a:r>
          </a:p>
          <a:p>
            <a:pPr lvl="1"/>
            <a:r>
              <a:rPr lang="en-US" dirty="0"/>
              <a:t>Equate two effects </a:t>
            </a:r>
            <a:r>
              <a:rPr lang="en-US" sz="2200" dirty="0"/>
              <a:t>(e.g., two first periods have the same effect)</a:t>
            </a:r>
            <a:endParaRPr lang="en-US" dirty="0"/>
          </a:p>
          <a:p>
            <a:pPr lvl="2"/>
            <a:r>
              <a:rPr lang="en-US" dirty="0"/>
              <a:t>Based on prior theoretical knowledge</a:t>
            </a:r>
          </a:p>
          <a:p>
            <a:pPr lvl="2"/>
            <a:r>
              <a:rPr lang="en-US" dirty="0"/>
              <a:t>If any of the slopes is fixed, the other two are determined </a:t>
            </a:r>
          </a:p>
          <a:p>
            <a:pPr lvl="2"/>
            <a:endParaRPr lang="en-US"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r>
              <a:rPr lang="en-US" sz="2200" dirty="0"/>
              <a:t>Limitation: Too sensitive to the researcher criteria</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072" y="3212976"/>
            <a:ext cx="9655864" cy="2706363"/>
          </a:xfrm>
          <a:prstGeom prst="rect">
            <a:avLst/>
          </a:prstGeom>
        </p:spPr>
      </p:pic>
      <p:sp>
        <p:nvSpPr>
          <p:cNvPr id="6" name="TextBox 5"/>
          <p:cNvSpPr txBox="1"/>
          <p:nvPr/>
        </p:nvSpPr>
        <p:spPr>
          <a:xfrm>
            <a:off x="335360" y="4869160"/>
            <a:ext cx="1511152" cy="523220"/>
          </a:xfrm>
          <a:prstGeom prst="rect">
            <a:avLst/>
          </a:prstGeom>
          <a:noFill/>
        </p:spPr>
        <p:txBody>
          <a:bodyPr wrap="square" rtlCol="0">
            <a:spAutoFit/>
          </a:bodyPr>
          <a:lstStyle/>
          <a:p>
            <a:pPr algn="r"/>
            <a:r>
              <a:rPr lang="en-US" sz="1400" i="1" dirty="0"/>
              <a:t>Source: </a:t>
            </a:r>
          </a:p>
          <a:p>
            <a:pPr algn="r"/>
            <a:r>
              <a:rPr lang="en-US" sz="1400" i="1" dirty="0"/>
              <a:t>Yang et al. (2004)</a:t>
            </a:r>
          </a:p>
        </p:txBody>
      </p:sp>
      <p:sp>
        <p:nvSpPr>
          <p:cNvPr id="8" name="Title 1">
            <a:extLst>
              <a:ext uri="{FF2B5EF4-FFF2-40B4-BE49-F238E27FC236}">
                <a16:creationId xmlns:a16="http://schemas.microsoft.com/office/drawing/2014/main" xmlns="" id="{9651C66D-FC8E-4635-820D-05FB3C1EB75E}"/>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
        <p:nvSpPr>
          <p:cNvPr id="2" name="Oval 1"/>
          <p:cNvSpPr/>
          <p:nvPr/>
        </p:nvSpPr>
        <p:spPr>
          <a:xfrm>
            <a:off x="5843972" y="4149080"/>
            <a:ext cx="504056" cy="5040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5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440" y="1138871"/>
            <a:ext cx="9865096" cy="5069160"/>
          </a:xfrm>
        </p:spPr>
        <p:txBody>
          <a:bodyPr>
            <a:normAutofit/>
          </a:bodyPr>
          <a:lstStyle/>
          <a:p>
            <a:r>
              <a:rPr lang="en-US" dirty="0"/>
              <a:t>4</a:t>
            </a:r>
            <a:r>
              <a:rPr lang="en-US" baseline="30000" dirty="0"/>
              <a:t>th</a:t>
            </a:r>
            <a:r>
              <a:rPr lang="en-US" dirty="0"/>
              <a:t>: 2000s – Mechanical constraints</a:t>
            </a:r>
          </a:p>
          <a:p>
            <a:pPr lvl="1"/>
            <a:r>
              <a:rPr lang="en-US" sz="2400" dirty="0"/>
              <a:t>Constraint determined by data itself</a:t>
            </a:r>
            <a:endParaRPr lang="en-US" dirty="0"/>
          </a:p>
          <a:p>
            <a:pPr lvl="2"/>
            <a:r>
              <a:rPr lang="en-US" sz="2100" dirty="0"/>
              <a:t>Supposedly “less subjective” because it is not chosen by researcher</a:t>
            </a:r>
          </a:p>
          <a:p>
            <a:pPr lvl="3"/>
            <a:r>
              <a:rPr lang="en-US" sz="1800" dirty="0"/>
              <a:t>Moore–Penrose Estimators: </a:t>
            </a:r>
            <a:r>
              <a:rPr lang="en-US" sz="1800" b="1" i="1" dirty="0"/>
              <a:t>Ridge estimator</a:t>
            </a:r>
            <a:r>
              <a:rPr lang="en-US" sz="1800" dirty="0"/>
              <a:t> (Fu 2000), </a:t>
            </a:r>
            <a:r>
              <a:rPr lang="en-US" sz="1800" b="1" i="1" dirty="0"/>
              <a:t>Intrinsic estimator </a:t>
            </a:r>
            <a:r>
              <a:rPr lang="en-US" sz="1800" dirty="0"/>
              <a:t>(Yang et al. 2004), </a:t>
            </a:r>
            <a:r>
              <a:rPr lang="en-US" sz="1800" b="1" i="1" dirty="0"/>
              <a:t>Orthogonal estimator</a:t>
            </a:r>
            <a:r>
              <a:rPr lang="en-US" sz="1800" dirty="0"/>
              <a:t> (Fosse &amp; Winship 2018)</a:t>
            </a:r>
          </a:p>
          <a:p>
            <a:pPr lvl="1"/>
            <a:r>
              <a:rPr lang="en-US" sz="2400" dirty="0"/>
              <a:t>Limitations: </a:t>
            </a:r>
          </a:p>
          <a:p>
            <a:pPr lvl="2"/>
            <a:r>
              <a:rPr lang="en-US" sz="2100" dirty="0"/>
              <a:t>No proof of underlying assumptions in the actual processes (e.g., mortality)</a:t>
            </a:r>
          </a:p>
          <a:p>
            <a:pPr lvl="2"/>
            <a:r>
              <a:rPr lang="en-US" sz="2100" dirty="0"/>
              <a:t>No theoretically-based, but from a mathematical/statistical property</a:t>
            </a:r>
          </a:p>
          <a:p>
            <a:pPr lvl="2"/>
            <a:r>
              <a:rPr lang="en-US" sz="2100" dirty="0"/>
              <a:t>Sensitive to data configuration</a:t>
            </a:r>
          </a:p>
          <a:p>
            <a:pPr lvl="2"/>
            <a:endParaRPr lang="en-US" sz="2400" dirty="0"/>
          </a:p>
          <a:p>
            <a:pPr marL="114300" indent="0" algn="ctr">
              <a:buNone/>
            </a:pPr>
            <a:r>
              <a:rPr lang="en-US" sz="2400" dirty="0"/>
              <a:t>“No sophistication of method can create information where that information is lacking” </a:t>
            </a:r>
            <a:r>
              <a:rPr lang="en-US" sz="2100" dirty="0"/>
              <a:t>(Clayton and Schifflers 1987)</a:t>
            </a:r>
          </a:p>
        </p:txBody>
      </p:sp>
      <p:sp>
        <p:nvSpPr>
          <p:cNvPr id="6" name="Title 1">
            <a:extLst>
              <a:ext uri="{FF2B5EF4-FFF2-40B4-BE49-F238E27FC236}">
                <a16:creationId xmlns:a16="http://schemas.microsoft.com/office/drawing/2014/main" xmlns="" id="{8C5F03B1-6FD3-49C7-B214-F48FCE5BA15C}"/>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29109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69776"/>
            <a:ext cx="9577064" cy="1143000"/>
          </a:xfrm>
        </p:spPr>
        <p:txBody>
          <a:bodyPr>
            <a:normAutofit fontScale="90000"/>
          </a:bodyPr>
          <a:lstStyle/>
          <a:p>
            <a:r>
              <a:rPr lang="en-US" b="1" dirty="0"/>
              <a:t>Should we avoid applying APC approach for the analysis of mortality trends?</a:t>
            </a:r>
          </a:p>
        </p:txBody>
      </p:sp>
      <p:sp>
        <p:nvSpPr>
          <p:cNvPr id="3" name="Content Placeholder 2"/>
          <p:cNvSpPr>
            <a:spLocks noGrp="1"/>
          </p:cNvSpPr>
          <p:nvPr>
            <p:ph idx="1"/>
          </p:nvPr>
        </p:nvSpPr>
        <p:spPr>
          <a:xfrm>
            <a:off x="1487488" y="3993363"/>
            <a:ext cx="9433048" cy="2820013"/>
          </a:xfrm>
        </p:spPr>
        <p:txBody>
          <a:bodyPr>
            <a:normAutofit/>
          </a:bodyPr>
          <a:lstStyle/>
          <a:p>
            <a:r>
              <a:rPr lang="en-US" sz="2400" dirty="0"/>
              <a:t>The </a:t>
            </a:r>
            <a:r>
              <a:rPr lang="en-US" sz="2400" b="1" dirty="0"/>
              <a:t>slope </a:t>
            </a:r>
            <a:r>
              <a:rPr lang="en-US" sz="2400" dirty="0"/>
              <a:t>is the problem → </a:t>
            </a:r>
            <a:r>
              <a:rPr lang="en-US" sz="2400" i="1" dirty="0"/>
              <a:t>continuous changes</a:t>
            </a:r>
          </a:p>
          <a:p>
            <a:pPr lvl="1"/>
            <a:r>
              <a:rPr lang="en-US" sz="2000" i="1" dirty="0"/>
              <a:t>linear effects</a:t>
            </a:r>
            <a:r>
              <a:rPr lang="en-US" sz="2000" dirty="0"/>
              <a:t>, </a:t>
            </a:r>
            <a:r>
              <a:rPr lang="en-US" sz="2000" i="1" dirty="0"/>
              <a:t>overall linear trend…</a:t>
            </a:r>
          </a:p>
          <a:p>
            <a:r>
              <a:rPr lang="en-US" sz="2400" dirty="0"/>
              <a:t>The </a:t>
            </a:r>
            <a:r>
              <a:rPr lang="en-US" sz="2400" b="1" dirty="0"/>
              <a:t>divergence </a:t>
            </a:r>
            <a:r>
              <a:rPr lang="en-US" sz="2400" dirty="0"/>
              <a:t>from the slope does not change  → </a:t>
            </a:r>
            <a:r>
              <a:rPr lang="en-US" sz="2400" i="1" dirty="0"/>
              <a:t>disruptive changes</a:t>
            </a:r>
            <a:endParaRPr lang="en-US" sz="2400" dirty="0"/>
          </a:p>
          <a:p>
            <a:pPr lvl="1"/>
            <a:r>
              <a:rPr lang="en-US" sz="2000" i="1" dirty="0"/>
              <a:t>nonlinear effects,</a:t>
            </a:r>
            <a:r>
              <a:rPr lang="en-US" sz="2000" dirty="0"/>
              <a:t> </a:t>
            </a:r>
            <a:r>
              <a:rPr lang="en-US" sz="2000" i="1" dirty="0"/>
              <a:t>curvatures</a:t>
            </a:r>
          </a:p>
          <a:p>
            <a:pPr marL="0" indent="0">
              <a:buNone/>
            </a:pPr>
            <a:r>
              <a:rPr lang="en-US" sz="2200" b="1" dirty="0"/>
              <a:t>“The identification problem is a linear effects problem” </a:t>
            </a:r>
            <a:r>
              <a:rPr lang="en-US" sz="1600" dirty="0"/>
              <a:t>(Fienberg 2013)</a:t>
            </a:r>
            <a:endParaRPr lang="en-US" sz="2200" b="1" dirty="0"/>
          </a:p>
          <a:p>
            <a:pPr marL="0" indent="0">
              <a:buNone/>
            </a:pPr>
            <a:r>
              <a:rPr lang="en-US" sz="2200" dirty="0"/>
              <a:t>Nonlinear effects are </a:t>
            </a:r>
            <a:r>
              <a:rPr lang="en-US" sz="2200" b="1" dirty="0"/>
              <a:t>identifiable → </a:t>
            </a:r>
            <a:r>
              <a:rPr lang="en-US" sz="2200" dirty="0"/>
              <a:t>we could focus on these effects</a:t>
            </a:r>
          </a:p>
        </p:txBody>
      </p:sp>
      <p:sp>
        <p:nvSpPr>
          <p:cNvPr id="6" name="TextBox 5"/>
          <p:cNvSpPr txBox="1"/>
          <p:nvPr/>
        </p:nvSpPr>
        <p:spPr>
          <a:xfrm>
            <a:off x="9120336" y="2582445"/>
            <a:ext cx="1512168" cy="523220"/>
          </a:xfrm>
          <a:prstGeom prst="rect">
            <a:avLst/>
          </a:prstGeom>
          <a:noFill/>
        </p:spPr>
        <p:txBody>
          <a:bodyPr wrap="square" rtlCol="0">
            <a:spAutoFit/>
          </a:bodyPr>
          <a:lstStyle/>
          <a:p>
            <a:r>
              <a:rPr lang="en-US" sz="1400" i="1" dirty="0"/>
              <a:t>Source: Held and Riebler (2013)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2" y="1700808"/>
            <a:ext cx="6664913" cy="2261561"/>
          </a:xfrm>
          <a:prstGeom prst="rect">
            <a:avLst/>
          </a:prstGeom>
        </p:spPr>
      </p:pic>
    </p:spTree>
    <p:extLst>
      <p:ext uri="{BB962C8B-B14F-4D97-AF65-F5344CB8AC3E}">
        <p14:creationId xmlns:p14="http://schemas.microsoft.com/office/powerpoint/2010/main" val="374599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83432" y="1055548"/>
                <a:ext cx="10297144" cy="2229436"/>
              </a:xfrm>
            </p:spPr>
            <p:txBody>
              <a:bodyPr>
                <a:normAutofit/>
              </a:bodyPr>
              <a:lstStyle/>
              <a:p>
                <a:r>
                  <a:rPr lang="en-US" sz="2800" dirty="0"/>
                  <a:t>Often regarded as a more transparent approach to identify APC effects than purely statistical approaches</a:t>
                </a:r>
              </a:p>
              <a:p>
                <a:pPr>
                  <a:lnSpc>
                    <a:spcPct val="150000"/>
                  </a:lnSpc>
                </a:pPr>
                <a:r>
                  <a:rPr lang="en-US" sz="2800" b="1" dirty="0"/>
                  <a:t>Lexis surfaces of mortality change </a:t>
                </a:r>
                <a:r>
                  <a:rPr lang="en-US" sz="2200" dirty="0"/>
                  <a:t>(Vaupel et al. 1987, Rau et al. 2013, 2018)</a:t>
                </a:r>
                <a:endParaRPr lang="en-US" sz="2400" dirty="0"/>
              </a:p>
              <a:p>
                <a:pPr marL="457200" lvl="1" indent="0" algn="ctr">
                  <a:lnSpc>
                    <a:spcPct val="150000"/>
                  </a:lnSpc>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m:t>
                        </m:r>
                        <m:r>
                          <a:rPr lang="en-US" sz="1800" i="1">
                            <a:latin typeface="Cambria Math"/>
                          </a:rPr>
                          <m:t>𝑝𝑐</m:t>
                        </m:r>
                      </m:e>
                      <m:sub>
                        <m:r>
                          <a:rPr lang="en-US" sz="1800" i="1">
                            <a:latin typeface="Cambria Math"/>
                          </a:rPr>
                          <m:t>𝑥</m:t>
                        </m:r>
                        <m:r>
                          <a:rPr lang="en-US" sz="1800" i="1">
                            <a:latin typeface="Cambria Math"/>
                          </a:rPr>
                          <m:t>,</m:t>
                        </m:r>
                        <m:r>
                          <a:rPr lang="en-US" sz="1800" i="1">
                            <a:latin typeface="Cambria Math"/>
                          </a:rPr>
                          <m:t>𝑡</m:t>
                        </m:r>
                      </m:sub>
                    </m:sSub>
                    <m:r>
                      <a:rPr lang="en-US" sz="1800" i="1">
                        <a:latin typeface="Cambria Math"/>
                      </a:rPr>
                      <m:t>=</m:t>
                    </m:r>
                    <m:sSubSup>
                      <m:sSubSupPr>
                        <m:ctrlPr>
                          <a:rPr lang="en-US" sz="1800" i="1">
                            <a:latin typeface="Cambria Math" panose="02040503050406030204" pitchFamily="18" charset="0"/>
                          </a:rPr>
                        </m:ctrlPr>
                      </m:sSubSupPr>
                      <m:e>
                        <m:r>
                          <a:rPr lang="en-US" sz="1800" i="1">
                            <a:latin typeface="Cambria Math"/>
                          </a:rPr>
                          <m:t>𝑚</m:t>
                        </m:r>
                      </m:e>
                      <m:sub>
                        <m:r>
                          <a:rPr lang="en-US" sz="1800" i="1">
                            <a:latin typeface="Cambria Math"/>
                          </a:rPr>
                          <m:t>𝑥</m:t>
                        </m:r>
                        <m:r>
                          <a:rPr lang="en-US" sz="1800" i="1">
                            <a:latin typeface="Cambria Math"/>
                          </a:rPr>
                          <m:t>, </m:t>
                        </m:r>
                        <m:r>
                          <a:rPr lang="en-US" sz="1800" i="1">
                            <a:latin typeface="Cambria Math"/>
                          </a:rPr>
                          <m:t>𝑡</m:t>
                        </m:r>
                      </m:sub>
                      <m:sup>
                        <m:r>
                          <a:rPr lang="en-US" sz="1800" i="1">
                            <a:latin typeface="Cambria Math"/>
                          </a:rPr>
                          <m:t>𝑠</m:t>
                        </m:r>
                      </m:sup>
                    </m:sSubSup>
                    <m:r>
                      <a:rPr lang="en-US" sz="1800" b="0" i="1" smtClean="0">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a:rPr>
                          <m:t>𝑚</m:t>
                        </m:r>
                      </m:e>
                      <m:sub>
                        <m:r>
                          <a:rPr lang="en-US" sz="1800" i="1">
                            <a:latin typeface="Cambria Math"/>
                          </a:rPr>
                          <m:t>𝑥</m:t>
                        </m:r>
                        <m:r>
                          <a:rPr lang="en-US" sz="1800" i="1">
                            <a:latin typeface="Cambria Math"/>
                          </a:rPr>
                          <m:t>, </m:t>
                        </m:r>
                        <m:r>
                          <a:rPr lang="en-US" sz="1800" i="1">
                            <a:latin typeface="Cambria Math"/>
                          </a:rPr>
                          <m:t>𝑡</m:t>
                        </m:r>
                        <m:r>
                          <a:rPr lang="en-US" sz="1800" i="1">
                            <a:latin typeface="Cambria Math"/>
                          </a:rPr>
                          <m:t>−1</m:t>
                        </m:r>
                      </m:sub>
                      <m:sup>
                        <m:r>
                          <a:rPr lang="en-US" sz="1800" i="1">
                            <a:latin typeface="Cambria Math"/>
                          </a:rPr>
                          <m:t>𝑠</m:t>
                        </m:r>
                      </m:sup>
                    </m:sSubSup>
                  </m:oMath>
                </a14:m>
                <a:r>
                  <a:rPr lang="en-US" sz="1800" dirty="0"/>
                  <a:t> → Rate of change of mortality over time/age</a:t>
                </a:r>
              </a:p>
              <a:p>
                <a:pPr marL="57150" indent="0">
                  <a:buNone/>
                </a:pP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83432" y="1055548"/>
                <a:ext cx="10297144" cy="2229436"/>
              </a:xfrm>
              <a:blipFill rotWithShape="0">
                <a:blip r:embed="rId2"/>
                <a:stretch>
                  <a:fillRect l="-1066" t="-2459" r="-710"/>
                </a:stretch>
              </a:blipFill>
            </p:spPr>
            <p:txBody>
              <a:bodyPr/>
              <a:lstStyle/>
              <a:p>
                <a:r>
                  <a:rPr lang="en-US">
                    <a:noFill/>
                  </a:rPr>
                  <a:t> </a:t>
                </a:r>
              </a:p>
            </p:txBody>
          </p:sp>
        </mc:Fallback>
      </mc:AlternateContent>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943" y="3596980"/>
            <a:ext cx="8691057" cy="3144388"/>
          </a:xfrm>
          <a:prstGeom prst="rect">
            <a:avLst/>
          </a:prstGeom>
        </p:spPr>
      </p:pic>
      <p:sp>
        <p:nvSpPr>
          <p:cNvPr id="19" name="TextBox 18"/>
          <p:cNvSpPr txBox="1"/>
          <p:nvPr/>
        </p:nvSpPr>
        <p:spPr>
          <a:xfrm>
            <a:off x="1637603" y="5966715"/>
            <a:ext cx="1656184" cy="523220"/>
          </a:xfrm>
          <a:prstGeom prst="rect">
            <a:avLst/>
          </a:prstGeom>
          <a:noFill/>
        </p:spPr>
        <p:txBody>
          <a:bodyPr wrap="square" rtlCol="0">
            <a:spAutoFit/>
          </a:bodyPr>
          <a:lstStyle/>
          <a:p>
            <a:pPr algn="r"/>
            <a:r>
              <a:rPr lang="en-US" sz="1400" i="1" dirty="0"/>
              <a:t>Source: </a:t>
            </a:r>
            <a:r>
              <a:rPr lang="en-US" sz="1400" dirty="0"/>
              <a:t>Schöley &amp; Willekens (2014)</a:t>
            </a:r>
          </a:p>
        </p:txBody>
      </p:sp>
      <p:sp>
        <p:nvSpPr>
          <p:cNvPr id="8" name="Title 1">
            <a:extLst>
              <a:ext uri="{FF2B5EF4-FFF2-40B4-BE49-F238E27FC236}">
                <a16:creationId xmlns:a16="http://schemas.microsoft.com/office/drawing/2014/main" xmlns="" id="{05547744-759F-4AA7-852E-F0875C6E2B4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Visual Analysis of Nonlinear Effects</a:t>
            </a:r>
          </a:p>
        </p:txBody>
      </p:sp>
      <p:sp>
        <p:nvSpPr>
          <p:cNvPr id="6" name="TextBox 5">
            <a:extLst>
              <a:ext uri="{FF2B5EF4-FFF2-40B4-BE49-F238E27FC236}">
                <a16:creationId xmlns:a16="http://schemas.microsoft.com/office/drawing/2014/main" xmlns="" id="{9754AAB7-27BB-44C9-A15B-69C0E167F32F}"/>
              </a:ext>
            </a:extLst>
          </p:cNvPr>
          <p:cNvSpPr txBox="1"/>
          <p:nvPr/>
        </p:nvSpPr>
        <p:spPr>
          <a:xfrm>
            <a:off x="137917" y="3645024"/>
            <a:ext cx="3293787" cy="1200329"/>
          </a:xfrm>
          <a:prstGeom prst="rect">
            <a:avLst/>
          </a:prstGeom>
          <a:noFill/>
        </p:spPr>
        <p:txBody>
          <a:bodyPr wrap="none" rtlCol="0">
            <a:spAutoFit/>
          </a:bodyPr>
          <a:lstStyle/>
          <a:p>
            <a:pPr marL="57150" indent="0">
              <a:buNone/>
            </a:pPr>
            <a:r>
              <a:rPr lang="en-US" dirty="0"/>
              <a:t>Horizontal traces → age effects</a:t>
            </a:r>
          </a:p>
          <a:p>
            <a:pPr marL="57150" indent="0">
              <a:buNone/>
            </a:pPr>
            <a:r>
              <a:rPr lang="en-US" dirty="0"/>
              <a:t>Vertical traces → period effects</a:t>
            </a:r>
          </a:p>
          <a:p>
            <a:pPr marL="57150" indent="0">
              <a:buNone/>
            </a:pPr>
            <a:r>
              <a:rPr lang="en-US" dirty="0"/>
              <a:t>Diagonal traces → cohort effects</a:t>
            </a:r>
          </a:p>
          <a:p>
            <a:endParaRPr lang="en-US" dirty="0"/>
          </a:p>
        </p:txBody>
      </p:sp>
    </p:spTree>
    <p:extLst>
      <p:ext uri="{BB962C8B-B14F-4D97-AF65-F5344CB8AC3E}">
        <p14:creationId xmlns:p14="http://schemas.microsoft.com/office/powerpoint/2010/main" val="237690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BA354-2B69-4CBF-A440-4572C3C4F7F6}"/>
              </a:ext>
            </a:extLst>
          </p:cNvPr>
          <p:cNvSpPr>
            <a:spLocks noGrp="1"/>
          </p:cNvSpPr>
          <p:nvPr>
            <p:ph type="title"/>
          </p:nvPr>
        </p:nvSpPr>
        <p:spPr>
          <a:xfrm>
            <a:off x="2027548" y="1916832"/>
            <a:ext cx="8136904" cy="2592288"/>
          </a:xfrm>
        </p:spPr>
        <p:txBody>
          <a:bodyPr>
            <a:normAutofit/>
          </a:bodyPr>
          <a:lstStyle/>
          <a:p>
            <a:r>
              <a:rPr lang="en-US" sz="6000" dirty="0"/>
              <a:t>Lecture II. Temporal Dimensions of Mortality Change</a:t>
            </a:r>
          </a:p>
        </p:txBody>
      </p:sp>
    </p:spTree>
    <p:extLst>
      <p:ext uri="{BB962C8B-B14F-4D97-AF65-F5344CB8AC3E}">
        <p14:creationId xmlns:p14="http://schemas.microsoft.com/office/powerpoint/2010/main" val="1316155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1853" y="0"/>
            <a:ext cx="6174000" cy="352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1851" y="0"/>
            <a:ext cx="6174002" cy="352800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5174" y="3465384"/>
            <a:ext cx="5985001" cy="3420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5174" y="3465384"/>
            <a:ext cx="5985001" cy="3420000"/>
          </a:xfrm>
          <a:prstGeom prst="rect">
            <a:avLst/>
          </a:prstGeom>
        </p:spPr>
      </p:pic>
      <p:sp>
        <p:nvSpPr>
          <p:cNvPr id="13" name="TextBox 12"/>
          <p:cNvSpPr txBox="1"/>
          <p:nvPr/>
        </p:nvSpPr>
        <p:spPr>
          <a:xfrm>
            <a:off x="1102925" y="3914472"/>
            <a:ext cx="2016224" cy="738664"/>
          </a:xfrm>
          <a:prstGeom prst="rect">
            <a:avLst/>
          </a:prstGeom>
          <a:noFill/>
        </p:spPr>
        <p:txBody>
          <a:bodyPr wrap="square" rtlCol="0">
            <a:spAutoFit/>
          </a:bodyPr>
          <a:lstStyle/>
          <a:p>
            <a:pPr algn="r"/>
            <a:r>
              <a:rPr lang="en-US" sz="1400" i="1" dirty="0"/>
              <a:t>Lexis surface of mortality </a:t>
            </a:r>
          </a:p>
          <a:p>
            <a:pPr algn="r"/>
            <a:r>
              <a:rPr lang="en-US" sz="1400" i="1" dirty="0"/>
              <a:t>change over periods/cohorts</a:t>
            </a:r>
            <a:endParaRPr lang="en-US" sz="1400" dirty="0"/>
          </a:p>
        </p:txBody>
      </p:sp>
      <p:sp>
        <p:nvSpPr>
          <p:cNvPr id="14" name="TextBox 13"/>
          <p:cNvSpPr txBox="1"/>
          <p:nvPr/>
        </p:nvSpPr>
        <p:spPr>
          <a:xfrm>
            <a:off x="1318950" y="1340768"/>
            <a:ext cx="1699275" cy="738664"/>
          </a:xfrm>
          <a:prstGeom prst="rect">
            <a:avLst/>
          </a:prstGeom>
          <a:noFill/>
        </p:spPr>
        <p:txBody>
          <a:bodyPr wrap="square" rtlCol="0">
            <a:spAutoFit/>
          </a:bodyPr>
          <a:lstStyle/>
          <a:p>
            <a:pPr algn="r"/>
            <a:r>
              <a:rPr lang="en-US" sz="1400" i="1" dirty="0"/>
              <a:t>Lexis surface of French female mortality 1850-2017</a:t>
            </a:r>
            <a:endParaRPr lang="en-US" sz="1400" dirty="0"/>
          </a:p>
        </p:txBody>
      </p:sp>
      <p:sp>
        <p:nvSpPr>
          <p:cNvPr id="15" name="TextBox 14"/>
          <p:cNvSpPr txBox="1"/>
          <p:nvPr/>
        </p:nvSpPr>
        <p:spPr>
          <a:xfrm>
            <a:off x="1809557" y="5220490"/>
            <a:ext cx="1309593" cy="584775"/>
          </a:xfrm>
          <a:prstGeom prst="rect">
            <a:avLst/>
          </a:prstGeom>
          <a:noFill/>
        </p:spPr>
        <p:txBody>
          <a:bodyPr wrap="square" rtlCol="0">
            <a:spAutoFit/>
          </a:bodyPr>
          <a:lstStyle/>
          <a:p>
            <a:r>
              <a:rPr lang="en-US" sz="1600" dirty="0">
                <a:solidFill>
                  <a:srgbClr val="00B050"/>
                </a:solidFill>
              </a:rPr>
              <a:t>● </a:t>
            </a:r>
            <a:r>
              <a:rPr lang="en-US" sz="1200" dirty="0"/>
              <a:t>→ </a:t>
            </a:r>
            <a:r>
              <a:rPr lang="en-US" sz="1600" dirty="0">
                <a:solidFill>
                  <a:srgbClr val="0070C0"/>
                </a:solidFill>
              </a:rPr>
              <a:t>●</a:t>
            </a:r>
            <a:r>
              <a:rPr lang="en-US" sz="1200" dirty="0"/>
              <a:t> </a:t>
            </a:r>
            <a:r>
              <a:rPr lang="en-US" sz="1200" i="1" dirty="0"/>
              <a:t>decreases</a:t>
            </a:r>
          </a:p>
          <a:p>
            <a:r>
              <a:rPr lang="en-US" sz="1600" dirty="0">
                <a:solidFill>
                  <a:srgbClr val="FFFF00"/>
                </a:solidFill>
              </a:rPr>
              <a:t>● </a:t>
            </a:r>
            <a:r>
              <a:rPr lang="en-US" sz="1200" dirty="0"/>
              <a:t>→ </a:t>
            </a:r>
            <a:r>
              <a:rPr lang="en-US" sz="1600" dirty="0">
                <a:solidFill>
                  <a:srgbClr val="FF0000"/>
                </a:solidFill>
              </a:rPr>
              <a:t>●</a:t>
            </a:r>
            <a:r>
              <a:rPr lang="en-US" sz="1200" dirty="0"/>
              <a:t> </a:t>
            </a:r>
            <a:r>
              <a:rPr lang="en-US" sz="1200" i="1" dirty="0"/>
              <a:t>increases</a:t>
            </a:r>
          </a:p>
        </p:txBody>
      </p:sp>
      <p:sp>
        <p:nvSpPr>
          <p:cNvPr id="10" name="TextBox 9"/>
          <p:cNvSpPr txBox="1"/>
          <p:nvPr/>
        </p:nvSpPr>
        <p:spPr>
          <a:xfrm>
            <a:off x="1318949" y="2256788"/>
            <a:ext cx="1699275" cy="307777"/>
          </a:xfrm>
          <a:prstGeom prst="rect">
            <a:avLst/>
          </a:prstGeom>
          <a:noFill/>
        </p:spPr>
        <p:txBody>
          <a:bodyPr wrap="square" rtlCol="0">
            <a:spAutoFit/>
          </a:bodyPr>
          <a:lstStyle/>
          <a:p>
            <a:pPr algn="r"/>
            <a:r>
              <a:rPr lang="en-US" sz="1400" b="1" i="1" dirty="0"/>
              <a:t>Smooth rates</a:t>
            </a:r>
            <a:endParaRPr lang="en-US" sz="1400" b="1"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xmlns="" id="{2CF32BE5-CE67-466E-9C52-AAB471E5B78D}"/>
                  </a:ext>
                </a:extLst>
              </p:cNvPr>
              <p:cNvSpPr/>
              <p:nvPr/>
            </p:nvSpPr>
            <p:spPr>
              <a:xfrm>
                <a:off x="9295813" y="3125940"/>
                <a:ext cx="2704843" cy="533351"/>
              </a:xfrm>
              <a:prstGeom prst="rect">
                <a:avLst/>
              </a:prstGeom>
            </p:spPr>
            <p:txBody>
              <a:bodyPr wrap="none">
                <a:spAutoFit/>
              </a:bodyPr>
              <a:lstStyle/>
              <a:p>
                <a:pPr lvl="1">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𝑝𝑐</m:t>
                          </m:r>
                        </m:e>
                        <m:sub>
                          <m:r>
                            <a:rPr lang="en-US" i="1">
                              <a:latin typeface="Cambria Math"/>
                            </a:rPr>
                            <m:t>𝑥</m:t>
                          </m:r>
                          <m:r>
                            <a:rPr lang="en-US" i="1">
                              <a:latin typeface="Cambria Math"/>
                            </a:rPr>
                            <m:t>,</m:t>
                          </m:r>
                          <m:r>
                            <a:rPr lang="en-US" i="1">
                              <a:latin typeface="Cambria Math"/>
                            </a:rPr>
                            <m:t>𝑡</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𝑚</m:t>
                          </m:r>
                        </m:e>
                        <m:sub>
                          <m:r>
                            <a:rPr lang="en-US" i="1">
                              <a:latin typeface="Cambria Math"/>
                            </a:rPr>
                            <m:t>𝑥</m:t>
                          </m:r>
                          <m:r>
                            <a:rPr lang="en-US" i="1">
                              <a:latin typeface="Cambria Math"/>
                            </a:rPr>
                            <m:t>, </m:t>
                          </m:r>
                          <m:r>
                            <a:rPr lang="en-US" i="1">
                              <a:latin typeface="Cambria Math"/>
                            </a:rPr>
                            <m:t>𝑡</m:t>
                          </m:r>
                        </m:sub>
                        <m:sup>
                          <m:r>
                            <a:rPr lang="en-US" i="1">
                              <a:latin typeface="Cambria Math"/>
                            </a:rPr>
                            <m:t>𝑠</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a:rPr>
                            <m:t>𝑚</m:t>
                          </m:r>
                        </m:e>
                        <m:sub>
                          <m:r>
                            <a:rPr lang="en-US" i="1">
                              <a:latin typeface="Cambria Math"/>
                            </a:rPr>
                            <m:t>𝑥</m:t>
                          </m:r>
                          <m:r>
                            <a:rPr lang="en-US" i="1">
                              <a:latin typeface="Cambria Math"/>
                            </a:rPr>
                            <m:t>, </m:t>
                          </m:r>
                          <m:r>
                            <a:rPr lang="en-US" i="1">
                              <a:latin typeface="Cambria Math"/>
                            </a:rPr>
                            <m:t>𝑡</m:t>
                          </m:r>
                          <m:r>
                            <a:rPr lang="en-US" i="1">
                              <a:latin typeface="Cambria Math"/>
                            </a:rPr>
                            <m:t>−1</m:t>
                          </m:r>
                        </m:sub>
                        <m:sup>
                          <m:r>
                            <a:rPr lang="en-US" i="1">
                              <a:latin typeface="Cambria Math"/>
                            </a:rPr>
                            <m:t>𝑠</m:t>
                          </m:r>
                        </m:sup>
                      </m:sSubSup>
                    </m:oMath>
                  </m:oMathPara>
                </a14:m>
                <a:endParaRPr lang="en-US" dirty="0"/>
              </a:p>
            </p:txBody>
          </p:sp>
        </mc:Choice>
        <mc:Fallback xmlns="">
          <p:sp>
            <p:nvSpPr>
              <p:cNvPr id="2" name="Rectangle 1">
                <a:extLst>
                  <a:ext uri="{FF2B5EF4-FFF2-40B4-BE49-F238E27FC236}">
                    <a16:creationId xmlns:a16="http://schemas.microsoft.com/office/drawing/2014/main" id="{2CF32BE5-CE67-466E-9C52-AAB471E5B78D}"/>
                  </a:ext>
                </a:extLst>
              </p:cNvPr>
              <p:cNvSpPr>
                <a:spLocks noRot="1" noChangeAspect="1" noMove="1" noResize="1" noEditPoints="1" noAdjustHandles="1" noChangeArrowheads="1" noChangeShapeType="1" noTextEdit="1"/>
              </p:cNvSpPr>
              <p:nvPr/>
            </p:nvSpPr>
            <p:spPr>
              <a:xfrm>
                <a:off x="9295813" y="3125940"/>
                <a:ext cx="2704843" cy="533351"/>
              </a:xfrm>
              <a:prstGeom prst="rect">
                <a:avLst/>
              </a:prstGeom>
              <a:blipFill>
                <a:blip r:embed="rId6"/>
                <a:stretch>
                  <a:fillRect/>
                </a:stretch>
              </a:blipFill>
            </p:spPr>
            <p:txBody>
              <a:bodyPr/>
              <a:lstStyle/>
              <a:p>
                <a:r>
                  <a:rPr lang="fr-CA">
                    <a:noFill/>
                  </a:rPr>
                  <a:t> </a:t>
                </a:r>
              </a:p>
            </p:txBody>
          </p:sp>
        </mc:Fallback>
      </mc:AlternateContent>
      <p:cxnSp>
        <p:nvCxnSpPr>
          <p:cNvPr id="4" name="Connector: Curved 3">
            <a:extLst>
              <a:ext uri="{FF2B5EF4-FFF2-40B4-BE49-F238E27FC236}">
                <a16:creationId xmlns:a16="http://schemas.microsoft.com/office/drawing/2014/main" xmlns="" id="{95B484C6-780A-411A-96DD-32A77FF8B6FD}"/>
              </a:ext>
            </a:extLst>
          </p:cNvPr>
          <p:cNvCxnSpPr>
            <a:cxnSpLocks/>
            <a:stCxn id="6" idx="3"/>
            <a:endCxn id="2" idx="0"/>
          </p:cNvCxnSpPr>
          <p:nvPr/>
        </p:nvCxnSpPr>
        <p:spPr>
          <a:xfrm>
            <a:off x="9455853" y="1764000"/>
            <a:ext cx="1192382" cy="1361940"/>
          </a:xfrm>
          <a:prstGeom prst="curved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xmlns="" id="{A62B0E0C-3791-4B2D-A772-7372A927866B}"/>
              </a:ext>
            </a:extLst>
          </p:cNvPr>
          <p:cNvCxnSpPr>
            <a:cxnSpLocks/>
            <a:stCxn id="2" idx="2"/>
            <a:endCxn id="11" idx="3"/>
          </p:cNvCxnSpPr>
          <p:nvPr/>
        </p:nvCxnSpPr>
        <p:spPr>
          <a:xfrm rot="5400000">
            <a:off x="9226159" y="3753307"/>
            <a:ext cx="1516093" cy="1328060"/>
          </a:xfrm>
          <a:prstGeom prst="curved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F4C4E670-14AC-433D-9C8D-BBA97EFFC017}"/>
              </a:ext>
            </a:extLst>
          </p:cNvPr>
          <p:cNvSpPr txBox="1"/>
          <p:nvPr/>
        </p:nvSpPr>
        <p:spPr>
          <a:xfrm>
            <a:off x="171826" y="149731"/>
            <a:ext cx="2467790" cy="830997"/>
          </a:xfrm>
          <a:prstGeom prst="rect">
            <a:avLst/>
          </a:prstGeom>
          <a:noFill/>
        </p:spPr>
        <p:txBody>
          <a:bodyPr wrap="square" rtlCol="0">
            <a:spAutoFit/>
          </a:bodyPr>
          <a:lstStyle/>
          <a:p>
            <a:r>
              <a:rPr lang="en-US" sz="2400" b="1" dirty="0"/>
              <a:t>Lexis surfaces of mortality change</a:t>
            </a:r>
            <a:endParaRPr lang="fr-CA" sz="2400" dirty="0"/>
          </a:p>
        </p:txBody>
      </p:sp>
    </p:spTree>
    <p:extLst>
      <p:ext uri="{BB962C8B-B14F-4D97-AF65-F5344CB8AC3E}">
        <p14:creationId xmlns:p14="http://schemas.microsoft.com/office/powerpoint/2010/main" val="150643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0"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4CEFEE4-8DB4-4B7C-9676-3346C8DB15F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Visual Analysis of Nonlinear Effects</a:t>
            </a:r>
          </a:p>
        </p:txBody>
      </p:sp>
      <p:pic>
        <p:nvPicPr>
          <p:cNvPr id="5" name="Picture 4">
            <a:extLst>
              <a:ext uri="{FF2B5EF4-FFF2-40B4-BE49-F238E27FC236}">
                <a16:creationId xmlns:a16="http://schemas.microsoft.com/office/drawing/2014/main" xmlns="" id="{BD7C6B9C-D54C-4215-ACA9-B4E9090253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3499" y="908720"/>
            <a:ext cx="5985001" cy="3420000"/>
          </a:xfrm>
          <a:prstGeom prst="rect">
            <a:avLst/>
          </a:prstGeom>
        </p:spPr>
      </p:pic>
      <p:pic>
        <p:nvPicPr>
          <p:cNvPr id="11" name="Picture 10">
            <a:extLst>
              <a:ext uri="{FF2B5EF4-FFF2-40B4-BE49-F238E27FC236}">
                <a16:creationId xmlns:a16="http://schemas.microsoft.com/office/drawing/2014/main" xmlns="" id="{F2D64F12-6942-4405-AE60-EB553ED4E5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5680" y="4221088"/>
            <a:ext cx="5616621" cy="2340259"/>
          </a:xfrm>
          <a:prstGeom prst="rect">
            <a:avLst/>
          </a:prstGeom>
        </p:spPr>
      </p:pic>
      <p:sp>
        <p:nvSpPr>
          <p:cNvPr id="12" name="TextBox 11">
            <a:extLst>
              <a:ext uri="{FF2B5EF4-FFF2-40B4-BE49-F238E27FC236}">
                <a16:creationId xmlns:a16="http://schemas.microsoft.com/office/drawing/2014/main" xmlns="" id="{6FDEC361-2180-43CE-990C-A77AF9C1F91F}"/>
              </a:ext>
            </a:extLst>
          </p:cNvPr>
          <p:cNvSpPr txBox="1"/>
          <p:nvPr/>
        </p:nvSpPr>
        <p:spPr>
          <a:xfrm>
            <a:off x="1924658" y="4337131"/>
            <a:ext cx="974498" cy="338554"/>
          </a:xfrm>
          <a:prstGeom prst="rect">
            <a:avLst/>
          </a:prstGeom>
          <a:noFill/>
        </p:spPr>
        <p:txBody>
          <a:bodyPr wrap="none" rtlCol="0">
            <a:spAutoFit/>
          </a:bodyPr>
          <a:lstStyle/>
          <a:p>
            <a:r>
              <a:rPr lang="en-US" sz="1600" b="1" dirty="0"/>
              <a:t>At age 40</a:t>
            </a:r>
          </a:p>
        </p:txBody>
      </p:sp>
      <p:cxnSp>
        <p:nvCxnSpPr>
          <p:cNvPr id="14" name="Straight Connector 13">
            <a:extLst>
              <a:ext uri="{FF2B5EF4-FFF2-40B4-BE49-F238E27FC236}">
                <a16:creationId xmlns:a16="http://schemas.microsoft.com/office/drawing/2014/main" xmlns="" id="{5AA1538C-4980-498B-B912-378DC795E01C}"/>
              </a:ext>
            </a:extLst>
          </p:cNvPr>
          <p:cNvCxnSpPr/>
          <p:nvPr/>
        </p:nvCxnSpPr>
        <p:spPr>
          <a:xfrm>
            <a:off x="3377728" y="2574918"/>
            <a:ext cx="53825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3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7529"/>
            <a:ext cx="12161395" cy="6949366"/>
          </a:xfrm>
          <a:prstGeom prst="rect">
            <a:avLst/>
          </a:prstGeom>
        </p:spPr>
      </p:pic>
      <p:sp>
        <p:nvSpPr>
          <p:cNvPr id="3" name="Content Placeholder 2"/>
          <p:cNvSpPr>
            <a:spLocks noGrp="1"/>
          </p:cNvSpPr>
          <p:nvPr>
            <p:ph idx="1"/>
          </p:nvPr>
        </p:nvSpPr>
        <p:spPr>
          <a:xfrm>
            <a:off x="1969181" y="136352"/>
            <a:ext cx="8223031" cy="840802"/>
          </a:xfrm>
        </p:spPr>
        <p:txBody>
          <a:bodyPr>
            <a:normAutofit/>
          </a:bodyPr>
          <a:lstStyle/>
          <a:p>
            <a:pPr marL="0" indent="0" algn="ctr">
              <a:buNone/>
            </a:pPr>
            <a:r>
              <a:rPr lang="en-US" sz="4000" b="1" dirty="0" smtClean="0"/>
              <a:t>Enough for now, let’s have a break!</a:t>
            </a:r>
            <a:endParaRPr lang="en-US" sz="4000" b="1" dirty="0"/>
          </a:p>
        </p:txBody>
      </p:sp>
    </p:spTree>
    <p:extLst>
      <p:ext uri="{BB962C8B-B14F-4D97-AF65-F5344CB8AC3E}">
        <p14:creationId xmlns:p14="http://schemas.microsoft.com/office/powerpoint/2010/main" val="635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159670"/>
            <a:ext cx="9505056" cy="5398291"/>
          </a:xfrm>
        </p:spPr>
        <p:txBody>
          <a:bodyPr>
            <a:normAutofit/>
          </a:bodyPr>
          <a:lstStyle/>
          <a:p>
            <a:r>
              <a:rPr lang="en-US" dirty="0"/>
              <a:t>Causes of mortality change in Epidemiologic and Health Transition theories</a:t>
            </a:r>
          </a:p>
          <a:p>
            <a:pPr lvl="1"/>
            <a:r>
              <a:rPr lang="en-US" dirty="0"/>
              <a:t>Socioeconomic factors, agricultural technology, sanitary conditions, germen theory, medical innovations, lifestyle, etc.</a:t>
            </a:r>
          </a:p>
          <a:p>
            <a:pPr lvl="1"/>
            <a:r>
              <a:rPr lang="en-US" dirty="0"/>
              <a:t>Most of these factors show a predominance of a </a:t>
            </a:r>
            <a:r>
              <a:rPr lang="en-US" b="1" dirty="0"/>
              <a:t>period</a:t>
            </a:r>
            <a:r>
              <a:rPr lang="en-US" dirty="0"/>
              <a:t> perspective in mortality changes</a:t>
            </a:r>
          </a:p>
          <a:p>
            <a:pPr lvl="1"/>
            <a:r>
              <a:rPr lang="en-US" dirty="0"/>
              <a:t>Not always the same approach has been predominant</a:t>
            </a:r>
          </a:p>
          <a:p>
            <a:endParaRPr lang="en-US" sz="2800" dirty="0"/>
          </a:p>
          <a:p>
            <a:r>
              <a:rPr lang="en-US" dirty="0"/>
              <a:t>Mortality improvements at the turn of 20th century for England and Wales seemed dominated by changes over </a:t>
            </a:r>
            <a:r>
              <a:rPr lang="en-US" b="1" dirty="0"/>
              <a:t>cohorts</a:t>
            </a:r>
            <a:endParaRPr lang="en-US" dirty="0"/>
          </a:p>
          <a:p>
            <a:pPr lvl="2"/>
            <a:r>
              <a:rPr lang="en-US" sz="2800" dirty="0"/>
              <a:t>Derrick (1927) &amp; Kermack et al. (1934) </a:t>
            </a:r>
          </a:p>
          <a:p>
            <a:pPr lvl="2"/>
            <a:r>
              <a:rPr lang="en-US" sz="2800" dirty="0"/>
              <a:t>~</a:t>
            </a:r>
            <a:r>
              <a:rPr lang="en-US" sz="2800" i="1" dirty="0"/>
              <a:t>demographic metabolism?</a:t>
            </a:r>
            <a:endParaRPr lang="en-US" sz="2800" dirty="0"/>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spTree>
    <p:extLst>
      <p:ext uri="{BB962C8B-B14F-4D97-AF65-F5344CB8AC3E}">
        <p14:creationId xmlns:p14="http://schemas.microsoft.com/office/powerpoint/2010/main" val="55056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159670"/>
            <a:ext cx="9505056" cy="5398291"/>
          </a:xfrm>
        </p:spPr>
        <p:txBody>
          <a:bodyPr>
            <a:normAutofit fontScale="92500"/>
          </a:bodyPr>
          <a:lstStyle/>
          <a:p>
            <a:r>
              <a:rPr lang="en-US" b="1" i="1" dirty="0"/>
              <a:t>Life course theories in mortality analysis</a:t>
            </a:r>
          </a:p>
          <a:p>
            <a:pPr lvl="1"/>
            <a:r>
              <a:rPr lang="en-US" sz="2600" dirty="0"/>
              <a:t>“… how later-life mortality is impacted by events set into motion in early life or other critical periods” </a:t>
            </a:r>
            <a:r>
              <a:rPr lang="en-US" sz="2200" dirty="0"/>
              <a:t>(van Raalte 2021)</a:t>
            </a:r>
          </a:p>
          <a:p>
            <a:pPr lvl="1"/>
            <a:r>
              <a:rPr lang="en-US" sz="2600" dirty="0"/>
              <a:t>Conceptualization of cohort effects on mortality</a:t>
            </a:r>
          </a:p>
          <a:p>
            <a:r>
              <a:rPr lang="en-US" dirty="0"/>
              <a:t>Four mechanisms behind cohort effects </a:t>
            </a:r>
            <a:r>
              <a:rPr lang="en-US" sz="2600" dirty="0"/>
              <a:t>(Preston, 1998)</a:t>
            </a:r>
            <a:endParaRPr lang="en-US" dirty="0"/>
          </a:p>
          <a:p>
            <a:pPr lvl="1"/>
            <a:r>
              <a:rPr lang="en-US" sz="2600" b="1" dirty="0"/>
              <a:t>Scarring:</a:t>
            </a:r>
            <a:r>
              <a:rPr lang="en-US" sz="2600" dirty="0"/>
              <a:t> Exposure to adverse events during critical periods might lead to mortality disadvantages (+)</a:t>
            </a:r>
          </a:p>
          <a:p>
            <a:pPr lvl="1"/>
            <a:r>
              <a:rPr lang="en-US" sz="2600" b="1" dirty="0"/>
              <a:t>Correlated environments:</a:t>
            </a:r>
            <a:r>
              <a:rPr lang="en-US" sz="2600" dirty="0"/>
              <a:t> Adverse experience in early life produces limited access to opportunities, increasing the risk of death (+)</a:t>
            </a:r>
          </a:p>
          <a:p>
            <a:pPr lvl="1"/>
            <a:r>
              <a:rPr lang="en-US" sz="2600" b="1" dirty="0"/>
              <a:t>Immunity:</a:t>
            </a:r>
            <a:r>
              <a:rPr lang="en-US" sz="2600" dirty="0"/>
              <a:t> Early exposure to infections can lead to advantages from acquired immunity (-)</a:t>
            </a:r>
          </a:p>
          <a:p>
            <a:pPr lvl="1"/>
            <a:r>
              <a:rPr lang="en-US" sz="2600" b="1" dirty="0"/>
              <a:t>Selection effect:</a:t>
            </a:r>
            <a:r>
              <a:rPr lang="en-US" sz="2600" dirty="0"/>
              <a:t> harsh conditions might select the most robust individuals, decreasing the risk of death at the aggregate level (-)</a:t>
            </a:r>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spTree>
    <p:extLst>
      <p:ext uri="{BB962C8B-B14F-4D97-AF65-F5344CB8AC3E}">
        <p14:creationId xmlns:p14="http://schemas.microsoft.com/office/powerpoint/2010/main" val="281580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159670"/>
            <a:ext cx="9505056" cy="5398291"/>
          </a:xfrm>
        </p:spPr>
        <p:txBody>
          <a:bodyPr>
            <a:normAutofit/>
          </a:bodyPr>
          <a:lstStyle/>
          <a:p>
            <a:r>
              <a:rPr lang="en-US" b="1" i="1" dirty="0"/>
              <a:t>Demographic metabolism</a:t>
            </a:r>
          </a:p>
          <a:p>
            <a:pPr lvl="1"/>
            <a:r>
              <a:rPr lang="en-US" sz="2600" dirty="0"/>
              <a:t>Society and population change not as the result of changes at the individual level, but through generational replacement. The successive birth and death of new generations</a:t>
            </a:r>
          </a:p>
          <a:p>
            <a:pPr lvl="1"/>
            <a:r>
              <a:rPr lang="en-US" sz="2600" dirty="0"/>
              <a:t>Seminal works by Karl Mannheim (1928) and Norman Ryder (1965), and more recently, Wolfgang Lutz (2012) </a:t>
            </a:r>
          </a:p>
          <a:p>
            <a:pPr lvl="1"/>
            <a:endParaRPr lang="en-US" sz="2600" dirty="0"/>
          </a:p>
          <a:p>
            <a:r>
              <a:rPr lang="en-US" sz="3000" dirty="0"/>
              <a:t>Mortality change as a demographic metabolism process</a:t>
            </a:r>
          </a:p>
          <a:p>
            <a:pPr lvl="1"/>
            <a:r>
              <a:rPr lang="en-US" sz="2600" dirty="0"/>
              <a:t>If early life conditions have an effect on adult mortality, and these have changed so much in the recent history, it is possible that mortality changes result from differences in survival across cohorts</a:t>
            </a:r>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spTree>
    <p:extLst>
      <p:ext uri="{BB962C8B-B14F-4D97-AF65-F5344CB8AC3E}">
        <p14:creationId xmlns:p14="http://schemas.microsoft.com/office/powerpoint/2010/main" val="21857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417" y="1268760"/>
            <a:ext cx="10657184" cy="5289202"/>
          </a:xfrm>
        </p:spPr>
        <p:txBody>
          <a:bodyPr>
            <a:normAutofit lnSpcReduction="10000"/>
          </a:bodyPr>
          <a:lstStyle/>
          <a:p>
            <a:pPr marL="0" indent="0">
              <a:buNone/>
            </a:pPr>
            <a:r>
              <a:rPr lang="en-US" sz="2800" dirty="0"/>
              <a:t>… cohort effects in mortality through scarring mechanisms</a:t>
            </a:r>
          </a:p>
          <a:p>
            <a:pPr marL="342900" lvl="4" indent="-342900">
              <a:buFont typeface="Arial" panose="020B0604020202020204" pitchFamily="34" charset="0"/>
              <a:buChar char="•"/>
            </a:pPr>
            <a:r>
              <a:rPr lang="en-US" sz="2600" b="1" i="1" dirty="0"/>
              <a:t>Fetal origins of degenerative diseases hypothesis </a:t>
            </a:r>
            <a:r>
              <a:rPr lang="en-US" sz="2600" dirty="0"/>
              <a:t>(Barker et al. 1986)</a:t>
            </a:r>
            <a:endParaRPr lang="en-US" sz="2600" i="1" dirty="0"/>
          </a:p>
          <a:p>
            <a:pPr lvl="1"/>
            <a:r>
              <a:rPr lang="en-US" sz="2000" dirty="0"/>
              <a:t>Nutrition in-utero has important influences on the onset of cardiovascular diseases and diabetes later in life (age &gt;50y)</a:t>
            </a:r>
          </a:p>
          <a:p>
            <a:r>
              <a:rPr lang="en-US" sz="2600" b="1" i="1" dirty="0"/>
              <a:t>Cohort morbidity phenotype </a:t>
            </a:r>
            <a:r>
              <a:rPr lang="en-US" sz="2600" dirty="0"/>
              <a:t>(Finch &amp; Crimmins 2004)</a:t>
            </a:r>
          </a:p>
          <a:p>
            <a:pPr lvl="1"/>
            <a:r>
              <a:rPr lang="en-US" sz="2100" dirty="0"/>
              <a:t>Infections and inflammation in early life are determinant of morbidity and mortality at old age → correlated infant and elderly mortality in cohorts</a:t>
            </a:r>
          </a:p>
          <a:p>
            <a:pPr marL="342900" lvl="3" indent="-342900">
              <a:buFont typeface="Arial" panose="020B0604020202020204" pitchFamily="34" charset="0"/>
              <a:buChar char="•"/>
            </a:pPr>
            <a:r>
              <a:rPr lang="en-US" sz="2600" b="1" i="1" dirty="0"/>
              <a:t>Technophysio evolution theory </a:t>
            </a:r>
            <a:r>
              <a:rPr lang="en-US" sz="2600" dirty="0"/>
              <a:t>(Fogel &amp; Costa 1997)</a:t>
            </a:r>
          </a:p>
          <a:p>
            <a:pPr lvl="1"/>
            <a:r>
              <a:rPr lang="en-US" sz="2000" dirty="0"/>
              <a:t>Intergenerational transmission and accumulation of improvements</a:t>
            </a:r>
          </a:p>
          <a:p>
            <a:pPr lvl="1"/>
            <a:r>
              <a:rPr lang="en-US" sz="2000" dirty="0"/>
              <a:t>Gradual improvements in early life experience lead to progressive physiological improvements for new cohorts</a:t>
            </a:r>
          </a:p>
          <a:p>
            <a:pPr lvl="2"/>
            <a:r>
              <a:rPr lang="en-US" sz="1600" dirty="0"/>
              <a:t>Virtuous cycle → more physiological robustness over generations</a:t>
            </a:r>
          </a:p>
          <a:p>
            <a:pPr lvl="1"/>
            <a:r>
              <a:rPr lang="en-US" sz="2000" dirty="0"/>
              <a:t>More physiological changes in the last 300 years than in all human history: e.g., body size increased over 50% in this period!</a:t>
            </a:r>
          </a:p>
          <a:p>
            <a:r>
              <a:rPr lang="en-US" sz="2600" dirty="0"/>
              <a:t>Still controversial </a:t>
            </a:r>
            <a:r>
              <a:rPr lang="en-US" sz="1900" dirty="0"/>
              <a:t>(Barbi &amp; Vaupel 2004; Gagnon &amp; Mazan 2009; Murphy 2010; Myrskyla 2010)</a:t>
            </a:r>
            <a:endParaRPr lang="en-US" sz="2400" dirty="0"/>
          </a:p>
        </p:txBody>
      </p:sp>
      <p:sp>
        <p:nvSpPr>
          <p:cNvPr id="7" name="Title 1">
            <a:extLst>
              <a:ext uri="{FF2B5EF4-FFF2-40B4-BE49-F238E27FC236}">
                <a16:creationId xmlns:a16="http://schemas.microsoft.com/office/drawing/2014/main" xmlns="" id="{23D2FF63-4E37-451C-B4D1-F80570289000}"/>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pic>
        <p:nvPicPr>
          <p:cNvPr id="9" name="Picture 8">
            <a:extLst>
              <a:ext uri="{FF2B5EF4-FFF2-40B4-BE49-F238E27FC236}">
                <a16:creationId xmlns:a16="http://schemas.microsoft.com/office/drawing/2014/main" xmlns="" id="{EF97F8F3-E90E-4456-9FC0-9FD582667B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256240" y="4725144"/>
            <a:ext cx="2741517" cy="1941908"/>
          </a:xfrm>
          <a:prstGeom prst="rect">
            <a:avLst/>
          </a:prstGeom>
        </p:spPr>
      </p:pic>
      <p:sp>
        <p:nvSpPr>
          <p:cNvPr id="2" name="TextBox 1"/>
          <p:cNvSpPr txBox="1"/>
          <p:nvPr/>
        </p:nvSpPr>
        <p:spPr>
          <a:xfrm>
            <a:off x="9696399" y="4679267"/>
            <a:ext cx="1301357" cy="307777"/>
          </a:xfrm>
          <a:prstGeom prst="rect">
            <a:avLst/>
          </a:prstGeom>
          <a:solidFill>
            <a:schemeClr val="bg1"/>
          </a:solidFill>
        </p:spPr>
        <p:txBody>
          <a:bodyPr wrap="square" rtlCol="0">
            <a:spAutoFit/>
          </a:bodyPr>
          <a:lstStyle/>
          <a:p>
            <a:r>
              <a:rPr lang="en-US" sz="1400" dirty="0">
                <a:latin typeface="Baskerville Old Face" panose="02020602080505020303" pitchFamily="18" charset="0"/>
              </a:rPr>
              <a:t>Height</a:t>
            </a:r>
          </a:p>
        </p:txBody>
      </p:sp>
      <p:sp>
        <p:nvSpPr>
          <p:cNvPr id="11" name="Content Placeholder 2">
            <a:extLst>
              <a:ext uri="{FF2B5EF4-FFF2-40B4-BE49-F238E27FC236}">
                <a16:creationId xmlns:a16="http://schemas.microsoft.com/office/drawing/2014/main" xmlns="" id="{8DE35FEB-722F-4FE1-86A0-0BD47CA6C0ED}"/>
              </a:ext>
            </a:extLst>
          </p:cNvPr>
          <p:cNvSpPr txBox="1">
            <a:spLocks/>
          </p:cNvSpPr>
          <p:nvPr/>
        </p:nvSpPr>
        <p:spPr>
          <a:xfrm>
            <a:off x="1708725" y="5445224"/>
            <a:ext cx="5616624" cy="69666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b="1" dirty="0">
                <a:solidFill>
                  <a:srgbClr val="00B050"/>
                </a:solidFill>
              </a:rPr>
              <a:t>Poll time: which population do you think would have on average these heights by age?</a:t>
            </a:r>
          </a:p>
          <a:p>
            <a:pPr algn="r"/>
            <a:endParaRPr lang="en-US" b="1" dirty="0"/>
          </a:p>
        </p:txBody>
      </p:sp>
    </p:spTree>
    <p:extLst>
      <p:ext uri="{BB962C8B-B14F-4D97-AF65-F5344CB8AC3E}">
        <p14:creationId xmlns:p14="http://schemas.microsoft.com/office/powerpoint/2010/main" val="227736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4221088"/>
            <a:ext cx="9145016" cy="2088232"/>
          </a:xfrm>
        </p:spPr>
        <p:txBody>
          <a:bodyPr>
            <a:normAutofit lnSpcReduction="10000"/>
          </a:bodyPr>
          <a:lstStyle/>
          <a:p>
            <a:r>
              <a:rPr lang="en-US" dirty="0"/>
              <a:t>What are age-period-cohort effects?</a:t>
            </a:r>
          </a:p>
          <a:p>
            <a:pPr lvl="1"/>
            <a:r>
              <a:rPr lang="en-US" dirty="0"/>
              <a:t>Age, period, or cohort dimensions do not have effects by themselves</a:t>
            </a:r>
          </a:p>
          <a:p>
            <a:pPr lvl="1"/>
            <a:r>
              <a:rPr lang="en-US" dirty="0"/>
              <a:t>Proxies of (unobserved) factors underlying the dynamics of any populational process</a:t>
            </a:r>
          </a:p>
          <a:p>
            <a:pPr lvl="2"/>
            <a:r>
              <a:rPr lang="en-US" dirty="0"/>
              <a:t>Demographic, social, epidemiologic, economic… </a:t>
            </a:r>
          </a:p>
        </p:txBody>
      </p:sp>
      <p:sp>
        <p:nvSpPr>
          <p:cNvPr id="7" name="Title 1">
            <a:extLst>
              <a:ext uri="{FF2B5EF4-FFF2-40B4-BE49-F238E27FC236}">
                <a16:creationId xmlns:a16="http://schemas.microsoft.com/office/drawing/2014/main" xmlns=""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pic>
        <p:nvPicPr>
          <p:cNvPr id="4" name="Picture 3">
            <a:extLst>
              <a:ext uri="{FF2B5EF4-FFF2-40B4-BE49-F238E27FC236}">
                <a16:creationId xmlns:a16="http://schemas.microsoft.com/office/drawing/2014/main" xmlns="" id="{BD22DD56-0998-4B69-8874-21B966E2FF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3719736" y="980728"/>
            <a:ext cx="4680520" cy="305683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xmlns="" id="{8FA82878-752D-41D2-A882-437C2A0F37CD}"/>
              </a:ext>
            </a:extLst>
          </p:cNvPr>
          <p:cNvSpPr txBox="1"/>
          <p:nvPr/>
        </p:nvSpPr>
        <p:spPr>
          <a:xfrm>
            <a:off x="8472264" y="3356992"/>
            <a:ext cx="2707958" cy="738664"/>
          </a:xfrm>
          <a:prstGeom prst="rect">
            <a:avLst/>
          </a:prstGeom>
          <a:noFill/>
        </p:spPr>
        <p:txBody>
          <a:bodyPr wrap="square" rtlCol="0">
            <a:spAutoFit/>
          </a:bodyPr>
          <a:lstStyle/>
          <a:p>
            <a:r>
              <a:rPr lang="en-US" sz="1400" dirty="0"/>
              <a:t>Rates of testis cancer, Denmark 1943–1997, ages 15–64. </a:t>
            </a:r>
          </a:p>
          <a:p>
            <a:r>
              <a:rPr lang="en-US" sz="1400" i="1" dirty="0"/>
              <a:t>Carstensen (2007)</a:t>
            </a:r>
            <a:endParaRPr lang="fr-CA" sz="1400" i="1" dirty="0"/>
          </a:p>
        </p:txBody>
      </p:sp>
    </p:spTree>
    <p:extLst>
      <p:ext uri="{BB962C8B-B14F-4D97-AF65-F5344CB8AC3E}">
        <p14:creationId xmlns:p14="http://schemas.microsoft.com/office/powerpoint/2010/main" val="289866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600201"/>
            <a:ext cx="10225136" cy="4525963"/>
          </a:xfrm>
        </p:spPr>
        <p:txBody>
          <a:bodyPr>
            <a:normAutofit/>
          </a:bodyPr>
          <a:lstStyle/>
          <a:p>
            <a:pPr marL="0" lvl="1" indent="0">
              <a:buNone/>
            </a:pPr>
            <a:r>
              <a:rPr lang="en-US" dirty="0"/>
              <a:t>If age, period, or cohort do not have any effect on mortality by themselves, why APC effects are important?</a:t>
            </a:r>
          </a:p>
          <a:p>
            <a:pPr lvl="1"/>
            <a:r>
              <a:rPr lang="en-US" sz="2200" dirty="0"/>
              <a:t>‘</a:t>
            </a:r>
            <a:r>
              <a:rPr lang="en-US" sz="2200" i="1" dirty="0"/>
              <a:t>refer to a set of [not directly observed] underlying causal processes that are indexed by the three APC variables</a:t>
            </a:r>
            <a:r>
              <a:rPr lang="en-US" sz="2200" dirty="0"/>
              <a:t>’ </a:t>
            </a:r>
            <a:r>
              <a:rPr lang="en-US" sz="1700" dirty="0"/>
              <a:t>(Fosse and Winship 2019)</a:t>
            </a:r>
          </a:p>
          <a:p>
            <a:pPr lvl="1"/>
            <a:r>
              <a:rPr lang="en-US" sz="2200" dirty="0"/>
              <a:t>If  all causal processes are observable → There is no reason to bother with APC analyses </a:t>
            </a:r>
            <a:r>
              <a:rPr lang="en-US" sz="1500" dirty="0"/>
              <a:t>(Hobcraft 1982)</a:t>
            </a:r>
          </a:p>
          <a:p>
            <a:r>
              <a:rPr lang="en-US" sz="2600" dirty="0"/>
              <a:t>Since that is not the case → APC provide important clues about non-						observable causal mechanisms</a:t>
            </a:r>
          </a:p>
          <a:p>
            <a:pPr lvl="1"/>
            <a:r>
              <a:rPr lang="en-US" sz="2200" dirty="0"/>
              <a:t>Age-, period-, and cohort-based factors</a:t>
            </a:r>
          </a:p>
        </p:txBody>
      </p:sp>
      <p:sp>
        <p:nvSpPr>
          <p:cNvPr id="4" name="Title 1">
            <a:extLst>
              <a:ext uri="{FF2B5EF4-FFF2-40B4-BE49-F238E27FC236}">
                <a16:creationId xmlns:a16="http://schemas.microsoft.com/office/drawing/2014/main" xmlns="" id="{AF7CA837-075C-477B-B516-A087BAC303A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spTree>
    <p:extLst>
      <p:ext uri="{BB962C8B-B14F-4D97-AF65-F5344CB8AC3E}">
        <p14:creationId xmlns:p14="http://schemas.microsoft.com/office/powerpoint/2010/main" val="1020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graphicFrame>
        <p:nvGraphicFramePr>
          <p:cNvPr id="4" name="Table 3">
            <a:extLst>
              <a:ext uri="{FF2B5EF4-FFF2-40B4-BE49-F238E27FC236}">
                <a16:creationId xmlns:a16="http://schemas.microsoft.com/office/drawing/2014/main" xmlns="" id="{A14872C6-E63F-43CB-A7CA-21CF297C5730}"/>
              </a:ext>
            </a:extLst>
          </p:cNvPr>
          <p:cNvGraphicFramePr>
            <a:graphicFrameLocks noGrp="1"/>
          </p:cNvGraphicFramePr>
          <p:nvPr/>
        </p:nvGraphicFramePr>
        <p:xfrm>
          <a:off x="1199455" y="1340768"/>
          <a:ext cx="9865097" cy="375285"/>
        </p:xfrm>
        <a:graphic>
          <a:graphicData uri="http://schemas.openxmlformats.org/drawingml/2006/table">
            <a:tbl>
              <a:tblPr>
                <a:tableStyleId>{5C22544A-7EE6-4342-B048-85BDC9FD1C3A}</a:tableStyleId>
              </a:tblPr>
              <a:tblGrid>
                <a:gridCol w="2262051">
                  <a:extLst>
                    <a:ext uri="{9D8B030D-6E8A-4147-A177-3AD203B41FA5}">
                      <a16:colId xmlns:a16="http://schemas.microsoft.com/office/drawing/2014/main" xmlns="" val="20000"/>
                    </a:ext>
                  </a:extLst>
                </a:gridCol>
                <a:gridCol w="4246878">
                  <a:extLst>
                    <a:ext uri="{9D8B030D-6E8A-4147-A177-3AD203B41FA5}">
                      <a16:colId xmlns:a16="http://schemas.microsoft.com/office/drawing/2014/main" xmlns="" val="20001"/>
                    </a:ext>
                  </a:extLst>
                </a:gridCol>
                <a:gridCol w="3356168">
                  <a:extLst>
                    <a:ext uri="{9D8B030D-6E8A-4147-A177-3AD203B41FA5}">
                      <a16:colId xmlns:a16="http://schemas.microsoft.com/office/drawing/2014/main" xmlns="" val="20002"/>
                    </a:ext>
                  </a:extLst>
                </a:gridCol>
              </a:tblGrid>
              <a:tr h="190500">
                <a:tc>
                  <a:txBody>
                    <a:bodyPr/>
                    <a:lstStyle/>
                    <a:p>
                      <a:pPr algn="ctr" fontAlgn="b"/>
                      <a:r>
                        <a:rPr lang="en-US" sz="2400" b="1" u="none" strike="noStrike" dirty="0">
                          <a:effectLst/>
                        </a:rPr>
                        <a:t>Effects</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Marker of</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Examples</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5" name="Table 4">
            <a:extLst>
              <a:ext uri="{FF2B5EF4-FFF2-40B4-BE49-F238E27FC236}">
                <a16:creationId xmlns:a16="http://schemas.microsoft.com/office/drawing/2014/main" xmlns="" id="{B4446F8B-03C8-4226-A22F-D4575A0684EE}"/>
              </a:ext>
            </a:extLst>
          </p:cNvPr>
          <p:cNvGraphicFramePr>
            <a:graphicFrameLocks noGrp="1"/>
          </p:cNvGraphicFramePr>
          <p:nvPr>
            <p:extLst/>
          </p:nvPr>
        </p:nvGraphicFramePr>
        <p:xfrm>
          <a:off x="1199456" y="1860069"/>
          <a:ext cx="9865096" cy="1619250"/>
        </p:xfrm>
        <a:graphic>
          <a:graphicData uri="http://schemas.openxmlformats.org/drawingml/2006/table">
            <a:tbl>
              <a:tblPr>
                <a:tableStyleId>{5C22544A-7EE6-4342-B048-85BDC9FD1C3A}</a:tableStyleId>
              </a:tblPr>
              <a:tblGrid>
                <a:gridCol w="2262051">
                  <a:extLst>
                    <a:ext uri="{9D8B030D-6E8A-4147-A177-3AD203B41FA5}">
                      <a16:colId xmlns:a16="http://schemas.microsoft.com/office/drawing/2014/main" xmlns="" val="20000"/>
                    </a:ext>
                  </a:extLst>
                </a:gridCol>
                <a:gridCol w="4246878">
                  <a:extLst>
                    <a:ext uri="{9D8B030D-6E8A-4147-A177-3AD203B41FA5}">
                      <a16:colId xmlns:a16="http://schemas.microsoft.com/office/drawing/2014/main" xmlns="" val="20001"/>
                    </a:ext>
                  </a:extLst>
                </a:gridCol>
                <a:gridCol w="3356167">
                  <a:extLst>
                    <a:ext uri="{9D8B030D-6E8A-4147-A177-3AD203B41FA5}">
                      <a16:colId xmlns:a16="http://schemas.microsoft.com/office/drawing/2014/main" xmlns="" val="20002"/>
                    </a:ext>
                  </a:extLst>
                </a:gridCol>
              </a:tblGrid>
              <a:tr h="381000">
                <a:tc rowSpan="3">
                  <a:txBody>
                    <a:bodyPr/>
                    <a:lstStyle/>
                    <a:p>
                      <a:pPr algn="ctr" fontAlgn="ctr"/>
                      <a:r>
                        <a:rPr lang="en-US" sz="2400" b="1" u="none" strike="noStrike" dirty="0">
                          <a:effectLst/>
                        </a:rPr>
                        <a:t>Age</a:t>
                      </a:r>
                      <a:endParaRPr lang="en-US" sz="24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fontAlgn="ctr">
                        <a:spcBef>
                          <a:spcPts val="0"/>
                        </a:spcBef>
                      </a:pPr>
                      <a:r>
                        <a:rPr lang="en-US" sz="2000" u="none" strike="noStrike" dirty="0">
                          <a:effectLst/>
                        </a:rPr>
                        <a:t>Biological changes in the organism</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spcBef>
                          <a:spcPts val="0"/>
                        </a:spcBef>
                      </a:pPr>
                      <a:r>
                        <a:rPr lang="en-US" sz="2000" u="none" strike="noStrike" dirty="0">
                          <a:effectLst/>
                        </a:rPr>
                        <a:t>Degenerative diseases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571500">
                <a:tc vMerge="1">
                  <a:txBody>
                    <a:bodyPr/>
                    <a:lstStyle/>
                    <a:p>
                      <a:endParaRPr lang="fr-CA"/>
                    </a:p>
                  </a:txBody>
                  <a:tcPr/>
                </a:tc>
                <a:tc>
                  <a:txBody>
                    <a:bodyPr/>
                    <a:lstStyle/>
                    <a:p>
                      <a:pPr marL="91440" algn="l" fontAlgn="ctr">
                        <a:spcBef>
                          <a:spcPts val="0"/>
                        </a:spcBef>
                      </a:pPr>
                      <a:r>
                        <a:rPr lang="en-US" sz="2000" u="none" strike="noStrike" dirty="0">
                          <a:effectLst/>
                        </a:rPr>
                        <a:t>Social and psychological stages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spcBef>
                          <a:spcPts val="0"/>
                        </a:spcBef>
                      </a:pPr>
                      <a:r>
                        <a:rPr lang="en-US" sz="2000" u="none" strike="noStrike" dirty="0">
                          <a:effectLst/>
                        </a:rPr>
                        <a:t>Accidents and violence at young ages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571500">
                <a:tc vMerge="1">
                  <a:txBody>
                    <a:bodyPr/>
                    <a:lstStyle/>
                    <a:p>
                      <a:endParaRPr lang="fr-CA"/>
                    </a:p>
                  </a:txBody>
                  <a:tcPr/>
                </a:tc>
                <a:tc>
                  <a:txBody>
                    <a:bodyPr/>
                    <a:lstStyle/>
                    <a:p>
                      <a:pPr marL="91440" algn="l" fontAlgn="ctr">
                        <a:spcBef>
                          <a:spcPts val="0"/>
                        </a:spcBef>
                      </a:pPr>
                      <a:r>
                        <a:rPr lang="en-US" sz="2000" u="none" strike="noStrike" dirty="0">
                          <a:effectLst/>
                        </a:rPr>
                        <a:t>Gradual accumulation of exposures to risk factors </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spcBef>
                          <a:spcPts val="0"/>
                        </a:spcBef>
                      </a:pPr>
                      <a:r>
                        <a:rPr lang="en-US" sz="2000" u="none" strike="noStrike" dirty="0">
                          <a:effectLst/>
                        </a:rPr>
                        <a:t>Alcohol abuse leading to cirrhosis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6" name="Table 5">
            <a:extLst>
              <a:ext uri="{FF2B5EF4-FFF2-40B4-BE49-F238E27FC236}">
                <a16:creationId xmlns:a16="http://schemas.microsoft.com/office/drawing/2014/main" xmlns="" id="{3FCEC02B-2A0B-4987-8745-28BB865FE76B}"/>
              </a:ext>
            </a:extLst>
          </p:cNvPr>
          <p:cNvGraphicFramePr>
            <a:graphicFrameLocks noGrp="1"/>
          </p:cNvGraphicFramePr>
          <p:nvPr>
            <p:extLst/>
          </p:nvPr>
        </p:nvGraphicFramePr>
        <p:xfrm>
          <a:off x="1199456" y="3673971"/>
          <a:ext cx="9865096" cy="619125"/>
        </p:xfrm>
        <a:graphic>
          <a:graphicData uri="http://schemas.openxmlformats.org/drawingml/2006/table">
            <a:tbl>
              <a:tblPr>
                <a:tableStyleId>{5C22544A-7EE6-4342-B048-85BDC9FD1C3A}</a:tableStyleId>
              </a:tblPr>
              <a:tblGrid>
                <a:gridCol w="2262049">
                  <a:extLst>
                    <a:ext uri="{9D8B030D-6E8A-4147-A177-3AD203B41FA5}">
                      <a16:colId xmlns:a16="http://schemas.microsoft.com/office/drawing/2014/main" xmlns="" val="20000"/>
                    </a:ext>
                  </a:extLst>
                </a:gridCol>
                <a:gridCol w="4246879">
                  <a:extLst>
                    <a:ext uri="{9D8B030D-6E8A-4147-A177-3AD203B41FA5}">
                      <a16:colId xmlns:a16="http://schemas.microsoft.com/office/drawing/2014/main" xmlns="" val="20001"/>
                    </a:ext>
                  </a:extLst>
                </a:gridCol>
                <a:gridCol w="3356168">
                  <a:extLst>
                    <a:ext uri="{9D8B030D-6E8A-4147-A177-3AD203B41FA5}">
                      <a16:colId xmlns:a16="http://schemas.microsoft.com/office/drawing/2014/main" xmlns="" val="20002"/>
                    </a:ext>
                  </a:extLst>
                </a:gridCol>
              </a:tblGrid>
              <a:tr h="381000">
                <a:tc>
                  <a:txBody>
                    <a:bodyPr/>
                    <a:lstStyle/>
                    <a:p>
                      <a:pPr algn="ctr" fontAlgn="ctr"/>
                      <a:r>
                        <a:rPr lang="en-US" sz="2400" b="1" u="none" strike="noStrike" dirty="0">
                          <a:effectLst/>
                        </a:rPr>
                        <a:t>Period</a:t>
                      </a:r>
                      <a:endParaRPr lang="en-US" sz="24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fontAlgn="ctr"/>
                      <a:r>
                        <a:rPr lang="en-US" sz="2000" u="none" strike="noStrike" dirty="0">
                          <a:effectLst/>
                        </a:rPr>
                        <a:t>Contemporary epidemiological, social, and historical events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r>
                        <a:rPr lang="en-US" sz="2000" u="none" strike="noStrike" dirty="0">
                          <a:effectLst/>
                        </a:rPr>
                        <a:t>Deaths from natural disasters, wars, pandemics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8" name="Table 7">
            <a:extLst>
              <a:ext uri="{FF2B5EF4-FFF2-40B4-BE49-F238E27FC236}">
                <a16:creationId xmlns:a16="http://schemas.microsoft.com/office/drawing/2014/main" xmlns="" id="{EBB0AB09-A602-4871-B1F5-0547EEE7ABAF}"/>
              </a:ext>
            </a:extLst>
          </p:cNvPr>
          <p:cNvGraphicFramePr>
            <a:graphicFrameLocks noGrp="1"/>
          </p:cNvGraphicFramePr>
          <p:nvPr>
            <p:extLst/>
          </p:nvPr>
        </p:nvGraphicFramePr>
        <p:xfrm>
          <a:off x="1199455" y="4509120"/>
          <a:ext cx="9865097" cy="923925"/>
        </p:xfrm>
        <a:graphic>
          <a:graphicData uri="http://schemas.openxmlformats.org/drawingml/2006/table">
            <a:tbl>
              <a:tblPr>
                <a:tableStyleId>{5C22544A-7EE6-4342-B048-85BDC9FD1C3A}</a:tableStyleId>
              </a:tblPr>
              <a:tblGrid>
                <a:gridCol w="2262051">
                  <a:extLst>
                    <a:ext uri="{9D8B030D-6E8A-4147-A177-3AD203B41FA5}">
                      <a16:colId xmlns:a16="http://schemas.microsoft.com/office/drawing/2014/main" xmlns="" val="20000"/>
                    </a:ext>
                  </a:extLst>
                </a:gridCol>
                <a:gridCol w="4246878">
                  <a:extLst>
                    <a:ext uri="{9D8B030D-6E8A-4147-A177-3AD203B41FA5}">
                      <a16:colId xmlns:a16="http://schemas.microsoft.com/office/drawing/2014/main" xmlns="" val="20001"/>
                    </a:ext>
                  </a:extLst>
                </a:gridCol>
                <a:gridCol w="3356168">
                  <a:extLst>
                    <a:ext uri="{9D8B030D-6E8A-4147-A177-3AD203B41FA5}">
                      <a16:colId xmlns:a16="http://schemas.microsoft.com/office/drawing/2014/main" xmlns="" val="20002"/>
                    </a:ext>
                  </a:extLst>
                </a:gridCol>
              </a:tblGrid>
              <a:tr h="762000">
                <a:tc>
                  <a:txBody>
                    <a:bodyPr/>
                    <a:lstStyle/>
                    <a:p>
                      <a:pPr algn="ctr" fontAlgn="ctr"/>
                      <a:r>
                        <a:rPr lang="en-US" sz="2400" b="1" u="none" strike="noStrike" dirty="0">
                          <a:effectLst/>
                        </a:rPr>
                        <a:t>Cohort</a:t>
                      </a:r>
                      <a:endParaRPr lang="en-US" sz="24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fontAlgn="ctr">
                        <a:buClr>
                          <a:srgbClr val="000000"/>
                        </a:buClr>
                        <a:buSzPts val="1100"/>
                        <a:buFont typeface="Calibri"/>
                        <a:buNone/>
                      </a:pPr>
                      <a:r>
                        <a:rPr lang="en-US" sz="2000" u="none" strike="noStrike" dirty="0">
                          <a:effectLst/>
                        </a:rPr>
                        <a:t>Epidemiological, social, and historical events lived in the past, leading to different outcomes across cohorts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r>
                        <a:rPr lang="en-US" sz="2000" u="none" strike="noStrike" dirty="0">
                          <a:effectLst/>
                        </a:rPr>
                        <a:t>Lingering effects of epidemics or famines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40565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1387</Words>
  <Application>Microsoft Office PowerPoint</Application>
  <PresentationFormat>Widescreen</PresentationFormat>
  <Paragraphs>179</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Baskerville Old Face</vt:lpstr>
      <vt:lpstr>Calibri</vt:lpstr>
      <vt:lpstr>Calibri Light</vt:lpstr>
      <vt:lpstr>Cambria Math</vt:lpstr>
      <vt:lpstr>Office Theme</vt:lpstr>
      <vt:lpstr>Mortality disturbances: Age-Period-Cohort modeling and visualization</vt:lpstr>
      <vt:lpstr>Lecture II. Temporal Dimensions of Mortality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Should we avoid applying APC approach for the analysis of mortality trends?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Temporal Dimensions of Mortality Change</dc:title>
  <dc:creator>Enrique Acosta</dc:creator>
  <cp:lastModifiedBy>Microsoft account</cp:lastModifiedBy>
  <cp:revision>7</cp:revision>
  <dcterms:created xsi:type="dcterms:W3CDTF">2023-05-09T12:02:44Z</dcterms:created>
  <dcterms:modified xsi:type="dcterms:W3CDTF">2023-05-12T17:46:09Z</dcterms:modified>
</cp:coreProperties>
</file>