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72" r:id="rId4"/>
    <p:sldId id="330" r:id="rId5"/>
    <p:sldId id="331" r:id="rId6"/>
    <p:sldId id="343" r:id="rId7"/>
    <p:sldId id="344" r:id="rId8"/>
    <p:sldId id="332" r:id="rId9"/>
    <p:sldId id="341" r:id="rId10"/>
    <p:sldId id="342" r:id="rId11"/>
    <p:sldId id="334" r:id="rId12"/>
    <p:sldId id="336" r:id="rId13"/>
    <p:sldId id="335" r:id="rId14"/>
    <p:sldId id="337" r:id="rId15"/>
    <p:sldId id="338" r:id="rId16"/>
    <p:sldId id="339" r:id="rId17"/>
    <p:sldId id="340" r:id="rId18"/>
    <p:sldId id="3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73" autoAdjust="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9AB2-CA12-449F-A2E2-E3B58B7C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0C476-4694-49BF-A2C0-2D164BC64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986F-3567-40E2-A9D4-DB8C9C93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73BB-F0E9-40D5-AEF2-55DEE04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3492-9564-4541-A550-868FFC3C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3639-6FEB-4906-B57F-34D9B1F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62893-7E0C-4A3F-8334-7AC169D2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BFF4-6956-4E2D-98A6-56E3578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6143-D42D-4213-8D87-469EB018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17A6-CCC6-46AA-AA53-38FF83D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7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1CDA4-00E5-47E4-9DA6-86F67BF6C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B046-CF92-423D-890B-D6BE140F0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E077-EDAA-429B-9874-97DFFD0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9707-764D-496B-A80C-0EA42424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9023-722C-494E-9C70-9D9A09E5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82AA-2B26-4326-9D44-6098ABDA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CF1AA-7130-430C-B2D9-119C69F6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9F5-3141-4174-BD7C-3D421299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1052-7822-483F-8424-6E65035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744F-0504-4BBB-8137-BC1304E2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5526-2578-4C3F-9419-2E0FDDDA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165C8-23B3-41A6-8C9B-08B9FE91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B9CB-2FE7-4C20-86B0-920A78F7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1CBE-73CC-47D8-A161-187AFA94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E48F-F810-40BC-B1FD-D690E0D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59CA-EF70-4923-81FA-4936054A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878D-988F-4399-9AAD-615D41E2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2421-7D8B-48A4-9049-07EB94785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5A60-C94B-42A2-954D-B46DD53A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C963A-FCF9-43F1-9C19-C09C64B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7416F-0BD8-431B-A9D8-6433F907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7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8F9C-62F4-4C91-B4A9-F169D483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7F3D5-36C7-4263-BEBE-401D9862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BE290-58BA-49A8-A4FD-98F0A93DA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2EBBC-FF3C-4F5E-9937-F181E6403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6B506-6566-4CDB-A00E-B6A65EAA7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D9D5D-5099-43AA-B764-C041ADD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4414E-60C3-46C4-BE61-93E95DE6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B728D-372A-4867-A4F3-7DDE2A5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F47B-BCD9-4716-94D5-15EC3CB1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AEFAC-5786-4678-A380-506DEEB1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06E79-FF5E-4BB0-98B4-D7917179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FAFC-A060-4603-BB51-144D1D8E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9030B-C032-473D-89BD-25F5D9B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A0B36-E251-4048-8C21-B0B69BF5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9021-AF77-44D5-9ED2-431AA12A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7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BD0C-6581-4794-A434-004C34F5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938B-18D5-4B99-8782-7184D690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35D0B-590E-487E-824D-5375BB6C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D904-4F63-43D8-8DC3-99CA4EE4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8104-0264-45B0-8A33-0C74B75E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4FEFE-8602-4E91-ADDB-7F1AFCAA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DF5E-279F-4D1E-B22C-A9C0189F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8126A-0E9C-452F-8DE0-02FCDB348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4F57E-DC26-4185-AED7-EDD93350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4373B-5433-43B0-99C9-FD64134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72B46-31B1-4A66-8205-468E8DBE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D64F-42B3-45EF-9BC2-104B675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F9736-4C3C-43EB-BD45-BB4FA5F3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8E7A-FF76-4305-8285-F14E88BB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E4F0-B5D4-4409-B24A-AC51F9852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FA78-848A-481A-B58D-B4ED842EAB0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2EA9-C5B5-4C77-8193-6F0871E6B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B8E2-E6FB-483B-B1FC-97BC2AEF4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04" y="2348880"/>
            <a:ext cx="10425514" cy="125157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Mortality disturbances: Age-Period-Cohort modeling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3789040"/>
            <a:ext cx="6400800" cy="201622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1" dirty="0"/>
              <a:t>EDSD Program 2023</a:t>
            </a:r>
          </a:p>
          <a:p>
            <a:pPr algn="l">
              <a:spcBef>
                <a:spcPts val="0"/>
              </a:spcBef>
            </a:pPr>
            <a:r>
              <a:rPr lang="en-US" b="1" dirty="0"/>
              <a:t>CED</a:t>
            </a:r>
          </a:p>
          <a:p>
            <a:pPr algn="l">
              <a:spcBef>
                <a:spcPts val="0"/>
              </a:spcBef>
            </a:pPr>
            <a:endParaRPr lang="en-US" b="1" dirty="0"/>
          </a:p>
          <a:p>
            <a:pPr algn="l"/>
            <a:r>
              <a:rPr lang="en-US" dirty="0"/>
              <a:t>Enrique Acosta</a:t>
            </a:r>
          </a:p>
          <a:p>
            <a:pPr algn="l"/>
            <a:r>
              <a:rPr lang="en-US" dirty="0"/>
              <a:t>15.05.2023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543CA-89DB-4D71-BE86-2A4DBF78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7082" y="4962082"/>
            <a:ext cx="2425700" cy="1121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3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634BCC-8946-478A-A074-470CC5C8E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9" y="2651530"/>
            <a:ext cx="11645242" cy="29113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674952"/>
            <a:ext cx="9505056" cy="1351422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Spain</a:t>
            </a:r>
          </a:p>
          <a:p>
            <a:pPr lvl="1"/>
            <a:r>
              <a:rPr lang="en-US" dirty="0"/>
              <a:t>Cumulative excess by approach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E9998-6848-465C-9397-F90D3529EBE3}"/>
              </a:ext>
            </a:extLst>
          </p:cNvPr>
          <p:cNvSpPr txBox="1"/>
          <p:nvPr/>
        </p:nvSpPr>
        <p:spPr>
          <a:xfrm>
            <a:off x="1461656" y="5624945"/>
            <a:ext cx="881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Weekly-average</a:t>
            </a:r>
            <a:r>
              <a:rPr lang="en-US" dirty="0"/>
              <a:t> and</a:t>
            </a:r>
            <a:r>
              <a:rPr lang="en-US" i="1" dirty="0"/>
              <a:t> Week-specific average </a:t>
            </a:r>
            <a:r>
              <a:rPr lang="en-US" dirty="0"/>
              <a:t>excess estimates are </a:t>
            </a:r>
            <a:r>
              <a:rPr lang="en-US" b="1" dirty="0">
                <a:solidFill>
                  <a:srgbClr val="FF0000"/>
                </a:solidFill>
              </a:rPr>
              <a:t>82%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97%</a:t>
            </a:r>
            <a:r>
              <a:rPr lang="en-US" dirty="0"/>
              <a:t> higher than those obtained using the Poisson model approach; </a:t>
            </a:r>
            <a:r>
              <a:rPr lang="en-US" b="1" dirty="0"/>
              <a:t>almost twice</a:t>
            </a:r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017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2597427"/>
          </a:xfrm>
        </p:spPr>
        <p:txBody>
          <a:bodyPr>
            <a:normAutofit/>
          </a:bodyPr>
          <a:lstStyle/>
          <a:p>
            <a:r>
              <a:rPr lang="en-US" sz="2800" dirty="0"/>
              <a:t>Avoided mortality:</a:t>
            </a:r>
          </a:p>
          <a:p>
            <a:pPr lvl="1"/>
            <a:r>
              <a:rPr lang="en-US" dirty="0"/>
              <a:t>Expected deaths that did not occur</a:t>
            </a:r>
          </a:p>
          <a:p>
            <a:pPr lvl="1"/>
            <a:r>
              <a:rPr lang="en-US" dirty="0"/>
              <a:t>During the pandemic, influenza circulation was very low. However, the baseline is built under “normal” circumstances, which include considerable influenza mortality. </a:t>
            </a:r>
          </a:p>
          <a:p>
            <a:pPr lvl="2"/>
            <a:r>
              <a:rPr lang="en-US" dirty="0"/>
              <a:t>Should we include influenza deaths in the baseline?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BC4F0-F3A0-4B18-A5D4-A18EB858D4EA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4953A-8A74-4F23-AD93-DDD740C70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34EBF43-6239-443B-8BD4-985F3D44D204}"/>
              </a:ext>
            </a:extLst>
          </p:cNvPr>
          <p:cNvSpPr/>
          <p:nvPr/>
        </p:nvSpPr>
        <p:spPr>
          <a:xfrm>
            <a:off x="2478157" y="5463065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2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2597427"/>
          </a:xfrm>
        </p:spPr>
        <p:txBody>
          <a:bodyPr>
            <a:normAutofit/>
          </a:bodyPr>
          <a:lstStyle/>
          <a:p>
            <a:r>
              <a:rPr lang="en-US" sz="2800" dirty="0"/>
              <a:t>Avoided mortality:</a:t>
            </a:r>
          </a:p>
          <a:p>
            <a:pPr lvl="1"/>
            <a:r>
              <a:rPr lang="en-US" dirty="0"/>
              <a:t>Question: How would you consider the baseline mortality? As a “typical” period, or would you adjust for exceptional characteristics?</a:t>
            </a:r>
          </a:p>
          <a:p>
            <a:pPr lvl="1"/>
            <a:r>
              <a:rPr lang="en-US" dirty="0"/>
              <a:t>Possible adjustment: remove influenza deaths from previous years before estimating the baseline</a:t>
            </a:r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4AA15-42EB-4919-8018-3AEF7D2D3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9216DF-32DF-467C-9D80-222DFF406314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B79E44-0B43-480D-BA3F-141F023B7C60}"/>
              </a:ext>
            </a:extLst>
          </p:cNvPr>
          <p:cNvSpPr/>
          <p:nvPr/>
        </p:nvSpPr>
        <p:spPr>
          <a:xfrm>
            <a:off x="2478157" y="5463065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7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dirty="0"/>
              <a:t>Mortality displacement:</a:t>
            </a:r>
          </a:p>
          <a:p>
            <a:pPr lvl="1"/>
            <a:r>
              <a:rPr lang="en-US" dirty="0"/>
              <a:t>Deaths of frail or sick people that were expected to occur during the observation period, but were brought forward by COVID-19 (aka., </a:t>
            </a:r>
            <a:r>
              <a:rPr lang="en-US" i="1" dirty="0"/>
              <a:t>harvesting effect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Result in a temporary surplus in mortality followed by a deficit</a:t>
            </a:r>
          </a:p>
          <a:p>
            <a:pPr lvl="2"/>
            <a:r>
              <a:rPr lang="en-US" dirty="0"/>
              <a:t>Issue: These deaths are ignored when calculating cumulative excess deaths!!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F2752-B09D-453D-ACB0-CC9C58A35759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AA3E2-2234-41A4-93A0-60931B95D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3BE543-70AB-4967-8FBD-BBD391C38E66}"/>
              </a:ext>
            </a:extLst>
          </p:cNvPr>
          <p:cNvSpPr/>
          <p:nvPr/>
        </p:nvSpPr>
        <p:spPr>
          <a:xfrm>
            <a:off x="4903305" y="5661847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dirty="0"/>
              <a:t>Mortality displacement:</a:t>
            </a:r>
          </a:p>
          <a:p>
            <a:pPr lvl="1"/>
            <a:r>
              <a:rPr lang="en-US" dirty="0"/>
              <a:t>Question: How would you consider terminal patients that were supposed to die in April but died from COVID in March? Should these be considered COVID deaths or not?</a:t>
            </a:r>
          </a:p>
          <a:p>
            <a:pPr lvl="1"/>
            <a:r>
              <a:rPr lang="en-US" dirty="0"/>
              <a:t>Possible adjustment: Do not include the negative excess deaths in the cumulative count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C58A1-27FD-4CF9-9B86-36C0FFE28687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96771-457F-4C2D-9D15-25FE0BF85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643298F-740E-444C-9CD4-D244428B2C18}"/>
              </a:ext>
            </a:extLst>
          </p:cNvPr>
          <p:cNvSpPr/>
          <p:nvPr/>
        </p:nvSpPr>
        <p:spPr>
          <a:xfrm>
            <a:off x="4903305" y="5661847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Accounting or not for processes as </a:t>
            </a:r>
            <a:r>
              <a:rPr lang="en-US" i="1" dirty="0"/>
              <a:t>avoided mortality</a:t>
            </a:r>
            <a:r>
              <a:rPr lang="en-US" dirty="0"/>
              <a:t> and </a:t>
            </a:r>
            <a:r>
              <a:rPr lang="en-US" i="1" dirty="0"/>
              <a:t>mortality displacement</a:t>
            </a:r>
            <a:r>
              <a:rPr lang="en-US" dirty="0"/>
              <a:t>?</a:t>
            </a:r>
          </a:p>
          <a:p>
            <a:r>
              <a:rPr lang="en-US" dirty="0"/>
              <a:t>Not straightforward answer… it depends:</a:t>
            </a:r>
          </a:p>
          <a:p>
            <a:pPr lvl="1"/>
            <a:r>
              <a:rPr lang="en-US" dirty="0"/>
              <a:t>Do we aim to measure </a:t>
            </a:r>
            <a:r>
              <a:rPr lang="en-US" b="1" dirty="0"/>
              <a:t>COVID-related mortality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Important to know if we are interested in known the severity and fatality of the disease</a:t>
            </a:r>
          </a:p>
          <a:p>
            <a:pPr lvl="1"/>
            <a:r>
              <a:rPr lang="en-US" dirty="0"/>
              <a:t>Do we aim to measure </a:t>
            </a:r>
            <a:r>
              <a:rPr lang="en-US" b="1" dirty="0"/>
              <a:t>mortality changes relative to a “regular” year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Important to know if we are interested in adjusting mortality and population estimates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 available “COVID mortality estimates” follow the second approach</a:t>
            </a:r>
          </a:p>
          <a:p>
            <a:pPr lvl="2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186629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Time resolution</a:t>
            </a:r>
          </a:p>
          <a:p>
            <a:pPr lvl="1"/>
            <a:r>
              <a:rPr lang="en-US" dirty="0"/>
              <a:t>Does it make a difference to use annual, monthly, weekly mortality?</a:t>
            </a:r>
          </a:p>
          <a:p>
            <a:pPr lvl="2"/>
            <a:r>
              <a:rPr lang="en-US" dirty="0"/>
              <a:t>Not too much, unless you want to adjust for avoided and displaced mortality</a:t>
            </a:r>
          </a:p>
          <a:p>
            <a:pPr lvl="0"/>
            <a:r>
              <a:rPr lang="en-US" dirty="0"/>
              <a:t>Training period</a:t>
            </a:r>
          </a:p>
          <a:p>
            <a:pPr lvl="1"/>
            <a:r>
              <a:rPr lang="en-US" dirty="0"/>
              <a:t>How many years to take in consideration for constructing the baseline?</a:t>
            </a:r>
          </a:p>
          <a:p>
            <a:pPr lvl="2"/>
            <a:r>
              <a:rPr lang="en-US" dirty="0"/>
              <a:t>Estimates are highly sensitive to this, depending in the trend, of course</a:t>
            </a:r>
          </a:p>
          <a:p>
            <a:pPr lvl="2"/>
            <a:r>
              <a:rPr lang="en-US" dirty="0"/>
              <a:t>Cross-validation of the model is sensible</a:t>
            </a:r>
          </a:p>
          <a:p>
            <a:r>
              <a:rPr lang="en-US" dirty="0"/>
              <a:t>Exposures</a:t>
            </a:r>
          </a:p>
          <a:p>
            <a:pPr lvl="1"/>
            <a:r>
              <a:rPr lang="en-US" dirty="0"/>
              <a:t>How exposures to risk change over the course of a long period shock of mortality as the COVID-19 pandemic? How do we account for excess deaths in the denominator? Kind of circularity… (?)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methodological challenges in measuring 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21138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Parameterization of the model</a:t>
            </a:r>
          </a:p>
          <a:p>
            <a:pPr lvl="1"/>
            <a:r>
              <a:rPr lang="en-US" dirty="0"/>
              <a:t>What type of parameter use for modeling the </a:t>
            </a:r>
            <a:r>
              <a:rPr lang="en-US" b="1" dirty="0"/>
              <a:t>secular trend</a:t>
            </a:r>
            <a:r>
              <a:rPr lang="en-US" dirty="0"/>
              <a:t>? Is it preferable a more rigid (exponential curve) or flexible (spline) parameter?</a:t>
            </a:r>
          </a:p>
          <a:p>
            <a:pPr lvl="2"/>
            <a:r>
              <a:rPr lang="en-US" dirty="0"/>
              <a:t>When interpolating (e.g., pandemics in the past), splines offer a great fitting and less arbitrary impositions</a:t>
            </a:r>
          </a:p>
          <a:p>
            <a:pPr lvl="2"/>
            <a:r>
              <a:rPr lang="en-US" dirty="0"/>
              <a:t>When extrapolating (e.g., pandemics in development) splines are highly volatile, and might be preferable to impose a shape for the secular trend</a:t>
            </a:r>
          </a:p>
          <a:p>
            <a:pPr lvl="1"/>
            <a:r>
              <a:rPr lang="en-US" dirty="0"/>
              <a:t>What about the </a:t>
            </a:r>
            <a:r>
              <a:rPr lang="en-US" b="1" dirty="0"/>
              <a:t>seasonality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When building a baseline without influenza, preferable to impose more rigid parameter (e.g., sinusoidal curve)</a:t>
            </a:r>
          </a:p>
          <a:p>
            <a:pPr lvl="2"/>
            <a:r>
              <a:rPr lang="en-US" dirty="0"/>
              <a:t>When building a baseline for a typical year, preferable to use a more flexible approach (e.g., cyclic splines)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methodological challenges in measuring 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401055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39" y="1292086"/>
            <a:ext cx="10101034" cy="3962401"/>
          </a:xfrm>
        </p:spPr>
        <p:txBody>
          <a:bodyPr>
            <a:normAutofit/>
          </a:bodyPr>
          <a:lstStyle/>
          <a:p>
            <a:r>
              <a:rPr lang="en-US" sz="2800" dirty="0"/>
              <a:t>Not limited to mortality</a:t>
            </a:r>
          </a:p>
          <a:p>
            <a:r>
              <a:rPr lang="en-US" dirty="0"/>
              <a:t>Extendible to other demographic phenomena</a:t>
            </a:r>
          </a:p>
          <a:p>
            <a:pPr lvl="1"/>
            <a:r>
              <a:rPr lang="en-US" dirty="0"/>
              <a:t>E.g., analysis of the pandemic impact on fertility in Brazil and Colombia by socioeconomic status (Castro et al., 2023).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861392" y="2360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Other potential applications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152FC0C9-DF46-44C8-86A6-CB4665AE372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3730" y="2992507"/>
            <a:ext cx="7199244" cy="3629439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7847B2-77FB-4DF7-B4CF-7766B4F49C58}"/>
              </a:ext>
            </a:extLst>
          </p:cNvPr>
          <p:cNvSpPr txBox="1"/>
          <p:nvPr/>
        </p:nvSpPr>
        <p:spPr>
          <a:xfrm>
            <a:off x="8441635" y="3772729"/>
            <a:ext cx="2809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● predicted births based on trimester averages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● predicted births based on Poisson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A354-2B69-4CBF-A440-4572C3C4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48" y="1916832"/>
            <a:ext cx="8136904" cy="2592288"/>
          </a:xfrm>
        </p:spPr>
        <p:txBody>
          <a:bodyPr>
            <a:normAutofit/>
          </a:bodyPr>
          <a:lstStyle/>
          <a:p>
            <a:r>
              <a:rPr lang="en-US" sz="6000" dirty="0"/>
              <a:t>Lecture IV. Introduction to excess mortality estimation (bonus track)</a:t>
            </a:r>
          </a:p>
        </p:txBody>
      </p:sp>
    </p:spTree>
    <p:extLst>
      <p:ext uri="{BB962C8B-B14F-4D97-AF65-F5344CB8AC3E}">
        <p14:creationId xmlns:p14="http://schemas.microsoft.com/office/powerpoint/2010/main" val="13161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435996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What is excess mortality?</a:t>
            </a:r>
          </a:p>
          <a:p>
            <a:pPr lvl="1"/>
            <a:r>
              <a:rPr lang="en-US" dirty="0"/>
              <a:t>What is the reference or “normal” mortality?</a:t>
            </a:r>
          </a:p>
          <a:p>
            <a:pPr lvl="1"/>
            <a:r>
              <a:rPr lang="en-US" dirty="0"/>
              <a:t>Who defines it?</a:t>
            </a:r>
          </a:p>
          <a:p>
            <a:pPr lvl="1"/>
            <a:r>
              <a:rPr lang="en-US" dirty="0"/>
              <a:t>Requires to build a counterfactual scenario (baseline)</a:t>
            </a:r>
          </a:p>
          <a:p>
            <a:r>
              <a:rPr lang="en-US" dirty="0"/>
              <a:t>It is a conceptual and subjective definition</a:t>
            </a:r>
          </a:p>
          <a:p>
            <a:pPr lvl="1"/>
            <a:r>
              <a:rPr lang="en-US" dirty="0"/>
              <a:t>As mortality deviations, relative to expected levels</a:t>
            </a:r>
          </a:p>
          <a:p>
            <a:pPr lvl="2"/>
            <a:r>
              <a:rPr lang="en-US" dirty="0"/>
              <a:t>Usually refers to period shocks </a:t>
            </a:r>
          </a:p>
          <a:p>
            <a:pPr lvl="3"/>
            <a:r>
              <a:rPr lang="en-US" dirty="0"/>
              <a:t>E.g., wars, epidemics, pandemics, heat waves, natural disasters</a:t>
            </a:r>
          </a:p>
          <a:p>
            <a:pPr lvl="2"/>
            <a:r>
              <a:rPr lang="en-US" dirty="0"/>
              <a:t>Gold standard method for mortality in these contexts</a:t>
            </a:r>
          </a:p>
          <a:p>
            <a:pPr lvl="1"/>
            <a:r>
              <a:rPr lang="en-US" dirty="0"/>
              <a:t>As mortality deviating from a trend</a:t>
            </a:r>
          </a:p>
          <a:p>
            <a:pPr lvl="2"/>
            <a:r>
              <a:rPr lang="en-US" dirty="0"/>
              <a:t>Usually refers to a more elaborated counterfactual scenario, in several cases completely inexistent </a:t>
            </a:r>
          </a:p>
          <a:p>
            <a:pPr lvl="3"/>
            <a:r>
              <a:rPr lang="en-US" dirty="0"/>
              <a:t>E.g., Young hump excess mortality, cohort excess mortality, etc.</a:t>
            </a:r>
          </a:p>
          <a:p>
            <a:pPr lvl="2"/>
            <a:r>
              <a:rPr lang="en-US" dirty="0"/>
              <a:t>More a methodological tool for analysis of mortality trends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4126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55056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630" y="1842052"/>
            <a:ext cx="9505056" cy="1895062"/>
          </a:xfrm>
        </p:spPr>
        <p:txBody>
          <a:bodyPr>
            <a:normAutofit/>
          </a:bodyPr>
          <a:lstStyle/>
          <a:p>
            <a:r>
              <a:rPr lang="en-US" sz="2400" dirty="0"/>
              <a:t>Originally, excess mortality methods were proposed to measure and analyze influenza mortality</a:t>
            </a:r>
          </a:p>
          <a:p>
            <a:pPr lvl="1"/>
            <a:r>
              <a:rPr lang="en-US" sz="2000" dirty="0"/>
              <a:t>Influenza is most of the times misclassified as pneumonia, cardiovascular, or respiratory diseases</a:t>
            </a:r>
          </a:p>
          <a:p>
            <a:pPr lvl="1"/>
            <a:r>
              <a:rPr lang="en-US" sz="2000" dirty="0"/>
              <a:t>Need of a model that captures influenza deaths from seasonal variations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period shocks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CF2D8FF1-9FAC-4E24-A5BC-8A52C1C7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6" y="3904214"/>
            <a:ext cx="4625009" cy="23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89BEAC-0ECF-4E43-BF53-34078C87C3CB}"/>
              </a:ext>
            </a:extLst>
          </p:cNvPr>
          <p:cNvSpPr txBox="1">
            <a:spLocks/>
          </p:cNvSpPr>
          <p:nvPr/>
        </p:nvSpPr>
        <p:spPr>
          <a:xfrm>
            <a:off x="735630" y="3690731"/>
            <a:ext cx="5824196" cy="343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/>
              <a:t>Serfling</a:t>
            </a:r>
            <a:r>
              <a:rPr lang="en-US" sz="2400" dirty="0"/>
              <a:t> model (1963)</a:t>
            </a:r>
          </a:p>
          <a:p>
            <a:pPr lvl="1"/>
            <a:r>
              <a:rPr lang="en-US" sz="2000" dirty="0"/>
              <a:t>Strong assumption: influenza does not circulate during summer, and most increases during winter are due to influenza infections</a:t>
            </a:r>
          </a:p>
          <a:p>
            <a:pPr lvl="1"/>
            <a:r>
              <a:rPr lang="en-US" sz="2000" dirty="0"/>
              <a:t>Simple model: a linear regression that accounts for seasonality</a:t>
            </a:r>
          </a:p>
          <a:p>
            <a:pPr lvl="1"/>
            <a:r>
              <a:rPr lang="en-US" sz="2000" dirty="0"/>
              <a:t>Different variations and improvements since its original formulation</a:t>
            </a:r>
          </a:p>
          <a:p>
            <a:pPr lvl="2"/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204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As in the case of influenza, high risk of misclassification of cause of death</a:t>
            </a:r>
          </a:p>
          <a:p>
            <a:pPr lvl="1"/>
            <a:r>
              <a:rPr lang="en-US" dirty="0"/>
              <a:t>Even worse than for influenza because SARS-CoV-2 was a new virus</a:t>
            </a:r>
          </a:p>
          <a:p>
            <a:r>
              <a:rPr lang="en-US" sz="2800" dirty="0"/>
              <a:t>Predominance of </a:t>
            </a:r>
            <a:r>
              <a:rPr lang="en-US" sz="2800" dirty="0">
                <a:solidFill>
                  <a:srgbClr val="C00000"/>
                </a:solidFill>
              </a:rPr>
              <a:t>simplistic </a:t>
            </a:r>
            <a:r>
              <a:rPr lang="en-US" sz="2800" dirty="0"/>
              <a:t>methods for excess mortality estimation</a:t>
            </a:r>
          </a:p>
          <a:p>
            <a:pPr lvl="1"/>
            <a:r>
              <a:rPr lang="en-US" dirty="0"/>
              <a:t>As </a:t>
            </a:r>
            <a:r>
              <a:rPr lang="en-US" dirty="0" err="1"/>
              <a:t>Serfling</a:t>
            </a:r>
            <a:r>
              <a:rPr lang="en-US" dirty="0"/>
              <a:t>-like models have some complexity, very simplistic approaches have dominated official estimates… ones much worse than others! 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weekly-average </a:t>
            </a:r>
            <a:r>
              <a:rPr lang="en-US" dirty="0"/>
              <a:t>and</a:t>
            </a:r>
            <a:r>
              <a:rPr lang="en-US" i="1" dirty="0"/>
              <a:t> Week-specific average </a:t>
            </a:r>
            <a:r>
              <a:rPr lang="en-US" dirty="0"/>
              <a:t>approaches</a:t>
            </a:r>
          </a:p>
          <a:p>
            <a:pPr lvl="2"/>
            <a:r>
              <a:rPr lang="en-US" dirty="0"/>
              <a:t>Limitations</a:t>
            </a:r>
          </a:p>
          <a:p>
            <a:pPr lvl="3"/>
            <a:r>
              <a:rPr lang="en-US" i="1" dirty="0"/>
              <a:t>Yearly average-week</a:t>
            </a:r>
            <a:r>
              <a:rPr lang="en-US" dirty="0"/>
              <a:t> ignore within-year seasonality</a:t>
            </a:r>
          </a:p>
          <a:p>
            <a:pPr lvl="4"/>
            <a:r>
              <a:rPr lang="en-US" dirty="0"/>
              <a:t>Particularly problematic in populations living in temperate climate</a:t>
            </a:r>
          </a:p>
          <a:p>
            <a:pPr lvl="3"/>
            <a:r>
              <a:rPr lang="en-US" dirty="0"/>
              <a:t>Both approaches ignore secular changes in mortality</a:t>
            </a:r>
          </a:p>
          <a:p>
            <a:pPr lvl="4"/>
            <a:r>
              <a:rPr lang="en-US" dirty="0"/>
              <a:t>Particularly problematic in ageing populations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</p:spTree>
    <p:extLst>
      <p:ext uri="{BB962C8B-B14F-4D97-AF65-F5344CB8AC3E}">
        <p14:creationId xmlns:p14="http://schemas.microsoft.com/office/powerpoint/2010/main" val="324917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9456" y="1842051"/>
                <a:ext cx="9505056" cy="39624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i="1" dirty="0"/>
                  <a:t>Weekly-average</a:t>
                </a:r>
              </a:p>
              <a:p>
                <a:pPr lvl="1"/>
                <a:r>
                  <a:rPr lang="en-US" dirty="0"/>
                  <a:t>The easiest one! Just compute average weekly deaths during the whole training period</a:t>
                </a:r>
              </a:p>
              <a:p>
                <a:pPr lvl="2"/>
                <a:r>
                  <a:rPr lang="en-US" b="1" dirty="0"/>
                  <a:t>1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600" i="1" dirty="0"/>
              </a:p>
              <a:p>
                <a:r>
                  <a:rPr lang="en-US" i="1" dirty="0"/>
                  <a:t>Week-specific average</a:t>
                </a:r>
              </a:p>
              <a:p>
                <a:pPr lvl="1"/>
                <a:r>
                  <a:rPr lang="en-US" dirty="0"/>
                  <a:t>Compute average deaths for each week of the year</a:t>
                </a:r>
              </a:p>
              <a:p>
                <a:pPr lvl="2"/>
                <a:r>
                  <a:rPr lang="en-US" b="1" dirty="0"/>
                  <a:t>52 values, one for each week</a:t>
                </a:r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456" y="1842051"/>
                <a:ext cx="9505056" cy="3962401"/>
              </a:xfrm>
              <a:blipFill>
                <a:blip r:embed="rId2"/>
                <a:stretch>
                  <a:fillRect l="-1026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approaches for excess mortality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32115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dirty="0" err="1"/>
              <a:t>Serfling</a:t>
            </a:r>
            <a:r>
              <a:rPr lang="en-US" dirty="0"/>
              <a:t>-like models</a:t>
            </a:r>
          </a:p>
          <a:p>
            <a:pPr lvl="1"/>
            <a:r>
              <a:rPr lang="en-US" dirty="0"/>
              <a:t>Fitting weekly deaths in a Poisson model that accounts for secular trends, seasonality, and changes in exposures over time</a:t>
            </a:r>
          </a:p>
          <a:p>
            <a:pPr lvl="2"/>
            <a:r>
              <a:rPr lang="en-US" dirty="0"/>
              <a:t>As many values as weeks to predict (e.g., </a:t>
            </a:r>
            <a:r>
              <a:rPr lang="en-US" b="1" dirty="0"/>
              <a:t>156 values</a:t>
            </a:r>
            <a:r>
              <a:rPr lang="en-US" dirty="0"/>
              <a:t> for 2020-2022)</a:t>
            </a:r>
          </a:p>
          <a:p>
            <a:pPr lvl="2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approaches for excess mortality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6E1362-94C8-4660-8C95-6BF264C89767}"/>
                  </a:ext>
                </a:extLst>
              </p:cNvPr>
              <p:cNvSpPr/>
              <p:nvPr/>
            </p:nvSpPr>
            <p:spPr>
              <a:xfrm>
                <a:off x="2989052" y="3723312"/>
                <a:ext cx="5713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𝑑𝑒𝑎𝑡h𝑠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𝑒𝑥𝑝𝑜𝑠𝑢𝑟𝑒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6E1362-94C8-4660-8C95-6BF264C89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052" y="3723312"/>
                <a:ext cx="5713359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D2782F8-6A33-4962-973A-E8414B374DBB}"/>
              </a:ext>
            </a:extLst>
          </p:cNvPr>
          <p:cNvSpPr/>
          <p:nvPr/>
        </p:nvSpPr>
        <p:spPr>
          <a:xfrm rot="16200000">
            <a:off x="5275996" y="3793478"/>
            <a:ext cx="131460" cy="729792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1DA9B3B-BAF5-4682-A646-ED3DE67243E2}"/>
              </a:ext>
            </a:extLst>
          </p:cNvPr>
          <p:cNvSpPr/>
          <p:nvPr/>
        </p:nvSpPr>
        <p:spPr>
          <a:xfrm rot="16200000">
            <a:off x="6155759" y="3793478"/>
            <a:ext cx="131460" cy="729792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033657C-D7B0-4A3D-A687-E7C365ABCB75}"/>
              </a:ext>
            </a:extLst>
          </p:cNvPr>
          <p:cNvSpPr/>
          <p:nvPr/>
        </p:nvSpPr>
        <p:spPr>
          <a:xfrm rot="16200000">
            <a:off x="7458197" y="3421282"/>
            <a:ext cx="131460" cy="1459585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3B432-5E63-4262-A85A-6590F85328CA}"/>
              </a:ext>
            </a:extLst>
          </p:cNvPr>
          <p:cNvSpPr txBox="1"/>
          <p:nvPr/>
        </p:nvSpPr>
        <p:spPr>
          <a:xfrm>
            <a:off x="4838284" y="4280294"/>
            <a:ext cx="101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Secular trend comp.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CF57F-A47A-4F56-9D89-F656A1F4F355}"/>
              </a:ext>
            </a:extLst>
          </p:cNvPr>
          <p:cNvSpPr txBox="1"/>
          <p:nvPr/>
        </p:nvSpPr>
        <p:spPr>
          <a:xfrm>
            <a:off x="5713549" y="4280294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Seasonal comp.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267E3-A975-4338-BA76-FDB191F94C9B}"/>
              </a:ext>
            </a:extLst>
          </p:cNvPr>
          <p:cNvSpPr txBox="1"/>
          <p:nvPr/>
        </p:nvSpPr>
        <p:spPr>
          <a:xfrm>
            <a:off x="6906185" y="4280293"/>
            <a:ext cx="123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Population comp.</a:t>
            </a:r>
          </a:p>
        </p:txBody>
      </p:sp>
    </p:spTree>
    <p:extLst>
      <p:ext uri="{BB962C8B-B14F-4D97-AF65-F5344CB8AC3E}">
        <p14:creationId xmlns:p14="http://schemas.microsoft.com/office/powerpoint/2010/main" val="161201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CF0A5C-14E9-4720-AE68-D81677773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2" y="3308977"/>
            <a:ext cx="9051239" cy="22628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Spain</a:t>
            </a:r>
          </a:p>
          <a:p>
            <a:pPr lvl="1"/>
            <a:r>
              <a:rPr lang="en-US" dirty="0"/>
              <a:t>Weekly deaths from the STMF between 2010 and 2022 for all sexes and ages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</p:spTree>
    <p:extLst>
      <p:ext uri="{BB962C8B-B14F-4D97-AF65-F5344CB8AC3E}">
        <p14:creationId xmlns:p14="http://schemas.microsoft.com/office/powerpoint/2010/main" val="381560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2"/>
            <a:ext cx="9505056" cy="1351422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Spain</a:t>
            </a:r>
          </a:p>
          <a:p>
            <a:pPr lvl="1"/>
            <a:r>
              <a:rPr lang="en-US" dirty="0"/>
              <a:t>Fitting the three types of baselines: average mortality, weekly-specific averages, and the Poisson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EC40E-3256-4485-9A7C-5A17020A6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3060240"/>
            <a:ext cx="11645243" cy="29113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4A1A1-12E7-49E1-BFDB-EC5D32132C76}"/>
              </a:ext>
            </a:extLst>
          </p:cNvPr>
          <p:cNvSpPr txBox="1">
            <a:spLocks/>
          </p:cNvSpPr>
          <p:nvPr/>
        </p:nvSpPr>
        <p:spPr>
          <a:xfrm>
            <a:off x="1199456" y="5901434"/>
            <a:ext cx="9505056" cy="135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How do these baseline differences translate in excess differences?</a:t>
            </a:r>
          </a:p>
        </p:txBody>
      </p:sp>
    </p:spTree>
    <p:extLst>
      <p:ext uri="{BB962C8B-B14F-4D97-AF65-F5344CB8AC3E}">
        <p14:creationId xmlns:p14="http://schemas.microsoft.com/office/powerpoint/2010/main" val="138317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1215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Mortality disturbances: Age-Period-Cohort modeling and visualization</vt:lpstr>
      <vt:lpstr>Lecture IV. Introduction to excess mortality estimation (bonus track)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IV. Introduction to excess mortality estimation</dc:title>
  <dc:creator>Enrique Acosta</dc:creator>
  <cp:lastModifiedBy>Enrique Acosta</cp:lastModifiedBy>
  <cp:revision>46</cp:revision>
  <dcterms:created xsi:type="dcterms:W3CDTF">2023-05-09T12:37:46Z</dcterms:created>
  <dcterms:modified xsi:type="dcterms:W3CDTF">2023-05-10T10:20:50Z</dcterms:modified>
</cp:coreProperties>
</file>