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29" r:id="rId3"/>
    <p:sldId id="272" r:id="rId4"/>
    <p:sldId id="330" r:id="rId5"/>
    <p:sldId id="331" r:id="rId6"/>
    <p:sldId id="332" r:id="rId7"/>
    <p:sldId id="343" r:id="rId8"/>
    <p:sldId id="344" r:id="rId9"/>
    <p:sldId id="341" r:id="rId10"/>
    <p:sldId id="342" r:id="rId11"/>
    <p:sldId id="347" r:id="rId12"/>
    <p:sldId id="334" r:id="rId13"/>
    <p:sldId id="335" r:id="rId14"/>
    <p:sldId id="338" r:id="rId15"/>
    <p:sldId id="339" r:id="rId16"/>
    <p:sldId id="333" r:id="rId17"/>
    <p:sldId id="348" r:id="rId18"/>
    <p:sldId id="34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673" autoAdjust="0"/>
  </p:normalViewPr>
  <p:slideViewPr>
    <p:cSldViewPr snapToGrid="0">
      <p:cViewPr varScale="1">
        <p:scale>
          <a:sx n="84" d="100"/>
          <a:sy n="84" d="100"/>
        </p:scale>
        <p:origin x="393" y="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446E4-B3D2-4F0B-B447-A2281735756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93732-A25B-42F4-8092-E31224CFC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5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93732-A25B-42F4-8092-E31224CFC2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6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9AB2-CA12-449F-A2E2-E3B58B7C2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0C476-4694-49BF-A2C0-2D164BC64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5986F-3567-40E2-A9D4-DB8C9C93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73BB-F0E9-40D5-AEF2-55DEE04F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03492-9564-4541-A550-868FFC3C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68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3639-6FEB-4906-B57F-34D9B1F8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62893-7E0C-4A3F-8334-7AC169D2C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7BFF4-6956-4E2D-98A6-56E3578E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56143-D42D-4213-8D87-469EB0182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617A6-CCC6-46AA-AA53-38FF83DB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07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1CDA4-00E5-47E4-9DA6-86F67BF6C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1B046-CF92-423D-890B-D6BE140F0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EE077-EDAA-429B-9874-97DFFD01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9707-764D-496B-A80C-0EA42424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79023-722C-494E-9C70-9D9A09E5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3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82AA-2B26-4326-9D44-6098ABDA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CF1AA-7130-430C-B2D9-119C69F6B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B69F5-3141-4174-BD7C-3D421299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E1052-7822-483F-8424-6E650358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7744F-0504-4BBB-8137-BC1304E2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1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75526-2578-4C3F-9419-2E0FDDDA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165C8-23B3-41A6-8C9B-08B9FE916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AB9CB-2FE7-4C20-86B0-920A78F7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31CBE-73CC-47D8-A161-187AFA94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6E48F-F810-40BC-B1FD-D690E0D5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E59CA-EF70-4923-81FA-4936054A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9878D-988F-4399-9AAD-615D41E24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62421-7D8B-48A4-9049-07EB94785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B5A60-C94B-42A2-954D-B46DD53A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C963A-FCF9-43F1-9C19-C09C64BE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7416F-0BD8-431B-A9D8-6433F907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57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8F9C-62F4-4C91-B4A9-F169D483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7F3D5-36C7-4263-BEBE-401D98622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BE290-58BA-49A8-A4FD-98F0A93DA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C2EBBC-FF3C-4F5E-9937-F181E6403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6B506-6566-4CDB-A00E-B6A65EAA7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D9D5D-5099-43AA-B764-C041ADD2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34414E-60C3-46C4-BE61-93E95DE6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B728D-372A-4867-A4F3-7DDE2A56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6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F47B-BCD9-4716-94D5-15EC3CB1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AEFAC-5786-4678-A380-506DEEB1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06E79-FF5E-4BB0-98B4-D7917179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7FAFC-A060-4603-BB51-144D1D8E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8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49030B-C032-473D-89BD-25F5D9BA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DA0B36-E251-4048-8C21-B0B69BF5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9021-AF77-44D5-9ED2-431AA12A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7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BD0C-6581-4794-A434-004C34F5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938B-18D5-4B99-8782-7184D690E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35D0B-590E-487E-824D-5375BB6C9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2D904-4F63-43D8-8DC3-99CA4EE4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D8104-0264-45B0-8A33-0C74B75E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4FEFE-8602-4E91-ADDB-7F1AFCAA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93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DF5E-279F-4D1E-B22C-A9C0189F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8126A-0E9C-452F-8DE0-02FCDB348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4F57E-DC26-4185-AED7-EDD93350D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4373B-5433-43B0-99C9-FD6413420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FA78-848A-481A-B58D-B4ED842EAB03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72B46-31B1-4A66-8205-468E8DBE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CD64F-42B3-45EF-9BC2-104B6759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6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0F9736-4C3C-43EB-BD45-BB4FA5F32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F8E7A-FF76-4305-8285-F14E88BB2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0E4F0-B5D4-4409-B24A-AC51F9852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FA78-848A-481A-B58D-B4ED842EAB03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12EA9-C5B5-4C77-8193-6F0871E6B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7B8E2-E6FB-483B-B1FC-97BC2AEF4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3CE95-169A-473C-B78F-AFB862F00D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9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9904" y="2690523"/>
            <a:ext cx="10425514" cy="1251570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Calibri (Headings)"/>
              </a:rPr>
              <a:t>Mortality disturbances: Age-Period-Cohort modeling and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448" y="4130683"/>
            <a:ext cx="6400800" cy="2016224"/>
          </a:xfrm>
        </p:spPr>
        <p:txBody>
          <a:bodyPr>
            <a:normAutofit fontScale="92500" lnSpcReduction="20000"/>
          </a:bodyPr>
          <a:lstStyle/>
          <a:p>
            <a:pPr algn="l">
              <a:spcBef>
                <a:spcPts val="0"/>
              </a:spcBef>
            </a:pPr>
            <a:r>
              <a:rPr lang="en-US" b="1" dirty="0"/>
              <a:t>EDSD Program 2025</a:t>
            </a:r>
          </a:p>
          <a:p>
            <a:pPr algn="l">
              <a:spcBef>
                <a:spcPts val="0"/>
              </a:spcBef>
            </a:pPr>
            <a:r>
              <a:rPr lang="en-US" b="1" dirty="0"/>
              <a:t>INED</a:t>
            </a:r>
          </a:p>
          <a:p>
            <a:pPr algn="l">
              <a:spcBef>
                <a:spcPts val="0"/>
              </a:spcBef>
            </a:pPr>
            <a:endParaRPr lang="en-US" b="1" dirty="0"/>
          </a:p>
          <a:p>
            <a:pPr algn="l"/>
            <a:r>
              <a:rPr lang="en-US" dirty="0"/>
              <a:t>Enrique Acosta</a:t>
            </a:r>
          </a:p>
          <a:p>
            <a:pPr algn="l"/>
            <a:r>
              <a:rPr lang="en-US" dirty="0"/>
              <a:t>Centre for Demographic Studies (CED)</a:t>
            </a:r>
          </a:p>
          <a:p>
            <a:pPr algn="l"/>
            <a:r>
              <a:rPr lang="en-US" dirty="0"/>
              <a:t>11.06.2025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543CA-89DB-4D71-BE86-2A4DBF78CD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817082" y="4962082"/>
            <a:ext cx="2425700" cy="11210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2" descr="INEDEng on X: &quot;The call for applications for the European Doctoral ...">
            <a:extLst>
              <a:ext uri="{FF2B5EF4-FFF2-40B4-BE49-F238E27FC236}">
                <a16:creationId xmlns:a16="http://schemas.microsoft.com/office/drawing/2014/main" id="{B38EF5E0-FDF6-43D0-8EFF-F7A2B5CE5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139" y="291141"/>
            <a:ext cx="5953721" cy="169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135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3E7DCA4-1F97-4A70-B65A-7C0032A42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58" y="2922162"/>
            <a:ext cx="9711475" cy="323715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674952"/>
            <a:ext cx="9505056" cy="1351422"/>
          </a:xfrm>
        </p:spPr>
        <p:txBody>
          <a:bodyPr>
            <a:normAutofit/>
          </a:bodyPr>
          <a:lstStyle/>
          <a:p>
            <a:r>
              <a:rPr lang="en-US" sz="2800" dirty="0"/>
              <a:t>Practical example: COVID-19 in </a:t>
            </a:r>
            <a:r>
              <a:rPr lang="en-US" dirty="0"/>
              <a:t>Canada</a:t>
            </a:r>
            <a:endParaRPr lang="en-US" sz="2800" dirty="0"/>
          </a:p>
          <a:p>
            <a:pPr lvl="1"/>
            <a:r>
              <a:rPr lang="en-US" dirty="0"/>
              <a:t>Cumulative excess by approach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6" y="531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Excess mortality in the context of COVID-19</a:t>
            </a:r>
          </a:p>
        </p:txBody>
      </p:sp>
    </p:spTree>
    <p:extLst>
      <p:ext uri="{BB962C8B-B14F-4D97-AF65-F5344CB8AC3E}">
        <p14:creationId xmlns:p14="http://schemas.microsoft.com/office/powerpoint/2010/main" val="170171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9FCEF6-E5A3-4FB0-B703-37E200201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17" y="2649893"/>
            <a:ext cx="10475164" cy="392818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674952"/>
            <a:ext cx="9505056" cy="1351422"/>
          </a:xfrm>
        </p:spPr>
        <p:txBody>
          <a:bodyPr>
            <a:normAutofit/>
          </a:bodyPr>
          <a:lstStyle/>
          <a:p>
            <a:r>
              <a:rPr lang="en-US" sz="2800" dirty="0"/>
              <a:t>Practical example: COVID-19 in Canada</a:t>
            </a:r>
          </a:p>
          <a:p>
            <a:pPr lvl="1"/>
            <a:r>
              <a:rPr lang="en-US" dirty="0"/>
              <a:t>Total by year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6" y="531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Excess mortality in the context of COVID-19</a:t>
            </a:r>
          </a:p>
        </p:txBody>
      </p:sp>
    </p:spTree>
    <p:extLst>
      <p:ext uri="{BB962C8B-B14F-4D97-AF65-F5344CB8AC3E}">
        <p14:creationId xmlns:p14="http://schemas.microsoft.com/office/powerpoint/2010/main" val="951262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2597427"/>
          </a:xfrm>
        </p:spPr>
        <p:txBody>
          <a:bodyPr>
            <a:normAutofit/>
          </a:bodyPr>
          <a:lstStyle/>
          <a:p>
            <a:r>
              <a:rPr lang="en-US" sz="2800" b="1" i="1" dirty="0"/>
              <a:t>Avoided mortality:</a:t>
            </a:r>
          </a:p>
          <a:p>
            <a:pPr lvl="1"/>
            <a:r>
              <a:rPr lang="en-US" dirty="0"/>
              <a:t>Expected deaths that did not occur</a:t>
            </a:r>
          </a:p>
          <a:p>
            <a:pPr lvl="1"/>
            <a:r>
              <a:rPr lang="en-US" dirty="0"/>
              <a:t>During the pandemic, influenza circulation was very low. However, the baseline is built under “normal” circumstances, which include typical influenza mortality. </a:t>
            </a:r>
          </a:p>
          <a:p>
            <a:pPr lvl="2"/>
            <a:r>
              <a:rPr lang="en-US" dirty="0"/>
              <a:t>Should we include influenza deaths in the baseline?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5" y="531952"/>
            <a:ext cx="93691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 few conceptual challenges in measuring excess mortality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BC4F0-F3A0-4B18-A5D4-A18EB858D4EA}"/>
              </a:ext>
            </a:extLst>
          </p:cNvPr>
          <p:cNvSpPr txBox="1"/>
          <p:nvPr/>
        </p:nvSpPr>
        <p:spPr>
          <a:xfrm>
            <a:off x="8998226" y="4724401"/>
            <a:ext cx="2252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Example: Belgium excess estimates in 2020</a:t>
            </a:r>
          </a:p>
          <a:p>
            <a:r>
              <a:rPr lang="en-US" sz="1400" i="1" dirty="0"/>
              <a:t>Source: STMF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C4953A-8A74-4F23-AD93-DDD740C704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6486" y="4201130"/>
            <a:ext cx="6513249" cy="234544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34EBF43-6239-443B-8BD4-985F3D44D204}"/>
              </a:ext>
            </a:extLst>
          </p:cNvPr>
          <p:cNvSpPr/>
          <p:nvPr/>
        </p:nvSpPr>
        <p:spPr>
          <a:xfrm>
            <a:off x="2478157" y="5463065"/>
            <a:ext cx="1464366" cy="7853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2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3962401"/>
          </a:xfrm>
        </p:spPr>
        <p:txBody>
          <a:bodyPr>
            <a:normAutofit/>
          </a:bodyPr>
          <a:lstStyle/>
          <a:p>
            <a:r>
              <a:rPr lang="en-US" b="1" i="1" dirty="0"/>
              <a:t>Mortality displacement (aka., harvesting effect):</a:t>
            </a:r>
          </a:p>
          <a:p>
            <a:pPr lvl="1"/>
            <a:r>
              <a:rPr lang="en-US" dirty="0"/>
              <a:t>Deaths of frail or sick people that were expected to occur during the observation period, but were brought forward by COVID-19</a:t>
            </a:r>
          </a:p>
          <a:p>
            <a:pPr lvl="2"/>
            <a:r>
              <a:rPr lang="en-US" dirty="0"/>
              <a:t>Result in a temporary surplus in mortality followed by a deficit</a:t>
            </a:r>
          </a:p>
          <a:p>
            <a:pPr lvl="2"/>
            <a:r>
              <a:rPr lang="en-US" dirty="0"/>
              <a:t>Issue: These deaths are ignored when calculating cumulative excess deaths!!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46E228-8C17-45CD-86DE-C0BF03BCC47D}"/>
              </a:ext>
            </a:extLst>
          </p:cNvPr>
          <p:cNvSpPr txBox="1">
            <a:spLocks/>
          </p:cNvSpPr>
          <p:nvPr/>
        </p:nvSpPr>
        <p:spPr>
          <a:xfrm>
            <a:off x="1199455" y="531952"/>
            <a:ext cx="93691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 few conceptual challenges in measuring excess mortality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F2752-B09D-453D-ACB0-CC9C58A35759}"/>
              </a:ext>
            </a:extLst>
          </p:cNvPr>
          <p:cNvSpPr txBox="1"/>
          <p:nvPr/>
        </p:nvSpPr>
        <p:spPr>
          <a:xfrm>
            <a:off x="8998226" y="4724401"/>
            <a:ext cx="22528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Example: Belgium excess estimates in 2020</a:t>
            </a:r>
          </a:p>
          <a:p>
            <a:r>
              <a:rPr lang="en-US" sz="1400" i="1" dirty="0"/>
              <a:t>Source: STMF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AA3E2-2234-41A4-93A0-60931B95DD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6486" y="4201130"/>
            <a:ext cx="6513249" cy="234544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D3BE543-70AB-4967-8FBD-BBD391C38E66}"/>
              </a:ext>
            </a:extLst>
          </p:cNvPr>
          <p:cNvSpPr/>
          <p:nvPr/>
        </p:nvSpPr>
        <p:spPr>
          <a:xfrm>
            <a:off x="4903305" y="5661847"/>
            <a:ext cx="1464366" cy="7853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0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39624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Accounting or not for processes as </a:t>
            </a:r>
            <a:r>
              <a:rPr lang="en-US" i="1" dirty="0"/>
              <a:t>avoided mortality</a:t>
            </a:r>
            <a:r>
              <a:rPr lang="en-US" dirty="0"/>
              <a:t> and </a:t>
            </a:r>
            <a:r>
              <a:rPr lang="en-US" i="1" dirty="0"/>
              <a:t>mortality displacement</a:t>
            </a:r>
            <a:r>
              <a:rPr lang="en-US" dirty="0"/>
              <a:t>?</a:t>
            </a:r>
          </a:p>
          <a:p>
            <a:r>
              <a:rPr lang="en-US" dirty="0"/>
              <a:t>Not straightforward answer… it depends what we want to measure:</a:t>
            </a:r>
          </a:p>
          <a:p>
            <a:pPr lvl="1"/>
            <a:r>
              <a:rPr lang="en-US" b="1" dirty="0"/>
              <a:t>COVID-related mortality</a:t>
            </a:r>
            <a:r>
              <a:rPr lang="en-US" dirty="0"/>
              <a:t>? </a:t>
            </a:r>
          </a:p>
          <a:p>
            <a:pPr lvl="2"/>
            <a:r>
              <a:rPr lang="en-US" dirty="0"/>
              <a:t>Possible solution: remove/ignore negative excess estimates</a:t>
            </a:r>
          </a:p>
          <a:p>
            <a:pPr lvl="2"/>
            <a:r>
              <a:rPr lang="en-US" dirty="0"/>
              <a:t>If we are interested in knowing the severity and fatality of the disease</a:t>
            </a:r>
          </a:p>
          <a:p>
            <a:pPr lvl="1"/>
            <a:r>
              <a:rPr lang="en-US" b="1" dirty="0"/>
              <a:t>Mortality changes relative to a “regular” year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If we are interested in looking at mortality disturbances or adjusting population estimates</a:t>
            </a:r>
          </a:p>
          <a:p>
            <a:pPr lvl="1"/>
            <a:endParaRPr lang="en-US" sz="1000" dirty="0"/>
          </a:p>
          <a:p>
            <a:pPr lvl="1"/>
            <a:r>
              <a:rPr lang="en-US" dirty="0"/>
              <a:t>Most of the available “COVID mortality estimates” in literature follow the second approach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46E228-8C17-45CD-86DE-C0BF03BCC47D}"/>
              </a:ext>
            </a:extLst>
          </p:cNvPr>
          <p:cNvSpPr txBox="1">
            <a:spLocks/>
          </p:cNvSpPr>
          <p:nvPr/>
        </p:nvSpPr>
        <p:spPr>
          <a:xfrm>
            <a:off x="1199455" y="531952"/>
            <a:ext cx="93691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 few conceptual challenges in measuring excess mortality</a:t>
            </a:r>
          </a:p>
        </p:txBody>
      </p:sp>
    </p:spTree>
    <p:extLst>
      <p:ext uri="{BB962C8B-B14F-4D97-AF65-F5344CB8AC3E}">
        <p14:creationId xmlns:p14="http://schemas.microsoft.com/office/powerpoint/2010/main" val="186629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3962401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Time resolution</a:t>
            </a:r>
          </a:p>
          <a:p>
            <a:pPr lvl="1"/>
            <a:r>
              <a:rPr lang="en-US" dirty="0"/>
              <a:t>Does it make a difference to use annual, monthly, weekly mortality?</a:t>
            </a:r>
          </a:p>
          <a:p>
            <a:pPr lvl="2"/>
            <a:r>
              <a:rPr lang="en-US" dirty="0"/>
              <a:t>Not too much, unless you want to adjust for avoided and displaced mortality</a:t>
            </a:r>
          </a:p>
          <a:p>
            <a:pPr lvl="0"/>
            <a:r>
              <a:rPr lang="en-US" dirty="0"/>
              <a:t>Training period</a:t>
            </a:r>
          </a:p>
          <a:p>
            <a:pPr lvl="1"/>
            <a:r>
              <a:rPr lang="en-US" dirty="0"/>
              <a:t>How many years to take in consideration for constructing the baseline?</a:t>
            </a:r>
          </a:p>
          <a:p>
            <a:pPr lvl="2"/>
            <a:r>
              <a:rPr lang="en-US" dirty="0"/>
              <a:t>Estimates are highly sensitive to this, depending in the trend, of course</a:t>
            </a:r>
          </a:p>
          <a:p>
            <a:pPr lvl="2"/>
            <a:r>
              <a:rPr lang="en-US" dirty="0"/>
              <a:t>Cross-validation of the model is sensible</a:t>
            </a:r>
          </a:p>
          <a:p>
            <a:r>
              <a:rPr lang="en-US" dirty="0"/>
              <a:t>Exposures</a:t>
            </a:r>
          </a:p>
          <a:p>
            <a:pPr lvl="1"/>
            <a:r>
              <a:rPr lang="en-US" dirty="0"/>
              <a:t>How exposures to risk change over the course of a long period shock of mortality as the COVID-19 pandemic? How do we account for excess deaths in the denominator? Kind of circularity… (?)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46E228-8C17-45CD-86DE-C0BF03BCC47D}"/>
              </a:ext>
            </a:extLst>
          </p:cNvPr>
          <p:cNvSpPr txBox="1">
            <a:spLocks/>
          </p:cNvSpPr>
          <p:nvPr/>
        </p:nvSpPr>
        <p:spPr>
          <a:xfrm>
            <a:off x="1199455" y="531952"/>
            <a:ext cx="936915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 few methodological challenges in measuring excess mortality</a:t>
            </a:r>
          </a:p>
        </p:txBody>
      </p:sp>
    </p:spTree>
    <p:extLst>
      <p:ext uri="{BB962C8B-B14F-4D97-AF65-F5344CB8AC3E}">
        <p14:creationId xmlns:p14="http://schemas.microsoft.com/office/powerpoint/2010/main" val="211381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039" y="1292087"/>
            <a:ext cx="5888969" cy="1572412"/>
          </a:xfrm>
        </p:spPr>
        <p:txBody>
          <a:bodyPr>
            <a:normAutofit/>
          </a:bodyPr>
          <a:lstStyle/>
          <a:p>
            <a:r>
              <a:rPr lang="en-US" sz="2800" dirty="0"/>
              <a:t>Not limited to mortality</a:t>
            </a:r>
          </a:p>
          <a:p>
            <a:r>
              <a:rPr lang="en-US" dirty="0"/>
              <a:t>Extendible to other demographic phenomena, like fertility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861392" y="23605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Other potential applications</a:t>
            </a:r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152FC0C9-DF46-44C8-86A6-CB4665AE3727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23730" y="2992507"/>
            <a:ext cx="7199244" cy="3629439"/>
          </a:xfrm>
          <a:prstGeom prst="rect">
            <a:avLst/>
          </a:prstGeom>
          <a:ln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7847B2-77FB-4DF7-B4CF-7766B4F49C58}"/>
              </a:ext>
            </a:extLst>
          </p:cNvPr>
          <p:cNvSpPr txBox="1"/>
          <p:nvPr/>
        </p:nvSpPr>
        <p:spPr>
          <a:xfrm>
            <a:off x="8441635" y="3772729"/>
            <a:ext cx="28093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● predicted births based on trimester averages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● predicted births based on Poisson model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196F2-A3A5-4BB1-8924-4A2FA9DC1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996" y="1228082"/>
            <a:ext cx="4699965" cy="170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7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EBDFF2-5B5E-4796-B56B-ACAE96C7FF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37" b="17564"/>
          <a:stretch/>
        </p:blipFill>
        <p:spPr>
          <a:xfrm>
            <a:off x="5396684" y="16180"/>
            <a:ext cx="6180821" cy="6782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244A47-401C-497F-8B24-79C8B638BC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44" t="50323" r="970" b="30496"/>
          <a:stretch/>
        </p:blipFill>
        <p:spPr>
          <a:xfrm>
            <a:off x="11577505" y="1217984"/>
            <a:ext cx="421078" cy="15614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E06413-8040-41BB-95D6-4922A7ED2B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36" t="12393" r="593" b="64655"/>
          <a:stretch/>
        </p:blipFill>
        <p:spPr>
          <a:xfrm>
            <a:off x="11577504" y="3868901"/>
            <a:ext cx="468721" cy="17514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5AB936-C9F1-4EA4-82FD-3CC9B037D8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1" t="88832" r="25736" b="1015"/>
          <a:stretch/>
        </p:blipFill>
        <p:spPr>
          <a:xfrm>
            <a:off x="6972026" y="59635"/>
            <a:ext cx="4684178" cy="5811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315AF6-42AE-4F86-873E-D9EDE327C1F9}"/>
              </a:ext>
            </a:extLst>
          </p:cNvPr>
          <p:cNvSpPr txBox="1"/>
          <p:nvPr/>
        </p:nvSpPr>
        <p:spPr>
          <a:xfrm>
            <a:off x="4661290" y="5779346"/>
            <a:ext cx="1364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/>
              <a:t>Fortes et al. (2025)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040" y="1292087"/>
            <a:ext cx="5084914" cy="1572412"/>
          </a:xfrm>
        </p:spPr>
        <p:txBody>
          <a:bodyPr>
            <a:normAutofit/>
          </a:bodyPr>
          <a:lstStyle/>
          <a:p>
            <a:r>
              <a:rPr lang="en-US" sz="2800" dirty="0"/>
              <a:t>Hetero- and same-sex marriages in </a:t>
            </a:r>
            <a:r>
              <a:rPr lang="en-US" sz="2800" b="1" dirty="0"/>
              <a:t>Brazil</a:t>
            </a:r>
          </a:p>
          <a:p>
            <a:pPr lvl="1"/>
            <a:r>
              <a:rPr lang="en-US" dirty="0" err="1"/>
              <a:t>Bolsonaro</a:t>
            </a:r>
            <a:r>
              <a:rPr lang="en-US" dirty="0"/>
              <a:t> effect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861392" y="21901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Other applications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847B2-77FB-4DF7-B4CF-7766B4F49C58}"/>
              </a:ext>
            </a:extLst>
          </p:cNvPr>
          <p:cNvSpPr txBox="1"/>
          <p:nvPr/>
        </p:nvSpPr>
        <p:spPr>
          <a:xfrm>
            <a:off x="941040" y="2864499"/>
            <a:ext cx="3494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● predicted monthly marriages based on Poisson model</a:t>
            </a:r>
          </a:p>
        </p:txBody>
      </p:sp>
    </p:spTree>
    <p:extLst>
      <p:ext uri="{BB962C8B-B14F-4D97-AF65-F5344CB8AC3E}">
        <p14:creationId xmlns:p14="http://schemas.microsoft.com/office/powerpoint/2010/main" val="262534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7F3C-CE5B-43A5-8BDE-A8FB5D01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Excess mortality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E7E7F-0767-454E-ABFB-D0B5BC398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Let’s play in R!</a:t>
            </a:r>
          </a:p>
        </p:txBody>
      </p:sp>
    </p:spTree>
    <p:extLst>
      <p:ext uri="{BB962C8B-B14F-4D97-AF65-F5344CB8AC3E}">
        <p14:creationId xmlns:p14="http://schemas.microsoft.com/office/powerpoint/2010/main" val="9593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A354-2B69-4CBF-A440-4572C3C4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548" y="1916832"/>
            <a:ext cx="8136904" cy="2592288"/>
          </a:xfrm>
        </p:spPr>
        <p:txBody>
          <a:bodyPr>
            <a:normAutofit/>
          </a:bodyPr>
          <a:lstStyle/>
          <a:p>
            <a:r>
              <a:rPr lang="en-US" sz="6000" dirty="0"/>
              <a:t>Lecture III. Introduction to excess mortality estimation (bonus track)</a:t>
            </a:r>
          </a:p>
        </p:txBody>
      </p:sp>
    </p:spTree>
    <p:extLst>
      <p:ext uri="{BB962C8B-B14F-4D97-AF65-F5344CB8AC3E}">
        <p14:creationId xmlns:p14="http://schemas.microsoft.com/office/powerpoint/2010/main" val="131615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555682"/>
            <a:ext cx="9505056" cy="4359966"/>
          </a:xfrm>
        </p:spPr>
        <p:txBody>
          <a:bodyPr>
            <a:normAutofit/>
          </a:bodyPr>
          <a:lstStyle/>
          <a:p>
            <a:r>
              <a:rPr lang="en-US" sz="2800" dirty="0"/>
              <a:t>What is excess mortality?</a:t>
            </a:r>
          </a:p>
          <a:p>
            <a:pPr lvl="1"/>
            <a:r>
              <a:rPr lang="en-US" dirty="0"/>
              <a:t>What is the reference or “normal” / “expected” mortality?</a:t>
            </a:r>
          </a:p>
          <a:p>
            <a:pPr lvl="1"/>
            <a:r>
              <a:rPr lang="en-US" dirty="0"/>
              <a:t>Who defines it?</a:t>
            </a:r>
          </a:p>
          <a:p>
            <a:pPr lvl="1"/>
            <a:r>
              <a:rPr lang="en-US" dirty="0"/>
              <a:t>Requires to build a counterfactual scenario (baseline)</a:t>
            </a:r>
          </a:p>
          <a:p>
            <a:pPr lvl="1"/>
            <a:r>
              <a:rPr lang="en-US" dirty="0"/>
              <a:t>A conceptual and subjective definition</a:t>
            </a:r>
          </a:p>
          <a:p>
            <a:r>
              <a:rPr lang="en-US" dirty="0"/>
              <a:t>Mortality deviations, relative to a counterfactual scenario</a:t>
            </a:r>
          </a:p>
          <a:p>
            <a:pPr lvl="1"/>
            <a:r>
              <a:rPr lang="en-US" dirty="0"/>
              <a:t>Usually refers to period shocks </a:t>
            </a:r>
          </a:p>
          <a:p>
            <a:pPr lvl="2"/>
            <a:r>
              <a:rPr lang="en-US" dirty="0"/>
              <a:t>E.g., wars, epidemics, pandemics, heat waves, natural disasters</a:t>
            </a:r>
          </a:p>
          <a:p>
            <a:pPr lvl="1"/>
            <a:r>
              <a:rPr lang="en-US" dirty="0"/>
              <a:t>Excess mortality considered as the “Gold standard” method for mortality in these contexts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6" y="41268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Excess mortality</a:t>
            </a:r>
          </a:p>
        </p:txBody>
      </p:sp>
    </p:spTree>
    <p:extLst>
      <p:ext uri="{BB962C8B-B14F-4D97-AF65-F5344CB8AC3E}">
        <p14:creationId xmlns:p14="http://schemas.microsoft.com/office/powerpoint/2010/main" val="55056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630" y="1842052"/>
            <a:ext cx="9505056" cy="1895062"/>
          </a:xfrm>
        </p:spPr>
        <p:txBody>
          <a:bodyPr>
            <a:normAutofit/>
          </a:bodyPr>
          <a:lstStyle/>
          <a:p>
            <a:r>
              <a:rPr lang="en-US" sz="2400" dirty="0"/>
              <a:t>Originally, excess mortality methods were proposed to measure and analyze influenza mortality</a:t>
            </a:r>
          </a:p>
          <a:p>
            <a:pPr lvl="1"/>
            <a:r>
              <a:rPr lang="en-US" sz="2000" dirty="0"/>
              <a:t>Influenza is most of the times misclassified as pneumonia, cardiovascular, or respiratory diseases</a:t>
            </a:r>
          </a:p>
          <a:p>
            <a:pPr lvl="1"/>
            <a:r>
              <a:rPr lang="en-US" sz="2000" dirty="0"/>
              <a:t>Need of a model that captures influenza deaths from seasonal variations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6" y="531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Excess mortality in the context of period shocks</a:t>
            </a:r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CF2D8FF1-9FAC-4E24-A5BC-8A52C1C7D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96" y="3904214"/>
            <a:ext cx="4625009" cy="232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89BEAC-0ECF-4E43-BF53-34078C87C3CB}"/>
              </a:ext>
            </a:extLst>
          </p:cNvPr>
          <p:cNvSpPr txBox="1">
            <a:spLocks/>
          </p:cNvSpPr>
          <p:nvPr/>
        </p:nvSpPr>
        <p:spPr>
          <a:xfrm>
            <a:off x="735630" y="3690731"/>
            <a:ext cx="5824196" cy="3430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err="1"/>
              <a:t>Serfling</a:t>
            </a:r>
            <a:r>
              <a:rPr lang="en-US" sz="2400" dirty="0"/>
              <a:t> model (1963)</a:t>
            </a:r>
          </a:p>
          <a:p>
            <a:pPr lvl="1"/>
            <a:r>
              <a:rPr lang="en-US" sz="2000" dirty="0"/>
              <a:t>Strong assumption: influenza does not circulate during summer, and most increases during winter are due to influenza infections</a:t>
            </a:r>
          </a:p>
          <a:p>
            <a:pPr lvl="1"/>
            <a:r>
              <a:rPr lang="en-US" sz="2000" dirty="0"/>
              <a:t>Simple model: a linear regression that accounts for seasonality</a:t>
            </a:r>
          </a:p>
          <a:p>
            <a:pPr lvl="1"/>
            <a:r>
              <a:rPr lang="en-US" sz="2000" dirty="0"/>
              <a:t>Different variations and improvements since its original formulation</a:t>
            </a:r>
          </a:p>
          <a:p>
            <a:pPr lvl="2"/>
            <a:endParaRPr lang="en-US" sz="18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204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396240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As in the case of influenza, high risk of misclassification of cause of death</a:t>
            </a:r>
          </a:p>
          <a:p>
            <a:pPr lvl="1"/>
            <a:r>
              <a:rPr lang="en-US" dirty="0"/>
              <a:t>Even worse than for influenza because SARS-CoV-2 was a new virus</a:t>
            </a:r>
          </a:p>
          <a:p>
            <a:r>
              <a:rPr lang="en-US" sz="2800" dirty="0"/>
              <a:t>Predominance of </a:t>
            </a:r>
            <a:r>
              <a:rPr lang="en-US" sz="2800" dirty="0">
                <a:solidFill>
                  <a:srgbClr val="C00000"/>
                </a:solidFill>
              </a:rPr>
              <a:t>simplistic </a:t>
            </a:r>
            <a:r>
              <a:rPr lang="en-US" sz="2800" dirty="0"/>
              <a:t>methods for excess mortality estimation</a:t>
            </a:r>
          </a:p>
          <a:p>
            <a:pPr lvl="1"/>
            <a:r>
              <a:rPr lang="en-US" dirty="0"/>
              <a:t>Because </a:t>
            </a:r>
            <a:r>
              <a:rPr lang="en-US" i="1" dirty="0"/>
              <a:t>Serfling</a:t>
            </a:r>
            <a:r>
              <a:rPr lang="en-US" dirty="0"/>
              <a:t>-like models have some complexity, very simplistic approaches have dominated official estimates… ones worse than others! </a:t>
            </a:r>
          </a:p>
          <a:p>
            <a:pPr lvl="1"/>
            <a:r>
              <a:rPr lang="en-US" dirty="0"/>
              <a:t>E.g., </a:t>
            </a:r>
            <a:r>
              <a:rPr lang="en-US" i="1" dirty="0"/>
              <a:t>weekly-average </a:t>
            </a:r>
            <a:r>
              <a:rPr lang="en-US" dirty="0"/>
              <a:t>and</a:t>
            </a:r>
            <a:r>
              <a:rPr lang="en-US" i="1" dirty="0"/>
              <a:t> week-specific average </a:t>
            </a:r>
            <a:r>
              <a:rPr lang="en-US" dirty="0"/>
              <a:t>approaches</a:t>
            </a:r>
          </a:p>
          <a:p>
            <a:pPr lvl="2"/>
            <a:r>
              <a:rPr lang="en-US" dirty="0"/>
              <a:t>These approaches ignore secular changes in mortality</a:t>
            </a:r>
          </a:p>
          <a:p>
            <a:pPr lvl="4"/>
            <a:r>
              <a:rPr lang="en-US" dirty="0"/>
              <a:t>Particularly problematic in ageing populations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6" y="531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Excess mortality in the context of COVID-19</a:t>
            </a:r>
          </a:p>
        </p:txBody>
      </p:sp>
    </p:spTree>
    <p:extLst>
      <p:ext uri="{BB962C8B-B14F-4D97-AF65-F5344CB8AC3E}">
        <p14:creationId xmlns:p14="http://schemas.microsoft.com/office/powerpoint/2010/main" val="324917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400E22-370A-4C45-B98F-876F1B255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3180006"/>
            <a:ext cx="9438124" cy="31460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3962401"/>
          </a:xfrm>
        </p:spPr>
        <p:txBody>
          <a:bodyPr>
            <a:normAutofit/>
          </a:bodyPr>
          <a:lstStyle/>
          <a:p>
            <a:r>
              <a:rPr lang="en-US" sz="2800" dirty="0"/>
              <a:t>Practical example: COVID-19 in Canada</a:t>
            </a:r>
          </a:p>
          <a:p>
            <a:pPr lvl="1"/>
            <a:r>
              <a:rPr lang="en-US" dirty="0"/>
              <a:t>Weekly deaths from the STMF since 2015 for all sexes and ages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6" y="531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Excess mortality in the context of COVID-19</a:t>
            </a:r>
          </a:p>
        </p:txBody>
      </p:sp>
    </p:spTree>
    <p:extLst>
      <p:ext uri="{BB962C8B-B14F-4D97-AF65-F5344CB8AC3E}">
        <p14:creationId xmlns:p14="http://schemas.microsoft.com/office/powerpoint/2010/main" val="381560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0F7B029-5BE9-447A-8FDA-4F6F46216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984" y="4902546"/>
            <a:ext cx="5486411" cy="18288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048436-64F1-4698-B30C-C1E6974BC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435" y="2506595"/>
            <a:ext cx="5486411" cy="18288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99456" y="1674952"/>
                <a:ext cx="9505056" cy="4714666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Weekly-average</a:t>
                </a:r>
              </a:p>
              <a:p>
                <a:pPr lvl="1"/>
                <a:r>
                  <a:rPr lang="en-US" dirty="0"/>
                  <a:t>The easiest one! Just compute average weekly deaths during the whole training period</a:t>
                </a:r>
              </a:p>
              <a:p>
                <a:pPr lvl="2"/>
                <a:r>
                  <a:rPr lang="en-US" b="1" dirty="0"/>
                  <a:t>1 value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sz="1600" i="1" dirty="0"/>
              </a:p>
              <a:p>
                <a:r>
                  <a:rPr lang="en-US" i="1" dirty="0"/>
                  <a:t>Week-specific average</a:t>
                </a:r>
              </a:p>
              <a:p>
                <a:pPr lvl="1"/>
                <a:r>
                  <a:rPr lang="en-US" dirty="0"/>
                  <a:t>Compute average deaths for each of the 52 weeks of the year</a:t>
                </a:r>
              </a:p>
              <a:p>
                <a:pPr lvl="2"/>
                <a:r>
                  <a:rPr lang="en-US" b="1" dirty="0"/>
                  <a:t>52 values, one for each week</a:t>
                </a:r>
              </a:p>
              <a:p>
                <a:pPr lvl="2"/>
                <a:endParaRPr lang="en-US" b="1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9456" y="1674952"/>
                <a:ext cx="9505056" cy="4714666"/>
              </a:xfrm>
              <a:blipFill rotWithShape="0">
                <a:blip r:embed="rId4"/>
                <a:stretch>
                  <a:fillRect l="-1155" t="-21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6" y="531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 few approaches for excess mortality estimation</a:t>
            </a:r>
          </a:p>
        </p:txBody>
      </p:sp>
    </p:spTree>
    <p:extLst>
      <p:ext uri="{BB962C8B-B14F-4D97-AF65-F5344CB8AC3E}">
        <p14:creationId xmlns:p14="http://schemas.microsoft.com/office/powerpoint/2010/main" val="332115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8262EEA-DABC-47BC-B3A3-C232EC7F9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11" y="3987183"/>
            <a:ext cx="5953103" cy="198436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2051"/>
            <a:ext cx="9505056" cy="3962401"/>
          </a:xfrm>
        </p:spPr>
        <p:txBody>
          <a:bodyPr>
            <a:normAutofit/>
          </a:bodyPr>
          <a:lstStyle/>
          <a:p>
            <a:r>
              <a:rPr lang="en-US" i="1" dirty="0" err="1"/>
              <a:t>Serfling</a:t>
            </a:r>
            <a:r>
              <a:rPr lang="en-US" i="1" dirty="0"/>
              <a:t>-like</a:t>
            </a:r>
            <a:r>
              <a:rPr lang="en-US" dirty="0"/>
              <a:t> models</a:t>
            </a:r>
          </a:p>
          <a:p>
            <a:pPr lvl="1"/>
            <a:r>
              <a:rPr lang="en-US" dirty="0"/>
              <a:t>Fitting weekly deaths in a Poisson model that accounts for secular trends, seasonality, and changes in exposures over time</a:t>
            </a:r>
          </a:p>
          <a:p>
            <a:pPr lvl="2"/>
            <a:r>
              <a:rPr lang="en-US" dirty="0"/>
              <a:t>As many values as weeks to predict (e.g., </a:t>
            </a:r>
            <a:r>
              <a:rPr lang="en-US" b="1" dirty="0"/>
              <a:t>156 values</a:t>
            </a:r>
            <a:r>
              <a:rPr lang="en-US" dirty="0"/>
              <a:t> for 2020-2022)</a:t>
            </a:r>
          </a:p>
          <a:p>
            <a:pPr lvl="2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6" y="5319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A few approaches for excess mortality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66E1362-94C8-4660-8C95-6BF264C89767}"/>
                  </a:ext>
                </a:extLst>
              </p:cNvPr>
              <p:cNvSpPr/>
              <p:nvPr/>
            </p:nvSpPr>
            <p:spPr>
              <a:xfrm>
                <a:off x="229693" y="4324140"/>
                <a:ext cx="57133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𝑑𝑒𝑎𝑡h𝑠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419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41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41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s-419" i="1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419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𝑒𝑥𝑝𝑜𝑠𝑢𝑟𝑒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419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66E1362-94C8-4660-8C95-6BF264C89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93" y="4324140"/>
                <a:ext cx="5713359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ED2782F8-6A33-4962-973A-E8414B374DBB}"/>
              </a:ext>
            </a:extLst>
          </p:cNvPr>
          <p:cNvSpPr/>
          <p:nvPr/>
        </p:nvSpPr>
        <p:spPr>
          <a:xfrm rot="16200000">
            <a:off x="2516637" y="4394306"/>
            <a:ext cx="131460" cy="729792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1DA9B3B-BAF5-4682-A646-ED3DE67243E2}"/>
              </a:ext>
            </a:extLst>
          </p:cNvPr>
          <p:cNvSpPr/>
          <p:nvPr/>
        </p:nvSpPr>
        <p:spPr>
          <a:xfrm rot="16200000">
            <a:off x="3396400" y="4394306"/>
            <a:ext cx="131460" cy="729792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9033657C-D7B0-4A3D-A687-E7C365ABCB75}"/>
              </a:ext>
            </a:extLst>
          </p:cNvPr>
          <p:cNvSpPr/>
          <p:nvPr/>
        </p:nvSpPr>
        <p:spPr>
          <a:xfrm rot="16200000">
            <a:off x="4698838" y="4022110"/>
            <a:ext cx="131460" cy="1459585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D3B432-5E63-4262-A85A-6590F85328CA}"/>
              </a:ext>
            </a:extLst>
          </p:cNvPr>
          <p:cNvSpPr txBox="1"/>
          <p:nvPr/>
        </p:nvSpPr>
        <p:spPr>
          <a:xfrm>
            <a:off x="2078925" y="4881122"/>
            <a:ext cx="1011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Secular trend comp.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CF57F-A47A-4F56-9D89-F656A1F4F355}"/>
              </a:ext>
            </a:extLst>
          </p:cNvPr>
          <p:cNvSpPr txBox="1"/>
          <p:nvPr/>
        </p:nvSpPr>
        <p:spPr>
          <a:xfrm>
            <a:off x="2954190" y="4881122"/>
            <a:ext cx="101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Seasonal comp.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267E3-A975-4338-BA76-FDB191F94C9B}"/>
              </a:ext>
            </a:extLst>
          </p:cNvPr>
          <p:cNvSpPr txBox="1"/>
          <p:nvPr/>
        </p:nvSpPr>
        <p:spPr>
          <a:xfrm>
            <a:off x="4146826" y="4881121"/>
            <a:ext cx="1235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Population comp.</a:t>
            </a:r>
          </a:p>
        </p:txBody>
      </p:sp>
    </p:spTree>
    <p:extLst>
      <p:ext uri="{BB962C8B-B14F-4D97-AF65-F5344CB8AC3E}">
        <p14:creationId xmlns:p14="http://schemas.microsoft.com/office/powerpoint/2010/main" val="161201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BBB573B-2746-4997-A250-DBF07B3E1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2810771"/>
            <a:ext cx="9471055" cy="31570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506005"/>
            <a:ext cx="9505056" cy="1351422"/>
          </a:xfrm>
        </p:spPr>
        <p:txBody>
          <a:bodyPr>
            <a:normAutofit/>
          </a:bodyPr>
          <a:lstStyle/>
          <a:p>
            <a:r>
              <a:rPr lang="en-US" sz="2800" dirty="0"/>
              <a:t>Practical example: COVID-19 in </a:t>
            </a:r>
            <a:r>
              <a:rPr lang="en-US" dirty="0"/>
              <a:t>Canada</a:t>
            </a:r>
            <a:endParaRPr lang="en-US" sz="2800" dirty="0"/>
          </a:p>
          <a:p>
            <a:pPr lvl="1"/>
            <a:r>
              <a:rPr lang="en-US" dirty="0"/>
              <a:t>Fitting the three types of baselines: average mortality, weekly-specific averages, and the Poisson model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D882FA-475A-4E48-A526-59B78DBD0925}"/>
              </a:ext>
            </a:extLst>
          </p:cNvPr>
          <p:cNvSpPr txBox="1">
            <a:spLocks/>
          </p:cNvSpPr>
          <p:nvPr/>
        </p:nvSpPr>
        <p:spPr>
          <a:xfrm>
            <a:off x="1199456" y="3268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Excess mortality in the context of COVID-19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B4A1A1-12E7-49E1-BFDB-EC5D32132C76}"/>
              </a:ext>
            </a:extLst>
          </p:cNvPr>
          <p:cNvSpPr txBox="1">
            <a:spLocks/>
          </p:cNvSpPr>
          <p:nvPr/>
        </p:nvSpPr>
        <p:spPr>
          <a:xfrm>
            <a:off x="1199456" y="6014448"/>
            <a:ext cx="9505056" cy="555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How do these baseline differences translate in excess differences?</a:t>
            </a:r>
          </a:p>
        </p:txBody>
      </p:sp>
    </p:spTree>
    <p:extLst>
      <p:ext uri="{BB962C8B-B14F-4D97-AF65-F5344CB8AC3E}">
        <p14:creationId xmlns:p14="http://schemas.microsoft.com/office/powerpoint/2010/main" val="138317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916</Words>
  <Application>Microsoft Office PowerPoint</Application>
  <PresentationFormat>Widescreen</PresentationFormat>
  <Paragraphs>114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(Headings)</vt:lpstr>
      <vt:lpstr>Calibri Light</vt:lpstr>
      <vt:lpstr>Cambria Math</vt:lpstr>
      <vt:lpstr>Office Theme</vt:lpstr>
      <vt:lpstr>Mortality disturbances: Age-Period-Cohort modeling and visualization</vt:lpstr>
      <vt:lpstr>Lecture III. Introduction to excess mortality estimation (bonus track)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Excess mortality 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IV. Introduction to excess mortality estimation</dc:title>
  <dc:creator>Enrique Acosta</dc:creator>
  <cp:lastModifiedBy>Enrique Acosta</cp:lastModifiedBy>
  <cp:revision>105</cp:revision>
  <dcterms:created xsi:type="dcterms:W3CDTF">2023-05-09T12:37:46Z</dcterms:created>
  <dcterms:modified xsi:type="dcterms:W3CDTF">2025-06-10T16:08:02Z</dcterms:modified>
</cp:coreProperties>
</file>