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58" r:id="rId6"/>
    <p:sldId id="266" r:id="rId7"/>
    <p:sldId id="259" r:id="rId8"/>
    <p:sldId id="260" r:id="rId9"/>
    <p:sldId id="261" r:id="rId10"/>
    <p:sldId id="262" r:id="rId11"/>
    <p:sldId id="263" r:id="rId12"/>
    <p:sldId id="264" r:id="rId13"/>
    <p:sldId id="267" r:id="rId14"/>
    <p:sldId id="275" r:id="rId15"/>
    <p:sldId id="276" r:id="rId16"/>
    <p:sldId id="27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AE58C567-D4D4-4AC6-A525-4412AB1DB2EB}"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fecha 3"/>
          <p:cNvSpPr>
            <a:spLocks noGrp="1"/>
          </p:cNvSpPr>
          <p:nvPr>
            <p:ph type="dt" sz="half" idx="10"/>
          </p:nvPr>
        </p:nvSpPr>
        <p:spPr/>
        <p:txBody>
          <a:bodyPr/>
          <a:lstStyle/>
          <a:p>
            <a:fld id="{AE58C567-D4D4-4AC6-A525-4412AB1DB2EB}"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fecha 3"/>
          <p:cNvSpPr>
            <a:spLocks noGrp="1"/>
          </p:cNvSpPr>
          <p:nvPr>
            <p:ph type="dt" sz="half" idx="10"/>
          </p:nvPr>
        </p:nvSpPr>
        <p:spPr/>
        <p:txBody>
          <a:bodyPr/>
          <a:lstStyle/>
          <a:p>
            <a:fld id="{AE58C567-D4D4-4AC6-A525-4412AB1DB2EB}"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fecha 3"/>
          <p:cNvSpPr>
            <a:spLocks noGrp="1"/>
          </p:cNvSpPr>
          <p:nvPr>
            <p:ph type="dt" sz="half" idx="10"/>
          </p:nvPr>
        </p:nvSpPr>
        <p:spPr/>
        <p:txBody>
          <a:bodyPr/>
          <a:lstStyle/>
          <a:p>
            <a:fld id="{AE58C567-D4D4-4AC6-A525-4412AB1DB2EB}"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endParaRPr lang="es-ES"/>
          </a:p>
        </p:txBody>
      </p:sp>
      <p:sp>
        <p:nvSpPr>
          <p:cNvPr id="4" name="Marcador de fecha 3"/>
          <p:cNvSpPr>
            <a:spLocks noGrp="1"/>
          </p:cNvSpPr>
          <p:nvPr>
            <p:ph type="dt" sz="half" idx="10"/>
          </p:nvPr>
        </p:nvSpPr>
        <p:spPr/>
        <p:txBody>
          <a:bodyPr/>
          <a:lstStyle/>
          <a:p>
            <a:fld id="{AE58C567-D4D4-4AC6-A525-4412AB1DB2EB}" type="datetimeFigureOut">
              <a:rPr lang="es-MX" smtClean="0"/>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5" name="Marcador de fecha 4"/>
          <p:cNvSpPr>
            <a:spLocks noGrp="1"/>
          </p:cNvSpPr>
          <p:nvPr>
            <p:ph type="dt" sz="half" idx="10"/>
          </p:nvPr>
        </p:nvSpPr>
        <p:spPr/>
        <p:txBody>
          <a:bodyPr/>
          <a:lstStyle/>
          <a:p>
            <a:fld id="{AE58C567-D4D4-4AC6-A525-4412AB1DB2EB}" type="datetimeFigureOut">
              <a:rPr lang="es-MX" smtClean="0"/>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7" name="Marcador de fecha 6"/>
          <p:cNvSpPr>
            <a:spLocks noGrp="1"/>
          </p:cNvSpPr>
          <p:nvPr>
            <p:ph type="dt" sz="half" idx="10"/>
          </p:nvPr>
        </p:nvSpPr>
        <p:spPr/>
        <p:txBody>
          <a:bodyPr/>
          <a:lstStyle/>
          <a:p>
            <a:fld id="{AE58C567-D4D4-4AC6-A525-4412AB1DB2EB}" type="datetimeFigureOut">
              <a:rPr lang="es-MX" smtClean="0"/>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AE58C567-D4D4-4AC6-A525-4412AB1DB2EB}" type="datetimeFigureOut">
              <a:rPr lang="es-MX" smtClean="0"/>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E58C567-D4D4-4AC6-A525-4412AB1DB2EB}" type="datetimeFigureOut">
              <a:rPr lang="es-MX" smtClean="0"/>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AE58C567-D4D4-4AC6-A525-4412AB1DB2EB}" type="datetimeFigureOut">
              <a:rPr lang="es-MX" smtClean="0"/>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AE58C567-D4D4-4AC6-A525-4412AB1DB2EB}" type="datetimeFigureOut">
              <a:rPr lang="es-MX" smtClean="0"/>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D8DF327-E38D-41AF-9D8E-80262092225F}" type="slidenum">
              <a:rPr lang="es-MX" smtClean="0"/>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8C567-D4D4-4AC6-A525-4412AB1DB2EB}" type="datetimeFigureOut">
              <a:rPr lang="es-MX" smtClean="0"/>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8DF327-E38D-41AF-9D8E-80262092225F}" type="slidenum">
              <a:rPr lang="es-MX" smtClean="0"/>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77977"/>
            <a:ext cx="9144000" cy="1022795"/>
          </a:xfrm>
        </p:spPr>
        <p:txBody>
          <a:bodyPr/>
          <a:lstStyle/>
          <a:p>
            <a:r>
              <a:rPr lang="es-MX" dirty="0" err="1"/>
              <a:t>CryptoTeam</a:t>
            </a:r>
            <a:endParaRPr lang="es-MX" dirty="0"/>
          </a:p>
        </p:txBody>
      </p:sp>
      <p:sp>
        <p:nvSpPr>
          <p:cNvPr id="3" name="Subtítulo 2"/>
          <p:cNvSpPr>
            <a:spLocks noGrp="1"/>
          </p:cNvSpPr>
          <p:nvPr>
            <p:ph type="subTitle" idx="1"/>
          </p:nvPr>
        </p:nvSpPr>
        <p:spPr>
          <a:xfrm>
            <a:off x="199949" y="1474942"/>
            <a:ext cx="11792102" cy="1167472"/>
          </a:xfrm>
        </p:spPr>
        <p:style>
          <a:lnRef idx="1">
            <a:schemeClr val="dk1"/>
          </a:lnRef>
          <a:fillRef idx="2">
            <a:schemeClr val="dk1"/>
          </a:fillRef>
          <a:effectRef idx="1">
            <a:schemeClr val="dk1"/>
          </a:effectRef>
          <a:fontRef idx="minor">
            <a:schemeClr val="dk1"/>
          </a:fontRef>
        </p:style>
        <p:txBody>
          <a:bodyPr/>
          <a:lstStyle/>
          <a:p>
            <a:r>
              <a:rPr lang="es-MX" dirty="0"/>
              <a:t>Proyecto: Implementación de Argon2 como algoritmo de hash y </a:t>
            </a:r>
            <a:r>
              <a:rPr lang="es-MX" dirty="0" err="1"/>
              <a:t>Advanced</a:t>
            </a:r>
            <a:r>
              <a:rPr lang="es-MX" dirty="0"/>
              <a:t> </a:t>
            </a:r>
            <a:r>
              <a:rPr lang="es-MX" dirty="0" err="1"/>
              <a:t>Encryption</a:t>
            </a:r>
            <a:r>
              <a:rPr lang="es-MX" dirty="0"/>
              <a:t> </a:t>
            </a:r>
            <a:r>
              <a:rPr lang="es-MX" dirty="0" err="1"/>
              <a:t>Standard+Cipher</a:t>
            </a:r>
            <a:r>
              <a:rPr lang="es-MX" dirty="0"/>
              <a:t> Block </a:t>
            </a:r>
            <a:r>
              <a:rPr lang="es-MX" dirty="0" err="1"/>
              <a:t>Chaining</a:t>
            </a:r>
            <a:r>
              <a:rPr lang="es-MX" dirty="0"/>
              <a:t> como Estándar de cifrado de datos en una agenda WEB electrónica aplicada a un departamento de salud pública en México.</a:t>
            </a:r>
            <a:endParaRPr lang="es-MX" dirty="0"/>
          </a:p>
        </p:txBody>
      </p:sp>
      <p:sp>
        <p:nvSpPr>
          <p:cNvPr id="4" name="CuadroTexto 3"/>
          <p:cNvSpPr txBox="1"/>
          <p:nvPr/>
        </p:nvSpPr>
        <p:spPr>
          <a:xfrm>
            <a:off x="3217469" y="3174797"/>
            <a:ext cx="5757062" cy="3693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MX" dirty="0"/>
              <a:t>Participantes: Enrique López &amp; José Benito Ibarria Topete</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Argon2 DB/PostgreSQL</a:t>
            </a:r>
            <a:endParaRPr lang="en-US" sz="4000" kern="1200">
              <a:solidFill>
                <a:schemeClr val="tx1"/>
              </a:solidFill>
              <a:latin typeface="+mj-lt"/>
              <a:ea typeface="+mj-ea"/>
              <a:cs typeface="+mj-cs"/>
            </a:endParaRPr>
          </a:p>
        </p:txBody>
      </p:sp>
      <p:cxnSp>
        <p:nvCxnSpPr>
          <p:cNvPr id="10" name="Straight Connector 9"/>
          <p:cNvCxnSpPr>
            <a:cxnSpLocks noGrp="1" noRot="1" noChangeAspect="1" noMove="1" noResize="1" noEditPoints="1" noAdjustHandles="1" noChangeArrowheads="1" noChangeShapeType="1"/>
          </p:cNvCxnSpPr>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1"/>
          <a:stretch>
            <a:fillRect/>
          </a:stretch>
        </p:blipFill>
        <p:spPr>
          <a:xfrm>
            <a:off x="85033" y="2026103"/>
            <a:ext cx="12021933" cy="1202192"/>
          </a:xfrm>
          <a:prstGeom prst="rect">
            <a:avLst/>
          </a:prstGeom>
        </p:spPr>
      </p:pic>
      <p:cxnSp>
        <p:nvCxnSpPr>
          <p:cNvPr id="12" name="Straight Connector 11"/>
          <p:cNvCxnSpPr>
            <a:cxnSpLocks noGrp="1" noRot="1" noChangeAspect="1" noMove="1" noResize="1" noEditPoints="1" noAdjustHandles="1" noChangeArrowheads="1" noChangeShapeType="1"/>
          </p:cNvCxnSpPr>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85033" y="3489350"/>
            <a:ext cx="11326679" cy="369332"/>
          </a:xfrm>
          <a:prstGeom prst="rect">
            <a:avLst/>
          </a:prstGeom>
          <a:noFill/>
        </p:spPr>
        <p:txBody>
          <a:bodyPr wrap="square" rtlCol="0">
            <a:spAutoFit/>
          </a:bodyPr>
          <a:lstStyle/>
          <a:p>
            <a:r>
              <a:rPr lang="es-MX" dirty="0"/>
              <a:t>Donde: </a:t>
            </a:r>
            <a:endParaRPr lang="es-MX" dirty="0"/>
          </a:p>
        </p:txBody>
      </p:sp>
      <p:sp>
        <p:nvSpPr>
          <p:cNvPr id="21" name="Rectangle 1"/>
          <p:cNvSpPr>
            <a:spLocks noChangeArrowheads="1"/>
          </p:cNvSpPr>
          <p:nvPr/>
        </p:nvSpPr>
        <p:spPr bwMode="auto">
          <a:xfrm rot="10800000" flipV="1">
            <a:off x="888896" y="3854407"/>
            <a:ext cx="426771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$argon2id$</a:t>
            </a:r>
            <a:r>
              <a:rPr kumimoji="0" lang="es-MX" altLang="es-MX" sz="700" b="0" i="0" u="none" strike="noStrike" cap="none" normalizeH="0" baseline="0" dirty="0">
                <a:ln>
                  <a:noFill/>
                </a:ln>
                <a:solidFill>
                  <a:schemeClr val="tx1"/>
                </a:solidFill>
                <a:effectLst/>
              </a:rPr>
              <a:t>: Algoritmo utilizado (Argon2id).</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v=19</a:t>
            </a:r>
            <a:r>
              <a:rPr kumimoji="0" lang="es-MX" altLang="es-MX" sz="700" b="0" i="0" u="none" strike="noStrike" cap="none" normalizeH="0" baseline="0" dirty="0">
                <a:ln>
                  <a:noFill/>
                </a:ln>
                <a:solidFill>
                  <a:schemeClr val="tx1"/>
                </a:solidFill>
                <a:effectLst/>
              </a:rPr>
              <a:t>: Versión del algoritmo.</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m=65536</a:t>
            </a:r>
            <a:r>
              <a:rPr kumimoji="0" lang="es-MX" altLang="es-MX" sz="700" b="0" i="0" u="none" strike="noStrike" cap="none" normalizeH="0" baseline="0" dirty="0">
                <a:ln>
                  <a:noFill/>
                </a:ln>
                <a:solidFill>
                  <a:schemeClr val="tx1"/>
                </a:solidFill>
                <a:effectLst/>
              </a:rPr>
              <a:t>: Memoria utilizada en KB.</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t=3</a:t>
            </a:r>
            <a:r>
              <a:rPr kumimoji="0" lang="es-MX" altLang="es-MX" sz="700" b="0" i="0" u="none" strike="noStrike" cap="none" normalizeH="0" baseline="0" dirty="0">
                <a:ln>
                  <a:noFill/>
                </a:ln>
                <a:solidFill>
                  <a:schemeClr val="tx1"/>
                </a:solidFill>
                <a:effectLst/>
              </a:rPr>
              <a:t>: Número de iteraciones.</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p=4</a:t>
            </a:r>
            <a:r>
              <a:rPr kumimoji="0" lang="es-MX" altLang="es-MX" sz="700" b="0" i="0" u="none" strike="noStrike" cap="none" normalizeH="0" baseline="0" dirty="0">
                <a:ln>
                  <a:noFill/>
                </a:ln>
                <a:solidFill>
                  <a:schemeClr val="tx1"/>
                </a:solidFill>
                <a:effectLst/>
              </a:rPr>
              <a:t>: Grado de paralelismo.</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0v6CEpqFyIqBVLwW721lYg</a:t>
            </a:r>
            <a:r>
              <a:rPr kumimoji="0" lang="es-MX" altLang="es-MX" sz="700" b="0" i="0" u="none" strike="noStrike" cap="none" normalizeH="0" baseline="0" dirty="0">
                <a:ln>
                  <a:noFill/>
                </a:ln>
                <a:solidFill>
                  <a:schemeClr val="tx1"/>
                </a:solidFill>
                <a:effectLst/>
              </a:rPr>
              <a:t>: Salt utilizado.</a:t>
            </a: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000" b="0" i="0" u="none" strike="noStrike" cap="none" normalizeH="0" baseline="0" dirty="0">
                <a:ln>
                  <a:noFill/>
                </a:ln>
                <a:solidFill>
                  <a:schemeClr val="tx1"/>
                </a:solidFill>
                <a:effectLst/>
                <a:latin typeface="Arial Unicode MS"/>
              </a:rPr>
              <a:t>kMRf49/LvZfaPWErPGEWTpw3hzYqi+s8DP9hCFRfu/U</a:t>
            </a:r>
            <a:r>
              <a:rPr kumimoji="0" lang="es-MX" altLang="es-MX" sz="700" b="0" i="0" u="none" strike="noStrike" cap="none" normalizeH="0" baseline="0" dirty="0">
                <a:ln>
                  <a:noFill/>
                </a:ln>
                <a:solidFill>
                  <a:schemeClr val="tx1"/>
                </a:solidFill>
                <a:effectLst/>
              </a:rPr>
              <a:t>: Hash resultante.</a:t>
            </a:r>
            <a:r>
              <a:rPr kumimoji="0" lang="es-MX" altLang="es-MX" sz="1800" b="0" i="0" u="none" strike="noStrike" cap="none" normalizeH="0" baseline="0" dirty="0">
                <a:ln>
                  <a:noFill/>
                </a:ln>
                <a:solidFill>
                  <a:schemeClr val="tx1"/>
                </a:solidFill>
                <a:effectLst/>
                <a:latin typeface="Arial" panose="020B0604020202020204" pitchFamily="34" charset="0"/>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Análisis Estático con </a:t>
            </a:r>
            <a:r>
              <a:rPr lang="es-MX" dirty="0" err="1"/>
              <a:t>SonarCloud</a:t>
            </a:r>
            <a:r>
              <a:rPr lang="es-MX" dirty="0"/>
              <a:t>(</a:t>
            </a:r>
            <a:r>
              <a:rPr lang="es-MX" dirty="0" err="1"/>
              <a:t>DevSecOps</a:t>
            </a:r>
            <a:r>
              <a:rPr lang="es-MX" dirty="0"/>
              <a:t>)</a:t>
            </a:r>
            <a:endParaRPr lang="es-MX" dirty="0"/>
          </a:p>
        </p:txBody>
      </p:sp>
      <p:pic>
        <p:nvPicPr>
          <p:cNvPr id="5" name="Imagen 4"/>
          <p:cNvPicPr>
            <a:picLocks noChangeAspect="1"/>
          </p:cNvPicPr>
          <p:nvPr/>
        </p:nvPicPr>
        <p:blipFill>
          <a:blip r:embed="rId1"/>
          <a:stretch>
            <a:fillRect/>
          </a:stretch>
        </p:blipFill>
        <p:spPr>
          <a:xfrm>
            <a:off x="4240508" y="1864010"/>
            <a:ext cx="7746667" cy="4441566"/>
          </a:xfrm>
          <a:prstGeom prst="rect">
            <a:avLst/>
          </a:prstGeom>
        </p:spPr>
      </p:pic>
      <p:sp>
        <p:nvSpPr>
          <p:cNvPr id="7" name="Rectangle 1"/>
          <p:cNvSpPr>
            <a:spLocks noChangeArrowheads="1"/>
          </p:cNvSpPr>
          <p:nvPr/>
        </p:nvSpPr>
        <p:spPr bwMode="auto">
          <a:xfrm>
            <a:off x="204825" y="2838298"/>
            <a:ext cx="391363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err="1">
                <a:ln>
                  <a:noFill/>
                </a:ln>
                <a:solidFill>
                  <a:schemeClr val="tx1"/>
                </a:solidFill>
                <a:effectLst/>
                <a:latin typeface="Arial" panose="020B0604020202020204" pitchFamily="34" charset="0"/>
              </a:rPr>
              <a:t>Quality</a:t>
            </a:r>
            <a:r>
              <a:rPr kumimoji="0" lang="es-MX" altLang="es-MX" sz="1200" b="1" i="0" u="none" strike="noStrike" cap="none" normalizeH="0" baseline="0" dirty="0">
                <a:ln>
                  <a:noFill/>
                </a:ln>
                <a:solidFill>
                  <a:schemeClr val="tx1"/>
                </a:solidFill>
                <a:effectLst/>
                <a:latin typeface="Arial" panose="020B0604020202020204" pitchFamily="34" charset="0"/>
              </a:rPr>
              <a:t> Gate: </a:t>
            </a:r>
            <a:r>
              <a:rPr kumimoji="0" lang="es-MX" altLang="es-MX" sz="1200" b="1" i="0" u="none" strike="noStrike" cap="none" normalizeH="0" baseline="0" dirty="0" err="1">
                <a:ln>
                  <a:noFill/>
                </a:ln>
                <a:solidFill>
                  <a:schemeClr val="tx1"/>
                </a:solidFill>
                <a:effectLst/>
                <a:latin typeface="Arial" panose="020B0604020202020204" pitchFamily="34" charset="0"/>
              </a:rPr>
              <a:t>Passed</a:t>
            </a:r>
            <a:r>
              <a:rPr kumimoji="0" lang="es-MX" altLang="es-MX" sz="1200" b="0" i="0" u="none" strike="noStrike" cap="none" normalizeH="0" baseline="0" dirty="0">
                <a:ln>
                  <a:noFill/>
                </a:ln>
                <a:solidFill>
                  <a:schemeClr val="tx1"/>
                </a:solidFill>
                <a:effectLst/>
                <a:latin typeface="Arial" panose="020B0604020202020204" pitchFamily="34" charset="0"/>
              </a:rPr>
              <a:t>: Esto indica que el proyecto ha pasado el análisis de calidad según las reglas configuradas en </a:t>
            </a:r>
            <a:r>
              <a:rPr kumimoji="0" lang="es-MX" altLang="es-MX" sz="1200" b="0" i="0" u="none" strike="noStrike" cap="none" normalizeH="0" baseline="0" dirty="0" err="1">
                <a:ln>
                  <a:noFill/>
                </a:ln>
                <a:solidFill>
                  <a:schemeClr val="tx1"/>
                </a:solidFill>
                <a:effectLst/>
                <a:latin typeface="Arial" panose="020B0604020202020204" pitchFamily="34" charset="0"/>
              </a:rPr>
              <a:t>SonarCloud</a:t>
            </a:r>
            <a:r>
              <a:rPr lang="es-MX" altLang="es-MX" sz="1200" dirty="0">
                <a:latin typeface="Arial" panose="020B0604020202020204" pitchFamily="34" charset="0"/>
              </a:rPr>
              <a:t>.</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latin typeface="Arial" panose="020B0604020202020204" pitchFamily="34" charset="0"/>
              </a:rPr>
              <a:t>Security</a:t>
            </a:r>
            <a:r>
              <a:rPr kumimoji="0" lang="es-MX" altLang="es-MX" sz="1200" b="0" i="0" u="none" strike="noStrike" cap="none" normalizeH="0" baseline="0" dirty="0">
                <a:ln>
                  <a:noFill/>
                </a:ln>
                <a:solidFill>
                  <a:schemeClr val="tx1"/>
                </a:solidFill>
                <a:effectLst/>
                <a:latin typeface="Arial" panose="020B0604020202020204" pitchFamily="34" charset="0"/>
              </a:rPr>
              <a:t>: Aquí se muestran los problemas de seguridad detectados. En este caso, hay 3 problemas de seguridad.</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err="1">
                <a:ln>
                  <a:noFill/>
                </a:ln>
                <a:solidFill>
                  <a:schemeClr val="tx1"/>
                </a:solidFill>
                <a:effectLst/>
                <a:latin typeface="Arial" panose="020B0604020202020204" pitchFamily="34" charset="0"/>
              </a:rPr>
              <a:t>Reliability</a:t>
            </a:r>
            <a:r>
              <a:rPr kumimoji="0" lang="es-MX" altLang="es-MX" sz="1200" b="0" i="0" u="none" strike="noStrike" cap="none" normalizeH="0" baseline="0" dirty="0">
                <a:ln>
                  <a:noFill/>
                </a:ln>
                <a:solidFill>
                  <a:schemeClr val="tx1"/>
                </a:solidFill>
                <a:effectLst/>
                <a:latin typeface="Arial" panose="020B0604020202020204" pitchFamily="34" charset="0"/>
              </a:rPr>
              <a:t>: Aquí se muestra la fiabilidad del código. Hay 28 problemas de fiabilidad.</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err="1">
                <a:ln>
                  <a:noFill/>
                </a:ln>
                <a:solidFill>
                  <a:schemeClr val="tx1"/>
                </a:solidFill>
                <a:effectLst/>
                <a:latin typeface="Arial" panose="020B0604020202020204" pitchFamily="34" charset="0"/>
              </a:rPr>
              <a:t>Maintainability</a:t>
            </a:r>
            <a:r>
              <a:rPr kumimoji="0" lang="es-MX" altLang="es-MX" sz="1200" b="0" i="0" u="none" strike="noStrike" cap="none" normalizeH="0" baseline="0" dirty="0">
                <a:ln>
                  <a:noFill/>
                </a:ln>
                <a:solidFill>
                  <a:schemeClr val="tx1"/>
                </a:solidFill>
                <a:effectLst/>
                <a:latin typeface="Arial" panose="020B0604020202020204" pitchFamily="34" charset="0"/>
              </a:rPr>
              <a:t>: La mantenibilidad del código está bien con una calificación A (41 problemas menores).</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err="1">
                <a:ln>
                  <a:noFill/>
                </a:ln>
                <a:solidFill>
                  <a:schemeClr val="tx1"/>
                </a:solidFill>
                <a:effectLst/>
                <a:latin typeface="Arial" panose="020B0604020202020204" pitchFamily="34" charset="0"/>
              </a:rPr>
              <a:t>Hotspots</a:t>
            </a:r>
            <a:r>
              <a:rPr kumimoji="0" lang="es-MX" altLang="es-MX" sz="1200" b="1" i="0" u="none" strike="noStrike" cap="none" normalizeH="0" baseline="0" dirty="0">
                <a:ln>
                  <a:noFill/>
                </a:ln>
                <a:solidFill>
                  <a:schemeClr val="tx1"/>
                </a:solidFill>
                <a:effectLst/>
                <a:latin typeface="Arial" panose="020B0604020202020204" pitchFamily="34" charset="0"/>
              </a:rPr>
              <a:t> </a:t>
            </a:r>
            <a:r>
              <a:rPr kumimoji="0" lang="es-MX" altLang="es-MX" sz="1200" b="1" i="0" u="none" strike="noStrike" cap="none" normalizeH="0" baseline="0" dirty="0" err="1">
                <a:ln>
                  <a:noFill/>
                </a:ln>
                <a:solidFill>
                  <a:schemeClr val="tx1"/>
                </a:solidFill>
                <a:effectLst/>
                <a:latin typeface="Arial" panose="020B0604020202020204" pitchFamily="34" charset="0"/>
              </a:rPr>
              <a:t>Reviewed</a:t>
            </a:r>
            <a:r>
              <a:rPr kumimoji="0" lang="es-MX" altLang="es-MX" sz="1200" b="0" i="0" u="none" strike="noStrike" cap="none" normalizeH="0" baseline="0" dirty="0">
                <a:ln>
                  <a:noFill/>
                </a:ln>
                <a:solidFill>
                  <a:schemeClr val="tx1"/>
                </a:solidFill>
                <a:effectLst/>
                <a:latin typeface="Arial" panose="020B0604020202020204" pitchFamily="34" charset="0"/>
              </a:rPr>
              <a:t>: No se han revisado </a:t>
            </a:r>
            <a:r>
              <a:rPr kumimoji="0" lang="es-MX" altLang="es-MX" sz="1200" b="0" i="0" u="none" strike="noStrike" cap="none" normalizeH="0" baseline="0" dirty="0" err="1">
                <a:ln>
                  <a:noFill/>
                </a:ln>
                <a:solidFill>
                  <a:schemeClr val="tx1"/>
                </a:solidFill>
                <a:effectLst/>
                <a:latin typeface="Arial" panose="020B0604020202020204" pitchFamily="34" charset="0"/>
              </a:rPr>
              <a:t>hotspots</a:t>
            </a:r>
            <a:r>
              <a:rPr kumimoji="0" lang="es-MX" altLang="es-MX" sz="1200" b="0" i="0" u="none" strike="noStrike" cap="none" normalizeH="0" baseline="0" dirty="0">
                <a:ln>
                  <a:noFill/>
                </a:ln>
                <a:solidFill>
                  <a:schemeClr val="tx1"/>
                </a:solidFill>
                <a:effectLst/>
                <a:latin typeface="Arial" panose="020B0604020202020204" pitchFamily="34" charset="0"/>
              </a:rPr>
              <a:t>.</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err="1">
                <a:ln>
                  <a:noFill/>
                </a:ln>
                <a:solidFill>
                  <a:schemeClr val="tx1"/>
                </a:solidFill>
                <a:effectLst/>
                <a:latin typeface="Arial" panose="020B0604020202020204" pitchFamily="34" charset="0"/>
              </a:rPr>
              <a:t>Duplications</a:t>
            </a:r>
            <a:r>
              <a:rPr kumimoji="0" lang="es-MX" altLang="es-MX" sz="1200" b="0" i="0" u="none" strike="noStrike" cap="none" normalizeH="0" baseline="0" dirty="0">
                <a:ln>
                  <a:noFill/>
                </a:ln>
                <a:solidFill>
                  <a:schemeClr val="tx1"/>
                </a:solidFill>
                <a:effectLst/>
                <a:latin typeface="Arial" panose="020B0604020202020204" pitchFamily="34" charset="0"/>
              </a:rPr>
              <a:t>: Hay un 1.1% de duplicación de código en tu proyecto. </a:t>
            </a:r>
            <a:endParaRPr kumimoji="0" lang="es-MX" altLang="es-MX"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838200" y="365125"/>
            <a:ext cx="10515600" cy="1325563"/>
          </a:xfrm>
        </p:spPr>
        <p:txBody>
          <a:bodyPr/>
          <a:lstStyle/>
          <a:p>
            <a:pPr algn="ctr"/>
            <a:r>
              <a:rPr lang="es-MX" dirty="0"/>
              <a:t>Análisis Estático con </a:t>
            </a:r>
            <a:r>
              <a:rPr lang="es-MX" dirty="0" err="1"/>
              <a:t>SonarCloud</a:t>
            </a:r>
            <a:r>
              <a:rPr lang="es-MX" dirty="0"/>
              <a:t>(</a:t>
            </a:r>
            <a:r>
              <a:rPr lang="es-MX" dirty="0" err="1"/>
              <a:t>DevSecOps</a:t>
            </a:r>
            <a:r>
              <a:rPr lang="es-MX" dirty="0"/>
              <a:t>)</a:t>
            </a:r>
            <a:endParaRPr lang="es-MX" dirty="0"/>
          </a:p>
        </p:txBody>
      </p:sp>
      <p:pic>
        <p:nvPicPr>
          <p:cNvPr id="8" name="Imagen 7"/>
          <p:cNvPicPr>
            <a:picLocks noChangeAspect="1"/>
          </p:cNvPicPr>
          <p:nvPr/>
        </p:nvPicPr>
        <p:blipFill>
          <a:blip r:embed="rId1"/>
          <a:stretch>
            <a:fillRect/>
          </a:stretch>
        </p:blipFill>
        <p:spPr>
          <a:xfrm>
            <a:off x="4877339" y="1690688"/>
            <a:ext cx="7134220" cy="4928087"/>
          </a:xfrm>
          <a:prstGeom prst="rect">
            <a:avLst/>
          </a:prstGeom>
        </p:spPr>
      </p:pic>
      <p:pic>
        <p:nvPicPr>
          <p:cNvPr id="10" name="Imagen 9"/>
          <p:cNvPicPr>
            <a:picLocks noChangeAspect="1"/>
          </p:cNvPicPr>
          <p:nvPr/>
        </p:nvPicPr>
        <p:blipFill>
          <a:blip r:embed="rId2"/>
          <a:stretch>
            <a:fillRect/>
          </a:stretch>
        </p:blipFill>
        <p:spPr>
          <a:xfrm>
            <a:off x="128545" y="1882466"/>
            <a:ext cx="4567814" cy="824162"/>
          </a:xfrm>
          <a:prstGeom prst="rect">
            <a:avLst/>
          </a:prstGeom>
        </p:spPr>
      </p:pic>
      <p:sp>
        <p:nvSpPr>
          <p:cNvPr id="11" name="CuadroTexto 10"/>
          <p:cNvSpPr txBox="1"/>
          <p:nvPr/>
        </p:nvSpPr>
        <p:spPr>
          <a:xfrm>
            <a:off x="345908" y="3310125"/>
            <a:ext cx="4133088"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s-MX" dirty="0"/>
              <a:t>Este cambio asegura que la URL de la base de datos se maneja de forma segura y no se incluyen credenciales en el código fuente. El archivo .</a:t>
            </a:r>
            <a:r>
              <a:rPr lang="es-MX" dirty="0" err="1"/>
              <a:t>env</a:t>
            </a:r>
            <a:r>
              <a:rPr lang="es-MX" dirty="0"/>
              <a:t> donde quedó la variable de ambiente se encuentra en ignorado por </a:t>
            </a:r>
            <a:r>
              <a:rPr lang="es-MX" dirty="0" err="1"/>
              <a:t>github</a:t>
            </a:r>
            <a:r>
              <a:rPr lang="es-MX" dirty="0"/>
              <a:t> así no tenemos problemas para que este se suba al repositorio.</a:t>
            </a: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ormAutofit fontScale="90000"/>
          </a:bodyPr>
          <a:p>
            <a:pPr algn="ctr"/>
            <a:r>
              <a:rPr lang="es-ES" altLang="en-US"/>
              <a:t>Almacenamiento y Rotación de Llaves de Encriptación en Heroku</a:t>
            </a:r>
            <a:endParaRPr lang="es-ES" altLang="en-US"/>
          </a:p>
        </p:txBody>
      </p:sp>
      <p:sp>
        <p:nvSpPr>
          <p:cNvPr id="3" name="Marcador de posición de contenido 2"/>
          <p:cNvSpPr>
            <a:spLocks noGrp="1"/>
          </p:cNvSpPr>
          <p:nvPr>
            <p:ph idx="1"/>
          </p:nvPr>
        </p:nvSpPr>
        <p:spPr/>
        <p:txBody>
          <a:bodyPr/>
          <a:p>
            <a:r>
              <a:rPr lang="es-ES" altLang="en-US"/>
              <a:t>Introducción:</a:t>
            </a:r>
            <a:endParaRPr lang="es-ES" altLang="en-US"/>
          </a:p>
          <a:p>
            <a:endParaRPr lang="es-ES" altLang="en-US"/>
          </a:p>
          <a:p>
            <a:r>
              <a:rPr lang="es-ES" altLang="en-US" b="1"/>
              <a:t>Objetivo</a:t>
            </a:r>
            <a:r>
              <a:rPr lang="es-ES" altLang="en-US"/>
              <a:t>: Explicar cómo almacenar y rotar llaves de encriptación en Heroku.</a:t>
            </a:r>
            <a:endParaRPr lang="es-ES" altLang="en-US"/>
          </a:p>
          <a:p>
            <a:r>
              <a:rPr lang="es-ES" altLang="en-US" b="1"/>
              <a:t>Importancia</a:t>
            </a:r>
            <a:r>
              <a:rPr lang="es-ES" altLang="en-US"/>
              <a:t>: La seguridad de los datos depende de una gestión adecuada de las llaves de encriptación.</a:t>
            </a:r>
            <a:endParaRPr lang="es-E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idx="1"/>
          </p:nvPr>
        </p:nvSpPr>
        <p:spPr>
          <a:xfrm>
            <a:off x="838200" y="344170"/>
            <a:ext cx="10515600" cy="5833110"/>
          </a:xfrm>
        </p:spPr>
        <p:txBody>
          <a:bodyPr/>
          <a:p>
            <a:pPr marL="0" indent="0">
              <a:buNone/>
            </a:pPr>
            <a:r>
              <a:rPr lang="es-ES" altLang="en-US" sz="2000"/>
              <a:t>Almacenamiento Seguro y Configuración Inicial:</a:t>
            </a:r>
            <a:endParaRPr lang="es-ES" altLang="en-US" sz="2000"/>
          </a:p>
          <a:p>
            <a:endParaRPr lang="es-ES" altLang="en-US"/>
          </a:p>
          <a:p>
            <a:pPr marL="0" indent="0">
              <a:buNone/>
            </a:pPr>
            <a:r>
              <a:rPr lang="es-ES" altLang="en-US" sz="1400" b="1"/>
              <a:t>Almacenamiento Seguro</a:t>
            </a:r>
            <a:r>
              <a:rPr lang="es-ES" altLang="en-US" sz="1400"/>
              <a:t>:</a:t>
            </a:r>
            <a:endParaRPr lang="es-ES" altLang="en-US" sz="1400"/>
          </a:p>
          <a:p>
            <a:endParaRPr lang="es-ES" altLang="en-US" sz="1400"/>
          </a:p>
          <a:p>
            <a:r>
              <a:rPr lang="es-ES" altLang="en-US" sz="1400"/>
              <a:t>Variables de Entorno en Heroku:</a:t>
            </a:r>
            <a:endParaRPr lang="es-ES" altLang="en-US" sz="1400"/>
          </a:p>
          <a:p>
            <a:r>
              <a:rPr lang="es-ES" altLang="en-US" sz="1400"/>
              <a:t>heroku config:set ENCRYPTION_KEY=your-encryption-key</a:t>
            </a:r>
            <a:endParaRPr lang="es-ES" altLang="en-US" sz="1400"/>
          </a:p>
          <a:p>
            <a:r>
              <a:rPr lang="es-ES" altLang="en-US" sz="1400"/>
              <a:t>Código de acceso en la aplicación:</a:t>
            </a:r>
            <a:endParaRPr lang="es-ES" altLang="en-US" sz="1400"/>
          </a:p>
          <a:p>
            <a:endParaRPr lang="es-ES" altLang="en-US" sz="1400"/>
          </a:p>
          <a:p>
            <a:endParaRPr lang="es-ES" altLang="en-US" sz="1400"/>
          </a:p>
          <a:p>
            <a:endParaRPr lang="es-ES" altLang="en-US" sz="1400"/>
          </a:p>
          <a:p>
            <a:endParaRPr lang="es-ES" altLang="en-US" sz="1400"/>
          </a:p>
          <a:p>
            <a:pPr marL="0" indent="0">
              <a:buNone/>
            </a:pPr>
            <a:r>
              <a:rPr lang="es-ES" altLang="en-US" sz="1400" b="1"/>
              <a:t>Configuración Inicial</a:t>
            </a:r>
            <a:r>
              <a:rPr lang="es-ES" altLang="en-US" sz="1400"/>
              <a:t>:</a:t>
            </a:r>
            <a:endParaRPr lang="es-ES" altLang="en-US" sz="1400"/>
          </a:p>
          <a:p>
            <a:endParaRPr lang="es-ES" altLang="en-US" sz="1400"/>
          </a:p>
          <a:p>
            <a:r>
              <a:rPr lang="es-ES" altLang="en-US" sz="1400"/>
              <a:t>Llave almacenada como variable de entorno.</a:t>
            </a:r>
            <a:endParaRPr lang="es-ES" altLang="en-US" sz="1400"/>
          </a:p>
          <a:p>
            <a:r>
              <a:rPr lang="es-ES" altLang="en-US" sz="1400"/>
              <a:t>Acceso seguro en la aplicación.</a:t>
            </a:r>
            <a:endParaRPr lang="es-ES" altLang="en-US" sz="1400"/>
          </a:p>
          <a:p>
            <a:endParaRPr lang="es-ES" altLang="en-US" sz="1400"/>
          </a:p>
          <a:p>
            <a:pPr marL="0" indent="0">
              <a:buNone/>
            </a:pPr>
            <a:endParaRPr lang="es-ES" altLang="en-US" sz="1400"/>
          </a:p>
        </p:txBody>
      </p:sp>
      <p:pic>
        <p:nvPicPr>
          <p:cNvPr id="4" name="Imagen 3"/>
          <p:cNvPicPr>
            <a:picLocks noChangeAspect="1"/>
          </p:cNvPicPr>
          <p:nvPr>
            <p:custDataLst>
              <p:tags r:id="rId1"/>
            </p:custDataLst>
          </p:nvPr>
        </p:nvPicPr>
        <p:blipFill>
          <a:blip r:embed="rId2"/>
          <a:stretch>
            <a:fillRect/>
          </a:stretch>
        </p:blipFill>
        <p:spPr>
          <a:xfrm>
            <a:off x="1024890" y="2860675"/>
            <a:ext cx="3048000" cy="800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idx="1"/>
          </p:nvPr>
        </p:nvSpPr>
        <p:spPr>
          <a:xfrm>
            <a:off x="838200" y="365125"/>
            <a:ext cx="10515600" cy="6156960"/>
          </a:xfrm>
        </p:spPr>
        <p:txBody>
          <a:bodyPr>
            <a:normAutofit lnSpcReduction="10000"/>
          </a:bodyPr>
          <a:p>
            <a:r>
              <a:rPr lang="es-ES" altLang="en-US" sz="2000"/>
              <a:t>Rotación y Re-encriptación de Llaves</a:t>
            </a:r>
            <a:endParaRPr lang="es-ES" altLang="en-US" sz="2000"/>
          </a:p>
          <a:p>
            <a:endParaRPr lang="es-ES" altLang="en-US" sz="2000"/>
          </a:p>
          <a:p>
            <a:pPr marL="0" indent="0">
              <a:buNone/>
            </a:pPr>
            <a:r>
              <a:rPr lang="es-ES" altLang="en-US" sz="1400" b="1"/>
              <a:t>Rotación de Llaves</a:t>
            </a:r>
            <a:r>
              <a:rPr lang="es-ES" altLang="en-US" sz="1400"/>
              <a:t>:</a:t>
            </a:r>
            <a:endParaRPr lang="es-ES" altLang="en-US" sz="1400"/>
          </a:p>
          <a:p>
            <a:pPr marL="0" indent="0">
              <a:buNone/>
            </a:pPr>
            <a:endParaRPr lang="es-ES" altLang="en-US" sz="1400"/>
          </a:p>
          <a:p>
            <a:r>
              <a:rPr lang="es-ES" altLang="en-US" sz="1400"/>
              <a:t>Generación de Nueva Llave:</a:t>
            </a:r>
            <a:endParaRPr lang="es-ES" altLang="en-US" sz="1400"/>
          </a:p>
          <a:p>
            <a:pPr marL="0" indent="457200">
              <a:buNone/>
            </a:pPr>
            <a:r>
              <a:rPr lang="es-ES" altLang="en-US" sz="1400"/>
              <a:t>-openssl rand -base64 32</a:t>
            </a:r>
            <a:endParaRPr lang="es-ES" altLang="en-US" sz="1400"/>
          </a:p>
          <a:p>
            <a:r>
              <a:rPr lang="es-ES" altLang="en-US" sz="1400"/>
              <a:t>Configuración en Heroku:</a:t>
            </a:r>
            <a:endParaRPr lang="es-ES" altLang="en-US" sz="1400"/>
          </a:p>
          <a:p>
            <a:pPr marL="0" indent="457200">
              <a:buNone/>
            </a:pPr>
            <a:r>
              <a:rPr lang="es-ES" altLang="en-US" sz="1400"/>
              <a:t>-heroku config:set NEW_ENCRYPTION_KEY=your-new-encryption-key</a:t>
            </a:r>
            <a:endParaRPr lang="es-ES" altLang="en-US" sz="1400"/>
          </a:p>
          <a:p>
            <a:pPr marL="0" indent="457200">
              <a:buNone/>
            </a:pPr>
            <a:endParaRPr lang="es-ES" altLang="en-US" sz="1400"/>
          </a:p>
          <a:p>
            <a:pPr marL="0" indent="457200">
              <a:buNone/>
            </a:pPr>
            <a:endParaRPr lang="es-ES" altLang="en-US" sz="1400"/>
          </a:p>
          <a:p>
            <a:pPr marL="0" indent="457200">
              <a:buNone/>
            </a:pPr>
            <a:r>
              <a:rPr lang="es-ES" altLang="en-US" sz="1400" b="1"/>
              <a:t>Re-encriptación de Datos</a:t>
            </a:r>
            <a:r>
              <a:rPr lang="es-ES" altLang="en-US" sz="1400"/>
              <a:t>:</a:t>
            </a:r>
            <a:endParaRPr lang="es-ES" altLang="en-US" sz="1400"/>
          </a:p>
          <a:p>
            <a:pPr marL="0" indent="457200">
              <a:buNone/>
            </a:pPr>
            <a:endParaRPr lang="es-ES" altLang="en-US" sz="1400"/>
          </a:p>
          <a:p>
            <a:pPr marL="285750" indent="-285750"/>
            <a:r>
              <a:rPr lang="es-ES" altLang="en-US" sz="1400"/>
              <a:t>Desencriptar con la llave antigua y re-encriptar con la nueva.</a:t>
            </a:r>
            <a:endParaRPr lang="es-ES" altLang="en-US" sz="1400"/>
          </a:p>
          <a:p>
            <a:pPr marL="0" indent="457200">
              <a:buNone/>
            </a:pPr>
            <a:endParaRPr lang="es-ES" altLang="en-US" sz="1400"/>
          </a:p>
          <a:p>
            <a:pPr marL="0" indent="457200">
              <a:buNone/>
            </a:pPr>
            <a:endParaRPr lang="es-ES" altLang="en-US" sz="1400"/>
          </a:p>
          <a:p>
            <a:pPr marL="0" indent="457200">
              <a:buNone/>
            </a:pPr>
            <a:endParaRPr lang="es-ES" altLang="en-US" sz="1400"/>
          </a:p>
          <a:p>
            <a:pPr marL="0" indent="457200">
              <a:buNone/>
            </a:pPr>
            <a:r>
              <a:rPr lang="es-ES" altLang="en-US" sz="1400" b="1"/>
              <a:t>Eliminación de Llave Antigua</a:t>
            </a:r>
            <a:r>
              <a:rPr lang="es-ES" altLang="en-US" sz="1400"/>
              <a:t>:</a:t>
            </a:r>
            <a:endParaRPr lang="es-ES" altLang="en-US" sz="1400"/>
          </a:p>
          <a:p>
            <a:pPr marL="0" indent="457200">
              <a:buNone/>
            </a:pPr>
            <a:endParaRPr lang="es-ES" altLang="en-US" sz="1400"/>
          </a:p>
          <a:p>
            <a:pPr marL="285750" indent="-285750"/>
            <a:r>
              <a:rPr lang="es-ES" altLang="en-US" sz="1400"/>
              <a:t>heroku config:unset ENCRYPTION_KEY</a:t>
            </a:r>
            <a:endParaRPr lang="es-ES" altLang="en-US" sz="1400"/>
          </a:p>
        </p:txBody>
      </p:sp>
      <p:pic>
        <p:nvPicPr>
          <p:cNvPr id="4" name="Imagen 3"/>
          <p:cNvPicPr>
            <a:picLocks noChangeAspect="1"/>
          </p:cNvPicPr>
          <p:nvPr>
            <p:custDataLst>
              <p:tags r:id="rId1"/>
            </p:custDataLst>
          </p:nvPr>
        </p:nvPicPr>
        <p:blipFill>
          <a:blip r:embed="rId2"/>
          <a:stretch>
            <a:fillRect/>
          </a:stretch>
        </p:blipFill>
        <p:spPr>
          <a:xfrm>
            <a:off x="1360170" y="4363085"/>
            <a:ext cx="3067050" cy="63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Introducción</a:t>
            </a:r>
            <a:endParaRPr lang="es-MX" dirty="0"/>
          </a:p>
        </p:txBody>
      </p:sp>
      <p:sp>
        <p:nvSpPr>
          <p:cNvPr id="4" name="CuadroTexto 3"/>
          <p:cNvSpPr txBox="1"/>
          <p:nvPr/>
        </p:nvSpPr>
        <p:spPr>
          <a:xfrm>
            <a:off x="890017" y="1690687"/>
            <a:ext cx="2977286" cy="2585323"/>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800" dirty="0">
                <a:effectLst/>
                <a:latin typeface="Calibri" panose="020F0502020204030204" pitchFamily="34" charset="0"/>
                <a:ea typeface="SimSun" panose="02010600030101010101" pitchFamily="2" charset="-122"/>
                <a:cs typeface="Times New Roman" panose="02020603050405020304" pitchFamily="18" charset="0"/>
              </a:rPr>
              <a:t>En la actualidad, la seguridad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datos</a:t>
            </a:r>
            <a:r>
              <a:rPr lang="en-US" sz="1800" dirty="0">
                <a:effectLst/>
                <a:latin typeface="Calibri" panose="020F0502020204030204" pitchFamily="34" charset="0"/>
                <a:ea typeface="SimSun" panose="02010600030101010101" pitchFamily="2" charset="-122"/>
                <a:cs typeface="Times New Roman" panose="02020603050405020304" pitchFamily="18" charset="0"/>
              </a:rPr>
              <a:t> es un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aspecto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crítico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especialmente</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el</a:t>
            </a:r>
            <a:r>
              <a:rPr lang="en-US" sz="1800" dirty="0">
                <a:effectLst/>
                <a:latin typeface="Calibri" panose="020F0502020204030204" pitchFamily="34" charset="0"/>
                <a:ea typeface="SimSun" panose="02010600030101010101" pitchFamily="2" charset="-122"/>
                <a:cs typeface="Times New Roman" panose="02020603050405020304" pitchFamily="18" charset="0"/>
              </a:rPr>
              <a:t> sector de la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salud</a:t>
            </a:r>
            <a:r>
              <a:rPr lang="en-US" sz="1800" dirty="0">
                <a:effectLst/>
                <a:latin typeface="Calibri" panose="020F0502020204030204" pitchFamily="34" charset="0"/>
                <a:ea typeface="SimSun" panose="02010600030101010101" pitchFamily="2" charset="-122"/>
                <a:cs typeface="Times New Roman" panose="02020603050405020304" pitchFamily="18" charset="0"/>
              </a:rPr>
              <a:t>. Los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datos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pacientes</a:t>
            </a:r>
            <a:r>
              <a:rPr lang="en-US" sz="1800" dirty="0">
                <a:effectLst/>
                <a:latin typeface="Calibri" panose="020F0502020204030204" pitchFamily="34" charset="0"/>
                <a:ea typeface="SimSun" panose="02010600030101010101" pitchFamily="2" charset="-122"/>
                <a:cs typeface="Times New Roman" panose="02020603050405020304" pitchFamily="18" charset="0"/>
              </a:rPr>
              <a:t> son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extremadamente</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sensibles</a:t>
            </a:r>
            <a:r>
              <a:rPr lang="en-US" sz="1800" dirty="0">
                <a:effectLst/>
                <a:latin typeface="Calibri" panose="020F0502020204030204" pitchFamily="34" charset="0"/>
                <a:ea typeface="SimSun" panose="02010600030101010101" pitchFamily="2" charset="-122"/>
                <a:cs typeface="Times New Roman" panose="02020603050405020304" pitchFamily="18" charset="0"/>
              </a:rPr>
              <a:t> y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su</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protección</a:t>
            </a:r>
            <a:r>
              <a:rPr lang="en-US" sz="1800" dirty="0">
                <a:effectLst/>
                <a:latin typeface="Calibri" panose="020F0502020204030204" pitchFamily="34" charset="0"/>
                <a:ea typeface="SimSun" panose="02010600030101010101" pitchFamily="2" charset="-122"/>
                <a:cs typeface="Times New Roman" panose="02020603050405020304" pitchFamily="18" charset="0"/>
              </a:rPr>
              <a:t> es fundamental para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garantizar</a:t>
            </a:r>
            <a:r>
              <a:rPr lang="en-US" sz="1800" dirty="0">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privacidad</a:t>
            </a:r>
            <a:r>
              <a:rPr lang="en-US" sz="1800" dirty="0">
                <a:effectLst/>
                <a:latin typeface="Calibri" panose="020F0502020204030204" pitchFamily="34" charset="0"/>
                <a:ea typeface="SimSun" panose="02010600030101010101" pitchFamily="2" charset="-122"/>
                <a:cs typeface="Times New Roman" panose="02020603050405020304" pitchFamily="18" charset="0"/>
              </a:rPr>
              <a:t> y la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confidencialidad</a:t>
            </a:r>
            <a:endParaRPr lang="es-MX" dirty="0"/>
          </a:p>
        </p:txBody>
      </p:sp>
      <p:sp>
        <p:nvSpPr>
          <p:cNvPr id="5" name="CuadroTexto 4"/>
          <p:cNvSpPr txBox="1"/>
          <p:nvPr/>
        </p:nvSpPr>
        <p:spPr>
          <a:xfrm>
            <a:off x="4988966" y="1690688"/>
            <a:ext cx="2677363"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800" dirty="0">
                <a:effectLst/>
                <a:latin typeface="Calibri" panose="020F0502020204030204" pitchFamily="34" charset="0"/>
                <a:ea typeface="SimSun" panose="02010600030101010101" pitchFamily="2" charset="-122"/>
                <a:cs typeface="Times New Roman" panose="02020603050405020304" pitchFamily="18" charset="0"/>
              </a:rPr>
              <a:t>El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objetivo</a:t>
            </a:r>
            <a:r>
              <a:rPr lang="en-US" sz="1800" dirty="0">
                <a:effectLst/>
                <a:latin typeface="Calibri" panose="020F0502020204030204" pitchFamily="34" charset="0"/>
                <a:ea typeface="SimSun" panose="02010600030101010101" pitchFamily="2" charset="-122"/>
                <a:cs typeface="Times New Roman" panose="02020603050405020304" pitchFamily="18" charset="0"/>
              </a:rPr>
              <a:t> principal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este</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proyecto</a:t>
            </a:r>
            <a:r>
              <a:rPr lang="en-US" sz="1800" dirty="0">
                <a:effectLst/>
                <a:latin typeface="Calibri" panose="020F0502020204030204" pitchFamily="34" charset="0"/>
                <a:ea typeface="SimSun" panose="02010600030101010101" pitchFamily="2" charset="-122"/>
                <a:cs typeface="Times New Roman" panose="02020603050405020304" pitchFamily="18" charset="0"/>
              </a:rPr>
              <a:t> es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desarrollar</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una</a:t>
            </a:r>
            <a:r>
              <a:rPr lang="en-US" sz="1800" dirty="0">
                <a:effectLst/>
                <a:latin typeface="Calibri" panose="020F0502020204030204" pitchFamily="34" charset="0"/>
                <a:ea typeface="SimSun" panose="02010600030101010101" pitchFamily="2" charset="-122"/>
                <a:cs typeface="Times New Roman" panose="02020603050405020304" pitchFamily="18" charset="0"/>
              </a:rPr>
              <a:t> agenda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electrónica</a:t>
            </a:r>
            <a:r>
              <a:rPr lang="en-US" sz="1800" dirty="0">
                <a:effectLst/>
                <a:latin typeface="Calibri" panose="020F0502020204030204" pitchFamily="34" charset="0"/>
                <a:ea typeface="SimSun" panose="02010600030101010101" pitchFamily="2" charset="-122"/>
                <a:cs typeface="Times New Roman" panose="02020603050405020304" pitchFamily="18" charset="0"/>
              </a:rPr>
              <a:t> que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gestione</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datos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pacientes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manera</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segura</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utilizando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técnicas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avanzadas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cifrado</a:t>
            </a:r>
            <a:r>
              <a:rPr lang="en-US" sz="1800" dirty="0">
                <a:effectLst/>
                <a:latin typeface="Calibri" panose="020F0502020204030204" pitchFamily="34" charset="0"/>
                <a:ea typeface="SimSun" panose="02010600030101010101" pitchFamily="2" charset="-122"/>
                <a:cs typeface="Times New Roman" panose="02020603050405020304" pitchFamily="18" charset="0"/>
              </a:rPr>
              <a:t> y hashes para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proteger</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esta</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información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Además</a:t>
            </a:r>
            <a:r>
              <a:rPr lang="en-US" sz="1800" dirty="0">
                <a:effectLst/>
                <a:latin typeface="Calibri" panose="020F0502020204030204" pitchFamily="34" charset="0"/>
                <a:ea typeface="SimSun" panose="02010600030101010101" pitchFamily="2" charset="-122"/>
                <a:cs typeface="Times New Roman" panose="02020603050405020304" pitchFamily="18" charset="0"/>
              </a:rPr>
              <a:t>, se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realizarán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análisis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seguridad para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asegurar</a:t>
            </a:r>
            <a:r>
              <a:rPr lang="en-US" sz="1800" dirty="0">
                <a:effectLst/>
                <a:latin typeface="Calibri" panose="020F0502020204030204" pitchFamily="34" charset="0"/>
                <a:ea typeface="SimSun" panose="02010600030101010101" pitchFamily="2" charset="-122"/>
                <a:cs typeface="Times New Roman" panose="02020603050405020304" pitchFamily="18" charset="0"/>
              </a:rPr>
              <a:t> que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el</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sistema</a:t>
            </a:r>
            <a:r>
              <a:rPr lang="en-US" sz="1800" dirty="0">
                <a:effectLst/>
                <a:latin typeface="Calibri" panose="020F0502020204030204" pitchFamily="34" charset="0"/>
                <a:ea typeface="SimSun" panose="02010600030101010101" pitchFamily="2" charset="-122"/>
                <a:cs typeface="Times New Roman" panose="02020603050405020304" pitchFamily="18" charset="0"/>
              </a:rPr>
              <a:t> sea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robusto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frente</a:t>
            </a:r>
            <a:r>
              <a:rPr lang="en-US" sz="1800" dirty="0">
                <a:effectLst/>
                <a:latin typeface="Calibri" panose="020F0502020204030204" pitchFamily="34" charset="0"/>
                <a:ea typeface="SimSun" panose="02010600030101010101" pitchFamily="2" charset="-122"/>
                <a:cs typeface="Times New Roman" panose="02020603050405020304" pitchFamily="18" charset="0"/>
              </a:rPr>
              <a:t> 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posibles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ataques</a:t>
            </a:r>
            <a:endParaRPr lang="es-MX" dirty="0"/>
          </a:p>
        </p:txBody>
      </p:sp>
      <p:sp>
        <p:nvSpPr>
          <p:cNvPr id="7" name="CuadroTexto 6"/>
          <p:cNvSpPr txBox="1"/>
          <p:nvPr/>
        </p:nvSpPr>
        <p:spPr>
          <a:xfrm>
            <a:off x="8880653" y="1690687"/>
            <a:ext cx="2830982" cy="34163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800" dirty="0">
                <a:effectLst/>
                <a:latin typeface="Calibri" panose="020F0502020204030204" pitchFamily="34" charset="0"/>
                <a:ea typeface="SimSun" panose="02010600030101010101" pitchFamily="2" charset="-122"/>
                <a:cs typeface="Times New Roman" panose="02020603050405020304" pitchFamily="18" charset="0"/>
              </a:rPr>
              <a:t>La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protección</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datos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salud</a:t>
            </a:r>
            <a:r>
              <a:rPr lang="en-US" sz="1800" dirty="0">
                <a:effectLst/>
                <a:latin typeface="Calibri" panose="020F0502020204030204" pitchFamily="34" charset="0"/>
                <a:ea typeface="SimSun" panose="02010600030101010101" pitchFamily="2" charset="-122"/>
                <a:cs typeface="Times New Roman" panose="02020603050405020304" pitchFamily="18" charset="0"/>
              </a:rPr>
              <a:t> no solo es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una</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cuestión</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privacidad</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sino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también</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confianza</a:t>
            </a:r>
            <a:r>
              <a:rPr lang="en-US" sz="1800" dirty="0">
                <a:effectLst/>
                <a:latin typeface="Calibri" panose="020F0502020204030204" pitchFamily="34" charset="0"/>
                <a:ea typeface="SimSun" panose="02010600030101010101" pitchFamily="2" charset="-122"/>
                <a:cs typeface="Times New Roman" panose="02020603050405020304" pitchFamily="18" charset="0"/>
              </a:rPr>
              <a:t>. Los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pacientes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confían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effectLst/>
                <a:latin typeface="Calibri" panose="020F0502020204030204" pitchFamily="34" charset="0"/>
                <a:ea typeface="SimSun" panose="02010600030101010101" pitchFamily="2" charset="-122"/>
                <a:cs typeface="Times New Roman" panose="02020603050405020304" pitchFamily="18" charset="0"/>
              </a:rPr>
              <a:t> que sus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datos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estarán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seguros</a:t>
            </a:r>
            <a:r>
              <a:rPr lang="en-US" sz="1800" dirty="0">
                <a:effectLst/>
                <a:latin typeface="Calibri" panose="020F0502020204030204" pitchFamily="34" charset="0"/>
                <a:ea typeface="SimSun" panose="02010600030101010101" pitchFamily="2" charset="-122"/>
                <a:cs typeface="Times New Roman" panose="02020603050405020304" pitchFamily="18" charset="0"/>
              </a:rPr>
              <a:t> y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cualquier</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brecha</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seguridad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puede</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tener</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consecuencias</a:t>
            </a:r>
            <a:r>
              <a:rPr lang="en-US" sz="1800" dirty="0">
                <a:effectLst/>
                <a:latin typeface="Calibri" panose="020F0502020204030204" pitchFamily="34" charset="0"/>
                <a:ea typeface="SimSun" panose="02010600030101010101" pitchFamily="2" charset="-122"/>
                <a:cs typeface="Times New Roman" panose="02020603050405020304" pitchFamily="18" charset="0"/>
              </a:rPr>
              <a:t> graves, tanto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legales</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como</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reputacionales</a:t>
            </a:r>
            <a:r>
              <a:rPr lang="en-US" sz="1800" dirty="0">
                <a:effectLst/>
                <a:latin typeface="Calibri" panose="020F0502020204030204" pitchFamily="34" charset="0"/>
                <a:ea typeface="SimSun" panose="02010600030101010101" pitchFamily="2" charset="-122"/>
                <a:cs typeface="Times New Roman" panose="02020603050405020304" pitchFamily="18" charset="0"/>
              </a:rPr>
              <a:t> para las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instituciones</a:t>
            </a:r>
            <a:r>
              <a:rPr lang="en-US" sz="1800" dirty="0">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salud</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Impacto</a:t>
            </a:r>
            <a:endParaRPr lang="en-US" sz="6600"/>
          </a:p>
        </p:txBody>
      </p:sp>
      <p:sp>
        <p:nvSpPr>
          <p:cNvPr id="14" name="sketch line"/>
          <p:cNvSpPr>
            <a:spLocks noGrp="1" noRot="1" noChangeAspect="1" noMove="1" noResize="1" noEditPoints="1" noAdjustHandles="1" noChangeArrowheads="1" noChangeShapeType="1" noTextEdit="1"/>
          </p:cNvSpPr>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1"/>
          <a:stretch>
            <a:fillRect/>
          </a:stretch>
        </p:blipFill>
        <p:spPr>
          <a:xfrm>
            <a:off x="563197" y="2283014"/>
            <a:ext cx="4807712" cy="3605784"/>
          </a:xfrm>
          <a:prstGeom prst="rect">
            <a:avLst/>
          </a:prstGeom>
        </p:spPr>
      </p:pic>
      <p:pic>
        <p:nvPicPr>
          <p:cNvPr id="7" name="Imagen 6"/>
          <p:cNvPicPr>
            <a:picLocks noChangeAspect="1"/>
          </p:cNvPicPr>
          <p:nvPr/>
        </p:nvPicPr>
        <p:blipFill>
          <a:blip r:embed="rId2"/>
          <a:stretch>
            <a:fillRect/>
          </a:stretch>
        </p:blipFill>
        <p:spPr>
          <a:xfrm>
            <a:off x="5934105" y="4982831"/>
            <a:ext cx="5614416" cy="1094811"/>
          </a:xfrm>
          <a:prstGeom prst="rect">
            <a:avLst/>
          </a:prstGeom>
        </p:spPr>
      </p:pic>
      <p:pic>
        <p:nvPicPr>
          <p:cNvPr id="9" name="Imagen 8"/>
          <p:cNvPicPr>
            <a:picLocks noChangeAspect="1"/>
          </p:cNvPicPr>
          <p:nvPr/>
        </p:nvPicPr>
        <p:blipFill>
          <a:blip r:embed="rId3"/>
          <a:stretch>
            <a:fillRect/>
          </a:stretch>
        </p:blipFill>
        <p:spPr>
          <a:xfrm>
            <a:off x="5934105" y="2497585"/>
            <a:ext cx="6031303" cy="17048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Argon2 &amp; AES+CBC</a:t>
            </a:r>
            <a:endParaRPr lang="es-MX" dirty="0"/>
          </a:p>
        </p:txBody>
      </p:sp>
      <p:sp>
        <p:nvSpPr>
          <p:cNvPr id="4" name="CuadroTexto 3"/>
          <p:cNvSpPr txBox="1"/>
          <p:nvPr/>
        </p:nvSpPr>
        <p:spPr>
          <a:xfrm>
            <a:off x="838200" y="1821485"/>
            <a:ext cx="4491533" cy="39703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b="1" dirty="0"/>
              <a:t>Explicación Teórica</a:t>
            </a:r>
            <a:r>
              <a:rPr lang="es-MX" dirty="0"/>
              <a:t>:</a:t>
            </a:r>
            <a:endParaRPr lang="es-MX" dirty="0"/>
          </a:p>
          <a:p>
            <a:pPr>
              <a:buFont typeface="Arial" panose="020B0604020202020204" pitchFamily="34" charset="0"/>
              <a:buChar char="•"/>
            </a:pPr>
            <a:r>
              <a:rPr lang="es-MX" dirty="0"/>
              <a:t>Argon2 es considerado uno de los algoritmos de </a:t>
            </a:r>
            <a:r>
              <a:rPr lang="es-MX" dirty="0" err="1"/>
              <a:t>hashing</a:t>
            </a:r>
            <a:r>
              <a:rPr lang="es-MX" dirty="0"/>
              <a:t> de contraseñas más seguros. Fue el ganador del concurso </a:t>
            </a:r>
            <a:r>
              <a:rPr lang="es-MX" dirty="0" err="1"/>
              <a:t>Password</a:t>
            </a:r>
            <a:r>
              <a:rPr lang="es-MX" dirty="0"/>
              <a:t> </a:t>
            </a:r>
            <a:r>
              <a:rPr lang="es-MX" dirty="0" err="1"/>
              <a:t>Hashing</a:t>
            </a:r>
            <a:r>
              <a:rPr lang="es-MX" dirty="0"/>
              <a:t> </a:t>
            </a:r>
            <a:r>
              <a:rPr lang="es-MX" dirty="0" err="1"/>
              <a:t>Competition</a:t>
            </a:r>
            <a:r>
              <a:rPr lang="es-MX" dirty="0"/>
              <a:t> (PHC).</a:t>
            </a:r>
            <a:endParaRPr lang="es-MX" dirty="0"/>
          </a:p>
          <a:p>
            <a:pPr>
              <a:buFont typeface="Arial" panose="020B0604020202020204" pitchFamily="34" charset="0"/>
              <a:buChar char="•"/>
            </a:pPr>
            <a:r>
              <a:rPr lang="es-MX" dirty="0"/>
              <a:t>Utiliza un </a:t>
            </a:r>
            <a:r>
              <a:rPr lang="es-MX" dirty="0" err="1"/>
              <a:t>salt</a:t>
            </a:r>
            <a:r>
              <a:rPr lang="es-MX" dirty="0"/>
              <a:t> dinámico y ofrece resistencia a ataques de fuerza bruta, ataques de diccionario y ataques de tablas </a:t>
            </a:r>
            <a:r>
              <a:rPr lang="es-MX" dirty="0" err="1"/>
              <a:t>arcoiris</a:t>
            </a:r>
            <a:r>
              <a:rPr lang="es-MX" dirty="0"/>
              <a:t>.</a:t>
            </a:r>
            <a:endParaRPr lang="es-MX" dirty="0"/>
          </a:p>
          <a:p>
            <a:pPr>
              <a:buFont typeface="Arial" panose="020B0604020202020204" pitchFamily="34" charset="0"/>
              <a:buChar char="•"/>
            </a:pPr>
            <a:r>
              <a:rPr lang="es-MX" dirty="0"/>
              <a:t>Tiene variantes (Argon2d, Argon2i, Argon2id) que ofrecen diferentes balances entre resistencia a ataques de canal lateral y optimización de memoria.</a:t>
            </a:r>
            <a:endParaRPr lang="es-MX" dirty="0"/>
          </a:p>
          <a:p>
            <a:endParaRPr lang="es-MX" dirty="0"/>
          </a:p>
        </p:txBody>
      </p:sp>
      <p:sp>
        <p:nvSpPr>
          <p:cNvPr id="5" name="CuadroTexto 4"/>
          <p:cNvSpPr txBox="1"/>
          <p:nvPr/>
        </p:nvSpPr>
        <p:spPr>
          <a:xfrm>
            <a:off x="6628181" y="2375483"/>
            <a:ext cx="4725619" cy="286232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b="1" dirty="0"/>
              <a:t>Explicación Teórica</a:t>
            </a:r>
            <a:r>
              <a:rPr lang="es-MX" dirty="0"/>
              <a:t>:</a:t>
            </a:r>
            <a:endParaRPr lang="es-MX" dirty="0"/>
          </a:p>
          <a:p>
            <a:pPr>
              <a:buFont typeface="Arial" panose="020B0604020202020204" pitchFamily="34" charset="0"/>
              <a:buChar char="•"/>
            </a:pPr>
            <a:r>
              <a:rPr lang="es-MX" b="1" dirty="0"/>
              <a:t>AES (</a:t>
            </a:r>
            <a:r>
              <a:rPr lang="es-MX" b="1" dirty="0" err="1"/>
              <a:t>Advanced</a:t>
            </a:r>
            <a:r>
              <a:rPr lang="es-MX" b="1" dirty="0"/>
              <a:t> </a:t>
            </a:r>
            <a:r>
              <a:rPr lang="es-MX" b="1" dirty="0" err="1"/>
              <a:t>Encryption</a:t>
            </a:r>
            <a:r>
              <a:rPr lang="es-MX" b="1" dirty="0"/>
              <a:t> Standard)</a:t>
            </a:r>
            <a:r>
              <a:rPr lang="es-MX" dirty="0"/>
              <a:t> es un estándar de cifrado de datos adoptado por el gobierno de los EE. UU. y ampliamente utilizado en todo el mundo.</a:t>
            </a:r>
            <a:endParaRPr lang="es-MX" dirty="0"/>
          </a:p>
          <a:p>
            <a:pPr>
              <a:buFont typeface="Arial" panose="020B0604020202020204" pitchFamily="34" charset="0"/>
              <a:buChar char="•"/>
            </a:pPr>
            <a:r>
              <a:rPr lang="es-MX" b="1" dirty="0"/>
              <a:t>CBC (</a:t>
            </a:r>
            <a:r>
              <a:rPr lang="es-MX" b="1" dirty="0" err="1"/>
              <a:t>Cipher</a:t>
            </a:r>
            <a:r>
              <a:rPr lang="es-MX" b="1" dirty="0"/>
              <a:t> Block </a:t>
            </a:r>
            <a:r>
              <a:rPr lang="es-MX" b="1" dirty="0" err="1"/>
              <a:t>Chaining</a:t>
            </a:r>
            <a:r>
              <a:rPr lang="es-MX" b="1" dirty="0"/>
              <a:t>)</a:t>
            </a:r>
            <a:r>
              <a:rPr lang="es-MX" dirty="0"/>
              <a:t> añade aleatoriedad al cifrado haciendo que cada bloque de texto cifrado dependa del bloque anterior, ayudando a prevenir ciertos tipos de ataques de cifrado.</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0080" y="325369"/>
            <a:ext cx="4368602" cy="1956841"/>
          </a:xfrm>
        </p:spPr>
        <p:txBody>
          <a:bodyPr anchor="b">
            <a:normAutofit/>
          </a:bodyPr>
          <a:lstStyle/>
          <a:p>
            <a:r>
              <a:rPr lang="es-MX" sz="5400"/>
              <a:t>Argon2</a:t>
            </a:r>
            <a:endParaRPr lang="es-MX" sz="5400"/>
          </a:p>
        </p:txBody>
      </p:sp>
      <p:sp>
        <p:nvSpPr>
          <p:cNvPr id="1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268674" y="2720197"/>
            <a:ext cx="5043028" cy="4054901"/>
          </a:xfrm>
        </p:spPr>
        <p:txBody>
          <a:bodyPr>
            <a:normAutofit fontScale="40000" lnSpcReduction="20000"/>
          </a:bodyPr>
          <a:lstStyle/>
          <a:p>
            <a:r>
              <a:rPr lang="es-MX" b="1"/>
              <a:t>Análisis del Diagrama de la Función de Compresión G en Argon2</a:t>
            </a:r>
            <a:endParaRPr lang="es-MX" b="1"/>
          </a:p>
          <a:p>
            <a:pPr>
              <a:buFont typeface="+mj-lt"/>
              <a:buAutoNum type="arabicPeriod"/>
            </a:pPr>
            <a:r>
              <a:rPr lang="es-MX" b="1"/>
              <a:t>X y Y</a:t>
            </a:r>
            <a:r>
              <a:rPr lang="es-MX"/>
              <a:t>:</a:t>
            </a:r>
            <a:endParaRPr lang="es-MX"/>
          </a:p>
          <a:p>
            <a:pPr marL="742950" lvl="1" indent="-285750">
              <a:buFont typeface="+mj-lt"/>
              <a:buAutoNum type="arabicPeriod"/>
            </a:pPr>
            <a:r>
              <a:rPr lang="es-MX"/>
              <a:t>Estos son dos bloques de entrada que se utilizan en la función de compresión.</a:t>
            </a:r>
            <a:endParaRPr lang="es-MX"/>
          </a:p>
          <a:p>
            <a:pPr>
              <a:buFont typeface="+mj-lt"/>
              <a:buAutoNum type="arabicPeriod"/>
            </a:pPr>
            <a:r>
              <a:rPr lang="es-MX" b="1"/>
              <a:t>Operación XOR</a:t>
            </a:r>
            <a:r>
              <a:rPr lang="es-MX"/>
              <a:t>:</a:t>
            </a:r>
            <a:endParaRPr lang="es-MX"/>
          </a:p>
          <a:p>
            <a:pPr marL="742950" lvl="1" indent="-285750">
              <a:buFont typeface="+mj-lt"/>
              <a:buAutoNum type="arabicPeriod"/>
            </a:pPr>
            <a:r>
              <a:rPr lang="es-MX"/>
              <a:t>Los bloques X y Y se combinan usando una operación XOR.</a:t>
            </a:r>
            <a:endParaRPr lang="es-MX"/>
          </a:p>
          <a:p>
            <a:pPr>
              <a:buFont typeface="+mj-lt"/>
              <a:buAutoNum type="arabicPeriod"/>
            </a:pPr>
            <a:r>
              <a:rPr lang="es-MX" b="1"/>
              <a:t>R</a:t>
            </a:r>
            <a:r>
              <a:rPr lang="es-MX"/>
              <a:t>:</a:t>
            </a:r>
            <a:endParaRPr lang="es-MX"/>
          </a:p>
          <a:p>
            <a:pPr marL="742950" lvl="1" indent="-285750">
              <a:buFont typeface="+mj-lt"/>
              <a:buAutoNum type="arabicPeriod"/>
            </a:pPr>
            <a:r>
              <a:rPr lang="es-MX"/>
              <a:t>El resultado de la operación XOR se convierte en el bloque R.</a:t>
            </a:r>
            <a:endParaRPr lang="es-MX"/>
          </a:p>
          <a:p>
            <a:pPr>
              <a:buFont typeface="+mj-lt"/>
              <a:buAutoNum type="arabicPeriod"/>
            </a:pPr>
            <a:r>
              <a:rPr lang="es-MX" b="1"/>
              <a:t>P rowwise</a:t>
            </a:r>
            <a:r>
              <a:rPr lang="es-MX"/>
              <a:t>:</a:t>
            </a:r>
            <a:endParaRPr lang="es-MX"/>
          </a:p>
          <a:p>
            <a:pPr marL="742950" lvl="1" indent="-285750">
              <a:buFont typeface="+mj-lt"/>
              <a:buAutoNum type="arabicPeriod"/>
            </a:pPr>
            <a:r>
              <a:rPr lang="es-MX"/>
              <a:t>El bloque R se transforma a través de una permutación P en sentido horizontal (rowwise).</a:t>
            </a:r>
            <a:endParaRPr lang="es-MX"/>
          </a:p>
          <a:p>
            <a:pPr>
              <a:buFont typeface="+mj-lt"/>
              <a:buAutoNum type="arabicPeriod"/>
            </a:pPr>
            <a:r>
              <a:rPr lang="es-MX" b="1"/>
              <a:t>Q</a:t>
            </a:r>
            <a:r>
              <a:rPr lang="es-MX"/>
              <a:t>:</a:t>
            </a:r>
            <a:endParaRPr lang="es-MX"/>
          </a:p>
          <a:p>
            <a:pPr marL="742950" lvl="1" indent="-285750">
              <a:buFont typeface="+mj-lt"/>
              <a:buAutoNum type="arabicPeriod"/>
            </a:pPr>
            <a:r>
              <a:rPr lang="es-MX"/>
              <a:t>El resultado de la permutación se convierte en el bloque Q.</a:t>
            </a:r>
            <a:endParaRPr lang="es-MX"/>
          </a:p>
          <a:p>
            <a:pPr>
              <a:buFont typeface="+mj-lt"/>
              <a:buAutoNum type="arabicPeriod"/>
            </a:pPr>
            <a:r>
              <a:rPr lang="es-MX" b="1"/>
              <a:t>P columnwise</a:t>
            </a:r>
            <a:r>
              <a:rPr lang="es-MX"/>
              <a:t>:</a:t>
            </a:r>
            <a:endParaRPr lang="es-MX"/>
          </a:p>
          <a:p>
            <a:pPr marL="742950" lvl="1" indent="-285750">
              <a:buFont typeface="+mj-lt"/>
              <a:buAutoNum type="arabicPeriod"/>
            </a:pPr>
            <a:r>
              <a:rPr lang="es-MX"/>
              <a:t>El bloque Q se transforma nuevamente a través de una permutación P en sentido vertical (columnwise).</a:t>
            </a:r>
            <a:endParaRPr lang="es-MX"/>
          </a:p>
          <a:p>
            <a:pPr>
              <a:buFont typeface="+mj-lt"/>
              <a:buAutoNum type="arabicPeriod"/>
            </a:pPr>
            <a:r>
              <a:rPr lang="es-MX" b="1"/>
              <a:t>Z</a:t>
            </a:r>
            <a:r>
              <a:rPr lang="es-MX"/>
              <a:t>:</a:t>
            </a:r>
            <a:endParaRPr lang="es-MX"/>
          </a:p>
          <a:p>
            <a:pPr marL="742950" lvl="1" indent="-285750">
              <a:buFont typeface="+mj-lt"/>
              <a:buAutoNum type="arabicPeriod"/>
            </a:pPr>
            <a:r>
              <a:rPr lang="es-MX"/>
              <a:t>El resultado de esta segunda permutación se convierte en el bloque Z.</a:t>
            </a:r>
            <a:endParaRPr lang="es-MX"/>
          </a:p>
          <a:p>
            <a:pPr>
              <a:buFont typeface="+mj-lt"/>
              <a:buAutoNum type="arabicPeriod"/>
            </a:pPr>
            <a:r>
              <a:rPr lang="es-MX" b="1"/>
              <a:t>Operación XOR Final</a:t>
            </a:r>
            <a:r>
              <a:rPr lang="es-MX"/>
              <a:t>:</a:t>
            </a:r>
            <a:endParaRPr lang="es-MX"/>
          </a:p>
          <a:p>
            <a:pPr marL="742950" lvl="1" indent="-285750">
              <a:buFont typeface="+mj-lt"/>
              <a:buAutoNum type="arabicPeriod"/>
            </a:pPr>
            <a:r>
              <a:rPr lang="es-MX"/>
              <a:t>Finalmente, el bloque Z se combina con R usando otra operación XOR para obtener el resultado final.</a:t>
            </a:r>
            <a:endParaRPr lang="es-MX"/>
          </a:p>
          <a:p>
            <a:endParaRPr lang="en-US" sz="2200" dirty="0"/>
          </a:p>
        </p:txBody>
      </p:sp>
      <p:pic>
        <p:nvPicPr>
          <p:cNvPr id="11" name="Imagen 10"/>
          <p:cNvPicPr>
            <a:picLocks noChangeAspect="1"/>
          </p:cNvPicPr>
          <p:nvPr/>
        </p:nvPicPr>
        <p:blipFill>
          <a:blip r:embed="rId1"/>
          <a:stretch>
            <a:fillRect/>
          </a:stretch>
        </p:blipFill>
        <p:spPr>
          <a:xfrm>
            <a:off x="5349292" y="838549"/>
            <a:ext cx="6802069" cy="53755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9951" y="0"/>
            <a:ext cx="10515600" cy="1325563"/>
          </a:xfrm>
        </p:spPr>
        <p:txBody>
          <a:bodyPr/>
          <a:lstStyle/>
          <a:p>
            <a:pPr algn="ctr"/>
            <a:r>
              <a:rPr lang="es-MX" dirty="0"/>
              <a:t>Argon2 </a:t>
            </a:r>
            <a:r>
              <a:rPr lang="es-MX" dirty="0" err="1"/>
              <a:t>Backend</a:t>
            </a:r>
            <a:endParaRPr lang="es-MX" dirty="0"/>
          </a:p>
        </p:txBody>
      </p:sp>
      <p:sp>
        <p:nvSpPr>
          <p:cNvPr id="4" name="CuadroTexto 3"/>
          <p:cNvSpPr txBox="1"/>
          <p:nvPr/>
        </p:nvSpPr>
        <p:spPr>
          <a:xfrm>
            <a:off x="981457" y="2698962"/>
            <a:ext cx="6225236" cy="203132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err="1"/>
              <a:t>def</a:t>
            </a:r>
            <a:r>
              <a:rPr lang="es-MX" dirty="0"/>
              <a:t> </a:t>
            </a:r>
            <a:r>
              <a:rPr lang="es-MX" dirty="0" err="1"/>
              <a:t>hash_password</a:t>
            </a:r>
            <a:r>
              <a:rPr lang="es-MX" dirty="0"/>
              <a:t>(</a:t>
            </a:r>
            <a:r>
              <a:rPr lang="es-MX" dirty="0" err="1"/>
              <a:t>password</a:t>
            </a:r>
            <a:r>
              <a:rPr lang="es-MX" dirty="0"/>
              <a:t>):</a:t>
            </a:r>
            <a:endParaRPr lang="es-MX" dirty="0"/>
          </a:p>
          <a:p>
            <a:r>
              <a:rPr lang="es-MX" dirty="0"/>
              <a:t>    try:</a:t>
            </a:r>
            <a:endParaRPr lang="es-MX" dirty="0"/>
          </a:p>
          <a:p>
            <a:r>
              <a:rPr lang="es-MX" dirty="0"/>
              <a:t>        </a:t>
            </a:r>
            <a:r>
              <a:rPr lang="es-MX" dirty="0" err="1"/>
              <a:t>return</a:t>
            </a:r>
            <a:r>
              <a:rPr lang="es-MX" dirty="0"/>
              <a:t> </a:t>
            </a:r>
            <a:r>
              <a:rPr lang="es-MX" dirty="0" err="1"/>
              <a:t>ph.hash</a:t>
            </a:r>
            <a:r>
              <a:rPr lang="es-MX" dirty="0"/>
              <a:t>(</a:t>
            </a:r>
            <a:r>
              <a:rPr lang="es-MX" dirty="0" err="1"/>
              <a:t>password</a:t>
            </a:r>
            <a:r>
              <a:rPr lang="es-MX" dirty="0"/>
              <a:t>)</a:t>
            </a:r>
            <a:endParaRPr lang="es-MX" dirty="0"/>
          </a:p>
          <a:p>
            <a:r>
              <a:rPr lang="es-MX" dirty="0"/>
              <a:t>    </a:t>
            </a:r>
            <a:r>
              <a:rPr lang="es-MX" dirty="0" err="1"/>
              <a:t>except</a:t>
            </a:r>
            <a:r>
              <a:rPr lang="es-MX" dirty="0"/>
              <a:t> </a:t>
            </a:r>
            <a:r>
              <a:rPr lang="es-MX" dirty="0" err="1"/>
              <a:t>HashingError</a:t>
            </a:r>
            <a:r>
              <a:rPr lang="es-MX" dirty="0"/>
              <a:t> as e:</a:t>
            </a:r>
            <a:endParaRPr lang="es-MX" dirty="0"/>
          </a:p>
          <a:p>
            <a:r>
              <a:rPr lang="es-MX" dirty="0"/>
              <a:t>        </a:t>
            </a:r>
            <a:r>
              <a:rPr lang="es-MX" dirty="0" err="1"/>
              <a:t>print</a:t>
            </a:r>
            <a:r>
              <a:rPr lang="es-MX" dirty="0"/>
              <a:t>(</a:t>
            </a:r>
            <a:r>
              <a:rPr lang="es-MX" dirty="0" err="1"/>
              <a:t>f"Error</a:t>
            </a:r>
            <a:r>
              <a:rPr lang="es-MX" dirty="0"/>
              <a:t> al generar el hash de la contraseña: {</a:t>
            </a:r>
            <a:r>
              <a:rPr lang="es-MX" dirty="0" err="1"/>
              <a:t>str</a:t>
            </a:r>
            <a:r>
              <a:rPr lang="es-MX" dirty="0"/>
              <a:t>(e)}")</a:t>
            </a:r>
            <a:endParaRPr lang="es-MX" dirty="0"/>
          </a:p>
          <a:p>
            <a:r>
              <a:rPr lang="es-MX" dirty="0"/>
              <a:t>        </a:t>
            </a:r>
            <a:r>
              <a:rPr lang="es-MX" dirty="0" err="1"/>
              <a:t>raise</a:t>
            </a:r>
            <a:r>
              <a:rPr lang="es-MX" dirty="0"/>
              <a:t> </a:t>
            </a:r>
            <a:r>
              <a:rPr lang="es-MX" dirty="0" err="1"/>
              <a:t>ValueError</a:t>
            </a:r>
            <a:r>
              <a:rPr lang="es-MX" dirty="0"/>
              <a:t>("Error al procesar la contraseña")</a:t>
            </a:r>
            <a:endParaRPr lang="es-MX" dirty="0"/>
          </a:p>
          <a:p>
            <a:endParaRPr lang="es-MX" dirty="0"/>
          </a:p>
        </p:txBody>
      </p:sp>
      <p:sp>
        <p:nvSpPr>
          <p:cNvPr id="7" name="Rectangle 2"/>
          <p:cNvSpPr>
            <a:spLocks noChangeArrowheads="1"/>
          </p:cNvSpPr>
          <p:nvPr/>
        </p:nvSpPr>
        <p:spPr bwMode="auto">
          <a:xfrm rot="10800000" flipV="1">
            <a:off x="1528878" y="4920262"/>
            <a:ext cx="513039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400" b="1" i="0" u="none" strike="noStrike" cap="none" normalizeH="0" baseline="0" dirty="0">
                <a:ln>
                  <a:noFill/>
                </a:ln>
                <a:solidFill>
                  <a:schemeClr val="tx1"/>
                </a:solidFill>
                <a:effectLst/>
                <a:latin typeface="Arial" panose="020B0604020202020204" pitchFamily="34" charset="0"/>
              </a:rPr>
              <a:t>Objetivo</a:t>
            </a:r>
            <a:r>
              <a:rPr kumimoji="0" lang="es-MX" altLang="es-MX" sz="1400" b="0" i="0" u="none" strike="noStrike" cap="none" normalizeH="0" baseline="0" dirty="0">
                <a:ln>
                  <a:noFill/>
                </a:ln>
                <a:solidFill>
                  <a:schemeClr val="tx1"/>
                </a:solidFill>
                <a:effectLst/>
                <a:latin typeface="Arial" panose="020B0604020202020204" pitchFamily="34" charset="0"/>
              </a:rPr>
              <a:t>: </a:t>
            </a:r>
            <a:r>
              <a:rPr kumimoji="0" lang="es-MX" altLang="es-MX" sz="1400" b="0" i="0" u="none" strike="noStrike" cap="none" normalizeH="0" baseline="0" dirty="0" err="1">
                <a:ln>
                  <a:noFill/>
                </a:ln>
                <a:solidFill>
                  <a:schemeClr val="tx1"/>
                </a:solidFill>
                <a:effectLst/>
                <a:latin typeface="Arial" panose="020B0604020202020204" pitchFamily="34" charset="0"/>
              </a:rPr>
              <a:t>Hashear</a:t>
            </a:r>
            <a:r>
              <a:rPr kumimoji="0" lang="es-MX" altLang="es-MX" sz="1400" b="0" i="0" u="none" strike="noStrike" cap="none" normalizeH="0" baseline="0" dirty="0">
                <a:ln>
                  <a:noFill/>
                </a:ln>
                <a:solidFill>
                  <a:schemeClr val="tx1"/>
                </a:solidFill>
                <a:effectLst/>
                <a:latin typeface="Arial" panose="020B0604020202020204" pitchFamily="34" charset="0"/>
              </a:rPr>
              <a:t> las contraseñas utilizando Argon2.</a:t>
            </a:r>
            <a:endParaRPr kumimoji="0" lang="es-MX" altLang="es-MX"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400" b="1" i="0" u="none" strike="noStrike" cap="none" normalizeH="0" baseline="0" dirty="0">
                <a:ln>
                  <a:noFill/>
                </a:ln>
                <a:solidFill>
                  <a:schemeClr val="tx1"/>
                </a:solidFill>
                <a:effectLst/>
                <a:latin typeface="Arial" panose="020B0604020202020204" pitchFamily="34" charset="0"/>
              </a:rPr>
              <a:t>Seguridad</a:t>
            </a:r>
            <a:r>
              <a:rPr kumimoji="0" lang="es-MX" altLang="es-MX" sz="1400" b="0" i="0" u="none" strike="noStrike" cap="none" normalizeH="0" baseline="0" dirty="0">
                <a:ln>
                  <a:noFill/>
                </a:ln>
                <a:solidFill>
                  <a:schemeClr val="tx1"/>
                </a:solidFill>
                <a:effectLst/>
                <a:latin typeface="Arial" panose="020B0604020202020204" pitchFamily="34" charset="0"/>
              </a:rPr>
              <a:t>: Argon2 es resistente a ataques de fuerza bruta, haciendo que las contraseñas sean seguras. </a:t>
            </a:r>
            <a:endParaRPr kumimoji="0" lang="es-MX" altLang="es-MX" sz="1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7549286" y="1667911"/>
            <a:ext cx="4130650" cy="4093428"/>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2000" b="0" i="0" u="none" strike="noStrike" cap="none" normalizeH="0" baseline="0" dirty="0">
                <a:ln>
                  <a:noFill/>
                </a:ln>
                <a:solidFill>
                  <a:schemeClr val="tx1"/>
                </a:solidFill>
                <a:effectLst/>
              </a:rPr>
              <a:t>La función </a:t>
            </a:r>
            <a:r>
              <a:rPr kumimoji="0" lang="es-MX" altLang="es-MX" sz="2000" b="0" i="0" u="none" strike="noStrike" cap="none" normalizeH="0" baseline="0" dirty="0" err="1">
                <a:ln>
                  <a:noFill/>
                </a:ln>
                <a:solidFill>
                  <a:schemeClr val="tx1"/>
                </a:solidFill>
                <a:effectLst/>
              </a:rPr>
              <a:t>hash_password</a:t>
            </a:r>
            <a:r>
              <a:rPr kumimoji="0" lang="es-MX" altLang="es-MX" sz="2000" b="0" i="0" u="none" strike="noStrike" cap="none" normalizeH="0" baseline="0" dirty="0">
                <a:ln>
                  <a:noFill/>
                </a:ln>
                <a:solidFill>
                  <a:schemeClr val="tx1"/>
                </a:solidFill>
                <a:effectLst/>
              </a:rPr>
              <a:t> utiliza la instancia </a:t>
            </a:r>
            <a:r>
              <a:rPr kumimoji="0" lang="es-MX" altLang="es-MX" sz="2000" b="0" i="0" u="none" strike="noStrike" cap="none" normalizeH="0" baseline="0" dirty="0" err="1">
                <a:ln>
                  <a:noFill/>
                </a:ln>
                <a:solidFill>
                  <a:schemeClr val="tx1"/>
                </a:solidFill>
                <a:effectLst/>
              </a:rPr>
              <a:t>ph</a:t>
            </a:r>
            <a:r>
              <a:rPr kumimoji="0" lang="es-MX" altLang="es-MX" sz="2000" b="0" i="0" u="none" strike="noStrike" cap="none" normalizeH="0" baseline="0" dirty="0">
                <a:ln>
                  <a:noFill/>
                </a:ln>
                <a:solidFill>
                  <a:schemeClr val="tx1"/>
                </a:solidFill>
                <a:effectLst/>
              </a:rPr>
              <a:t> de </a:t>
            </a:r>
            <a:r>
              <a:rPr kumimoji="0" lang="es-MX" altLang="es-MX" sz="2000" b="0" i="0" u="none" strike="noStrike" cap="none" normalizeH="0" baseline="0" dirty="0" err="1">
                <a:ln>
                  <a:noFill/>
                </a:ln>
                <a:solidFill>
                  <a:schemeClr val="tx1"/>
                </a:solidFill>
                <a:effectLst/>
              </a:rPr>
              <a:t>PasswordHasher</a:t>
            </a:r>
            <a:r>
              <a:rPr kumimoji="0" lang="es-MX" altLang="es-MX" sz="2000" b="0" i="0" u="none" strike="noStrike" cap="none" normalizeH="0" baseline="0" dirty="0">
                <a:ln>
                  <a:noFill/>
                </a:ln>
                <a:solidFill>
                  <a:schemeClr val="tx1"/>
                </a:solidFill>
                <a:effectLst/>
              </a:rPr>
              <a:t> para generar un hash seguro de la contraseña proporcionada. Si ocurre un error durante el proceso, se maneja de manera adecuada lanzando una excepción con un mensaje específico. Este enfoque asegura que las contraseñas sean almacenadas de manera segura en la base de datos, protegiéndolas contra ataques comunes como la fuerza bruta y las tablas de arco iris </a:t>
            </a:r>
            <a:endParaRPr kumimoji="0" lang="es-MX" altLang="es-MX" sz="2000" b="0" i="0" u="none" strike="noStrike" cap="none" normalizeH="0" baseline="0" dirty="0">
              <a:ln>
                <a:noFill/>
              </a:ln>
              <a:solidFill>
                <a:schemeClr val="tx1"/>
              </a:solidFill>
              <a:effectLst/>
            </a:endParaRPr>
          </a:p>
        </p:txBody>
      </p:sp>
      <p:sp>
        <p:nvSpPr>
          <p:cNvPr id="10" name="CuadroTexto 9"/>
          <p:cNvSpPr txBox="1"/>
          <p:nvPr/>
        </p:nvSpPr>
        <p:spPr>
          <a:xfrm>
            <a:off x="2691994" y="2245766"/>
            <a:ext cx="1002183" cy="369332"/>
          </a:xfrm>
          <a:prstGeom prst="rect">
            <a:avLst/>
          </a:prstGeom>
          <a:noFill/>
        </p:spPr>
        <p:txBody>
          <a:bodyPr wrap="square" rtlCol="0">
            <a:spAutoFit/>
          </a:bodyPr>
          <a:lstStyle/>
          <a:p>
            <a:r>
              <a:rPr lang="es-MX" i="1" dirty="0"/>
              <a:t>auth.py</a:t>
            </a:r>
            <a:endParaRPr lang="es-MX"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82975" y="26506"/>
            <a:ext cx="5426050" cy="857390"/>
          </a:xfrm>
        </p:spPr>
        <p:txBody>
          <a:bodyPr/>
          <a:lstStyle/>
          <a:p>
            <a:pPr algn="ctr"/>
            <a:r>
              <a:rPr lang="es-MX" dirty="0"/>
              <a:t>Argon2 </a:t>
            </a:r>
            <a:r>
              <a:rPr lang="es-MX" dirty="0" err="1"/>
              <a:t>Backend</a:t>
            </a:r>
            <a:endParaRPr lang="es-MX" dirty="0"/>
          </a:p>
        </p:txBody>
      </p:sp>
      <p:sp>
        <p:nvSpPr>
          <p:cNvPr id="4" name="CuadroTexto 3"/>
          <p:cNvSpPr txBox="1"/>
          <p:nvPr/>
        </p:nvSpPr>
        <p:spPr>
          <a:xfrm>
            <a:off x="5927751" y="1720840"/>
            <a:ext cx="6225236" cy="34163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err="1"/>
              <a:t>from</a:t>
            </a:r>
            <a:r>
              <a:rPr lang="es-MX" dirty="0"/>
              <a:t> argon2 </a:t>
            </a:r>
            <a:r>
              <a:rPr lang="es-MX" dirty="0" err="1"/>
              <a:t>import</a:t>
            </a:r>
            <a:r>
              <a:rPr lang="es-MX" dirty="0"/>
              <a:t> </a:t>
            </a:r>
            <a:r>
              <a:rPr lang="es-MX" dirty="0" err="1"/>
              <a:t>PasswordHasher</a:t>
            </a:r>
            <a:endParaRPr lang="es-MX" dirty="0"/>
          </a:p>
          <a:p>
            <a:endParaRPr lang="es-MX" dirty="0"/>
          </a:p>
          <a:p>
            <a:r>
              <a:rPr lang="es-MX" dirty="0"/>
              <a:t>ARGON2_TIME_COST = 5</a:t>
            </a:r>
            <a:endParaRPr lang="es-MX" dirty="0"/>
          </a:p>
          <a:p>
            <a:r>
              <a:rPr lang="es-MX" dirty="0"/>
              <a:t>ARGON2_MEMORY_COST = 102400</a:t>
            </a:r>
            <a:endParaRPr lang="es-MX" dirty="0"/>
          </a:p>
          <a:p>
            <a:r>
              <a:rPr lang="es-MX" dirty="0"/>
              <a:t>ARGON2_PARALLELISM = 8</a:t>
            </a:r>
            <a:endParaRPr lang="es-MX" dirty="0"/>
          </a:p>
          <a:p>
            <a:endParaRPr lang="es-MX" dirty="0"/>
          </a:p>
          <a:p>
            <a:r>
              <a:rPr lang="es-MX" dirty="0" err="1"/>
              <a:t>ph</a:t>
            </a:r>
            <a:r>
              <a:rPr lang="es-MX" dirty="0"/>
              <a:t> = </a:t>
            </a:r>
            <a:r>
              <a:rPr lang="es-MX" dirty="0" err="1"/>
              <a:t>PasswordHasher</a:t>
            </a:r>
            <a:r>
              <a:rPr lang="es-MX" dirty="0"/>
              <a:t>(</a:t>
            </a:r>
            <a:endParaRPr lang="es-MX" dirty="0"/>
          </a:p>
          <a:p>
            <a:r>
              <a:rPr lang="es-MX" dirty="0"/>
              <a:t>    </a:t>
            </a:r>
            <a:r>
              <a:rPr lang="es-MX" dirty="0" err="1"/>
              <a:t>time_cost</a:t>
            </a:r>
            <a:r>
              <a:rPr lang="es-MX" dirty="0"/>
              <a:t>=ARGON2_TIME_COST,</a:t>
            </a:r>
            <a:endParaRPr lang="es-MX" dirty="0"/>
          </a:p>
          <a:p>
            <a:r>
              <a:rPr lang="es-MX" dirty="0"/>
              <a:t>    </a:t>
            </a:r>
            <a:r>
              <a:rPr lang="es-MX" dirty="0" err="1"/>
              <a:t>memory_cost</a:t>
            </a:r>
            <a:r>
              <a:rPr lang="es-MX" dirty="0"/>
              <a:t>=ARGON2_MEMORY_COST,</a:t>
            </a:r>
            <a:endParaRPr lang="es-MX" dirty="0"/>
          </a:p>
          <a:p>
            <a:r>
              <a:rPr lang="es-MX" dirty="0"/>
              <a:t>    </a:t>
            </a:r>
            <a:r>
              <a:rPr lang="es-MX" dirty="0" err="1"/>
              <a:t>parallelism</a:t>
            </a:r>
            <a:r>
              <a:rPr lang="es-MX" dirty="0"/>
              <a:t>=ARGON2_PARALLELISM</a:t>
            </a:r>
            <a:endParaRPr lang="es-MX" dirty="0"/>
          </a:p>
          <a:p>
            <a:r>
              <a:rPr lang="es-MX" dirty="0"/>
              <a:t>)</a:t>
            </a:r>
            <a:endParaRPr lang="es-MX" dirty="0"/>
          </a:p>
          <a:p>
            <a:endParaRPr lang="es-MX" dirty="0"/>
          </a:p>
        </p:txBody>
      </p:sp>
      <p:sp>
        <p:nvSpPr>
          <p:cNvPr id="3" name="Rectangle 1"/>
          <p:cNvSpPr>
            <a:spLocks noChangeArrowheads="1"/>
          </p:cNvSpPr>
          <p:nvPr/>
        </p:nvSpPr>
        <p:spPr bwMode="auto">
          <a:xfrm>
            <a:off x="260829" y="999825"/>
            <a:ext cx="5375473" cy="5109091"/>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s-MX" altLang="es-MX" sz="2000" b="0" i="0" u="none" strike="noStrike" cap="none" normalizeH="0" baseline="0" dirty="0">
                <a:ln>
                  <a:noFill/>
                </a:ln>
                <a:solidFill>
                  <a:schemeClr val="tx1"/>
                </a:solidFill>
                <a:effectLst/>
              </a:rPr>
              <a:t>Estas tres líneas definen los parámetros de </a:t>
            </a:r>
            <a:r>
              <a:rPr kumimoji="0" lang="es-MX" altLang="es-MX" sz="1600" b="0" i="0" u="none" strike="noStrike" cap="none" normalizeH="0" baseline="0" dirty="0">
                <a:ln>
                  <a:noFill/>
                </a:ln>
                <a:solidFill>
                  <a:schemeClr val="tx1"/>
                </a:solidFill>
                <a:effectLst/>
              </a:rPr>
              <a:t>configuración para el algoritmo de </a:t>
            </a:r>
            <a:r>
              <a:rPr kumimoji="0" lang="es-MX" altLang="es-MX" sz="1600" b="0" i="0" u="none" strike="noStrike" cap="none" normalizeH="0" baseline="0" dirty="0" err="1">
                <a:ln>
                  <a:noFill/>
                </a:ln>
                <a:solidFill>
                  <a:schemeClr val="tx1"/>
                </a:solidFill>
                <a:effectLst/>
              </a:rPr>
              <a:t>hashing</a:t>
            </a:r>
            <a:r>
              <a:rPr kumimoji="0" lang="es-MX" altLang="es-MX" sz="1600" b="0" i="0" u="none" strike="noStrike" cap="none" normalizeH="0" baseline="0" dirty="0">
                <a:ln>
                  <a:noFill/>
                </a:ln>
                <a:solidFill>
                  <a:schemeClr val="tx1"/>
                </a:solidFill>
                <a:effectLst/>
              </a:rPr>
              <a:t> de contraseñas Argon2:</a:t>
            </a:r>
            <a:endParaRPr kumimoji="0" lang="es-MX" altLang="es-MX"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600" b="0" i="0" u="none" strike="noStrike" cap="none" normalizeH="0" baseline="0" dirty="0">
                <a:ln>
                  <a:noFill/>
                </a:ln>
                <a:solidFill>
                  <a:schemeClr val="tx1"/>
                </a:solidFill>
                <a:effectLst/>
              </a:rPr>
              <a:t>ARGON2_TIME_COST: Especifica el tiempo de computación que se requiere para calcular el hash. Un valor más alto significa más tiempo de computación y, por lo tanto, mayor seguridad contra ataques de fuerza bruta. En este caso, el valor es 2 (Rango de 1-10).</a:t>
            </a:r>
            <a:endParaRPr kumimoji="0" lang="es-MX" altLang="es-MX"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600" b="0" i="0" u="none" strike="noStrike" cap="none" normalizeH="0" baseline="0" dirty="0">
                <a:ln>
                  <a:noFill/>
                </a:ln>
                <a:solidFill>
                  <a:schemeClr val="tx1"/>
                </a:solidFill>
                <a:effectLst/>
              </a:rPr>
              <a:t>ARGON2_MEMORY_COST: Especifica la cantidad de memoria (en KB) que se utilizará para calcular el hash. Un valor más alto significa que se requiere más memoria, lo que aumenta la dificultad de ataques basados en hardware especializado. En este caso, el valor es 102400 KB (100 MB).(Rango de 4MB-1GB)</a:t>
            </a:r>
            <a:endParaRPr kumimoji="0" lang="es-MX" altLang="es-MX"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s-MX" altLang="es-MX" sz="1600" b="0" i="0" u="none" strike="noStrike" cap="none" normalizeH="0" baseline="0" dirty="0">
                <a:ln>
                  <a:noFill/>
                </a:ln>
                <a:solidFill>
                  <a:schemeClr val="tx1"/>
                </a:solidFill>
                <a:effectLst/>
              </a:rPr>
              <a:t>ARGON2_PARALLELISM: Especifica el grado de paralelismo, es decir, cuántos hilos o procesos se utilizarán para calcular el hash. Un valor más alto puede mejorar el rendimiento en sistemas con múltiples núcleos. En este caso, el valor es 8.(Rango de 1 a varios cientos…)</a:t>
            </a:r>
            <a:endParaRPr kumimoji="0" lang="es-MX" altLang="es-MX"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CuadroTexto 4"/>
          <p:cNvSpPr txBox="1"/>
          <p:nvPr/>
        </p:nvSpPr>
        <p:spPr>
          <a:xfrm>
            <a:off x="8462468" y="1325563"/>
            <a:ext cx="1155802" cy="369332"/>
          </a:xfrm>
          <a:prstGeom prst="rect">
            <a:avLst/>
          </a:prstGeom>
          <a:noFill/>
        </p:spPr>
        <p:txBody>
          <a:bodyPr wrap="square" rtlCol="0">
            <a:spAutoFit/>
          </a:bodyPr>
          <a:lstStyle/>
          <a:p>
            <a:r>
              <a:rPr lang="es-MX" i="1" dirty="0"/>
              <a:t>config.py</a:t>
            </a:r>
            <a:endParaRPr lang="es-MX" i="1" dirty="0"/>
          </a:p>
        </p:txBody>
      </p:sp>
      <p:sp>
        <p:nvSpPr>
          <p:cNvPr id="8" name="Rectangle 2"/>
          <p:cNvSpPr>
            <a:spLocks noChangeArrowheads="1"/>
          </p:cNvSpPr>
          <p:nvPr/>
        </p:nvSpPr>
        <p:spPr bwMode="auto">
          <a:xfrm rot="10800000" flipV="1">
            <a:off x="5839970" y="5532437"/>
            <a:ext cx="6225237" cy="646331"/>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s-MX" altLang="es-MX" sz="1200" dirty="0"/>
              <a:t>‘</a:t>
            </a:r>
            <a:r>
              <a:rPr lang="es-MX" altLang="es-MX" sz="1200" dirty="0" err="1"/>
              <a:t>ph</a:t>
            </a:r>
            <a:r>
              <a:rPr lang="es-MX" altLang="es-MX" sz="1200" dirty="0"/>
              <a:t>’ </a:t>
            </a:r>
            <a:r>
              <a:rPr kumimoji="0" lang="es-MX" altLang="es-MX" sz="1200" b="0" i="0" u="none" strike="noStrike" cap="none" normalizeH="0" baseline="0" dirty="0">
                <a:ln>
                  <a:noFill/>
                </a:ln>
                <a:solidFill>
                  <a:schemeClr val="tx1"/>
                </a:solidFill>
                <a:effectLst/>
              </a:rPr>
              <a:t>crea una instancia de </a:t>
            </a:r>
            <a:r>
              <a:rPr kumimoji="0" lang="es-MX" altLang="es-MX" sz="1200" b="0" i="0" u="none" strike="noStrike" cap="none" normalizeH="0" baseline="0" dirty="0" err="1">
                <a:ln>
                  <a:noFill/>
                </a:ln>
                <a:solidFill>
                  <a:schemeClr val="tx1"/>
                </a:solidFill>
                <a:effectLst/>
              </a:rPr>
              <a:t>PasswordHasher</a:t>
            </a:r>
            <a:r>
              <a:rPr kumimoji="0" lang="es-MX" altLang="es-MX" sz="1200" b="0" i="0" u="none" strike="noStrike" cap="none" normalizeH="0" baseline="0" dirty="0">
                <a:ln>
                  <a:noFill/>
                </a:ln>
                <a:solidFill>
                  <a:schemeClr val="tx1"/>
                </a:solidFill>
                <a:effectLst/>
              </a:rPr>
              <a:t> llamada </a:t>
            </a:r>
            <a:r>
              <a:rPr kumimoji="0" lang="es-MX" altLang="es-MX" sz="1200" b="0" i="0" u="none" strike="noStrike" cap="none" normalizeH="0" baseline="0" dirty="0" err="1">
                <a:ln>
                  <a:noFill/>
                </a:ln>
                <a:solidFill>
                  <a:schemeClr val="tx1"/>
                </a:solidFill>
                <a:effectLst/>
              </a:rPr>
              <a:t>ph</a:t>
            </a:r>
            <a:r>
              <a:rPr kumimoji="0" lang="es-MX" altLang="es-MX" sz="1200" b="0" i="0" u="none" strike="noStrike" cap="none" normalizeH="0" baseline="0" dirty="0">
                <a:ln>
                  <a:noFill/>
                </a:ln>
                <a:solidFill>
                  <a:schemeClr val="tx1"/>
                </a:solidFill>
                <a:effectLst/>
              </a:rPr>
              <a:t> con los parámetros de configuración definidos anteriormente. Esta instancia se utilizará para </a:t>
            </a:r>
            <a:r>
              <a:rPr kumimoji="0" lang="es-MX" altLang="es-MX" sz="1200" b="0" i="0" u="none" strike="noStrike" cap="none" normalizeH="0" baseline="0" dirty="0" err="1">
                <a:ln>
                  <a:noFill/>
                </a:ln>
                <a:solidFill>
                  <a:schemeClr val="tx1"/>
                </a:solidFill>
                <a:effectLst/>
              </a:rPr>
              <a:t>hashear</a:t>
            </a:r>
            <a:r>
              <a:rPr kumimoji="0" lang="es-MX" altLang="es-MX" sz="1200" b="0" i="0" u="none" strike="noStrike" cap="none" normalizeH="0" baseline="0" dirty="0">
                <a:ln>
                  <a:noFill/>
                </a:ln>
                <a:solidFill>
                  <a:schemeClr val="tx1"/>
                </a:solidFill>
                <a:effectLst/>
              </a:rPr>
              <a:t> y verificar contraseñas en tu aplicación. </a:t>
            </a:r>
            <a:endParaRPr kumimoji="0" lang="es-MX" altLang="es-MX" sz="1200" b="0" i="0" u="none" strike="noStrike" cap="none" normalizeH="0" baseline="0" dirty="0">
              <a:ln>
                <a:noFill/>
              </a:ln>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82975" y="26506"/>
            <a:ext cx="5426050" cy="857390"/>
          </a:xfrm>
        </p:spPr>
        <p:txBody>
          <a:bodyPr/>
          <a:lstStyle/>
          <a:p>
            <a:pPr algn="ctr"/>
            <a:r>
              <a:rPr lang="es-MX" dirty="0"/>
              <a:t>Argon2 Frontend</a:t>
            </a:r>
            <a:endParaRPr lang="es-MX" dirty="0"/>
          </a:p>
        </p:txBody>
      </p:sp>
      <p:sp>
        <p:nvSpPr>
          <p:cNvPr id="4" name="CuadroTexto 3"/>
          <p:cNvSpPr txBox="1"/>
          <p:nvPr/>
        </p:nvSpPr>
        <p:spPr>
          <a:xfrm>
            <a:off x="5839970" y="1389497"/>
            <a:ext cx="622523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err="1"/>
              <a:t>const</a:t>
            </a:r>
            <a:r>
              <a:rPr lang="es-MX" dirty="0"/>
              <a:t> response = </a:t>
            </a:r>
            <a:r>
              <a:rPr lang="es-MX" dirty="0" err="1"/>
              <a:t>await</a:t>
            </a:r>
            <a:r>
              <a:rPr lang="es-MX" dirty="0"/>
              <a:t> </a:t>
            </a:r>
            <a:r>
              <a:rPr lang="es-MX" dirty="0" err="1"/>
              <a:t>axios.post</a:t>
            </a:r>
            <a:r>
              <a:rPr lang="es-MX" dirty="0"/>
              <a:t>(`${</a:t>
            </a:r>
            <a:r>
              <a:rPr lang="es-MX" dirty="0" err="1"/>
              <a:t>process.env.REACT_APP_API_URL</a:t>
            </a:r>
            <a:r>
              <a:rPr lang="es-MX" dirty="0"/>
              <a:t>}/api/</a:t>
            </a:r>
            <a:r>
              <a:rPr lang="es-MX" dirty="0" err="1"/>
              <a:t>login</a:t>
            </a:r>
            <a:r>
              <a:rPr lang="es-MX" dirty="0"/>
              <a:t>`, { </a:t>
            </a:r>
            <a:r>
              <a:rPr lang="es-MX" dirty="0" err="1"/>
              <a:t>nombre_usuario</a:t>
            </a:r>
            <a:r>
              <a:rPr lang="es-MX" dirty="0"/>
              <a:t>: </a:t>
            </a:r>
            <a:r>
              <a:rPr lang="es-MX" dirty="0" err="1"/>
              <a:t>username</a:t>
            </a:r>
            <a:r>
              <a:rPr lang="es-MX" dirty="0"/>
              <a:t>, </a:t>
            </a:r>
            <a:endParaRPr lang="es-MX" dirty="0"/>
          </a:p>
          <a:p>
            <a:r>
              <a:rPr lang="es-MX" dirty="0" err="1"/>
              <a:t>password</a:t>
            </a:r>
            <a:r>
              <a:rPr lang="es-MX" dirty="0"/>
              <a:t>: </a:t>
            </a:r>
            <a:r>
              <a:rPr lang="es-MX" dirty="0" err="1"/>
              <a:t>password</a:t>
            </a:r>
            <a:r>
              <a:rPr lang="es-MX" dirty="0"/>
              <a:t>, </a:t>
            </a:r>
            <a:endParaRPr lang="es-MX" dirty="0"/>
          </a:p>
          <a:p>
            <a:r>
              <a:rPr lang="es-MX" dirty="0"/>
              <a:t>captcha: token </a:t>
            </a:r>
            <a:endParaRPr lang="es-MX" dirty="0"/>
          </a:p>
          <a:p>
            <a:r>
              <a:rPr lang="es-MX" dirty="0"/>
              <a:t>});</a:t>
            </a:r>
            <a:endParaRPr lang="es-MX" dirty="0"/>
          </a:p>
        </p:txBody>
      </p:sp>
      <p:sp>
        <p:nvSpPr>
          <p:cNvPr id="5" name="CuadroTexto 4"/>
          <p:cNvSpPr txBox="1"/>
          <p:nvPr/>
        </p:nvSpPr>
        <p:spPr>
          <a:xfrm>
            <a:off x="8440522" y="952030"/>
            <a:ext cx="1155802" cy="369332"/>
          </a:xfrm>
          <a:prstGeom prst="rect">
            <a:avLst/>
          </a:prstGeom>
          <a:noFill/>
        </p:spPr>
        <p:txBody>
          <a:bodyPr wrap="square" rtlCol="0">
            <a:spAutoFit/>
          </a:bodyPr>
          <a:lstStyle/>
          <a:p>
            <a:r>
              <a:rPr lang="es-MX" i="1" dirty="0"/>
              <a:t>login.js</a:t>
            </a:r>
            <a:endParaRPr lang="es-MX" i="1" dirty="0"/>
          </a:p>
        </p:txBody>
      </p:sp>
      <p:sp>
        <p:nvSpPr>
          <p:cNvPr id="6" name="Rectangle 1"/>
          <p:cNvSpPr>
            <a:spLocks noChangeArrowheads="1"/>
          </p:cNvSpPr>
          <p:nvPr/>
        </p:nvSpPr>
        <p:spPr bwMode="auto">
          <a:xfrm rot="10800000" flipV="1">
            <a:off x="124361" y="1066331"/>
            <a:ext cx="5501028" cy="2400657"/>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Descripción:</a:t>
            </a:r>
            <a:r>
              <a:rPr kumimoji="0" lang="es-MX" altLang="es-MX" sz="1200" b="0" i="0" u="none" strike="noStrike" cap="none" normalizeH="0" baseline="0" dirty="0">
                <a:ln>
                  <a:noFill/>
                </a:ln>
                <a:solidFill>
                  <a:schemeClr val="tx1"/>
                </a:solidFill>
                <a:effectLst/>
              </a:rPr>
              <a:t> Esta línea envía una solicitud POST al servidor para autenticar al usuario.</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Parámetros Enviados:</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err="1">
                <a:ln>
                  <a:noFill/>
                </a:ln>
                <a:solidFill>
                  <a:schemeClr val="tx1"/>
                </a:solidFill>
                <a:effectLst/>
              </a:rPr>
              <a:t>nombre_usuario</a:t>
            </a:r>
            <a:r>
              <a:rPr kumimoji="0" lang="es-MX" altLang="es-MX" sz="1200" b="0" i="0" u="none" strike="noStrike" cap="none" normalizeH="0" baseline="0" dirty="0">
                <a:ln>
                  <a:noFill/>
                </a:ln>
                <a:solidFill>
                  <a:schemeClr val="tx1"/>
                </a:solidFill>
                <a:effectLst/>
              </a:rPr>
              <a:t>: El nombre de usuario ingresado por el usuario.</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err="1">
                <a:ln>
                  <a:noFill/>
                </a:ln>
                <a:solidFill>
                  <a:schemeClr val="tx1"/>
                </a:solidFill>
                <a:effectLst/>
              </a:rPr>
              <a:t>password</a:t>
            </a:r>
            <a:r>
              <a:rPr kumimoji="0" lang="es-MX" altLang="es-MX" sz="1200" b="0" i="0" u="none" strike="noStrike" cap="none" normalizeH="0" baseline="0" dirty="0">
                <a:ln>
                  <a:noFill/>
                </a:ln>
                <a:solidFill>
                  <a:schemeClr val="tx1"/>
                </a:solidFill>
                <a:effectLst/>
              </a:rPr>
              <a:t>: La contraseña ingresada por el usuario.</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a:ln>
                  <a:noFill/>
                </a:ln>
                <a:solidFill>
                  <a:schemeClr val="tx1"/>
                </a:solidFill>
                <a:effectLst/>
              </a:rPr>
              <a:t>captcha: El token del CAPTCHA obtenido para verificar que la solicitud es realizada por un humano.</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Seguridad:</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a:ln>
                  <a:noFill/>
                </a:ln>
                <a:solidFill>
                  <a:schemeClr val="tx1"/>
                </a:solidFill>
                <a:effectLst/>
              </a:rPr>
              <a:t>La contraseña no se almacena ni se envía en texto plano, se maneja de forma segura en el servidor.</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a:ln>
                  <a:noFill/>
                </a:ln>
                <a:solidFill>
                  <a:schemeClr val="tx1"/>
                </a:solidFill>
                <a:effectLst/>
              </a:rPr>
              <a:t>El CAPTCHA ayuda a prevenir ataques de </a:t>
            </a:r>
            <a:r>
              <a:rPr kumimoji="0" lang="es-MX" altLang="es-MX" sz="1200" b="0" i="0" u="none" strike="noStrike" cap="none" normalizeH="0" baseline="0" dirty="0" err="1">
                <a:ln>
                  <a:noFill/>
                </a:ln>
                <a:solidFill>
                  <a:schemeClr val="tx1"/>
                </a:solidFill>
                <a:effectLst/>
              </a:rPr>
              <a:t>bots</a:t>
            </a:r>
            <a:r>
              <a:rPr kumimoji="0" lang="es-MX" altLang="es-MX" sz="1200" b="0" i="0" u="none" strike="noStrike" cap="none" normalizeH="0" baseline="0" dirty="0">
                <a:ln>
                  <a:noFill/>
                </a:ln>
                <a:solidFill>
                  <a:schemeClr val="tx1"/>
                </a:solidFill>
                <a:effectLst/>
              </a:rPr>
              <a:t>.</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7" name="CuadroTexto 6"/>
          <p:cNvSpPr txBox="1"/>
          <p:nvPr/>
        </p:nvSpPr>
        <p:spPr>
          <a:xfrm>
            <a:off x="5905805" y="4486366"/>
            <a:ext cx="6225236"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err="1"/>
              <a:t>localStorage.setItem</a:t>
            </a:r>
            <a:r>
              <a:rPr lang="en-US" dirty="0"/>
              <a:t>('token', </a:t>
            </a:r>
            <a:r>
              <a:rPr lang="en-US" dirty="0" err="1"/>
              <a:t>response.data.token</a:t>
            </a:r>
            <a:r>
              <a:rPr lang="en-US" dirty="0"/>
              <a:t>);</a:t>
            </a:r>
            <a:endParaRPr lang="en-US" dirty="0"/>
          </a:p>
          <a:p>
            <a:r>
              <a:rPr lang="en-US" dirty="0" err="1"/>
              <a:t>localStorage.setItem</a:t>
            </a:r>
            <a:r>
              <a:rPr lang="en-US" dirty="0"/>
              <a:t>('role', </a:t>
            </a:r>
            <a:r>
              <a:rPr lang="en-US" dirty="0" err="1"/>
              <a:t>response.data.role</a:t>
            </a:r>
            <a:r>
              <a:rPr lang="en-US" dirty="0"/>
              <a:t>);</a:t>
            </a:r>
            <a:endParaRPr lang="en-US" dirty="0"/>
          </a:p>
        </p:txBody>
      </p:sp>
      <p:sp>
        <p:nvSpPr>
          <p:cNvPr id="10" name="Rectangle 2"/>
          <p:cNvSpPr>
            <a:spLocks noChangeArrowheads="1"/>
          </p:cNvSpPr>
          <p:nvPr/>
        </p:nvSpPr>
        <p:spPr bwMode="auto">
          <a:xfrm>
            <a:off x="124361" y="3649424"/>
            <a:ext cx="5501028" cy="2492990"/>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lang="es-MX" altLang="es-MX" sz="1200" b="1" dirty="0">
                <a:solidFill>
                  <a:schemeClr val="tx1"/>
                </a:solidFill>
              </a:rPr>
              <a:t>D</a:t>
            </a:r>
            <a:r>
              <a:rPr kumimoji="0" lang="es-MX" altLang="es-MX" sz="1200" b="1" i="0" u="none" strike="noStrike" cap="none" normalizeH="0" baseline="0" dirty="0">
                <a:ln>
                  <a:noFill/>
                </a:ln>
                <a:solidFill>
                  <a:schemeClr val="tx1"/>
                </a:solidFill>
                <a:effectLst/>
              </a:rPr>
              <a:t>escripción:</a:t>
            </a:r>
            <a:r>
              <a:rPr kumimoji="0" lang="es-MX" altLang="es-MX" sz="1200" b="0" i="0" u="none" strike="noStrike" cap="none" normalizeH="0" baseline="0" dirty="0">
                <a:ln>
                  <a:noFill/>
                </a:ln>
                <a:solidFill>
                  <a:schemeClr val="tx1"/>
                </a:solidFill>
                <a:effectLst/>
              </a:rPr>
              <a:t> Almacena el token JWT y el rol del usuario en el almacenamiento local del navegador.</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Propósito:</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a:ln>
                  <a:noFill/>
                </a:ln>
                <a:solidFill>
                  <a:schemeClr val="tx1"/>
                </a:solidFill>
                <a:effectLst/>
              </a:rPr>
              <a:t>token: Mantiene la sesión del usuario de forma segura mediante un token JWT.</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0" i="0" u="none" strike="noStrike" cap="none" normalizeH="0" baseline="0" dirty="0">
                <a:ln>
                  <a:noFill/>
                </a:ln>
                <a:solidFill>
                  <a:schemeClr val="tx1"/>
                </a:solidFill>
                <a:effectLst/>
              </a:rPr>
              <a:t>role: Almacena el rol del usuario para controlar el acceso basado en roles en el </a:t>
            </a:r>
            <a:r>
              <a:rPr kumimoji="0" lang="es-MX" altLang="es-MX" sz="1200" b="0" i="0" u="none" strike="noStrike" cap="none" normalizeH="0" baseline="0" dirty="0" err="1">
                <a:ln>
                  <a:noFill/>
                </a:ln>
                <a:solidFill>
                  <a:schemeClr val="tx1"/>
                </a:solidFill>
                <a:effectLst/>
              </a:rPr>
              <a:t>frontend</a:t>
            </a:r>
            <a:r>
              <a:rPr kumimoji="0" lang="es-MX" altLang="es-MX" sz="1200" b="0" i="0" u="none" strike="noStrike" cap="none" normalizeH="0" baseline="0" dirty="0">
                <a:ln>
                  <a:noFill/>
                </a:ln>
                <a:solidFill>
                  <a:schemeClr val="tx1"/>
                </a:solidFill>
                <a:effectLst/>
              </a:rPr>
              <a:t>.</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Seguridad:</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JWT (JSON Web Token):</a:t>
            </a:r>
            <a:r>
              <a:rPr kumimoji="0" lang="es-MX" altLang="es-MX" sz="1200" b="0" i="0" u="none" strike="noStrike" cap="none" normalizeH="0" baseline="0" dirty="0">
                <a:ln>
                  <a:noFill/>
                </a:ln>
                <a:solidFill>
                  <a:schemeClr val="tx1"/>
                </a:solidFill>
                <a:effectLst/>
              </a:rPr>
              <a:t> Se utiliza para asegurar la autenticidad y la integridad del token. El servidor valida el token en cada solicitud protegida.</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s-MX" altLang="es-MX" sz="1200" b="1" i="0" u="none" strike="noStrike" cap="none" normalizeH="0" baseline="0" dirty="0">
                <a:ln>
                  <a:noFill/>
                </a:ln>
                <a:solidFill>
                  <a:schemeClr val="tx1"/>
                </a:solidFill>
                <a:effectLst/>
              </a:rPr>
              <a:t>Almacenamiento Local:</a:t>
            </a:r>
            <a:r>
              <a:rPr kumimoji="0" lang="es-MX" altLang="es-MX" sz="1200" b="0" i="0" u="none" strike="noStrike" cap="none" normalizeH="0" baseline="0" dirty="0">
                <a:ln>
                  <a:noFill/>
                </a:ln>
                <a:solidFill>
                  <a:schemeClr val="tx1"/>
                </a:solidFill>
                <a:effectLst/>
              </a:rPr>
              <a:t> Almacenar el token en el almacenamiento local permite mantener la sesión del usuario entre recargas de página.</a:t>
            </a:r>
            <a:endParaRPr kumimoji="0" lang="es-MX" altLang="es-MX"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p:cNvSpPr txBox="1"/>
          <p:nvPr/>
        </p:nvSpPr>
        <p:spPr>
          <a:xfrm>
            <a:off x="8440522" y="4117034"/>
            <a:ext cx="1155802" cy="369332"/>
          </a:xfrm>
          <a:prstGeom prst="rect">
            <a:avLst/>
          </a:prstGeom>
          <a:noFill/>
        </p:spPr>
        <p:txBody>
          <a:bodyPr wrap="square" rtlCol="0">
            <a:spAutoFit/>
          </a:bodyPr>
          <a:lstStyle/>
          <a:p>
            <a:r>
              <a:rPr lang="es-MX" i="1" dirty="0"/>
              <a:t>login.js</a:t>
            </a:r>
            <a:endParaRPr lang="es-MX"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16961" y="26506"/>
            <a:ext cx="5592064" cy="857390"/>
          </a:xfrm>
        </p:spPr>
        <p:txBody>
          <a:bodyPr>
            <a:normAutofit fontScale="90000"/>
          </a:bodyPr>
          <a:lstStyle/>
          <a:p>
            <a:pPr algn="ctr"/>
            <a:r>
              <a:rPr lang="es-MX" dirty="0"/>
              <a:t>Argon2 Frontend/</a:t>
            </a:r>
            <a:r>
              <a:rPr lang="es-MX" dirty="0" err="1"/>
              <a:t>Backend</a:t>
            </a:r>
            <a:endParaRPr lang="es-MX" dirty="0"/>
          </a:p>
        </p:txBody>
      </p:sp>
      <p:sp>
        <p:nvSpPr>
          <p:cNvPr id="11" name="CuadroTexto 10"/>
          <p:cNvSpPr txBox="1"/>
          <p:nvPr/>
        </p:nvSpPr>
        <p:spPr>
          <a:xfrm>
            <a:off x="5518099" y="699230"/>
            <a:ext cx="1155802" cy="369332"/>
          </a:xfrm>
          <a:prstGeom prst="rect">
            <a:avLst/>
          </a:prstGeom>
          <a:noFill/>
        </p:spPr>
        <p:txBody>
          <a:bodyPr wrap="square" rtlCol="0">
            <a:spAutoFit/>
          </a:bodyPr>
          <a:lstStyle/>
          <a:p>
            <a:r>
              <a:rPr lang="es-MX" i="1" dirty="0"/>
              <a:t>login.js</a:t>
            </a:r>
            <a:endParaRPr lang="es-MX" i="1" dirty="0"/>
          </a:p>
        </p:txBody>
      </p:sp>
      <p:sp>
        <p:nvSpPr>
          <p:cNvPr id="3" name="CuadroTexto 2"/>
          <p:cNvSpPr txBox="1"/>
          <p:nvPr/>
        </p:nvSpPr>
        <p:spPr>
          <a:xfrm>
            <a:off x="672061" y="1346490"/>
            <a:ext cx="1663909" cy="6001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sz="1100" dirty="0"/>
              <a:t>Usuario captura nombre de usuario y contraseña en el formulario.</a:t>
            </a:r>
            <a:endParaRPr lang="es-MX" sz="1100" dirty="0"/>
          </a:p>
        </p:txBody>
      </p:sp>
      <p:sp>
        <p:nvSpPr>
          <p:cNvPr id="8" name="CuadroTexto 7"/>
          <p:cNvSpPr txBox="1"/>
          <p:nvPr/>
        </p:nvSpPr>
        <p:spPr>
          <a:xfrm>
            <a:off x="4185733" y="1134583"/>
            <a:ext cx="3407446"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MX" sz="1200" dirty="0"/>
              <a:t>Los datos se almacenan temporalmente en el estado del componente: </a:t>
            </a:r>
            <a:endParaRPr lang="es-MX" sz="1200" dirty="0"/>
          </a:p>
          <a:p>
            <a:r>
              <a:rPr lang="es-MX" sz="1200" dirty="0"/>
              <a:t> </a:t>
            </a:r>
            <a:r>
              <a:rPr lang="es-MX" sz="1200" dirty="0" err="1"/>
              <a:t>const</a:t>
            </a:r>
            <a:r>
              <a:rPr lang="es-MX" sz="1200" dirty="0"/>
              <a:t> [</a:t>
            </a:r>
            <a:r>
              <a:rPr lang="es-MX" sz="1200" dirty="0" err="1"/>
              <a:t>username</a:t>
            </a:r>
            <a:r>
              <a:rPr lang="es-MX" sz="1200" dirty="0"/>
              <a:t>, </a:t>
            </a:r>
            <a:r>
              <a:rPr lang="es-MX" sz="1200" dirty="0" err="1"/>
              <a:t>setUsername</a:t>
            </a:r>
            <a:r>
              <a:rPr lang="es-MX" sz="1200" dirty="0"/>
              <a:t>] = </a:t>
            </a:r>
            <a:r>
              <a:rPr lang="es-MX" sz="1200" dirty="0" err="1"/>
              <a:t>useState</a:t>
            </a:r>
            <a:r>
              <a:rPr lang="es-MX" sz="1200" dirty="0"/>
              <a:t>('');</a:t>
            </a:r>
            <a:endParaRPr lang="es-MX" sz="1200" dirty="0"/>
          </a:p>
          <a:p>
            <a:r>
              <a:rPr lang="es-MX" sz="1200" dirty="0" err="1"/>
              <a:t>const</a:t>
            </a:r>
            <a:r>
              <a:rPr lang="es-MX" sz="1200" dirty="0"/>
              <a:t> [</a:t>
            </a:r>
            <a:r>
              <a:rPr lang="es-MX" sz="1200" dirty="0" err="1"/>
              <a:t>password</a:t>
            </a:r>
            <a:r>
              <a:rPr lang="es-MX" sz="1200" dirty="0"/>
              <a:t>, </a:t>
            </a:r>
            <a:r>
              <a:rPr lang="es-MX" sz="1200" dirty="0" err="1"/>
              <a:t>setPassword</a:t>
            </a:r>
            <a:r>
              <a:rPr lang="es-MX" sz="1200" dirty="0"/>
              <a:t>] = </a:t>
            </a:r>
            <a:r>
              <a:rPr lang="es-MX" sz="1200" dirty="0" err="1"/>
              <a:t>useState</a:t>
            </a:r>
            <a:r>
              <a:rPr lang="es-MX" sz="1200" dirty="0"/>
              <a:t>('');</a:t>
            </a:r>
            <a:endParaRPr lang="es-MX" sz="1200" dirty="0"/>
          </a:p>
          <a:p>
            <a:endParaRPr lang="es-MX" sz="1200" dirty="0"/>
          </a:p>
        </p:txBody>
      </p:sp>
      <p:sp>
        <p:nvSpPr>
          <p:cNvPr id="9" name="CuadroTexto 8"/>
          <p:cNvSpPr txBox="1"/>
          <p:nvPr/>
        </p:nvSpPr>
        <p:spPr>
          <a:xfrm>
            <a:off x="9106523" y="1145808"/>
            <a:ext cx="263826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MX" sz="1200" dirty="0"/>
              <a:t>Cuando el usuario envía el formulario, la función ´</a:t>
            </a:r>
            <a:r>
              <a:rPr lang="es-MX" sz="1200" dirty="0" err="1"/>
              <a:t>handleSummit´se</a:t>
            </a:r>
            <a:r>
              <a:rPr lang="es-MX" sz="1200" dirty="0"/>
              <a:t> ejecuta, dentro de esta función va la solicitud POST a la ruta de inicio de sesión</a:t>
            </a:r>
            <a:endParaRPr lang="es-MX" sz="1200" dirty="0"/>
          </a:p>
        </p:txBody>
      </p:sp>
      <p:sp>
        <p:nvSpPr>
          <p:cNvPr id="12" name="CuadroTexto 11"/>
          <p:cNvSpPr txBox="1"/>
          <p:nvPr/>
        </p:nvSpPr>
        <p:spPr>
          <a:xfrm>
            <a:off x="9301394" y="2857968"/>
            <a:ext cx="224852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200" dirty="0"/>
              <a:t>En el cuerpo de esta solicitud POS va la contraseña</a:t>
            </a:r>
            <a:endParaRPr lang="es-MX" sz="1200" dirty="0"/>
          </a:p>
        </p:txBody>
      </p:sp>
      <p:sp>
        <p:nvSpPr>
          <p:cNvPr id="13" name="CuadroTexto 12"/>
          <p:cNvSpPr txBox="1"/>
          <p:nvPr/>
        </p:nvSpPr>
        <p:spPr>
          <a:xfrm>
            <a:off x="4265361" y="2587306"/>
            <a:ext cx="3327818"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200" dirty="0"/>
              <a:t>Es cierto, va en texto plano la contraseña dentro de la solicitud, pero el tráfico entre el cliente y el servidor está protegido por HTTPS, es decir, los datos se cifran en tránsito, aunque se intercepte no se podría leer la contraseña.</a:t>
            </a:r>
            <a:endParaRPr lang="es-MX" sz="1200" dirty="0"/>
          </a:p>
        </p:txBody>
      </p:sp>
      <p:sp>
        <p:nvSpPr>
          <p:cNvPr id="14" name="CuadroTexto 13"/>
          <p:cNvSpPr txBox="1"/>
          <p:nvPr/>
        </p:nvSpPr>
        <p:spPr>
          <a:xfrm>
            <a:off x="642081" y="2681671"/>
            <a:ext cx="2413416"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sz="1200" dirty="0"/>
              <a:t>En el servidor se recibe la solicitud POST con el nombre del usuario, contraseña y el token Captcha</a:t>
            </a:r>
            <a:endParaRPr lang="es-MX" sz="1200" dirty="0"/>
          </a:p>
        </p:txBody>
      </p:sp>
      <p:sp>
        <p:nvSpPr>
          <p:cNvPr id="15" name="CuadroTexto 14"/>
          <p:cNvSpPr txBox="1"/>
          <p:nvPr/>
        </p:nvSpPr>
        <p:spPr>
          <a:xfrm>
            <a:off x="493552" y="4617832"/>
            <a:ext cx="2723409"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200" dirty="0"/>
              <a:t>La ruta ´/</a:t>
            </a:r>
            <a:r>
              <a:rPr lang="es-MX" sz="1200" dirty="0" err="1"/>
              <a:t>login</a:t>
            </a:r>
            <a:r>
              <a:rPr lang="es-MX" sz="1200" dirty="0"/>
              <a:t>´  en el servidor maneja la autenticación</a:t>
            </a:r>
            <a:endParaRPr lang="es-MX" sz="1200" dirty="0"/>
          </a:p>
        </p:txBody>
      </p:sp>
      <p:sp>
        <p:nvSpPr>
          <p:cNvPr id="16" name="CuadroTexto 15"/>
          <p:cNvSpPr txBox="1"/>
          <p:nvPr/>
        </p:nvSpPr>
        <p:spPr>
          <a:xfrm>
            <a:off x="4265361" y="4513546"/>
            <a:ext cx="332781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MX" sz="1200" dirty="0"/>
              <a:t>El servidor toma la contraseña proporcionada y la compara con el hash almacenado en la base de datos</a:t>
            </a:r>
            <a:endParaRPr lang="es-MX" sz="1200" dirty="0"/>
          </a:p>
        </p:txBody>
      </p:sp>
      <p:sp>
        <p:nvSpPr>
          <p:cNvPr id="17" name="CuadroTexto 16"/>
          <p:cNvSpPr txBox="1"/>
          <p:nvPr/>
        </p:nvSpPr>
        <p:spPr>
          <a:xfrm>
            <a:off x="9040686" y="4518350"/>
            <a:ext cx="2998033"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MX" sz="1200" dirty="0"/>
              <a:t>Si el hash almacenado utiliza </a:t>
            </a:r>
            <a:r>
              <a:rPr lang="es-MX" sz="1200" dirty="0" err="1"/>
              <a:t>bcrypt</a:t>
            </a:r>
            <a:r>
              <a:rPr lang="es-MX" sz="1200" dirty="0"/>
              <a:t>, se compara usando </a:t>
            </a:r>
            <a:r>
              <a:rPr lang="es-MX" sz="1200" dirty="0" err="1"/>
              <a:t>bcrypt</a:t>
            </a:r>
            <a:r>
              <a:rPr lang="es-MX" sz="1200" dirty="0"/>
              <a:t>. Si es Argon2, se compara usando Argon2.</a:t>
            </a:r>
            <a:endParaRPr lang="es-MX" sz="1200" dirty="0"/>
          </a:p>
        </p:txBody>
      </p:sp>
      <p:sp>
        <p:nvSpPr>
          <p:cNvPr id="18" name="CuadroTexto 17"/>
          <p:cNvSpPr txBox="1"/>
          <p:nvPr/>
        </p:nvSpPr>
        <p:spPr>
          <a:xfrm>
            <a:off x="9177997" y="6022027"/>
            <a:ext cx="272340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sz="1200" dirty="0"/>
              <a:t>Si la contraseña es correcta, el servidor genera un token JWT y lo envía de vuelta al cliente</a:t>
            </a:r>
            <a:endParaRPr lang="es-MX" sz="1200" dirty="0"/>
          </a:p>
        </p:txBody>
      </p:sp>
      <p:sp>
        <p:nvSpPr>
          <p:cNvPr id="19" name="CuadroTexto 18"/>
          <p:cNvSpPr txBox="1"/>
          <p:nvPr/>
        </p:nvSpPr>
        <p:spPr>
          <a:xfrm>
            <a:off x="4076004" y="6022682"/>
            <a:ext cx="33278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200" dirty="0"/>
              <a:t>Las contraseñas no se almacenan en texto plano en la base de datos. Se almacenan como hashes generados por Argon2 o </a:t>
            </a:r>
            <a:r>
              <a:rPr lang="es-MX" sz="1200" dirty="0" err="1"/>
              <a:t>bcrypt</a:t>
            </a:r>
            <a:r>
              <a:rPr lang="es-MX" sz="1200" dirty="0"/>
              <a:t>.</a:t>
            </a:r>
            <a:endParaRPr lang="es-MX" sz="1200" dirty="0"/>
          </a:p>
        </p:txBody>
      </p:sp>
      <p:sp>
        <p:nvSpPr>
          <p:cNvPr id="20" name="CuadroTexto 19"/>
          <p:cNvSpPr txBox="1"/>
          <p:nvPr/>
        </p:nvSpPr>
        <p:spPr>
          <a:xfrm>
            <a:off x="672061" y="5933109"/>
            <a:ext cx="2547609"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sz="1200" dirty="0"/>
              <a:t>Esto asegura que incluso si un atacante obtiene acceso a la base de datos, no podrá leer las contraseñas de los usuarios.</a:t>
            </a:r>
            <a:endParaRPr lang="es-MX" sz="1200" dirty="0"/>
          </a:p>
        </p:txBody>
      </p:sp>
      <p:cxnSp>
        <p:nvCxnSpPr>
          <p:cNvPr id="22" name="Conector recto de flecha 21"/>
          <p:cNvCxnSpPr>
            <a:stCxn id="3" idx="3"/>
            <a:endCxn id="8" idx="1"/>
          </p:cNvCxnSpPr>
          <p:nvPr/>
        </p:nvCxnSpPr>
        <p:spPr>
          <a:xfrm flipV="1">
            <a:off x="2335970" y="1642415"/>
            <a:ext cx="1849763" cy="41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Conector recto de flecha 23"/>
          <p:cNvCxnSpPr>
            <a:stCxn id="8" idx="3"/>
            <a:endCxn id="9" idx="1"/>
          </p:cNvCxnSpPr>
          <p:nvPr/>
        </p:nvCxnSpPr>
        <p:spPr>
          <a:xfrm>
            <a:off x="7593179" y="1642415"/>
            <a:ext cx="1513344" cy="11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a:stCxn id="9" idx="2"/>
            <a:endCxn id="12" idx="0"/>
          </p:cNvCxnSpPr>
          <p:nvPr/>
        </p:nvCxnSpPr>
        <p:spPr>
          <a:xfrm flipH="1">
            <a:off x="10425657" y="2161471"/>
            <a:ext cx="1" cy="69649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Conector recto de flecha 30"/>
          <p:cNvCxnSpPr>
            <a:stCxn id="12" idx="1"/>
            <a:endCxn id="13" idx="3"/>
          </p:cNvCxnSpPr>
          <p:nvPr/>
        </p:nvCxnSpPr>
        <p:spPr>
          <a:xfrm flipH="1">
            <a:off x="7593179" y="3088801"/>
            <a:ext cx="1708215" cy="633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5" name="Conector recto de flecha 34"/>
          <p:cNvCxnSpPr>
            <a:stCxn id="13" idx="1"/>
            <a:endCxn id="14" idx="3"/>
          </p:cNvCxnSpPr>
          <p:nvPr/>
        </p:nvCxnSpPr>
        <p:spPr>
          <a:xfrm flipH="1">
            <a:off x="3055497" y="3095138"/>
            <a:ext cx="1209864" cy="203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Conector recto de flecha 36"/>
          <p:cNvCxnSpPr>
            <a:stCxn id="14" idx="2"/>
            <a:endCxn id="15" idx="0"/>
          </p:cNvCxnSpPr>
          <p:nvPr/>
        </p:nvCxnSpPr>
        <p:spPr>
          <a:xfrm>
            <a:off x="1848789" y="3512668"/>
            <a:ext cx="6468" cy="1105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ector recto de flecha 38"/>
          <p:cNvCxnSpPr>
            <a:stCxn id="15" idx="3"/>
            <a:endCxn id="16" idx="1"/>
          </p:cNvCxnSpPr>
          <p:nvPr/>
        </p:nvCxnSpPr>
        <p:spPr>
          <a:xfrm flipV="1">
            <a:off x="3216961" y="4836712"/>
            <a:ext cx="1048400" cy="11953"/>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Conector recto de flecha 40"/>
          <p:cNvCxnSpPr>
            <a:stCxn id="16" idx="3"/>
            <a:endCxn id="17" idx="1"/>
          </p:cNvCxnSpPr>
          <p:nvPr/>
        </p:nvCxnSpPr>
        <p:spPr>
          <a:xfrm>
            <a:off x="7593179" y="4836712"/>
            <a:ext cx="1447507" cy="4804"/>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Conector recto de flecha 42"/>
          <p:cNvCxnSpPr>
            <a:stCxn id="17" idx="2"/>
            <a:endCxn id="18" idx="0"/>
          </p:cNvCxnSpPr>
          <p:nvPr/>
        </p:nvCxnSpPr>
        <p:spPr>
          <a:xfrm flipH="1">
            <a:off x="10539702" y="5164681"/>
            <a:ext cx="1" cy="857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ector recto de flecha 44"/>
          <p:cNvCxnSpPr>
            <a:stCxn id="18" idx="1"/>
            <a:endCxn id="19" idx="3"/>
          </p:cNvCxnSpPr>
          <p:nvPr/>
        </p:nvCxnSpPr>
        <p:spPr>
          <a:xfrm flipH="1">
            <a:off x="7403822" y="6345193"/>
            <a:ext cx="1774175" cy="6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ector recto de flecha 46"/>
          <p:cNvCxnSpPr>
            <a:stCxn id="19" idx="1"/>
            <a:endCxn id="20" idx="3"/>
          </p:cNvCxnSpPr>
          <p:nvPr/>
        </p:nvCxnSpPr>
        <p:spPr>
          <a:xfrm flipH="1">
            <a:off x="3219670" y="6345848"/>
            <a:ext cx="856334" cy="27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9676</Words>
  <Application>WPS Presentation</Application>
  <PresentationFormat>Panorámica</PresentationFormat>
  <Paragraphs>225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Calibri</vt:lpstr>
      <vt:lpstr>Times New Roman</vt:lpstr>
      <vt:lpstr>Arial Unicode MS</vt:lpstr>
      <vt:lpstr>Aptos Display</vt:lpstr>
      <vt:lpstr>Segoe Print</vt:lpstr>
      <vt:lpstr>Aptos</vt:lpstr>
      <vt:lpstr>Microsoft YaHei</vt:lpstr>
      <vt:lpstr>Arial Unicode MS</vt:lpstr>
      <vt:lpstr>Tema de Office</vt:lpstr>
      <vt:lpstr>CryptoTeam</vt:lpstr>
      <vt:lpstr>Introducción</vt:lpstr>
      <vt:lpstr>Impacto</vt:lpstr>
      <vt:lpstr>Argon2 &amp; AES+CBC</vt:lpstr>
      <vt:lpstr>Argon2</vt:lpstr>
      <vt:lpstr>Argon2 Backend</vt:lpstr>
      <vt:lpstr>Argon2 Backend</vt:lpstr>
      <vt:lpstr>Argon2 Frontend</vt:lpstr>
      <vt:lpstr>Argon2 Frontend/Backend</vt:lpstr>
      <vt:lpstr>Argon2 DB/PostgreSQL</vt:lpstr>
      <vt:lpstr>Análisis Estático con SonarCloud(DevSecOps)</vt:lpstr>
      <vt:lpstr>Análisis Estático con SonarCloud(DevSecOps)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BENITO IBARRIA TOPETE</dc:creator>
  <cp:lastModifiedBy>Kike Lopez</cp:lastModifiedBy>
  <cp:revision>5</cp:revision>
  <dcterms:created xsi:type="dcterms:W3CDTF">2024-07-16T00:36:00Z</dcterms:created>
  <dcterms:modified xsi:type="dcterms:W3CDTF">2024-07-18T07:00:18Z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B6B1B07BCA584CF09A8C0321B36444AE_13</vt:lpwstr>
  </property>
  <property fmtid="{D5CDD505-2E9C-101B-9397-08002B2CF9AE}" pid="3" name="KSOProductBuildVer">
    <vt:lpwstr>3082-12.2.0.17153</vt:lpwstr>
  </property>
</Properties>
</file>