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1" roundtripDataSignature="AMtx7mhsy2ta97aEDHlXc6H/lI2qI7o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215900" y="812800"/>
            <a:ext cx="7126287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215900" y="812800"/>
            <a:ext cx="7127875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 flipH="1">
            <a:off x="-38201600" y="220662"/>
            <a:ext cx="38201600" cy="41275"/>
          </a:xfrm>
          <a:custGeom>
            <a:rect b="b" l="l" r="r" t="t"/>
            <a:pathLst>
              <a:path extrusionOk="0" h="116" w="182882">
                <a:moveTo>
                  <a:pt x="0" y="0"/>
                </a:moveTo>
                <a:lnTo>
                  <a:pt x="51809" y="0"/>
                </a:lnTo>
                <a:lnTo>
                  <a:pt x="51809" y="115"/>
                </a:lnTo>
                <a:lnTo>
                  <a:pt x="0" y="1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 flipH="1">
            <a:off x="-38201600" y="0"/>
            <a:ext cx="38201600" cy="106362"/>
          </a:xfrm>
          <a:custGeom>
            <a:rect b="b" l="l" r="r" t="t"/>
            <a:pathLst>
              <a:path extrusionOk="0" h="295" w="182882">
                <a:moveTo>
                  <a:pt x="0" y="0"/>
                </a:moveTo>
                <a:lnTo>
                  <a:pt x="51809" y="0"/>
                </a:lnTo>
                <a:lnTo>
                  <a:pt x="51809" y="294"/>
                </a:ln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rgbClr val="93A299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457200" y="1604962"/>
            <a:ext cx="82280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 flipH="1">
            <a:off x="-38201600" y="220662"/>
            <a:ext cx="38201600" cy="41275"/>
          </a:xfrm>
          <a:custGeom>
            <a:rect b="b" l="l" r="r" t="t"/>
            <a:pathLst>
              <a:path extrusionOk="0" h="116" w="182882">
                <a:moveTo>
                  <a:pt x="0" y="0"/>
                </a:moveTo>
                <a:lnTo>
                  <a:pt x="51809" y="0"/>
                </a:lnTo>
                <a:lnTo>
                  <a:pt x="51809" y="115"/>
                </a:lnTo>
                <a:lnTo>
                  <a:pt x="0" y="1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/>
          <p:nvPr/>
        </p:nvSpPr>
        <p:spPr>
          <a:xfrm flipH="1">
            <a:off x="-38201600" y="0"/>
            <a:ext cx="38201600" cy="106362"/>
          </a:xfrm>
          <a:custGeom>
            <a:rect b="b" l="l" r="r" t="t"/>
            <a:pathLst>
              <a:path extrusionOk="0" h="295" w="182882">
                <a:moveTo>
                  <a:pt x="0" y="0"/>
                </a:moveTo>
                <a:lnTo>
                  <a:pt x="51809" y="0"/>
                </a:lnTo>
                <a:lnTo>
                  <a:pt x="51809" y="294"/>
                </a:lnTo>
                <a:lnTo>
                  <a:pt x="0" y="294"/>
                </a:lnTo>
                <a:lnTo>
                  <a:pt x="0" y="0"/>
                </a:lnTo>
              </a:path>
            </a:pathLst>
          </a:custGeom>
          <a:solidFill>
            <a:srgbClr val="93A299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8"/>
          <p:cNvCxnSpPr/>
          <p:nvPr/>
        </p:nvCxnSpPr>
        <p:spPr>
          <a:xfrm>
            <a:off x="685800" y="3398837"/>
            <a:ext cx="48504475" cy="9525"/>
          </a:xfrm>
          <a:prstGeom prst="straightConnector1">
            <a:avLst/>
          </a:prstGeom>
          <a:noFill/>
          <a:ln cap="flat" cmpd="sng" w="19075">
            <a:solidFill>
              <a:srgbClr val="D252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604962"/>
            <a:ext cx="8228012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-V4FU-7DZF8" TargetMode="External"/><Relationship Id="rId5" Type="http://schemas.openxmlformats.org/officeDocument/2006/relationships/hyperlink" Target="https://github.com/kikegb/mochobot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547687" y="355125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87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D2523B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D2523B"/>
                </a:solidFill>
              </a:rPr>
              <a:t>M</a:t>
            </a:r>
            <a:r>
              <a:rPr b="0" i="0" lang="en-US" sz="5400" u="non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ochobot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665662" y="4484462"/>
            <a:ext cx="3516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1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56566E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Alex Navarro 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56566E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Enrique Gómez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56566E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Abel Blanco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56566E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Jordi Vila</a:t>
            </a:r>
            <a:endParaRPr/>
          </a:p>
          <a:p>
            <a:pPr indent="0" lvl="0" marL="0" marR="0" rtl="0" algn="l">
              <a:lnSpc>
                <a:spcPct val="98000"/>
              </a:lnSpc>
              <a:spcBef>
                <a:spcPts val="300"/>
              </a:spcBef>
              <a:spcAft>
                <a:spcPts val="0"/>
              </a:spcAft>
              <a:buClr>
                <a:srgbClr val="56566E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Evelyn Ramírez</a:t>
            </a:r>
            <a:endParaRPr/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025" y="6178050"/>
            <a:ext cx="3008312" cy="5413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2" name="Google Shape;42;p2"/>
          <p:cNvSpPr txBox="1"/>
          <p:nvPr/>
        </p:nvSpPr>
        <p:spPr>
          <a:xfrm>
            <a:off x="3583849" y="4425450"/>
            <a:ext cx="5017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100" lIns="96100" spcFirstLastPara="1" rIns="96100" wrap="square" tIns="556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56566E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56566E"/>
                </a:solidFill>
                <a:latin typeface="Arial"/>
                <a:ea typeface="Arial"/>
                <a:cs typeface="Arial"/>
                <a:sym typeface="Arial"/>
              </a:rPr>
              <a:t>Robot de limpieza inteligente capaz de identificar manchas en diferentes superficies y dirigirse a eliminarlas.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5656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180750" y="6468575"/>
            <a:ext cx="5513700" cy="2508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100" lIns="96100" spcFirstLastPara="1" rIns="96100" wrap="square" tIns="536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D2523B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/>
          </a:p>
        </p:txBody>
      </p:sp>
      <p:pic>
        <p:nvPicPr>
          <p:cNvPr id="44" name="Google Shape;4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387" y="595325"/>
            <a:ext cx="3941233" cy="29559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/>
        </p:nvSpPr>
        <p:spPr>
          <a:xfrm>
            <a:off x="377437" y="751112"/>
            <a:ext cx="8229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412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D2523B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1. Arquitectura hardware i software</a:t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25" y="4577400"/>
            <a:ext cx="4670325" cy="192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" name="Google Shape;5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25" y="1458925"/>
            <a:ext cx="6714849" cy="29508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" name="Google Shape;5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8626" y="146225"/>
            <a:ext cx="12446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550862" y="782637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D2523B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2. Algorísmica</a:t>
            </a:r>
            <a:endParaRPr/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200" y="473075"/>
            <a:ext cx="1244600" cy="12446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9" name="Google Shape;59;p4"/>
          <p:cNvSpPr txBox="1"/>
          <p:nvPr/>
        </p:nvSpPr>
        <p:spPr>
          <a:xfrm>
            <a:off x="550850" y="1658675"/>
            <a:ext cx="8229600" cy="4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100" lIns="96100" spcFirstLastPara="1" rIns="96100" wrap="square" tIns="60250">
            <a:noAutofit/>
          </a:bodyPr>
          <a:lstStyle/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2200"/>
              <a:buChar char="●"/>
            </a:pPr>
            <a:r>
              <a:rPr b="1" lang="en-US" sz="2200">
                <a:solidFill>
                  <a:srgbClr val="282833"/>
                </a:solidFill>
              </a:rPr>
              <a:t>Robótica</a:t>
            </a:r>
            <a:r>
              <a:rPr b="1" lang="en-US" sz="2200">
                <a:solidFill>
                  <a:srgbClr val="282833"/>
                </a:solidFill>
              </a:rPr>
              <a:t> movimiento:</a:t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82833"/>
              </a:solidFill>
            </a:endParaRPr>
          </a:p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2200"/>
              <a:buChar char="●"/>
            </a:pPr>
            <a:r>
              <a:rPr b="1" lang="en-US" sz="2200">
                <a:solidFill>
                  <a:srgbClr val="282833"/>
                </a:solidFill>
              </a:rPr>
              <a:t>Visión por computador:</a:t>
            </a:r>
            <a:endParaRPr b="1" sz="2200">
              <a:solidFill>
                <a:srgbClr val="282833"/>
              </a:solidFill>
            </a:endParaRPr>
          </a:p>
          <a:p>
            <a:pPr indent="-355600" lvl="1" marL="9144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2000"/>
              <a:buChar char="○"/>
            </a:pPr>
            <a:r>
              <a:rPr lang="en-US" sz="2000">
                <a:solidFill>
                  <a:srgbClr val="282833"/>
                </a:solidFill>
              </a:rPr>
              <a:t>pruebaAnalisisManchas</a:t>
            </a:r>
            <a:endParaRPr baseline="30000" sz="2000">
              <a:solidFill>
                <a:srgbClr val="282833"/>
              </a:solidFill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3600"/>
              <a:buFont typeface="Arial"/>
              <a:buNone/>
            </a:pPr>
            <a:r>
              <a:rPr b="0" i="1" lang="en-US" sz="3600" u="none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0" name="Google Shape;6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1918" y="453625"/>
            <a:ext cx="1711324" cy="128349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0" y="2017850"/>
            <a:ext cx="8735201" cy="310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D2523B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D2523B"/>
                </a:solidFill>
                <a:latin typeface="Arial"/>
                <a:ea typeface="Arial"/>
                <a:cs typeface="Arial"/>
                <a:sym typeface="Arial"/>
              </a:rPr>
              <a:t>FOTOS, VIDEO i Git</a:t>
            </a:r>
            <a:endParaRPr/>
          </a:p>
        </p:txBody>
      </p:sp>
      <p:sp>
        <p:nvSpPr>
          <p:cNvPr id="67" name="Google Shape;67;p5"/>
          <p:cNvSpPr txBox="1"/>
          <p:nvPr/>
        </p:nvSpPr>
        <p:spPr>
          <a:xfrm>
            <a:off x="550862" y="1347787"/>
            <a:ext cx="8040687" cy="35750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100" lIns="96100" spcFirstLastPara="1" rIns="96100" wrap="square" tIns="6025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3600"/>
              <a:buFont typeface="Arial"/>
              <a:buNone/>
            </a:pPr>
            <a:r>
              <a:rPr b="0" i="1" lang="en-US" sz="3600" u="none">
                <a:solidFill>
                  <a:srgbClr val="2828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62" y="1617662"/>
            <a:ext cx="2117725" cy="28273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9" name="Google Shape;69;p5"/>
          <p:cNvSpPr txBox="1"/>
          <p:nvPr/>
        </p:nvSpPr>
        <p:spPr>
          <a:xfrm>
            <a:off x="534987" y="5106987"/>
            <a:ext cx="8102700" cy="7524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100" lIns="96100" spcFirstLastPara="1" rIns="96100" wrap="square" tIns="98600">
            <a:noAutofit/>
          </a:bodyPr>
          <a:lstStyle/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1700"/>
              <a:buFont typeface="Arial"/>
              <a:buNone/>
            </a:pPr>
            <a:r>
              <a:rPr b="0" i="1" lang="en-US" sz="1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7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https://www.youtube.com/watch?v=-V4FU-7DZF8</a:t>
            </a:r>
            <a:endParaRPr i="1" sz="17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rgbClr val="282833"/>
              </a:buClr>
              <a:buSzPts val="1700"/>
              <a:buFont typeface="Arial"/>
              <a:buNone/>
            </a:pPr>
            <a:r>
              <a:rPr b="0" i="1" lang="en-US" sz="17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534987" y="6234112"/>
            <a:ext cx="8102600" cy="3683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1100" lIns="96100" spcFirstLastPara="1" rIns="96100" wrap="square" tIns="556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i="1" lang="en-US" sz="18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https://github.com/kikegb/mochobot</a:t>
            </a:r>
            <a:endParaRPr i="1" sz="18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FF0000"/>
              </a:solidFill>
            </a:endParaRPr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712" y="3141662"/>
            <a:ext cx="2120900" cy="163830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2" name="Google Shape;7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637" y="1444625"/>
            <a:ext cx="2303462" cy="1558925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8">
            <a:alphaModFix/>
          </a:blip>
          <a:srcRect b="0" l="13587" r="7827" t="0"/>
          <a:stretch/>
        </p:blipFill>
        <p:spPr>
          <a:xfrm>
            <a:off x="3033200" y="1639231"/>
            <a:ext cx="2917248" cy="278418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