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910"/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D1D0A-C0B8-4928-8D6C-BFFB28723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6DE52D-CFD1-4BFE-9331-F54BB630B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BE2781-5497-4E25-8862-415C890E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12/04/2018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220BA5-960A-4586-B6B7-9C35C4144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AC4CB4-B0A8-4697-8B20-5C1CEC17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107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8B903-81B9-4F43-834B-792A428E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4ACBC6-4070-454F-A02A-28FAF7E6D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1C052D-0EE7-413A-81E2-7979B452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12/04/2018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4BD529-4CA0-42AE-B590-61B9A956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8AECD8-8936-4057-B464-5BA4B5FD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931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11C3D1-AF82-4DD2-B8BF-E40364716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B1E37C-BDD2-4DFF-8647-193074C7D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D808FD-7C7B-4193-B6C4-18EE8758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12/04/2018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94A537-3F8F-460F-915E-2822507D1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D9D731-F52A-43D6-969D-B1133C9A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554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78336-6924-4EBF-AFF2-ADD88B0F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0145A3-6BC9-4A2F-8389-41DE6899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82E054-6A77-4793-B05A-D8EC414A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12/04/2018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70EE5E-F379-4796-9B19-AC7461BA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060A1E-B354-4A46-A6EE-686D004D6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84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8F47E-9AEA-40CE-899E-28804E55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C533EE-5ABC-416F-8573-8D67A1BA5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86F348-1D59-4CDB-AB2A-5487C687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12/04/2018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22CD01-6D8A-42C3-8F7F-898A11A95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D9034F-EC26-465A-B45A-072C5ACF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079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E345B-B4B3-4E9D-B832-32BD36FF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273043-2F1B-4644-BE71-8BCEB057C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2489DB-C10B-4C45-8A3E-D51C634C0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3EFBA1-AC5D-406A-9B28-AC1141C0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12/04/2018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93545C-67F0-4D58-BCE8-F252E468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F17063-E3BA-4461-946F-EA1067C2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911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3B515-F35E-4E1C-802C-0F848495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A89511-6A66-495A-8642-FB6DE392C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44F908-FB59-4884-92F7-E779CA93C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3A410F-1EDE-4D41-B255-538BB2F49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92B0CCE-BFA8-4110-A389-9D81239CF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629408F-9FF1-444E-8303-965D697D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12/04/2018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873A764-D763-4C83-86FE-3E5A7718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46A81C8-C9B5-4594-AABC-175D4B5D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023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20ADF-6A42-4D20-A6A4-CE6025A17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7EA25D5-2011-4899-A8CE-36749E19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12/04/2018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44A9FE-1F06-41AF-9668-05944DE0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B79DE4-7D31-4FE3-A408-73214027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893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7154268-05CB-41FE-8F1C-5BEDCE68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12/04/2018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492C3C-2AD2-420D-8832-A0576020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85B940-B28E-430A-875C-36837323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654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E5033-6331-4A5E-A94C-F418960A4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9FEA15-F7F3-4BA3-BF9A-EB9ABE1C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1031FA-17CB-42A2-A79D-7A417C8D6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2E1096-C3C3-42C8-89B5-D5E0089C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12/04/2018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B661FB-3938-4E9D-818C-81A46779C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0C5188-67F4-4DE4-9A77-D9B4E032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27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E55B6-2E30-449B-892D-73C5FD60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6D1F9AB-6AD2-4171-A41C-148AE74F4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943B7B-688B-4AA2-9D85-329954992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A463D4-E241-4B23-96E9-F98CE2CB2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12/04/2018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E9BB7A-8C15-4271-BBF1-BA5688C2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AF125D-8980-4C15-B21D-39949432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031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24AB066-9C5F-40DD-9A5C-C764C28D1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B54585-6AA9-4071-A992-65FA479A8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635393-A34B-4B58-A6AC-BA3367D8F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FCE15-DBFD-4C2D-8258-132D751D944C}" type="datetimeFigureOut">
              <a:rPr lang="es-ES" smtClean="0"/>
              <a:t>12/04/2018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0C67DA-9924-4DAD-834A-60CB87B07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7FBE1F-25FF-4472-AFA0-A89491D30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31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ube 6">
            <a:extLst>
              <a:ext uri="{FF2B5EF4-FFF2-40B4-BE49-F238E27FC236}">
                <a16:creationId xmlns:a16="http://schemas.microsoft.com/office/drawing/2014/main" id="{48F03674-D0DD-499C-8F54-56A5D5AA8490}"/>
              </a:ext>
            </a:extLst>
          </p:cNvPr>
          <p:cNvSpPr/>
          <p:nvPr/>
        </p:nvSpPr>
        <p:spPr>
          <a:xfrm>
            <a:off x="8897809" y="1837406"/>
            <a:ext cx="1913295" cy="1212666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Velocidad de viento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74D89EB-6E2B-4FA8-91F6-0E415B9C1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06" y="192335"/>
            <a:ext cx="3043033" cy="1613126"/>
          </a:xfrm>
          <a:prstGeom prst="rect">
            <a:avLst/>
          </a:prstGeom>
        </p:spPr>
      </p:pic>
      <p:sp>
        <p:nvSpPr>
          <p:cNvPr id="11" name="Nube 10">
            <a:extLst>
              <a:ext uri="{FF2B5EF4-FFF2-40B4-BE49-F238E27FC236}">
                <a16:creationId xmlns:a16="http://schemas.microsoft.com/office/drawing/2014/main" id="{12391C26-FB56-4D6B-A6F1-1CFCEFDBBC2F}"/>
              </a:ext>
            </a:extLst>
          </p:cNvPr>
          <p:cNvSpPr/>
          <p:nvPr/>
        </p:nvSpPr>
        <p:spPr>
          <a:xfrm>
            <a:off x="7634212" y="1399856"/>
            <a:ext cx="1544045" cy="1086961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Potencia</a:t>
            </a:r>
          </a:p>
        </p:txBody>
      </p:sp>
      <p:sp>
        <p:nvSpPr>
          <p:cNvPr id="12" name="Nube 11">
            <a:extLst>
              <a:ext uri="{FF2B5EF4-FFF2-40B4-BE49-F238E27FC236}">
                <a16:creationId xmlns:a16="http://schemas.microsoft.com/office/drawing/2014/main" id="{F50365F3-959D-48BB-B3EA-59107F7D30FB}"/>
              </a:ext>
            </a:extLst>
          </p:cNvPr>
          <p:cNvSpPr/>
          <p:nvPr/>
        </p:nvSpPr>
        <p:spPr>
          <a:xfrm>
            <a:off x="7937409" y="314193"/>
            <a:ext cx="2520156" cy="1086961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Volumen de aceite</a:t>
            </a:r>
          </a:p>
        </p:txBody>
      </p:sp>
      <p:sp>
        <p:nvSpPr>
          <p:cNvPr id="13" name="Nube 12">
            <a:extLst>
              <a:ext uri="{FF2B5EF4-FFF2-40B4-BE49-F238E27FC236}">
                <a16:creationId xmlns:a16="http://schemas.microsoft.com/office/drawing/2014/main" id="{5214A325-B39E-4BFA-965A-B54F254E6E80}"/>
              </a:ext>
            </a:extLst>
          </p:cNvPr>
          <p:cNvSpPr/>
          <p:nvPr/>
        </p:nvSpPr>
        <p:spPr>
          <a:xfrm>
            <a:off x="5397410" y="1009467"/>
            <a:ext cx="2520156" cy="1380900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Temperatura de multiplicadora</a:t>
            </a:r>
          </a:p>
        </p:txBody>
      </p:sp>
      <p:sp>
        <p:nvSpPr>
          <p:cNvPr id="14" name="Nube 13">
            <a:extLst>
              <a:ext uri="{FF2B5EF4-FFF2-40B4-BE49-F238E27FC236}">
                <a16:creationId xmlns:a16="http://schemas.microsoft.com/office/drawing/2014/main" id="{31A6562F-BD6F-4A33-8AEE-74D42781970F}"/>
              </a:ext>
            </a:extLst>
          </p:cNvPr>
          <p:cNvSpPr/>
          <p:nvPr/>
        </p:nvSpPr>
        <p:spPr>
          <a:xfrm>
            <a:off x="9757156" y="1412529"/>
            <a:ext cx="478819" cy="4569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Nube 14">
            <a:extLst>
              <a:ext uri="{FF2B5EF4-FFF2-40B4-BE49-F238E27FC236}">
                <a16:creationId xmlns:a16="http://schemas.microsoft.com/office/drawing/2014/main" id="{6ACEB22C-8BD3-41F5-928E-3A3831191A9D}"/>
              </a:ext>
            </a:extLst>
          </p:cNvPr>
          <p:cNvSpPr/>
          <p:nvPr/>
        </p:nvSpPr>
        <p:spPr>
          <a:xfrm>
            <a:off x="8940731" y="1683119"/>
            <a:ext cx="478819" cy="4569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Nube 15">
            <a:extLst>
              <a:ext uri="{FF2B5EF4-FFF2-40B4-BE49-F238E27FC236}">
                <a16:creationId xmlns:a16="http://schemas.microsoft.com/office/drawing/2014/main" id="{B11C683E-E1EF-47F8-B478-CA33A4DA9C6C}"/>
              </a:ext>
            </a:extLst>
          </p:cNvPr>
          <p:cNvSpPr/>
          <p:nvPr/>
        </p:nvSpPr>
        <p:spPr>
          <a:xfrm>
            <a:off x="7921336" y="2367462"/>
            <a:ext cx="478819" cy="4569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Nube 16">
            <a:extLst>
              <a:ext uri="{FF2B5EF4-FFF2-40B4-BE49-F238E27FC236}">
                <a16:creationId xmlns:a16="http://schemas.microsoft.com/office/drawing/2014/main" id="{B23A202C-1EF4-495E-8B8D-1FABA0767FA2}"/>
              </a:ext>
            </a:extLst>
          </p:cNvPr>
          <p:cNvSpPr/>
          <p:nvPr/>
        </p:nvSpPr>
        <p:spPr>
          <a:xfrm>
            <a:off x="7143235" y="2374229"/>
            <a:ext cx="478819" cy="4569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Nube 17">
            <a:extLst>
              <a:ext uri="{FF2B5EF4-FFF2-40B4-BE49-F238E27FC236}">
                <a16:creationId xmlns:a16="http://schemas.microsoft.com/office/drawing/2014/main" id="{BAB61E80-22A7-4768-A058-35462753F72E}"/>
              </a:ext>
            </a:extLst>
          </p:cNvPr>
          <p:cNvSpPr/>
          <p:nvPr/>
        </p:nvSpPr>
        <p:spPr>
          <a:xfrm>
            <a:off x="7290991" y="632356"/>
            <a:ext cx="478819" cy="4569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Flecha: a la izquierda y derecha 8">
            <a:extLst>
              <a:ext uri="{FF2B5EF4-FFF2-40B4-BE49-F238E27FC236}">
                <a16:creationId xmlns:a16="http://schemas.microsoft.com/office/drawing/2014/main" id="{664D7CC1-A2A1-40AA-9070-CCDC317F88AF}"/>
              </a:ext>
            </a:extLst>
          </p:cNvPr>
          <p:cNvSpPr/>
          <p:nvPr/>
        </p:nvSpPr>
        <p:spPr>
          <a:xfrm>
            <a:off x="4191221" y="723779"/>
            <a:ext cx="881542" cy="501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5F377C50-787B-41F0-8582-2173A7C064BA}"/>
              </a:ext>
            </a:extLst>
          </p:cNvPr>
          <p:cNvSpPr/>
          <p:nvPr/>
        </p:nvSpPr>
        <p:spPr>
          <a:xfrm>
            <a:off x="5336747" y="153748"/>
            <a:ext cx="5742578" cy="3150242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2A169F-308F-46A4-9E85-D8E863195136}"/>
              </a:ext>
            </a:extLst>
          </p:cNvPr>
          <p:cNvSpPr txBox="1"/>
          <p:nvPr/>
        </p:nvSpPr>
        <p:spPr>
          <a:xfrm>
            <a:off x="1991014" y="1809132"/>
            <a:ext cx="1240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Productor de eventos –</a:t>
            </a:r>
          </a:p>
          <a:p>
            <a:pPr algn="ctr"/>
            <a:r>
              <a:rPr lang="es-ES" b="1" dirty="0"/>
              <a:t>Sensores</a:t>
            </a:r>
          </a:p>
        </p:txBody>
      </p:sp>
      <p:pic>
        <p:nvPicPr>
          <p:cNvPr id="1030" name="Picture 6" descr="http://ajuntament.barcelona.cat/hisenda/sites/default/files/carpeta-del-ciutada-barcelona.png">
            <a:extLst>
              <a:ext uri="{FF2B5EF4-FFF2-40B4-BE49-F238E27FC236}">
                <a16:creationId xmlns:a16="http://schemas.microsoft.com/office/drawing/2014/main" id="{4EF20611-169D-4C5D-9A69-A33C2F9B7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638" y="3370869"/>
            <a:ext cx="1548796" cy="87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3EFD3EED-0313-4FC9-86AF-F040A2410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082" y="5042868"/>
            <a:ext cx="1847850" cy="3619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B611A7CA-ABD8-42A2-96BD-390334BD1856}"/>
              </a:ext>
            </a:extLst>
          </p:cNvPr>
          <p:cNvSpPr/>
          <p:nvPr/>
        </p:nvSpPr>
        <p:spPr>
          <a:xfrm>
            <a:off x="637745" y="2987734"/>
            <a:ext cx="2426525" cy="277715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F01A8D0B-8FE0-4F92-B5BC-3C7062E18283}"/>
              </a:ext>
            </a:extLst>
          </p:cNvPr>
          <p:cNvCxnSpPr>
            <a:stCxn id="24" idx="1"/>
            <a:endCxn id="24" idx="3"/>
          </p:cNvCxnSpPr>
          <p:nvPr/>
        </p:nvCxnSpPr>
        <p:spPr>
          <a:xfrm>
            <a:off x="637745" y="4376312"/>
            <a:ext cx="24265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A4A56DF-A57E-4380-BD04-A1553ACCE27B}"/>
              </a:ext>
            </a:extLst>
          </p:cNvPr>
          <p:cNvSpPr txBox="1"/>
          <p:nvPr/>
        </p:nvSpPr>
        <p:spPr>
          <a:xfrm>
            <a:off x="1626674" y="3723605"/>
            <a:ext cx="99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FTP -STP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6B99912-5B73-4562-8DF8-CA2C0B2346B1}"/>
              </a:ext>
            </a:extLst>
          </p:cNvPr>
          <p:cNvSpPr txBox="1"/>
          <p:nvPr/>
        </p:nvSpPr>
        <p:spPr>
          <a:xfrm>
            <a:off x="1436734" y="444475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Nube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1DC75B4-8B17-4271-9B66-180EBFB6F556}"/>
              </a:ext>
            </a:extLst>
          </p:cNvPr>
          <p:cNvSpPr txBox="1"/>
          <p:nvPr/>
        </p:nvSpPr>
        <p:spPr>
          <a:xfrm>
            <a:off x="696859" y="3021070"/>
            <a:ext cx="986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b="1" dirty="0"/>
              <a:t>Servidor</a:t>
            </a:r>
          </a:p>
        </p:txBody>
      </p:sp>
      <p:sp>
        <p:nvSpPr>
          <p:cNvPr id="28" name="Flecha: hacia abajo 27">
            <a:extLst>
              <a:ext uri="{FF2B5EF4-FFF2-40B4-BE49-F238E27FC236}">
                <a16:creationId xmlns:a16="http://schemas.microsoft.com/office/drawing/2014/main" id="{F1911136-0FD5-475D-B9F0-9032B80E676D}"/>
              </a:ext>
            </a:extLst>
          </p:cNvPr>
          <p:cNvSpPr/>
          <p:nvPr/>
        </p:nvSpPr>
        <p:spPr>
          <a:xfrm>
            <a:off x="1579123" y="1991603"/>
            <a:ext cx="468042" cy="840401"/>
          </a:xfrm>
          <a:prstGeom prst="downArrow">
            <a:avLst>
              <a:gd name="adj1" fmla="val 50000"/>
              <a:gd name="adj2" fmla="val 98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76E55EC8-DB25-4F45-972B-DEFB93654BE7}"/>
              </a:ext>
            </a:extLst>
          </p:cNvPr>
          <p:cNvSpPr/>
          <p:nvPr/>
        </p:nvSpPr>
        <p:spPr>
          <a:xfrm>
            <a:off x="3182041" y="3966740"/>
            <a:ext cx="525857" cy="656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E55D0BA4-8FA0-4C20-B07E-00D1C15E82F6}"/>
              </a:ext>
            </a:extLst>
          </p:cNvPr>
          <p:cNvSpPr/>
          <p:nvPr/>
        </p:nvSpPr>
        <p:spPr>
          <a:xfrm>
            <a:off x="3740035" y="3442790"/>
            <a:ext cx="4344422" cy="277715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A615A2C-7428-4DF7-878B-69A8545C8DCF}"/>
              </a:ext>
            </a:extLst>
          </p:cNvPr>
          <p:cNvSpPr txBox="1"/>
          <p:nvPr/>
        </p:nvSpPr>
        <p:spPr>
          <a:xfrm>
            <a:off x="4841220" y="3454554"/>
            <a:ext cx="229879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Enterprise Service Bus</a:t>
            </a:r>
          </a:p>
          <a:p>
            <a:pPr algn="ctr"/>
            <a:r>
              <a:rPr lang="es-ES" b="1" dirty="0"/>
              <a:t> (ESB)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B50A9E9-27D0-4D6F-A3B3-3D32D3A5D9A9}"/>
              </a:ext>
            </a:extLst>
          </p:cNvPr>
          <p:cNvSpPr txBox="1"/>
          <p:nvPr/>
        </p:nvSpPr>
        <p:spPr>
          <a:xfrm>
            <a:off x="3924888" y="4265264"/>
            <a:ext cx="2047805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s-ES" b="1" dirty="0"/>
              <a:t>TRANSFORMACIÓN</a:t>
            </a:r>
          </a:p>
        </p:txBody>
      </p:sp>
      <p:sp>
        <p:nvSpPr>
          <p:cNvPr id="33" name="Flecha: hacia abajo 32">
            <a:extLst>
              <a:ext uri="{FF2B5EF4-FFF2-40B4-BE49-F238E27FC236}">
                <a16:creationId xmlns:a16="http://schemas.microsoft.com/office/drawing/2014/main" id="{6D8D95F2-CCCA-4878-9E84-23F4379697FE}"/>
              </a:ext>
            </a:extLst>
          </p:cNvPr>
          <p:cNvSpPr/>
          <p:nvPr/>
        </p:nvSpPr>
        <p:spPr>
          <a:xfrm>
            <a:off x="4780897" y="4698440"/>
            <a:ext cx="335785" cy="369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2" name="Picture 8" descr="Resultado de imagen de ajustes">
            <a:extLst>
              <a:ext uri="{FF2B5EF4-FFF2-40B4-BE49-F238E27FC236}">
                <a16:creationId xmlns:a16="http://schemas.microsoft.com/office/drawing/2014/main" id="{04973397-19F5-4443-8934-778065915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697" y="5106921"/>
            <a:ext cx="996824" cy="99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42C85E4A-A6D0-4798-9A7F-7AB5A7B5A99F}"/>
              </a:ext>
            </a:extLst>
          </p:cNvPr>
          <p:cNvSpPr txBox="1"/>
          <p:nvPr/>
        </p:nvSpPr>
        <p:spPr>
          <a:xfrm>
            <a:off x="3450697" y="5269142"/>
            <a:ext cx="121898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ES" b="1" dirty="0"/>
              <a:t>Motor CEP</a:t>
            </a: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7CDBA4D-AA30-41CE-8AFC-64FB4076945F}"/>
              </a:ext>
            </a:extLst>
          </p:cNvPr>
          <p:cNvCxnSpPr>
            <a:cxnSpLocks/>
          </p:cNvCxnSpPr>
          <p:nvPr/>
        </p:nvCxnSpPr>
        <p:spPr>
          <a:xfrm>
            <a:off x="3803897" y="4092937"/>
            <a:ext cx="42805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echa: hacia abajo 44">
            <a:extLst>
              <a:ext uri="{FF2B5EF4-FFF2-40B4-BE49-F238E27FC236}">
                <a16:creationId xmlns:a16="http://schemas.microsoft.com/office/drawing/2014/main" id="{EFFC0986-1EB9-492E-9D5E-72314BAFF347}"/>
              </a:ext>
            </a:extLst>
          </p:cNvPr>
          <p:cNvSpPr/>
          <p:nvPr/>
        </p:nvSpPr>
        <p:spPr>
          <a:xfrm rot="14922826">
            <a:off x="3612803" y="5523048"/>
            <a:ext cx="461314" cy="11338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Cilindro 38">
            <a:extLst>
              <a:ext uri="{FF2B5EF4-FFF2-40B4-BE49-F238E27FC236}">
                <a16:creationId xmlns:a16="http://schemas.microsoft.com/office/drawing/2014/main" id="{72C8C837-CE6B-40D5-BF48-21A9A5CD87AA}"/>
              </a:ext>
            </a:extLst>
          </p:cNvPr>
          <p:cNvSpPr/>
          <p:nvPr/>
        </p:nvSpPr>
        <p:spPr>
          <a:xfrm>
            <a:off x="1436734" y="5965472"/>
            <a:ext cx="1730961" cy="770913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Patrones (EPL)</a:t>
            </a:r>
          </a:p>
        </p:txBody>
      </p:sp>
      <p:sp>
        <p:nvSpPr>
          <p:cNvPr id="47" name="Flecha: hacia abajo 46">
            <a:extLst>
              <a:ext uri="{FF2B5EF4-FFF2-40B4-BE49-F238E27FC236}">
                <a16:creationId xmlns:a16="http://schemas.microsoft.com/office/drawing/2014/main" id="{C410363C-C361-44C3-9414-383BE9C12C6F}"/>
              </a:ext>
            </a:extLst>
          </p:cNvPr>
          <p:cNvSpPr/>
          <p:nvPr/>
        </p:nvSpPr>
        <p:spPr>
          <a:xfrm rot="14128177">
            <a:off x="5714542" y="4719550"/>
            <a:ext cx="283145" cy="713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D16E3AEB-8BC0-4523-9C49-F6827AB662F2}"/>
              </a:ext>
            </a:extLst>
          </p:cNvPr>
          <p:cNvSpPr txBox="1"/>
          <p:nvPr/>
        </p:nvSpPr>
        <p:spPr>
          <a:xfrm>
            <a:off x="6094500" y="4335666"/>
            <a:ext cx="1772473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s-ES" b="1" dirty="0"/>
              <a:t>Evento complejo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1B69227B-12FA-4878-89F1-3D72E2A75463}"/>
              </a:ext>
            </a:extLst>
          </p:cNvPr>
          <p:cNvSpPr txBox="1"/>
          <p:nvPr/>
        </p:nvSpPr>
        <p:spPr>
          <a:xfrm>
            <a:off x="3070301" y="3585549"/>
            <a:ext cx="75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HTTP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45ADEC6D-F18F-4CAA-BA8E-7E80ED0A1A88}"/>
              </a:ext>
            </a:extLst>
          </p:cNvPr>
          <p:cNvSpPr txBox="1"/>
          <p:nvPr/>
        </p:nvSpPr>
        <p:spPr>
          <a:xfrm>
            <a:off x="6372969" y="5371813"/>
            <a:ext cx="1176925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Toma de </a:t>
            </a:r>
          </a:p>
          <a:p>
            <a:pPr algn="ctr"/>
            <a:r>
              <a:rPr lang="es-ES" b="1" dirty="0"/>
              <a:t>decisiones</a:t>
            </a:r>
          </a:p>
        </p:txBody>
      </p:sp>
      <p:sp>
        <p:nvSpPr>
          <p:cNvPr id="54" name="Flecha: hacia abajo 53">
            <a:extLst>
              <a:ext uri="{FF2B5EF4-FFF2-40B4-BE49-F238E27FC236}">
                <a16:creationId xmlns:a16="http://schemas.microsoft.com/office/drawing/2014/main" id="{9B219606-A4B9-440E-ABC6-BB9B833B1CF1}"/>
              </a:ext>
            </a:extLst>
          </p:cNvPr>
          <p:cNvSpPr/>
          <p:nvPr/>
        </p:nvSpPr>
        <p:spPr>
          <a:xfrm>
            <a:off x="6798155" y="4790905"/>
            <a:ext cx="326552" cy="495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Flecha: hacia abajo 54">
            <a:extLst>
              <a:ext uri="{FF2B5EF4-FFF2-40B4-BE49-F238E27FC236}">
                <a16:creationId xmlns:a16="http://schemas.microsoft.com/office/drawing/2014/main" id="{3C4B0237-CC86-4219-9911-4D624A47E218}"/>
              </a:ext>
            </a:extLst>
          </p:cNvPr>
          <p:cNvSpPr/>
          <p:nvPr/>
        </p:nvSpPr>
        <p:spPr>
          <a:xfrm rot="14128177" flipH="1">
            <a:off x="7753972" y="4871918"/>
            <a:ext cx="542749" cy="765225"/>
          </a:xfrm>
          <a:prstGeom prst="downArrow">
            <a:avLst>
              <a:gd name="adj1" fmla="val 50000"/>
              <a:gd name="adj2" fmla="val 576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F58E745B-6311-4B26-8F3E-CEBE1B7E1FEA}"/>
              </a:ext>
            </a:extLst>
          </p:cNvPr>
          <p:cNvSpPr txBox="1"/>
          <p:nvPr/>
        </p:nvSpPr>
        <p:spPr>
          <a:xfrm>
            <a:off x="9149368" y="5534056"/>
            <a:ext cx="1709396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ACCIÓN</a:t>
            </a:r>
          </a:p>
        </p:txBody>
      </p:sp>
      <p:pic>
        <p:nvPicPr>
          <p:cNvPr id="1034" name="Picture 10" descr="Imagen relacionada">
            <a:extLst>
              <a:ext uri="{FF2B5EF4-FFF2-40B4-BE49-F238E27FC236}">
                <a16:creationId xmlns:a16="http://schemas.microsoft.com/office/drawing/2014/main" id="{9B6BB085-8D66-4F7F-8A08-B1AB140E2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503" y="3413591"/>
            <a:ext cx="3025067" cy="170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578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6A8A4A6-2AA3-4E99-9144-A69E2EC00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658" y="1526856"/>
            <a:ext cx="5791200" cy="30575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5403D1B-C9A4-4319-9CDB-14257FCC9732}"/>
              </a:ext>
            </a:extLst>
          </p:cNvPr>
          <p:cNvSpPr txBox="1"/>
          <p:nvPr/>
        </p:nvSpPr>
        <p:spPr>
          <a:xfrm>
            <a:off x="1188721" y="2593954"/>
            <a:ext cx="110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Product Owner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38A1056-0867-4B0B-8AC1-FE067C3C890D}"/>
              </a:ext>
            </a:extLst>
          </p:cNvPr>
          <p:cNvSpPr txBox="1"/>
          <p:nvPr/>
        </p:nvSpPr>
        <p:spPr>
          <a:xfrm>
            <a:off x="2904570" y="2554311"/>
            <a:ext cx="1108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Team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2792EC2-B6D0-474E-ADFC-519753D196BB}"/>
              </a:ext>
            </a:extLst>
          </p:cNvPr>
          <p:cNvSpPr txBox="1"/>
          <p:nvPr/>
        </p:nvSpPr>
        <p:spPr>
          <a:xfrm>
            <a:off x="5299711" y="4239296"/>
            <a:ext cx="1108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Retrospectiva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34E249B-62D4-4D15-893E-19B05F7F7A2F}"/>
              </a:ext>
            </a:extLst>
          </p:cNvPr>
          <p:cNvSpPr txBox="1"/>
          <p:nvPr/>
        </p:nvSpPr>
        <p:spPr>
          <a:xfrm>
            <a:off x="1593256" y="4267411"/>
            <a:ext cx="110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Product Backlog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2465809-D8BE-44F5-969B-C3FC6DB4DB91}"/>
              </a:ext>
            </a:extLst>
          </p:cNvPr>
          <p:cNvSpPr txBox="1"/>
          <p:nvPr/>
        </p:nvSpPr>
        <p:spPr>
          <a:xfrm>
            <a:off x="6474540" y="2461979"/>
            <a:ext cx="110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Revisión del sprint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081734E-0769-417A-9495-653F7A83E6BD}"/>
              </a:ext>
            </a:extLst>
          </p:cNvPr>
          <p:cNvSpPr txBox="1"/>
          <p:nvPr/>
        </p:nvSpPr>
        <p:spPr>
          <a:xfrm>
            <a:off x="5544899" y="1530726"/>
            <a:ext cx="164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Reunión semanal o cada dos semanas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72A0F79-BFC2-45DE-9D88-E7A1E6B0F8E2}"/>
              </a:ext>
            </a:extLst>
          </p:cNvPr>
          <p:cNvSpPr txBox="1"/>
          <p:nvPr/>
        </p:nvSpPr>
        <p:spPr>
          <a:xfrm>
            <a:off x="3357299" y="1992667"/>
            <a:ext cx="1641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Scrum Master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F0DB93A-DF9C-4C97-8D02-F79CEB620747}"/>
              </a:ext>
            </a:extLst>
          </p:cNvPr>
          <p:cNvSpPr/>
          <p:nvPr/>
        </p:nvSpPr>
        <p:spPr>
          <a:xfrm>
            <a:off x="6096000" y="2461979"/>
            <a:ext cx="1641001" cy="129468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6FFC0B11-3546-412C-BCCF-EDCE84D6F7B6}"/>
              </a:ext>
            </a:extLst>
          </p:cNvPr>
          <p:cNvSpPr/>
          <p:nvPr/>
        </p:nvSpPr>
        <p:spPr>
          <a:xfrm>
            <a:off x="5330190" y="3756660"/>
            <a:ext cx="995760" cy="82772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45F80CAE-B988-45C7-8657-D4D809F36CEE}"/>
              </a:ext>
            </a:extLst>
          </p:cNvPr>
          <p:cNvSpPr/>
          <p:nvPr/>
        </p:nvSpPr>
        <p:spPr>
          <a:xfrm>
            <a:off x="5377139" y="1526857"/>
            <a:ext cx="1739941" cy="879395"/>
          </a:xfrm>
          <a:prstGeom prst="roundRect">
            <a:avLst>
              <a:gd name="adj" fmla="val 1776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FCD2C780-99EA-4EB3-84DE-4407C88A8D8E}"/>
              </a:ext>
            </a:extLst>
          </p:cNvPr>
          <p:cNvSpPr/>
          <p:nvPr/>
        </p:nvSpPr>
        <p:spPr>
          <a:xfrm>
            <a:off x="1680210" y="3022954"/>
            <a:ext cx="995761" cy="121634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Requisito 1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Requisito 2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Requisito 3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Requisito N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73B1ACC-6C7F-429E-ABBA-31278BD1B217}"/>
              </a:ext>
            </a:extLst>
          </p:cNvPr>
          <p:cNvSpPr txBox="1"/>
          <p:nvPr/>
        </p:nvSpPr>
        <p:spPr>
          <a:xfrm>
            <a:off x="4741111" y="2845124"/>
            <a:ext cx="589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1 mes</a:t>
            </a:r>
          </a:p>
        </p:txBody>
      </p:sp>
      <p:sp>
        <p:nvSpPr>
          <p:cNvPr id="20" name="Bocadillo: rectángulo con esquinas redondeadas 19">
            <a:extLst>
              <a:ext uri="{FF2B5EF4-FFF2-40B4-BE49-F238E27FC236}">
                <a16:creationId xmlns:a16="http://schemas.microsoft.com/office/drawing/2014/main" id="{427AE483-B48D-4766-B4E5-C74C82C898E6}"/>
              </a:ext>
            </a:extLst>
          </p:cNvPr>
          <p:cNvSpPr/>
          <p:nvPr/>
        </p:nvSpPr>
        <p:spPr>
          <a:xfrm>
            <a:off x="2882049" y="3858765"/>
            <a:ext cx="1149269" cy="1038408"/>
          </a:xfrm>
          <a:prstGeom prst="wedgeRoundRectCallout">
            <a:avLst>
              <a:gd name="adj1" fmla="val -18005"/>
              <a:gd name="adj2" fmla="val -7541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Reunión de planificación</a:t>
            </a:r>
          </a:p>
          <a:p>
            <a:pPr algn="ctr"/>
            <a:endParaRPr lang="es-ES" sz="1200" b="1" dirty="0">
              <a:solidFill>
                <a:schemeClr val="tx1"/>
              </a:solidFill>
            </a:endParaRPr>
          </a:p>
          <a:p>
            <a:pPr algn="ctr"/>
            <a:endParaRPr lang="es-ES" sz="1200" b="1" dirty="0">
              <a:solidFill>
                <a:schemeClr val="tx1"/>
              </a:solidFill>
            </a:endParaRPr>
          </a:p>
          <a:p>
            <a:pPr algn="ctr"/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168EA6C-B4D7-4F0A-8FC5-C54EAA17E591}"/>
              </a:ext>
            </a:extLst>
          </p:cNvPr>
          <p:cNvSpPr/>
          <p:nvPr/>
        </p:nvSpPr>
        <p:spPr>
          <a:xfrm>
            <a:off x="3108960" y="3268980"/>
            <a:ext cx="285689" cy="2769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Pergamino: vertical 22">
            <a:extLst>
              <a:ext uri="{FF2B5EF4-FFF2-40B4-BE49-F238E27FC236}">
                <a16:creationId xmlns:a16="http://schemas.microsoft.com/office/drawing/2014/main" id="{81828303-7864-401C-A5B7-959AAF32642F}"/>
              </a:ext>
            </a:extLst>
          </p:cNvPr>
          <p:cNvSpPr/>
          <p:nvPr/>
        </p:nvSpPr>
        <p:spPr>
          <a:xfrm>
            <a:off x="3586897" y="3261073"/>
            <a:ext cx="742828" cy="445089"/>
          </a:xfrm>
          <a:prstGeom prst="vertic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Tareas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132EB01-0A7A-4286-9C24-E25D9D9B567D}"/>
              </a:ext>
            </a:extLst>
          </p:cNvPr>
          <p:cNvSpPr txBox="1"/>
          <p:nvPr/>
        </p:nvSpPr>
        <p:spPr>
          <a:xfrm>
            <a:off x="3831630" y="3729666"/>
            <a:ext cx="110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Sprint</a:t>
            </a:r>
          </a:p>
          <a:p>
            <a:pPr algn="ctr"/>
            <a:r>
              <a:rPr lang="es-ES" sz="1200" b="1" dirty="0"/>
              <a:t>Backlog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A6377C00-1B85-42FC-A090-A8BC0F2B5807}"/>
              </a:ext>
            </a:extLst>
          </p:cNvPr>
          <p:cNvCxnSpPr>
            <a:cxnSpLocks/>
          </p:cNvCxnSpPr>
          <p:nvPr/>
        </p:nvCxnSpPr>
        <p:spPr>
          <a:xfrm>
            <a:off x="2701966" y="3429000"/>
            <a:ext cx="40699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29D81704-9F11-4F1A-8C50-79C4303B93F6}"/>
              </a:ext>
            </a:extLst>
          </p:cNvPr>
          <p:cNvCxnSpPr>
            <a:cxnSpLocks/>
          </p:cNvCxnSpPr>
          <p:nvPr/>
        </p:nvCxnSpPr>
        <p:spPr>
          <a:xfrm>
            <a:off x="3394649" y="3429000"/>
            <a:ext cx="27819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n 27">
            <a:extLst>
              <a:ext uri="{FF2B5EF4-FFF2-40B4-BE49-F238E27FC236}">
                <a16:creationId xmlns:a16="http://schemas.microsoft.com/office/drawing/2014/main" id="{DB47F5BB-A864-4723-9EA1-24D48EF26B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764"/>
          <a:stretch/>
        </p:blipFill>
        <p:spPr>
          <a:xfrm>
            <a:off x="2981663" y="4373299"/>
            <a:ext cx="1019175" cy="425575"/>
          </a:xfrm>
          <a:prstGeom prst="rect">
            <a:avLst/>
          </a:prstGeom>
        </p:spPr>
      </p:pic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5F367394-774F-49F3-9C69-66193C247F75}"/>
              </a:ext>
            </a:extLst>
          </p:cNvPr>
          <p:cNvSpPr/>
          <p:nvPr/>
        </p:nvSpPr>
        <p:spPr>
          <a:xfrm>
            <a:off x="2775368" y="1214064"/>
            <a:ext cx="5321173" cy="4054479"/>
          </a:xfrm>
          <a:prstGeom prst="roundRect">
            <a:avLst>
              <a:gd name="adj" fmla="val 17766"/>
            </a:avLst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BB7D5B2-5374-41AC-A626-D50CBE1D8FAD}"/>
              </a:ext>
            </a:extLst>
          </p:cNvPr>
          <p:cNvSpPr txBox="1"/>
          <p:nvPr/>
        </p:nvSpPr>
        <p:spPr>
          <a:xfrm>
            <a:off x="2574148" y="1178697"/>
            <a:ext cx="1641001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Sprint</a:t>
            </a: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A204E3BA-709C-4DF9-ADEE-84AA6FC99A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764"/>
          <a:stretch/>
        </p:blipFill>
        <p:spPr>
          <a:xfrm>
            <a:off x="5435954" y="1936399"/>
            <a:ext cx="1019175" cy="425575"/>
          </a:xfrm>
          <a:prstGeom prst="rect">
            <a:avLst/>
          </a:prstGeom>
        </p:spPr>
      </p:pic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AC4791F6-6B66-4F61-A69A-2E5817FE4357}"/>
              </a:ext>
            </a:extLst>
          </p:cNvPr>
          <p:cNvSpPr/>
          <p:nvPr/>
        </p:nvSpPr>
        <p:spPr>
          <a:xfrm>
            <a:off x="6057769" y="2025649"/>
            <a:ext cx="298581" cy="338317"/>
          </a:xfrm>
          <a:prstGeom prst="roundRect">
            <a:avLst>
              <a:gd name="adj" fmla="val 17766"/>
            </a:avLst>
          </a:prstGeom>
          <a:noFill/>
          <a:ln w="28575"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2C92A61-55C0-45B8-A0B5-209548D06FF1}"/>
              </a:ext>
            </a:extLst>
          </p:cNvPr>
          <p:cNvSpPr txBox="1"/>
          <p:nvPr/>
        </p:nvSpPr>
        <p:spPr>
          <a:xfrm>
            <a:off x="6057769" y="3506529"/>
            <a:ext cx="1108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Prototipo</a:t>
            </a:r>
          </a:p>
        </p:txBody>
      </p:sp>
      <p:pic>
        <p:nvPicPr>
          <p:cNvPr id="1026" name="Picture 2" descr="Resultado de imagen de sprint burndown">
            <a:extLst>
              <a:ext uri="{FF2B5EF4-FFF2-40B4-BE49-F238E27FC236}">
                <a16:creationId xmlns:a16="http://schemas.microsoft.com/office/drawing/2014/main" id="{59B096AA-2A8D-4BCE-9666-226BB4A9C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972" y="1433028"/>
            <a:ext cx="658201" cy="32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C1B0BD85-0CAC-4E55-833A-16C5D1F720D1}"/>
              </a:ext>
            </a:extLst>
          </p:cNvPr>
          <p:cNvSpPr txBox="1"/>
          <p:nvPr/>
        </p:nvSpPr>
        <p:spPr>
          <a:xfrm>
            <a:off x="4612103" y="1255641"/>
            <a:ext cx="772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Sprint</a:t>
            </a:r>
          </a:p>
          <a:p>
            <a:pPr algn="ctr"/>
            <a:r>
              <a:rPr lang="es-ES" sz="1000" b="1" dirty="0"/>
              <a:t> burndown</a:t>
            </a:r>
          </a:p>
        </p:txBody>
      </p:sp>
    </p:spTree>
    <p:extLst>
      <p:ext uri="{BB962C8B-B14F-4D97-AF65-F5344CB8AC3E}">
        <p14:creationId xmlns:p14="http://schemas.microsoft.com/office/powerpoint/2010/main" val="232674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parque eÃ³lico">
            <a:extLst>
              <a:ext uri="{FF2B5EF4-FFF2-40B4-BE49-F238E27FC236}">
                <a16:creationId xmlns:a16="http://schemas.microsoft.com/office/drawing/2014/main" id="{B98BBDB7-1372-4463-8796-7B9BD9B28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" y="2353363"/>
            <a:ext cx="3019100" cy="201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F564036-B57C-41E8-8B3F-4273C762CE34}"/>
              </a:ext>
            </a:extLst>
          </p:cNvPr>
          <p:cNvCxnSpPr>
            <a:cxnSpLocks/>
            <a:stCxn id="1026" idx="3"/>
            <a:endCxn id="19" idx="1"/>
          </p:cNvCxnSpPr>
          <p:nvPr/>
        </p:nvCxnSpPr>
        <p:spPr>
          <a:xfrm>
            <a:off x="3035599" y="3359575"/>
            <a:ext cx="950205" cy="7482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C7D7D0B-7C03-43BB-8D7A-8AD1414ABBE4}"/>
              </a:ext>
            </a:extLst>
          </p:cNvPr>
          <p:cNvCxnSpPr>
            <a:cxnSpLocks/>
            <a:stCxn id="1026" idx="3"/>
            <a:endCxn id="16" idx="1"/>
          </p:cNvCxnSpPr>
          <p:nvPr/>
        </p:nvCxnSpPr>
        <p:spPr>
          <a:xfrm>
            <a:off x="3035599" y="3359575"/>
            <a:ext cx="752682" cy="710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D4155E2-CB50-4D60-AA5D-7D2490DD7B7A}"/>
              </a:ext>
            </a:extLst>
          </p:cNvPr>
          <p:cNvCxnSpPr>
            <a:cxnSpLocks/>
            <a:stCxn id="1026" idx="3"/>
            <a:endCxn id="18" idx="1"/>
          </p:cNvCxnSpPr>
          <p:nvPr/>
        </p:nvCxnSpPr>
        <p:spPr>
          <a:xfrm flipV="1">
            <a:off x="3035599" y="2614973"/>
            <a:ext cx="863289" cy="7446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BA498B8-7F5C-4640-A4C6-DE30CF3F988B}"/>
              </a:ext>
            </a:extLst>
          </p:cNvPr>
          <p:cNvSpPr txBox="1"/>
          <p:nvPr/>
        </p:nvSpPr>
        <p:spPr>
          <a:xfrm>
            <a:off x="3788281" y="3276743"/>
            <a:ext cx="1118319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1400" dirty="0"/>
              <a:t>Temperatura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36A5E8C-6CDA-43A7-842A-6D554D79F9F7}"/>
              </a:ext>
            </a:extLst>
          </p:cNvPr>
          <p:cNvSpPr txBox="1"/>
          <p:nvPr/>
        </p:nvSpPr>
        <p:spPr>
          <a:xfrm>
            <a:off x="3898888" y="2353363"/>
            <a:ext cx="897105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1400" dirty="0"/>
              <a:t>Velocidad</a:t>
            </a:r>
          </a:p>
          <a:p>
            <a:pPr algn="ctr"/>
            <a:r>
              <a:rPr lang="es-ES" sz="1400" dirty="0"/>
              <a:t>viento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17FF034-5C60-45E6-9CCF-86BD935D0FF2}"/>
              </a:ext>
            </a:extLst>
          </p:cNvPr>
          <p:cNvSpPr txBox="1"/>
          <p:nvPr/>
        </p:nvSpPr>
        <p:spPr>
          <a:xfrm>
            <a:off x="3985804" y="3953902"/>
            <a:ext cx="815543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1400" dirty="0"/>
              <a:t>Potencia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EE36ADF9-4602-422C-A9BD-9E2A39D58360}"/>
              </a:ext>
            </a:extLst>
          </p:cNvPr>
          <p:cNvSpPr/>
          <p:nvPr/>
        </p:nvSpPr>
        <p:spPr>
          <a:xfrm>
            <a:off x="5785535" y="2926583"/>
            <a:ext cx="2370338" cy="201242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ESB</a:t>
            </a:r>
          </a:p>
          <a:p>
            <a:pPr algn="ctr"/>
            <a:r>
              <a:rPr lang="es-ES" dirty="0"/>
              <a:t>(comunicación)</a:t>
            </a:r>
          </a:p>
          <a:p>
            <a:pPr algn="ctr"/>
            <a:r>
              <a:rPr lang="es-ES" dirty="0"/>
              <a:t>(transformación)</a:t>
            </a:r>
          </a:p>
          <a:p>
            <a:pPr algn="ctr"/>
            <a:r>
              <a:rPr lang="es-ES" dirty="0"/>
              <a:t>(empaquetado)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051797B3-076D-4F02-96D6-EDAF892A28CE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795993" y="2614973"/>
            <a:ext cx="1007712" cy="8140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66E5A2C3-C23E-498B-A20E-F98AF33B0E9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906600" y="3430632"/>
            <a:ext cx="878935" cy="3466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9B3FACBE-0245-43CD-A752-A916EC1A01ED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801347" y="4107791"/>
            <a:ext cx="100235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5" name="Picture 4" descr="Resultado de imagen de ajustes png">
            <a:extLst>
              <a:ext uri="{FF2B5EF4-FFF2-40B4-BE49-F238E27FC236}">
                <a16:creationId xmlns:a16="http://schemas.microsoft.com/office/drawing/2014/main" id="{E2DDE33D-9607-4307-8CB0-5583F5BFD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574" y="317241"/>
            <a:ext cx="1682180" cy="168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6B8D377B-F4D1-4077-8941-CB20C51EDDBF}"/>
              </a:ext>
            </a:extLst>
          </p:cNvPr>
          <p:cNvCxnSpPr>
            <a:cxnSpLocks/>
          </p:cNvCxnSpPr>
          <p:nvPr/>
        </p:nvCxnSpPr>
        <p:spPr>
          <a:xfrm flipV="1">
            <a:off x="6150576" y="1800808"/>
            <a:ext cx="0" cy="11373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uadroTexto 93">
            <a:extLst>
              <a:ext uri="{FF2B5EF4-FFF2-40B4-BE49-F238E27FC236}">
                <a16:creationId xmlns:a16="http://schemas.microsoft.com/office/drawing/2014/main" id="{C5423DB1-E9DF-4416-BC89-44CF89C0C184}"/>
              </a:ext>
            </a:extLst>
          </p:cNvPr>
          <p:cNvSpPr txBox="1"/>
          <p:nvPr/>
        </p:nvSpPr>
        <p:spPr>
          <a:xfrm>
            <a:off x="6242542" y="2201392"/>
            <a:ext cx="940487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Eventos</a:t>
            </a:r>
          </a:p>
          <a:p>
            <a:pPr algn="ctr"/>
            <a:r>
              <a:rPr lang="es-ES" sz="1400" dirty="0"/>
              <a:t>simples</a:t>
            </a:r>
          </a:p>
        </p:txBody>
      </p: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FEE956A0-85CA-4866-BDB9-80967362EFC3}"/>
              </a:ext>
            </a:extLst>
          </p:cNvPr>
          <p:cNvCxnSpPr>
            <a:cxnSpLocks/>
          </p:cNvCxnSpPr>
          <p:nvPr/>
        </p:nvCxnSpPr>
        <p:spPr>
          <a:xfrm>
            <a:off x="7371184" y="1909665"/>
            <a:ext cx="0" cy="10284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55B11C8F-6F22-44C4-A0C4-3EF5D56AEF86}"/>
              </a:ext>
            </a:extLst>
          </p:cNvPr>
          <p:cNvSpPr txBox="1"/>
          <p:nvPr/>
        </p:nvSpPr>
        <p:spPr>
          <a:xfrm>
            <a:off x="7559340" y="2201392"/>
            <a:ext cx="940487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Eventos</a:t>
            </a:r>
          </a:p>
          <a:p>
            <a:pPr algn="ctr"/>
            <a:r>
              <a:rPr lang="es-ES" sz="1400" dirty="0"/>
              <a:t>complejos</a:t>
            </a:r>
          </a:p>
        </p:txBody>
      </p: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2462164E-4D27-4F5D-8974-3ACF74942ED1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8155873" y="3932795"/>
            <a:ext cx="15829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8" descr="Imagen relacionada">
            <a:extLst>
              <a:ext uri="{FF2B5EF4-FFF2-40B4-BE49-F238E27FC236}">
                <a16:creationId xmlns:a16="http://schemas.microsoft.com/office/drawing/2014/main" id="{6F6BB1F5-7ECA-4A9B-8C2B-BB2EB0EA5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028" y="3229719"/>
            <a:ext cx="1448366" cy="144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CuadroTexto 116">
            <a:extLst>
              <a:ext uri="{FF2B5EF4-FFF2-40B4-BE49-F238E27FC236}">
                <a16:creationId xmlns:a16="http://schemas.microsoft.com/office/drawing/2014/main" id="{4605C3A4-F447-4C4B-A2F8-5C51C1AD2B6B}"/>
              </a:ext>
            </a:extLst>
          </p:cNvPr>
          <p:cNvSpPr txBox="1"/>
          <p:nvPr/>
        </p:nvSpPr>
        <p:spPr>
          <a:xfrm>
            <a:off x="8499827" y="4100508"/>
            <a:ext cx="940487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Alarmas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8B9ABB2C-0B96-47B8-8AEB-333F2E44A5F8}"/>
              </a:ext>
            </a:extLst>
          </p:cNvPr>
          <p:cNvSpPr txBox="1"/>
          <p:nvPr/>
        </p:nvSpPr>
        <p:spPr>
          <a:xfrm>
            <a:off x="10055967" y="4678085"/>
            <a:ext cx="940487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BB.DD MySQL</a:t>
            </a: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F7D7795C-BECB-4673-A092-16529EAFF3F4}"/>
              </a:ext>
            </a:extLst>
          </p:cNvPr>
          <p:cNvSpPr txBox="1"/>
          <p:nvPr/>
        </p:nvSpPr>
        <p:spPr>
          <a:xfrm>
            <a:off x="6202556" y="1004442"/>
            <a:ext cx="1094889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b="1" dirty="0"/>
              <a:t>MOTOR CEP</a:t>
            </a:r>
          </a:p>
        </p:txBody>
      </p:sp>
      <p:pic>
        <p:nvPicPr>
          <p:cNvPr id="1063" name="Picture 6" descr="Resultado de imagen de script">
            <a:extLst>
              <a:ext uri="{FF2B5EF4-FFF2-40B4-BE49-F238E27FC236}">
                <a16:creationId xmlns:a16="http://schemas.microsoft.com/office/drawing/2014/main" id="{0FD2AA83-E791-439D-B309-B25FF59B1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177" y="556413"/>
            <a:ext cx="1197423" cy="119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1115D497-2247-4900-8D0C-119800EF6F1A}"/>
              </a:ext>
            </a:extLst>
          </p:cNvPr>
          <p:cNvCxnSpPr>
            <a:cxnSpLocks/>
            <a:stCxn id="1063" idx="3"/>
            <a:endCxn id="1045" idx="1"/>
          </p:cNvCxnSpPr>
          <p:nvPr/>
        </p:nvCxnSpPr>
        <p:spPr>
          <a:xfrm>
            <a:off x="4906600" y="1155125"/>
            <a:ext cx="1009974" cy="32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D9BAD28D-33EE-4FB3-B8FB-0914EA15632F}"/>
              </a:ext>
            </a:extLst>
          </p:cNvPr>
          <p:cNvSpPr txBox="1"/>
          <p:nvPr/>
        </p:nvSpPr>
        <p:spPr>
          <a:xfrm>
            <a:off x="4960354" y="661841"/>
            <a:ext cx="825181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Patrones</a:t>
            </a:r>
          </a:p>
        </p:txBody>
      </p:sp>
    </p:spTree>
    <p:extLst>
      <p:ext uri="{BB962C8B-B14F-4D97-AF65-F5344CB8AC3E}">
        <p14:creationId xmlns:p14="http://schemas.microsoft.com/office/powerpoint/2010/main" val="368475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5CAA04D-CFB9-4491-A7C8-74B6D50D3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084" y="68405"/>
            <a:ext cx="1674421" cy="2419498"/>
          </a:xfrm>
          <a:prstGeom prst="rect">
            <a:avLst/>
          </a:prstGeom>
        </p:spPr>
      </p:pic>
      <p:pic>
        <p:nvPicPr>
          <p:cNvPr id="1032" name="Picture 8" descr="Imagen relacionada">
            <a:extLst>
              <a:ext uri="{FF2B5EF4-FFF2-40B4-BE49-F238E27FC236}">
                <a16:creationId xmlns:a16="http://schemas.microsoft.com/office/drawing/2014/main" id="{9E668104-5B66-45E9-8E53-FE51DB146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157" y="3429000"/>
            <a:ext cx="2308274" cy="230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76E55FD-8400-4758-9EE6-A914F53B1786}"/>
              </a:ext>
            </a:extLst>
          </p:cNvPr>
          <p:cNvCxnSpPr>
            <a:cxnSpLocks/>
          </p:cNvCxnSpPr>
          <p:nvPr/>
        </p:nvCxnSpPr>
        <p:spPr>
          <a:xfrm>
            <a:off x="0" y="3080825"/>
            <a:ext cx="12192000" cy="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446F7B3-21F0-4800-A9D2-00DC83791B20}"/>
              </a:ext>
            </a:extLst>
          </p:cNvPr>
          <p:cNvSpPr txBox="1"/>
          <p:nvPr/>
        </p:nvSpPr>
        <p:spPr>
          <a:xfrm>
            <a:off x="2008173" y="2517207"/>
            <a:ext cx="1486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/>
              <a:t>Ingeboards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C99631C-4862-4F20-90CE-B43E4466DE22}"/>
              </a:ext>
            </a:extLst>
          </p:cNvPr>
          <p:cNvSpPr txBox="1"/>
          <p:nvPr/>
        </p:nvSpPr>
        <p:spPr>
          <a:xfrm>
            <a:off x="2260711" y="5737274"/>
            <a:ext cx="9811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/>
              <a:t>SCADA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1553E4C-FE45-4839-95B2-C49751228D26}"/>
              </a:ext>
            </a:extLst>
          </p:cNvPr>
          <p:cNvSpPr txBox="1"/>
          <p:nvPr/>
        </p:nvSpPr>
        <p:spPr>
          <a:xfrm>
            <a:off x="3905431" y="382062"/>
            <a:ext cx="2405576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/>
              <a:t>Actuación.</a:t>
            </a:r>
          </a:p>
          <a:p>
            <a:r>
              <a:rPr lang="es-ES" sz="2000" b="1" dirty="0"/>
              <a:t>Activos</a:t>
            </a:r>
            <a:r>
              <a:rPr lang="es-ES" sz="2000" dirty="0"/>
              <a:t>.</a:t>
            </a:r>
          </a:p>
          <a:p>
            <a:r>
              <a:rPr lang="es-ES" sz="2000" dirty="0"/>
              <a:t>Parques.</a:t>
            </a:r>
          </a:p>
          <a:p>
            <a:r>
              <a:rPr lang="es-ES" sz="2000" dirty="0"/>
              <a:t>Informes de trabajo.</a:t>
            </a:r>
          </a:p>
          <a:p>
            <a:r>
              <a:rPr lang="es-ES" sz="2000" dirty="0"/>
              <a:t>Técnicos.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F849644-78F1-4ECC-9654-2C77C5EA2583}"/>
              </a:ext>
            </a:extLst>
          </p:cNvPr>
          <p:cNvSpPr txBox="1"/>
          <p:nvPr/>
        </p:nvSpPr>
        <p:spPr>
          <a:xfrm>
            <a:off x="3905431" y="3765188"/>
            <a:ext cx="2889264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/>
              <a:t>Datos de cada uno de los </a:t>
            </a:r>
            <a:r>
              <a:rPr lang="es-ES" sz="2000" b="1" dirty="0"/>
              <a:t>activos</a:t>
            </a:r>
            <a:r>
              <a:rPr lang="es-ES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Temperaturas.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Velocidad de viento.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Nivel de aceite.</a:t>
            </a:r>
          </a:p>
          <a:p>
            <a:r>
              <a:rPr lang="es-ES" sz="2000" dirty="0"/>
              <a:t>Datos de errores: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Log de incidentes.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Paradas de aeros.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165B505-D23F-48EC-B7A1-4F47E9A2D7B3}"/>
              </a:ext>
            </a:extLst>
          </p:cNvPr>
          <p:cNvCxnSpPr>
            <a:cxnSpLocks/>
          </p:cNvCxnSpPr>
          <p:nvPr/>
        </p:nvCxnSpPr>
        <p:spPr>
          <a:xfrm flipV="1">
            <a:off x="4633375" y="2570873"/>
            <a:ext cx="2344200" cy="162129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C8A438DC-E20D-4F4A-B5FA-1505920D5659}"/>
              </a:ext>
            </a:extLst>
          </p:cNvPr>
          <p:cNvCxnSpPr>
            <a:cxnSpLocks/>
          </p:cNvCxnSpPr>
          <p:nvPr/>
        </p:nvCxnSpPr>
        <p:spPr>
          <a:xfrm>
            <a:off x="4822165" y="886265"/>
            <a:ext cx="2155410" cy="6102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la 21">
            <a:extLst>
              <a:ext uri="{FF2B5EF4-FFF2-40B4-BE49-F238E27FC236}">
                <a16:creationId xmlns:a16="http://schemas.microsoft.com/office/drawing/2014/main" id="{5EB2A204-A959-4D46-BEEA-2D5C86FFF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820919"/>
              </p:ext>
            </p:extLst>
          </p:nvPr>
        </p:nvGraphicFramePr>
        <p:xfrm>
          <a:off x="7068305" y="254113"/>
          <a:ext cx="4481268" cy="2698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756">
                  <a:extLst>
                    <a:ext uri="{9D8B030D-6E8A-4147-A177-3AD203B41FA5}">
                      <a16:colId xmlns:a16="http://schemas.microsoft.com/office/drawing/2014/main" val="617596925"/>
                    </a:ext>
                  </a:extLst>
                </a:gridCol>
                <a:gridCol w="1493756">
                  <a:extLst>
                    <a:ext uri="{9D8B030D-6E8A-4147-A177-3AD203B41FA5}">
                      <a16:colId xmlns:a16="http://schemas.microsoft.com/office/drawing/2014/main" val="1153038374"/>
                    </a:ext>
                  </a:extLst>
                </a:gridCol>
                <a:gridCol w="1493756">
                  <a:extLst>
                    <a:ext uri="{9D8B030D-6E8A-4147-A177-3AD203B41FA5}">
                      <a16:colId xmlns:a16="http://schemas.microsoft.com/office/drawing/2014/main" val="3378057824"/>
                    </a:ext>
                  </a:extLst>
                </a:gridCol>
              </a:tblGrid>
              <a:tr h="725865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Ingeboards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Traducción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IDSCADA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076418"/>
                  </a:ext>
                </a:extLst>
              </a:tr>
              <a:tr h="493224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Lodoso11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111111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749874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065495"/>
                  </a:ext>
                </a:extLst>
              </a:tr>
              <a:tr h="493224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Lodoso12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222222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401288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799518"/>
                  </a:ext>
                </a:extLst>
              </a:tr>
              <a:tr h="493224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520662"/>
                  </a:ext>
                </a:extLst>
              </a:tr>
              <a:tr h="493224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LodosoXY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999999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123548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869761"/>
                  </a:ext>
                </a:extLst>
              </a:tr>
            </a:tbl>
          </a:graphicData>
        </a:graphic>
      </p:graphicFrame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BD71DD27-6109-44A4-AAAA-7E9E19AC7AA7}"/>
              </a:ext>
            </a:extLst>
          </p:cNvPr>
          <p:cNvSpPr/>
          <p:nvPr/>
        </p:nvSpPr>
        <p:spPr>
          <a:xfrm rot="10800000">
            <a:off x="3627796" y="2055542"/>
            <a:ext cx="872197" cy="16213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AA4CAEC-83E6-49BD-8A63-9018C9A46C89}"/>
              </a:ext>
            </a:extLst>
          </p:cNvPr>
          <p:cNvSpPr txBox="1"/>
          <p:nvPr/>
        </p:nvSpPr>
        <p:spPr>
          <a:xfrm>
            <a:off x="4269511" y="2157495"/>
            <a:ext cx="240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En base a SCADA mostramos Ingeboards datos correctivos 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BDD37B1-7EAD-4FC4-938C-0C0DCFA95659}"/>
              </a:ext>
            </a:extLst>
          </p:cNvPr>
          <p:cNvSpPr txBox="1"/>
          <p:nvPr/>
        </p:nvSpPr>
        <p:spPr>
          <a:xfrm>
            <a:off x="8850886" y="5950401"/>
            <a:ext cx="26986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Activos = Aerogeneradores</a:t>
            </a:r>
          </a:p>
        </p:txBody>
      </p:sp>
    </p:spTree>
    <p:extLst>
      <p:ext uri="{BB962C8B-B14F-4D97-AF65-F5344CB8AC3E}">
        <p14:creationId xmlns:p14="http://schemas.microsoft.com/office/powerpoint/2010/main" val="1714317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5CAA04D-CFB9-4491-A7C8-74B6D50D3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084" y="68405"/>
            <a:ext cx="1674421" cy="2419498"/>
          </a:xfrm>
          <a:prstGeom prst="rect">
            <a:avLst/>
          </a:prstGeom>
        </p:spPr>
      </p:pic>
      <p:pic>
        <p:nvPicPr>
          <p:cNvPr id="1032" name="Picture 8" descr="Imagen relacionada">
            <a:extLst>
              <a:ext uri="{FF2B5EF4-FFF2-40B4-BE49-F238E27FC236}">
                <a16:creationId xmlns:a16="http://schemas.microsoft.com/office/drawing/2014/main" id="{9E668104-5B66-45E9-8E53-FE51DB146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157" y="3429000"/>
            <a:ext cx="2308274" cy="230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446F7B3-21F0-4800-A9D2-00DC83791B20}"/>
              </a:ext>
            </a:extLst>
          </p:cNvPr>
          <p:cNvSpPr txBox="1"/>
          <p:nvPr/>
        </p:nvSpPr>
        <p:spPr>
          <a:xfrm>
            <a:off x="2008173" y="2517207"/>
            <a:ext cx="1486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/>
              <a:t>Ingeboards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C99631C-4862-4F20-90CE-B43E4466DE22}"/>
              </a:ext>
            </a:extLst>
          </p:cNvPr>
          <p:cNvSpPr txBox="1"/>
          <p:nvPr/>
        </p:nvSpPr>
        <p:spPr>
          <a:xfrm>
            <a:off x="2260711" y="5737274"/>
            <a:ext cx="9811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/>
              <a:t>SCADA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1553E4C-FE45-4839-95B2-C49751228D26}"/>
              </a:ext>
            </a:extLst>
          </p:cNvPr>
          <p:cNvSpPr txBox="1"/>
          <p:nvPr/>
        </p:nvSpPr>
        <p:spPr>
          <a:xfrm>
            <a:off x="3905431" y="82145"/>
            <a:ext cx="2405576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/>
              <a:t>Actuación.</a:t>
            </a:r>
          </a:p>
          <a:p>
            <a:r>
              <a:rPr lang="es-ES" sz="2000" b="1" dirty="0"/>
              <a:t>Activos</a:t>
            </a:r>
            <a:r>
              <a:rPr lang="es-ES" sz="2000" dirty="0"/>
              <a:t>.</a:t>
            </a:r>
          </a:p>
          <a:p>
            <a:r>
              <a:rPr lang="es-ES" sz="2000" dirty="0"/>
              <a:t>Parques.</a:t>
            </a:r>
          </a:p>
          <a:p>
            <a:r>
              <a:rPr lang="es-ES" sz="2000" dirty="0"/>
              <a:t>Informes de trabajo.</a:t>
            </a:r>
          </a:p>
          <a:p>
            <a:r>
              <a:rPr lang="es-ES" sz="2000" dirty="0"/>
              <a:t>Técnicos.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F849644-78F1-4ECC-9654-2C77C5EA2583}"/>
              </a:ext>
            </a:extLst>
          </p:cNvPr>
          <p:cNvSpPr txBox="1"/>
          <p:nvPr/>
        </p:nvSpPr>
        <p:spPr>
          <a:xfrm>
            <a:off x="3905431" y="3765188"/>
            <a:ext cx="2889264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/>
              <a:t>Datos de cada uno de los </a:t>
            </a:r>
            <a:r>
              <a:rPr lang="es-ES" sz="2000" b="1" dirty="0"/>
              <a:t>activos</a:t>
            </a:r>
            <a:r>
              <a:rPr lang="es-ES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Temperaturas.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Velocidad de viento.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Nivel de aceite.</a:t>
            </a:r>
          </a:p>
          <a:p>
            <a:r>
              <a:rPr lang="es-ES" sz="2000" dirty="0"/>
              <a:t>Datos de errores: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Log de incidentes.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Paradas de aeros.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5F7875CD-E960-49C2-A243-DE350165712D}"/>
              </a:ext>
            </a:extLst>
          </p:cNvPr>
          <p:cNvCxnSpPr>
            <a:cxnSpLocks/>
          </p:cNvCxnSpPr>
          <p:nvPr/>
        </p:nvCxnSpPr>
        <p:spPr>
          <a:xfrm>
            <a:off x="0" y="3080825"/>
            <a:ext cx="7019778" cy="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C0AB252E-C0CD-42DA-A317-9ED2F21953BB}"/>
              </a:ext>
            </a:extLst>
          </p:cNvPr>
          <p:cNvCxnSpPr>
            <a:cxnSpLocks/>
          </p:cNvCxnSpPr>
          <p:nvPr/>
        </p:nvCxnSpPr>
        <p:spPr>
          <a:xfrm>
            <a:off x="7001020" y="0"/>
            <a:ext cx="0" cy="6963508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BD71DD27-6109-44A4-AAAA-7E9E19AC7AA7}"/>
              </a:ext>
            </a:extLst>
          </p:cNvPr>
          <p:cNvSpPr/>
          <p:nvPr/>
        </p:nvSpPr>
        <p:spPr>
          <a:xfrm rot="10800000">
            <a:off x="3627793" y="2293033"/>
            <a:ext cx="872197" cy="1383807"/>
          </a:xfrm>
          <a:prstGeom prst="down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6AE598C-6606-40B7-87C0-BD54DD43D7AC}"/>
              </a:ext>
            </a:extLst>
          </p:cNvPr>
          <p:cNvSpPr/>
          <p:nvPr/>
        </p:nvSpPr>
        <p:spPr>
          <a:xfrm>
            <a:off x="7329266" y="2487903"/>
            <a:ext cx="3516922" cy="2893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200" b="1" dirty="0"/>
          </a:p>
          <a:p>
            <a:pPr algn="ctr"/>
            <a:endParaRPr lang="es-ES" sz="2200" b="1" dirty="0"/>
          </a:p>
          <a:p>
            <a:pPr algn="ctr"/>
            <a:endParaRPr lang="es-ES" sz="2200" b="1" dirty="0"/>
          </a:p>
          <a:p>
            <a:pPr algn="ctr"/>
            <a:endParaRPr lang="es-ES" sz="2200" b="1" dirty="0"/>
          </a:p>
          <a:p>
            <a:pPr algn="ctr"/>
            <a:endParaRPr lang="es-ES" sz="2200" b="1" dirty="0"/>
          </a:p>
          <a:p>
            <a:pPr algn="ctr"/>
            <a:r>
              <a:rPr lang="es-ES" sz="2200" b="1" dirty="0"/>
              <a:t>APLICACIÓN CEP</a:t>
            </a:r>
          </a:p>
          <a:p>
            <a:pPr algn="ctr"/>
            <a:r>
              <a:rPr lang="es-ES" sz="2200" b="1" dirty="0"/>
              <a:t>[Patrones]</a:t>
            </a:r>
          </a:p>
        </p:txBody>
      </p:sp>
      <p:pic>
        <p:nvPicPr>
          <p:cNvPr id="1026" name="Picture 2" descr="Resultado de imagen de tuerca png">
            <a:extLst>
              <a:ext uri="{FF2B5EF4-FFF2-40B4-BE49-F238E27FC236}">
                <a16:creationId xmlns:a16="http://schemas.microsoft.com/office/drawing/2014/main" id="{74C764BC-A70F-493B-984F-491C72AF0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112" y="3137331"/>
            <a:ext cx="1255713" cy="125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lecha: hacia abajo 25">
            <a:extLst>
              <a:ext uri="{FF2B5EF4-FFF2-40B4-BE49-F238E27FC236}">
                <a16:creationId xmlns:a16="http://schemas.microsoft.com/office/drawing/2014/main" id="{8D20A0B6-EC28-44D2-BD05-6DEFDBDD910E}"/>
              </a:ext>
            </a:extLst>
          </p:cNvPr>
          <p:cNvSpPr/>
          <p:nvPr/>
        </p:nvSpPr>
        <p:spPr>
          <a:xfrm rot="10800000">
            <a:off x="8666869" y="1444546"/>
            <a:ext cx="872197" cy="1621301"/>
          </a:xfrm>
          <a:prstGeom prst="down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80A241C-0473-440B-A17C-A95C51CC5FE5}"/>
              </a:ext>
            </a:extLst>
          </p:cNvPr>
          <p:cNvSpPr txBox="1"/>
          <p:nvPr/>
        </p:nvSpPr>
        <p:spPr>
          <a:xfrm>
            <a:off x="7582489" y="726731"/>
            <a:ext cx="3117159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ALERTA. PARADA DE AERO PELIGRO CAÍDA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0D94609-D9FE-4F00-A93E-637AB2A23E3F}"/>
              </a:ext>
            </a:extLst>
          </p:cNvPr>
          <p:cNvSpPr txBox="1"/>
          <p:nvPr/>
        </p:nvSpPr>
        <p:spPr>
          <a:xfrm>
            <a:off x="3905432" y="1734363"/>
            <a:ext cx="2405576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Alertas predictivas</a:t>
            </a:r>
          </a:p>
        </p:txBody>
      </p:sp>
      <p:sp>
        <p:nvSpPr>
          <p:cNvPr id="30" name="Flecha: hacia abajo 29">
            <a:extLst>
              <a:ext uri="{FF2B5EF4-FFF2-40B4-BE49-F238E27FC236}">
                <a16:creationId xmlns:a16="http://schemas.microsoft.com/office/drawing/2014/main" id="{D0B3E69C-EED7-49C1-8F2B-A40A8592BD44}"/>
              </a:ext>
            </a:extLst>
          </p:cNvPr>
          <p:cNvSpPr/>
          <p:nvPr/>
        </p:nvSpPr>
        <p:spPr>
          <a:xfrm rot="3698463">
            <a:off x="6505940" y="1011585"/>
            <a:ext cx="872197" cy="1071133"/>
          </a:xfrm>
          <a:prstGeom prst="down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Flecha: hacia abajo 30">
            <a:extLst>
              <a:ext uri="{FF2B5EF4-FFF2-40B4-BE49-F238E27FC236}">
                <a16:creationId xmlns:a16="http://schemas.microsoft.com/office/drawing/2014/main" id="{764C0A78-EEAB-42B2-BC0F-1D2486C584E9}"/>
              </a:ext>
            </a:extLst>
          </p:cNvPr>
          <p:cNvSpPr/>
          <p:nvPr/>
        </p:nvSpPr>
        <p:spPr>
          <a:xfrm rot="13951412">
            <a:off x="6686280" y="4243535"/>
            <a:ext cx="872197" cy="1621301"/>
          </a:xfrm>
          <a:prstGeom prst="down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916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2FFCCA6-5972-4286-8A14-5E0CF3E9B290}"/>
              </a:ext>
            </a:extLst>
          </p:cNvPr>
          <p:cNvCxnSpPr/>
          <p:nvPr/>
        </p:nvCxnSpPr>
        <p:spPr>
          <a:xfrm>
            <a:off x="3165231" y="844062"/>
            <a:ext cx="0" cy="2584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959383B-8976-41CA-BEEC-2DC6BD4A502F}"/>
              </a:ext>
            </a:extLst>
          </p:cNvPr>
          <p:cNvCxnSpPr/>
          <p:nvPr/>
        </p:nvCxnSpPr>
        <p:spPr>
          <a:xfrm>
            <a:off x="2346960" y="844062"/>
            <a:ext cx="0" cy="2584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DE1DB69-CBFC-4C16-989C-9BCFD08D0DFB}"/>
              </a:ext>
            </a:extLst>
          </p:cNvPr>
          <p:cNvCxnSpPr/>
          <p:nvPr/>
        </p:nvCxnSpPr>
        <p:spPr>
          <a:xfrm>
            <a:off x="3906130" y="844062"/>
            <a:ext cx="0" cy="2584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o 11">
            <a:extLst>
              <a:ext uri="{FF2B5EF4-FFF2-40B4-BE49-F238E27FC236}">
                <a16:creationId xmlns:a16="http://schemas.microsoft.com/office/drawing/2014/main" id="{12205013-C6DD-4825-8212-3C35F8ACE3EE}"/>
              </a:ext>
            </a:extLst>
          </p:cNvPr>
          <p:cNvSpPr/>
          <p:nvPr/>
        </p:nvSpPr>
        <p:spPr>
          <a:xfrm>
            <a:off x="3155853" y="1642403"/>
            <a:ext cx="3305906" cy="3573194"/>
          </a:xfrm>
          <a:prstGeom prst="arc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Arco 12">
            <a:extLst>
              <a:ext uri="{FF2B5EF4-FFF2-40B4-BE49-F238E27FC236}">
                <a16:creationId xmlns:a16="http://schemas.microsoft.com/office/drawing/2014/main" id="{46A0E029-534F-42EA-BD5D-973C74A69274}"/>
              </a:ext>
            </a:extLst>
          </p:cNvPr>
          <p:cNvSpPr/>
          <p:nvPr/>
        </p:nvSpPr>
        <p:spPr>
          <a:xfrm>
            <a:off x="3896751" y="1049215"/>
            <a:ext cx="3305906" cy="3573194"/>
          </a:xfrm>
          <a:prstGeom prst="arc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3C0FE9C6-6849-490E-A97C-8F47967A05E0}"/>
              </a:ext>
            </a:extLst>
          </p:cNvPr>
          <p:cNvSpPr/>
          <p:nvPr/>
        </p:nvSpPr>
        <p:spPr>
          <a:xfrm>
            <a:off x="4979965" y="456027"/>
            <a:ext cx="3193354" cy="6521548"/>
          </a:xfrm>
          <a:prstGeom prst="arc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D5E6CA-BE0C-4A43-AC49-FC28E28E3BE9}"/>
              </a:ext>
            </a:extLst>
          </p:cNvPr>
          <p:cNvSpPr/>
          <p:nvPr/>
        </p:nvSpPr>
        <p:spPr>
          <a:xfrm>
            <a:off x="2227387" y="1049215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2F70B37E-8D65-48B9-8CDD-BE5603CB5A51}"/>
              </a:ext>
            </a:extLst>
          </p:cNvPr>
          <p:cNvSpPr/>
          <p:nvPr/>
        </p:nvSpPr>
        <p:spPr>
          <a:xfrm>
            <a:off x="2230911" y="1642403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D268A60-F0C7-4C75-A132-244B9F9473D6}"/>
              </a:ext>
            </a:extLst>
          </p:cNvPr>
          <p:cNvSpPr/>
          <p:nvPr/>
        </p:nvSpPr>
        <p:spPr>
          <a:xfrm>
            <a:off x="2227387" y="2235591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D7DF6AD-817D-450A-8E49-289A24A4DF3E}"/>
              </a:ext>
            </a:extLst>
          </p:cNvPr>
          <p:cNvSpPr/>
          <p:nvPr/>
        </p:nvSpPr>
        <p:spPr>
          <a:xfrm>
            <a:off x="2225050" y="2835812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A563D03-891F-439F-BC7C-04FF6C6EA1C3}"/>
              </a:ext>
            </a:extLst>
          </p:cNvPr>
          <p:cNvSpPr/>
          <p:nvPr/>
        </p:nvSpPr>
        <p:spPr>
          <a:xfrm>
            <a:off x="3045658" y="1049215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FBE1577A-E5DE-49F6-AD14-99F76FD46DA5}"/>
              </a:ext>
            </a:extLst>
          </p:cNvPr>
          <p:cNvSpPr/>
          <p:nvPr/>
        </p:nvSpPr>
        <p:spPr>
          <a:xfrm>
            <a:off x="3049182" y="1642403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738EC79F-E7B5-4DCF-BB14-BED6E2819CF9}"/>
              </a:ext>
            </a:extLst>
          </p:cNvPr>
          <p:cNvSpPr/>
          <p:nvPr/>
        </p:nvSpPr>
        <p:spPr>
          <a:xfrm>
            <a:off x="3045658" y="2235591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08A8B01-EDF6-4A9F-A3EC-158CA0488F8A}"/>
              </a:ext>
            </a:extLst>
          </p:cNvPr>
          <p:cNvSpPr/>
          <p:nvPr/>
        </p:nvSpPr>
        <p:spPr>
          <a:xfrm>
            <a:off x="3043321" y="2835812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D4EFF470-F468-430E-AA14-EF455C81CB18}"/>
              </a:ext>
            </a:extLst>
          </p:cNvPr>
          <p:cNvSpPr/>
          <p:nvPr/>
        </p:nvSpPr>
        <p:spPr>
          <a:xfrm>
            <a:off x="3778935" y="1049215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A42A2CF4-3978-426F-9C46-5683981AD75F}"/>
              </a:ext>
            </a:extLst>
          </p:cNvPr>
          <p:cNvSpPr/>
          <p:nvPr/>
        </p:nvSpPr>
        <p:spPr>
          <a:xfrm>
            <a:off x="3782459" y="1642403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583A0BE1-BDB6-448F-A3A4-1510A0C3DD98}"/>
              </a:ext>
            </a:extLst>
          </p:cNvPr>
          <p:cNvSpPr/>
          <p:nvPr/>
        </p:nvSpPr>
        <p:spPr>
          <a:xfrm>
            <a:off x="3778935" y="2235591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753FFADF-D9EB-4E64-AA99-C0EB229A2174}"/>
              </a:ext>
            </a:extLst>
          </p:cNvPr>
          <p:cNvSpPr/>
          <p:nvPr/>
        </p:nvSpPr>
        <p:spPr>
          <a:xfrm>
            <a:off x="3776598" y="2835812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B61E1E7C-3A10-4E02-85A5-449B615C0F4F}"/>
              </a:ext>
            </a:extLst>
          </p:cNvPr>
          <p:cNvSpPr/>
          <p:nvPr/>
        </p:nvSpPr>
        <p:spPr>
          <a:xfrm>
            <a:off x="5077465" y="1548423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F2E6F038-12A7-4579-A923-D2795BF5EBE1}"/>
              </a:ext>
            </a:extLst>
          </p:cNvPr>
          <p:cNvSpPr/>
          <p:nvPr/>
        </p:nvSpPr>
        <p:spPr>
          <a:xfrm>
            <a:off x="5850996" y="2021058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951016C5-0D6E-4805-8EBB-81446FBE08A7}"/>
              </a:ext>
            </a:extLst>
          </p:cNvPr>
          <p:cNvSpPr/>
          <p:nvPr/>
        </p:nvSpPr>
        <p:spPr>
          <a:xfrm>
            <a:off x="6245665" y="2838937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50515491-C142-4777-A188-D4A5C40DA994}"/>
              </a:ext>
            </a:extLst>
          </p:cNvPr>
          <p:cNvSpPr/>
          <p:nvPr/>
        </p:nvSpPr>
        <p:spPr>
          <a:xfrm>
            <a:off x="7018318" y="2235590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75191F56-6F48-439F-A933-DA268C5ADC2A}"/>
              </a:ext>
            </a:extLst>
          </p:cNvPr>
          <p:cNvSpPr/>
          <p:nvPr/>
        </p:nvSpPr>
        <p:spPr>
          <a:xfrm>
            <a:off x="6084868" y="1049215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78CB8C60-605A-4CF2-9285-759086C50DD5}"/>
              </a:ext>
            </a:extLst>
          </p:cNvPr>
          <p:cNvSpPr/>
          <p:nvPr/>
        </p:nvSpPr>
        <p:spPr>
          <a:xfrm>
            <a:off x="7083084" y="600221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E07C6E2-D559-4428-9283-2DBD8200583B}"/>
              </a:ext>
            </a:extLst>
          </p:cNvPr>
          <p:cNvSpPr/>
          <p:nvPr/>
        </p:nvSpPr>
        <p:spPr>
          <a:xfrm>
            <a:off x="7609459" y="1317478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20E07A85-6535-41DF-8F3F-DF4F5DC0B788}"/>
              </a:ext>
            </a:extLst>
          </p:cNvPr>
          <p:cNvSpPr/>
          <p:nvPr/>
        </p:nvSpPr>
        <p:spPr>
          <a:xfrm>
            <a:off x="7904875" y="2235589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997353D-B0AC-4348-8126-324B28DE9D28}"/>
              </a:ext>
            </a:extLst>
          </p:cNvPr>
          <p:cNvSpPr/>
          <p:nvPr/>
        </p:nvSpPr>
        <p:spPr>
          <a:xfrm>
            <a:off x="8053746" y="3198055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2C95342-6294-435B-8658-045AA198BA83}"/>
              </a:ext>
            </a:extLst>
          </p:cNvPr>
          <p:cNvSpPr txBox="1"/>
          <p:nvPr/>
        </p:nvSpPr>
        <p:spPr>
          <a:xfrm>
            <a:off x="1937089" y="3393748"/>
            <a:ext cx="241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Formación poco común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DB203FF8-09C1-49AF-A601-E6C71F2818D2}"/>
              </a:ext>
            </a:extLst>
          </p:cNvPr>
          <p:cNvSpPr txBox="1"/>
          <p:nvPr/>
        </p:nvSpPr>
        <p:spPr>
          <a:xfrm>
            <a:off x="5829922" y="3501627"/>
            <a:ext cx="189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Formación común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F340FAC3-D086-461A-A42C-5520A352AFA3}"/>
              </a:ext>
            </a:extLst>
          </p:cNvPr>
          <p:cNvCxnSpPr/>
          <p:nvPr/>
        </p:nvCxnSpPr>
        <p:spPr>
          <a:xfrm flipV="1">
            <a:off x="4953818" y="2589628"/>
            <a:ext cx="876104" cy="60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B7C7EE75-082B-450B-A91A-B8F252BA45D5}"/>
              </a:ext>
            </a:extLst>
          </p:cNvPr>
          <p:cNvCxnSpPr/>
          <p:nvPr/>
        </p:nvCxnSpPr>
        <p:spPr>
          <a:xfrm>
            <a:off x="1016000" y="2351061"/>
            <a:ext cx="9210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B1DEC5B-1E6A-4276-A2A8-AD1894597D35}"/>
              </a:ext>
            </a:extLst>
          </p:cNvPr>
          <p:cNvCxnSpPr>
            <a:cxnSpLocks/>
          </p:cNvCxnSpPr>
          <p:nvPr/>
        </p:nvCxnSpPr>
        <p:spPr>
          <a:xfrm flipV="1">
            <a:off x="4898720" y="2555575"/>
            <a:ext cx="1016751" cy="7238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6B9A8734-D002-4974-8911-589A5B63376F}"/>
              </a:ext>
            </a:extLst>
          </p:cNvPr>
          <p:cNvSpPr txBox="1"/>
          <p:nvPr/>
        </p:nvSpPr>
        <p:spPr>
          <a:xfrm>
            <a:off x="1010947" y="1951864"/>
            <a:ext cx="81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Viento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20C08A9-C1DE-4B5B-9DFF-8E5D0F2B5FF8}"/>
              </a:ext>
            </a:extLst>
          </p:cNvPr>
          <p:cNvSpPr txBox="1"/>
          <p:nvPr/>
        </p:nvSpPr>
        <p:spPr>
          <a:xfrm>
            <a:off x="4744743" y="2466480"/>
            <a:ext cx="81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Viento</a:t>
            </a:r>
          </a:p>
        </p:txBody>
      </p:sp>
    </p:spTree>
    <p:extLst>
      <p:ext uri="{BB962C8B-B14F-4D97-AF65-F5344CB8AC3E}">
        <p14:creationId xmlns:p14="http://schemas.microsoft.com/office/powerpoint/2010/main" val="156769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usuario">
            <a:extLst>
              <a:ext uri="{FF2B5EF4-FFF2-40B4-BE49-F238E27FC236}">
                <a16:creationId xmlns:a16="http://schemas.microsoft.com/office/drawing/2014/main" id="{89791D83-D7E7-4F39-A8E2-136066A28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682" y="3370878"/>
            <a:ext cx="1443087" cy="222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usuario">
            <a:extLst>
              <a:ext uri="{FF2B5EF4-FFF2-40B4-BE49-F238E27FC236}">
                <a16:creationId xmlns:a16="http://schemas.microsoft.com/office/drawing/2014/main" id="{C91F132C-F1CB-4A98-93FE-AF909797E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232" y="3266267"/>
            <a:ext cx="2324745" cy="232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ajustes">
            <a:extLst>
              <a:ext uri="{FF2B5EF4-FFF2-40B4-BE49-F238E27FC236}">
                <a16:creationId xmlns:a16="http://schemas.microsoft.com/office/drawing/2014/main" id="{0BA96AC7-1328-436E-8668-E5973C6F0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422" y="3610457"/>
            <a:ext cx="1636363" cy="163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F9774D5-4FD6-4212-8952-92736A3C0116}"/>
              </a:ext>
            </a:extLst>
          </p:cNvPr>
          <p:cNvSpPr/>
          <p:nvPr/>
        </p:nvSpPr>
        <p:spPr>
          <a:xfrm>
            <a:off x="5242487" y="782666"/>
            <a:ext cx="1968284" cy="248360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Alta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Baja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Mostrar perfil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Mostrar compras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Cerrar sesión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Login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Log off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Etc.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9F72CC6D-8034-4ECD-8F3B-6AD015DBA221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7210771" y="2024467"/>
            <a:ext cx="1030706" cy="140453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07AC1524-D615-47D7-BE6A-10875B2010A7}"/>
              </a:ext>
            </a:extLst>
          </p:cNvPr>
          <p:cNvSpPr txBox="1"/>
          <p:nvPr/>
        </p:nvSpPr>
        <p:spPr>
          <a:xfrm>
            <a:off x="7695232" y="2326965"/>
            <a:ext cx="175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publish(servicio)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972AB23-E531-47BE-AAE0-1AD13FC27A98}"/>
              </a:ext>
            </a:extLst>
          </p:cNvPr>
          <p:cNvCxnSpPr>
            <a:cxnSpLocks/>
            <a:stCxn id="1026" idx="0"/>
            <a:endCxn id="4" idx="1"/>
          </p:cNvCxnSpPr>
          <p:nvPr/>
        </p:nvCxnSpPr>
        <p:spPr>
          <a:xfrm flipV="1">
            <a:off x="3843226" y="2024467"/>
            <a:ext cx="1399261" cy="13464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66B868D-BCDF-4FA7-8A90-751E77E3BA70}"/>
              </a:ext>
            </a:extLst>
          </p:cNvPr>
          <p:cNvSpPr txBox="1"/>
          <p:nvPr/>
        </p:nvSpPr>
        <p:spPr>
          <a:xfrm>
            <a:off x="3115901" y="2142299"/>
            <a:ext cx="160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suscribe(myID)</a:t>
            </a:r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768E0206-2A42-4FE3-8CCF-AFF819F4F7DD}"/>
              </a:ext>
            </a:extLst>
          </p:cNvPr>
          <p:cNvSpPr/>
          <p:nvPr/>
        </p:nvSpPr>
        <p:spPr>
          <a:xfrm>
            <a:off x="4973675" y="3771319"/>
            <a:ext cx="2244650" cy="70962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0CDB3B1B-35D2-4B3C-A472-0707D8F5C590}"/>
              </a:ext>
            </a:extLst>
          </p:cNvPr>
          <p:cNvSpPr/>
          <p:nvPr/>
        </p:nvSpPr>
        <p:spPr>
          <a:xfrm rot="10800000">
            <a:off x="4908959" y="4612679"/>
            <a:ext cx="2244650" cy="70962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73DDE18-200C-4DF8-8148-0F0AE9FF625A}"/>
              </a:ext>
            </a:extLst>
          </p:cNvPr>
          <p:cNvSpPr txBox="1"/>
          <p:nvPr/>
        </p:nvSpPr>
        <p:spPr>
          <a:xfrm>
            <a:off x="5339799" y="3520786"/>
            <a:ext cx="151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Peticion (alta)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790C641-7A5F-4C44-8F18-16D2E84ECB43}"/>
              </a:ext>
            </a:extLst>
          </p:cNvPr>
          <p:cNvSpPr txBox="1"/>
          <p:nvPr/>
        </p:nvSpPr>
        <p:spPr>
          <a:xfrm>
            <a:off x="5471886" y="4439655"/>
            <a:ext cx="124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Return alta</a:t>
            </a:r>
          </a:p>
        </p:txBody>
      </p:sp>
    </p:spTree>
    <p:extLst>
      <p:ext uri="{BB962C8B-B14F-4D97-AF65-F5344CB8AC3E}">
        <p14:creationId xmlns:p14="http://schemas.microsoft.com/office/powerpoint/2010/main" val="325985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aerogenerador png">
            <a:extLst>
              <a:ext uri="{FF2B5EF4-FFF2-40B4-BE49-F238E27FC236}">
                <a16:creationId xmlns:a16="http://schemas.microsoft.com/office/drawing/2014/main" id="{9DC6F4E1-8C06-4308-A2B1-D5BEC8B32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66" y="1590623"/>
            <a:ext cx="960860" cy="129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casa png">
            <a:extLst>
              <a:ext uri="{FF2B5EF4-FFF2-40B4-BE49-F238E27FC236}">
                <a16:creationId xmlns:a16="http://schemas.microsoft.com/office/drawing/2014/main" id="{373FF36F-B1B9-4286-94FD-9F4BEC779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54" y="3761590"/>
            <a:ext cx="1745884" cy="129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termómetro png">
            <a:extLst>
              <a:ext uri="{FF2B5EF4-FFF2-40B4-BE49-F238E27FC236}">
                <a16:creationId xmlns:a16="http://schemas.microsoft.com/office/drawing/2014/main" id="{B59D7228-34C9-4F4F-80C0-FC9CE4951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338" y="3959740"/>
            <a:ext cx="825285" cy="82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de anemómetro png">
            <a:extLst>
              <a:ext uri="{FF2B5EF4-FFF2-40B4-BE49-F238E27FC236}">
                <a16:creationId xmlns:a16="http://schemas.microsoft.com/office/drawing/2014/main" id="{3F8DB1D8-04BD-4602-9004-258E39F67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826" y="1802717"/>
            <a:ext cx="1522370" cy="101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0D45A30-B900-494F-AF53-A6EF334B0AE9}"/>
              </a:ext>
            </a:extLst>
          </p:cNvPr>
          <p:cNvSpPr txBox="1"/>
          <p:nvPr/>
        </p:nvSpPr>
        <p:spPr>
          <a:xfrm>
            <a:off x="650966" y="3157427"/>
            <a:ext cx="162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Aerogenerador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018A35B-C9B1-453C-A69B-B98C55169525}"/>
              </a:ext>
            </a:extLst>
          </p:cNvPr>
          <p:cNvSpPr txBox="1"/>
          <p:nvPr/>
        </p:nvSpPr>
        <p:spPr>
          <a:xfrm>
            <a:off x="1294270" y="4937733"/>
            <a:ext cx="1109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Domótica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32323E1-E260-4626-82E6-46AE1EE8A73A}"/>
              </a:ext>
            </a:extLst>
          </p:cNvPr>
          <p:cNvSpPr/>
          <p:nvPr/>
        </p:nvSpPr>
        <p:spPr>
          <a:xfrm>
            <a:off x="4407552" y="3105560"/>
            <a:ext cx="3500251" cy="13843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/>
              <a:t>Enterprise Service Bus</a:t>
            </a:r>
          </a:p>
        </p:txBody>
      </p:sp>
      <p:pic>
        <p:nvPicPr>
          <p:cNvPr id="11" name="Picture 2" descr="Resultado de imagen de tuerca png">
            <a:extLst>
              <a:ext uri="{FF2B5EF4-FFF2-40B4-BE49-F238E27FC236}">
                <a16:creationId xmlns:a16="http://schemas.microsoft.com/office/drawing/2014/main" id="{A5737B78-6695-4006-B310-D48A81B36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538" y="-69370"/>
            <a:ext cx="2987476" cy="298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6F2D674-673E-4137-A649-9A9C0104D6AD}"/>
              </a:ext>
            </a:extLst>
          </p:cNvPr>
          <p:cNvSpPr txBox="1"/>
          <p:nvPr/>
        </p:nvSpPr>
        <p:spPr>
          <a:xfrm>
            <a:off x="9214173" y="1193535"/>
            <a:ext cx="1544205" cy="461665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none" rtlCol="0">
            <a:spAutoFit/>
          </a:bodyPr>
          <a:lstStyle/>
          <a:p>
            <a:r>
              <a:rPr lang="es-ES" sz="2400" b="1" dirty="0"/>
              <a:t>Motor CEP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41C7425-2BCE-4109-8781-23487C4DDE01}"/>
              </a:ext>
            </a:extLst>
          </p:cNvPr>
          <p:cNvSpPr/>
          <p:nvPr/>
        </p:nvSpPr>
        <p:spPr>
          <a:xfrm>
            <a:off x="140466" y="1359790"/>
            <a:ext cx="2993730" cy="449606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4DE352F-F5C3-4896-89A3-DBF6E00F2C92}"/>
              </a:ext>
            </a:extLst>
          </p:cNvPr>
          <p:cNvCxnSpPr>
            <a:cxnSpLocks/>
          </p:cNvCxnSpPr>
          <p:nvPr/>
        </p:nvCxnSpPr>
        <p:spPr>
          <a:xfrm>
            <a:off x="3134196" y="2285340"/>
            <a:ext cx="1255490" cy="15642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1EBAEB7-37F8-4B4F-90FD-79B4694CA557}"/>
              </a:ext>
            </a:extLst>
          </p:cNvPr>
          <p:cNvCxnSpPr>
            <a:cxnSpLocks/>
          </p:cNvCxnSpPr>
          <p:nvPr/>
        </p:nvCxnSpPr>
        <p:spPr>
          <a:xfrm flipV="1">
            <a:off x="3134196" y="3849618"/>
            <a:ext cx="1255490" cy="6403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BDD9170-04FE-4369-A195-FA57AE3F23A8}"/>
              </a:ext>
            </a:extLst>
          </p:cNvPr>
          <p:cNvSpPr txBox="1"/>
          <p:nvPr/>
        </p:nvSpPr>
        <p:spPr>
          <a:xfrm>
            <a:off x="3528046" y="237767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CH 1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4AAA015-0269-4628-8FD0-8676552D4429}"/>
              </a:ext>
            </a:extLst>
          </p:cNvPr>
          <p:cNvSpPr txBox="1"/>
          <p:nvPr/>
        </p:nvSpPr>
        <p:spPr>
          <a:xfrm>
            <a:off x="3528046" y="443143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CH 2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62C83BD-7D9B-4781-BACD-95DA209D16BF}"/>
              </a:ext>
            </a:extLst>
          </p:cNvPr>
          <p:cNvSpPr/>
          <p:nvPr/>
        </p:nvSpPr>
        <p:spPr>
          <a:xfrm>
            <a:off x="4669606" y="786543"/>
            <a:ext cx="1780007" cy="75671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WindEventSimple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76160B29-C0BB-48F1-9FAF-9D794690E1A0}"/>
              </a:ext>
            </a:extLst>
          </p:cNvPr>
          <p:cNvSpPr/>
          <p:nvPr/>
        </p:nvSpPr>
        <p:spPr>
          <a:xfrm>
            <a:off x="5571613" y="1673080"/>
            <a:ext cx="1811803" cy="75671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HomeEvent Simple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4B816C98-4B67-41C4-AAB6-10A1874FF508}"/>
              </a:ext>
            </a:extLst>
          </p:cNvPr>
          <p:cNvCxnSpPr>
            <a:cxnSpLocks/>
          </p:cNvCxnSpPr>
          <p:nvPr/>
        </p:nvCxnSpPr>
        <p:spPr>
          <a:xfrm flipV="1">
            <a:off x="6733735" y="1164898"/>
            <a:ext cx="1758803" cy="1"/>
          </a:xfrm>
          <a:prstGeom prst="straightConnector1">
            <a:avLst/>
          </a:prstGeom>
          <a:ln w="76200">
            <a:solidFill>
              <a:srgbClr val="F879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B4FDD39-CB15-491B-8904-2912B2D23874}"/>
              </a:ext>
            </a:extLst>
          </p:cNvPr>
          <p:cNvCxnSpPr>
            <a:cxnSpLocks/>
          </p:cNvCxnSpPr>
          <p:nvPr/>
        </p:nvCxnSpPr>
        <p:spPr>
          <a:xfrm flipV="1">
            <a:off x="5118265" y="1552952"/>
            <a:ext cx="0" cy="1514938"/>
          </a:xfrm>
          <a:prstGeom prst="straightConnector1">
            <a:avLst/>
          </a:prstGeom>
          <a:ln w="76200">
            <a:solidFill>
              <a:srgbClr val="F879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C46AD5A4-F2B7-4739-9C9A-C7290680B3D7}"/>
              </a:ext>
            </a:extLst>
          </p:cNvPr>
          <p:cNvCxnSpPr>
            <a:cxnSpLocks/>
          </p:cNvCxnSpPr>
          <p:nvPr/>
        </p:nvCxnSpPr>
        <p:spPr>
          <a:xfrm flipV="1">
            <a:off x="7456164" y="2051435"/>
            <a:ext cx="1036374" cy="51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124090BF-F392-4F9C-A0F3-ACF64AB69007}"/>
              </a:ext>
            </a:extLst>
          </p:cNvPr>
          <p:cNvCxnSpPr>
            <a:cxnSpLocks/>
          </p:cNvCxnSpPr>
          <p:nvPr/>
        </p:nvCxnSpPr>
        <p:spPr>
          <a:xfrm flipV="1">
            <a:off x="6508468" y="2522451"/>
            <a:ext cx="0" cy="5450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>
            <a:extLst>
              <a:ext uri="{FF2B5EF4-FFF2-40B4-BE49-F238E27FC236}">
                <a16:creationId xmlns:a16="http://schemas.microsoft.com/office/drawing/2014/main" id="{BE96B2F9-EB4B-44C2-9264-1C792F8AAD73}"/>
              </a:ext>
            </a:extLst>
          </p:cNvPr>
          <p:cNvSpPr/>
          <p:nvPr/>
        </p:nvSpPr>
        <p:spPr>
          <a:xfrm>
            <a:off x="8324169" y="3047931"/>
            <a:ext cx="1780007" cy="75671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WindEvent Complex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372B43FA-C8BB-499E-AE12-594FEADF21D4}"/>
              </a:ext>
            </a:extLst>
          </p:cNvPr>
          <p:cNvSpPr/>
          <p:nvPr/>
        </p:nvSpPr>
        <p:spPr>
          <a:xfrm>
            <a:off x="9226176" y="3934468"/>
            <a:ext cx="1811803" cy="75671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HomeEvent Complex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D6CE1406-9237-4138-A601-BF4127715FDA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9214173" y="2429791"/>
            <a:ext cx="179210" cy="618140"/>
          </a:xfrm>
          <a:prstGeom prst="straightConnector1">
            <a:avLst/>
          </a:prstGeom>
          <a:ln w="76200">
            <a:solidFill>
              <a:srgbClr val="F879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4200DA75-1CB7-4056-996A-ABD0F7EA9C16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7925669" y="3426287"/>
            <a:ext cx="398500" cy="100472"/>
          </a:xfrm>
          <a:prstGeom prst="straightConnector1">
            <a:avLst/>
          </a:prstGeom>
          <a:ln w="76200">
            <a:solidFill>
              <a:srgbClr val="F879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397349CE-3502-4E6D-9761-C4476AE4DAAC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0132078" y="2418134"/>
            <a:ext cx="448096" cy="15163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DEB5C780-141F-47FD-828D-E1C141CE33A4}"/>
              </a:ext>
            </a:extLst>
          </p:cNvPr>
          <p:cNvCxnSpPr>
            <a:cxnSpLocks/>
            <a:stCxn id="42" idx="2"/>
          </p:cNvCxnSpPr>
          <p:nvPr/>
        </p:nvCxnSpPr>
        <p:spPr>
          <a:xfrm flipH="1" flipV="1">
            <a:off x="7935706" y="4181012"/>
            <a:ext cx="1290470" cy="1318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4" descr="Resultado de imagen de usuario">
            <a:extLst>
              <a:ext uri="{FF2B5EF4-FFF2-40B4-BE49-F238E27FC236}">
                <a16:creationId xmlns:a16="http://schemas.microsoft.com/office/drawing/2014/main" id="{EB008434-7DF4-459C-B62F-15B27E290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50000"/>
                    </a14:imgEffect>
                    <a14:imgEffect>
                      <a14:saturation sat="33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768" y="4904368"/>
            <a:ext cx="1545818" cy="154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5ACF946F-470B-4D88-B77F-85F15A151473}"/>
              </a:ext>
            </a:extLst>
          </p:cNvPr>
          <p:cNvSpPr txBox="1"/>
          <p:nvPr/>
        </p:nvSpPr>
        <p:spPr>
          <a:xfrm>
            <a:off x="4973246" y="6443051"/>
            <a:ext cx="263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Consumidores de eventos</a:t>
            </a: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373AB273-03E7-48FA-B8EA-55610DD8C0E0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 flipH="1">
            <a:off x="6157677" y="4489942"/>
            <a:ext cx="1" cy="41442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231FA9CD-C3A8-4922-9E09-1C02B8C64FD5}"/>
              </a:ext>
            </a:extLst>
          </p:cNvPr>
          <p:cNvSpPr txBox="1"/>
          <p:nvPr/>
        </p:nvSpPr>
        <p:spPr>
          <a:xfrm>
            <a:off x="400488" y="706206"/>
            <a:ext cx="2436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Productores de eventos</a:t>
            </a:r>
          </a:p>
          <a:p>
            <a:pPr algn="ctr"/>
            <a:r>
              <a:rPr lang="es-ES" b="1" u="sng" dirty="0">
                <a:highlight>
                  <a:srgbClr val="FFFF00"/>
                </a:highlight>
              </a:rPr>
              <a:t>Sensores IoT</a:t>
            </a:r>
          </a:p>
        </p:txBody>
      </p:sp>
    </p:spTree>
    <p:extLst>
      <p:ext uri="{BB962C8B-B14F-4D97-AF65-F5344CB8AC3E}">
        <p14:creationId xmlns:p14="http://schemas.microsoft.com/office/powerpoint/2010/main" val="4091319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Resultado de imagen de ajustes">
            <a:extLst>
              <a:ext uri="{FF2B5EF4-FFF2-40B4-BE49-F238E27FC236}">
                <a16:creationId xmlns:a16="http://schemas.microsoft.com/office/drawing/2014/main" id="{CA47E868-F659-492A-9BE6-AE7EB03F4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633" y="1499249"/>
            <a:ext cx="1801920" cy="180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6E129DE-3BB0-4F4A-87E5-30961AD9A723}"/>
              </a:ext>
            </a:extLst>
          </p:cNvPr>
          <p:cNvSpPr/>
          <p:nvPr/>
        </p:nvSpPr>
        <p:spPr>
          <a:xfrm>
            <a:off x="3305632" y="3284371"/>
            <a:ext cx="5067785" cy="16269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Patrones desplegados</a:t>
            </a:r>
          </a:p>
          <a:p>
            <a:pPr algn="ctr"/>
            <a:endParaRPr lang="es-ES" b="1" dirty="0"/>
          </a:p>
          <a:p>
            <a:pPr algn="ctr"/>
            <a:endParaRPr lang="es-ES" b="1" dirty="0"/>
          </a:p>
          <a:p>
            <a:pPr algn="ctr"/>
            <a:endParaRPr lang="es-ES" b="1" dirty="0"/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11103CCB-054D-42B7-836C-381A2C2FD37D}"/>
              </a:ext>
            </a:extLst>
          </p:cNvPr>
          <p:cNvSpPr/>
          <p:nvPr/>
        </p:nvSpPr>
        <p:spPr>
          <a:xfrm>
            <a:off x="7582722" y="3973139"/>
            <a:ext cx="425532" cy="330529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D26E260-A070-4D56-BB21-E3EEDA805D27}"/>
              </a:ext>
            </a:extLst>
          </p:cNvPr>
          <p:cNvSpPr/>
          <p:nvPr/>
        </p:nvSpPr>
        <p:spPr>
          <a:xfrm>
            <a:off x="7036458" y="3999778"/>
            <a:ext cx="425532" cy="330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2" name="Explosión: 8 puntos 11">
            <a:extLst>
              <a:ext uri="{FF2B5EF4-FFF2-40B4-BE49-F238E27FC236}">
                <a16:creationId xmlns:a16="http://schemas.microsoft.com/office/drawing/2014/main" id="{74998C3C-66F7-4BE4-8A83-6A2B87E31D91}"/>
              </a:ext>
            </a:extLst>
          </p:cNvPr>
          <p:cNvSpPr/>
          <p:nvPr/>
        </p:nvSpPr>
        <p:spPr>
          <a:xfrm>
            <a:off x="6431806" y="3999777"/>
            <a:ext cx="425532" cy="330529"/>
          </a:xfrm>
          <a:prstGeom prst="irregularSeal1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8D11ECCD-1D8E-4687-834C-AE0EEB535A35}"/>
              </a:ext>
            </a:extLst>
          </p:cNvPr>
          <p:cNvSpPr/>
          <p:nvPr/>
        </p:nvSpPr>
        <p:spPr>
          <a:xfrm>
            <a:off x="4830612" y="3973139"/>
            <a:ext cx="425532" cy="330529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33CDE95-0BA4-45FE-8D8A-72C068D6D383}"/>
              </a:ext>
            </a:extLst>
          </p:cNvPr>
          <p:cNvSpPr/>
          <p:nvPr/>
        </p:nvSpPr>
        <p:spPr>
          <a:xfrm>
            <a:off x="3679696" y="3973139"/>
            <a:ext cx="425532" cy="330529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xplosión: 8 puntos 14">
            <a:extLst>
              <a:ext uri="{FF2B5EF4-FFF2-40B4-BE49-F238E27FC236}">
                <a16:creationId xmlns:a16="http://schemas.microsoft.com/office/drawing/2014/main" id="{8298FFEB-A195-433A-B431-538702557DFF}"/>
              </a:ext>
            </a:extLst>
          </p:cNvPr>
          <p:cNvSpPr/>
          <p:nvPr/>
        </p:nvSpPr>
        <p:spPr>
          <a:xfrm>
            <a:off x="4252682" y="3973139"/>
            <a:ext cx="425532" cy="330529"/>
          </a:xfrm>
          <a:prstGeom prst="irregularSeal1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AAFAA58C-3749-4BEA-A311-A72CE08354B3}"/>
              </a:ext>
            </a:extLst>
          </p:cNvPr>
          <p:cNvSpPr/>
          <p:nvPr/>
        </p:nvSpPr>
        <p:spPr>
          <a:xfrm>
            <a:off x="1789719" y="2273131"/>
            <a:ext cx="425532" cy="330529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3FA5822-6EE4-47EF-BB1E-C81851128561}"/>
              </a:ext>
            </a:extLst>
          </p:cNvPr>
          <p:cNvSpPr/>
          <p:nvPr/>
        </p:nvSpPr>
        <p:spPr>
          <a:xfrm>
            <a:off x="1116794" y="2317660"/>
            <a:ext cx="425532" cy="330529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xplosión: 8 puntos 17">
            <a:extLst>
              <a:ext uri="{FF2B5EF4-FFF2-40B4-BE49-F238E27FC236}">
                <a16:creationId xmlns:a16="http://schemas.microsoft.com/office/drawing/2014/main" id="{1074CFB1-4A2A-479D-938C-A76DAB9D30B0}"/>
              </a:ext>
            </a:extLst>
          </p:cNvPr>
          <p:cNvSpPr/>
          <p:nvPr/>
        </p:nvSpPr>
        <p:spPr>
          <a:xfrm>
            <a:off x="4201390" y="2301831"/>
            <a:ext cx="425532" cy="330529"/>
          </a:xfrm>
          <a:prstGeom prst="irregularSeal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E08B573B-1CFD-486A-B3D3-C4755CD175B6}"/>
              </a:ext>
            </a:extLst>
          </p:cNvPr>
          <p:cNvSpPr/>
          <p:nvPr/>
        </p:nvSpPr>
        <p:spPr>
          <a:xfrm>
            <a:off x="3619996" y="2273132"/>
            <a:ext cx="425532" cy="330529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A01A3E7-8826-4E86-8867-C5E70B910518}"/>
              </a:ext>
            </a:extLst>
          </p:cNvPr>
          <p:cNvSpPr/>
          <p:nvPr/>
        </p:nvSpPr>
        <p:spPr>
          <a:xfrm>
            <a:off x="2424555" y="2301831"/>
            <a:ext cx="425532" cy="330529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xplosión: 8 puntos 20">
            <a:extLst>
              <a:ext uri="{FF2B5EF4-FFF2-40B4-BE49-F238E27FC236}">
                <a16:creationId xmlns:a16="http://schemas.microsoft.com/office/drawing/2014/main" id="{E5455963-EA24-4614-919B-6972CB2ED5AE}"/>
              </a:ext>
            </a:extLst>
          </p:cNvPr>
          <p:cNvSpPr/>
          <p:nvPr/>
        </p:nvSpPr>
        <p:spPr>
          <a:xfrm>
            <a:off x="3033167" y="2320633"/>
            <a:ext cx="425532" cy="330529"/>
          </a:xfrm>
          <a:prstGeom prst="irregularSeal1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B424475-6B6C-4CF3-B215-952D67A2E1C6}"/>
              </a:ext>
            </a:extLst>
          </p:cNvPr>
          <p:cNvSpPr txBox="1"/>
          <p:nvPr/>
        </p:nvSpPr>
        <p:spPr>
          <a:xfrm>
            <a:off x="3967675" y="4330306"/>
            <a:ext cx="101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u="sng" dirty="0"/>
              <a:t>Alerta 1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FB11281-0049-4B82-B340-00F5A893B995}"/>
              </a:ext>
            </a:extLst>
          </p:cNvPr>
          <p:cNvSpPr txBox="1"/>
          <p:nvPr/>
        </p:nvSpPr>
        <p:spPr>
          <a:xfrm>
            <a:off x="6743043" y="4330306"/>
            <a:ext cx="101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u="sng" dirty="0"/>
              <a:t>Alerta 2</a:t>
            </a:r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65BE37CD-8908-4B30-8966-284873E1E479}"/>
              </a:ext>
            </a:extLst>
          </p:cNvPr>
          <p:cNvSpPr/>
          <p:nvPr/>
        </p:nvSpPr>
        <p:spPr>
          <a:xfrm>
            <a:off x="6949192" y="2161309"/>
            <a:ext cx="1041236" cy="558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F619276E-0886-4FB2-900F-033878F1D0EF}"/>
              </a:ext>
            </a:extLst>
          </p:cNvPr>
          <p:cNvSpPr/>
          <p:nvPr/>
        </p:nvSpPr>
        <p:spPr>
          <a:xfrm>
            <a:off x="9524333" y="2171031"/>
            <a:ext cx="425532" cy="330529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6D9BEDC7-BFE7-4CB9-913D-AF8617BF39F1}"/>
              </a:ext>
            </a:extLst>
          </p:cNvPr>
          <p:cNvSpPr/>
          <p:nvPr/>
        </p:nvSpPr>
        <p:spPr>
          <a:xfrm>
            <a:off x="8373417" y="2171031"/>
            <a:ext cx="425532" cy="330529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xplosión: 8 puntos 26">
            <a:extLst>
              <a:ext uri="{FF2B5EF4-FFF2-40B4-BE49-F238E27FC236}">
                <a16:creationId xmlns:a16="http://schemas.microsoft.com/office/drawing/2014/main" id="{C681F45A-F450-4771-9D87-5ED66DC4D4F9}"/>
              </a:ext>
            </a:extLst>
          </p:cNvPr>
          <p:cNvSpPr/>
          <p:nvPr/>
        </p:nvSpPr>
        <p:spPr>
          <a:xfrm>
            <a:off x="8946403" y="2171031"/>
            <a:ext cx="425532" cy="330529"/>
          </a:xfrm>
          <a:prstGeom prst="irregularSeal1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EADA44F-5DAE-4E41-A1DA-0C4A4B7B9B8A}"/>
              </a:ext>
            </a:extLst>
          </p:cNvPr>
          <p:cNvSpPr txBox="1"/>
          <p:nvPr/>
        </p:nvSpPr>
        <p:spPr>
          <a:xfrm>
            <a:off x="8502067" y="2623449"/>
            <a:ext cx="1383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u="sng" dirty="0"/>
              <a:t>Alerta 1 DETECTADA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21FFECA2-07B9-409D-95DD-70B9CCAA358C}"/>
              </a:ext>
            </a:extLst>
          </p:cNvPr>
          <p:cNvSpPr/>
          <p:nvPr/>
        </p:nvSpPr>
        <p:spPr>
          <a:xfrm>
            <a:off x="2329231" y="2246494"/>
            <a:ext cx="1724705" cy="47369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2DD4E8F-8829-4614-A8E2-EBCFCCA2451A}"/>
              </a:ext>
            </a:extLst>
          </p:cNvPr>
          <p:cNvSpPr txBox="1"/>
          <p:nvPr/>
        </p:nvSpPr>
        <p:spPr>
          <a:xfrm>
            <a:off x="1691769" y="1675913"/>
            <a:ext cx="256652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b="1" dirty="0"/>
              <a:t>Flujo normal de eventos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AD2D5ED-B75B-4D13-823C-C28AD2FB6515}"/>
              </a:ext>
            </a:extLst>
          </p:cNvPr>
          <p:cNvSpPr txBox="1"/>
          <p:nvPr/>
        </p:nvSpPr>
        <p:spPr>
          <a:xfrm>
            <a:off x="8565727" y="1675913"/>
            <a:ext cx="1256219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b="1" dirty="0"/>
              <a:t>Resultados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319B849-B120-458A-BA7C-DB46AA86A39C}"/>
              </a:ext>
            </a:extLst>
          </p:cNvPr>
          <p:cNvSpPr txBox="1"/>
          <p:nvPr/>
        </p:nvSpPr>
        <p:spPr>
          <a:xfrm>
            <a:off x="5099379" y="1024091"/>
            <a:ext cx="138842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b="1" dirty="0"/>
              <a:t>MOTOR CEP</a:t>
            </a:r>
          </a:p>
        </p:txBody>
      </p:sp>
    </p:spTree>
    <p:extLst>
      <p:ext uri="{BB962C8B-B14F-4D97-AF65-F5344CB8AC3E}">
        <p14:creationId xmlns:p14="http://schemas.microsoft.com/office/powerpoint/2010/main" val="4265406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431A37D-A9E7-45E4-A1D6-2C948E0A74D6}"/>
              </a:ext>
            </a:extLst>
          </p:cNvPr>
          <p:cNvSpPr/>
          <p:nvPr/>
        </p:nvSpPr>
        <p:spPr>
          <a:xfrm>
            <a:off x="5500466" y="1431388"/>
            <a:ext cx="1566203" cy="75731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Capacidad de agilidad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1DEF488-A5A9-4F9F-9C3F-B916C9810CFF}"/>
              </a:ext>
            </a:extLst>
          </p:cNvPr>
          <p:cNvSpPr/>
          <p:nvPr/>
        </p:nvSpPr>
        <p:spPr>
          <a:xfrm>
            <a:off x="8405443" y="2883877"/>
            <a:ext cx="1566203" cy="75731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Aplicabilidad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7663FF4-5A95-4C37-9003-CA9B340210A6}"/>
              </a:ext>
            </a:extLst>
          </p:cNvPr>
          <p:cNvSpPr/>
          <p:nvPr/>
        </p:nvSpPr>
        <p:spPr>
          <a:xfrm>
            <a:off x="5500466" y="4429090"/>
            <a:ext cx="1566203" cy="75731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Procesos y productos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E20B99EE-0B64-4351-A236-B54BF27BFC95}"/>
              </a:ext>
            </a:extLst>
          </p:cNvPr>
          <p:cNvSpPr/>
          <p:nvPr/>
        </p:nvSpPr>
        <p:spPr>
          <a:xfrm>
            <a:off x="2595491" y="2883877"/>
            <a:ext cx="1566203" cy="75731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Uso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6305DEED-126E-4D29-AE93-0FC3DBC2D702}"/>
              </a:ext>
            </a:extLst>
          </p:cNvPr>
          <p:cNvSpPr/>
          <p:nvPr/>
        </p:nvSpPr>
        <p:spPr>
          <a:xfrm>
            <a:off x="5500467" y="2883877"/>
            <a:ext cx="1566203" cy="75731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Método Ágil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4ADF3B7-C293-4666-ACD7-F39CB6A3D404}"/>
              </a:ext>
            </a:extLst>
          </p:cNvPr>
          <p:cNvSpPr txBox="1"/>
          <p:nvPr/>
        </p:nvSpPr>
        <p:spPr>
          <a:xfrm>
            <a:off x="6364233" y="2351621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Tiene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CE8ACDA-668C-4042-9D8F-E92DBB4D29A8}"/>
              </a:ext>
            </a:extLst>
          </p:cNvPr>
          <p:cNvSpPr txBox="1"/>
          <p:nvPr/>
        </p:nvSpPr>
        <p:spPr>
          <a:xfrm>
            <a:off x="7202897" y="2777224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Usado en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5FEC433-7DCA-484B-970F-EA14A6BAA17E}"/>
              </a:ext>
            </a:extLst>
          </p:cNvPr>
          <p:cNvSpPr txBox="1"/>
          <p:nvPr/>
        </p:nvSpPr>
        <p:spPr>
          <a:xfrm>
            <a:off x="2417814" y="2188698"/>
            <a:ext cx="2303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¿Por qué utilizar una metodología ágil?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2808DE8-94EC-481F-9539-386A93019F9A}"/>
              </a:ext>
            </a:extLst>
          </p:cNvPr>
          <p:cNvSpPr txBox="1"/>
          <p:nvPr/>
        </p:nvSpPr>
        <p:spPr>
          <a:xfrm>
            <a:off x="6364233" y="3841735"/>
            <a:ext cx="116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Desarrolla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B2F1E36-F10D-4A16-B533-DDF40D38CDA4}"/>
              </a:ext>
            </a:extLst>
          </p:cNvPr>
          <p:cNvSpPr txBox="1"/>
          <p:nvPr/>
        </p:nvSpPr>
        <p:spPr>
          <a:xfrm>
            <a:off x="4462987" y="2713111"/>
            <a:ext cx="112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Objetivo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4FC0E8B-D2AB-4832-8681-297163BB846A}"/>
              </a:ext>
            </a:extLst>
          </p:cNvPr>
          <p:cNvSpPr txBox="1"/>
          <p:nvPr/>
        </p:nvSpPr>
        <p:spPr>
          <a:xfrm>
            <a:off x="5212646" y="699674"/>
            <a:ext cx="2904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¿Cuál es la parte de agilidad incluida en el método?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247964D-CC82-4A7E-9BCE-B5BF499F9671}"/>
              </a:ext>
            </a:extLst>
          </p:cNvPr>
          <p:cNvSpPr txBox="1"/>
          <p:nvPr/>
        </p:nvSpPr>
        <p:spPr>
          <a:xfrm>
            <a:off x="8117057" y="1699235"/>
            <a:ext cx="2904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¿Cuándo un ambiente es favorable para usar este método?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6564AF1-91D7-4BE9-977C-0DB524A92BCE}"/>
              </a:ext>
            </a:extLst>
          </p:cNvPr>
          <p:cNvSpPr txBox="1"/>
          <p:nvPr/>
        </p:nvSpPr>
        <p:spPr>
          <a:xfrm>
            <a:off x="5023870" y="5315859"/>
            <a:ext cx="3093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¿Cómo los procesos del método están caracterizados?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77FAE50-C900-4710-AABC-7F041AED7E64}"/>
              </a:ext>
            </a:extLst>
          </p:cNvPr>
          <p:cNvCxnSpPr>
            <a:stCxn id="11" idx="1"/>
            <a:endCxn id="10" idx="3"/>
          </p:cNvCxnSpPr>
          <p:nvPr/>
        </p:nvCxnSpPr>
        <p:spPr>
          <a:xfrm flipH="1">
            <a:off x="4161694" y="3262532"/>
            <a:ext cx="133877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055B829-90AD-42C5-8639-BA2146178C2A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6283568" y="3641187"/>
            <a:ext cx="1" cy="7879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D2B0161-A593-4901-BE97-3CD3820C62FE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H="1" flipV="1">
            <a:off x="6283568" y="2188698"/>
            <a:ext cx="1" cy="69517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DAB0F071-606F-4337-8D26-4012CD770EEE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7066670" y="3262532"/>
            <a:ext cx="133877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101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</TotalTime>
  <Words>368</Words>
  <Application>Microsoft Office PowerPoint</Application>
  <PresentationFormat>Panorámica</PresentationFormat>
  <Paragraphs>164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Brazález</dc:creator>
  <cp:lastModifiedBy>Enrique Brazález</cp:lastModifiedBy>
  <cp:revision>34</cp:revision>
  <dcterms:created xsi:type="dcterms:W3CDTF">2018-01-26T12:02:55Z</dcterms:created>
  <dcterms:modified xsi:type="dcterms:W3CDTF">2018-04-12T18:35:03Z</dcterms:modified>
</cp:coreProperties>
</file>