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6" r:id="rId1"/>
  </p:sldMasterIdLst>
  <p:sldIdLst>
    <p:sldId id="256" r:id="rId2"/>
    <p:sldId id="258" r:id="rId3"/>
    <p:sldId id="261" r:id="rId4"/>
    <p:sldId id="259" r:id="rId5"/>
    <p:sldId id="262" r:id="rId6"/>
    <p:sldId id="263" r:id="rId7"/>
    <p:sldId id="269" r:id="rId8"/>
    <p:sldId id="275" r:id="rId9"/>
    <p:sldId id="282" r:id="rId10"/>
    <p:sldId id="273" r:id="rId11"/>
    <p:sldId id="272" r:id="rId12"/>
    <p:sldId id="257" r:id="rId13"/>
    <p:sldId id="268" r:id="rId14"/>
    <p:sldId id="281" r:id="rId15"/>
    <p:sldId id="276" r:id="rId16"/>
    <p:sldId id="277" r:id="rId17"/>
    <p:sldId id="279" r:id="rId18"/>
    <p:sldId id="264" r:id="rId19"/>
    <p:sldId id="283" r:id="rId20"/>
    <p:sldId id="28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51BE2-AC36-4F7C-8495-D4FDAA68BFAD}" type="datetimeFigureOut">
              <a:rPr lang="es-ES" smtClean="0"/>
              <a:t>05/04/2018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5365868-0B58-4534-8DAA-64DCD944801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71269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51BE2-AC36-4F7C-8495-D4FDAA68BFAD}" type="datetimeFigureOut">
              <a:rPr lang="es-ES" smtClean="0"/>
              <a:t>05/04/2018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5365868-0B58-4534-8DAA-64DCD944801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48767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51BE2-AC36-4F7C-8495-D4FDAA68BFAD}" type="datetimeFigureOut">
              <a:rPr lang="es-ES" smtClean="0"/>
              <a:t>05/04/2018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5365868-0B58-4534-8DAA-64DCD9448019}" type="slidenum">
              <a:rPr lang="es-ES" smtClean="0"/>
              <a:t>‹Nº›</a:t>
            </a:fld>
            <a:endParaRPr lang="es-E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729760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51BE2-AC36-4F7C-8495-D4FDAA68BFAD}" type="datetimeFigureOut">
              <a:rPr lang="es-ES" smtClean="0"/>
              <a:t>05/04/2018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5365868-0B58-4534-8DAA-64DCD944801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667482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51BE2-AC36-4F7C-8495-D4FDAA68BFAD}" type="datetimeFigureOut">
              <a:rPr lang="es-ES" smtClean="0"/>
              <a:t>05/04/2018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5365868-0B58-4534-8DAA-64DCD9448019}" type="slidenum">
              <a:rPr lang="es-ES" smtClean="0"/>
              <a:t>‹Nº›</a:t>
            </a:fld>
            <a:endParaRPr lang="es-E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43993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51BE2-AC36-4F7C-8495-D4FDAA68BFAD}" type="datetimeFigureOut">
              <a:rPr lang="es-ES" smtClean="0"/>
              <a:t>05/04/2018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5365868-0B58-4534-8DAA-64DCD944801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299564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51BE2-AC36-4F7C-8495-D4FDAA68BFAD}" type="datetimeFigureOut">
              <a:rPr lang="es-ES" smtClean="0"/>
              <a:t>05/04/2018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65868-0B58-4534-8DAA-64DCD944801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873547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51BE2-AC36-4F7C-8495-D4FDAA68BFAD}" type="datetimeFigureOut">
              <a:rPr lang="es-ES" smtClean="0"/>
              <a:t>05/04/2018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65868-0B58-4534-8DAA-64DCD944801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45829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51BE2-AC36-4F7C-8495-D4FDAA68BFAD}" type="datetimeFigureOut">
              <a:rPr lang="es-ES" smtClean="0"/>
              <a:t>05/04/2018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65868-0B58-4534-8DAA-64DCD944801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20400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51BE2-AC36-4F7C-8495-D4FDAA68BFAD}" type="datetimeFigureOut">
              <a:rPr lang="es-ES" smtClean="0"/>
              <a:t>05/04/2018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5365868-0B58-4534-8DAA-64DCD944801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43680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51BE2-AC36-4F7C-8495-D4FDAA68BFAD}" type="datetimeFigureOut">
              <a:rPr lang="es-ES" smtClean="0"/>
              <a:t>05/04/2018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5365868-0B58-4534-8DAA-64DCD944801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6486474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51BE2-AC36-4F7C-8495-D4FDAA68BFAD}" type="datetimeFigureOut">
              <a:rPr lang="es-ES" smtClean="0"/>
              <a:t>05/04/2018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5365868-0B58-4534-8DAA-64DCD944801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892138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51BE2-AC36-4F7C-8495-D4FDAA68BFAD}" type="datetimeFigureOut">
              <a:rPr lang="es-ES" smtClean="0"/>
              <a:t>05/04/2018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65868-0B58-4534-8DAA-64DCD944801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64233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51BE2-AC36-4F7C-8495-D4FDAA68BFAD}" type="datetimeFigureOut">
              <a:rPr lang="es-ES" smtClean="0"/>
              <a:t>05/04/2018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65868-0B58-4534-8DAA-64DCD944801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64970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51BE2-AC36-4F7C-8495-D4FDAA68BFAD}" type="datetimeFigureOut">
              <a:rPr lang="es-ES" smtClean="0"/>
              <a:t>05/04/2018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65868-0B58-4534-8DAA-64DCD944801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5483780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51BE2-AC36-4F7C-8495-D4FDAA68BFAD}" type="datetimeFigureOut">
              <a:rPr lang="es-ES" smtClean="0"/>
              <a:t>05/04/2018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5365868-0B58-4534-8DAA-64DCD944801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62692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651BE2-AC36-4F7C-8495-D4FDAA68BFAD}" type="datetimeFigureOut">
              <a:rPr lang="es-ES" smtClean="0"/>
              <a:t>05/04/2018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5365868-0B58-4534-8DAA-64DCD944801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2871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7" r:id="rId1"/>
    <p:sldLayoutId id="2147483828" r:id="rId2"/>
    <p:sldLayoutId id="2147483829" r:id="rId3"/>
    <p:sldLayoutId id="2147483830" r:id="rId4"/>
    <p:sldLayoutId id="2147483831" r:id="rId5"/>
    <p:sldLayoutId id="2147483832" r:id="rId6"/>
    <p:sldLayoutId id="2147483833" r:id="rId7"/>
    <p:sldLayoutId id="2147483834" r:id="rId8"/>
    <p:sldLayoutId id="2147483835" r:id="rId9"/>
    <p:sldLayoutId id="2147483836" r:id="rId10"/>
    <p:sldLayoutId id="2147483837" r:id="rId11"/>
    <p:sldLayoutId id="2147483838" r:id="rId12"/>
    <p:sldLayoutId id="2147483839" r:id="rId13"/>
    <p:sldLayoutId id="2147483840" r:id="rId14"/>
    <p:sldLayoutId id="2147483841" r:id="rId15"/>
    <p:sldLayoutId id="214748384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jpe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2.png"/><Relationship Id="rId7" Type="http://schemas.openxmlformats.org/officeDocument/2006/relationships/image" Target="../media/image2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9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hishworks.com/blog/mulesoft/mule-esb-community-vs-enterprise-edition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/>
            </a:gs>
          </a:gsLst>
          <a:lin ang="108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1D9FFE01-6611-48E0-A557-7E743BD354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5250" y="-1"/>
            <a:ext cx="7038492" cy="6858001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14CB57B-56A7-457F-9F04-9D23BCDA28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08321" y="742950"/>
            <a:ext cx="7383679" cy="969219"/>
          </a:xfrm>
        </p:spPr>
        <p:txBody>
          <a:bodyPr/>
          <a:lstStyle/>
          <a:p>
            <a:r>
              <a:rPr lang="es-ES" b="1" dirty="0"/>
              <a:t>Eolic Event Consumer</a:t>
            </a:r>
          </a:p>
        </p:txBody>
      </p:sp>
      <p:pic>
        <p:nvPicPr>
          <p:cNvPr id="1026" name="Picture 2" descr="Resultado de imagen de ajustes png">
            <a:extLst>
              <a:ext uri="{FF2B5EF4-FFF2-40B4-BE49-F238E27FC236}">
                <a16:creationId xmlns:a16="http://schemas.microsoft.com/office/drawing/2014/main" id="{EB579580-5B1C-498B-8721-F1C37EF351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1203" y="2668667"/>
            <a:ext cx="3232835" cy="3232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05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962B5B-0AF4-40A0-8909-21AFEAD13D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24169" y="3177209"/>
            <a:ext cx="8915399" cy="2262781"/>
          </a:xfrm>
        </p:spPr>
        <p:txBody>
          <a:bodyPr/>
          <a:lstStyle/>
          <a:p>
            <a:r>
              <a:rPr lang="es-ES" b="1" dirty="0"/>
              <a:t>Diagrama general de Eolic Event Consumer</a:t>
            </a:r>
          </a:p>
        </p:txBody>
      </p:sp>
    </p:spTree>
    <p:extLst>
      <p:ext uri="{BB962C8B-B14F-4D97-AF65-F5344CB8AC3E}">
        <p14:creationId xmlns:p14="http://schemas.microsoft.com/office/powerpoint/2010/main" val="38143785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ube 6">
            <a:extLst>
              <a:ext uri="{FF2B5EF4-FFF2-40B4-BE49-F238E27FC236}">
                <a16:creationId xmlns:a16="http://schemas.microsoft.com/office/drawing/2014/main" id="{48F03674-D0DD-499C-8F54-56A5D5AA8490}"/>
              </a:ext>
            </a:extLst>
          </p:cNvPr>
          <p:cNvSpPr/>
          <p:nvPr/>
        </p:nvSpPr>
        <p:spPr>
          <a:xfrm>
            <a:off x="8803773" y="1989587"/>
            <a:ext cx="2181515" cy="1212666"/>
          </a:xfrm>
          <a:prstGeom prst="cloud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Velocidad de viento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B74D89EB-6E2B-4FA8-91F6-0E415B9C14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406" y="192335"/>
            <a:ext cx="3043033" cy="1613126"/>
          </a:xfrm>
          <a:prstGeom prst="rect">
            <a:avLst/>
          </a:prstGeom>
        </p:spPr>
      </p:pic>
      <p:sp>
        <p:nvSpPr>
          <p:cNvPr id="11" name="Nube 10">
            <a:extLst>
              <a:ext uri="{FF2B5EF4-FFF2-40B4-BE49-F238E27FC236}">
                <a16:creationId xmlns:a16="http://schemas.microsoft.com/office/drawing/2014/main" id="{12391C26-FB56-4D6B-A6F1-1CFCEFDBBC2F}"/>
              </a:ext>
            </a:extLst>
          </p:cNvPr>
          <p:cNvSpPr/>
          <p:nvPr/>
        </p:nvSpPr>
        <p:spPr>
          <a:xfrm>
            <a:off x="7457282" y="1512404"/>
            <a:ext cx="1913295" cy="1086961"/>
          </a:xfrm>
          <a:prstGeom prst="cloud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Potencia</a:t>
            </a:r>
          </a:p>
        </p:txBody>
      </p:sp>
      <p:sp>
        <p:nvSpPr>
          <p:cNvPr id="12" name="Nube 11">
            <a:extLst>
              <a:ext uri="{FF2B5EF4-FFF2-40B4-BE49-F238E27FC236}">
                <a16:creationId xmlns:a16="http://schemas.microsoft.com/office/drawing/2014/main" id="{F50365F3-959D-48BB-B3EA-59107F7D30FB}"/>
              </a:ext>
            </a:extLst>
          </p:cNvPr>
          <p:cNvSpPr/>
          <p:nvPr/>
        </p:nvSpPr>
        <p:spPr>
          <a:xfrm>
            <a:off x="7937409" y="314193"/>
            <a:ext cx="2520156" cy="1086961"/>
          </a:xfrm>
          <a:prstGeom prst="cloud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Volumen de aceite</a:t>
            </a:r>
          </a:p>
        </p:txBody>
      </p:sp>
      <p:sp>
        <p:nvSpPr>
          <p:cNvPr id="13" name="Nube 12">
            <a:extLst>
              <a:ext uri="{FF2B5EF4-FFF2-40B4-BE49-F238E27FC236}">
                <a16:creationId xmlns:a16="http://schemas.microsoft.com/office/drawing/2014/main" id="{5214A325-B39E-4BFA-965A-B54F254E6E80}"/>
              </a:ext>
            </a:extLst>
          </p:cNvPr>
          <p:cNvSpPr/>
          <p:nvPr/>
        </p:nvSpPr>
        <p:spPr>
          <a:xfrm>
            <a:off x="5094710" y="1009467"/>
            <a:ext cx="2822856" cy="1380900"/>
          </a:xfrm>
          <a:prstGeom prst="cloud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Temperatura de multiplicadora</a:t>
            </a:r>
          </a:p>
        </p:txBody>
      </p:sp>
      <p:sp>
        <p:nvSpPr>
          <p:cNvPr id="14" name="Nube 13">
            <a:extLst>
              <a:ext uri="{FF2B5EF4-FFF2-40B4-BE49-F238E27FC236}">
                <a16:creationId xmlns:a16="http://schemas.microsoft.com/office/drawing/2014/main" id="{31A6562F-BD6F-4A33-8AEE-74D42781970F}"/>
              </a:ext>
            </a:extLst>
          </p:cNvPr>
          <p:cNvSpPr/>
          <p:nvPr/>
        </p:nvSpPr>
        <p:spPr>
          <a:xfrm>
            <a:off x="9757156" y="1412529"/>
            <a:ext cx="478819" cy="456916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5" name="Nube 14">
            <a:extLst>
              <a:ext uri="{FF2B5EF4-FFF2-40B4-BE49-F238E27FC236}">
                <a16:creationId xmlns:a16="http://schemas.microsoft.com/office/drawing/2014/main" id="{6ACEB22C-8BD3-41F5-928E-3A3831191A9D}"/>
              </a:ext>
            </a:extLst>
          </p:cNvPr>
          <p:cNvSpPr/>
          <p:nvPr/>
        </p:nvSpPr>
        <p:spPr>
          <a:xfrm>
            <a:off x="8940731" y="1683119"/>
            <a:ext cx="478819" cy="456916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6" name="Nube 15">
            <a:extLst>
              <a:ext uri="{FF2B5EF4-FFF2-40B4-BE49-F238E27FC236}">
                <a16:creationId xmlns:a16="http://schemas.microsoft.com/office/drawing/2014/main" id="{B11C683E-E1EF-47F8-B478-CA33A4DA9C6C}"/>
              </a:ext>
            </a:extLst>
          </p:cNvPr>
          <p:cNvSpPr/>
          <p:nvPr/>
        </p:nvSpPr>
        <p:spPr>
          <a:xfrm>
            <a:off x="7921336" y="2367462"/>
            <a:ext cx="478819" cy="456916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7" name="Nube 16">
            <a:extLst>
              <a:ext uri="{FF2B5EF4-FFF2-40B4-BE49-F238E27FC236}">
                <a16:creationId xmlns:a16="http://schemas.microsoft.com/office/drawing/2014/main" id="{B23A202C-1EF4-495E-8B8D-1FABA0767FA2}"/>
              </a:ext>
            </a:extLst>
          </p:cNvPr>
          <p:cNvSpPr/>
          <p:nvPr/>
        </p:nvSpPr>
        <p:spPr>
          <a:xfrm>
            <a:off x="7143235" y="2374229"/>
            <a:ext cx="478819" cy="456916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8" name="Nube 17">
            <a:extLst>
              <a:ext uri="{FF2B5EF4-FFF2-40B4-BE49-F238E27FC236}">
                <a16:creationId xmlns:a16="http://schemas.microsoft.com/office/drawing/2014/main" id="{BAB61E80-22A7-4768-A058-35462753F72E}"/>
              </a:ext>
            </a:extLst>
          </p:cNvPr>
          <p:cNvSpPr/>
          <p:nvPr/>
        </p:nvSpPr>
        <p:spPr>
          <a:xfrm>
            <a:off x="7290991" y="632356"/>
            <a:ext cx="478819" cy="456916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9" name="Flecha: a la izquierda y derecha 8">
            <a:extLst>
              <a:ext uri="{FF2B5EF4-FFF2-40B4-BE49-F238E27FC236}">
                <a16:creationId xmlns:a16="http://schemas.microsoft.com/office/drawing/2014/main" id="{664D7CC1-A2A1-40AA-9070-CCDC317F88AF}"/>
              </a:ext>
            </a:extLst>
          </p:cNvPr>
          <p:cNvSpPr/>
          <p:nvPr/>
        </p:nvSpPr>
        <p:spPr>
          <a:xfrm>
            <a:off x="4191221" y="723779"/>
            <a:ext cx="881542" cy="50107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5F377C50-787B-41F0-8582-2173A7C064BA}"/>
              </a:ext>
            </a:extLst>
          </p:cNvPr>
          <p:cNvSpPr/>
          <p:nvPr/>
        </p:nvSpPr>
        <p:spPr>
          <a:xfrm>
            <a:off x="5336747" y="153748"/>
            <a:ext cx="5742578" cy="3150242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152A169F-308F-46A4-9E85-D8E863195136}"/>
              </a:ext>
            </a:extLst>
          </p:cNvPr>
          <p:cNvSpPr txBox="1"/>
          <p:nvPr/>
        </p:nvSpPr>
        <p:spPr>
          <a:xfrm>
            <a:off x="1991014" y="1809132"/>
            <a:ext cx="20730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/>
              <a:t>Productor de eventos –</a:t>
            </a:r>
          </a:p>
          <a:p>
            <a:pPr algn="ctr"/>
            <a:r>
              <a:rPr lang="es-ES" b="1" dirty="0"/>
              <a:t>Sensores</a:t>
            </a:r>
          </a:p>
        </p:txBody>
      </p:sp>
      <p:pic>
        <p:nvPicPr>
          <p:cNvPr id="1030" name="Picture 6" descr="http://ajuntament.barcelona.cat/hisenda/sites/default/files/carpeta-del-ciutada-barcelona.png">
            <a:extLst>
              <a:ext uri="{FF2B5EF4-FFF2-40B4-BE49-F238E27FC236}">
                <a16:creationId xmlns:a16="http://schemas.microsoft.com/office/drawing/2014/main" id="{4EF20611-169D-4C5D-9A69-A33C2F9B7D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4638" y="3370869"/>
            <a:ext cx="1548796" cy="872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3EFD3EED-0313-4FC9-86AF-F040A24101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1231" y="5104930"/>
            <a:ext cx="1847850" cy="361950"/>
          </a:xfrm>
          <a:prstGeom prst="rect">
            <a:avLst/>
          </a:prstGeom>
        </p:spPr>
      </p:pic>
      <p:sp>
        <p:nvSpPr>
          <p:cNvPr id="24" name="Rectángulo 23">
            <a:extLst>
              <a:ext uri="{FF2B5EF4-FFF2-40B4-BE49-F238E27FC236}">
                <a16:creationId xmlns:a16="http://schemas.microsoft.com/office/drawing/2014/main" id="{B611A7CA-ABD8-42A2-96BD-390334BD1856}"/>
              </a:ext>
            </a:extLst>
          </p:cNvPr>
          <p:cNvSpPr/>
          <p:nvPr/>
        </p:nvSpPr>
        <p:spPr>
          <a:xfrm>
            <a:off x="637745" y="2987734"/>
            <a:ext cx="2426525" cy="2777155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F01A8D0B-8FE0-4F92-B5BC-3C7062E18283}"/>
              </a:ext>
            </a:extLst>
          </p:cNvPr>
          <p:cNvCxnSpPr>
            <a:stCxn id="24" idx="1"/>
            <a:endCxn id="24" idx="3"/>
          </p:cNvCxnSpPr>
          <p:nvPr/>
        </p:nvCxnSpPr>
        <p:spPr>
          <a:xfrm>
            <a:off x="637745" y="4376312"/>
            <a:ext cx="24265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uadroTexto 26">
            <a:extLst>
              <a:ext uri="{FF2B5EF4-FFF2-40B4-BE49-F238E27FC236}">
                <a16:creationId xmlns:a16="http://schemas.microsoft.com/office/drawing/2014/main" id="{CA4A56DF-A57E-4380-BD04-A1553ACCE27B}"/>
              </a:ext>
            </a:extLst>
          </p:cNvPr>
          <p:cNvSpPr txBox="1"/>
          <p:nvPr/>
        </p:nvSpPr>
        <p:spPr>
          <a:xfrm>
            <a:off x="1626674" y="3723605"/>
            <a:ext cx="995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FTP -STP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16B99912-5B73-4562-8DF8-CA2C0B2346B1}"/>
              </a:ext>
            </a:extLst>
          </p:cNvPr>
          <p:cNvSpPr txBox="1"/>
          <p:nvPr/>
        </p:nvSpPr>
        <p:spPr>
          <a:xfrm>
            <a:off x="2132307" y="4480148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Nube</a:t>
            </a: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61DC75B4-8B17-4271-9B66-180EBFB6F556}"/>
              </a:ext>
            </a:extLst>
          </p:cNvPr>
          <p:cNvSpPr txBox="1"/>
          <p:nvPr/>
        </p:nvSpPr>
        <p:spPr>
          <a:xfrm>
            <a:off x="696859" y="3021070"/>
            <a:ext cx="98661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b="1" dirty="0"/>
              <a:t>Servidor</a:t>
            </a:r>
          </a:p>
        </p:txBody>
      </p:sp>
      <p:sp>
        <p:nvSpPr>
          <p:cNvPr id="28" name="Flecha: hacia abajo 27">
            <a:extLst>
              <a:ext uri="{FF2B5EF4-FFF2-40B4-BE49-F238E27FC236}">
                <a16:creationId xmlns:a16="http://schemas.microsoft.com/office/drawing/2014/main" id="{F1911136-0FD5-475D-B9F0-9032B80E676D}"/>
              </a:ext>
            </a:extLst>
          </p:cNvPr>
          <p:cNvSpPr/>
          <p:nvPr/>
        </p:nvSpPr>
        <p:spPr>
          <a:xfrm>
            <a:off x="1579123" y="1991603"/>
            <a:ext cx="468042" cy="840401"/>
          </a:xfrm>
          <a:prstGeom prst="downArrow">
            <a:avLst>
              <a:gd name="adj1" fmla="val 50000"/>
              <a:gd name="adj2" fmla="val 982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9" name="Flecha: a la derecha 28">
            <a:extLst>
              <a:ext uri="{FF2B5EF4-FFF2-40B4-BE49-F238E27FC236}">
                <a16:creationId xmlns:a16="http://schemas.microsoft.com/office/drawing/2014/main" id="{76E55EC8-DB25-4F45-972B-DEFB93654BE7}"/>
              </a:ext>
            </a:extLst>
          </p:cNvPr>
          <p:cNvSpPr/>
          <p:nvPr/>
        </p:nvSpPr>
        <p:spPr>
          <a:xfrm>
            <a:off x="3182041" y="3966740"/>
            <a:ext cx="525857" cy="6567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E55D0BA4-8FA0-4C20-B07E-00D1C15E82F6}"/>
              </a:ext>
            </a:extLst>
          </p:cNvPr>
          <p:cNvSpPr/>
          <p:nvPr/>
        </p:nvSpPr>
        <p:spPr>
          <a:xfrm>
            <a:off x="3740035" y="3370870"/>
            <a:ext cx="4344422" cy="2849076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4A615A2C-7428-4DF7-878B-69A8545C8DCF}"/>
              </a:ext>
            </a:extLst>
          </p:cNvPr>
          <p:cNvSpPr txBox="1"/>
          <p:nvPr/>
        </p:nvSpPr>
        <p:spPr>
          <a:xfrm>
            <a:off x="4359208" y="3428603"/>
            <a:ext cx="3106075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b="1" dirty="0"/>
              <a:t>Enterprise Service Bus</a:t>
            </a:r>
          </a:p>
          <a:p>
            <a:pPr algn="ctr"/>
            <a:r>
              <a:rPr lang="es-ES" b="1" dirty="0"/>
              <a:t> (ESB)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2B50A9E9-27D0-4D6F-A3B3-3D32D3A5D9A9}"/>
              </a:ext>
            </a:extLst>
          </p:cNvPr>
          <p:cNvSpPr txBox="1"/>
          <p:nvPr/>
        </p:nvSpPr>
        <p:spPr>
          <a:xfrm>
            <a:off x="3776757" y="4265264"/>
            <a:ext cx="2317743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s-ES" b="1" dirty="0"/>
              <a:t>TRANSFORMACIÓN</a:t>
            </a:r>
          </a:p>
        </p:txBody>
      </p:sp>
      <p:sp>
        <p:nvSpPr>
          <p:cNvPr id="33" name="Flecha: hacia abajo 32">
            <a:extLst>
              <a:ext uri="{FF2B5EF4-FFF2-40B4-BE49-F238E27FC236}">
                <a16:creationId xmlns:a16="http://schemas.microsoft.com/office/drawing/2014/main" id="{6D8D95F2-CCCA-4878-9E84-23F4379697FE}"/>
              </a:ext>
            </a:extLst>
          </p:cNvPr>
          <p:cNvSpPr/>
          <p:nvPr/>
        </p:nvSpPr>
        <p:spPr>
          <a:xfrm>
            <a:off x="4780897" y="4698440"/>
            <a:ext cx="335785" cy="3693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032" name="Picture 8" descr="Resultado de imagen de ajustes">
            <a:extLst>
              <a:ext uri="{FF2B5EF4-FFF2-40B4-BE49-F238E27FC236}">
                <a16:creationId xmlns:a16="http://schemas.microsoft.com/office/drawing/2014/main" id="{04973397-19F5-4443-8934-778065915B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7697" y="5106921"/>
            <a:ext cx="996824" cy="996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CuadroTexto 39">
            <a:extLst>
              <a:ext uri="{FF2B5EF4-FFF2-40B4-BE49-F238E27FC236}">
                <a16:creationId xmlns:a16="http://schemas.microsoft.com/office/drawing/2014/main" id="{42C85E4A-A6D0-4798-9A7F-7AB5A7B5A99F}"/>
              </a:ext>
            </a:extLst>
          </p:cNvPr>
          <p:cNvSpPr txBox="1"/>
          <p:nvPr/>
        </p:nvSpPr>
        <p:spPr>
          <a:xfrm>
            <a:off x="3377625" y="5269142"/>
            <a:ext cx="981583" cy="646331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s-ES" b="1" dirty="0"/>
              <a:t>Motor CEP</a:t>
            </a:r>
          </a:p>
        </p:txBody>
      </p: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D7CDBA4D-AA30-41CE-8AFC-64FB4076945F}"/>
              </a:ext>
            </a:extLst>
          </p:cNvPr>
          <p:cNvCxnSpPr>
            <a:cxnSpLocks/>
          </p:cNvCxnSpPr>
          <p:nvPr/>
        </p:nvCxnSpPr>
        <p:spPr>
          <a:xfrm>
            <a:off x="3803897" y="4092937"/>
            <a:ext cx="428056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lecha: hacia abajo 44">
            <a:extLst>
              <a:ext uri="{FF2B5EF4-FFF2-40B4-BE49-F238E27FC236}">
                <a16:creationId xmlns:a16="http://schemas.microsoft.com/office/drawing/2014/main" id="{EFFC0986-1EB9-492E-9D5E-72314BAFF347}"/>
              </a:ext>
            </a:extLst>
          </p:cNvPr>
          <p:cNvSpPr/>
          <p:nvPr/>
        </p:nvSpPr>
        <p:spPr>
          <a:xfrm rot="14922826">
            <a:off x="3612803" y="5523048"/>
            <a:ext cx="461314" cy="11338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9" name="Cilindro 38">
            <a:extLst>
              <a:ext uri="{FF2B5EF4-FFF2-40B4-BE49-F238E27FC236}">
                <a16:creationId xmlns:a16="http://schemas.microsoft.com/office/drawing/2014/main" id="{72C8C837-CE6B-40D5-BF48-21A9A5CD87AA}"/>
              </a:ext>
            </a:extLst>
          </p:cNvPr>
          <p:cNvSpPr/>
          <p:nvPr/>
        </p:nvSpPr>
        <p:spPr>
          <a:xfrm>
            <a:off x="1436734" y="5965472"/>
            <a:ext cx="1730961" cy="770913"/>
          </a:xfrm>
          <a:prstGeom prst="ca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Patrones (EPL)</a:t>
            </a:r>
          </a:p>
        </p:txBody>
      </p:sp>
      <p:sp>
        <p:nvSpPr>
          <p:cNvPr id="47" name="Flecha: hacia abajo 46">
            <a:extLst>
              <a:ext uri="{FF2B5EF4-FFF2-40B4-BE49-F238E27FC236}">
                <a16:creationId xmlns:a16="http://schemas.microsoft.com/office/drawing/2014/main" id="{C410363C-C361-44C3-9414-383BE9C12C6F}"/>
              </a:ext>
            </a:extLst>
          </p:cNvPr>
          <p:cNvSpPr/>
          <p:nvPr/>
        </p:nvSpPr>
        <p:spPr>
          <a:xfrm rot="14128177">
            <a:off x="5714542" y="4719550"/>
            <a:ext cx="283145" cy="71355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0" name="CuadroTexto 49">
            <a:extLst>
              <a:ext uri="{FF2B5EF4-FFF2-40B4-BE49-F238E27FC236}">
                <a16:creationId xmlns:a16="http://schemas.microsoft.com/office/drawing/2014/main" id="{D16E3AEB-8BC0-4523-9C49-F6827AB662F2}"/>
              </a:ext>
            </a:extLst>
          </p:cNvPr>
          <p:cNvSpPr txBox="1"/>
          <p:nvPr/>
        </p:nvSpPr>
        <p:spPr>
          <a:xfrm>
            <a:off x="6094500" y="4335666"/>
            <a:ext cx="2083270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s-ES" b="1" dirty="0"/>
              <a:t>Evento complejo</a:t>
            </a:r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1B69227B-12FA-4878-89F1-3D72E2A75463}"/>
              </a:ext>
            </a:extLst>
          </p:cNvPr>
          <p:cNvSpPr txBox="1"/>
          <p:nvPr/>
        </p:nvSpPr>
        <p:spPr>
          <a:xfrm>
            <a:off x="3070301" y="3585549"/>
            <a:ext cx="757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HTTP</a:t>
            </a:r>
          </a:p>
        </p:txBody>
      </p:sp>
      <p:sp>
        <p:nvSpPr>
          <p:cNvPr id="53" name="CuadroTexto 52">
            <a:extLst>
              <a:ext uri="{FF2B5EF4-FFF2-40B4-BE49-F238E27FC236}">
                <a16:creationId xmlns:a16="http://schemas.microsoft.com/office/drawing/2014/main" id="{45ADEC6D-F18F-4CAA-BA8E-7E80ED0A1A88}"/>
              </a:ext>
            </a:extLst>
          </p:cNvPr>
          <p:cNvSpPr txBox="1"/>
          <p:nvPr/>
        </p:nvSpPr>
        <p:spPr>
          <a:xfrm>
            <a:off x="6372969" y="5371813"/>
            <a:ext cx="1176925" cy="64633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s-ES" b="1" dirty="0"/>
              <a:t>Toma de </a:t>
            </a:r>
          </a:p>
          <a:p>
            <a:pPr algn="ctr"/>
            <a:r>
              <a:rPr lang="es-ES" b="1" dirty="0"/>
              <a:t>decisiones</a:t>
            </a:r>
          </a:p>
        </p:txBody>
      </p:sp>
      <p:sp>
        <p:nvSpPr>
          <p:cNvPr id="54" name="Flecha: hacia abajo 53">
            <a:extLst>
              <a:ext uri="{FF2B5EF4-FFF2-40B4-BE49-F238E27FC236}">
                <a16:creationId xmlns:a16="http://schemas.microsoft.com/office/drawing/2014/main" id="{9B219606-A4B9-440E-ABC6-BB9B833B1CF1}"/>
              </a:ext>
            </a:extLst>
          </p:cNvPr>
          <p:cNvSpPr/>
          <p:nvPr/>
        </p:nvSpPr>
        <p:spPr>
          <a:xfrm>
            <a:off x="6798155" y="4790905"/>
            <a:ext cx="326552" cy="495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5" name="Flecha: hacia abajo 54">
            <a:extLst>
              <a:ext uri="{FF2B5EF4-FFF2-40B4-BE49-F238E27FC236}">
                <a16:creationId xmlns:a16="http://schemas.microsoft.com/office/drawing/2014/main" id="{3C4B0237-CC86-4219-9911-4D624A47E218}"/>
              </a:ext>
            </a:extLst>
          </p:cNvPr>
          <p:cNvSpPr/>
          <p:nvPr/>
        </p:nvSpPr>
        <p:spPr>
          <a:xfrm rot="14128177" flipH="1">
            <a:off x="7753972" y="4871918"/>
            <a:ext cx="542749" cy="765225"/>
          </a:xfrm>
          <a:prstGeom prst="downArrow">
            <a:avLst>
              <a:gd name="adj1" fmla="val 50000"/>
              <a:gd name="adj2" fmla="val 5762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7" name="CuadroTexto 56">
            <a:extLst>
              <a:ext uri="{FF2B5EF4-FFF2-40B4-BE49-F238E27FC236}">
                <a16:creationId xmlns:a16="http://schemas.microsoft.com/office/drawing/2014/main" id="{F58E745B-6311-4B26-8F3E-CEBE1B7E1FEA}"/>
              </a:ext>
            </a:extLst>
          </p:cNvPr>
          <p:cNvSpPr txBox="1"/>
          <p:nvPr/>
        </p:nvSpPr>
        <p:spPr>
          <a:xfrm>
            <a:off x="9149367" y="5534056"/>
            <a:ext cx="1929957" cy="5847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3200" b="1" dirty="0"/>
              <a:t>ACCIÓN</a:t>
            </a:r>
          </a:p>
        </p:txBody>
      </p:sp>
      <p:pic>
        <p:nvPicPr>
          <p:cNvPr id="1034" name="Picture 10" descr="Imagen relacionada">
            <a:extLst>
              <a:ext uri="{FF2B5EF4-FFF2-40B4-BE49-F238E27FC236}">
                <a16:creationId xmlns:a16="http://schemas.microsoft.com/office/drawing/2014/main" id="{9B6BB085-8D66-4F7F-8A08-B1AB140E2F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0503" y="3413591"/>
            <a:ext cx="3025067" cy="1703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65780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E5CAA04D-CFB9-4491-A7C8-74B6D50D3C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4084" y="68405"/>
            <a:ext cx="1674421" cy="2419498"/>
          </a:xfrm>
          <a:prstGeom prst="rect">
            <a:avLst/>
          </a:prstGeom>
        </p:spPr>
      </p:pic>
      <p:pic>
        <p:nvPicPr>
          <p:cNvPr id="1032" name="Picture 8" descr="Imagen relacionada">
            <a:extLst>
              <a:ext uri="{FF2B5EF4-FFF2-40B4-BE49-F238E27FC236}">
                <a16:creationId xmlns:a16="http://schemas.microsoft.com/office/drawing/2014/main" id="{9E668104-5B66-45E9-8E53-FE51DB146D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7157" y="3429000"/>
            <a:ext cx="2308274" cy="2308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376E55FD-8400-4758-9EE6-A914F53B1786}"/>
              </a:ext>
            </a:extLst>
          </p:cNvPr>
          <p:cNvCxnSpPr>
            <a:cxnSpLocks/>
          </p:cNvCxnSpPr>
          <p:nvPr/>
        </p:nvCxnSpPr>
        <p:spPr>
          <a:xfrm>
            <a:off x="0" y="3080825"/>
            <a:ext cx="12192000" cy="0"/>
          </a:xfrm>
          <a:prstGeom prst="line">
            <a:avLst/>
          </a:prstGeom>
          <a:ln w="762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>
            <a:extLst>
              <a:ext uri="{FF2B5EF4-FFF2-40B4-BE49-F238E27FC236}">
                <a16:creationId xmlns:a16="http://schemas.microsoft.com/office/drawing/2014/main" id="{C446F7B3-21F0-4800-A9D2-00DC83791B20}"/>
              </a:ext>
            </a:extLst>
          </p:cNvPr>
          <p:cNvSpPr txBox="1"/>
          <p:nvPr/>
        </p:nvSpPr>
        <p:spPr>
          <a:xfrm>
            <a:off x="2008173" y="2517207"/>
            <a:ext cx="148624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200" b="1" dirty="0"/>
              <a:t>Ingeboards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8C99631C-4862-4F20-90CE-B43E4466DE22}"/>
              </a:ext>
            </a:extLst>
          </p:cNvPr>
          <p:cNvSpPr txBox="1"/>
          <p:nvPr/>
        </p:nvSpPr>
        <p:spPr>
          <a:xfrm>
            <a:off x="2260711" y="5737274"/>
            <a:ext cx="98116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200" b="1" dirty="0"/>
              <a:t>SCADA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B1553E4C-FE45-4839-95B2-C49751228D26}"/>
              </a:ext>
            </a:extLst>
          </p:cNvPr>
          <p:cNvSpPr txBox="1"/>
          <p:nvPr/>
        </p:nvSpPr>
        <p:spPr>
          <a:xfrm>
            <a:off x="4354285" y="382062"/>
            <a:ext cx="1956721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2000" dirty="0"/>
              <a:t>Actuación.</a:t>
            </a:r>
          </a:p>
          <a:p>
            <a:r>
              <a:rPr lang="es-ES" sz="2000" b="1" dirty="0"/>
              <a:t>Activos</a:t>
            </a:r>
            <a:r>
              <a:rPr lang="es-ES" sz="2000" dirty="0"/>
              <a:t>.</a:t>
            </a:r>
          </a:p>
          <a:p>
            <a:r>
              <a:rPr lang="es-ES" sz="2000" dirty="0"/>
              <a:t>Parques.</a:t>
            </a:r>
          </a:p>
          <a:p>
            <a:r>
              <a:rPr lang="es-ES" sz="2000" dirty="0"/>
              <a:t>Informes de trabajo.</a:t>
            </a:r>
          </a:p>
          <a:p>
            <a:r>
              <a:rPr lang="es-ES" sz="2000" dirty="0"/>
              <a:t>Técnicos.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BF849644-78F1-4ECC-9654-2C77C5EA2583}"/>
              </a:ext>
            </a:extLst>
          </p:cNvPr>
          <p:cNvSpPr txBox="1"/>
          <p:nvPr/>
        </p:nvSpPr>
        <p:spPr>
          <a:xfrm>
            <a:off x="3905431" y="3765188"/>
            <a:ext cx="3072144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2000" dirty="0"/>
              <a:t>Datos de cada uno de los </a:t>
            </a:r>
            <a:r>
              <a:rPr lang="es-ES" sz="2000" b="1" dirty="0"/>
              <a:t>activos</a:t>
            </a:r>
            <a:r>
              <a:rPr lang="es-ES" sz="20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/>
              <a:t>Temperaturas.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/>
              <a:t>Velocidad de viento.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/>
              <a:t>Nivel de aceite.</a:t>
            </a:r>
          </a:p>
          <a:p>
            <a:r>
              <a:rPr lang="es-ES" sz="2000" dirty="0"/>
              <a:t>Datos de errores: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/>
              <a:t>Log de incidentes.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/>
              <a:t>Paradas de aeros.</a:t>
            </a:r>
          </a:p>
        </p:txBody>
      </p: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C165B505-D23F-48EC-B7A1-4F47E9A2D7B3}"/>
              </a:ext>
            </a:extLst>
          </p:cNvPr>
          <p:cNvCxnSpPr>
            <a:cxnSpLocks/>
          </p:cNvCxnSpPr>
          <p:nvPr/>
        </p:nvCxnSpPr>
        <p:spPr>
          <a:xfrm flipV="1">
            <a:off x="5747657" y="2570874"/>
            <a:ext cx="1229918" cy="160924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C8A438DC-E20D-4F4A-B5FA-1505920D5659}"/>
              </a:ext>
            </a:extLst>
          </p:cNvPr>
          <p:cNvCxnSpPr>
            <a:cxnSpLocks/>
          </p:cNvCxnSpPr>
          <p:nvPr/>
        </p:nvCxnSpPr>
        <p:spPr>
          <a:xfrm>
            <a:off x="5544457" y="943429"/>
            <a:ext cx="1433118" cy="55313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22" name="Tabla 21">
            <a:extLst>
              <a:ext uri="{FF2B5EF4-FFF2-40B4-BE49-F238E27FC236}">
                <a16:creationId xmlns:a16="http://schemas.microsoft.com/office/drawing/2014/main" id="{5EB2A204-A959-4D46-BEEA-2D5C86FFF7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7959739"/>
              </p:ext>
            </p:extLst>
          </p:nvPr>
        </p:nvGraphicFramePr>
        <p:xfrm>
          <a:off x="7068304" y="254113"/>
          <a:ext cx="4833408" cy="2698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1136">
                  <a:extLst>
                    <a:ext uri="{9D8B030D-6E8A-4147-A177-3AD203B41FA5}">
                      <a16:colId xmlns:a16="http://schemas.microsoft.com/office/drawing/2014/main" val="617596925"/>
                    </a:ext>
                  </a:extLst>
                </a:gridCol>
                <a:gridCol w="1611136">
                  <a:extLst>
                    <a:ext uri="{9D8B030D-6E8A-4147-A177-3AD203B41FA5}">
                      <a16:colId xmlns:a16="http://schemas.microsoft.com/office/drawing/2014/main" val="1153038374"/>
                    </a:ext>
                  </a:extLst>
                </a:gridCol>
                <a:gridCol w="1611136">
                  <a:extLst>
                    <a:ext uri="{9D8B030D-6E8A-4147-A177-3AD203B41FA5}">
                      <a16:colId xmlns:a16="http://schemas.microsoft.com/office/drawing/2014/main" val="3378057824"/>
                    </a:ext>
                  </a:extLst>
                </a:gridCol>
              </a:tblGrid>
              <a:tr h="725865"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/>
                        <a:t>Ingeboards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/>
                        <a:t>Traducción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/>
                        <a:t>IDSCADA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5076418"/>
                  </a:ext>
                </a:extLst>
              </a:tr>
              <a:tr h="493224"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/>
                        <a:t>Lodoso11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/>
                        <a:t>111111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/>
                        <a:t>749874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5065495"/>
                  </a:ext>
                </a:extLst>
              </a:tr>
              <a:tr h="493224"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/>
                        <a:t>Lodoso12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/>
                        <a:t>222222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/>
                        <a:t>401288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799518"/>
                  </a:ext>
                </a:extLst>
              </a:tr>
              <a:tr h="493224"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/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/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/>
                        <a:t>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0520662"/>
                  </a:ext>
                </a:extLst>
              </a:tr>
              <a:tr h="493224"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/>
                        <a:t>LodosoXY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/>
                        <a:t>999999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/>
                        <a:t>123548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0869761"/>
                  </a:ext>
                </a:extLst>
              </a:tr>
            </a:tbl>
          </a:graphicData>
        </a:graphic>
      </p:graphicFrame>
      <p:sp>
        <p:nvSpPr>
          <p:cNvPr id="24" name="Flecha: hacia abajo 23">
            <a:extLst>
              <a:ext uri="{FF2B5EF4-FFF2-40B4-BE49-F238E27FC236}">
                <a16:creationId xmlns:a16="http://schemas.microsoft.com/office/drawing/2014/main" id="{BD71DD27-6109-44A4-AAAA-7E9E19AC7AA7}"/>
              </a:ext>
            </a:extLst>
          </p:cNvPr>
          <p:cNvSpPr/>
          <p:nvPr/>
        </p:nvSpPr>
        <p:spPr>
          <a:xfrm rot="10800000">
            <a:off x="3627796" y="2055542"/>
            <a:ext cx="872197" cy="162130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BAA4CAEC-83E6-49BD-8A63-9018C9A46C89}"/>
              </a:ext>
            </a:extLst>
          </p:cNvPr>
          <p:cNvSpPr txBox="1"/>
          <p:nvPr/>
        </p:nvSpPr>
        <p:spPr>
          <a:xfrm>
            <a:off x="7022451" y="3303523"/>
            <a:ext cx="24055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En base a SCADA mostramos Ingeboards datos correctivos 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0BDD37B1-7EAD-4FC4-938C-0C0DCFA95659}"/>
              </a:ext>
            </a:extLst>
          </p:cNvPr>
          <p:cNvSpPr txBox="1"/>
          <p:nvPr/>
        </p:nvSpPr>
        <p:spPr>
          <a:xfrm>
            <a:off x="8113486" y="5950401"/>
            <a:ext cx="343608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Activos = Aerogeneradores</a:t>
            </a:r>
          </a:p>
        </p:txBody>
      </p:sp>
    </p:spTree>
    <p:extLst>
      <p:ext uri="{BB962C8B-B14F-4D97-AF65-F5344CB8AC3E}">
        <p14:creationId xmlns:p14="http://schemas.microsoft.com/office/powerpoint/2010/main" val="1714317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E5CAA04D-CFB9-4491-A7C8-74B6D50D3C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4084" y="68405"/>
            <a:ext cx="1674421" cy="2419498"/>
          </a:xfrm>
          <a:prstGeom prst="rect">
            <a:avLst/>
          </a:prstGeom>
        </p:spPr>
      </p:pic>
      <p:pic>
        <p:nvPicPr>
          <p:cNvPr id="1032" name="Picture 8" descr="Imagen relacionada">
            <a:extLst>
              <a:ext uri="{FF2B5EF4-FFF2-40B4-BE49-F238E27FC236}">
                <a16:creationId xmlns:a16="http://schemas.microsoft.com/office/drawing/2014/main" id="{9E668104-5B66-45E9-8E53-FE51DB146D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7157" y="3429000"/>
            <a:ext cx="2308274" cy="2308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C446F7B3-21F0-4800-A9D2-00DC83791B20}"/>
              </a:ext>
            </a:extLst>
          </p:cNvPr>
          <p:cNvSpPr txBox="1"/>
          <p:nvPr/>
        </p:nvSpPr>
        <p:spPr>
          <a:xfrm>
            <a:off x="2008173" y="2517207"/>
            <a:ext cx="148624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200" b="1" dirty="0"/>
              <a:t>Ingeboards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8C99631C-4862-4F20-90CE-B43E4466DE22}"/>
              </a:ext>
            </a:extLst>
          </p:cNvPr>
          <p:cNvSpPr txBox="1"/>
          <p:nvPr/>
        </p:nvSpPr>
        <p:spPr>
          <a:xfrm>
            <a:off x="2260711" y="5737274"/>
            <a:ext cx="98116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200" b="1" dirty="0"/>
              <a:t>SCADA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B1553E4C-FE45-4839-95B2-C49751228D26}"/>
              </a:ext>
            </a:extLst>
          </p:cNvPr>
          <p:cNvSpPr txBox="1"/>
          <p:nvPr/>
        </p:nvSpPr>
        <p:spPr>
          <a:xfrm>
            <a:off x="3905431" y="82145"/>
            <a:ext cx="2405576" cy="16312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2000" dirty="0"/>
              <a:t>Actuación.</a:t>
            </a:r>
          </a:p>
          <a:p>
            <a:r>
              <a:rPr lang="es-ES" sz="2000" b="1" dirty="0"/>
              <a:t>Activos</a:t>
            </a:r>
            <a:r>
              <a:rPr lang="es-ES" sz="2000" dirty="0"/>
              <a:t>.</a:t>
            </a:r>
          </a:p>
          <a:p>
            <a:r>
              <a:rPr lang="es-ES" sz="2000" dirty="0"/>
              <a:t>Parques.</a:t>
            </a:r>
          </a:p>
          <a:p>
            <a:r>
              <a:rPr lang="es-ES" sz="2000" dirty="0"/>
              <a:t>Informes de trabajo.</a:t>
            </a:r>
          </a:p>
          <a:p>
            <a:r>
              <a:rPr lang="es-ES" sz="2000" dirty="0"/>
              <a:t>Técnicos.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BF849644-78F1-4ECC-9654-2C77C5EA2583}"/>
              </a:ext>
            </a:extLst>
          </p:cNvPr>
          <p:cNvSpPr txBox="1"/>
          <p:nvPr/>
        </p:nvSpPr>
        <p:spPr>
          <a:xfrm>
            <a:off x="3905431" y="3765188"/>
            <a:ext cx="2889244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2000" dirty="0"/>
              <a:t>Datos de cada uno de los </a:t>
            </a:r>
            <a:r>
              <a:rPr lang="es-ES" sz="2000" b="1" dirty="0"/>
              <a:t>activos</a:t>
            </a:r>
            <a:r>
              <a:rPr lang="es-ES" sz="20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/>
              <a:t>Temperaturas.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/>
              <a:t>Velocidad de viento.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/>
              <a:t>Nivel de aceite.</a:t>
            </a:r>
          </a:p>
          <a:p>
            <a:r>
              <a:rPr lang="es-ES" sz="2000" dirty="0"/>
              <a:t>Datos de errores: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/>
              <a:t>Log de incidentes.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/>
              <a:t>Paradas de aeros.</a:t>
            </a:r>
          </a:p>
        </p:txBody>
      </p: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5F7875CD-E960-49C2-A243-DE350165712D}"/>
              </a:ext>
            </a:extLst>
          </p:cNvPr>
          <p:cNvCxnSpPr>
            <a:cxnSpLocks/>
          </p:cNvCxnSpPr>
          <p:nvPr/>
        </p:nvCxnSpPr>
        <p:spPr>
          <a:xfrm>
            <a:off x="0" y="3080825"/>
            <a:ext cx="7019778" cy="0"/>
          </a:xfrm>
          <a:prstGeom prst="line">
            <a:avLst/>
          </a:prstGeom>
          <a:ln w="762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C0AB252E-C0CD-42DA-A317-9ED2F21953BB}"/>
              </a:ext>
            </a:extLst>
          </p:cNvPr>
          <p:cNvCxnSpPr>
            <a:cxnSpLocks/>
          </p:cNvCxnSpPr>
          <p:nvPr/>
        </p:nvCxnSpPr>
        <p:spPr>
          <a:xfrm>
            <a:off x="7001020" y="0"/>
            <a:ext cx="0" cy="6963508"/>
          </a:xfrm>
          <a:prstGeom prst="line">
            <a:avLst/>
          </a:prstGeom>
          <a:ln w="762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lecha: hacia abajo 23">
            <a:extLst>
              <a:ext uri="{FF2B5EF4-FFF2-40B4-BE49-F238E27FC236}">
                <a16:creationId xmlns:a16="http://schemas.microsoft.com/office/drawing/2014/main" id="{BD71DD27-6109-44A4-AAAA-7E9E19AC7AA7}"/>
              </a:ext>
            </a:extLst>
          </p:cNvPr>
          <p:cNvSpPr/>
          <p:nvPr/>
        </p:nvSpPr>
        <p:spPr>
          <a:xfrm rot="10800000">
            <a:off x="3627793" y="2293033"/>
            <a:ext cx="872197" cy="1383807"/>
          </a:xfrm>
          <a:prstGeom prst="downArrow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F6AE598C-6606-40B7-87C0-BD54DD43D7AC}"/>
              </a:ext>
            </a:extLst>
          </p:cNvPr>
          <p:cNvSpPr/>
          <p:nvPr/>
        </p:nvSpPr>
        <p:spPr>
          <a:xfrm>
            <a:off x="7329266" y="2487903"/>
            <a:ext cx="3516922" cy="28931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200" b="1" dirty="0"/>
          </a:p>
          <a:p>
            <a:pPr algn="ctr"/>
            <a:endParaRPr lang="es-ES" sz="2200" b="1" dirty="0"/>
          </a:p>
          <a:p>
            <a:pPr algn="ctr"/>
            <a:endParaRPr lang="es-ES" sz="2200" b="1" dirty="0"/>
          </a:p>
          <a:p>
            <a:pPr algn="ctr"/>
            <a:endParaRPr lang="es-ES" sz="2200" b="1" dirty="0"/>
          </a:p>
          <a:p>
            <a:pPr algn="ctr"/>
            <a:endParaRPr lang="es-ES" sz="2200" b="1" dirty="0"/>
          </a:p>
          <a:p>
            <a:pPr algn="ctr"/>
            <a:r>
              <a:rPr lang="es-ES" sz="2200" b="1" dirty="0"/>
              <a:t>APLICACIÓN CEP</a:t>
            </a:r>
          </a:p>
          <a:p>
            <a:pPr algn="ctr"/>
            <a:r>
              <a:rPr lang="es-ES" sz="2200" b="1" dirty="0"/>
              <a:t>[Patrones]</a:t>
            </a:r>
          </a:p>
        </p:txBody>
      </p:sp>
      <p:pic>
        <p:nvPicPr>
          <p:cNvPr id="1026" name="Picture 2" descr="Resultado de imagen de tuerca png">
            <a:extLst>
              <a:ext uri="{FF2B5EF4-FFF2-40B4-BE49-F238E27FC236}">
                <a16:creationId xmlns:a16="http://schemas.microsoft.com/office/drawing/2014/main" id="{74C764BC-A70F-493B-984F-491C72AF02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5112" y="3137331"/>
            <a:ext cx="1255713" cy="1255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Flecha: hacia abajo 25">
            <a:extLst>
              <a:ext uri="{FF2B5EF4-FFF2-40B4-BE49-F238E27FC236}">
                <a16:creationId xmlns:a16="http://schemas.microsoft.com/office/drawing/2014/main" id="{8D20A0B6-EC28-44D2-BD05-6DEFDBDD910E}"/>
              </a:ext>
            </a:extLst>
          </p:cNvPr>
          <p:cNvSpPr/>
          <p:nvPr/>
        </p:nvSpPr>
        <p:spPr>
          <a:xfrm rot="10800000">
            <a:off x="8666869" y="1444546"/>
            <a:ext cx="872197" cy="1621301"/>
          </a:xfrm>
          <a:prstGeom prst="downArrow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F80A241C-0473-440B-A17C-A95C51CC5FE5}"/>
              </a:ext>
            </a:extLst>
          </p:cNvPr>
          <p:cNvSpPr txBox="1"/>
          <p:nvPr/>
        </p:nvSpPr>
        <p:spPr>
          <a:xfrm>
            <a:off x="7582489" y="726731"/>
            <a:ext cx="3117159" cy="64633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solidFill>
                  <a:schemeClr val="bg1"/>
                </a:solidFill>
              </a:rPr>
              <a:t>ALERTA. PARADA DE AERO PELIGRO CAÍDA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50D94609-D9FE-4F00-A93E-637AB2A23E3F}"/>
              </a:ext>
            </a:extLst>
          </p:cNvPr>
          <p:cNvSpPr txBox="1"/>
          <p:nvPr/>
        </p:nvSpPr>
        <p:spPr>
          <a:xfrm>
            <a:off x="3905431" y="1708212"/>
            <a:ext cx="2405576" cy="36933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solidFill>
                  <a:schemeClr val="bg1"/>
                </a:solidFill>
              </a:rPr>
              <a:t>Alertas predictivas</a:t>
            </a:r>
          </a:p>
        </p:txBody>
      </p:sp>
      <p:sp>
        <p:nvSpPr>
          <p:cNvPr id="30" name="Flecha: hacia abajo 29">
            <a:extLst>
              <a:ext uri="{FF2B5EF4-FFF2-40B4-BE49-F238E27FC236}">
                <a16:creationId xmlns:a16="http://schemas.microsoft.com/office/drawing/2014/main" id="{D0B3E69C-EED7-49C1-8F2B-A40A8592BD44}"/>
              </a:ext>
            </a:extLst>
          </p:cNvPr>
          <p:cNvSpPr/>
          <p:nvPr/>
        </p:nvSpPr>
        <p:spPr>
          <a:xfrm rot="3698463">
            <a:off x="6505940" y="1011585"/>
            <a:ext cx="872197" cy="1071133"/>
          </a:xfrm>
          <a:prstGeom prst="downArrow">
            <a:avLst/>
          </a:prstGeom>
          <a:solidFill>
            <a:srgbClr val="FF000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1" name="Flecha: hacia abajo 30">
            <a:extLst>
              <a:ext uri="{FF2B5EF4-FFF2-40B4-BE49-F238E27FC236}">
                <a16:creationId xmlns:a16="http://schemas.microsoft.com/office/drawing/2014/main" id="{764C0A78-EEAB-42B2-BC0F-1D2486C584E9}"/>
              </a:ext>
            </a:extLst>
          </p:cNvPr>
          <p:cNvSpPr/>
          <p:nvPr/>
        </p:nvSpPr>
        <p:spPr>
          <a:xfrm rot="13951412">
            <a:off x="6686280" y="4243535"/>
            <a:ext cx="872197" cy="1621301"/>
          </a:xfrm>
          <a:prstGeom prst="downArrow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59167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n de aerogenerador png">
            <a:extLst>
              <a:ext uri="{FF2B5EF4-FFF2-40B4-BE49-F238E27FC236}">
                <a16:creationId xmlns:a16="http://schemas.microsoft.com/office/drawing/2014/main" id="{9DC6F4E1-8C06-4308-A2B1-D5BEC8B323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966" y="1590623"/>
            <a:ext cx="960860" cy="1299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n de casa png">
            <a:extLst>
              <a:ext uri="{FF2B5EF4-FFF2-40B4-BE49-F238E27FC236}">
                <a16:creationId xmlns:a16="http://schemas.microsoft.com/office/drawing/2014/main" id="{373FF36F-B1B9-4286-94FD-9F4BEC7792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454" y="3761590"/>
            <a:ext cx="1745884" cy="1299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de termómetro png">
            <a:extLst>
              <a:ext uri="{FF2B5EF4-FFF2-40B4-BE49-F238E27FC236}">
                <a16:creationId xmlns:a16="http://schemas.microsoft.com/office/drawing/2014/main" id="{B59D7228-34C9-4F4F-80C0-FC9CE4951A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338" y="3959740"/>
            <a:ext cx="825285" cy="825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n de anemómetro png">
            <a:extLst>
              <a:ext uri="{FF2B5EF4-FFF2-40B4-BE49-F238E27FC236}">
                <a16:creationId xmlns:a16="http://schemas.microsoft.com/office/drawing/2014/main" id="{3F8DB1D8-04BD-4602-9004-258E39F678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1826" y="1802717"/>
            <a:ext cx="1522370" cy="1015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30D45A30-B900-494F-AF53-A6EF334B0AE9}"/>
              </a:ext>
            </a:extLst>
          </p:cNvPr>
          <p:cNvSpPr txBox="1"/>
          <p:nvPr/>
        </p:nvSpPr>
        <p:spPr>
          <a:xfrm>
            <a:off x="650966" y="3157427"/>
            <a:ext cx="1621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Aerogenerador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8018A35B-C9B1-453C-A69B-B98C55169525}"/>
              </a:ext>
            </a:extLst>
          </p:cNvPr>
          <p:cNvSpPr txBox="1"/>
          <p:nvPr/>
        </p:nvSpPr>
        <p:spPr>
          <a:xfrm>
            <a:off x="1294270" y="4937733"/>
            <a:ext cx="1109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Domótica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832323E1-E260-4626-82E6-46AE1EE8A73A}"/>
              </a:ext>
            </a:extLst>
          </p:cNvPr>
          <p:cNvSpPr/>
          <p:nvPr/>
        </p:nvSpPr>
        <p:spPr>
          <a:xfrm>
            <a:off x="4407552" y="3105560"/>
            <a:ext cx="3500251" cy="138438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b="1" dirty="0"/>
              <a:t>Enterprise Service Bus</a:t>
            </a:r>
          </a:p>
        </p:txBody>
      </p:sp>
      <p:pic>
        <p:nvPicPr>
          <p:cNvPr id="11" name="Picture 2" descr="Resultado de imagen de tuerca png">
            <a:extLst>
              <a:ext uri="{FF2B5EF4-FFF2-40B4-BE49-F238E27FC236}">
                <a16:creationId xmlns:a16="http://schemas.microsoft.com/office/drawing/2014/main" id="{A5737B78-6695-4006-B310-D48A81B36E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2538" y="-69370"/>
            <a:ext cx="2987476" cy="2987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66F2D674-673E-4137-A649-9A9C0104D6AD}"/>
              </a:ext>
            </a:extLst>
          </p:cNvPr>
          <p:cNvSpPr txBox="1"/>
          <p:nvPr/>
        </p:nvSpPr>
        <p:spPr>
          <a:xfrm>
            <a:off x="9214173" y="1193535"/>
            <a:ext cx="1544205" cy="461665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</p:spPr>
        <p:txBody>
          <a:bodyPr wrap="none" rtlCol="0">
            <a:spAutoFit/>
          </a:bodyPr>
          <a:lstStyle/>
          <a:p>
            <a:r>
              <a:rPr lang="es-ES" sz="2400" b="1" dirty="0"/>
              <a:t>Motor CEP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441C7425-2BCE-4109-8781-23487C4DDE01}"/>
              </a:ext>
            </a:extLst>
          </p:cNvPr>
          <p:cNvSpPr/>
          <p:nvPr/>
        </p:nvSpPr>
        <p:spPr>
          <a:xfrm>
            <a:off x="374973" y="1347894"/>
            <a:ext cx="2993730" cy="4496064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94DE352F-F5C3-4896-89A3-DBF6E00F2C92}"/>
              </a:ext>
            </a:extLst>
          </p:cNvPr>
          <p:cNvCxnSpPr>
            <a:cxnSpLocks/>
          </p:cNvCxnSpPr>
          <p:nvPr/>
        </p:nvCxnSpPr>
        <p:spPr>
          <a:xfrm>
            <a:off x="3134196" y="2285340"/>
            <a:ext cx="1255490" cy="156427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B1EBAEB7-37F8-4B4F-90FD-79B4694CA557}"/>
              </a:ext>
            </a:extLst>
          </p:cNvPr>
          <p:cNvCxnSpPr>
            <a:cxnSpLocks/>
          </p:cNvCxnSpPr>
          <p:nvPr/>
        </p:nvCxnSpPr>
        <p:spPr>
          <a:xfrm flipV="1">
            <a:off x="3134196" y="3849618"/>
            <a:ext cx="1255490" cy="64032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adroTexto 18">
            <a:extLst>
              <a:ext uri="{FF2B5EF4-FFF2-40B4-BE49-F238E27FC236}">
                <a16:creationId xmlns:a16="http://schemas.microsoft.com/office/drawing/2014/main" id="{CBDD9170-04FE-4369-A195-FA57AE3F23A8}"/>
              </a:ext>
            </a:extLst>
          </p:cNvPr>
          <p:cNvSpPr txBox="1"/>
          <p:nvPr/>
        </p:nvSpPr>
        <p:spPr>
          <a:xfrm>
            <a:off x="3528046" y="2377673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CH 1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14AAA015-0269-4628-8FD0-8676552D4429}"/>
              </a:ext>
            </a:extLst>
          </p:cNvPr>
          <p:cNvSpPr txBox="1"/>
          <p:nvPr/>
        </p:nvSpPr>
        <p:spPr>
          <a:xfrm>
            <a:off x="3528046" y="4431435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CH 2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C62C83BD-7D9B-4781-BACD-95DA209D16BF}"/>
              </a:ext>
            </a:extLst>
          </p:cNvPr>
          <p:cNvSpPr/>
          <p:nvPr/>
        </p:nvSpPr>
        <p:spPr>
          <a:xfrm>
            <a:off x="4669606" y="786543"/>
            <a:ext cx="1780007" cy="75671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WindEventSimple</a:t>
            </a:r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76160B29-C0BB-48F1-9FAF-9D794690E1A0}"/>
              </a:ext>
            </a:extLst>
          </p:cNvPr>
          <p:cNvSpPr/>
          <p:nvPr/>
        </p:nvSpPr>
        <p:spPr>
          <a:xfrm>
            <a:off x="5571613" y="1673080"/>
            <a:ext cx="2041519" cy="785472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err="1"/>
              <a:t>WindEvent</a:t>
            </a:r>
            <a:r>
              <a:rPr lang="es-ES" b="1" dirty="0"/>
              <a:t> Simple</a:t>
            </a:r>
          </a:p>
        </p:txBody>
      </p: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4B816C98-4B67-41C4-AAB6-10A1874FF508}"/>
              </a:ext>
            </a:extLst>
          </p:cNvPr>
          <p:cNvCxnSpPr>
            <a:cxnSpLocks/>
          </p:cNvCxnSpPr>
          <p:nvPr/>
        </p:nvCxnSpPr>
        <p:spPr>
          <a:xfrm flipV="1">
            <a:off x="6733735" y="1164898"/>
            <a:ext cx="1758803" cy="1"/>
          </a:xfrm>
          <a:prstGeom prst="straightConnector1">
            <a:avLst/>
          </a:prstGeom>
          <a:ln w="76200">
            <a:solidFill>
              <a:srgbClr val="F8791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1B4FDD39-CB15-491B-8904-2912B2D23874}"/>
              </a:ext>
            </a:extLst>
          </p:cNvPr>
          <p:cNvCxnSpPr>
            <a:cxnSpLocks/>
          </p:cNvCxnSpPr>
          <p:nvPr/>
        </p:nvCxnSpPr>
        <p:spPr>
          <a:xfrm flipV="1">
            <a:off x="5118265" y="1552952"/>
            <a:ext cx="0" cy="1514938"/>
          </a:xfrm>
          <a:prstGeom prst="straightConnector1">
            <a:avLst/>
          </a:prstGeom>
          <a:ln w="76200">
            <a:solidFill>
              <a:srgbClr val="F8791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C46AD5A4-F2B7-4739-9C9A-C7290680B3D7}"/>
              </a:ext>
            </a:extLst>
          </p:cNvPr>
          <p:cNvCxnSpPr>
            <a:cxnSpLocks/>
          </p:cNvCxnSpPr>
          <p:nvPr/>
        </p:nvCxnSpPr>
        <p:spPr>
          <a:xfrm flipV="1">
            <a:off x="7456164" y="2051435"/>
            <a:ext cx="1036374" cy="516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de flecha 34">
            <a:extLst>
              <a:ext uri="{FF2B5EF4-FFF2-40B4-BE49-F238E27FC236}">
                <a16:creationId xmlns:a16="http://schemas.microsoft.com/office/drawing/2014/main" id="{124090BF-F392-4F9C-A0F3-ACF64AB69007}"/>
              </a:ext>
            </a:extLst>
          </p:cNvPr>
          <p:cNvCxnSpPr>
            <a:cxnSpLocks/>
          </p:cNvCxnSpPr>
          <p:nvPr/>
        </p:nvCxnSpPr>
        <p:spPr>
          <a:xfrm flipV="1">
            <a:off x="6508468" y="2522451"/>
            <a:ext cx="0" cy="54502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Elipse 40">
            <a:extLst>
              <a:ext uri="{FF2B5EF4-FFF2-40B4-BE49-F238E27FC236}">
                <a16:creationId xmlns:a16="http://schemas.microsoft.com/office/drawing/2014/main" id="{BE96B2F9-EB4B-44C2-9264-1C792F8AAD73}"/>
              </a:ext>
            </a:extLst>
          </p:cNvPr>
          <p:cNvSpPr/>
          <p:nvPr/>
        </p:nvSpPr>
        <p:spPr>
          <a:xfrm>
            <a:off x="8122733" y="2890071"/>
            <a:ext cx="2009334" cy="95438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WindEvent Complex</a:t>
            </a:r>
          </a:p>
        </p:txBody>
      </p:sp>
      <p:sp>
        <p:nvSpPr>
          <p:cNvPr id="42" name="Elipse 41">
            <a:extLst>
              <a:ext uri="{FF2B5EF4-FFF2-40B4-BE49-F238E27FC236}">
                <a16:creationId xmlns:a16="http://schemas.microsoft.com/office/drawing/2014/main" id="{372B43FA-C8BB-499E-AE12-594FEADF21D4}"/>
              </a:ext>
            </a:extLst>
          </p:cNvPr>
          <p:cNvSpPr/>
          <p:nvPr/>
        </p:nvSpPr>
        <p:spPr>
          <a:xfrm>
            <a:off x="9226176" y="3934468"/>
            <a:ext cx="2253837" cy="9699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err="1"/>
              <a:t>WindEvent</a:t>
            </a:r>
            <a:r>
              <a:rPr lang="es-ES" b="1" dirty="0"/>
              <a:t> Complex</a:t>
            </a:r>
          </a:p>
        </p:txBody>
      </p:sp>
      <p:cxnSp>
        <p:nvCxnSpPr>
          <p:cNvPr id="43" name="Conector recto de flecha 42">
            <a:extLst>
              <a:ext uri="{FF2B5EF4-FFF2-40B4-BE49-F238E27FC236}">
                <a16:creationId xmlns:a16="http://schemas.microsoft.com/office/drawing/2014/main" id="{D6CE1406-9237-4138-A601-BF4127715FDA}"/>
              </a:ext>
            </a:extLst>
          </p:cNvPr>
          <p:cNvCxnSpPr>
            <a:cxnSpLocks/>
            <a:endCxn id="41" idx="0"/>
          </p:cNvCxnSpPr>
          <p:nvPr/>
        </p:nvCxnSpPr>
        <p:spPr>
          <a:xfrm flipH="1">
            <a:off x="9127400" y="2429791"/>
            <a:ext cx="265984" cy="460280"/>
          </a:xfrm>
          <a:prstGeom prst="straightConnector1">
            <a:avLst/>
          </a:prstGeom>
          <a:ln w="76200">
            <a:solidFill>
              <a:srgbClr val="F8791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de flecha 45">
            <a:extLst>
              <a:ext uri="{FF2B5EF4-FFF2-40B4-BE49-F238E27FC236}">
                <a16:creationId xmlns:a16="http://schemas.microsoft.com/office/drawing/2014/main" id="{4200DA75-1CB7-4056-996A-ABD0F7EA9C16}"/>
              </a:ext>
            </a:extLst>
          </p:cNvPr>
          <p:cNvCxnSpPr>
            <a:cxnSpLocks/>
            <a:stCxn id="41" idx="2"/>
          </p:cNvCxnSpPr>
          <p:nvPr/>
        </p:nvCxnSpPr>
        <p:spPr>
          <a:xfrm flipH="1">
            <a:off x="7925669" y="3367264"/>
            <a:ext cx="197064" cy="159495"/>
          </a:xfrm>
          <a:prstGeom prst="straightConnector1">
            <a:avLst/>
          </a:prstGeom>
          <a:ln w="76200">
            <a:solidFill>
              <a:srgbClr val="F8791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de flecha 48">
            <a:extLst>
              <a:ext uri="{FF2B5EF4-FFF2-40B4-BE49-F238E27FC236}">
                <a16:creationId xmlns:a16="http://schemas.microsoft.com/office/drawing/2014/main" id="{397349CE-3502-4E6D-9761-C4476AE4DAAC}"/>
              </a:ext>
            </a:extLst>
          </p:cNvPr>
          <p:cNvCxnSpPr>
            <a:cxnSpLocks/>
            <a:endCxn id="42" idx="0"/>
          </p:cNvCxnSpPr>
          <p:nvPr/>
        </p:nvCxnSpPr>
        <p:spPr>
          <a:xfrm flipH="1">
            <a:off x="10353095" y="2418134"/>
            <a:ext cx="227080" cy="151633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cto de flecha 51">
            <a:extLst>
              <a:ext uri="{FF2B5EF4-FFF2-40B4-BE49-F238E27FC236}">
                <a16:creationId xmlns:a16="http://schemas.microsoft.com/office/drawing/2014/main" id="{DEB5C780-141F-47FD-828D-E1C141CE33A4}"/>
              </a:ext>
            </a:extLst>
          </p:cNvPr>
          <p:cNvCxnSpPr>
            <a:cxnSpLocks/>
            <a:stCxn id="42" idx="2"/>
          </p:cNvCxnSpPr>
          <p:nvPr/>
        </p:nvCxnSpPr>
        <p:spPr>
          <a:xfrm flipH="1" flipV="1">
            <a:off x="7935706" y="4181012"/>
            <a:ext cx="1290470" cy="23840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Picture 4" descr="Resultado de imagen de usuario">
            <a:extLst>
              <a:ext uri="{FF2B5EF4-FFF2-40B4-BE49-F238E27FC236}">
                <a16:creationId xmlns:a16="http://schemas.microsoft.com/office/drawing/2014/main" id="{EB008434-7DF4-459C-B62F-15B27E290A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-50000"/>
                    </a14:imgEffect>
                    <a14:imgEffect>
                      <a14:saturation sat="33000"/>
                    </a14:imgEffect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4768" y="4904368"/>
            <a:ext cx="1545818" cy="1545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CuadroTexto 55">
            <a:extLst>
              <a:ext uri="{FF2B5EF4-FFF2-40B4-BE49-F238E27FC236}">
                <a16:creationId xmlns:a16="http://schemas.microsoft.com/office/drawing/2014/main" id="{5ACF946F-470B-4D88-B77F-85F15A151473}"/>
              </a:ext>
            </a:extLst>
          </p:cNvPr>
          <p:cNvSpPr txBox="1"/>
          <p:nvPr/>
        </p:nvSpPr>
        <p:spPr>
          <a:xfrm>
            <a:off x="4973246" y="6443051"/>
            <a:ext cx="2639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Consumidores de eventos</a:t>
            </a:r>
          </a:p>
        </p:txBody>
      </p:sp>
      <p:cxnSp>
        <p:nvCxnSpPr>
          <p:cNvPr id="57" name="Conector recto de flecha 56">
            <a:extLst>
              <a:ext uri="{FF2B5EF4-FFF2-40B4-BE49-F238E27FC236}">
                <a16:creationId xmlns:a16="http://schemas.microsoft.com/office/drawing/2014/main" id="{373AB273-03E7-48FA-B8EA-55610DD8C0E0}"/>
              </a:ext>
            </a:extLst>
          </p:cNvPr>
          <p:cNvCxnSpPr>
            <a:cxnSpLocks/>
            <a:stCxn id="5" idx="2"/>
            <a:endCxn id="55" idx="0"/>
          </p:cNvCxnSpPr>
          <p:nvPr/>
        </p:nvCxnSpPr>
        <p:spPr>
          <a:xfrm flipH="1">
            <a:off x="6157677" y="4489942"/>
            <a:ext cx="1" cy="41442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CuadroTexto 59">
            <a:extLst>
              <a:ext uri="{FF2B5EF4-FFF2-40B4-BE49-F238E27FC236}">
                <a16:creationId xmlns:a16="http://schemas.microsoft.com/office/drawing/2014/main" id="{231FA9CD-C3A8-4922-9E09-1C02B8C64FD5}"/>
              </a:ext>
            </a:extLst>
          </p:cNvPr>
          <p:cNvSpPr txBox="1"/>
          <p:nvPr/>
        </p:nvSpPr>
        <p:spPr>
          <a:xfrm>
            <a:off x="1774109" y="424564"/>
            <a:ext cx="27201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/>
              <a:t>Productores de eventos</a:t>
            </a:r>
          </a:p>
          <a:p>
            <a:pPr algn="ctr"/>
            <a:r>
              <a:rPr lang="es-ES" b="1" u="sng" dirty="0">
                <a:highlight>
                  <a:srgbClr val="FFFF00"/>
                </a:highlight>
              </a:rPr>
              <a:t>Sensores IoT</a:t>
            </a:r>
          </a:p>
        </p:txBody>
      </p:sp>
      <p:pic>
        <p:nvPicPr>
          <p:cNvPr id="38" name="Imagen 37">
            <a:extLst>
              <a:ext uri="{FF2B5EF4-FFF2-40B4-BE49-F238E27FC236}">
                <a16:creationId xmlns:a16="http://schemas.microsoft.com/office/drawing/2014/main" id="{D682D540-B905-4EA6-9405-BB4A517F70C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68234" y="4638305"/>
            <a:ext cx="1069788" cy="1545818"/>
          </a:xfrm>
          <a:prstGeom prst="rect">
            <a:avLst/>
          </a:prstGeom>
        </p:spPr>
      </p:pic>
      <p:sp>
        <p:nvSpPr>
          <p:cNvPr id="39" name="CuadroTexto 38">
            <a:extLst>
              <a:ext uri="{FF2B5EF4-FFF2-40B4-BE49-F238E27FC236}">
                <a16:creationId xmlns:a16="http://schemas.microsoft.com/office/drawing/2014/main" id="{3EF7B0F7-8D48-4392-B5D1-ADFE2BB2D5D8}"/>
              </a:ext>
            </a:extLst>
          </p:cNvPr>
          <p:cNvSpPr txBox="1"/>
          <p:nvPr/>
        </p:nvSpPr>
        <p:spPr>
          <a:xfrm>
            <a:off x="4375144" y="6268702"/>
            <a:ext cx="148624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200" b="1" dirty="0"/>
              <a:t>Ingeboards</a:t>
            </a: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C49EC438-F40C-4AA5-A5A0-5B711E8B5755}"/>
              </a:ext>
            </a:extLst>
          </p:cNvPr>
          <p:cNvSpPr txBox="1"/>
          <p:nvPr/>
        </p:nvSpPr>
        <p:spPr>
          <a:xfrm>
            <a:off x="6291275" y="4727256"/>
            <a:ext cx="2405576" cy="16312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2000" dirty="0"/>
              <a:t>Actuación.</a:t>
            </a:r>
          </a:p>
          <a:p>
            <a:r>
              <a:rPr lang="es-ES" sz="2000" b="1" dirty="0"/>
              <a:t>Activos</a:t>
            </a:r>
            <a:r>
              <a:rPr lang="es-ES" sz="2000" dirty="0"/>
              <a:t>.</a:t>
            </a:r>
          </a:p>
          <a:p>
            <a:r>
              <a:rPr lang="es-ES" sz="2000" dirty="0"/>
              <a:t>Parques.</a:t>
            </a:r>
          </a:p>
          <a:p>
            <a:r>
              <a:rPr lang="es-ES" sz="2000" dirty="0"/>
              <a:t>Informes de trabajo.</a:t>
            </a:r>
          </a:p>
          <a:p>
            <a:r>
              <a:rPr lang="es-ES" sz="2000" dirty="0"/>
              <a:t>Técnicos.</a:t>
            </a:r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80C32E07-D1D0-4770-A9EA-D0AE5531CEB3}"/>
              </a:ext>
            </a:extLst>
          </p:cNvPr>
          <p:cNvSpPr txBox="1"/>
          <p:nvPr/>
        </p:nvSpPr>
        <p:spPr>
          <a:xfrm>
            <a:off x="6291275" y="6353323"/>
            <a:ext cx="2405576" cy="36933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solidFill>
                  <a:schemeClr val="bg1"/>
                </a:solidFill>
              </a:rPr>
              <a:t>Alertas predictivas</a:t>
            </a:r>
          </a:p>
        </p:txBody>
      </p:sp>
    </p:spTree>
    <p:extLst>
      <p:ext uri="{BB962C8B-B14F-4D97-AF65-F5344CB8AC3E}">
        <p14:creationId xmlns:p14="http://schemas.microsoft.com/office/powerpoint/2010/main" val="4091319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39" grpId="0"/>
      <p:bldP spid="40" grpId="0" animBg="1"/>
      <p:bldP spid="4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83A094-792D-4A0C-BB4F-F5B66A8AC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1703499"/>
            <a:ext cx="8911687" cy="1280890"/>
          </a:xfrm>
        </p:spPr>
        <p:txBody>
          <a:bodyPr/>
          <a:lstStyle/>
          <a:p>
            <a:r>
              <a:rPr lang="es-ES" b="1" dirty="0"/>
              <a:t>Entrada de datos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C3D769E9-C242-44DC-AB22-E42B73D342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3831" y="2630487"/>
            <a:ext cx="10399027" cy="3122613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5B09BA46-E329-456C-BC40-97F8393B5F76}"/>
              </a:ext>
            </a:extLst>
          </p:cNvPr>
          <p:cNvSpPr txBox="1">
            <a:spLocks/>
          </p:cNvSpPr>
          <p:nvPr/>
        </p:nvSpPr>
        <p:spPr>
          <a:xfrm>
            <a:off x="2745325" y="7765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b="1" u="sng" dirty="0"/>
              <a:t>Enterprise Service Bus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4E55E2DE-2E11-42FA-8A3C-AA8A1DFF3FF6}"/>
              </a:ext>
            </a:extLst>
          </p:cNvPr>
          <p:cNvSpPr/>
          <p:nvPr/>
        </p:nvSpPr>
        <p:spPr>
          <a:xfrm>
            <a:off x="5791200" y="3632200"/>
            <a:ext cx="2044700" cy="1522301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63D37B08-D234-41C8-932C-F7D43C81FF8C}"/>
              </a:ext>
            </a:extLst>
          </p:cNvPr>
          <p:cNvSpPr/>
          <p:nvPr/>
        </p:nvSpPr>
        <p:spPr>
          <a:xfrm>
            <a:off x="9612312" y="3911377"/>
            <a:ext cx="2044700" cy="1522301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82772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D9C006-3B74-45D9-82C9-6EB43331C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4889" y="459010"/>
            <a:ext cx="4862512" cy="1280890"/>
          </a:xfrm>
        </p:spPr>
        <p:txBody>
          <a:bodyPr>
            <a:normAutofit fontScale="90000"/>
          </a:bodyPr>
          <a:lstStyle/>
          <a:p>
            <a:r>
              <a:rPr lang="es-ES" b="1" u="sng" dirty="0"/>
              <a:t>Enterprise Service Bus</a:t>
            </a:r>
            <a:br>
              <a:rPr lang="es-ES" b="1" u="sng" dirty="0"/>
            </a:b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BB30FFD-24DC-4C1D-A87A-F128BCD4C1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3111500"/>
            <a:ext cx="4862512" cy="2787022"/>
          </a:xfrm>
        </p:spPr>
        <p:txBody>
          <a:bodyPr>
            <a:normAutofit/>
          </a:bodyPr>
          <a:lstStyle/>
          <a:p>
            <a:r>
              <a:rPr lang="es-ES" sz="2600" b="1" dirty="0"/>
              <a:t>Motor CEP</a:t>
            </a:r>
          </a:p>
          <a:p>
            <a:r>
              <a:rPr lang="es-ES" sz="2600" b="1" dirty="0"/>
              <a:t>Ingreso en base de datos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0C700D7-0B27-412B-96C1-82EF98E367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4599" y="250054"/>
            <a:ext cx="4576375" cy="6357892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90F7B277-A6A2-4D33-8B77-52883679D0B3}"/>
              </a:ext>
            </a:extLst>
          </p:cNvPr>
          <p:cNvSpPr txBox="1">
            <a:spLocks/>
          </p:cNvSpPr>
          <p:nvPr/>
        </p:nvSpPr>
        <p:spPr>
          <a:xfrm>
            <a:off x="6084889" y="1716310"/>
            <a:ext cx="4862512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b="1" dirty="0"/>
              <a:t>Toma de decisiones</a:t>
            </a:r>
          </a:p>
        </p:txBody>
      </p:sp>
    </p:spTree>
    <p:extLst>
      <p:ext uri="{BB962C8B-B14F-4D97-AF65-F5344CB8AC3E}">
        <p14:creationId xmlns:p14="http://schemas.microsoft.com/office/powerpoint/2010/main" val="20961151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83A094-792D-4A0C-BB4F-F5B66A8AC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3562" y="1412583"/>
            <a:ext cx="8911687" cy="1280890"/>
          </a:xfrm>
        </p:spPr>
        <p:txBody>
          <a:bodyPr/>
          <a:lstStyle/>
          <a:p>
            <a:r>
              <a:rPr lang="es-ES" b="1" dirty="0"/>
              <a:t>Añadir patrones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5B09BA46-E329-456C-BC40-97F8393B5F76}"/>
              </a:ext>
            </a:extLst>
          </p:cNvPr>
          <p:cNvSpPr txBox="1">
            <a:spLocks/>
          </p:cNvSpPr>
          <p:nvPr/>
        </p:nvSpPr>
        <p:spPr>
          <a:xfrm>
            <a:off x="2745325" y="7765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b="1" u="sng" dirty="0"/>
              <a:t>Enterprise Service Bus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39D9DAB3-DEF8-4F93-92EB-8128A81808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4452" y="2697650"/>
            <a:ext cx="5046662" cy="3569903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ECAAFCB2-8E91-4371-9CD2-1301186B2D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0156" y="2136301"/>
            <a:ext cx="8718282" cy="4479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781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C3B655-27EC-4880-8A75-D9F23D573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2010" y="624110"/>
            <a:ext cx="5317361" cy="653147"/>
          </a:xfrm>
        </p:spPr>
        <p:txBody>
          <a:bodyPr/>
          <a:lstStyle/>
          <a:p>
            <a:r>
              <a:rPr lang="es-ES" b="1" dirty="0">
                <a:solidFill>
                  <a:srgbClr val="002060"/>
                </a:solidFill>
              </a:rPr>
              <a:t>Patrones desarrollados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5AC7B479-B366-4C16-AF8A-83E9C95AEDEE}"/>
              </a:ext>
            </a:extLst>
          </p:cNvPr>
          <p:cNvSpPr txBox="1">
            <a:spLocks/>
          </p:cNvSpPr>
          <p:nvPr/>
        </p:nvSpPr>
        <p:spPr>
          <a:xfrm>
            <a:off x="897317" y="1777999"/>
            <a:ext cx="5317361" cy="65314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ES" b="1" dirty="0"/>
              <a:t>Rendimiento V1.0</a:t>
            </a: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530E3B77-6239-49A6-8252-9D2E3D2C4BA3}"/>
              </a:ext>
            </a:extLst>
          </p:cNvPr>
          <p:cNvSpPr txBox="1">
            <a:spLocks/>
          </p:cNvSpPr>
          <p:nvPr/>
        </p:nvSpPr>
        <p:spPr>
          <a:xfrm>
            <a:off x="1075759" y="2619816"/>
            <a:ext cx="5020241" cy="15965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ES" sz="3000" b="1" dirty="0">
                <a:solidFill>
                  <a:schemeClr val="tx1"/>
                </a:solidFill>
                <a:highlight>
                  <a:srgbClr val="00FFFF"/>
                </a:highlight>
              </a:rPr>
              <a:t>Velocidad de viento</a:t>
            </a:r>
          </a:p>
          <a:p>
            <a:pPr algn="ctr"/>
            <a:r>
              <a:rPr lang="es-ES" sz="3000" b="1" dirty="0">
                <a:solidFill>
                  <a:schemeClr val="tx1"/>
                </a:solidFill>
              </a:rPr>
              <a:t> VS </a:t>
            </a:r>
          </a:p>
          <a:p>
            <a:pPr algn="ctr"/>
            <a:r>
              <a:rPr lang="es-ES" sz="3000" b="1" dirty="0">
                <a:solidFill>
                  <a:schemeClr val="tx1"/>
                </a:solidFill>
                <a:highlight>
                  <a:srgbClr val="00FF00"/>
                </a:highlight>
              </a:rPr>
              <a:t>Potencia producida</a:t>
            </a: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7A148875-64EB-4810-8C28-15A727B07505}"/>
              </a:ext>
            </a:extLst>
          </p:cNvPr>
          <p:cNvSpPr txBox="1">
            <a:spLocks/>
          </p:cNvSpPr>
          <p:nvPr/>
        </p:nvSpPr>
        <p:spPr>
          <a:xfrm>
            <a:off x="6559603" y="1817911"/>
            <a:ext cx="5317361" cy="65314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ES" b="1" dirty="0">
                <a:solidFill>
                  <a:schemeClr val="accent6">
                    <a:lumMod val="75000"/>
                  </a:schemeClr>
                </a:solidFill>
              </a:rPr>
              <a:t>Productividad V1.0</a:t>
            </a:r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62FD515F-7201-48B7-B4C4-164C33E24CEA}"/>
              </a:ext>
            </a:extLst>
          </p:cNvPr>
          <p:cNvSpPr txBox="1">
            <a:spLocks/>
          </p:cNvSpPr>
          <p:nvPr/>
        </p:nvSpPr>
        <p:spPr>
          <a:xfrm>
            <a:off x="6708164" y="2576286"/>
            <a:ext cx="5020241" cy="159658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ES" sz="3000" b="1" dirty="0">
                <a:solidFill>
                  <a:schemeClr val="tx1"/>
                </a:solidFill>
                <a:highlight>
                  <a:srgbClr val="FFFF00"/>
                </a:highlight>
              </a:rPr>
              <a:t>Transcurso del tiempo</a:t>
            </a:r>
          </a:p>
          <a:p>
            <a:pPr algn="ctr"/>
            <a:r>
              <a:rPr lang="es-ES" sz="3000" b="1" dirty="0">
                <a:solidFill>
                  <a:schemeClr val="tx1"/>
                </a:solidFill>
              </a:rPr>
              <a:t> VS </a:t>
            </a:r>
          </a:p>
          <a:p>
            <a:pPr algn="ctr"/>
            <a:r>
              <a:rPr lang="es-ES" sz="3000" b="1" dirty="0">
                <a:solidFill>
                  <a:schemeClr val="tx1"/>
                </a:solidFill>
                <a:highlight>
                  <a:srgbClr val="00FF00"/>
                </a:highlight>
              </a:rPr>
              <a:t>Potencia producida</a:t>
            </a:r>
          </a:p>
        </p:txBody>
      </p:sp>
      <p:graphicFrame>
        <p:nvGraphicFramePr>
          <p:cNvPr id="14" name="Tabla 13">
            <a:extLst>
              <a:ext uri="{FF2B5EF4-FFF2-40B4-BE49-F238E27FC236}">
                <a16:creationId xmlns:a16="http://schemas.microsoft.com/office/drawing/2014/main" id="{5B72FBF4-EA16-443E-96E7-3D1EB0D847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8271973"/>
              </p:ext>
            </p:extLst>
          </p:nvPr>
        </p:nvGraphicFramePr>
        <p:xfrm>
          <a:off x="2017487" y="4725609"/>
          <a:ext cx="860611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8705">
                  <a:extLst>
                    <a:ext uri="{9D8B030D-6E8A-4147-A177-3AD203B41FA5}">
                      <a16:colId xmlns:a16="http://schemas.microsoft.com/office/drawing/2014/main" val="1203169427"/>
                    </a:ext>
                  </a:extLst>
                </a:gridCol>
                <a:gridCol w="2868705">
                  <a:extLst>
                    <a:ext uri="{9D8B030D-6E8A-4147-A177-3AD203B41FA5}">
                      <a16:colId xmlns:a16="http://schemas.microsoft.com/office/drawing/2014/main" val="2906736270"/>
                    </a:ext>
                  </a:extLst>
                </a:gridCol>
                <a:gridCol w="2868705">
                  <a:extLst>
                    <a:ext uri="{9D8B030D-6E8A-4147-A177-3AD203B41FA5}">
                      <a16:colId xmlns:a16="http://schemas.microsoft.com/office/drawing/2014/main" val="3080256398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r>
                        <a:rPr lang="es-ES" b="1" dirty="0"/>
                        <a:t>Otros factores que pueden intervenir en versiones posteriores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68525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b="1" dirty="0"/>
                        <a:t>Presión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="1" dirty="0"/>
                        <a:t>Temperatura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="1" dirty="0"/>
                        <a:t>Origen de viento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6981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b="1" dirty="0"/>
                        <a:t>Temperatura de aceite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="1" dirty="0"/>
                        <a:t>Precio de la potencia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="1" dirty="0"/>
                        <a:t>Muchos factores mas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25809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7240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C8E762-78C4-40B3-A1E4-988AC9CE2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Que tengo realizado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77BB529-63E0-4058-9563-7B857936B8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Todas las partes necesarias funcionando:</a:t>
            </a:r>
          </a:p>
          <a:p>
            <a:pPr lvl="1"/>
            <a:r>
              <a:rPr lang="es-ES" dirty="0"/>
              <a:t>Lectura y manejo de los datos de ficheros </a:t>
            </a:r>
            <a:r>
              <a:rPr lang="es-ES" dirty="0" err="1"/>
              <a:t>excels</a:t>
            </a:r>
            <a:r>
              <a:rPr lang="es-ES" dirty="0"/>
              <a:t>.</a:t>
            </a:r>
          </a:p>
          <a:p>
            <a:pPr lvl="1"/>
            <a:r>
              <a:rPr lang="es-ES" dirty="0"/>
              <a:t>Uso del motor esper.</a:t>
            </a:r>
          </a:p>
          <a:p>
            <a:pPr lvl="1"/>
            <a:r>
              <a:rPr lang="es-ES" dirty="0"/>
              <a:t>Acceso e inserción en una base de datos MySQL.</a:t>
            </a:r>
          </a:p>
          <a:p>
            <a:pPr lvl="1"/>
            <a:r>
              <a:rPr lang="es-ES" dirty="0"/>
              <a:t>Envío de correos.</a:t>
            </a:r>
          </a:p>
          <a:p>
            <a:pPr lvl="1"/>
            <a:r>
              <a:rPr lang="es-ES" dirty="0"/>
              <a:t>Creación de algunos eventos y patrones simples.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46436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BF3AA3-17E4-481F-88F3-9F90C768E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0627" y="547700"/>
            <a:ext cx="10096500" cy="1280890"/>
          </a:xfrm>
        </p:spPr>
        <p:txBody>
          <a:bodyPr>
            <a:noAutofit/>
          </a:bodyPr>
          <a:lstStyle/>
          <a:p>
            <a:r>
              <a:rPr lang="es-ES" sz="4200" b="1" dirty="0"/>
              <a:t>Procesamiento de Eventos Complejos</a:t>
            </a:r>
            <a:br>
              <a:rPr lang="es-ES" sz="4200" b="1" dirty="0"/>
            </a:br>
            <a:endParaRPr lang="es-ES" sz="4200" b="1" dirty="0"/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9A99EBF6-AC42-4E54-8BDB-06A29C7AC51F}"/>
              </a:ext>
            </a:extLst>
          </p:cNvPr>
          <p:cNvSpPr txBox="1">
            <a:spLocks/>
          </p:cNvSpPr>
          <p:nvPr/>
        </p:nvSpPr>
        <p:spPr>
          <a:xfrm>
            <a:off x="1097279" y="1845734"/>
            <a:ext cx="9005059" cy="40233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s-ES" b="1" dirty="0"/>
              <a:t>Tecnología de Internet </a:t>
            </a:r>
            <a:r>
              <a:rPr lang="es-ES" b="1" dirty="0" err="1"/>
              <a:t>of</a:t>
            </a:r>
            <a:r>
              <a:rPr lang="es-ES" b="1" dirty="0"/>
              <a:t> </a:t>
            </a:r>
            <a:r>
              <a:rPr lang="es-ES" b="1" dirty="0" err="1"/>
              <a:t>Things</a:t>
            </a:r>
            <a:r>
              <a:rPr lang="es-ES" b="1" dirty="0"/>
              <a:t> que tiene la capacidad de analizar grandes correlaciones de eventos.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s-ES" b="1" dirty="0"/>
              <a:t>Tiempo real.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s-ES" b="1" dirty="0"/>
              <a:t>A través de patrones de eventos.</a:t>
            </a:r>
          </a:p>
          <a:p>
            <a:endParaRPr lang="es-ES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352BE8BB-017F-4636-95F6-41CBBE696E52}"/>
              </a:ext>
            </a:extLst>
          </p:cNvPr>
          <p:cNvSpPr/>
          <p:nvPr/>
        </p:nvSpPr>
        <p:spPr>
          <a:xfrm>
            <a:off x="2183033" y="4104211"/>
            <a:ext cx="8911688" cy="1747739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Triángulo isósceles 6">
            <a:extLst>
              <a:ext uri="{FF2B5EF4-FFF2-40B4-BE49-F238E27FC236}">
                <a16:creationId xmlns:a16="http://schemas.microsoft.com/office/drawing/2014/main" id="{1FE9C8C3-7364-4F87-9B8C-3F1A25428C65}"/>
              </a:ext>
            </a:extLst>
          </p:cNvPr>
          <p:cNvSpPr/>
          <p:nvPr/>
        </p:nvSpPr>
        <p:spPr>
          <a:xfrm>
            <a:off x="2455421" y="4229729"/>
            <a:ext cx="803564" cy="607708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0535753F-C855-4B2F-A349-FADBB4716231}"/>
              </a:ext>
            </a:extLst>
          </p:cNvPr>
          <p:cNvSpPr/>
          <p:nvPr/>
        </p:nvSpPr>
        <p:spPr>
          <a:xfrm>
            <a:off x="3892335" y="4229729"/>
            <a:ext cx="593767" cy="607708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Cara sonriente 9">
            <a:extLst>
              <a:ext uri="{FF2B5EF4-FFF2-40B4-BE49-F238E27FC236}">
                <a16:creationId xmlns:a16="http://schemas.microsoft.com/office/drawing/2014/main" id="{D93FE747-EC00-4042-BF63-136BC81FD47F}"/>
              </a:ext>
            </a:extLst>
          </p:cNvPr>
          <p:cNvSpPr/>
          <p:nvPr/>
        </p:nvSpPr>
        <p:spPr>
          <a:xfrm>
            <a:off x="4925489" y="5103702"/>
            <a:ext cx="617516" cy="607708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Diagrama de flujo: cinta perforada 11">
            <a:extLst>
              <a:ext uri="{FF2B5EF4-FFF2-40B4-BE49-F238E27FC236}">
                <a16:creationId xmlns:a16="http://schemas.microsoft.com/office/drawing/2014/main" id="{14F69522-750E-4F9C-8427-47B1D9C726F8}"/>
              </a:ext>
            </a:extLst>
          </p:cNvPr>
          <p:cNvSpPr/>
          <p:nvPr/>
        </p:nvSpPr>
        <p:spPr>
          <a:xfrm>
            <a:off x="2455421" y="5085037"/>
            <a:ext cx="803564" cy="607708"/>
          </a:xfrm>
          <a:prstGeom prst="flowChartPunchedTap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Sol 12">
            <a:extLst>
              <a:ext uri="{FF2B5EF4-FFF2-40B4-BE49-F238E27FC236}">
                <a16:creationId xmlns:a16="http://schemas.microsoft.com/office/drawing/2014/main" id="{28379489-80EA-48AC-BA6A-D9273C121E7C}"/>
              </a:ext>
            </a:extLst>
          </p:cNvPr>
          <p:cNvSpPr/>
          <p:nvPr/>
        </p:nvSpPr>
        <p:spPr>
          <a:xfrm>
            <a:off x="3787436" y="4995224"/>
            <a:ext cx="803564" cy="748145"/>
          </a:xfrm>
          <a:prstGeom prst="su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Diagrama de flujo: decisión 16">
            <a:extLst>
              <a:ext uri="{FF2B5EF4-FFF2-40B4-BE49-F238E27FC236}">
                <a16:creationId xmlns:a16="http://schemas.microsoft.com/office/drawing/2014/main" id="{99DF2859-93E3-436C-8637-271C7ADF312C}"/>
              </a:ext>
            </a:extLst>
          </p:cNvPr>
          <p:cNvSpPr/>
          <p:nvPr/>
        </p:nvSpPr>
        <p:spPr>
          <a:xfrm>
            <a:off x="5942807" y="5133106"/>
            <a:ext cx="653143" cy="607708"/>
          </a:xfrm>
          <a:prstGeom prst="flowChartDecision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Símbolo &quot;No permitido&quot; 18">
            <a:extLst>
              <a:ext uri="{FF2B5EF4-FFF2-40B4-BE49-F238E27FC236}">
                <a16:creationId xmlns:a16="http://schemas.microsoft.com/office/drawing/2014/main" id="{7CE8014A-4ECE-4C48-85F0-BC67B2A4EF83}"/>
              </a:ext>
            </a:extLst>
          </p:cNvPr>
          <p:cNvSpPr/>
          <p:nvPr/>
        </p:nvSpPr>
        <p:spPr>
          <a:xfrm>
            <a:off x="7135684" y="5189062"/>
            <a:ext cx="577140" cy="495795"/>
          </a:xfrm>
          <a:prstGeom prst="noSmoking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21" name="Triángulo isósceles 20">
            <a:extLst>
              <a:ext uri="{FF2B5EF4-FFF2-40B4-BE49-F238E27FC236}">
                <a16:creationId xmlns:a16="http://schemas.microsoft.com/office/drawing/2014/main" id="{AE102563-0AD6-4AC2-9A07-20EFDF2D1746}"/>
              </a:ext>
            </a:extLst>
          </p:cNvPr>
          <p:cNvSpPr/>
          <p:nvPr/>
        </p:nvSpPr>
        <p:spPr>
          <a:xfrm>
            <a:off x="9074576" y="5081667"/>
            <a:ext cx="803564" cy="607708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46DB1CDF-8A99-432F-9752-DD344DD47065}"/>
              </a:ext>
            </a:extLst>
          </p:cNvPr>
          <p:cNvSpPr/>
          <p:nvPr/>
        </p:nvSpPr>
        <p:spPr>
          <a:xfrm>
            <a:off x="8164482" y="5033297"/>
            <a:ext cx="593767" cy="60770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Cruz 23">
            <a:extLst>
              <a:ext uri="{FF2B5EF4-FFF2-40B4-BE49-F238E27FC236}">
                <a16:creationId xmlns:a16="http://schemas.microsoft.com/office/drawing/2014/main" id="{13B8E6E1-39FD-4DD0-BBD6-5E7D052A6AA5}"/>
              </a:ext>
            </a:extLst>
          </p:cNvPr>
          <p:cNvSpPr/>
          <p:nvPr/>
        </p:nvSpPr>
        <p:spPr>
          <a:xfrm>
            <a:off x="4944094" y="4227174"/>
            <a:ext cx="593767" cy="607708"/>
          </a:xfrm>
          <a:prstGeom prst="plus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Diagrama de flujo: cinta perforada 24">
            <a:extLst>
              <a:ext uri="{FF2B5EF4-FFF2-40B4-BE49-F238E27FC236}">
                <a16:creationId xmlns:a16="http://schemas.microsoft.com/office/drawing/2014/main" id="{07F7A9BE-CC57-459D-B80B-C1B7941AD940}"/>
              </a:ext>
            </a:extLst>
          </p:cNvPr>
          <p:cNvSpPr/>
          <p:nvPr/>
        </p:nvSpPr>
        <p:spPr>
          <a:xfrm>
            <a:off x="7044047" y="4297600"/>
            <a:ext cx="803564" cy="607708"/>
          </a:xfrm>
          <a:prstGeom prst="flowChartPunchedTap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Sol 25">
            <a:extLst>
              <a:ext uri="{FF2B5EF4-FFF2-40B4-BE49-F238E27FC236}">
                <a16:creationId xmlns:a16="http://schemas.microsoft.com/office/drawing/2014/main" id="{6EBFB0FB-5C6E-4CEE-A0D5-13A6FF9F0766}"/>
              </a:ext>
            </a:extLst>
          </p:cNvPr>
          <p:cNvSpPr/>
          <p:nvPr/>
        </p:nvSpPr>
        <p:spPr>
          <a:xfrm>
            <a:off x="8081159" y="4227381"/>
            <a:ext cx="803564" cy="748145"/>
          </a:xfrm>
          <a:prstGeom prst="su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Luna 26">
            <a:extLst>
              <a:ext uri="{FF2B5EF4-FFF2-40B4-BE49-F238E27FC236}">
                <a16:creationId xmlns:a16="http://schemas.microsoft.com/office/drawing/2014/main" id="{FFF4AFDC-CED3-46F5-A846-6E0DE4F37904}"/>
              </a:ext>
            </a:extLst>
          </p:cNvPr>
          <p:cNvSpPr/>
          <p:nvPr/>
        </p:nvSpPr>
        <p:spPr>
          <a:xfrm>
            <a:off x="5964382" y="4313940"/>
            <a:ext cx="653143" cy="520942"/>
          </a:xfrm>
          <a:prstGeom prst="moon">
            <a:avLst>
              <a:gd name="adj" fmla="val 55455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8" name="Diagrama de flujo: decisión 27">
            <a:extLst>
              <a:ext uri="{FF2B5EF4-FFF2-40B4-BE49-F238E27FC236}">
                <a16:creationId xmlns:a16="http://schemas.microsoft.com/office/drawing/2014/main" id="{EA0FF5D2-7DF6-42A6-A1C3-7A38460E9066}"/>
              </a:ext>
            </a:extLst>
          </p:cNvPr>
          <p:cNvSpPr/>
          <p:nvPr/>
        </p:nvSpPr>
        <p:spPr>
          <a:xfrm>
            <a:off x="9166564" y="4313940"/>
            <a:ext cx="653143" cy="607708"/>
          </a:xfrm>
          <a:prstGeom prst="flowChartDecision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9" name="Símbolo &quot;No permitido&quot; 28">
            <a:extLst>
              <a:ext uri="{FF2B5EF4-FFF2-40B4-BE49-F238E27FC236}">
                <a16:creationId xmlns:a16="http://schemas.microsoft.com/office/drawing/2014/main" id="{648FC63A-0531-42C3-9135-E451E9EEC3D5}"/>
              </a:ext>
            </a:extLst>
          </p:cNvPr>
          <p:cNvSpPr/>
          <p:nvPr/>
        </p:nvSpPr>
        <p:spPr>
          <a:xfrm>
            <a:off x="10102339" y="4369896"/>
            <a:ext cx="577140" cy="495795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30" name="Diagrama de flujo: cinta perforada 29">
            <a:extLst>
              <a:ext uri="{FF2B5EF4-FFF2-40B4-BE49-F238E27FC236}">
                <a16:creationId xmlns:a16="http://schemas.microsoft.com/office/drawing/2014/main" id="{4C530A97-D69C-47E7-B8F7-3E637080094C}"/>
              </a:ext>
            </a:extLst>
          </p:cNvPr>
          <p:cNvSpPr/>
          <p:nvPr/>
        </p:nvSpPr>
        <p:spPr>
          <a:xfrm>
            <a:off x="10001003" y="5048652"/>
            <a:ext cx="803564" cy="607708"/>
          </a:xfrm>
          <a:prstGeom prst="flowChartPunchedTap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9" name="Flecha: a la derecha 38">
            <a:extLst>
              <a:ext uri="{FF2B5EF4-FFF2-40B4-BE49-F238E27FC236}">
                <a16:creationId xmlns:a16="http://schemas.microsoft.com/office/drawing/2014/main" id="{E190608F-1313-4515-95DE-91877AE3732C}"/>
              </a:ext>
            </a:extLst>
          </p:cNvPr>
          <p:cNvSpPr/>
          <p:nvPr/>
        </p:nvSpPr>
        <p:spPr>
          <a:xfrm>
            <a:off x="2455421" y="6009737"/>
            <a:ext cx="1837179" cy="4797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0" name="Flecha: a la derecha 39">
            <a:extLst>
              <a:ext uri="{FF2B5EF4-FFF2-40B4-BE49-F238E27FC236}">
                <a16:creationId xmlns:a16="http://schemas.microsoft.com/office/drawing/2014/main" id="{18024C70-4BF6-4384-B7B0-1A2A861F0F4A}"/>
              </a:ext>
            </a:extLst>
          </p:cNvPr>
          <p:cNvSpPr/>
          <p:nvPr/>
        </p:nvSpPr>
        <p:spPr>
          <a:xfrm>
            <a:off x="7424254" y="3445893"/>
            <a:ext cx="1837179" cy="4797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1" name="Flecha: a la derecha 40">
            <a:extLst>
              <a:ext uri="{FF2B5EF4-FFF2-40B4-BE49-F238E27FC236}">
                <a16:creationId xmlns:a16="http://schemas.microsoft.com/office/drawing/2014/main" id="{4692F9A4-C888-4FA2-BF3A-273C29B742DB}"/>
              </a:ext>
            </a:extLst>
          </p:cNvPr>
          <p:cNvSpPr/>
          <p:nvPr/>
        </p:nvSpPr>
        <p:spPr>
          <a:xfrm>
            <a:off x="7459448" y="5982527"/>
            <a:ext cx="1837179" cy="4797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2" name="Flecha: a la derecha 41">
            <a:extLst>
              <a:ext uri="{FF2B5EF4-FFF2-40B4-BE49-F238E27FC236}">
                <a16:creationId xmlns:a16="http://schemas.microsoft.com/office/drawing/2014/main" id="{F8895C87-A025-4085-8FF8-117054FBC088}"/>
              </a:ext>
            </a:extLst>
          </p:cNvPr>
          <p:cNvSpPr/>
          <p:nvPr/>
        </p:nvSpPr>
        <p:spPr>
          <a:xfrm>
            <a:off x="5024217" y="5994028"/>
            <a:ext cx="1837179" cy="4797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3" name="Flecha: a la derecha 42">
            <a:extLst>
              <a:ext uri="{FF2B5EF4-FFF2-40B4-BE49-F238E27FC236}">
                <a16:creationId xmlns:a16="http://schemas.microsoft.com/office/drawing/2014/main" id="{17BEE39B-608B-47D8-A6EB-8356DE3A6617}"/>
              </a:ext>
            </a:extLst>
          </p:cNvPr>
          <p:cNvSpPr/>
          <p:nvPr/>
        </p:nvSpPr>
        <p:spPr>
          <a:xfrm>
            <a:off x="4944094" y="3441044"/>
            <a:ext cx="1837179" cy="4797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4" name="Flecha: a la derecha 43">
            <a:extLst>
              <a:ext uri="{FF2B5EF4-FFF2-40B4-BE49-F238E27FC236}">
                <a16:creationId xmlns:a16="http://schemas.microsoft.com/office/drawing/2014/main" id="{0CDEAEE4-F1DF-4B14-AC34-525DA6D98CAE}"/>
              </a:ext>
            </a:extLst>
          </p:cNvPr>
          <p:cNvSpPr/>
          <p:nvPr/>
        </p:nvSpPr>
        <p:spPr>
          <a:xfrm>
            <a:off x="2354645" y="3441044"/>
            <a:ext cx="1837179" cy="4797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82564EAB-3791-489C-97D2-91A95D8F780F}"/>
              </a:ext>
            </a:extLst>
          </p:cNvPr>
          <p:cNvSpPr txBox="1"/>
          <p:nvPr/>
        </p:nvSpPr>
        <p:spPr>
          <a:xfrm>
            <a:off x="6549092" y="2464931"/>
            <a:ext cx="2335631" cy="46166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/>
              <a:t>BIG DATA</a:t>
            </a:r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A38C81BB-6D9E-4F3E-B121-A6CA0BB57F6D}"/>
              </a:ext>
            </a:extLst>
          </p:cNvPr>
          <p:cNvSpPr txBox="1"/>
          <p:nvPr/>
        </p:nvSpPr>
        <p:spPr>
          <a:xfrm>
            <a:off x="9200140" y="2464931"/>
            <a:ext cx="2335631" cy="461665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/>
              <a:t>FAST DATA</a:t>
            </a:r>
          </a:p>
        </p:txBody>
      </p:sp>
    </p:spTree>
    <p:extLst>
      <p:ext uri="{BB962C8B-B14F-4D97-AF65-F5344CB8AC3E}">
        <p14:creationId xmlns:p14="http://schemas.microsoft.com/office/powerpoint/2010/main" val="2540811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3C64F7-1DEE-4069-B610-6EC8443DF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Mi solución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29F0CF6-C878-43B6-9C52-300169E9B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ES" dirty="0"/>
              <a:t>Funcionamiento por defecto:</a:t>
            </a:r>
          </a:p>
          <a:p>
            <a:pPr marL="0" indent="0">
              <a:buNone/>
            </a:pPr>
            <a:r>
              <a:rPr lang="es-ES" dirty="0"/>
              <a:t>Ficheros/datos de </a:t>
            </a:r>
            <a:r>
              <a:rPr lang="es-ES" dirty="0" err="1"/>
              <a:t>escada</a:t>
            </a:r>
            <a:r>
              <a:rPr lang="es-ES" dirty="0"/>
              <a:t> → mandar al motor → dar respuesta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Capacidad de ser configurable (posibles variables que vamos a tener):</a:t>
            </a:r>
          </a:p>
          <a:p>
            <a:r>
              <a:rPr lang="es-ES" dirty="0"/>
              <a:t>N.º de plantas</a:t>
            </a:r>
          </a:p>
          <a:p>
            <a:r>
              <a:rPr lang="es-ES" dirty="0"/>
              <a:t>N.º de </a:t>
            </a:r>
            <a:r>
              <a:rPr lang="es-ES" dirty="0" err="1"/>
              <a:t>CTs</a:t>
            </a:r>
            <a:endParaRPr lang="es-ES" dirty="0"/>
          </a:p>
          <a:p>
            <a:r>
              <a:rPr lang="es-ES" dirty="0"/>
              <a:t>N.º de sensores/eventos</a:t>
            </a:r>
          </a:p>
          <a:p>
            <a:r>
              <a:rPr lang="es-ES" dirty="0"/>
              <a:t>N.º de patrones				 		↓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Dependerá de como se quiera integrar dentro del sistema, ¿Dónde estaría esta interfaz gráfica incluida?</a:t>
            </a:r>
          </a:p>
        </p:txBody>
      </p:sp>
      <p:sp>
        <p:nvSpPr>
          <p:cNvPr id="4" name="Cerrar llave 3">
            <a:extLst>
              <a:ext uri="{FF2B5EF4-FFF2-40B4-BE49-F238E27FC236}">
                <a16:creationId xmlns:a16="http://schemas.microsoft.com/office/drawing/2014/main" id="{76FD9025-5187-4BBD-94D8-CBDA1E31723D}"/>
              </a:ext>
            </a:extLst>
          </p:cNvPr>
          <p:cNvSpPr/>
          <p:nvPr/>
        </p:nvSpPr>
        <p:spPr>
          <a:xfrm>
            <a:off x="5631656" y="3483574"/>
            <a:ext cx="464344" cy="1447005"/>
          </a:xfrm>
          <a:prstGeom prst="rightBrace">
            <a:avLst>
              <a:gd name="adj1" fmla="val 8333"/>
              <a:gd name="adj2" fmla="val 49291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F13DA90-F282-46D5-9092-0800F44AB2D3}"/>
              </a:ext>
            </a:extLst>
          </p:cNvPr>
          <p:cNvSpPr txBox="1"/>
          <p:nvPr/>
        </p:nvSpPr>
        <p:spPr>
          <a:xfrm>
            <a:off x="6096000" y="4022411"/>
            <a:ext cx="6214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Ficheros de configuración (JSON, …)</a:t>
            </a:r>
          </a:p>
        </p:txBody>
      </p:sp>
    </p:spTree>
    <p:extLst>
      <p:ext uri="{BB962C8B-B14F-4D97-AF65-F5344CB8AC3E}">
        <p14:creationId xmlns:p14="http://schemas.microsoft.com/office/powerpoint/2010/main" val="830633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25BBE7-60A7-4731-BDEA-CCEC12A5E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¿Qué es un evento?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ECF970F-C5DF-4D5F-935E-252194CDA5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4849" y="5026719"/>
            <a:ext cx="9919763" cy="3944536"/>
          </a:xfrm>
        </p:spPr>
        <p:txBody>
          <a:bodyPr>
            <a:normAutofit/>
          </a:bodyPr>
          <a:lstStyle/>
          <a:p>
            <a:r>
              <a:rPr lang="es-ES" sz="2400" dirty="0"/>
              <a:t>Un </a:t>
            </a:r>
            <a:r>
              <a:rPr lang="es-ES" sz="2400" b="1" dirty="0">
                <a:highlight>
                  <a:srgbClr val="FFFF00"/>
                </a:highlight>
              </a:rPr>
              <a:t>EVENTO COMPLEJO </a:t>
            </a:r>
            <a:r>
              <a:rPr lang="es-ES" sz="2400" dirty="0"/>
              <a:t>es producto de un </a:t>
            </a:r>
            <a:r>
              <a:rPr lang="es-ES" sz="2400" b="1" dirty="0"/>
              <a:t>conjunto de eventos simples y/o eventos complejos</a:t>
            </a:r>
            <a:r>
              <a:rPr lang="es-ES" sz="2400" dirty="0"/>
              <a:t>. </a:t>
            </a:r>
            <a:endParaRPr lang="es-ES" sz="2400" b="1" dirty="0"/>
          </a:p>
        </p:txBody>
      </p:sp>
      <p:pic>
        <p:nvPicPr>
          <p:cNvPr id="2050" name="Picture 2" descr="Resultado de imagen de globo explotando">
            <a:extLst>
              <a:ext uri="{FF2B5EF4-FFF2-40B4-BE49-F238E27FC236}">
                <a16:creationId xmlns:a16="http://schemas.microsoft.com/office/drawing/2014/main" id="{1A5D86FA-92A0-494A-B13E-B6A9494ABA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5800" y="2848240"/>
            <a:ext cx="2108015" cy="175964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esultado de imagen de termometro">
            <a:extLst>
              <a:ext uri="{FF2B5EF4-FFF2-40B4-BE49-F238E27FC236}">
                <a16:creationId xmlns:a16="http://schemas.microsoft.com/office/drawing/2014/main" id="{C235440C-766E-46D9-A36D-4BE13B2231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2924" y="2940665"/>
            <a:ext cx="1574800" cy="157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Resultado de imagen de anemometro">
            <a:extLst>
              <a:ext uri="{FF2B5EF4-FFF2-40B4-BE49-F238E27FC236}">
                <a16:creationId xmlns:a16="http://schemas.microsoft.com/office/drawing/2014/main" id="{7089184E-6BB1-4AAE-82C7-630B2C8026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9983" y="2951551"/>
            <a:ext cx="1563914" cy="156391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BE0D5F8A-DA2E-4742-BD54-0ACCB4062530}"/>
              </a:ext>
            </a:extLst>
          </p:cNvPr>
          <p:cNvSpPr txBox="1">
            <a:spLocks/>
          </p:cNvSpPr>
          <p:nvPr/>
        </p:nvSpPr>
        <p:spPr>
          <a:xfrm>
            <a:off x="1584848" y="1923143"/>
            <a:ext cx="9919763" cy="39445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400" dirty="0"/>
              <a:t>Un </a:t>
            </a:r>
            <a:r>
              <a:rPr lang="es-ES" sz="2400" b="1" dirty="0">
                <a:highlight>
                  <a:srgbClr val="FFFF00"/>
                </a:highlight>
              </a:rPr>
              <a:t>EVENTO SIMPLE </a:t>
            </a:r>
            <a:r>
              <a:rPr lang="es-ES" sz="2400" dirty="0"/>
              <a:t>es una </a:t>
            </a:r>
            <a:r>
              <a:rPr lang="es-ES" sz="2400" b="1" dirty="0"/>
              <a:t>hecho que está ha llamado a suceder.</a:t>
            </a:r>
          </a:p>
        </p:txBody>
      </p:sp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42326F96-CB11-4995-9A49-4CE04F94C93D}"/>
              </a:ext>
            </a:extLst>
          </p:cNvPr>
          <p:cNvSpPr txBox="1">
            <a:spLocks/>
          </p:cNvSpPr>
          <p:nvPr/>
        </p:nvSpPr>
        <p:spPr>
          <a:xfrm>
            <a:off x="6096000" y="5744523"/>
            <a:ext cx="6257698" cy="9787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ES" sz="2400" b="1" dirty="0">
                <a:solidFill>
                  <a:srgbClr val="FF0000"/>
                </a:solidFill>
              </a:rPr>
              <a:t>¿Algún ejemplo aplicado para aerogeneradores?</a:t>
            </a:r>
          </a:p>
        </p:txBody>
      </p:sp>
    </p:spTree>
    <p:extLst>
      <p:ext uri="{BB962C8B-B14F-4D97-AF65-F5344CB8AC3E}">
        <p14:creationId xmlns:p14="http://schemas.microsoft.com/office/powerpoint/2010/main" val="1599481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838E75-E932-4560-8CE5-C9A133594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3326" y="547912"/>
            <a:ext cx="9091074" cy="1534886"/>
          </a:xfrm>
        </p:spPr>
        <p:txBody>
          <a:bodyPr/>
          <a:lstStyle/>
          <a:p>
            <a:r>
              <a:rPr lang="es-ES" b="1" dirty="0"/>
              <a:t>Esquema general de CEP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4B0F719-20C8-4E22-A5B2-7B48397238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1536" y="1081771"/>
            <a:ext cx="9337571" cy="5697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455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274FFC-2A26-424D-8B21-4D5BD8231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2524" y="476250"/>
            <a:ext cx="3285361" cy="1280890"/>
          </a:xfrm>
        </p:spPr>
        <p:txBody>
          <a:bodyPr>
            <a:normAutofit/>
          </a:bodyPr>
          <a:lstStyle/>
          <a:p>
            <a:r>
              <a:rPr lang="es-ES" sz="4800" b="1" dirty="0"/>
              <a:t>Ejemplo 1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63569A0D-C33F-4E2A-B8F7-4A490967306C}"/>
              </a:ext>
            </a:extLst>
          </p:cNvPr>
          <p:cNvSpPr txBox="1">
            <a:spLocks/>
          </p:cNvSpPr>
          <p:nvPr/>
        </p:nvSpPr>
        <p:spPr>
          <a:xfrm>
            <a:off x="1145406" y="5190121"/>
            <a:ext cx="3097557" cy="748528"/>
          </a:xfrm>
          <a:prstGeom prst="rect">
            <a:avLst/>
          </a:prstGeom>
          <a:solidFill>
            <a:srgbClr val="92D050"/>
          </a:solidFill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ES" sz="2000" b="1" dirty="0">
                <a:solidFill>
                  <a:schemeClr val="tx1"/>
                </a:solidFill>
              </a:rPr>
              <a:t>Error: Bloqueo de palas inactivo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CB6E0FD1-06A3-4810-B034-E0C1F646FA3C}"/>
              </a:ext>
            </a:extLst>
          </p:cNvPr>
          <p:cNvSpPr txBox="1">
            <a:spLocks/>
          </p:cNvSpPr>
          <p:nvPr/>
        </p:nvSpPr>
        <p:spPr>
          <a:xfrm>
            <a:off x="5583643" y="2754577"/>
            <a:ext cx="1545104" cy="40367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ES" sz="2000" b="1" dirty="0">
                <a:solidFill>
                  <a:schemeClr val="tx1"/>
                </a:solidFill>
              </a:rPr>
              <a:t>Motor CEP</a:t>
            </a:r>
          </a:p>
        </p:txBody>
      </p:sp>
      <p:pic>
        <p:nvPicPr>
          <p:cNvPr id="7" name="Picture 2" descr="Resultado de imagen de ajustes png">
            <a:extLst>
              <a:ext uri="{FF2B5EF4-FFF2-40B4-BE49-F238E27FC236}">
                <a16:creationId xmlns:a16="http://schemas.microsoft.com/office/drawing/2014/main" id="{AC6D1E15-628E-4E9D-A0D3-67FC5D4877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735" y="3302341"/>
            <a:ext cx="1943785" cy="1943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ítulo 1">
            <a:extLst>
              <a:ext uri="{FF2B5EF4-FFF2-40B4-BE49-F238E27FC236}">
                <a16:creationId xmlns:a16="http://schemas.microsoft.com/office/drawing/2014/main" id="{DE0CA069-AB22-4FF5-A6A0-7AB7CB90E404}"/>
              </a:ext>
            </a:extLst>
          </p:cNvPr>
          <p:cNvSpPr txBox="1">
            <a:spLocks/>
          </p:cNvSpPr>
          <p:nvPr/>
        </p:nvSpPr>
        <p:spPr>
          <a:xfrm>
            <a:off x="8421901" y="2594877"/>
            <a:ext cx="3097557" cy="1095529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ES" b="1" dirty="0">
                <a:solidFill>
                  <a:schemeClr val="bg1"/>
                </a:solidFill>
              </a:rPr>
              <a:t>Peligro de rotura</a:t>
            </a:r>
          </a:p>
        </p:txBody>
      </p:sp>
      <p:pic>
        <p:nvPicPr>
          <p:cNvPr id="3074" name="Picture 2" descr="Resultado de imagen de viento">
            <a:extLst>
              <a:ext uri="{FF2B5EF4-FFF2-40B4-BE49-F238E27FC236}">
                <a16:creationId xmlns:a16="http://schemas.microsoft.com/office/drawing/2014/main" id="{B2B30137-5FA0-45B5-9B62-214912AFFC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947" y="2547141"/>
            <a:ext cx="3818477" cy="2146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51860AEB-9BBB-4258-A6E1-C04AF77F2EF0}"/>
              </a:ext>
            </a:extLst>
          </p:cNvPr>
          <p:cNvSpPr txBox="1">
            <a:spLocks/>
          </p:cNvSpPr>
          <p:nvPr/>
        </p:nvSpPr>
        <p:spPr>
          <a:xfrm>
            <a:off x="943794" y="2738968"/>
            <a:ext cx="1832318" cy="403674"/>
          </a:xfrm>
          <a:prstGeom prst="rect">
            <a:avLst/>
          </a:prstGeom>
          <a:solidFill>
            <a:srgbClr val="92D050"/>
          </a:solidFill>
        </p:spPr>
        <p:txBody>
          <a:bodyPr vert="horz" lIns="91440" tIns="45720" rIns="91440" bIns="45720" rtlCol="0" anchor="t">
            <a:normAutofit fontScale="92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2000" b="1" dirty="0">
                <a:solidFill>
                  <a:schemeClr val="tx1"/>
                </a:solidFill>
              </a:rPr>
              <a:t>50 m/s viento</a:t>
            </a: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1AF6DBFC-6C8C-41FB-8686-280C127C1E57}"/>
              </a:ext>
            </a:extLst>
          </p:cNvPr>
          <p:cNvSpPr txBox="1">
            <a:spLocks/>
          </p:cNvSpPr>
          <p:nvPr/>
        </p:nvSpPr>
        <p:spPr>
          <a:xfrm>
            <a:off x="1859953" y="1822753"/>
            <a:ext cx="2131476" cy="403674"/>
          </a:xfrm>
          <a:prstGeom prst="rect">
            <a:avLst/>
          </a:prstGeom>
          <a:solidFill>
            <a:srgbClr val="FFFF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ES" sz="2000" b="1" dirty="0">
                <a:solidFill>
                  <a:schemeClr val="tx1"/>
                </a:solidFill>
              </a:rPr>
              <a:t>Eventos simples</a:t>
            </a: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B4588DA2-72E1-4745-A922-C3FFB3C43AD7}"/>
              </a:ext>
            </a:extLst>
          </p:cNvPr>
          <p:cNvSpPr txBox="1">
            <a:spLocks/>
          </p:cNvSpPr>
          <p:nvPr/>
        </p:nvSpPr>
        <p:spPr>
          <a:xfrm>
            <a:off x="8665029" y="1545880"/>
            <a:ext cx="2394856" cy="695973"/>
          </a:xfrm>
          <a:prstGeom prst="rect">
            <a:avLst/>
          </a:prstGeom>
          <a:solidFill>
            <a:srgbClr val="FFFF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rmAutofit lnSpcReduction="10000"/>
          </a:bodyPr>
          <a:lstStyle>
            <a:defPPr>
              <a:defRPr lang="en-US"/>
            </a:defPPr>
            <a:lvl1pPr algn="ctr">
              <a:spcBef>
                <a:spcPct val="0"/>
              </a:spcBef>
              <a:buNone/>
              <a:defRPr sz="20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es-ES" dirty="0"/>
              <a:t>Eventos COMPLEJOS</a:t>
            </a:r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CE63A53C-3169-4868-9230-3087855D2CD6}"/>
              </a:ext>
            </a:extLst>
          </p:cNvPr>
          <p:cNvCxnSpPr>
            <a:cxnSpLocks/>
            <a:stCxn id="3074" idx="3"/>
          </p:cNvCxnSpPr>
          <p:nvPr/>
        </p:nvCxnSpPr>
        <p:spPr>
          <a:xfrm>
            <a:off x="4603424" y="3620601"/>
            <a:ext cx="875397" cy="48290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CEFAA702-1182-4A4D-9D7D-F470A4C06749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4242963" y="4360345"/>
            <a:ext cx="1235858" cy="120404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6" name="Picture 4" descr="Resultado de imagen de aerogenerador caÃ­do">
            <a:extLst>
              <a:ext uri="{FF2B5EF4-FFF2-40B4-BE49-F238E27FC236}">
                <a16:creationId xmlns:a16="http://schemas.microsoft.com/office/drawing/2014/main" id="{35AF8BA7-69DB-4FD1-BC06-D2FF0F27C3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1103" y="3862054"/>
            <a:ext cx="4022707" cy="2255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5F6F4A16-47CF-4AC7-AB03-0A60B5B136F6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7340520" y="4274234"/>
            <a:ext cx="510583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7615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274FFC-2A26-424D-8B21-4D5BD8231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2524" y="476250"/>
            <a:ext cx="3285361" cy="1280890"/>
          </a:xfrm>
        </p:spPr>
        <p:txBody>
          <a:bodyPr>
            <a:normAutofit/>
          </a:bodyPr>
          <a:lstStyle/>
          <a:p>
            <a:r>
              <a:rPr lang="es-ES" sz="4800" b="1" dirty="0"/>
              <a:t>Ejemplo 2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63569A0D-C33F-4E2A-B8F7-4A490967306C}"/>
              </a:ext>
            </a:extLst>
          </p:cNvPr>
          <p:cNvSpPr txBox="1">
            <a:spLocks/>
          </p:cNvSpPr>
          <p:nvPr/>
        </p:nvSpPr>
        <p:spPr>
          <a:xfrm>
            <a:off x="837740" y="5331316"/>
            <a:ext cx="2815276" cy="665152"/>
          </a:xfrm>
          <a:prstGeom prst="rect">
            <a:avLst/>
          </a:prstGeom>
          <a:solidFill>
            <a:srgbClr val="92D050"/>
          </a:solidFill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ES" sz="2000" b="1" dirty="0">
                <a:solidFill>
                  <a:schemeClr val="tx1"/>
                </a:solidFill>
              </a:rPr>
              <a:t>Potencia producida </a:t>
            </a:r>
          </a:p>
          <a:p>
            <a:pPr algn="ctr"/>
            <a:r>
              <a:rPr lang="es-ES" sz="2000" b="1" dirty="0">
                <a:solidFill>
                  <a:schemeClr val="tx1"/>
                </a:solidFill>
              </a:rPr>
              <a:t>= 0 KW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CB6E0FD1-06A3-4810-B034-E0C1F646FA3C}"/>
              </a:ext>
            </a:extLst>
          </p:cNvPr>
          <p:cNvSpPr txBox="1">
            <a:spLocks/>
          </p:cNvSpPr>
          <p:nvPr/>
        </p:nvSpPr>
        <p:spPr>
          <a:xfrm>
            <a:off x="5396735" y="2655865"/>
            <a:ext cx="1732012" cy="502386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ES" sz="2400" b="1" dirty="0">
                <a:solidFill>
                  <a:schemeClr val="tx1"/>
                </a:solidFill>
              </a:rPr>
              <a:t>Motor CEP</a:t>
            </a:r>
          </a:p>
        </p:txBody>
      </p:sp>
      <p:pic>
        <p:nvPicPr>
          <p:cNvPr id="7" name="Picture 2" descr="Resultado de imagen de ajustes png">
            <a:extLst>
              <a:ext uri="{FF2B5EF4-FFF2-40B4-BE49-F238E27FC236}">
                <a16:creationId xmlns:a16="http://schemas.microsoft.com/office/drawing/2014/main" id="{AC6D1E15-628E-4E9D-A0D3-67FC5D4877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735" y="3302341"/>
            <a:ext cx="1943785" cy="1943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ítulo 1">
            <a:extLst>
              <a:ext uri="{FF2B5EF4-FFF2-40B4-BE49-F238E27FC236}">
                <a16:creationId xmlns:a16="http://schemas.microsoft.com/office/drawing/2014/main" id="{DE0CA069-AB22-4FF5-A6A0-7AB7CB90E404}"/>
              </a:ext>
            </a:extLst>
          </p:cNvPr>
          <p:cNvSpPr txBox="1">
            <a:spLocks/>
          </p:cNvSpPr>
          <p:nvPr/>
        </p:nvSpPr>
        <p:spPr>
          <a:xfrm>
            <a:off x="8617371" y="2477983"/>
            <a:ext cx="1943785" cy="70746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ES" b="1" dirty="0">
                <a:solidFill>
                  <a:schemeClr val="bg1"/>
                </a:solidFill>
              </a:rPr>
              <a:t>Parada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51860AEB-9BBB-4258-A6E1-C04AF77F2EF0}"/>
              </a:ext>
            </a:extLst>
          </p:cNvPr>
          <p:cNvSpPr txBox="1">
            <a:spLocks/>
          </p:cNvSpPr>
          <p:nvPr/>
        </p:nvSpPr>
        <p:spPr>
          <a:xfrm>
            <a:off x="1016365" y="2781773"/>
            <a:ext cx="1832318" cy="403674"/>
          </a:xfrm>
          <a:prstGeom prst="rect">
            <a:avLst/>
          </a:prstGeom>
          <a:solidFill>
            <a:srgbClr val="92D050"/>
          </a:solidFill>
        </p:spPr>
        <p:txBody>
          <a:bodyPr vert="horz" lIns="91440" tIns="45720" rIns="91440" bIns="45720" rtlCol="0" anchor="t">
            <a:normAutofit fontScale="92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2000" b="1" dirty="0">
                <a:solidFill>
                  <a:schemeClr val="tx1"/>
                </a:solidFill>
              </a:rPr>
              <a:t>&lt;5 m/s viento</a:t>
            </a: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1AF6DBFC-6C8C-41FB-8686-280C127C1E57}"/>
              </a:ext>
            </a:extLst>
          </p:cNvPr>
          <p:cNvSpPr txBox="1">
            <a:spLocks/>
          </p:cNvSpPr>
          <p:nvPr/>
        </p:nvSpPr>
        <p:spPr>
          <a:xfrm>
            <a:off x="1859953" y="1822752"/>
            <a:ext cx="2815276" cy="655231"/>
          </a:xfrm>
          <a:prstGeom prst="rect">
            <a:avLst/>
          </a:prstGeom>
          <a:solidFill>
            <a:srgbClr val="FFFF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ES" sz="2400" b="1" dirty="0">
                <a:solidFill>
                  <a:schemeClr val="tx1"/>
                </a:solidFill>
              </a:rPr>
              <a:t>Eventos simples</a:t>
            </a: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B4588DA2-72E1-4745-A922-C3FFB3C43AD7}"/>
              </a:ext>
            </a:extLst>
          </p:cNvPr>
          <p:cNvSpPr txBox="1">
            <a:spLocks/>
          </p:cNvSpPr>
          <p:nvPr/>
        </p:nvSpPr>
        <p:spPr>
          <a:xfrm>
            <a:off x="8421901" y="1473200"/>
            <a:ext cx="2637984" cy="768653"/>
          </a:xfrm>
          <a:prstGeom prst="rect">
            <a:avLst/>
          </a:prstGeom>
          <a:solidFill>
            <a:srgbClr val="FFFF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buNone/>
              <a:defRPr sz="20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es-ES" sz="2400" dirty="0"/>
              <a:t>Eventos COMPLEJOS</a:t>
            </a:r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CE63A53C-3169-4868-9230-3087855D2CD6}"/>
              </a:ext>
            </a:extLst>
          </p:cNvPr>
          <p:cNvCxnSpPr>
            <a:cxnSpLocks/>
            <a:stCxn id="1026" idx="3"/>
          </p:cNvCxnSpPr>
          <p:nvPr/>
        </p:nvCxnSpPr>
        <p:spPr>
          <a:xfrm>
            <a:off x="3582304" y="4053180"/>
            <a:ext cx="1896517" cy="5032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CEFAA702-1182-4A4D-9D7D-F470A4C06749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4874136" y="4274234"/>
            <a:ext cx="522599" cy="49978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5F6F4A16-47CF-4AC7-AB03-0A60B5B136F6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7340520" y="4274234"/>
            <a:ext cx="510583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Imagen relacionada">
            <a:extLst>
              <a:ext uri="{FF2B5EF4-FFF2-40B4-BE49-F238E27FC236}">
                <a16:creationId xmlns:a16="http://schemas.microsoft.com/office/drawing/2014/main" id="{127E100C-B7DB-4292-A86E-0604813ACF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280" y="3156342"/>
            <a:ext cx="2562024" cy="1793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n de potencia">
            <a:extLst>
              <a:ext uri="{FF2B5EF4-FFF2-40B4-BE49-F238E27FC236}">
                <a16:creationId xmlns:a16="http://schemas.microsoft.com/office/drawing/2014/main" id="{31D05203-6EFB-45D3-9933-B360E08310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2947" y="4749984"/>
            <a:ext cx="1181189" cy="1544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de stop">
            <a:extLst>
              <a:ext uri="{FF2B5EF4-FFF2-40B4-BE49-F238E27FC236}">
                <a16:creationId xmlns:a16="http://schemas.microsoft.com/office/drawing/2014/main" id="{C1A5BE8C-AD6C-4F09-9D4E-05DF6A4221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7187" y="3302341"/>
            <a:ext cx="3027412" cy="3027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470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002028-E9D7-4C71-8F6A-84A03C1AC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Nuestros eventos simples son….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0665933-A426-4A4F-9BD2-108F80D8A4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8630" y="1540189"/>
            <a:ext cx="8915400" cy="3777622"/>
          </a:xfrm>
        </p:spPr>
        <p:txBody>
          <a:bodyPr>
            <a:normAutofit/>
          </a:bodyPr>
          <a:lstStyle/>
          <a:p>
            <a:r>
              <a:rPr lang="es-ES" sz="2000" dirty="0"/>
              <a:t>Proceden de los registros de los archivos </a:t>
            </a:r>
            <a:r>
              <a:rPr lang="es-ES" sz="2000" b="1" dirty="0"/>
              <a:t>.</a:t>
            </a:r>
            <a:r>
              <a:rPr lang="es-ES" sz="2000" b="1" dirty="0" err="1"/>
              <a:t>csv</a:t>
            </a:r>
            <a:endParaRPr lang="es-ES" sz="2000" b="1" dirty="0"/>
          </a:p>
          <a:p>
            <a:r>
              <a:rPr lang="es-ES" sz="2000" dirty="0"/>
              <a:t>Los hemos denominado “</a:t>
            </a:r>
            <a:r>
              <a:rPr lang="es-ES" sz="2000" b="1" dirty="0" err="1"/>
              <a:t>WindEvent</a:t>
            </a:r>
            <a:r>
              <a:rPr lang="es-ES" sz="2000" b="1" dirty="0"/>
              <a:t>”.</a:t>
            </a:r>
          </a:p>
          <a:p>
            <a:r>
              <a:rPr lang="es-ES" sz="2000" b="1" dirty="0">
                <a:solidFill>
                  <a:srgbClr val="FF0000"/>
                </a:solidFill>
                <a:highlight>
                  <a:srgbClr val="FFFF00"/>
                </a:highlight>
              </a:rPr>
              <a:t>TUPLA = REGISTRO = DIEZMINUTAL</a:t>
            </a: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C89F39A9-8B5D-4CBD-8E6D-AF84A43CFC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2454211"/>
              </p:ext>
            </p:extLst>
          </p:nvPr>
        </p:nvGraphicFramePr>
        <p:xfrm>
          <a:off x="0" y="2968176"/>
          <a:ext cx="12192002" cy="151106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79429">
                  <a:extLst>
                    <a:ext uri="{9D8B030D-6E8A-4147-A177-3AD203B41FA5}">
                      <a16:colId xmlns:a16="http://schemas.microsoft.com/office/drawing/2014/main" val="1102318248"/>
                    </a:ext>
                  </a:extLst>
                </a:gridCol>
                <a:gridCol w="973714">
                  <a:extLst>
                    <a:ext uri="{9D8B030D-6E8A-4147-A177-3AD203B41FA5}">
                      <a16:colId xmlns:a16="http://schemas.microsoft.com/office/drawing/2014/main" val="826237194"/>
                    </a:ext>
                  </a:extLst>
                </a:gridCol>
                <a:gridCol w="713143">
                  <a:extLst>
                    <a:ext uri="{9D8B030D-6E8A-4147-A177-3AD203B41FA5}">
                      <a16:colId xmlns:a16="http://schemas.microsoft.com/office/drawing/2014/main" val="87576651"/>
                    </a:ext>
                  </a:extLst>
                </a:gridCol>
                <a:gridCol w="552775">
                  <a:extLst>
                    <a:ext uri="{9D8B030D-6E8A-4147-A177-3AD203B41FA5}">
                      <a16:colId xmlns:a16="http://schemas.microsoft.com/office/drawing/2014/main" val="984268308"/>
                    </a:ext>
                  </a:extLst>
                </a:gridCol>
                <a:gridCol w="569843">
                  <a:extLst>
                    <a:ext uri="{9D8B030D-6E8A-4147-A177-3AD203B41FA5}">
                      <a16:colId xmlns:a16="http://schemas.microsoft.com/office/drawing/2014/main" val="862181155"/>
                    </a:ext>
                  </a:extLst>
                </a:gridCol>
                <a:gridCol w="887898">
                  <a:extLst>
                    <a:ext uri="{9D8B030D-6E8A-4147-A177-3AD203B41FA5}">
                      <a16:colId xmlns:a16="http://schemas.microsoft.com/office/drawing/2014/main" val="406495054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15336380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63739922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0454415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32543573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80865916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35174190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28489793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08595402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060261062"/>
                    </a:ext>
                  </a:extLst>
                </a:gridCol>
              </a:tblGrid>
              <a:tr h="503687"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1" u="none" strike="noStrike" dirty="0" err="1">
                          <a:effectLst/>
                        </a:rPr>
                        <a:t>SystemNumber</a:t>
                      </a:r>
                      <a:endParaRPr lang="es-E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2" marR="5572" marT="557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1" u="none" strike="noStrike" dirty="0">
                          <a:effectLst/>
                        </a:rPr>
                        <a:t>Date</a:t>
                      </a:r>
                      <a:endParaRPr lang="es-E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2" marR="5572" marT="557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1" u="none" strike="noStrike" dirty="0">
                          <a:effectLst/>
                        </a:rPr>
                        <a:t>Time</a:t>
                      </a:r>
                      <a:endParaRPr lang="es-E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2" marR="5572" marT="557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1" u="none" strike="noStrike" dirty="0">
                          <a:effectLst/>
                        </a:rPr>
                        <a:t>Time</a:t>
                      </a:r>
                    </a:p>
                    <a:p>
                      <a:pPr algn="ctr" fontAlgn="b"/>
                      <a:r>
                        <a:rPr lang="es-ES" sz="1200" b="1" u="none" strike="noStrike" dirty="0">
                          <a:effectLst/>
                        </a:rPr>
                        <a:t>Offset</a:t>
                      </a:r>
                      <a:endParaRPr lang="es-E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2" marR="5572" marT="557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1" u="none" strike="noStrike" dirty="0" err="1">
                          <a:effectLst/>
                        </a:rPr>
                        <a:t>Count</a:t>
                      </a:r>
                      <a:endParaRPr lang="es-E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2" marR="5572" marT="557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1" u="none" strike="noStrike" dirty="0">
                          <a:effectLst/>
                        </a:rPr>
                        <a:t>CHAN_001</a:t>
                      </a:r>
                      <a:endParaRPr lang="es-E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2" marR="5572" marT="557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1" u="none" strike="noStrike" dirty="0">
                          <a:effectLst/>
                        </a:rPr>
                        <a:t>CHAN_002</a:t>
                      </a:r>
                      <a:endParaRPr lang="es-E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2" marR="5572" marT="557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1" u="none" strike="noStrike" dirty="0">
                          <a:effectLst/>
                        </a:rPr>
                        <a:t>CHAN_003</a:t>
                      </a:r>
                      <a:endParaRPr lang="es-E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2" marR="5572" marT="557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1" u="none" strike="noStrike" dirty="0">
                          <a:effectLst/>
                        </a:rPr>
                        <a:t>CHAN_004</a:t>
                      </a:r>
                      <a:endParaRPr lang="es-E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2" marR="5572" marT="557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1" u="none" strike="noStrike" dirty="0">
                          <a:effectLst/>
                        </a:rPr>
                        <a:t>CHAN_005</a:t>
                      </a:r>
                      <a:endParaRPr lang="es-E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2" marR="5572" marT="557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1" u="none" strike="noStrike" dirty="0">
                          <a:effectLst/>
                        </a:rPr>
                        <a:t>CHAN_006</a:t>
                      </a:r>
                      <a:endParaRPr lang="es-E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2" marR="5572" marT="557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1" u="none" strike="noStrike" dirty="0">
                          <a:effectLst/>
                        </a:rPr>
                        <a:t>CHAN_007</a:t>
                      </a:r>
                      <a:endParaRPr lang="es-E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2" marR="5572" marT="557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1" u="none" strike="noStrike" dirty="0">
                          <a:effectLst/>
                        </a:rPr>
                        <a:t>CHAN_008</a:t>
                      </a:r>
                      <a:endParaRPr lang="es-E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2" marR="5572" marT="557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1" u="none" strike="noStrike" dirty="0">
                          <a:effectLst/>
                        </a:rPr>
                        <a:t>CHAN_009</a:t>
                      </a:r>
                      <a:endParaRPr lang="es-E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2" marR="5572" marT="557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1" u="none" strike="noStrike" dirty="0">
                          <a:effectLst/>
                        </a:rPr>
                        <a:t>CHAN_010</a:t>
                      </a:r>
                      <a:endParaRPr lang="es-E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2" marR="5572" marT="5572" marB="0" anchor="ctr"/>
                </a:tc>
                <a:extLst>
                  <a:ext uri="{0D108BD9-81ED-4DB2-BD59-A6C34878D82A}">
                    <a16:rowId xmlns:a16="http://schemas.microsoft.com/office/drawing/2014/main" val="3345518375"/>
                  </a:ext>
                </a:extLst>
              </a:tr>
              <a:tr h="503687"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>
                          <a:effectLst/>
                        </a:rPr>
                        <a:t>724019033</a:t>
                      </a:r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2" marR="5572" marT="557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>
                          <a:effectLst/>
                        </a:rPr>
                        <a:t>07/06/2016</a:t>
                      </a:r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2" marR="5572" marT="557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>
                          <a:effectLst/>
                        </a:rPr>
                        <a:t>0:00:00</a:t>
                      </a:r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2" marR="5572" marT="557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>
                          <a:effectLst/>
                        </a:rPr>
                        <a:t>120</a:t>
                      </a:r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2" marR="5572" marT="557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>
                          <a:effectLst/>
                        </a:rPr>
                        <a:t>600</a:t>
                      </a:r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2" marR="5572" marT="557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>
                          <a:effectLst/>
                        </a:rPr>
                        <a:t>423,786667</a:t>
                      </a:r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2" marR="5572" marT="557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>
                          <a:effectLst/>
                        </a:rPr>
                        <a:t>2190</a:t>
                      </a:r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2" marR="5572" marT="557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 dirty="0">
                          <a:effectLst/>
                        </a:rPr>
                        <a:t>-0,97270766</a:t>
                      </a:r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2" marR="5572" marT="557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 dirty="0">
                          <a:effectLst/>
                        </a:rPr>
                        <a:t>-102,05 €</a:t>
                      </a:r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2" marR="5572" marT="557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>
                          <a:effectLst/>
                        </a:rPr>
                        <a:t>400,411667</a:t>
                      </a:r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2" marR="5572" marT="557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>
                          <a:effectLst/>
                        </a:rPr>
                        <a:t>398,77</a:t>
                      </a:r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2" marR="5572" marT="557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>
                          <a:effectLst/>
                        </a:rPr>
                        <a:t>400,286667</a:t>
                      </a:r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2" marR="5572" marT="557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>
                          <a:effectLst/>
                        </a:rPr>
                        <a:t>363,618333</a:t>
                      </a:r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2" marR="5572" marT="557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>
                          <a:effectLst/>
                        </a:rPr>
                        <a:t>364,635</a:t>
                      </a:r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2" marR="5572" marT="557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>
                          <a:effectLst/>
                        </a:rPr>
                        <a:t>366,038333</a:t>
                      </a:r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2" marR="5572" marT="5572" marB="0" anchor="ctr"/>
                </a:tc>
                <a:extLst>
                  <a:ext uri="{0D108BD9-81ED-4DB2-BD59-A6C34878D82A}">
                    <a16:rowId xmlns:a16="http://schemas.microsoft.com/office/drawing/2014/main" val="1446081916"/>
                  </a:ext>
                </a:extLst>
              </a:tr>
              <a:tr h="503687"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 dirty="0">
                          <a:effectLst/>
                        </a:rPr>
                        <a:t>724019033</a:t>
                      </a:r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2" marR="5572" marT="557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>
                          <a:effectLst/>
                        </a:rPr>
                        <a:t>07/06/2016</a:t>
                      </a:r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2" marR="5572" marT="557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>
                          <a:effectLst/>
                        </a:rPr>
                        <a:t>0:10:00</a:t>
                      </a:r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2" marR="5572" marT="557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>
                          <a:effectLst/>
                        </a:rPr>
                        <a:t>120</a:t>
                      </a:r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2" marR="5572" marT="557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>
                          <a:effectLst/>
                        </a:rPr>
                        <a:t>600</a:t>
                      </a:r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2" marR="5572" marT="557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 dirty="0">
                          <a:effectLst/>
                        </a:rPr>
                        <a:t>336,911667</a:t>
                      </a:r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2" marR="5572" marT="557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>
                          <a:effectLst/>
                        </a:rPr>
                        <a:t>2190</a:t>
                      </a:r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2" marR="5572" marT="557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>
                          <a:effectLst/>
                        </a:rPr>
                        <a:t>-0,974043</a:t>
                      </a:r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2" marR="5572" marT="557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>
                          <a:effectLst/>
                        </a:rPr>
                        <a:t>-79,33 €</a:t>
                      </a:r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2" marR="5572" marT="557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>
                          <a:effectLst/>
                        </a:rPr>
                        <a:t>401,488333</a:t>
                      </a:r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2" marR="5572" marT="557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>
                          <a:effectLst/>
                        </a:rPr>
                        <a:t>399,961667</a:t>
                      </a:r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2" marR="5572" marT="557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>
                          <a:effectLst/>
                        </a:rPr>
                        <a:t>401,27</a:t>
                      </a:r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2" marR="5572" marT="557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>
                          <a:effectLst/>
                        </a:rPr>
                        <a:t>288,231667</a:t>
                      </a:r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2" marR="5572" marT="557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>
                          <a:effectLst/>
                        </a:rPr>
                        <a:t>289,425</a:t>
                      </a:r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2" marR="5572" marT="557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 dirty="0">
                          <a:effectLst/>
                        </a:rPr>
                        <a:t>290,66</a:t>
                      </a:r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2" marR="5572" marT="5572" marB="0" anchor="ctr"/>
                </a:tc>
                <a:extLst>
                  <a:ext uri="{0D108BD9-81ED-4DB2-BD59-A6C34878D82A}">
                    <a16:rowId xmlns:a16="http://schemas.microsoft.com/office/drawing/2014/main" val="2157520395"/>
                  </a:ext>
                </a:extLst>
              </a:tr>
            </a:tbl>
          </a:graphicData>
        </a:graphic>
      </p:graphicFrame>
      <p:sp>
        <p:nvSpPr>
          <p:cNvPr id="5" name="Rectángulo 4">
            <a:extLst>
              <a:ext uri="{FF2B5EF4-FFF2-40B4-BE49-F238E27FC236}">
                <a16:creationId xmlns:a16="http://schemas.microsoft.com/office/drawing/2014/main" id="{47D1D287-FD53-4B5A-B294-BD27F1AFFB5C}"/>
              </a:ext>
            </a:extLst>
          </p:cNvPr>
          <p:cNvSpPr/>
          <p:nvPr/>
        </p:nvSpPr>
        <p:spPr>
          <a:xfrm>
            <a:off x="0" y="3564834"/>
            <a:ext cx="12192000" cy="37106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51BB09F2-B22D-42CD-8360-6AC6326F5FAA}"/>
              </a:ext>
            </a:extLst>
          </p:cNvPr>
          <p:cNvCxnSpPr/>
          <p:nvPr/>
        </p:nvCxnSpPr>
        <p:spPr>
          <a:xfrm flipH="1">
            <a:off x="1073426" y="3935896"/>
            <a:ext cx="92765" cy="2067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3B4C8187-D899-4E50-8F54-DB3A7D175584}"/>
              </a:ext>
            </a:extLst>
          </p:cNvPr>
          <p:cNvCxnSpPr>
            <a:cxnSpLocks/>
          </p:cNvCxnSpPr>
          <p:nvPr/>
        </p:nvCxnSpPr>
        <p:spPr>
          <a:xfrm flipH="1" flipV="1">
            <a:off x="2862471" y="3935896"/>
            <a:ext cx="265042" cy="123481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adroTexto 10">
            <a:extLst>
              <a:ext uri="{FF2B5EF4-FFF2-40B4-BE49-F238E27FC236}">
                <a16:creationId xmlns:a16="http://schemas.microsoft.com/office/drawing/2014/main" id="{2B8267A4-32DB-4E13-983C-5DD8E1C3997D}"/>
              </a:ext>
            </a:extLst>
          </p:cNvPr>
          <p:cNvSpPr txBox="1"/>
          <p:nvPr/>
        </p:nvSpPr>
        <p:spPr>
          <a:xfrm>
            <a:off x="2592925" y="5259296"/>
            <a:ext cx="2560316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s-ES" sz="3600" b="1" dirty="0"/>
              <a:t>WindEvent</a:t>
            </a:r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20B5F6B6-09C8-40C2-8F26-FDD05AAFFF25}"/>
              </a:ext>
            </a:extLst>
          </p:cNvPr>
          <p:cNvCxnSpPr>
            <a:cxnSpLocks/>
          </p:cNvCxnSpPr>
          <p:nvPr/>
        </p:nvCxnSpPr>
        <p:spPr>
          <a:xfrm flipV="1">
            <a:off x="10031896" y="3935895"/>
            <a:ext cx="1472716" cy="98486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uadroTexto 14">
            <a:extLst>
              <a:ext uri="{FF2B5EF4-FFF2-40B4-BE49-F238E27FC236}">
                <a16:creationId xmlns:a16="http://schemas.microsoft.com/office/drawing/2014/main" id="{E069FD2E-D019-4967-A443-3E2417AD0C2C}"/>
              </a:ext>
            </a:extLst>
          </p:cNvPr>
          <p:cNvSpPr txBox="1"/>
          <p:nvPr/>
        </p:nvSpPr>
        <p:spPr>
          <a:xfrm>
            <a:off x="7759419" y="5055504"/>
            <a:ext cx="4164923" cy="120032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s-ES" sz="3600" b="1" dirty="0"/>
              <a:t>+ 65 columnas de</a:t>
            </a:r>
          </a:p>
          <a:p>
            <a:r>
              <a:rPr lang="es-ES" sz="3600" b="1" dirty="0"/>
              <a:t>Información más</a:t>
            </a:r>
          </a:p>
        </p:txBody>
      </p:sp>
    </p:spTree>
    <p:extLst>
      <p:ext uri="{BB962C8B-B14F-4D97-AF65-F5344CB8AC3E}">
        <p14:creationId xmlns:p14="http://schemas.microsoft.com/office/powerpoint/2010/main" val="3552193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9B0A98-43A1-4947-9663-1518689C0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716136"/>
            <a:ext cx="8911687" cy="1280890"/>
          </a:xfrm>
        </p:spPr>
        <p:txBody>
          <a:bodyPr/>
          <a:lstStyle/>
          <a:p>
            <a:r>
              <a:rPr lang="es-ES" b="1" dirty="0"/>
              <a:t>ESB (Enterprise </a:t>
            </a:r>
            <a:r>
              <a:rPr lang="es-ES" b="1" dirty="0" err="1"/>
              <a:t>service</a:t>
            </a:r>
            <a:r>
              <a:rPr lang="es-ES" b="1" dirty="0"/>
              <a:t> bus) </a:t>
            </a:r>
            <a:r>
              <a:rPr lang="es-ES" b="1" dirty="0">
                <a:sym typeface="Wingdings" panose="05000000000000000000" pitchFamily="2" charset="2"/>
              </a:rPr>
              <a:t> </a:t>
            </a:r>
            <a:r>
              <a:rPr lang="es-ES" b="1" dirty="0" err="1">
                <a:sym typeface="Wingdings" panose="05000000000000000000" pitchFamily="2" charset="2"/>
              </a:rPr>
              <a:t>MuleSoft</a:t>
            </a:r>
            <a:r>
              <a:rPr lang="es-ES" b="1" dirty="0">
                <a:sym typeface="Wingdings" panose="05000000000000000000" pitchFamily="2" charset="2"/>
              </a:rPr>
              <a:t>  </a:t>
            </a:r>
            <a:r>
              <a:rPr lang="es-ES" b="1" dirty="0" err="1">
                <a:sym typeface="Wingdings" panose="05000000000000000000" pitchFamily="2" charset="2"/>
              </a:rPr>
              <a:t>AnyPoint</a:t>
            </a:r>
            <a:r>
              <a:rPr lang="es-ES" b="1" dirty="0">
                <a:sym typeface="Wingdings" panose="05000000000000000000" pitchFamily="2" charset="2"/>
              </a:rPr>
              <a:t> Studio</a:t>
            </a:r>
            <a:endParaRPr lang="es-ES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463643A-10A8-4259-AB71-00896A238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0681" y="1846179"/>
            <a:ext cx="5696982" cy="4851400"/>
          </a:xfrm>
          <a:solidFill>
            <a:schemeClr val="bg1"/>
          </a:solidFill>
        </p:spPr>
        <p:txBody>
          <a:bodyPr>
            <a:normAutofit/>
          </a:bodyPr>
          <a:lstStyle/>
          <a:p>
            <a:pPr fontAlgn="base"/>
            <a:r>
              <a:rPr lang="es-ES" dirty="0"/>
              <a:t>Este bus actúa como </a:t>
            </a:r>
            <a:r>
              <a:rPr lang="es-ES" b="1" dirty="0"/>
              <a:t>mediador entre diferentes servicios de negocio</a:t>
            </a:r>
            <a:r>
              <a:rPr lang="es-ES" dirty="0"/>
              <a:t> y se encarga de conectarlos entre sí mediante mensajes de comunicación estándares. </a:t>
            </a:r>
          </a:p>
          <a:p>
            <a:r>
              <a:rPr lang="es-ES" b="1" dirty="0">
                <a:highlight>
                  <a:srgbClr val="FFFF00"/>
                </a:highlight>
              </a:rPr>
              <a:t>SÍMIL con </a:t>
            </a:r>
            <a:r>
              <a:rPr lang="es-ES" b="1" dirty="0" err="1">
                <a:highlight>
                  <a:srgbClr val="FFFF00"/>
                </a:highlight>
              </a:rPr>
              <a:t>Pentaho</a:t>
            </a:r>
            <a:r>
              <a:rPr lang="es-ES" b="1" dirty="0">
                <a:highlight>
                  <a:srgbClr val="FFFF00"/>
                </a:highlight>
              </a:rPr>
              <a:t> </a:t>
            </a:r>
            <a:r>
              <a:rPr lang="es-ES" b="1" dirty="0" err="1">
                <a:highlight>
                  <a:srgbClr val="FFFF00"/>
                </a:highlight>
              </a:rPr>
              <a:t>Kettle</a:t>
            </a:r>
            <a:r>
              <a:rPr lang="es-ES" b="1" dirty="0">
                <a:highlight>
                  <a:srgbClr val="FFFF00"/>
                </a:highlight>
              </a:rPr>
              <a:t>.</a:t>
            </a:r>
          </a:p>
          <a:p>
            <a:r>
              <a:rPr lang="es-ES" dirty="0"/>
              <a:t>Integración de muchas tecnologías.</a:t>
            </a:r>
          </a:p>
          <a:p>
            <a:r>
              <a:rPr lang="es-ES" dirty="0"/>
              <a:t>Vía de comunicación común.</a:t>
            </a:r>
          </a:p>
          <a:p>
            <a:r>
              <a:rPr lang="es-ES" dirty="0"/>
              <a:t>Simultaneidad de canales de información.</a:t>
            </a:r>
          </a:p>
          <a:p>
            <a:r>
              <a:rPr lang="es-ES" dirty="0"/>
              <a:t>Tiempo real.</a:t>
            </a:r>
          </a:p>
          <a:p>
            <a:r>
              <a:rPr lang="es-ES" dirty="0"/>
              <a:t>Formatos distintos en una misma tecnología.</a:t>
            </a:r>
          </a:p>
        </p:txBody>
      </p:sp>
      <p:pic>
        <p:nvPicPr>
          <p:cNvPr id="1026" name="Picture 2" descr="https://www.adictosaltrabajo.com/wp-content/uploads/tutorial-data/primeros_pasos_mule/mule3.jpg">
            <a:extLst>
              <a:ext uri="{FF2B5EF4-FFF2-40B4-BE49-F238E27FC236}">
                <a16:creationId xmlns:a16="http://schemas.microsoft.com/office/drawing/2014/main" id="{D252D848-678B-4371-9A1C-2096384BDB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7663" y="1846179"/>
            <a:ext cx="6355005" cy="4601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20916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0672FF-E5D4-48AC-BE42-EDA405CA6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Prestaciones de ESB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2A436DB-79BE-48C0-8952-E8EEEFE688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>
            <a:normAutofit fontScale="47500" lnSpcReduction="20000"/>
          </a:bodyPr>
          <a:lstStyle/>
          <a:p>
            <a:r>
              <a:rPr lang="es-ES" sz="4400" dirty="0"/>
              <a:t>Ventajas</a:t>
            </a:r>
          </a:p>
          <a:p>
            <a:pPr lvl="1"/>
            <a:r>
              <a:rPr lang="es-ES" sz="3300" dirty="0"/>
              <a:t>Muchos conectores algunos enfocados en </a:t>
            </a:r>
            <a:r>
              <a:rPr lang="es-ES" sz="3300" dirty="0" err="1"/>
              <a:t>IoT</a:t>
            </a:r>
            <a:r>
              <a:rPr lang="es-ES" sz="3300" dirty="0"/>
              <a:t>, simplifica el desarrollo</a:t>
            </a:r>
          </a:p>
          <a:p>
            <a:pPr lvl="1"/>
            <a:r>
              <a:rPr lang="es-ES" sz="3300" dirty="0"/>
              <a:t>Incluye por defecto políticas de seguridad</a:t>
            </a:r>
          </a:p>
          <a:p>
            <a:r>
              <a:rPr lang="es-ES" sz="4400" dirty="0"/>
              <a:t>Limitaciones:</a:t>
            </a:r>
          </a:p>
          <a:p>
            <a:pPr lvl="1"/>
            <a:r>
              <a:rPr lang="es-ES" sz="3300" dirty="0"/>
              <a:t>Versión gratuita vs versión de pago (varios precios) </a:t>
            </a:r>
            <a:r>
              <a:rPr lang="es-ES" sz="3300" dirty="0">
                <a:hlinkClick r:id="rId2"/>
              </a:rPr>
              <a:t>comparativa</a:t>
            </a:r>
            <a:endParaRPr lang="es-ES" sz="3300" dirty="0"/>
          </a:p>
          <a:p>
            <a:pPr lvl="1"/>
            <a:r>
              <a:rPr lang="es-ES" sz="3300" dirty="0"/>
              <a:t>Pagando:</a:t>
            </a:r>
          </a:p>
          <a:p>
            <a:pPr lvl="2"/>
            <a:r>
              <a:rPr lang="es-ES" sz="2900" dirty="0"/>
              <a:t>Mejor rendimiento, más características</a:t>
            </a:r>
          </a:p>
          <a:p>
            <a:pPr lvl="2"/>
            <a:r>
              <a:rPr lang="es-ES" sz="2900" dirty="0"/>
              <a:t>Desarrollo más rápido, incluye plantillas y más conectores</a:t>
            </a:r>
          </a:p>
          <a:p>
            <a:pPr lvl="2"/>
            <a:r>
              <a:rPr lang="es-ES" sz="2900" dirty="0"/>
              <a:t>Monitoreo mas fiable de la solución, incluye más herramientas</a:t>
            </a:r>
          </a:p>
          <a:p>
            <a:pPr lvl="2"/>
            <a:r>
              <a:rPr lang="es-ES" sz="2900" dirty="0"/>
              <a:t>Mejor protección de los datos (encriptación de los datos)</a:t>
            </a:r>
          </a:p>
          <a:p>
            <a:pPr lvl="2"/>
            <a:r>
              <a:rPr lang="es-ES" sz="2900" dirty="0"/>
              <a:t>Tiene soporte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73517776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679</TotalTime>
  <Words>755</Words>
  <Application>Microsoft Office PowerPoint</Application>
  <PresentationFormat>Panorámica</PresentationFormat>
  <Paragraphs>237</Paragraphs>
  <Slides>20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6" baseType="lpstr">
      <vt:lpstr>Arial</vt:lpstr>
      <vt:lpstr>Calibri</vt:lpstr>
      <vt:lpstr>Century Gothic</vt:lpstr>
      <vt:lpstr>Wingdings</vt:lpstr>
      <vt:lpstr>Wingdings 3</vt:lpstr>
      <vt:lpstr>Espiral</vt:lpstr>
      <vt:lpstr>Eolic Event Consumer</vt:lpstr>
      <vt:lpstr>Procesamiento de Eventos Complejos </vt:lpstr>
      <vt:lpstr>¿Qué es un evento?</vt:lpstr>
      <vt:lpstr>Esquema general de CEP</vt:lpstr>
      <vt:lpstr>Ejemplo 1</vt:lpstr>
      <vt:lpstr>Ejemplo 2</vt:lpstr>
      <vt:lpstr>Nuestros eventos simples son….</vt:lpstr>
      <vt:lpstr>ESB (Enterprise service bus)  MuleSoft  AnyPoint Studio</vt:lpstr>
      <vt:lpstr>Prestaciones de ESB</vt:lpstr>
      <vt:lpstr>Diagrama general de Eolic Event Consumer</vt:lpstr>
      <vt:lpstr>Presentación de PowerPoint</vt:lpstr>
      <vt:lpstr>Presentación de PowerPoint</vt:lpstr>
      <vt:lpstr>Presentación de PowerPoint</vt:lpstr>
      <vt:lpstr>Presentación de PowerPoint</vt:lpstr>
      <vt:lpstr>Entrada de datos</vt:lpstr>
      <vt:lpstr>Enterprise Service Bus </vt:lpstr>
      <vt:lpstr>Añadir patrones</vt:lpstr>
      <vt:lpstr>Patrones desarrollados</vt:lpstr>
      <vt:lpstr>Que tengo realizado</vt:lpstr>
      <vt:lpstr>Mi solución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Eolic Event Consumer</dc:title>
  <dc:creator>Enrique Brazález</dc:creator>
  <cp:lastModifiedBy>Enrique Brazález</cp:lastModifiedBy>
  <cp:revision>27</cp:revision>
  <dcterms:created xsi:type="dcterms:W3CDTF">2018-04-04T16:43:13Z</dcterms:created>
  <dcterms:modified xsi:type="dcterms:W3CDTF">2018-04-05T12:38:42Z</dcterms:modified>
</cp:coreProperties>
</file>