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F87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1D0A-C0B8-4928-8D6C-BFFB28723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E52D-CFD1-4BFE-9331-F54BB630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2781-5497-4E25-8862-415C890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20BA5-960A-4586-B6B7-9C35C414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C4CB4-B0A8-4697-8B20-5C1CEC17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8B903-81B9-4F43-834B-792A428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4ACBC6-4070-454F-A02A-28FAF7E6D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C052D-0EE7-413A-81E2-7979B45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BD529-4CA0-42AE-B590-61B9A95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AECD8-8936-4057-B464-5BA4B5FD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31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1C3D1-AF82-4DD2-B8BF-E4036471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1E37C-BDD2-4DFF-8647-193074C7D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808FD-7C7B-4193-B6C4-18EE8758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A537-3F8F-460F-915E-2822507D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9D731-F52A-43D6-969D-B1133C9A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78336-6924-4EBF-AFF2-ADD88B0F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145A3-6BC9-4A2F-8389-41DE6899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2E054-6A77-4793-B05A-D8EC414A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0EE5E-F379-4796-9B19-AC7461B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60A1E-B354-4A46-A6EE-686D004D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8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F47E-9AEA-40CE-899E-28804E5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C533EE-5ABC-416F-8573-8D67A1BA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6F348-1D59-4CDB-AB2A-5487C687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2CD01-6D8A-42C3-8F7F-898A11A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9034F-EC26-465A-B45A-072C5ACF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79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E345B-B4B3-4E9D-B832-32BD36FF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73043-2F1B-4644-BE71-8BCEB057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489DB-C10B-4C45-8A3E-D51C634C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EFBA1-AC5D-406A-9B28-AC1141C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3545C-67F0-4D58-BCE8-F252E468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17063-E3BA-4461-946F-EA1067C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B515-F35E-4E1C-802C-0F84849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89511-6A66-495A-8642-FB6DE392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44F908-FB59-4884-92F7-E779CA93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3A410F-1EDE-4D41-B255-538BB2F49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B0CCE-BFA8-4110-A389-9D81239C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29408F-9FF1-444E-8303-965D697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73A764-D763-4C83-86FE-3E5A7718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6A81C8-C9B5-4594-AABC-175D4B5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2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20ADF-6A42-4D20-A6A4-CE6025A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EA25D5-2011-4899-A8CE-36749E1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4A9FE-1F06-41AF-9668-05944DE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B79DE4-7D31-4FE3-A408-7321402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9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154268-05CB-41FE-8F1C-5BEDCE68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492C3C-2AD2-420D-8832-A0576020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85B940-B28E-430A-875C-3683732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5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E5033-6331-4A5E-A94C-F418960A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FEA15-F7F3-4BA3-BF9A-EB9ABE1C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1031FA-17CB-42A2-A79D-7A417C8D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E1096-C3C3-42C8-89B5-D5E0089C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661FB-3938-4E9D-818C-81A46779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C5188-67F4-4DE4-9A77-D9B4E03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55B6-2E30-449B-892D-73C5FD60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D1F9AB-6AD2-4171-A41C-148AE74F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43B7B-688B-4AA2-9D85-32995499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463D4-E241-4B23-96E9-F98CE2C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9BB7A-8C15-4271-BBF1-BA5688C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F125D-8980-4C15-B21D-3994943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4AB066-9C5F-40DD-9A5C-C764C28D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B54585-6AA9-4071-A992-65FA479A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5393-A34B-4B58-A6AC-BA3367D8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CE15-DBFD-4C2D-8258-132D751D944C}" type="datetimeFigureOut">
              <a:rPr lang="es-ES" smtClean="0"/>
              <a:t>27/05/2018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C67DA-9924-4DAD-834A-60CB87B0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FBE1F-25FF-4472-AFA0-A89491D3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be 6">
            <a:extLst>
              <a:ext uri="{FF2B5EF4-FFF2-40B4-BE49-F238E27FC236}">
                <a16:creationId xmlns:a16="http://schemas.microsoft.com/office/drawing/2014/main" id="{48F03674-D0DD-499C-8F54-56A5D5AA8490}"/>
              </a:ext>
            </a:extLst>
          </p:cNvPr>
          <p:cNvSpPr/>
          <p:nvPr/>
        </p:nvSpPr>
        <p:spPr>
          <a:xfrm>
            <a:off x="8897809" y="1837406"/>
            <a:ext cx="1913295" cy="121266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Velocidad de viento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4D89EB-6E2B-4FA8-91F6-0E415B9C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6" y="192335"/>
            <a:ext cx="3043033" cy="1613126"/>
          </a:xfrm>
          <a:prstGeom prst="rect">
            <a:avLst/>
          </a:prstGeom>
        </p:spPr>
      </p:pic>
      <p:sp>
        <p:nvSpPr>
          <p:cNvPr id="11" name="Nube 10">
            <a:extLst>
              <a:ext uri="{FF2B5EF4-FFF2-40B4-BE49-F238E27FC236}">
                <a16:creationId xmlns:a16="http://schemas.microsoft.com/office/drawing/2014/main" id="{12391C26-FB56-4D6B-A6F1-1CFCEFDBBC2F}"/>
              </a:ext>
            </a:extLst>
          </p:cNvPr>
          <p:cNvSpPr/>
          <p:nvPr/>
        </p:nvSpPr>
        <p:spPr>
          <a:xfrm>
            <a:off x="7634212" y="1399856"/>
            <a:ext cx="1544045" cy="108696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Potencia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F50365F3-959D-48BB-B3EA-59107F7D30FB}"/>
              </a:ext>
            </a:extLst>
          </p:cNvPr>
          <p:cNvSpPr/>
          <p:nvPr/>
        </p:nvSpPr>
        <p:spPr>
          <a:xfrm>
            <a:off x="7937409" y="314193"/>
            <a:ext cx="2520156" cy="108696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Volumen de aceite</a:t>
            </a:r>
          </a:p>
        </p:txBody>
      </p:sp>
      <p:sp>
        <p:nvSpPr>
          <p:cNvPr id="13" name="Nube 12">
            <a:extLst>
              <a:ext uri="{FF2B5EF4-FFF2-40B4-BE49-F238E27FC236}">
                <a16:creationId xmlns:a16="http://schemas.microsoft.com/office/drawing/2014/main" id="{5214A325-B39E-4BFA-965A-B54F254E6E80}"/>
              </a:ext>
            </a:extLst>
          </p:cNvPr>
          <p:cNvSpPr/>
          <p:nvPr/>
        </p:nvSpPr>
        <p:spPr>
          <a:xfrm>
            <a:off x="5397410" y="1009467"/>
            <a:ext cx="2520156" cy="13809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Temperatura de multiplicadora</a:t>
            </a:r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31A6562F-BD6F-4A33-8AEE-74D42781970F}"/>
              </a:ext>
            </a:extLst>
          </p:cNvPr>
          <p:cNvSpPr/>
          <p:nvPr/>
        </p:nvSpPr>
        <p:spPr>
          <a:xfrm>
            <a:off x="9757156" y="14125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Nube 14">
            <a:extLst>
              <a:ext uri="{FF2B5EF4-FFF2-40B4-BE49-F238E27FC236}">
                <a16:creationId xmlns:a16="http://schemas.microsoft.com/office/drawing/2014/main" id="{6ACEB22C-8BD3-41F5-928E-3A3831191A9D}"/>
              </a:ext>
            </a:extLst>
          </p:cNvPr>
          <p:cNvSpPr/>
          <p:nvPr/>
        </p:nvSpPr>
        <p:spPr>
          <a:xfrm>
            <a:off x="8940731" y="168311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B11C683E-E1EF-47F8-B478-CA33A4DA9C6C}"/>
              </a:ext>
            </a:extLst>
          </p:cNvPr>
          <p:cNvSpPr/>
          <p:nvPr/>
        </p:nvSpPr>
        <p:spPr>
          <a:xfrm>
            <a:off x="7921336" y="2367462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B23A202C-1EF4-495E-8B8D-1FABA0767FA2}"/>
              </a:ext>
            </a:extLst>
          </p:cNvPr>
          <p:cNvSpPr/>
          <p:nvPr/>
        </p:nvSpPr>
        <p:spPr>
          <a:xfrm>
            <a:off x="7143235" y="23742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B61E80-22A7-4768-A058-35462753F72E}"/>
              </a:ext>
            </a:extLst>
          </p:cNvPr>
          <p:cNvSpPr/>
          <p:nvPr/>
        </p:nvSpPr>
        <p:spPr>
          <a:xfrm>
            <a:off x="7290991" y="632356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664D7CC1-A2A1-40AA-9070-CCDC317F88AF}"/>
              </a:ext>
            </a:extLst>
          </p:cNvPr>
          <p:cNvSpPr/>
          <p:nvPr/>
        </p:nvSpPr>
        <p:spPr>
          <a:xfrm>
            <a:off x="4191221" y="723779"/>
            <a:ext cx="881542" cy="501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F377C50-787B-41F0-8582-2173A7C064BA}"/>
              </a:ext>
            </a:extLst>
          </p:cNvPr>
          <p:cNvSpPr/>
          <p:nvPr/>
        </p:nvSpPr>
        <p:spPr>
          <a:xfrm>
            <a:off x="5336747" y="153748"/>
            <a:ext cx="5742578" cy="315024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2A169F-308F-46A4-9E85-D8E863195136}"/>
              </a:ext>
            </a:extLst>
          </p:cNvPr>
          <p:cNvSpPr txBox="1"/>
          <p:nvPr/>
        </p:nvSpPr>
        <p:spPr>
          <a:xfrm>
            <a:off x="1991014" y="1809132"/>
            <a:ext cx="124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Productor de eventos –</a:t>
            </a:r>
          </a:p>
          <a:p>
            <a:pPr algn="ctr"/>
            <a:r>
              <a:rPr lang="es-ES" b="1" dirty="0"/>
              <a:t>Sensores</a:t>
            </a:r>
          </a:p>
        </p:txBody>
      </p:sp>
      <p:pic>
        <p:nvPicPr>
          <p:cNvPr id="1030" name="Picture 6" descr="http://ajuntament.barcelona.cat/hisenda/sites/default/files/carpeta-del-ciutada-barcelona.png">
            <a:extLst>
              <a:ext uri="{FF2B5EF4-FFF2-40B4-BE49-F238E27FC236}">
                <a16:creationId xmlns:a16="http://schemas.microsoft.com/office/drawing/2014/main" id="{4EF20611-169D-4C5D-9A69-A33C2F9B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38" y="3370869"/>
            <a:ext cx="1548796" cy="8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EFD3EED-0313-4FC9-86AF-F040A241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82" y="5042868"/>
            <a:ext cx="1847850" cy="3619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611A7CA-ABD8-42A2-96BD-390334BD1856}"/>
              </a:ext>
            </a:extLst>
          </p:cNvPr>
          <p:cNvSpPr/>
          <p:nvPr/>
        </p:nvSpPr>
        <p:spPr>
          <a:xfrm>
            <a:off x="637745" y="2987734"/>
            <a:ext cx="2426525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01A8D0B-8FE0-4F92-B5BC-3C7062E18283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637745" y="4376312"/>
            <a:ext cx="2426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4A56DF-A57E-4380-BD04-A1553ACCE27B}"/>
              </a:ext>
            </a:extLst>
          </p:cNvPr>
          <p:cNvSpPr txBox="1"/>
          <p:nvPr/>
        </p:nvSpPr>
        <p:spPr>
          <a:xfrm>
            <a:off x="1626674" y="3723605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FTP -STP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B99912-5B73-4562-8DF8-CA2C0B2346B1}"/>
              </a:ext>
            </a:extLst>
          </p:cNvPr>
          <p:cNvSpPr txBox="1"/>
          <p:nvPr/>
        </p:nvSpPr>
        <p:spPr>
          <a:xfrm>
            <a:off x="1436734" y="444475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Nube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1DC75B4-8B17-4271-9B66-180EBFB6F556}"/>
              </a:ext>
            </a:extLst>
          </p:cNvPr>
          <p:cNvSpPr txBox="1"/>
          <p:nvPr/>
        </p:nvSpPr>
        <p:spPr>
          <a:xfrm>
            <a:off x="696859" y="3021070"/>
            <a:ext cx="986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Servidor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F1911136-0FD5-475D-B9F0-9032B80E676D}"/>
              </a:ext>
            </a:extLst>
          </p:cNvPr>
          <p:cNvSpPr/>
          <p:nvPr/>
        </p:nvSpPr>
        <p:spPr>
          <a:xfrm>
            <a:off x="1579123" y="1991603"/>
            <a:ext cx="468042" cy="840401"/>
          </a:xfrm>
          <a:prstGeom prst="downArrow">
            <a:avLst>
              <a:gd name="adj1" fmla="val 50000"/>
              <a:gd name="adj2" fmla="val 98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76E55EC8-DB25-4F45-972B-DEFB93654BE7}"/>
              </a:ext>
            </a:extLst>
          </p:cNvPr>
          <p:cNvSpPr/>
          <p:nvPr/>
        </p:nvSpPr>
        <p:spPr>
          <a:xfrm>
            <a:off x="3182041" y="3966740"/>
            <a:ext cx="525857" cy="65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5D0BA4-8FA0-4C20-B07E-00D1C15E82F6}"/>
              </a:ext>
            </a:extLst>
          </p:cNvPr>
          <p:cNvSpPr/>
          <p:nvPr/>
        </p:nvSpPr>
        <p:spPr>
          <a:xfrm>
            <a:off x="3740035" y="3442790"/>
            <a:ext cx="4344422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A615A2C-7428-4DF7-878B-69A8545C8DCF}"/>
              </a:ext>
            </a:extLst>
          </p:cNvPr>
          <p:cNvSpPr txBox="1"/>
          <p:nvPr/>
        </p:nvSpPr>
        <p:spPr>
          <a:xfrm>
            <a:off x="4841220" y="3454554"/>
            <a:ext cx="22987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Enterprise Service Bus</a:t>
            </a:r>
          </a:p>
          <a:p>
            <a:pPr algn="ctr"/>
            <a:r>
              <a:rPr lang="es-ES" b="1" dirty="0"/>
              <a:t> (ESB)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50A9E9-27D0-4D6F-A3B3-3D32D3A5D9A9}"/>
              </a:ext>
            </a:extLst>
          </p:cNvPr>
          <p:cNvSpPr txBox="1"/>
          <p:nvPr/>
        </p:nvSpPr>
        <p:spPr>
          <a:xfrm>
            <a:off x="3924888" y="4265264"/>
            <a:ext cx="204780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TRANSFORMACIÓN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D8D95F2-CCCA-4878-9E84-23F4379697FE}"/>
              </a:ext>
            </a:extLst>
          </p:cNvPr>
          <p:cNvSpPr/>
          <p:nvPr/>
        </p:nvSpPr>
        <p:spPr>
          <a:xfrm>
            <a:off x="4780897" y="4698440"/>
            <a:ext cx="335785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esultado de imagen de ajustes">
            <a:extLst>
              <a:ext uri="{FF2B5EF4-FFF2-40B4-BE49-F238E27FC236}">
                <a16:creationId xmlns:a16="http://schemas.microsoft.com/office/drawing/2014/main" id="{04973397-19F5-4443-8934-77806591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97" y="5106921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42C85E4A-A6D0-4798-9A7F-7AB5A7B5A99F}"/>
              </a:ext>
            </a:extLst>
          </p:cNvPr>
          <p:cNvSpPr txBox="1"/>
          <p:nvPr/>
        </p:nvSpPr>
        <p:spPr>
          <a:xfrm>
            <a:off x="3450697" y="5269142"/>
            <a:ext cx="121898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7CDBA4D-AA30-41CE-8AFC-64FB4076945F}"/>
              </a:ext>
            </a:extLst>
          </p:cNvPr>
          <p:cNvCxnSpPr>
            <a:cxnSpLocks/>
          </p:cNvCxnSpPr>
          <p:nvPr/>
        </p:nvCxnSpPr>
        <p:spPr>
          <a:xfrm>
            <a:off x="3803897" y="4092937"/>
            <a:ext cx="4280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EFFC0986-1EB9-492E-9D5E-72314BAFF347}"/>
              </a:ext>
            </a:extLst>
          </p:cNvPr>
          <p:cNvSpPr/>
          <p:nvPr/>
        </p:nvSpPr>
        <p:spPr>
          <a:xfrm rot="14922826">
            <a:off x="3612803" y="5523048"/>
            <a:ext cx="461314" cy="1133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ilindro 38">
            <a:extLst>
              <a:ext uri="{FF2B5EF4-FFF2-40B4-BE49-F238E27FC236}">
                <a16:creationId xmlns:a16="http://schemas.microsoft.com/office/drawing/2014/main" id="{72C8C837-CE6B-40D5-BF48-21A9A5CD87AA}"/>
              </a:ext>
            </a:extLst>
          </p:cNvPr>
          <p:cNvSpPr/>
          <p:nvPr/>
        </p:nvSpPr>
        <p:spPr>
          <a:xfrm>
            <a:off x="1436734" y="5965472"/>
            <a:ext cx="1730961" cy="770913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Patrones (EPL)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C410363C-C361-44C3-9414-383BE9C12C6F}"/>
              </a:ext>
            </a:extLst>
          </p:cNvPr>
          <p:cNvSpPr/>
          <p:nvPr/>
        </p:nvSpPr>
        <p:spPr>
          <a:xfrm rot="14128177">
            <a:off x="5714542" y="4719550"/>
            <a:ext cx="283145" cy="71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16E3AEB-8BC0-4523-9C49-F6827AB662F2}"/>
              </a:ext>
            </a:extLst>
          </p:cNvPr>
          <p:cNvSpPr txBox="1"/>
          <p:nvPr/>
        </p:nvSpPr>
        <p:spPr>
          <a:xfrm>
            <a:off x="6094500" y="4335666"/>
            <a:ext cx="177247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Evento complejo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B69227B-12FA-4878-89F1-3D72E2A75463}"/>
              </a:ext>
            </a:extLst>
          </p:cNvPr>
          <p:cNvSpPr txBox="1"/>
          <p:nvPr/>
        </p:nvSpPr>
        <p:spPr>
          <a:xfrm>
            <a:off x="3070301" y="3585549"/>
            <a:ext cx="7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HTTP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5ADEC6D-F18F-4CAA-BA8E-7E80ED0A1A88}"/>
              </a:ext>
            </a:extLst>
          </p:cNvPr>
          <p:cNvSpPr txBox="1"/>
          <p:nvPr/>
        </p:nvSpPr>
        <p:spPr>
          <a:xfrm>
            <a:off x="6372969" y="5371813"/>
            <a:ext cx="117692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Toma de </a:t>
            </a:r>
          </a:p>
          <a:p>
            <a:pPr algn="ctr"/>
            <a:r>
              <a:rPr lang="es-ES" b="1" dirty="0"/>
              <a:t>decisiones</a:t>
            </a:r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B219606-A4B9-440E-ABC6-BB9B833B1CF1}"/>
              </a:ext>
            </a:extLst>
          </p:cNvPr>
          <p:cNvSpPr/>
          <p:nvPr/>
        </p:nvSpPr>
        <p:spPr>
          <a:xfrm>
            <a:off x="6798155" y="4790905"/>
            <a:ext cx="326552" cy="49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3C4B0237-CC86-4219-9911-4D624A47E218}"/>
              </a:ext>
            </a:extLst>
          </p:cNvPr>
          <p:cNvSpPr/>
          <p:nvPr/>
        </p:nvSpPr>
        <p:spPr>
          <a:xfrm rot="14128177" flipH="1">
            <a:off x="7753972" y="4871918"/>
            <a:ext cx="542749" cy="765225"/>
          </a:xfrm>
          <a:prstGeom prst="downArrow">
            <a:avLst>
              <a:gd name="adj1" fmla="val 50000"/>
              <a:gd name="adj2" fmla="val 5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58E745B-6311-4B26-8F3E-CEBE1B7E1FEA}"/>
              </a:ext>
            </a:extLst>
          </p:cNvPr>
          <p:cNvSpPr txBox="1"/>
          <p:nvPr/>
        </p:nvSpPr>
        <p:spPr>
          <a:xfrm>
            <a:off x="9149368" y="5534056"/>
            <a:ext cx="170939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ACCIÓN</a:t>
            </a:r>
          </a:p>
        </p:txBody>
      </p:sp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9B6BB085-8D66-4F7F-8A08-B1AB140E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03" y="3413591"/>
            <a:ext cx="3025067" cy="17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A8A4A6-2AA3-4E99-9144-A69E2EC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58" y="1526856"/>
            <a:ext cx="5791200" cy="3057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403D1B-C9A4-4319-9CDB-14257FCC9732}"/>
              </a:ext>
            </a:extLst>
          </p:cNvPr>
          <p:cNvSpPr txBox="1"/>
          <p:nvPr/>
        </p:nvSpPr>
        <p:spPr>
          <a:xfrm>
            <a:off x="1188721" y="2593954"/>
            <a:ext cx="11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Product Owner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8A1056-0867-4B0B-8AC1-FE067C3C890D}"/>
              </a:ext>
            </a:extLst>
          </p:cNvPr>
          <p:cNvSpPr txBox="1"/>
          <p:nvPr/>
        </p:nvSpPr>
        <p:spPr>
          <a:xfrm>
            <a:off x="2904570" y="2554311"/>
            <a:ext cx="110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Team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792EC2-B6D0-474E-ADFC-519753D196BB}"/>
              </a:ext>
            </a:extLst>
          </p:cNvPr>
          <p:cNvSpPr txBox="1"/>
          <p:nvPr/>
        </p:nvSpPr>
        <p:spPr>
          <a:xfrm>
            <a:off x="5299711" y="4239296"/>
            <a:ext cx="110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Retrospectiva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4E249B-62D4-4D15-893E-19B05F7F7A2F}"/>
              </a:ext>
            </a:extLst>
          </p:cNvPr>
          <p:cNvSpPr txBox="1"/>
          <p:nvPr/>
        </p:nvSpPr>
        <p:spPr>
          <a:xfrm>
            <a:off x="1593256" y="4267411"/>
            <a:ext cx="11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Product Backlog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465809-D8BE-44F5-969B-C3FC6DB4DB91}"/>
              </a:ext>
            </a:extLst>
          </p:cNvPr>
          <p:cNvSpPr txBox="1"/>
          <p:nvPr/>
        </p:nvSpPr>
        <p:spPr>
          <a:xfrm>
            <a:off x="6474540" y="2461979"/>
            <a:ext cx="11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Revisión del sprint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81734E-0769-417A-9495-653F7A83E6BD}"/>
              </a:ext>
            </a:extLst>
          </p:cNvPr>
          <p:cNvSpPr txBox="1"/>
          <p:nvPr/>
        </p:nvSpPr>
        <p:spPr>
          <a:xfrm>
            <a:off x="5544899" y="1530726"/>
            <a:ext cx="164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Reunión semanal o cada dos semanas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2A0F79-BFC2-45DE-9D88-E7A1E6B0F8E2}"/>
              </a:ext>
            </a:extLst>
          </p:cNvPr>
          <p:cNvSpPr txBox="1"/>
          <p:nvPr/>
        </p:nvSpPr>
        <p:spPr>
          <a:xfrm>
            <a:off x="3357299" y="1992667"/>
            <a:ext cx="164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Scrum Master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F0DB93A-DF9C-4C97-8D02-F79CEB620747}"/>
              </a:ext>
            </a:extLst>
          </p:cNvPr>
          <p:cNvSpPr/>
          <p:nvPr/>
        </p:nvSpPr>
        <p:spPr>
          <a:xfrm>
            <a:off x="6096000" y="2461979"/>
            <a:ext cx="1641001" cy="12946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FFC0B11-3546-412C-BCCF-EDCE84D6F7B6}"/>
              </a:ext>
            </a:extLst>
          </p:cNvPr>
          <p:cNvSpPr/>
          <p:nvPr/>
        </p:nvSpPr>
        <p:spPr>
          <a:xfrm>
            <a:off x="5330190" y="3756660"/>
            <a:ext cx="995760" cy="8277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5F80CAE-B988-45C7-8657-D4D809F36CEE}"/>
              </a:ext>
            </a:extLst>
          </p:cNvPr>
          <p:cNvSpPr/>
          <p:nvPr/>
        </p:nvSpPr>
        <p:spPr>
          <a:xfrm>
            <a:off x="5377139" y="1526857"/>
            <a:ext cx="1739941" cy="879395"/>
          </a:xfrm>
          <a:prstGeom prst="roundRect">
            <a:avLst>
              <a:gd name="adj" fmla="val 1776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CD2C780-99EA-4EB3-84DE-4407C88A8D8E}"/>
              </a:ext>
            </a:extLst>
          </p:cNvPr>
          <p:cNvSpPr/>
          <p:nvPr/>
        </p:nvSpPr>
        <p:spPr>
          <a:xfrm>
            <a:off x="1680210" y="3022954"/>
            <a:ext cx="995761" cy="12163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Requisito 1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Requisito 2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Requisito 3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Requisito 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3B1ACC-6C7F-429E-ABBA-31278BD1B217}"/>
              </a:ext>
            </a:extLst>
          </p:cNvPr>
          <p:cNvSpPr txBox="1"/>
          <p:nvPr/>
        </p:nvSpPr>
        <p:spPr>
          <a:xfrm>
            <a:off x="4741111" y="2845124"/>
            <a:ext cx="589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1 mes</a:t>
            </a:r>
          </a:p>
        </p:txBody>
      </p:sp>
      <p:sp>
        <p:nvSpPr>
          <p:cNvPr id="20" name="Bocadillo: rectángulo con esquinas redondeadas 19">
            <a:extLst>
              <a:ext uri="{FF2B5EF4-FFF2-40B4-BE49-F238E27FC236}">
                <a16:creationId xmlns:a16="http://schemas.microsoft.com/office/drawing/2014/main" id="{427AE483-B48D-4766-B4E5-C74C82C898E6}"/>
              </a:ext>
            </a:extLst>
          </p:cNvPr>
          <p:cNvSpPr/>
          <p:nvPr/>
        </p:nvSpPr>
        <p:spPr>
          <a:xfrm>
            <a:off x="2882049" y="3858765"/>
            <a:ext cx="1149269" cy="1038408"/>
          </a:xfrm>
          <a:prstGeom prst="wedgeRoundRectCallout">
            <a:avLst>
              <a:gd name="adj1" fmla="val -18005"/>
              <a:gd name="adj2" fmla="val -754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Reunión de planificación</a:t>
            </a:r>
          </a:p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168EA6C-B4D7-4F0A-8FC5-C54EAA17E591}"/>
              </a:ext>
            </a:extLst>
          </p:cNvPr>
          <p:cNvSpPr/>
          <p:nvPr/>
        </p:nvSpPr>
        <p:spPr>
          <a:xfrm>
            <a:off x="3108960" y="3268980"/>
            <a:ext cx="285689" cy="2769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Pergamino: vertical 22">
            <a:extLst>
              <a:ext uri="{FF2B5EF4-FFF2-40B4-BE49-F238E27FC236}">
                <a16:creationId xmlns:a16="http://schemas.microsoft.com/office/drawing/2014/main" id="{81828303-7864-401C-A5B7-959AAF32642F}"/>
              </a:ext>
            </a:extLst>
          </p:cNvPr>
          <p:cNvSpPr/>
          <p:nvPr/>
        </p:nvSpPr>
        <p:spPr>
          <a:xfrm>
            <a:off x="3586897" y="3261073"/>
            <a:ext cx="742828" cy="445089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32EB01-0A7A-4286-9C24-E25D9D9B567D}"/>
              </a:ext>
            </a:extLst>
          </p:cNvPr>
          <p:cNvSpPr txBox="1"/>
          <p:nvPr/>
        </p:nvSpPr>
        <p:spPr>
          <a:xfrm>
            <a:off x="3831630" y="3729666"/>
            <a:ext cx="11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Sprint</a:t>
            </a:r>
          </a:p>
          <a:p>
            <a:pPr algn="ctr"/>
            <a:r>
              <a:rPr lang="es-ES" sz="1200" b="1" dirty="0"/>
              <a:t>Backlog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6377C00-1B85-42FC-A090-A8BC0F2B5807}"/>
              </a:ext>
            </a:extLst>
          </p:cNvPr>
          <p:cNvCxnSpPr>
            <a:cxnSpLocks/>
          </p:cNvCxnSpPr>
          <p:nvPr/>
        </p:nvCxnSpPr>
        <p:spPr>
          <a:xfrm>
            <a:off x="2701966" y="3429000"/>
            <a:ext cx="4069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9D81704-9F11-4F1A-8C50-79C4303B93F6}"/>
              </a:ext>
            </a:extLst>
          </p:cNvPr>
          <p:cNvCxnSpPr>
            <a:cxnSpLocks/>
          </p:cNvCxnSpPr>
          <p:nvPr/>
        </p:nvCxnSpPr>
        <p:spPr>
          <a:xfrm>
            <a:off x="3394649" y="3429000"/>
            <a:ext cx="2781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DB47F5BB-A864-4723-9EA1-24D48EF26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64"/>
          <a:stretch/>
        </p:blipFill>
        <p:spPr>
          <a:xfrm>
            <a:off x="2981663" y="4373299"/>
            <a:ext cx="1019175" cy="425575"/>
          </a:xfrm>
          <a:prstGeom prst="rect">
            <a:avLst/>
          </a:prstGeom>
        </p:spPr>
      </p:pic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F367394-774F-49F3-9C69-66193C247F75}"/>
              </a:ext>
            </a:extLst>
          </p:cNvPr>
          <p:cNvSpPr/>
          <p:nvPr/>
        </p:nvSpPr>
        <p:spPr>
          <a:xfrm>
            <a:off x="2775368" y="1214064"/>
            <a:ext cx="5321173" cy="4054479"/>
          </a:xfrm>
          <a:prstGeom prst="roundRect">
            <a:avLst>
              <a:gd name="adj" fmla="val 17766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B7D5B2-5374-41AC-A626-D50CBE1D8FAD}"/>
              </a:ext>
            </a:extLst>
          </p:cNvPr>
          <p:cNvSpPr txBox="1"/>
          <p:nvPr/>
        </p:nvSpPr>
        <p:spPr>
          <a:xfrm>
            <a:off x="2574148" y="1178697"/>
            <a:ext cx="1641001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Sprint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204E3BA-709C-4DF9-ADEE-84AA6FC99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64"/>
          <a:stretch/>
        </p:blipFill>
        <p:spPr>
          <a:xfrm>
            <a:off x="5435954" y="1936399"/>
            <a:ext cx="1019175" cy="425575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C4791F6-6B66-4F61-A69A-2E5817FE4357}"/>
              </a:ext>
            </a:extLst>
          </p:cNvPr>
          <p:cNvSpPr/>
          <p:nvPr/>
        </p:nvSpPr>
        <p:spPr>
          <a:xfrm>
            <a:off x="6057769" y="2025649"/>
            <a:ext cx="298581" cy="338317"/>
          </a:xfrm>
          <a:prstGeom prst="roundRect">
            <a:avLst>
              <a:gd name="adj" fmla="val 17766"/>
            </a:avLst>
          </a:prstGeom>
          <a:noFill/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2C92A61-55C0-45B8-A0B5-209548D06FF1}"/>
              </a:ext>
            </a:extLst>
          </p:cNvPr>
          <p:cNvSpPr txBox="1"/>
          <p:nvPr/>
        </p:nvSpPr>
        <p:spPr>
          <a:xfrm>
            <a:off x="6057769" y="3506529"/>
            <a:ext cx="110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Prototipo</a:t>
            </a:r>
          </a:p>
        </p:txBody>
      </p:sp>
      <p:pic>
        <p:nvPicPr>
          <p:cNvPr id="1026" name="Picture 2" descr="Resultado de imagen de sprint burndown">
            <a:extLst>
              <a:ext uri="{FF2B5EF4-FFF2-40B4-BE49-F238E27FC236}">
                <a16:creationId xmlns:a16="http://schemas.microsoft.com/office/drawing/2014/main" id="{59B096AA-2A8D-4BCE-9666-226BB4A9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72" y="1433028"/>
            <a:ext cx="658201" cy="32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C1B0BD85-0CAC-4E55-833A-16C5D1F720D1}"/>
              </a:ext>
            </a:extLst>
          </p:cNvPr>
          <p:cNvSpPr txBox="1"/>
          <p:nvPr/>
        </p:nvSpPr>
        <p:spPr>
          <a:xfrm>
            <a:off x="4612103" y="1255641"/>
            <a:ext cx="77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Sprint</a:t>
            </a:r>
          </a:p>
          <a:p>
            <a:pPr algn="ctr"/>
            <a:r>
              <a:rPr lang="es-ES" sz="1000" b="1" dirty="0"/>
              <a:t> burndown</a:t>
            </a:r>
          </a:p>
        </p:txBody>
      </p:sp>
    </p:spTree>
    <p:extLst>
      <p:ext uri="{BB962C8B-B14F-4D97-AF65-F5344CB8AC3E}">
        <p14:creationId xmlns:p14="http://schemas.microsoft.com/office/powerpoint/2010/main" val="232674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0063F8F-EF2D-4046-ADA4-F4BE35C0F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289028"/>
              </p:ext>
            </p:extLst>
          </p:nvPr>
        </p:nvGraphicFramePr>
        <p:xfrm>
          <a:off x="2775752" y="1945640"/>
          <a:ext cx="50336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91">
                  <a:extLst>
                    <a:ext uri="{9D8B030D-6E8A-4147-A177-3AD203B41FA5}">
                      <a16:colId xmlns:a16="http://schemas.microsoft.com/office/drawing/2014/main" val="857137367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317219862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495008130"/>
                    </a:ext>
                  </a:extLst>
                </a:gridCol>
                <a:gridCol w="710213">
                  <a:extLst>
                    <a:ext uri="{9D8B030D-6E8A-4147-A177-3AD203B41FA5}">
                      <a16:colId xmlns:a16="http://schemas.microsoft.com/office/drawing/2014/main" val="3241095960"/>
                    </a:ext>
                  </a:extLst>
                </a:gridCol>
                <a:gridCol w="665826">
                  <a:extLst>
                    <a:ext uri="{9D8B030D-6E8A-4147-A177-3AD203B41FA5}">
                      <a16:colId xmlns:a16="http://schemas.microsoft.com/office/drawing/2014/main" val="1606097846"/>
                    </a:ext>
                  </a:extLst>
                </a:gridCol>
                <a:gridCol w="695417">
                  <a:extLst>
                    <a:ext uri="{9D8B030D-6E8A-4147-A177-3AD203B41FA5}">
                      <a16:colId xmlns:a16="http://schemas.microsoft.com/office/drawing/2014/main" val="940109695"/>
                    </a:ext>
                  </a:extLst>
                </a:gridCol>
                <a:gridCol w="769398">
                  <a:extLst>
                    <a:ext uri="{9D8B030D-6E8A-4147-A177-3AD203B41FA5}">
                      <a16:colId xmlns:a16="http://schemas.microsoft.com/office/drawing/2014/main" val="3850325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Día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Día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Día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Día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Día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Día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Día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9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1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33761"/>
                  </a:ext>
                </a:extLst>
              </a:tr>
            </a:tbl>
          </a:graphicData>
        </a:graphic>
      </p:graphicFrame>
      <p:sp>
        <p:nvSpPr>
          <p:cNvPr id="5" name="Abrir llave 4">
            <a:extLst>
              <a:ext uri="{FF2B5EF4-FFF2-40B4-BE49-F238E27FC236}">
                <a16:creationId xmlns:a16="http://schemas.microsoft.com/office/drawing/2014/main" id="{921C270F-2BEA-4386-842E-BEFBCAF9FB95}"/>
              </a:ext>
            </a:extLst>
          </p:cNvPr>
          <p:cNvSpPr/>
          <p:nvPr/>
        </p:nvSpPr>
        <p:spPr>
          <a:xfrm rot="16200000">
            <a:off x="3390790" y="3237871"/>
            <a:ext cx="243619" cy="763480"/>
          </a:xfrm>
          <a:prstGeom prst="leftBrace">
            <a:avLst>
              <a:gd name="adj1" fmla="val 8333"/>
              <a:gd name="adj2" fmla="val 535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4C751ECC-A485-4839-A6AD-5F6FE4F27E62}"/>
              </a:ext>
            </a:extLst>
          </p:cNvPr>
          <p:cNvSpPr/>
          <p:nvPr/>
        </p:nvSpPr>
        <p:spPr>
          <a:xfrm rot="16200000">
            <a:off x="4918272" y="3314071"/>
            <a:ext cx="243619" cy="763480"/>
          </a:xfrm>
          <a:prstGeom prst="leftBrace">
            <a:avLst>
              <a:gd name="adj1" fmla="val 8333"/>
              <a:gd name="adj2" fmla="val 535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34AF920B-E831-4430-9D63-51ED81454E7E}"/>
              </a:ext>
            </a:extLst>
          </p:cNvPr>
          <p:cNvSpPr/>
          <p:nvPr/>
        </p:nvSpPr>
        <p:spPr>
          <a:xfrm rot="16200000">
            <a:off x="4154271" y="3588726"/>
            <a:ext cx="243619" cy="763480"/>
          </a:xfrm>
          <a:prstGeom prst="leftBrace">
            <a:avLst>
              <a:gd name="adj1" fmla="val 8333"/>
              <a:gd name="adj2" fmla="val 5357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29C5463-0E23-40DD-A9EF-37470CBB5D87}"/>
              </a:ext>
            </a:extLst>
          </p:cNvPr>
          <p:cNvSpPr/>
          <p:nvPr/>
        </p:nvSpPr>
        <p:spPr>
          <a:xfrm rot="16200000">
            <a:off x="6202571" y="3314072"/>
            <a:ext cx="243619" cy="763480"/>
          </a:xfrm>
          <a:prstGeom prst="leftBrace">
            <a:avLst>
              <a:gd name="adj1" fmla="val 8333"/>
              <a:gd name="adj2" fmla="val 535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6DFBD50E-403A-4CFC-98B8-25FABD69F71C}"/>
              </a:ext>
            </a:extLst>
          </p:cNvPr>
          <p:cNvSpPr/>
          <p:nvPr/>
        </p:nvSpPr>
        <p:spPr>
          <a:xfrm rot="16200000">
            <a:off x="5552502" y="3588725"/>
            <a:ext cx="243619" cy="763480"/>
          </a:xfrm>
          <a:prstGeom prst="leftBrace">
            <a:avLst>
              <a:gd name="adj1" fmla="val 8333"/>
              <a:gd name="adj2" fmla="val 5357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F075A381-B49F-4929-A079-0BD7E789298A}"/>
              </a:ext>
            </a:extLst>
          </p:cNvPr>
          <p:cNvSpPr/>
          <p:nvPr/>
        </p:nvSpPr>
        <p:spPr>
          <a:xfrm rot="16200000">
            <a:off x="7030632" y="3588726"/>
            <a:ext cx="243619" cy="763480"/>
          </a:xfrm>
          <a:prstGeom prst="leftBrace">
            <a:avLst>
              <a:gd name="adj1" fmla="val 8333"/>
              <a:gd name="adj2" fmla="val 5357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50204F-4825-45D1-84D2-2403394ABE5A}"/>
              </a:ext>
            </a:extLst>
          </p:cNvPr>
          <p:cNvSpPr txBox="1"/>
          <p:nvPr/>
        </p:nvSpPr>
        <p:spPr>
          <a:xfrm>
            <a:off x="8523760" y="285900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CambioSegundo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ADD3FF8-8EE9-4856-B4C4-93574F08A183}"/>
              </a:ext>
            </a:extLst>
          </p:cNvPr>
          <p:cNvSpPr txBox="1"/>
          <p:nvPr/>
        </p:nvSpPr>
        <p:spPr>
          <a:xfrm>
            <a:off x="8523760" y="24246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CambioInicio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69A9EF1-5BFB-4755-880B-B6A6289E7833}"/>
              </a:ext>
            </a:extLst>
          </p:cNvPr>
          <p:cNvSpPr/>
          <p:nvPr/>
        </p:nvSpPr>
        <p:spPr>
          <a:xfrm>
            <a:off x="8031480" y="2424668"/>
            <a:ext cx="411480" cy="310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8AFA60F-B465-421B-8AED-CAB69A4FDD3D}"/>
              </a:ext>
            </a:extLst>
          </p:cNvPr>
          <p:cNvSpPr/>
          <p:nvPr/>
        </p:nvSpPr>
        <p:spPr>
          <a:xfrm>
            <a:off x="8031480" y="2917428"/>
            <a:ext cx="411480" cy="310912"/>
          </a:xfrm>
          <a:prstGeom prst="roundRect">
            <a:avLst/>
          </a:prstGeom>
          <a:solidFill>
            <a:srgbClr val="FF373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0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parque eÃ³lico">
            <a:extLst>
              <a:ext uri="{FF2B5EF4-FFF2-40B4-BE49-F238E27FC236}">
                <a16:creationId xmlns:a16="http://schemas.microsoft.com/office/drawing/2014/main" id="{B98BBDB7-1372-4463-8796-7B9BD9B2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" y="2353363"/>
            <a:ext cx="3019100" cy="20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F564036-B57C-41E8-8B3F-4273C762CE34}"/>
              </a:ext>
            </a:extLst>
          </p:cNvPr>
          <p:cNvCxnSpPr>
            <a:cxnSpLocks/>
            <a:stCxn id="1026" idx="3"/>
            <a:endCxn id="19" idx="1"/>
          </p:cNvCxnSpPr>
          <p:nvPr/>
        </p:nvCxnSpPr>
        <p:spPr>
          <a:xfrm>
            <a:off x="3035599" y="3359575"/>
            <a:ext cx="950205" cy="748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C7D7D0B-7C03-43BB-8D7A-8AD1414ABBE4}"/>
              </a:ext>
            </a:extLst>
          </p:cNvPr>
          <p:cNvCxnSpPr>
            <a:cxnSpLocks/>
            <a:stCxn id="1026" idx="3"/>
            <a:endCxn id="16" idx="1"/>
          </p:cNvCxnSpPr>
          <p:nvPr/>
        </p:nvCxnSpPr>
        <p:spPr>
          <a:xfrm>
            <a:off x="3035599" y="3359575"/>
            <a:ext cx="752682" cy="71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D4155E2-CB50-4D60-AA5D-7D2490DD7B7A}"/>
              </a:ext>
            </a:extLst>
          </p:cNvPr>
          <p:cNvCxnSpPr>
            <a:cxnSpLocks/>
            <a:stCxn id="1026" idx="3"/>
            <a:endCxn id="18" idx="1"/>
          </p:cNvCxnSpPr>
          <p:nvPr/>
        </p:nvCxnSpPr>
        <p:spPr>
          <a:xfrm flipV="1">
            <a:off x="3035599" y="2614973"/>
            <a:ext cx="863289" cy="744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A498B8-7F5C-4640-A4C6-DE30CF3F988B}"/>
              </a:ext>
            </a:extLst>
          </p:cNvPr>
          <p:cNvSpPr txBox="1"/>
          <p:nvPr/>
        </p:nvSpPr>
        <p:spPr>
          <a:xfrm>
            <a:off x="3788281" y="3276743"/>
            <a:ext cx="1118319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/>
              <a:t>Temperatura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36A5E8C-6CDA-43A7-842A-6D554D79F9F7}"/>
              </a:ext>
            </a:extLst>
          </p:cNvPr>
          <p:cNvSpPr txBox="1"/>
          <p:nvPr/>
        </p:nvSpPr>
        <p:spPr>
          <a:xfrm>
            <a:off x="3898888" y="2353363"/>
            <a:ext cx="89710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/>
              <a:t>Velocidad</a:t>
            </a:r>
          </a:p>
          <a:p>
            <a:pPr algn="ctr"/>
            <a:r>
              <a:rPr lang="es-ES" sz="1400" dirty="0"/>
              <a:t>viento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17FF034-5C60-45E6-9CCF-86BD935D0FF2}"/>
              </a:ext>
            </a:extLst>
          </p:cNvPr>
          <p:cNvSpPr txBox="1"/>
          <p:nvPr/>
        </p:nvSpPr>
        <p:spPr>
          <a:xfrm>
            <a:off x="3985804" y="3953902"/>
            <a:ext cx="815543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/>
              <a:t>Potencia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E36ADF9-4602-422C-A9BD-9E2A39D58360}"/>
              </a:ext>
            </a:extLst>
          </p:cNvPr>
          <p:cNvSpPr/>
          <p:nvPr/>
        </p:nvSpPr>
        <p:spPr>
          <a:xfrm>
            <a:off x="5785535" y="2926583"/>
            <a:ext cx="2370338" cy="201242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ESB</a:t>
            </a:r>
          </a:p>
          <a:p>
            <a:pPr algn="ctr"/>
            <a:r>
              <a:rPr lang="es-ES" dirty="0"/>
              <a:t>(comunicación)</a:t>
            </a:r>
          </a:p>
          <a:p>
            <a:pPr algn="ctr"/>
            <a:r>
              <a:rPr lang="es-ES" dirty="0"/>
              <a:t>(transformación)</a:t>
            </a:r>
          </a:p>
          <a:p>
            <a:pPr algn="ctr"/>
            <a:r>
              <a:rPr lang="es-ES" dirty="0"/>
              <a:t>(empaquetado)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51797B3-076D-4F02-96D6-EDAF892A28C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795993" y="2614973"/>
            <a:ext cx="1007712" cy="8140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6E5A2C3-C23E-498B-A20E-F98AF33B0E9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906600" y="3430632"/>
            <a:ext cx="878935" cy="346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B3FACBE-0245-43CD-A752-A916EC1A01E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801347" y="4107791"/>
            <a:ext cx="1002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4" descr="Resultado de imagen de ajustes png">
            <a:extLst>
              <a:ext uri="{FF2B5EF4-FFF2-40B4-BE49-F238E27FC236}">
                <a16:creationId xmlns:a16="http://schemas.microsoft.com/office/drawing/2014/main" id="{E2DDE33D-9607-4307-8CB0-5583F5BF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74" y="317241"/>
            <a:ext cx="1682180" cy="16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6B8D377B-F4D1-4077-8941-CB20C51EDDBF}"/>
              </a:ext>
            </a:extLst>
          </p:cNvPr>
          <p:cNvCxnSpPr>
            <a:cxnSpLocks/>
          </p:cNvCxnSpPr>
          <p:nvPr/>
        </p:nvCxnSpPr>
        <p:spPr>
          <a:xfrm flipV="1">
            <a:off x="6150576" y="1800808"/>
            <a:ext cx="0" cy="1137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C5423DB1-E9DF-4416-BC89-44CF89C0C184}"/>
              </a:ext>
            </a:extLst>
          </p:cNvPr>
          <p:cNvSpPr txBox="1"/>
          <p:nvPr/>
        </p:nvSpPr>
        <p:spPr>
          <a:xfrm>
            <a:off x="6242542" y="2201392"/>
            <a:ext cx="94048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Eventos</a:t>
            </a:r>
          </a:p>
          <a:p>
            <a:pPr algn="ctr"/>
            <a:r>
              <a:rPr lang="es-ES" sz="1400" dirty="0"/>
              <a:t>simples</a:t>
            </a: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FEE956A0-85CA-4866-BDB9-80967362EFC3}"/>
              </a:ext>
            </a:extLst>
          </p:cNvPr>
          <p:cNvCxnSpPr>
            <a:cxnSpLocks/>
          </p:cNvCxnSpPr>
          <p:nvPr/>
        </p:nvCxnSpPr>
        <p:spPr>
          <a:xfrm>
            <a:off x="7371184" y="1909665"/>
            <a:ext cx="0" cy="10284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55B11C8F-6F22-44C4-A0C4-3EF5D56AEF86}"/>
              </a:ext>
            </a:extLst>
          </p:cNvPr>
          <p:cNvSpPr txBox="1"/>
          <p:nvPr/>
        </p:nvSpPr>
        <p:spPr>
          <a:xfrm>
            <a:off x="7559340" y="2201392"/>
            <a:ext cx="94048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Eventos</a:t>
            </a:r>
          </a:p>
          <a:p>
            <a:pPr algn="ctr"/>
            <a:r>
              <a:rPr lang="es-ES" sz="1400" dirty="0"/>
              <a:t>complejos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2462164E-4D27-4F5D-8974-3ACF74942ED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155873" y="3932795"/>
            <a:ext cx="15829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8" descr="Imagen relacionada">
            <a:extLst>
              <a:ext uri="{FF2B5EF4-FFF2-40B4-BE49-F238E27FC236}">
                <a16:creationId xmlns:a16="http://schemas.microsoft.com/office/drawing/2014/main" id="{6F6BB1F5-7ECA-4A9B-8C2B-BB2EB0EA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028" y="3229719"/>
            <a:ext cx="1448366" cy="14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4605C3A4-F447-4C4B-A2F8-5C51C1AD2B6B}"/>
              </a:ext>
            </a:extLst>
          </p:cNvPr>
          <p:cNvSpPr txBox="1"/>
          <p:nvPr/>
        </p:nvSpPr>
        <p:spPr>
          <a:xfrm>
            <a:off x="8499827" y="4100508"/>
            <a:ext cx="94048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Alarmas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8B9ABB2C-0B96-47B8-8AEB-333F2E44A5F8}"/>
              </a:ext>
            </a:extLst>
          </p:cNvPr>
          <p:cNvSpPr txBox="1"/>
          <p:nvPr/>
        </p:nvSpPr>
        <p:spPr>
          <a:xfrm>
            <a:off x="10055967" y="4678085"/>
            <a:ext cx="94048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BB.DD MySQL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F7D7795C-BECB-4673-A092-16529EAFF3F4}"/>
              </a:ext>
            </a:extLst>
          </p:cNvPr>
          <p:cNvSpPr txBox="1"/>
          <p:nvPr/>
        </p:nvSpPr>
        <p:spPr>
          <a:xfrm>
            <a:off x="6202556" y="1004442"/>
            <a:ext cx="109488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MOTOR CEP</a:t>
            </a:r>
          </a:p>
        </p:txBody>
      </p:sp>
      <p:pic>
        <p:nvPicPr>
          <p:cNvPr id="1063" name="Picture 6" descr="Resultado de imagen de script">
            <a:extLst>
              <a:ext uri="{FF2B5EF4-FFF2-40B4-BE49-F238E27FC236}">
                <a16:creationId xmlns:a16="http://schemas.microsoft.com/office/drawing/2014/main" id="{0FD2AA83-E791-439D-B309-B25FF59B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77" y="556413"/>
            <a:ext cx="1197423" cy="11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115D497-2247-4900-8D0C-119800EF6F1A}"/>
              </a:ext>
            </a:extLst>
          </p:cNvPr>
          <p:cNvCxnSpPr>
            <a:cxnSpLocks/>
            <a:stCxn id="1063" idx="3"/>
            <a:endCxn id="1045" idx="1"/>
          </p:cNvCxnSpPr>
          <p:nvPr/>
        </p:nvCxnSpPr>
        <p:spPr>
          <a:xfrm>
            <a:off x="4906600" y="1155125"/>
            <a:ext cx="1009974" cy="3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D9BAD28D-33EE-4FB3-B8FB-0914EA15632F}"/>
              </a:ext>
            </a:extLst>
          </p:cNvPr>
          <p:cNvSpPr txBox="1"/>
          <p:nvPr/>
        </p:nvSpPr>
        <p:spPr>
          <a:xfrm>
            <a:off x="4960354" y="661841"/>
            <a:ext cx="8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Patrones</a:t>
            </a:r>
          </a:p>
        </p:txBody>
      </p:sp>
    </p:spTree>
    <p:extLst>
      <p:ext uri="{BB962C8B-B14F-4D97-AF65-F5344CB8AC3E}">
        <p14:creationId xmlns:p14="http://schemas.microsoft.com/office/powerpoint/2010/main" val="36847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6E55FD-8400-4758-9EE6-A914F53B1786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121920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382062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165B505-D23F-48EC-B7A1-4F47E9A2D7B3}"/>
              </a:ext>
            </a:extLst>
          </p:cNvPr>
          <p:cNvCxnSpPr>
            <a:cxnSpLocks/>
          </p:cNvCxnSpPr>
          <p:nvPr/>
        </p:nvCxnSpPr>
        <p:spPr>
          <a:xfrm flipV="1">
            <a:off x="4633375" y="2570873"/>
            <a:ext cx="2344200" cy="16212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8A438DC-E20D-4F4A-B5FA-1505920D5659}"/>
              </a:ext>
            </a:extLst>
          </p:cNvPr>
          <p:cNvCxnSpPr>
            <a:cxnSpLocks/>
          </p:cNvCxnSpPr>
          <p:nvPr/>
        </p:nvCxnSpPr>
        <p:spPr>
          <a:xfrm>
            <a:off x="4822165" y="886265"/>
            <a:ext cx="2155410" cy="610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EB2A204-A959-4D46-BEEA-2D5C86FF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20919"/>
              </p:ext>
            </p:extLst>
          </p:nvPr>
        </p:nvGraphicFramePr>
        <p:xfrm>
          <a:off x="7068305" y="254113"/>
          <a:ext cx="4481268" cy="2698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56">
                  <a:extLst>
                    <a:ext uri="{9D8B030D-6E8A-4147-A177-3AD203B41FA5}">
                      <a16:colId xmlns:a16="http://schemas.microsoft.com/office/drawing/2014/main" val="617596925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1153038374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3378057824"/>
                    </a:ext>
                  </a:extLst>
                </a:gridCol>
              </a:tblGrid>
              <a:tr h="72586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Ingeboards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Traducción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IDSCADA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764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749874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065495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222222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401288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995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520662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999999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123548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69761"/>
                  </a:ext>
                </a:extLst>
              </a:tr>
            </a:tbl>
          </a:graphicData>
        </a:graphic>
      </p:graphicFrame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6" y="2055542"/>
            <a:ext cx="872197" cy="1621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A4CAEC-83E6-49BD-8A63-9018C9A46C89}"/>
              </a:ext>
            </a:extLst>
          </p:cNvPr>
          <p:cNvSpPr txBox="1"/>
          <p:nvPr/>
        </p:nvSpPr>
        <p:spPr>
          <a:xfrm>
            <a:off x="4269511" y="2157495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base a SCADA mostramos Ingeboards datos correctivos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BDD37B1-7EAD-4FC4-938C-0C0DCFA95659}"/>
              </a:ext>
            </a:extLst>
          </p:cNvPr>
          <p:cNvSpPr txBox="1"/>
          <p:nvPr/>
        </p:nvSpPr>
        <p:spPr>
          <a:xfrm>
            <a:off x="8850886" y="5950401"/>
            <a:ext cx="2698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Activos = Aerogeneradores</a:t>
            </a:r>
          </a:p>
        </p:txBody>
      </p:sp>
    </p:spTree>
    <p:extLst>
      <p:ext uri="{BB962C8B-B14F-4D97-AF65-F5344CB8AC3E}">
        <p14:creationId xmlns:p14="http://schemas.microsoft.com/office/powerpoint/2010/main" val="171431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82145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F7875CD-E960-49C2-A243-DE350165712D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7019778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0AB252E-C0CD-42DA-A317-9ED2F21953BB}"/>
              </a:ext>
            </a:extLst>
          </p:cNvPr>
          <p:cNvCxnSpPr>
            <a:cxnSpLocks/>
          </p:cNvCxnSpPr>
          <p:nvPr/>
        </p:nvCxnSpPr>
        <p:spPr>
          <a:xfrm>
            <a:off x="7001020" y="0"/>
            <a:ext cx="0" cy="6963508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3" y="2293033"/>
            <a:ext cx="872197" cy="1383807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AE598C-6606-40B7-87C0-BD54DD43D7AC}"/>
              </a:ext>
            </a:extLst>
          </p:cNvPr>
          <p:cNvSpPr/>
          <p:nvPr/>
        </p:nvSpPr>
        <p:spPr>
          <a:xfrm>
            <a:off x="7329266" y="2487903"/>
            <a:ext cx="3516922" cy="28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r>
              <a:rPr lang="es-ES" sz="2200" b="1" dirty="0"/>
              <a:t>APLICACIÓN CEP</a:t>
            </a:r>
          </a:p>
          <a:p>
            <a:pPr algn="ctr"/>
            <a:r>
              <a:rPr lang="es-ES" sz="2200" b="1" dirty="0"/>
              <a:t>[Patrones]</a:t>
            </a:r>
          </a:p>
        </p:txBody>
      </p:sp>
      <p:pic>
        <p:nvPicPr>
          <p:cNvPr id="1026" name="Picture 2" descr="Resultado de imagen de tuerca png">
            <a:extLst>
              <a:ext uri="{FF2B5EF4-FFF2-40B4-BE49-F238E27FC236}">
                <a16:creationId xmlns:a16="http://schemas.microsoft.com/office/drawing/2014/main" id="{74C764BC-A70F-493B-984F-491C72AF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12" y="3137331"/>
            <a:ext cx="1255713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8D20A0B6-EC28-44D2-BD05-6DEFDBDD910E}"/>
              </a:ext>
            </a:extLst>
          </p:cNvPr>
          <p:cNvSpPr/>
          <p:nvPr/>
        </p:nvSpPr>
        <p:spPr>
          <a:xfrm rot="10800000">
            <a:off x="8666869" y="1444546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0A241C-0473-440B-A17C-A95C51CC5FE5}"/>
              </a:ext>
            </a:extLst>
          </p:cNvPr>
          <p:cNvSpPr txBox="1"/>
          <p:nvPr/>
        </p:nvSpPr>
        <p:spPr>
          <a:xfrm>
            <a:off x="7582489" y="726731"/>
            <a:ext cx="311715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ALERTA. PARADA DE AERO PELIGRO CAÍDA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D94609-D9FE-4F00-A93E-637AB2A23E3F}"/>
              </a:ext>
            </a:extLst>
          </p:cNvPr>
          <p:cNvSpPr txBox="1"/>
          <p:nvPr/>
        </p:nvSpPr>
        <p:spPr>
          <a:xfrm>
            <a:off x="3905432" y="1734363"/>
            <a:ext cx="240557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Alertas predictivas</a:t>
            </a:r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D0B3E69C-EED7-49C1-8F2B-A40A8592BD44}"/>
              </a:ext>
            </a:extLst>
          </p:cNvPr>
          <p:cNvSpPr/>
          <p:nvPr/>
        </p:nvSpPr>
        <p:spPr>
          <a:xfrm rot="3698463">
            <a:off x="6505940" y="1011585"/>
            <a:ext cx="872197" cy="107113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764C0A78-EEAB-42B2-BC0F-1D2486C584E9}"/>
              </a:ext>
            </a:extLst>
          </p:cNvPr>
          <p:cNvSpPr/>
          <p:nvPr/>
        </p:nvSpPr>
        <p:spPr>
          <a:xfrm rot="13951412">
            <a:off x="6686280" y="4243535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16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2FFCCA6-5972-4286-8A14-5E0CF3E9B290}"/>
              </a:ext>
            </a:extLst>
          </p:cNvPr>
          <p:cNvCxnSpPr/>
          <p:nvPr/>
        </p:nvCxnSpPr>
        <p:spPr>
          <a:xfrm>
            <a:off x="3165231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959383B-8976-41CA-BEEC-2DC6BD4A502F}"/>
              </a:ext>
            </a:extLst>
          </p:cNvPr>
          <p:cNvCxnSpPr/>
          <p:nvPr/>
        </p:nvCxnSpPr>
        <p:spPr>
          <a:xfrm>
            <a:off x="234696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E1DB69-CBFC-4C16-989C-9BCFD08D0DFB}"/>
              </a:ext>
            </a:extLst>
          </p:cNvPr>
          <p:cNvCxnSpPr/>
          <p:nvPr/>
        </p:nvCxnSpPr>
        <p:spPr>
          <a:xfrm>
            <a:off x="390613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12205013-C6DD-4825-8212-3C35F8ACE3EE}"/>
              </a:ext>
            </a:extLst>
          </p:cNvPr>
          <p:cNvSpPr/>
          <p:nvPr/>
        </p:nvSpPr>
        <p:spPr>
          <a:xfrm>
            <a:off x="3155853" y="1642403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46A0E029-534F-42EA-BD5D-973C74A69274}"/>
              </a:ext>
            </a:extLst>
          </p:cNvPr>
          <p:cNvSpPr/>
          <p:nvPr/>
        </p:nvSpPr>
        <p:spPr>
          <a:xfrm>
            <a:off x="3896751" y="1049215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3C0FE9C6-6849-490E-A97C-8F47967A05E0}"/>
              </a:ext>
            </a:extLst>
          </p:cNvPr>
          <p:cNvSpPr/>
          <p:nvPr/>
        </p:nvSpPr>
        <p:spPr>
          <a:xfrm>
            <a:off x="4979965" y="456027"/>
            <a:ext cx="3193354" cy="6521548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5E6CA-BE0C-4A43-AC49-FC28E28E3BE9}"/>
              </a:ext>
            </a:extLst>
          </p:cNvPr>
          <p:cNvSpPr/>
          <p:nvPr/>
        </p:nvSpPr>
        <p:spPr>
          <a:xfrm>
            <a:off x="2227387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F70B37E-8D65-48B9-8CDD-BE5603CB5A51}"/>
              </a:ext>
            </a:extLst>
          </p:cNvPr>
          <p:cNvSpPr/>
          <p:nvPr/>
        </p:nvSpPr>
        <p:spPr>
          <a:xfrm>
            <a:off x="2230911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D268A60-F0C7-4C75-A132-244B9F9473D6}"/>
              </a:ext>
            </a:extLst>
          </p:cNvPr>
          <p:cNvSpPr/>
          <p:nvPr/>
        </p:nvSpPr>
        <p:spPr>
          <a:xfrm>
            <a:off x="2227387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D7DF6AD-817D-450A-8E49-289A24A4DF3E}"/>
              </a:ext>
            </a:extLst>
          </p:cNvPr>
          <p:cNvSpPr/>
          <p:nvPr/>
        </p:nvSpPr>
        <p:spPr>
          <a:xfrm>
            <a:off x="2225050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563D03-891F-439F-BC7C-04FF6C6EA1C3}"/>
              </a:ext>
            </a:extLst>
          </p:cNvPr>
          <p:cNvSpPr/>
          <p:nvPr/>
        </p:nvSpPr>
        <p:spPr>
          <a:xfrm>
            <a:off x="304565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BE1577A-E5DE-49F6-AD14-99F76FD46DA5}"/>
              </a:ext>
            </a:extLst>
          </p:cNvPr>
          <p:cNvSpPr/>
          <p:nvPr/>
        </p:nvSpPr>
        <p:spPr>
          <a:xfrm>
            <a:off x="3049182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38EC79F-E7B5-4DCF-BB14-BED6E2819CF9}"/>
              </a:ext>
            </a:extLst>
          </p:cNvPr>
          <p:cNvSpPr/>
          <p:nvPr/>
        </p:nvSpPr>
        <p:spPr>
          <a:xfrm>
            <a:off x="3045658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8A8B01-EDF6-4A9F-A3EC-158CA0488F8A}"/>
              </a:ext>
            </a:extLst>
          </p:cNvPr>
          <p:cNvSpPr/>
          <p:nvPr/>
        </p:nvSpPr>
        <p:spPr>
          <a:xfrm>
            <a:off x="3043321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4EFF470-F468-430E-AA14-EF455C81CB18}"/>
              </a:ext>
            </a:extLst>
          </p:cNvPr>
          <p:cNvSpPr/>
          <p:nvPr/>
        </p:nvSpPr>
        <p:spPr>
          <a:xfrm>
            <a:off x="3778935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42A2CF4-3978-426F-9C46-5683981AD75F}"/>
              </a:ext>
            </a:extLst>
          </p:cNvPr>
          <p:cNvSpPr/>
          <p:nvPr/>
        </p:nvSpPr>
        <p:spPr>
          <a:xfrm>
            <a:off x="3782459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83A0BE1-BDB6-448F-A3A4-1510A0C3DD98}"/>
              </a:ext>
            </a:extLst>
          </p:cNvPr>
          <p:cNvSpPr/>
          <p:nvPr/>
        </p:nvSpPr>
        <p:spPr>
          <a:xfrm>
            <a:off x="3778935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53FFADF-D9EB-4E64-AA99-C0EB229A2174}"/>
              </a:ext>
            </a:extLst>
          </p:cNvPr>
          <p:cNvSpPr/>
          <p:nvPr/>
        </p:nvSpPr>
        <p:spPr>
          <a:xfrm>
            <a:off x="3776598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61E1E7C-3A10-4E02-85A5-449B615C0F4F}"/>
              </a:ext>
            </a:extLst>
          </p:cNvPr>
          <p:cNvSpPr/>
          <p:nvPr/>
        </p:nvSpPr>
        <p:spPr>
          <a:xfrm>
            <a:off x="5077465" y="154842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2E6F038-12A7-4579-A923-D2795BF5EBE1}"/>
              </a:ext>
            </a:extLst>
          </p:cNvPr>
          <p:cNvSpPr/>
          <p:nvPr/>
        </p:nvSpPr>
        <p:spPr>
          <a:xfrm>
            <a:off x="5850996" y="202105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51016C5-0D6E-4805-8EBB-81446FBE08A7}"/>
              </a:ext>
            </a:extLst>
          </p:cNvPr>
          <p:cNvSpPr/>
          <p:nvPr/>
        </p:nvSpPr>
        <p:spPr>
          <a:xfrm>
            <a:off x="6245665" y="2838937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515491-C142-4777-A188-D4A5C40DA994}"/>
              </a:ext>
            </a:extLst>
          </p:cNvPr>
          <p:cNvSpPr/>
          <p:nvPr/>
        </p:nvSpPr>
        <p:spPr>
          <a:xfrm>
            <a:off x="7018318" y="2235590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5191F56-6F48-439F-A933-DA268C5ADC2A}"/>
              </a:ext>
            </a:extLst>
          </p:cNvPr>
          <p:cNvSpPr/>
          <p:nvPr/>
        </p:nvSpPr>
        <p:spPr>
          <a:xfrm>
            <a:off x="608486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8CB8C60-605A-4CF2-9285-759086C50DD5}"/>
              </a:ext>
            </a:extLst>
          </p:cNvPr>
          <p:cNvSpPr/>
          <p:nvPr/>
        </p:nvSpPr>
        <p:spPr>
          <a:xfrm>
            <a:off x="7083084" y="60022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E07C6E2-D559-4428-9283-2DBD8200583B}"/>
              </a:ext>
            </a:extLst>
          </p:cNvPr>
          <p:cNvSpPr/>
          <p:nvPr/>
        </p:nvSpPr>
        <p:spPr>
          <a:xfrm>
            <a:off x="7609459" y="131747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0E07A85-6535-41DF-8F3F-DF4F5DC0B788}"/>
              </a:ext>
            </a:extLst>
          </p:cNvPr>
          <p:cNvSpPr/>
          <p:nvPr/>
        </p:nvSpPr>
        <p:spPr>
          <a:xfrm>
            <a:off x="7904875" y="2235589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997353D-B0AC-4348-8126-324B28DE9D28}"/>
              </a:ext>
            </a:extLst>
          </p:cNvPr>
          <p:cNvSpPr/>
          <p:nvPr/>
        </p:nvSpPr>
        <p:spPr>
          <a:xfrm>
            <a:off x="8053746" y="319805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2C95342-6294-435B-8658-045AA198BA83}"/>
              </a:ext>
            </a:extLst>
          </p:cNvPr>
          <p:cNvSpPr txBox="1"/>
          <p:nvPr/>
        </p:nvSpPr>
        <p:spPr>
          <a:xfrm>
            <a:off x="1937089" y="3393748"/>
            <a:ext cx="241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poco común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B203FF8-09C1-49AF-A601-E6C71F2818D2}"/>
              </a:ext>
            </a:extLst>
          </p:cNvPr>
          <p:cNvSpPr txBox="1"/>
          <p:nvPr/>
        </p:nvSpPr>
        <p:spPr>
          <a:xfrm>
            <a:off x="5829922" y="3501627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común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340FAC3-D086-461A-A42C-5520A352AFA3}"/>
              </a:ext>
            </a:extLst>
          </p:cNvPr>
          <p:cNvCxnSpPr/>
          <p:nvPr/>
        </p:nvCxnSpPr>
        <p:spPr>
          <a:xfrm flipV="1">
            <a:off x="4953818" y="2589628"/>
            <a:ext cx="876104" cy="60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7C7EE75-082B-450B-A91A-B8F252BA45D5}"/>
              </a:ext>
            </a:extLst>
          </p:cNvPr>
          <p:cNvCxnSpPr/>
          <p:nvPr/>
        </p:nvCxnSpPr>
        <p:spPr>
          <a:xfrm>
            <a:off x="1016000" y="2351061"/>
            <a:ext cx="921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B1DEC5B-1E6A-4276-A2A8-AD1894597D35}"/>
              </a:ext>
            </a:extLst>
          </p:cNvPr>
          <p:cNvCxnSpPr>
            <a:cxnSpLocks/>
          </p:cNvCxnSpPr>
          <p:nvPr/>
        </p:nvCxnSpPr>
        <p:spPr>
          <a:xfrm flipV="1">
            <a:off x="4898720" y="2555575"/>
            <a:ext cx="1016751" cy="723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9A8734-D002-4974-8911-589A5B63376F}"/>
              </a:ext>
            </a:extLst>
          </p:cNvPr>
          <p:cNvSpPr txBox="1"/>
          <p:nvPr/>
        </p:nvSpPr>
        <p:spPr>
          <a:xfrm>
            <a:off x="1010947" y="1951864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20C08A9-C1DE-4B5B-9DFF-8E5D0F2B5FF8}"/>
              </a:ext>
            </a:extLst>
          </p:cNvPr>
          <p:cNvSpPr txBox="1"/>
          <p:nvPr/>
        </p:nvSpPr>
        <p:spPr>
          <a:xfrm>
            <a:off x="4744743" y="2466480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</p:spTree>
    <p:extLst>
      <p:ext uri="{BB962C8B-B14F-4D97-AF65-F5344CB8AC3E}">
        <p14:creationId xmlns:p14="http://schemas.microsoft.com/office/powerpoint/2010/main" val="156769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usuario">
            <a:extLst>
              <a:ext uri="{FF2B5EF4-FFF2-40B4-BE49-F238E27FC236}">
                <a16:creationId xmlns:a16="http://schemas.microsoft.com/office/drawing/2014/main" id="{89791D83-D7E7-4F39-A8E2-136066A2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82" y="3370878"/>
            <a:ext cx="1443087" cy="22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suario">
            <a:extLst>
              <a:ext uri="{FF2B5EF4-FFF2-40B4-BE49-F238E27FC236}">
                <a16:creationId xmlns:a16="http://schemas.microsoft.com/office/drawing/2014/main" id="{C91F132C-F1CB-4A98-93FE-AF909797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32" y="3266267"/>
            <a:ext cx="2324745" cy="232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justes">
            <a:extLst>
              <a:ext uri="{FF2B5EF4-FFF2-40B4-BE49-F238E27FC236}">
                <a16:creationId xmlns:a16="http://schemas.microsoft.com/office/drawing/2014/main" id="{0BA96AC7-1328-436E-8668-E5973C6F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3610457"/>
            <a:ext cx="1636363" cy="163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F9774D5-4FD6-4212-8952-92736A3C0116}"/>
              </a:ext>
            </a:extLst>
          </p:cNvPr>
          <p:cNvSpPr/>
          <p:nvPr/>
        </p:nvSpPr>
        <p:spPr>
          <a:xfrm>
            <a:off x="5242487" y="782666"/>
            <a:ext cx="1968284" cy="2483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Alta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Baja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Mostrar perfil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Mostrar compras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Cerrar sesión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Log off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Etc.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F72CC6D-8034-4ECD-8F3B-6AD015DBA22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210771" y="2024467"/>
            <a:ext cx="1030706" cy="1404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AC1524-D615-47D7-BE6A-10875B2010A7}"/>
              </a:ext>
            </a:extLst>
          </p:cNvPr>
          <p:cNvSpPr txBox="1"/>
          <p:nvPr/>
        </p:nvSpPr>
        <p:spPr>
          <a:xfrm>
            <a:off x="7695232" y="2326965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publish(servicio)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972AB23-E531-47BE-AAE0-1AD13FC27A98}"/>
              </a:ext>
            </a:extLst>
          </p:cNvPr>
          <p:cNvCxnSpPr>
            <a:cxnSpLocks/>
            <a:stCxn id="1026" idx="0"/>
            <a:endCxn id="4" idx="1"/>
          </p:cNvCxnSpPr>
          <p:nvPr/>
        </p:nvCxnSpPr>
        <p:spPr>
          <a:xfrm flipV="1">
            <a:off x="3843226" y="2024467"/>
            <a:ext cx="1399261" cy="1346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6B868D-BCDF-4FA7-8A90-751E77E3BA70}"/>
              </a:ext>
            </a:extLst>
          </p:cNvPr>
          <p:cNvSpPr txBox="1"/>
          <p:nvPr/>
        </p:nvSpPr>
        <p:spPr>
          <a:xfrm>
            <a:off x="3115901" y="2142299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suscribe(myID)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768E0206-2A42-4FE3-8CCF-AFF819F4F7DD}"/>
              </a:ext>
            </a:extLst>
          </p:cNvPr>
          <p:cNvSpPr/>
          <p:nvPr/>
        </p:nvSpPr>
        <p:spPr>
          <a:xfrm>
            <a:off x="4973675" y="3771319"/>
            <a:ext cx="2244650" cy="7096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0CDB3B1B-35D2-4B3C-A472-0707D8F5C590}"/>
              </a:ext>
            </a:extLst>
          </p:cNvPr>
          <p:cNvSpPr/>
          <p:nvPr/>
        </p:nvSpPr>
        <p:spPr>
          <a:xfrm rot="10800000">
            <a:off x="4908959" y="4612679"/>
            <a:ext cx="2244650" cy="7096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3DDE18-200C-4DF8-8148-0F0AE9FF625A}"/>
              </a:ext>
            </a:extLst>
          </p:cNvPr>
          <p:cNvSpPr txBox="1"/>
          <p:nvPr/>
        </p:nvSpPr>
        <p:spPr>
          <a:xfrm>
            <a:off x="5339799" y="3520786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Peticion (alta)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790C641-7A5F-4C44-8F18-16D2E84ECB43}"/>
              </a:ext>
            </a:extLst>
          </p:cNvPr>
          <p:cNvSpPr txBox="1"/>
          <p:nvPr/>
        </p:nvSpPr>
        <p:spPr>
          <a:xfrm>
            <a:off x="5471886" y="443965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Return alta</a:t>
            </a:r>
          </a:p>
        </p:txBody>
      </p:sp>
    </p:spTree>
    <p:extLst>
      <p:ext uri="{BB962C8B-B14F-4D97-AF65-F5344CB8AC3E}">
        <p14:creationId xmlns:p14="http://schemas.microsoft.com/office/powerpoint/2010/main" val="325985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aerogenerador png">
            <a:extLst>
              <a:ext uri="{FF2B5EF4-FFF2-40B4-BE49-F238E27FC236}">
                <a16:creationId xmlns:a16="http://schemas.microsoft.com/office/drawing/2014/main" id="{9DC6F4E1-8C06-4308-A2B1-D5BEC8B3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6" y="1590623"/>
            <a:ext cx="960860" cy="12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casa png">
            <a:extLst>
              <a:ext uri="{FF2B5EF4-FFF2-40B4-BE49-F238E27FC236}">
                <a16:creationId xmlns:a16="http://schemas.microsoft.com/office/drawing/2014/main" id="{373FF36F-B1B9-4286-94FD-9F4BEC77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4" y="3761590"/>
            <a:ext cx="1745884" cy="12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termómetro png">
            <a:extLst>
              <a:ext uri="{FF2B5EF4-FFF2-40B4-BE49-F238E27FC236}">
                <a16:creationId xmlns:a16="http://schemas.microsoft.com/office/drawing/2014/main" id="{B59D7228-34C9-4F4F-80C0-FC9CE495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8" y="3959740"/>
            <a:ext cx="825285" cy="8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anemómetro png">
            <a:extLst>
              <a:ext uri="{FF2B5EF4-FFF2-40B4-BE49-F238E27FC236}">
                <a16:creationId xmlns:a16="http://schemas.microsoft.com/office/drawing/2014/main" id="{3F8DB1D8-04BD-4602-9004-258E39F67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26" y="1802717"/>
            <a:ext cx="1522370" cy="10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D45A30-B900-494F-AF53-A6EF334B0AE9}"/>
              </a:ext>
            </a:extLst>
          </p:cNvPr>
          <p:cNvSpPr txBox="1"/>
          <p:nvPr/>
        </p:nvSpPr>
        <p:spPr>
          <a:xfrm>
            <a:off x="650966" y="3157427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Aerogenerador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18A35B-C9B1-453C-A69B-B98C55169525}"/>
              </a:ext>
            </a:extLst>
          </p:cNvPr>
          <p:cNvSpPr txBox="1"/>
          <p:nvPr/>
        </p:nvSpPr>
        <p:spPr>
          <a:xfrm>
            <a:off x="1294270" y="4937733"/>
            <a:ext cx="110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Domótica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2323E1-E260-4626-82E6-46AE1EE8A73A}"/>
              </a:ext>
            </a:extLst>
          </p:cNvPr>
          <p:cNvSpPr/>
          <p:nvPr/>
        </p:nvSpPr>
        <p:spPr>
          <a:xfrm>
            <a:off x="4407552" y="3105560"/>
            <a:ext cx="3500251" cy="1384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Enterprise Service Bus</a:t>
            </a:r>
          </a:p>
        </p:txBody>
      </p:sp>
      <p:pic>
        <p:nvPicPr>
          <p:cNvPr id="11" name="Picture 2" descr="Resultado de imagen de tuerca png">
            <a:extLst>
              <a:ext uri="{FF2B5EF4-FFF2-40B4-BE49-F238E27FC236}">
                <a16:creationId xmlns:a16="http://schemas.microsoft.com/office/drawing/2014/main" id="{A5737B78-6695-4006-B310-D48A81B3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538" y="-69370"/>
            <a:ext cx="2987476" cy="29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F2D674-673E-4137-A649-9A9C0104D6AD}"/>
              </a:ext>
            </a:extLst>
          </p:cNvPr>
          <p:cNvSpPr txBox="1"/>
          <p:nvPr/>
        </p:nvSpPr>
        <p:spPr>
          <a:xfrm>
            <a:off x="9214173" y="1193535"/>
            <a:ext cx="1544205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>
            <a:spAutoFit/>
          </a:bodyPr>
          <a:lstStyle/>
          <a:p>
            <a:r>
              <a:rPr lang="es-ES" sz="2400" b="1" dirty="0"/>
              <a:t>Motor CEP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1C7425-2BCE-4109-8781-23487C4DDE01}"/>
              </a:ext>
            </a:extLst>
          </p:cNvPr>
          <p:cNvSpPr/>
          <p:nvPr/>
        </p:nvSpPr>
        <p:spPr>
          <a:xfrm>
            <a:off x="140466" y="1359790"/>
            <a:ext cx="2993730" cy="44960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4DE352F-F5C3-4896-89A3-DBF6E00F2C92}"/>
              </a:ext>
            </a:extLst>
          </p:cNvPr>
          <p:cNvCxnSpPr>
            <a:cxnSpLocks/>
          </p:cNvCxnSpPr>
          <p:nvPr/>
        </p:nvCxnSpPr>
        <p:spPr>
          <a:xfrm>
            <a:off x="3134196" y="2285340"/>
            <a:ext cx="1255490" cy="15642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EBAEB7-37F8-4B4F-90FD-79B4694CA557}"/>
              </a:ext>
            </a:extLst>
          </p:cNvPr>
          <p:cNvCxnSpPr>
            <a:cxnSpLocks/>
          </p:cNvCxnSpPr>
          <p:nvPr/>
        </p:nvCxnSpPr>
        <p:spPr>
          <a:xfrm flipV="1">
            <a:off x="3134196" y="3849618"/>
            <a:ext cx="1255490" cy="640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DD9170-04FE-4369-A195-FA57AE3F23A8}"/>
              </a:ext>
            </a:extLst>
          </p:cNvPr>
          <p:cNvSpPr txBox="1"/>
          <p:nvPr/>
        </p:nvSpPr>
        <p:spPr>
          <a:xfrm>
            <a:off x="3528046" y="23776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CH 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4AAA015-0269-4628-8FD0-8676552D4429}"/>
              </a:ext>
            </a:extLst>
          </p:cNvPr>
          <p:cNvSpPr txBox="1"/>
          <p:nvPr/>
        </p:nvSpPr>
        <p:spPr>
          <a:xfrm>
            <a:off x="3528046" y="44314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CH 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62C83BD-7D9B-4781-BACD-95DA209D16BF}"/>
              </a:ext>
            </a:extLst>
          </p:cNvPr>
          <p:cNvSpPr/>
          <p:nvPr/>
        </p:nvSpPr>
        <p:spPr>
          <a:xfrm>
            <a:off x="4669606" y="786543"/>
            <a:ext cx="1780007" cy="7567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WindEventSimple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6160B29-C0BB-48F1-9FAF-9D794690E1A0}"/>
              </a:ext>
            </a:extLst>
          </p:cNvPr>
          <p:cNvSpPr/>
          <p:nvPr/>
        </p:nvSpPr>
        <p:spPr>
          <a:xfrm>
            <a:off x="5571613" y="1673080"/>
            <a:ext cx="1811803" cy="75671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HomeEvent Simple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B816C98-4B67-41C4-AAB6-10A1874FF508}"/>
              </a:ext>
            </a:extLst>
          </p:cNvPr>
          <p:cNvCxnSpPr>
            <a:cxnSpLocks/>
          </p:cNvCxnSpPr>
          <p:nvPr/>
        </p:nvCxnSpPr>
        <p:spPr>
          <a:xfrm flipV="1">
            <a:off x="6733735" y="1164898"/>
            <a:ext cx="1758803" cy="1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B4FDD39-CB15-491B-8904-2912B2D23874}"/>
              </a:ext>
            </a:extLst>
          </p:cNvPr>
          <p:cNvCxnSpPr>
            <a:cxnSpLocks/>
          </p:cNvCxnSpPr>
          <p:nvPr/>
        </p:nvCxnSpPr>
        <p:spPr>
          <a:xfrm flipV="1">
            <a:off x="5118265" y="1552952"/>
            <a:ext cx="0" cy="1514938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46AD5A4-F2B7-4739-9C9A-C7290680B3D7}"/>
              </a:ext>
            </a:extLst>
          </p:cNvPr>
          <p:cNvCxnSpPr>
            <a:cxnSpLocks/>
          </p:cNvCxnSpPr>
          <p:nvPr/>
        </p:nvCxnSpPr>
        <p:spPr>
          <a:xfrm flipV="1">
            <a:off x="7456164" y="2051435"/>
            <a:ext cx="1036374" cy="51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24090BF-F392-4F9C-A0F3-ACF64AB69007}"/>
              </a:ext>
            </a:extLst>
          </p:cNvPr>
          <p:cNvCxnSpPr>
            <a:cxnSpLocks/>
          </p:cNvCxnSpPr>
          <p:nvPr/>
        </p:nvCxnSpPr>
        <p:spPr>
          <a:xfrm flipV="1">
            <a:off x="6508468" y="2522451"/>
            <a:ext cx="0" cy="5450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E96B2F9-EB4B-44C2-9264-1C792F8AAD73}"/>
              </a:ext>
            </a:extLst>
          </p:cNvPr>
          <p:cNvSpPr/>
          <p:nvPr/>
        </p:nvSpPr>
        <p:spPr>
          <a:xfrm>
            <a:off x="8324169" y="3047931"/>
            <a:ext cx="1780007" cy="7567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WindEvent Complex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72B43FA-C8BB-499E-AE12-594FEADF21D4}"/>
              </a:ext>
            </a:extLst>
          </p:cNvPr>
          <p:cNvSpPr/>
          <p:nvPr/>
        </p:nvSpPr>
        <p:spPr>
          <a:xfrm>
            <a:off x="9226176" y="3934468"/>
            <a:ext cx="1811803" cy="75671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HomeEvent Complex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6CE1406-9237-4138-A601-BF4127715FD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9214173" y="2429791"/>
            <a:ext cx="179210" cy="618140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200DA75-1CB7-4056-996A-ABD0F7EA9C1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925669" y="3426287"/>
            <a:ext cx="398500" cy="100472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97349CE-3502-4E6D-9761-C4476AE4DAAC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132078" y="2418134"/>
            <a:ext cx="448096" cy="15163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EB5C780-141F-47FD-828D-E1C141CE33A4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7935706" y="4181012"/>
            <a:ext cx="1290470" cy="1318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Resultado de imagen de usuario">
            <a:extLst>
              <a:ext uri="{FF2B5EF4-FFF2-40B4-BE49-F238E27FC236}">
                <a16:creationId xmlns:a16="http://schemas.microsoft.com/office/drawing/2014/main" id="{EB008434-7DF4-459C-B62F-15B27E29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68" y="4904368"/>
            <a:ext cx="1545818" cy="154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5ACF946F-470B-4D88-B77F-85F15A151473}"/>
              </a:ext>
            </a:extLst>
          </p:cNvPr>
          <p:cNvSpPr txBox="1"/>
          <p:nvPr/>
        </p:nvSpPr>
        <p:spPr>
          <a:xfrm>
            <a:off x="4973246" y="64430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Consumidores de eventos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73AB273-03E7-48FA-B8EA-55610DD8C0E0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 flipH="1">
            <a:off x="6157677" y="4489942"/>
            <a:ext cx="1" cy="4144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31FA9CD-C3A8-4922-9E09-1C02B8C64FD5}"/>
              </a:ext>
            </a:extLst>
          </p:cNvPr>
          <p:cNvSpPr txBox="1"/>
          <p:nvPr/>
        </p:nvSpPr>
        <p:spPr>
          <a:xfrm>
            <a:off x="400488" y="706206"/>
            <a:ext cx="24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Productores de eventos</a:t>
            </a:r>
          </a:p>
          <a:p>
            <a:pPr algn="ctr"/>
            <a:r>
              <a:rPr lang="es-ES" b="1" u="sng" dirty="0">
                <a:highlight>
                  <a:srgbClr val="FFFF00"/>
                </a:highlight>
              </a:rPr>
              <a:t>Sensores IoT</a:t>
            </a:r>
          </a:p>
        </p:txBody>
      </p:sp>
    </p:spTree>
    <p:extLst>
      <p:ext uri="{BB962C8B-B14F-4D97-AF65-F5344CB8AC3E}">
        <p14:creationId xmlns:p14="http://schemas.microsoft.com/office/powerpoint/2010/main" val="409131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esultado de imagen de ajustes">
            <a:extLst>
              <a:ext uri="{FF2B5EF4-FFF2-40B4-BE49-F238E27FC236}">
                <a16:creationId xmlns:a16="http://schemas.microsoft.com/office/drawing/2014/main" id="{CA47E868-F659-492A-9BE6-AE7EB03F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33" y="1499249"/>
            <a:ext cx="1801920" cy="18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6E129DE-3BB0-4F4A-87E5-30961AD9A723}"/>
              </a:ext>
            </a:extLst>
          </p:cNvPr>
          <p:cNvSpPr/>
          <p:nvPr/>
        </p:nvSpPr>
        <p:spPr>
          <a:xfrm>
            <a:off x="3305632" y="3284371"/>
            <a:ext cx="5067785" cy="16269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Patrones desplegados</a:t>
            </a:r>
          </a:p>
          <a:p>
            <a:pPr algn="ctr"/>
            <a:endParaRPr lang="es-ES" b="1" dirty="0"/>
          </a:p>
          <a:p>
            <a:pPr algn="ctr"/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11103CCB-054D-42B7-836C-381A2C2FD37D}"/>
              </a:ext>
            </a:extLst>
          </p:cNvPr>
          <p:cNvSpPr/>
          <p:nvPr/>
        </p:nvSpPr>
        <p:spPr>
          <a:xfrm>
            <a:off x="7582722" y="3973139"/>
            <a:ext cx="425532" cy="330529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D26E260-A070-4D56-BB21-E3EEDA805D27}"/>
              </a:ext>
            </a:extLst>
          </p:cNvPr>
          <p:cNvSpPr/>
          <p:nvPr/>
        </p:nvSpPr>
        <p:spPr>
          <a:xfrm>
            <a:off x="7036458" y="3999778"/>
            <a:ext cx="425532" cy="330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Explosión: 8 puntos 11">
            <a:extLst>
              <a:ext uri="{FF2B5EF4-FFF2-40B4-BE49-F238E27FC236}">
                <a16:creationId xmlns:a16="http://schemas.microsoft.com/office/drawing/2014/main" id="{74998C3C-66F7-4BE4-8A83-6A2B87E31D91}"/>
              </a:ext>
            </a:extLst>
          </p:cNvPr>
          <p:cNvSpPr/>
          <p:nvPr/>
        </p:nvSpPr>
        <p:spPr>
          <a:xfrm>
            <a:off x="6431806" y="3999777"/>
            <a:ext cx="425532" cy="330529"/>
          </a:xfrm>
          <a:prstGeom prst="irregularSeal1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8D11ECCD-1D8E-4687-834C-AE0EEB535A35}"/>
              </a:ext>
            </a:extLst>
          </p:cNvPr>
          <p:cNvSpPr/>
          <p:nvPr/>
        </p:nvSpPr>
        <p:spPr>
          <a:xfrm>
            <a:off x="4830612" y="3973139"/>
            <a:ext cx="425532" cy="33052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3CDE95-0BA4-45FE-8D8A-72C068D6D383}"/>
              </a:ext>
            </a:extLst>
          </p:cNvPr>
          <p:cNvSpPr/>
          <p:nvPr/>
        </p:nvSpPr>
        <p:spPr>
          <a:xfrm>
            <a:off x="3679696" y="3973139"/>
            <a:ext cx="425532" cy="33052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xplosión: 8 puntos 14">
            <a:extLst>
              <a:ext uri="{FF2B5EF4-FFF2-40B4-BE49-F238E27FC236}">
                <a16:creationId xmlns:a16="http://schemas.microsoft.com/office/drawing/2014/main" id="{8298FFEB-A195-433A-B431-538702557DFF}"/>
              </a:ext>
            </a:extLst>
          </p:cNvPr>
          <p:cNvSpPr/>
          <p:nvPr/>
        </p:nvSpPr>
        <p:spPr>
          <a:xfrm>
            <a:off x="4252682" y="3973139"/>
            <a:ext cx="425532" cy="33052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AAFAA58C-3749-4BEA-A311-A72CE08354B3}"/>
              </a:ext>
            </a:extLst>
          </p:cNvPr>
          <p:cNvSpPr/>
          <p:nvPr/>
        </p:nvSpPr>
        <p:spPr>
          <a:xfrm>
            <a:off x="1789719" y="2273131"/>
            <a:ext cx="425532" cy="33052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3FA5822-6EE4-47EF-BB1E-C81851128561}"/>
              </a:ext>
            </a:extLst>
          </p:cNvPr>
          <p:cNvSpPr/>
          <p:nvPr/>
        </p:nvSpPr>
        <p:spPr>
          <a:xfrm>
            <a:off x="1116794" y="2317660"/>
            <a:ext cx="425532" cy="33052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xplosión: 8 puntos 17">
            <a:extLst>
              <a:ext uri="{FF2B5EF4-FFF2-40B4-BE49-F238E27FC236}">
                <a16:creationId xmlns:a16="http://schemas.microsoft.com/office/drawing/2014/main" id="{1074CFB1-4A2A-479D-938C-A76DAB9D30B0}"/>
              </a:ext>
            </a:extLst>
          </p:cNvPr>
          <p:cNvSpPr/>
          <p:nvPr/>
        </p:nvSpPr>
        <p:spPr>
          <a:xfrm>
            <a:off x="4201390" y="2301831"/>
            <a:ext cx="425532" cy="330529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E08B573B-1CFD-486A-B3D3-C4755CD175B6}"/>
              </a:ext>
            </a:extLst>
          </p:cNvPr>
          <p:cNvSpPr/>
          <p:nvPr/>
        </p:nvSpPr>
        <p:spPr>
          <a:xfrm>
            <a:off x="3619996" y="2273132"/>
            <a:ext cx="425532" cy="33052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A01A3E7-8826-4E86-8867-C5E70B910518}"/>
              </a:ext>
            </a:extLst>
          </p:cNvPr>
          <p:cNvSpPr/>
          <p:nvPr/>
        </p:nvSpPr>
        <p:spPr>
          <a:xfrm>
            <a:off x="2424555" y="2301831"/>
            <a:ext cx="425532" cy="33052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E5455963-EA24-4614-919B-6972CB2ED5AE}"/>
              </a:ext>
            </a:extLst>
          </p:cNvPr>
          <p:cNvSpPr/>
          <p:nvPr/>
        </p:nvSpPr>
        <p:spPr>
          <a:xfrm>
            <a:off x="3033167" y="2320633"/>
            <a:ext cx="425532" cy="33052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424475-6B6C-4CF3-B215-952D67A2E1C6}"/>
              </a:ext>
            </a:extLst>
          </p:cNvPr>
          <p:cNvSpPr txBox="1"/>
          <p:nvPr/>
        </p:nvSpPr>
        <p:spPr>
          <a:xfrm>
            <a:off x="3967675" y="4330306"/>
            <a:ext cx="10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Alerta 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B11281-0049-4B82-B340-00F5A893B995}"/>
              </a:ext>
            </a:extLst>
          </p:cNvPr>
          <p:cNvSpPr txBox="1"/>
          <p:nvPr/>
        </p:nvSpPr>
        <p:spPr>
          <a:xfrm>
            <a:off x="6743043" y="4330306"/>
            <a:ext cx="10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Alerta 2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5BE37CD-8908-4B30-8966-284873E1E479}"/>
              </a:ext>
            </a:extLst>
          </p:cNvPr>
          <p:cNvSpPr/>
          <p:nvPr/>
        </p:nvSpPr>
        <p:spPr>
          <a:xfrm>
            <a:off x="6949192" y="2161309"/>
            <a:ext cx="1041236" cy="558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F619276E-0886-4FB2-900F-033878F1D0EF}"/>
              </a:ext>
            </a:extLst>
          </p:cNvPr>
          <p:cNvSpPr/>
          <p:nvPr/>
        </p:nvSpPr>
        <p:spPr>
          <a:xfrm>
            <a:off x="9524333" y="2171031"/>
            <a:ext cx="425532" cy="33052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D9BEDC7-BFE7-4CB9-913D-AF8617BF39F1}"/>
              </a:ext>
            </a:extLst>
          </p:cNvPr>
          <p:cNvSpPr/>
          <p:nvPr/>
        </p:nvSpPr>
        <p:spPr>
          <a:xfrm>
            <a:off x="8373417" y="2171031"/>
            <a:ext cx="425532" cy="33052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xplosión: 8 puntos 26">
            <a:extLst>
              <a:ext uri="{FF2B5EF4-FFF2-40B4-BE49-F238E27FC236}">
                <a16:creationId xmlns:a16="http://schemas.microsoft.com/office/drawing/2014/main" id="{C681F45A-F450-4771-9D87-5ED66DC4D4F9}"/>
              </a:ext>
            </a:extLst>
          </p:cNvPr>
          <p:cNvSpPr/>
          <p:nvPr/>
        </p:nvSpPr>
        <p:spPr>
          <a:xfrm>
            <a:off x="8946403" y="2171031"/>
            <a:ext cx="425532" cy="33052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EADA44F-5DAE-4E41-A1DA-0C4A4B7B9B8A}"/>
              </a:ext>
            </a:extLst>
          </p:cNvPr>
          <p:cNvSpPr txBox="1"/>
          <p:nvPr/>
        </p:nvSpPr>
        <p:spPr>
          <a:xfrm>
            <a:off x="8502067" y="2623449"/>
            <a:ext cx="1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Alerta 1 DETECTADA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1FFECA2-07B9-409D-95DD-70B9CCAA358C}"/>
              </a:ext>
            </a:extLst>
          </p:cNvPr>
          <p:cNvSpPr/>
          <p:nvPr/>
        </p:nvSpPr>
        <p:spPr>
          <a:xfrm>
            <a:off x="2329231" y="2246494"/>
            <a:ext cx="1724705" cy="4736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2DD4E8F-8829-4614-A8E2-EBCFCCA2451A}"/>
              </a:ext>
            </a:extLst>
          </p:cNvPr>
          <p:cNvSpPr txBox="1"/>
          <p:nvPr/>
        </p:nvSpPr>
        <p:spPr>
          <a:xfrm>
            <a:off x="1691769" y="1675913"/>
            <a:ext cx="256652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Flujo normal de eventos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AD2D5ED-B75B-4D13-823C-C28AD2FB6515}"/>
              </a:ext>
            </a:extLst>
          </p:cNvPr>
          <p:cNvSpPr txBox="1"/>
          <p:nvPr/>
        </p:nvSpPr>
        <p:spPr>
          <a:xfrm>
            <a:off x="8565727" y="1675913"/>
            <a:ext cx="125621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Resultados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319B849-B120-458A-BA7C-DB46AA86A39C}"/>
              </a:ext>
            </a:extLst>
          </p:cNvPr>
          <p:cNvSpPr txBox="1"/>
          <p:nvPr/>
        </p:nvSpPr>
        <p:spPr>
          <a:xfrm>
            <a:off x="5099379" y="1024091"/>
            <a:ext cx="138842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</p:spTree>
    <p:extLst>
      <p:ext uri="{BB962C8B-B14F-4D97-AF65-F5344CB8AC3E}">
        <p14:creationId xmlns:p14="http://schemas.microsoft.com/office/powerpoint/2010/main" val="426540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431A37D-A9E7-45E4-A1D6-2C948E0A74D6}"/>
              </a:ext>
            </a:extLst>
          </p:cNvPr>
          <p:cNvSpPr/>
          <p:nvPr/>
        </p:nvSpPr>
        <p:spPr>
          <a:xfrm>
            <a:off x="5500466" y="1431388"/>
            <a:ext cx="1566203" cy="7573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Capacidad de agilidad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1DEF488-A5A9-4F9F-9C3F-B916C9810CFF}"/>
              </a:ext>
            </a:extLst>
          </p:cNvPr>
          <p:cNvSpPr/>
          <p:nvPr/>
        </p:nvSpPr>
        <p:spPr>
          <a:xfrm>
            <a:off x="8405443" y="2883877"/>
            <a:ext cx="1566203" cy="7573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Aplicabilidad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7663FF4-5A95-4C37-9003-CA9B340210A6}"/>
              </a:ext>
            </a:extLst>
          </p:cNvPr>
          <p:cNvSpPr/>
          <p:nvPr/>
        </p:nvSpPr>
        <p:spPr>
          <a:xfrm>
            <a:off x="5500466" y="4429090"/>
            <a:ext cx="1566203" cy="7573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Procesos y productos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20B99EE-0B64-4351-A236-B54BF27BFC95}"/>
              </a:ext>
            </a:extLst>
          </p:cNvPr>
          <p:cNvSpPr/>
          <p:nvPr/>
        </p:nvSpPr>
        <p:spPr>
          <a:xfrm>
            <a:off x="2595491" y="2883877"/>
            <a:ext cx="1566203" cy="7573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Uso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305DEED-126E-4D29-AE93-0FC3DBC2D702}"/>
              </a:ext>
            </a:extLst>
          </p:cNvPr>
          <p:cNvSpPr/>
          <p:nvPr/>
        </p:nvSpPr>
        <p:spPr>
          <a:xfrm>
            <a:off x="5500467" y="2883877"/>
            <a:ext cx="1566203" cy="7573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Método Ágil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ADF3B7-C293-4666-ACD7-F39CB6A3D404}"/>
              </a:ext>
            </a:extLst>
          </p:cNvPr>
          <p:cNvSpPr txBox="1"/>
          <p:nvPr/>
        </p:nvSpPr>
        <p:spPr>
          <a:xfrm>
            <a:off x="6364233" y="235162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Tiene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E8ACDA-668C-4042-9D8F-E92DBB4D29A8}"/>
              </a:ext>
            </a:extLst>
          </p:cNvPr>
          <p:cNvSpPr txBox="1"/>
          <p:nvPr/>
        </p:nvSpPr>
        <p:spPr>
          <a:xfrm>
            <a:off x="7202897" y="277722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Usado en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5FEC433-7DCA-484B-970F-EA14A6BAA17E}"/>
              </a:ext>
            </a:extLst>
          </p:cNvPr>
          <p:cNvSpPr txBox="1"/>
          <p:nvPr/>
        </p:nvSpPr>
        <p:spPr>
          <a:xfrm>
            <a:off x="2417814" y="2188698"/>
            <a:ext cx="230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¿Por qué utilizar una metodología ágil?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2808DE8-94EC-481F-9539-386A93019F9A}"/>
              </a:ext>
            </a:extLst>
          </p:cNvPr>
          <p:cNvSpPr txBox="1"/>
          <p:nvPr/>
        </p:nvSpPr>
        <p:spPr>
          <a:xfrm>
            <a:off x="6364233" y="3841735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Desarrolla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B2F1E36-F10D-4A16-B533-DDF40D38CDA4}"/>
              </a:ext>
            </a:extLst>
          </p:cNvPr>
          <p:cNvSpPr txBox="1"/>
          <p:nvPr/>
        </p:nvSpPr>
        <p:spPr>
          <a:xfrm>
            <a:off x="4462987" y="2713111"/>
            <a:ext cx="11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FC0E8B-D2AB-4832-8681-297163BB846A}"/>
              </a:ext>
            </a:extLst>
          </p:cNvPr>
          <p:cNvSpPr txBox="1"/>
          <p:nvPr/>
        </p:nvSpPr>
        <p:spPr>
          <a:xfrm>
            <a:off x="5212646" y="699674"/>
            <a:ext cx="290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¿Cuál es la parte de agilidad incluida en el método?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247964D-CC82-4A7E-9BCE-B5BF499F9671}"/>
              </a:ext>
            </a:extLst>
          </p:cNvPr>
          <p:cNvSpPr txBox="1"/>
          <p:nvPr/>
        </p:nvSpPr>
        <p:spPr>
          <a:xfrm>
            <a:off x="8117057" y="1699235"/>
            <a:ext cx="290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¿Cuándo un ambiente es favorable para usar este método?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6564AF1-91D7-4BE9-977C-0DB524A92BCE}"/>
              </a:ext>
            </a:extLst>
          </p:cNvPr>
          <p:cNvSpPr txBox="1"/>
          <p:nvPr/>
        </p:nvSpPr>
        <p:spPr>
          <a:xfrm>
            <a:off x="5023870" y="5315859"/>
            <a:ext cx="309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¿Cómo los procesos del método están caracterizados?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7FAE50-C900-4710-AABC-7F041AED7E6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4161694" y="3262532"/>
            <a:ext cx="13387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055B829-90AD-42C5-8639-BA2146178C2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83568" y="3641187"/>
            <a:ext cx="1" cy="787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D2B0161-A593-4901-BE97-3CD3820C62F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6283568" y="2188698"/>
            <a:ext cx="1" cy="6951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AB0F071-606F-4337-8D26-4012CD770EEE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7066670" y="3262532"/>
            <a:ext cx="13387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01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</TotalTime>
  <Words>447</Words>
  <Application>Microsoft Office PowerPoint</Application>
  <PresentationFormat>Panorámica</PresentationFormat>
  <Paragraphs>194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Brazález</dc:creator>
  <cp:lastModifiedBy>Enrique Brazález</cp:lastModifiedBy>
  <cp:revision>37</cp:revision>
  <dcterms:created xsi:type="dcterms:W3CDTF">2018-01-26T12:02:55Z</dcterms:created>
  <dcterms:modified xsi:type="dcterms:W3CDTF">2018-05-27T19:05:57Z</dcterms:modified>
</cp:coreProperties>
</file>