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E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6366" autoAdjust="0"/>
  </p:normalViewPr>
  <p:slideViewPr>
    <p:cSldViewPr snapToGrid="0">
      <p:cViewPr>
        <p:scale>
          <a:sx n="150" d="100"/>
          <a:sy n="150" d="100"/>
        </p:scale>
        <p:origin x="108" y="-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hape 84"/>
          <p:cNvPicPr preferRelativeResize="0"/>
          <p:nvPr/>
        </p:nvPicPr>
        <p:blipFill>
          <a:blip r:embed="rId2">
            <a:alphaModFix/>
          </a:blip>
          <a:srcRect/>
          <a:stretch>
            <a:fillRect/>
          </a:stretch>
        </p:blipFill>
        <p:spPr>
          <a:xfrm>
            <a:off x="11278" y="0"/>
            <a:ext cx="1218072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lang="en-US" sz="7200" b="0" i="0" u="none" strike="noStrike" cap="none" baseline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25000"/>
              <a:buNone/>
            </a:pPr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36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44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0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30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403860" y="2040695"/>
            <a:chExt cx="914400" cy="1083505"/>
          </a:xfrm>
        </p:grpSpPr>
        <p:sp>
          <p:nvSpPr>
            <p:cNvPr id="6" name="Rectangle 5"/>
            <p:cNvSpPr/>
            <p:nvPr userDrawn="1"/>
          </p:nvSpPr>
          <p:spPr>
            <a:xfrm>
              <a:off x="403860" y="2110740"/>
              <a:ext cx="914400" cy="914400"/>
            </a:xfrm>
            <a:prstGeom prst="rect">
              <a:avLst/>
            </a:prstGeom>
            <a:solidFill>
              <a:srgbClr val="1D59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403860" y="2040695"/>
              <a:ext cx="914400" cy="99060"/>
            </a:xfrm>
            <a:prstGeom prst="rect">
              <a:avLst/>
            </a:prstGeom>
            <a:solidFill>
              <a:srgbClr val="F5A1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403860" y="3025140"/>
              <a:ext cx="914400" cy="99060"/>
            </a:xfrm>
            <a:prstGeom prst="rect">
              <a:avLst/>
            </a:prstGeom>
            <a:solidFill>
              <a:srgbClr val="F5A1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18550"/>
            <a:ext cx="10515600" cy="123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30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3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64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69308"/>
            <a:ext cx="5181600" cy="47697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69308"/>
            <a:ext cx="5181600" cy="47697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05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5421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526705"/>
            <a:ext cx="5157787" cy="46273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162432"/>
            <a:ext cx="5157787" cy="42074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26705"/>
            <a:ext cx="5183188" cy="46273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162432"/>
            <a:ext cx="5183188" cy="42074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15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14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1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984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44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1"/>
            <a:ext cx="12194328" cy="1447800"/>
            <a:chOff x="0" y="-1898"/>
            <a:chExt cx="12194328" cy="1608425"/>
          </a:xfrm>
        </p:grpSpPr>
        <p:sp>
          <p:nvSpPr>
            <p:cNvPr id="8" name="Shape 131"/>
            <p:cNvSpPr/>
            <p:nvPr userDrawn="1"/>
          </p:nvSpPr>
          <p:spPr>
            <a:xfrm>
              <a:off x="0" y="-1898"/>
              <a:ext cx="12192000" cy="1495650"/>
            </a:xfrm>
            <a:prstGeom prst="rect">
              <a:avLst/>
            </a:prstGeom>
            <a:solidFill>
              <a:srgbClr val="1D599E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ct val="0"/>
                </a:spcBef>
                <a:buSzPct val="25000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</a:p>
          </p:txBody>
        </p:sp>
        <p:sp>
          <p:nvSpPr>
            <p:cNvPr id="9" name="Shape 135"/>
            <p:cNvSpPr/>
            <p:nvPr userDrawn="1"/>
          </p:nvSpPr>
          <p:spPr>
            <a:xfrm>
              <a:off x="2328" y="1393803"/>
              <a:ext cx="12192000" cy="212724"/>
            </a:xfrm>
            <a:prstGeom prst="rect">
              <a:avLst/>
            </a:prstGeom>
            <a:solidFill>
              <a:srgbClr val="F5A10F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ct val="0"/>
                </a:spcBef>
                <a:buNone/>
              </a:pPr>
              <a:endPara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7120"/>
            <a:ext cx="10515600" cy="123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35722"/>
            <a:ext cx="10515600" cy="4825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32387" y="6462482"/>
            <a:ext cx="949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38CE7-3C27-4225-9194-9B27B74ACB3B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624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624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EF853-8C0C-4258-AABE-042B01E2ACC4}" type="slidenum">
              <a:rPr lang="en-US" smtClean="0"/>
              <a:t>‹Nº›</a:t>
            </a:fld>
            <a:endParaRPr lang="en-US"/>
          </a:p>
        </p:txBody>
      </p:sp>
      <p:pic>
        <p:nvPicPr>
          <p:cNvPr id="11" name="Shape 236"/>
          <p:cNvPicPr preferRelativeResize="0"/>
          <p:nvPr/>
        </p:nvPicPr>
        <p:blipFill>
          <a:blip r:embed="rId15">
            <a:alphaModFix/>
          </a:blip>
          <a:srcRect/>
          <a:stretch>
            <a:fillRect/>
          </a:stretch>
        </p:blipFill>
        <p:spPr>
          <a:xfrm>
            <a:off x="58253" y="6465580"/>
            <a:ext cx="2116934" cy="3620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8243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5400" b="0" i="0" u="none" strike="noStrike" kern="1200" cap="none" baseline="0">
          <a:solidFill>
            <a:schemeClr val="lt1"/>
          </a:solidFill>
          <a:latin typeface="Arial"/>
          <a:ea typeface="+mj-ea"/>
          <a:cs typeface="Arial"/>
          <a:sym typeface="Arial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46456" y="763104"/>
            <a:ext cx="9144000" cy="2387600"/>
          </a:xfrm>
        </p:spPr>
        <p:txBody>
          <a:bodyPr/>
          <a:lstStyle/>
          <a:p>
            <a:r>
              <a:rPr lang="es-ES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Enunciemos los patrones</a:t>
            </a:r>
            <a:endParaRPr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67270" y="3151687"/>
            <a:ext cx="9144000" cy="1655762"/>
          </a:xfrm>
        </p:spPr>
        <p:txBody>
          <a:bodyPr>
            <a:normAutofit/>
          </a:bodyPr>
          <a:lstStyle/>
          <a:p>
            <a:r>
              <a:rPr lang="en-US" sz="3000" b="1" dirty="0"/>
              <a:t>Eolic Event Consumer</a:t>
            </a:r>
          </a:p>
        </p:txBody>
      </p:sp>
      <p:pic>
        <p:nvPicPr>
          <p:cNvPr id="1026" name="Picture 2" descr="Resultado de imagen de aerogenerador png">
            <a:extLst>
              <a:ext uri="{FF2B5EF4-FFF2-40B4-BE49-F238E27FC236}">
                <a16:creationId xmlns:a16="http://schemas.microsoft.com/office/drawing/2014/main" id="{20CFD2B9-CED5-40D4-9D3E-7D0A934153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09" r="-809"/>
          <a:stretch/>
        </p:blipFill>
        <p:spPr bwMode="auto">
          <a:xfrm>
            <a:off x="-310398" y="2332384"/>
            <a:ext cx="5605885" cy="4710354"/>
          </a:xfrm>
          <a:prstGeom prst="flowChartAlternateProcess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1AA95BB7-1599-4057-84B8-D9CEF8D22C00}"/>
              </a:ext>
            </a:extLst>
          </p:cNvPr>
          <p:cNvSpPr txBox="1">
            <a:spLocks/>
          </p:cNvSpPr>
          <p:nvPr/>
        </p:nvSpPr>
        <p:spPr>
          <a:xfrm>
            <a:off x="8138905" y="6094896"/>
            <a:ext cx="4459357" cy="1381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Enrique Brazález Segovia</a:t>
            </a:r>
          </a:p>
        </p:txBody>
      </p:sp>
    </p:spTree>
    <p:extLst>
      <p:ext uri="{BB962C8B-B14F-4D97-AF65-F5344CB8AC3E}">
        <p14:creationId xmlns:p14="http://schemas.microsoft.com/office/powerpoint/2010/main" val="1917533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 Title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0" y="1535722"/>
            <a:ext cx="5486400" cy="4825245"/>
          </a:xfrm>
        </p:spPr>
        <p:txBody>
          <a:bodyPr/>
          <a:lstStyle/>
          <a:p>
            <a:r>
              <a:t>Add Text Here</a:t>
            </a:r>
          </a:p>
        </p:txBody>
      </p:sp>
      <p:pic>
        <p:nvPicPr>
          <p:cNvPr id="4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5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>
            <a:avLst/>
          </a:prstGeom>
          <a:ln>
            <a:solidFill>
              <a:srgbClr val="FFFFFF"/>
            </a:solidFill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 Title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0" y="1535722"/>
            <a:ext cx="5486400" cy="4825245"/>
          </a:xfrm>
        </p:spPr>
        <p:txBody>
          <a:bodyPr/>
          <a:lstStyle/>
          <a:p>
            <a:r>
              <a:t>Add Text Here</a:t>
            </a:r>
          </a:p>
        </p:txBody>
      </p:sp>
      <p:pic>
        <p:nvPicPr>
          <p:cNvPr id="4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5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>
            <a:avLst/>
          </a:prstGeom>
          <a:ln>
            <a:solidFill>
              <a:srgbClr val="FFFFFF"/>
            </a:solidFill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 Title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0" y="1535722"/>
            <a:ext cx="5486400" cy="4825245"/>
          </a:xfrm>
        </p:spPr>
        <p:txBody>
          <a:bodyPr/>
          <a:lstStyle/>
          <a:p>
            <a:r>
              <a:t>Add Text Here</a:t>
            </a:r>
          </a:p>
        </p:txBody>
      </p:sp>
      <p:pic>
        <p:nvPicPr>
          <p:cNvPr id="4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5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>
            <a:avLst/>
          </a:prstGeom>
          <a:ln>
            <a:solidFill>
              <a:srgbClr val="FFFFFF"/>
            </a:solidFill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 Title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0" y="1535722"/>
            <a:ext cx="5486400" cy="4825245"/>
          </a:xfrm>
        </p:spPr>
        <p:txBody>
          <a:bodyPr/>
          <a:lstStyle/>
          <a:p>
            <a:r>
              <a:t>Add Text Here</a:t>
            </a:r>
          </a:p>
        </p:txBody>
      </p:sp>
      <p:pic>
        <p:nvPicPr>
          <p:cNvPr id="4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5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>
            <a:avLst/>
          </a:prstGeom>
          <a:ln>
            <a:solidFill>
              <a:srgbClr val="FFFFFF"/>
            </a:solidFill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 Title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0" y="1535722"/>
            <a:ext cx="5486400" cy="4825245"/>
          </a:xfrm>
        </p:spPr>
        <p:txBody>
          <a:bodyPr/>
          <a:lstStyle/>
          <a:p>
            <a:r>
              <a:t>Add Text Here</a:t>
            </a:r>
          </a:p>
        </p:txBody>
      </p:sp>
      <p:pic>
        <p:nvPicPr>
          <p:cNvPr id="4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5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>
            <a:avLst/>
          </a:prstGeom>
          <a:ln>
            <a:solidFill>
              <a:srgbClr val="FFFFFF"/>
            </a:solidFill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 Title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0" y="1535722"/>
            <a:ext cx="5486400" cy="4825245"/>
          </a:xfrm>
        </p:spPr>
        <p:txBody>
          <a:bodyPr/>
          <a:lstStyle/>
          <a:p>
            <a:r>
              <a:t>Add Text Here</a:t>
            </a:r>
          </a:p>
        </p:txBody>
      </p:sp>
      <p:pic>
        <p:nvPicPr>
          <p:cNvPr id="4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5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>
            <a:avLst/>
          </a:prstGeom>
          <a:ln>
            <a:solidFill>
              <a:srgbClr val="FFFFFF"/>
            </a:solidFill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 Title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0" y="1535722"/>
            <a:ext cx="5486400" cy="4825245"/>
          </a:xfrm>
        </p:spPr>
        <p:txBody>
          <a:bodyPr/>
          <a:lstStyle/>
          <a:p>
            <a:r>
              <a:t>Add Text Here</a:t>
            </a:r>
          </a:p>
        </p:txBody>
      </p:sp>
      <p:pic>
        <p:nvPicPr>
          <p:cNvPr id="4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5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>
            <a:avLst/>
          </a:prstGeom>
          <a:ln>
            <a:solidFill>
              <a:srgbClr val="FFFFFF"/>
            </a:solidFill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 Title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0" y="1535722"/>
            <a:ext cx="5486400" cy="4825245"/>
          </a:xfrm>
        </p:spPr>
        <p:txBody>
          <a:bodyPr/>
          <a:lstStyle/>
          <a:p>
            <a:r>
              <a:t>Add Text Here</a:t>
            </a:r>
          </a:p>
        </p:txBody>
      </p:sp>
      <p:pic>
        <p:nvPicPr>
          <p:cNvPr id="4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5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>
            <a:avLst/>
          </a:prstGeom>
          <a:ln>
            <a:solidFill>
              <a:srgbClr val="FFFFFF"/>
            </a:solidFill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0" y="1535722"/>
            <a:ext cx="5486400" cy="4825245"/>
          </a:xfrm>
        </p:spPr>
        <p:txBody>
          <a:bodyPr/>
          <a:lstStyle/>
          <a:p>
            <a:r>
              <a:rPr dirty="0"/>
              <a:t>Add Text Here</a:t>
            </a:r>
          </a:p>
        </p:txBody>
      </p:sp>
      <p:pic>
        <p:nvPicPr>
          <p:cNvPr id="4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5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>
            <a:avLst/>
          </a:prstGeom>
          <a:ln>
            <a:solidFill>
              <a:srgbClr val="FFFFFF"/>
            </a:solidFill>
          </a:ln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948FA649-D1B5-4EE2-9CC8-4B4B88484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Add Title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0" y="1535722"/>
            <a:ext cx="5486400" cy="4825245"/>
          </a:xfrm>
        </p:spPr>
        <p:txBody>
          <a:bodyPr/>
          <a:lstStyle/>
          <a:p>
            <a:r>
              <a:rPr dirty="0"/>
              <a:t>Add Text Here</a:t>
            </a:r>
          </a:p>
        </p:txBody>
      </p:sp>
      <p:pic>
        <p:nvPicPr>
          <p:cNvPr id="4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5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>
            <a:avLst/>
          </a:prstGeom>
          <a:ln>
            <a:solidFill>
              <a:srgbClr val="FFFFFF"/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 Title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0" y="1535722"/>
            <a:ext cx="5486400" cy="4825245"/>
          </a:xfrm>
        </p:spPr>
        <p:txBody>
          <a:bodyPr/>
          <a:lstStyle/>
          <a:p>
            <a:r>
              <a:t>Add Text Here</a:t>
            </a:r>
          </a:p>
        </p:txBody>
      </p:sp>
      <p:pic>
        <p:nvPicPr>
          <p:cNvPr id="4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5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>
            <a:avLst/>
          </a:prstGeom>
          <a:ln>
            <a:solidFill>
              <a:srgbClr val="FFFFFF"/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 Title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0" y="1535722"/>
            <a:ext cx="5486400" cy="4825245"/>
          </a:xfrm>
        </p:spPr>
        <p:txBody>
          <a:bodyPr/>
          <a:lstStyle/>
          <a:p>
            <a:r>
              <a:t>Add Text Here</a:t>
            </a:r>
          </a:p>
        </p:txBody>
      </p:sp>
      <p:pic>
        <p:nvPicPr>
          <p:cNvPr id="4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5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>
            <a:avLst/>
          </a:prstGeom>
          <a:ln>
            <a:solidFill>
              <a:srgbClr val="FFFFFF"/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883934" y="1576517"/>
            <a:ext cx="5956245" cy="4928655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C6F4DB20-D498-4120-9D36-E6847C5B18F0}"/>
              </a:ext>
            </a:extLst>
          </p:cNvPr>
          <p:cNvSpPr txBox="1"/>
          <p:nvPr/>
        </p:nvSpPr>
        <p:spPr>
          <a:xfrm>
            <a:off x="5300022" y="2001998"/>
            <a:ext cx="24999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Bajadas de productividad en los aerogeneradores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ACCA27A-E860-4EB0-BCA8-63AF2AE43164}"/>
              </a:ext>
            </a:extLst>
          </p:cNvPr>
          <p:cNvSpPr txBox="1"/>
          <p:nvPr/>
        </p:nvSpPr>
        <p:spPr>
          <a:xfrm>
            <a:off x="5300023" y="3197338"/>
            <a:ext cx="2743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Transcurso del tiempo.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Potencia producida.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D279EE7-AAA4-446C-A16C-5FE51BB8B236}"/>
              </a:ext>
            </a:extLst>
          </p:cNvPr>
          <p:cNvSpPr txBox="1"/>
          <p:nvPr/>
        </p:nvSpPr>
        <p:spPr>
          <a:xfrm>
            <a:off x="5300023" y="4392678"/>
            <a:ext cx="2743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Diariamente.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Mensualmente.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4001109-297E-47F2-BFF9-23D77AD4C6B7}"/>
              </a:ext>
            </a:extLst>
          </p:cNvPr>
          <p:cNvSpPr txBox="1"/>
          <p:nvPr/>
        </p:nvSpPr>
        <p:spPr>
          <a:xfrm>
            <a:off x="5300022" y="5505128"/>
            <a:ext cx="36995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También afectan variables como la temperatura y la presión.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Hay que normalizar el todas las variables geográficas.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 Title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0" y="1535722"/>
            <a:ext cx="5486400" cy="4825245"/>
          </a:xfrm>
        </p:spPr>
        <p:txBody>
          <a:bodyPr/>
          <a:lstStyle/>
          <a:p>
            <a:r>
              <a:rPr dirty="0"/>
              <a:t>Add Text Here</a:t>
            </a:r>
          </a:p>
        </p:txBody>
      </p:sp>
      <p:pic>
        <p:nvPicPr>
          <p:cNvPr id="4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5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638800" cy="4828032"/>
          </a:xfrm>
          <a:prstGeom prst="rect">
            <a:avLst/>
          </a:prstGeom>
          <a:ln>
            <a:solidFill>
              <a:srgbClr val="FFFFFF"/>
            </a:solidFill>
          </a:ln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3309D7D7-06BF-4A11-B4BE-66C181D65C14}"/>
              </a:ext>
            </a:extLst>
          </p:cNvPr>
          <p:cNvSpPr txBox="1"/>
          <p:nvPr/>
        </p:nvSpPr>
        <p:spPr>
          <a:xfrm>
            <a:off x="2679389" y="1881585"/>
            <a:ext cx="31179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Cambios en la MEDIA de la potencia producida en cada bin de viento por aerogenerador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7E3D43F-01A2-4555-BA9D-7F9A494F53D9}"/>
              </a:ext>
            </a:extLst>
          </p:cNvPr>
          <p:cNvSpPr txBox="1"/>
          <p:nvPr/>
        </p:nvSpPr>
        <p:spPr>
          <a:xfrm>
            <a:off x="2679389" y="3119625"/>
            <a:ext cx="31179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sz="1600" dirty="0"/>
              <a:t>Viento.</a:t>
            </a:r>
          </a:p>
          <a:p>
            <a:pPr marL="285750" indent="-285750">
              <a:buFontTx/>
              <a:buChar char="-"/>
            </a:pPr>
            <a:r>
              <a:rPr lang="es-ES" sz="1600" dirty="0"/>
              <a:t>Potencia producida (Media).</a:t>
            </a:r>
          </a:p>
          <a:p>
            <a:pPr marL="285750" indent="-285750">
              <a:buFontTx/>
              <a:buChar char="-"/>
            </a:pPr>
            <a:r>
              <a:rPr lang="es-ES" sz="1600" dirty="0"/>
              <a:t>Instante de tiempo.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F3D48A1-BC67-4713-8B9F-3EF0A23E58B7}"/>
              </a:ext>
            </a:extLst>
          </p:cNvPr>
          <p:cNvSpPr txBox="1"/>
          <p:nvPr/>
        </p:nvSpPr>
        <p:spPr>
          <a:xfrm>
            <a:off x="2754888" y="4357665"/>
            <a:ext cx="3117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sz="1600" dirty="0"/>
              <a:t>Diariamente.</a:t>
            </a:r>
          </a:p>
          <a:p>
            <a:pPr marL="285750" indent="-285750">
              <a:buFontTx/>
              <a:buChar char="-"/>
            </a:pPr>
            <a:r>
              <a:rPr lang="es-ES" sz="1600" dirty="0"/>
              <a:t>Mensualmente.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2ED14BA-2CC2-4ACF-946D-6EB097FC4163}"/>
              </a:ext>
            </a:extLst>
          </p:cNvPr>
          <p:cNvSpPr txBox="1"/>
          <p:nvPr/>
        </p:nvSpPr>
        <p:spPr>
          <a:xfrm>
            <a:off x="2754889" y="5437691"/>
            <a:ext cx="31179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Hay que normalizar el resto de variables de forma que para todos los aeros sea igual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 Title Here</a:t>
            </a:r>
          </a:p>
        </p:txBody>
      </p:sp>
      <p:pic>
        <p:nvPicPr>
          <p:cNvPr id="4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5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199" y="1536192"/>
            <a:ext cx="6102991" cy="5200168"/>
          </a:xfrm>
          <a:prstGeom prst="rect">
            <a:avLst/>
          </a:prstGeom>
          <a:ln>
            <a:solidFill>
              <a:srgbClr val="FFFFFF"/>
            </a:solidFill>
          </a:ln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C659FC19-0383-4AF6-A554-556C9194A7C8}"/>
              </a:ext>
            </a:extLst>
          </p:cNvPr>
          <p:cNvSpPr txBox="1"/>
          <p:nvPr/>
        </p:nvSpPr>
        <p:spPr>
          <a:xfrm>
            <a:off x="2880724" y="1919589"/>
            <a:ext cx="31179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Cambios en la DESVIACIÓN de la potencia producida en cada bin de viento por aerogenerador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69B2CD1D-130E-4FD8-866F-36FF42D45AEB}"/>
              </a:ext>
            </a:extLst>
          </p:cNvPr>
          <p:cNvSpPr txBox="1"/>
          <p:nvPr/>
        </p:nvSpPr>
        <p:spPr>
          <a:xfrm>
            <a:off x="2978092" y="3213941"/>
            <a:ext cx="38169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sz="1400" dirty="0"/>
              <a:t>Viento.</a:t>
            </a:r>
          </a:p>
          <a:p>
            <a:pPr marL="285750" indent="-285750">
              <a:buFontTx/>
              <a:buChar char="-"/>
            </a:pPr>
            <a:r>
              <a:rPr lang="es-ES" sz="1400" dirty="0"/>
              <a:t>Potencia producida (desviación típica).</a:t>
            </a:r>
          </a:p>
          <a:p>
            <a:pPr marL="285750" indent="-285750">
              <a:buFontTx/>
              <a:buChar char="-"/>
            </a:pPr>
            <a:r>
              <a:rPr lang="es-ES" sz="1400" dirty="0"/>
              <a:t>N.º de diez minutales de la muestra.</a:t>
            </a:r>
          </a:p>
          <a:p>
            <a:pPr marL="285750" indent="-285750">
              <a:buFontTx/>
              <a:buChar char="-"/>
            </a:pPr>
            <a:r>
              <a:rPr lang="es-ES" sz="1400" dirty="0"/>
              <a:t>Instante de tiempo.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791281FE-C82C-4EB9-972A-7B3C87672EDA}"/>
              </a:ext>
            </a:extLst>
          </p:cNvPr>
          <p:cNvSpPr txBox="1"/>
          <p:nvPr/>
        </p:nvSpPr>
        <p:spPr>
          <a:xfrm>
            <a:off x="2978092" y="4540184"/>
            <a:ext cx="3117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sz="1600" dirty="0"/>
              <a:t>Diariamente.</a:t>
            </a:r>
          </a:p>
          <a:p>
            <a:pPr marL="285750" indent="-285750">
              <a:buFontTx/>
              <a:buChar char="-"/>
            </a:pPr>
            <a:r>
              <a:rPr lang="es-ES" sz="1600" dirty="0"/>
              <a:t>Mensualmente.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A49CEA7-10F3-44B5-BCAA-0EA5BCE87A7D}"/>
              </a:ext>
            </a:extLst>
          </p:cNvPr>
          <p:cNvSpPr txBox="1"/>
          <p:nvPr/>
        </p:nvSpPr>
        <p:spPr>
          <a:xfrm>
            <a:off x="2978093" y="5780049"/>
            <a:ext cx="31179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Hay que normalizar el resto de variables de forma que para todos los aeros sea igual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 Title Here</a:t>
            </a:r>
          </a:p>
        </p:txBody>
      </p:sp>
      <p:pic>
        <p:nvPicPr>
          <p:cNvPr id="4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557867" y="1544581"/>
            <a:ext cx="5649986" cy="4957408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530B571-6960-4FDB-BBE9-420F2926506B}"/>
              </a:ext>
            </a:extLst>
          </p:cNvPr>
          <p:cNvSpPr txBox="1"/>
          <p:nvPr/>
        </p:nvSpPr>
        <p:spPr>
          <a:xfrm>
            <a:off x="2780056" y="1953028"/>
            <a:ext cx="31179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/>
              <a:t>Nº</a:t>
            </a:r>
            <a:r>
              <a:rPr lang="es-ES" sz="1600" dirty="0"/>
              <a:t> de diez minutales que producen anomalías en el análisis de las medias y de las desviaciones.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61E3F99-6F62-48E4-B9B0-EAD6DADBC1A6}"/>
              </a:ext>
            </a:extLst>
          </p:cNvPr>
          <p:cNvSpPr txBox="1"/>
          <p:nvPr/>
        </p:nvSpPr>
        <p:spPr>
          <a:xfrm>
            <a:off x="2780056" y="3119869"/>
            <a:ext cx="38169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sz="1400" dirty="0"/>
              <a:t>Viento.</a:t>
            </a:r>
          </a:p>
          <a:p>
            <a:pPr marL="285750" indent="-285750">
              <a:buFontTx/>
              <a:buChar char="-"/>
            </a:pPr>
            <a:r>
              <a:rPr lang="es-ES" sz="1400" dirty="0"/>
              <a:t>Intervalo de confianza.</a:t>
            </a:r>
          </a:p>
          <a:p>
            <a:pPr marL="285750" indent="-285750">
              <a:buFontTx/>
              <a:buChar char="-"/>
            </a:pPr>
            <a:r>
              <a:rPr lang="es-ES" sz="1400" dirty="0"/>
              <a:t>N.º de diez minutales de la muestra.</a:t>
            </a:r>
          </a:p>
          <a:p>
            <a:pPr marL="285750" indent="-285750">
              <a:buFontTx/>
              <a:buChar char="-"/>
            </a:pPr>
            <a:r>
              <a:rPr lang="es-ES" sz="1400" dirty="0"/>
              <a:t>Instante de tiempo.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A45A400-075E-46CF-8E8B-07C8819DE3AC}"/>
              </a:ext>
            </a:extLst>
          </p:cNvPr>
          <p:cNvSpPr txBox="1"/>
          <p:nvPr/>
        </p:nvSpPr>
        <p:spPr>
          <a:xfrm>
            <a:off x="2860647" y="4481461"/>
            <a:ext cx="3117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sz="1600" dirty="0"/>
              <a:t>Diariamente.</a:t>
            </a:r>
          </a:p>
          <a:p>
            <a:pPr marL="285750" indent="-285750">
              <a:buFontTx/>
              <a:buChar char="-"/>
            </a:pPr>
            <a:r>
              <a:rPr lang="es-ES" sz="1600" dirty="0"/>
              <a:t>Mensualmente.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FEC68B0-F8E6-43AF-9625-AF20AE446D1C}"/>
              </a:ext>
            </a:extLst>
          </p:cNvPr>
          <p:cNvSpPr txBox="1"/>
          <p:nvPr/>
        </p:nvSpPr>
        <p:spPr>
          <a:xfrm>
            <a:off x="2860647" y="5649264"/>
            <a:ext cx="31179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Hay que normalizar el resto de variables de forma que para todos los aeros sea igual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10.0.14393.0"/>
  <p:tag name="AS_RELEASE_DATE" val="2013.12.17"/>
  <p:tag name="AS_TITLE" val="Spire.Presentation for .NET "/>
  <p:tag name="AS_VERSION" val="2.1.0.0"/>
</p:tagLst>
</file>

<file path=ppt/theme/theme1.xml><?xml version="1.0" encoding="utf-8"?>
<a:theme xmlns:a="http://schemas.openxmlformats.org/drawingml/2006/main" name="SBT-Powerpoint-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Uigh" typeface="Microsoft Uighur"/>
        <a:font script="Beng" typeface="Vrinda"/>
        <a:font script="Thai" typeface="Angsan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Times New Roman"/>
        <a:font script="Arab" typeface="Times New Roman"/>
        <a:font script="Hebr" typeface="Times New Roman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MoolBoran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ajorFont>
      <a:minorFont>
        <a:latin typeface="Calibri" panose="020F0502020204030204"/>
        <a:ea typeface=""/>
        <a:cs typeface=""/>
        <a:font script="Uigh" typeface="Microsoft Uighur"/>
        <a:font script="Beng" typeface="Vrinda"/>
        <a:font script="Thai" typeface="Cordi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Arial"/>
        <a:font script="Arab" typeface="Arial"/>
        <a:font script="Hebr" typeface="Arial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DaunPenh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SBT-Powerpoint-Template</Template>
  <TotalTime>121</TotalTime>
  <Words>287</Words>
  <Application>Microsoft Office PowerPoint</Application>
  <PresentationFormat>Panorámica</PresentationFormat>
  <Paragraphs>60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Bookman Old Style</vt:lpstr>
      <vt:lpstr>Calibri</vt:lpstr>
      <vt:lpstr>SBT-Powerpoint-Template</vt:lpstr>
      <vt:lpstr>Enunciemos los patrones</vt:lpstr>
      <vt:lpstr>Presentación de PowerPoint</vt:lpstr>
      <vt:lpstr>Add Title Here</vt:lpstr>
      <vt:lpstr>Add Title Here</vt:lpstr>
      <vt:lpstr>Add Title Here</vt:lpstr>
      <vt:lpstr>Presentación de PowerPoint</vt:lpstr>
      <vt:lpstr>Add Title Here</vt:lpstr>
      <vt:lpstr>Add Title Here</vt:lpstr>
      <vt:lpstr>Add Title Here</vt:lpstr>
      <vt:lpstr>Add Title Here</vt:lpstr>
      <vt:lpstr>Add Title Here</vt:lpstr>
      <vt:lpstr>Add Title Here</vt:lpstr>
      <vt:lpstr>Add Title Here</vt:lpstr>
      <vt:lpstr>Add Title Here</vt:lpstr>
      <vt:lpstr>Add Title Here</vt:lpstr>
      <vt:lpstr>Add Title Here</vt:lpstr>
      <vt:lpstr>Add Title Here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Stephanie Ayer</dc:creator>
  <cp:lastModifiedBy>Enrique Brazález</cp:lastModifiedBy>
  <cp:revision>10</cp:revision>
  <dcterms:created xsi:type="dcterms:W3CDTF">2015-03-05T15:09:26Z</dcterms:created>
  <dcterms:modified xsi:type="dcterms:W3CDTF">2018-05-29T08:17:45Z</dcterms:modified>
</cp:coreProperties>
</file>