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9" autoCompressPictures="0">
  <p:sldMasterIdLst>
    <p:sldMasterId id="2147483648" r:id="rId1"/>
  </p:sldMasterIdLst>
  <p:notesMasterIdLst>
    <p:notesMasterId r:id="rId21"/>
  </p:notesMasterIdLst>
  <p:handoutMasterIdLst>
    <p:handoutMasterId r:id="rId22"/>
  </p:handoutMasterIdLst>
  <p:sldIdLst>
    <p:sldId id="256" r:id="rId2"/>
    <p:sldId id="257" r:id="rId3"/>
    <p:sldId id="260" r:id="rId4"/>
    <p:sldId id="262" r:id="rId5"/>
    <p:sldId id="259" r:id="rId6"/>
    <p:sldId id="273" r:id="rId7"/>
    <p:sldId id="263" r:id="rId8"/>
    <p:sldId id="258" r:id="rId9"/>
    <p:sldId id="261" r:id="rId10"/>
    <p:sldId id="264" r:id="rId11"/>
    <p:sldId id="265" r:id="rId12"/>
    <p:sldId id="266" r:id="rId13"/>
    <p:sldId id="272" r:id="rId14"/>
    <p:sldId id="267" r:id="rId15"/>
    <p:sldId id="274"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09"/>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14DF62-E68B-C94D-B176-B2CCD13465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A04D1A-983C-624D-A683-4B84C0563D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77EFB0-334B-D64C-8A30-108D8CAA9B82}" type="datetimeFigureOut">
              <a:rPr lang="en-US" smtClean="0"/>
              <a:t>2/12/21</a:t>
            </a:fld>
            <a:endParaRPr lang="en-US"/>
          </a:p>
        </p:txBody>
      </p:sp>
      <p:sp>
        <p:nvSpPr>
          <p:cNvPr id="4" name="Footer Placeholder 3">
            <a:extLst>
              <a:ext uri="{FF2B5EF4-FFF2-40B4-BE49-F238E27FC236}">
                <a16:creationId xmlns:a16="http://schemas.microsoft.com/office/drawing/2014/main" id="{17D08078-FC6B-A442-95B3-7B9B2537C7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59920E-2265-6344-ABE6-5BA25AF0EF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FAA644-2561-B545-B9AF-A836483863EE}" type="slidenum">
              <a:rPr lang="en-US" smtClean="0"/>
              <a:t>‹#›</a:t>
            </a:fld>
            <a:endParaRPr lang="en-US"/>
          </a:p>
        </p:txBody>
      </p:sp>
    </p:spTree>
    <p:extLst>
      <p:ext uri="{BB962C8B-B14F-4D97-AF65-F5344CB8AC3E}">
        <p14:creationId xmlns:p14="http://schemas.microsoft.com/office/powerpoint/2010/main" val="4118818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1BEF0-97FF-A24E-9730-B30EF4B98B5C}" type="datetimeFigureOut">
              <a:rPr lang="en-US" smtClean="0"/>
              <a:t>2/12/21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91F6B-95FD-1443-A080-A947A20CE87D}" type="slidenum">
              <a:rPr lang="en-US" smtClean="0"/>
              <a:t>‹#›</a:t>
            </a:fld>
            <a:endParaRPr lang="en-US"/>
          </a:p>
        </p:txBody>
      </p:sp>
    </p:spTree>
    <p:extLst>
      <p:ext uri="{BB962C8B-B14F-4D97-AF65-F5344CB8AC3E}">
        <p14:creationId xmlns:p14="http://schemas.microsoft.com/office/powerpoint/2010/main" val="92282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2/12/21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2/12/21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2/12/21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D26B-1F22-7948-92A2-0AAD775245FF}"/>
              </a:ext>
            </a:extLst>
          </p:cNvPr>
          <p:cNvSpPr>
            <a:spLocks noGrp="1"/>
          </p:cNvSpPr>
          <p:nvPr>
            <p:ph type="ctrTitle"/>
          </p:nvPr>
        </p:nvSpPr>
        <p:spPr>
          <a:xfrm>
            <a:off x="1154955" y="1219200"/>
            <a:ext cx="8825658" cy="3558181"/>
          </a:xfrm>
        </p:spPr>
        <p:txBody>
          <a:bodyPr/>
          <a:lstStyle/>
          <a:p>
            <a:r>
              <a:rPr lang="en-US" dirty="0" err="1">
                <a:solidFill>
                  <a:schemeClr val="tx1"/>
                </a:solidFill>
              </a:rPr>
              <a:t>UoE</a:t>
            </a:r>
            <a:r>
              <a:rPr lang="en-US" dirty="0">
                <a:solidFill>
                  <a:schemeClr val="tx1"/>
                </a:solidFill>
              </a:rPr>
              <a:t> Online</a:t>
            </a:r>
            <a:br>
              <a:rPr lang="en-US" dirty="0"/>
            </a:br>
            <a:r>
              <a:rPr lang="en-US" dirty="0"/>
              <a:t> </a:t>
            </a:r>
            <a:br>
              <a:rPr lang="en-US" dirty="0"/>
            </a:br>
            <a:r>
              <a:rPr lang="en-US" dirty="0"/>
              <a:t>Module: Launching into Computer Science </a:t>
            </a:r>
            <a:br>
              <a:rPr lang="en-US" dirty="0"/>
            </a:br>
            <a:endParaRPr lang="en-US" dirty="0"/>
          </a:p>
        </p:txBody>
      </p:sp>
      <p:sp>
        <p:nvSpPr>
          <p:cNvPr id="3" name="Subtitle 2">
            <a:extLst>
              <a:ext uri="{FF2B5EF4-FFF2-40B4-BE49-F238E27FC236}">
                <a16:creationId xmlns:a16="http://schemas.microsoft.com/office/drawing/2014/main" id="{52D87FAD-1BFD-4641-990C-D50C82EEDDB1}"/>
              </a:ext>
            </a:extLst>
          </p:cNvPr>
          <p:cNvSpPr>
            <a:spLocks noGrp="1"/>
          </p:cNvSpPr>
          <p:nvPr>
            <p:ph type="subTitle" idx="1"/>
          </p:nvPr>
        </p:nvSpPr>
        <p:spPr/>
        <p:txBody>
          <a:bodyPr/>
          <a:lstStyle/>
          <a:p>
            <a:r>
              <a:rPr lang="en-US" dirty="0"/>
              <a:t>Seminar 1 preparation QUESTIONS</a:t>
            </a:r>
          </a:p>
        </p:txBody>
      </p:sp>
    </p:spTree>
    <p:extLst>
      <p:ext uri="{BB962C8B-B14F-4D97-AF65-F5344CB8AC3E}">
        <p14:creationId xmlns:p14="http://schemas.microsoft.com/office/powerpoint/2010/main" val="164547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C2542-B3E1-1F45-9BF0-8C39ED94BD4D}"/>
              </a:ext>
            </a:extLst>
          </p:cNvPr>
          <p:cNvSpPr>
            <a:spLocks noGrp="1"/>
          </p:cNvSpPr>
          <p:nvPr>
            <p:ph idx="1"/>
          </p:nvPr>
        </p:nvSpPr>
        <p:spPr>
          <a:xfrm>
            <a:off x="1166105" y="819305"/>
            <a:ext cx="8825659" cy="1076402"/>
          </a:xfrm>
        </p:spPr>
        <p:txBody>
          <a:bodyPr/>
          <a:lstStyle/>
          <a:p>
            <a:r>
              <a:rPr lang="en-US" dirty="0">
                <a:solidFill>
                  <a:schemeClr val="bg1"/>
                </a:solidFill>
              </a:rPr>
              <a:t>8. Suppose a machine language is designed with an op-code field of 4 bits. How many different instruction types can the language contain? What if the op-code field is increased to 6 bits?</a:t>
            </a:r>
          </a:p>
          <a:p>
            <a:pPr marL="0" indent="0">
              <a:buNone/>
            </a:pPr>
            <a:endParaRPr lang="en-US" dirty="0"/>
          </a:p>
        </p:txBody>
      </p:sp>
      <p:sp>
        <p:nvSpPr>
          <p:cNvPr id="4" name="TextBox 3">
            <a:extLst>
              <a:ext uri="{FF2B5EF4-FFF2-40B4-BE49-F238E27FC236}">
                <a16:creationId xmlns:a16="http://schemas.microsoft.com/office/drawing/2014/main" id="{1C65A17F-3DB6-A94A-A33C-21471AE237FB}"/>
              </a:ext>
            </a:extLst>
          </p:cNvPr>
          <p:cNvSpPr txBox="1"/>
          <p:nvPr/>
        </p:nvSpPr>
        <p:spPr>
          <a:xfrm>
            <a:off x="1494263" y="2653990"/>
            <a:ext cx="8820615" cy="923330"/>
          </a:xfrm>
          <a:prstGeom prst="rect">
            <a:avLst/>
          </a:prstGeom>
          <a:noFill/>
        </p:spPr>
        <p:txBody>
          <a:bodyPr wrap="square" rtlCol="0">
            <a:spAutoFit/>
          </a:bodyPr>
          <a:lstStyle/>
          <a:p>
            <a:r>
              <a:rPr lang="en-US" dirty="0"/>
              <a:t>For an op-code of 4 bits, one can have 16 (2^4) instructions</a:t>
            </a:r>
          </a:p>
          <a:p>
            <a:endParaRPr lang="en-US" dirty="0"/>
          </a:p>
          <a:p>
            <a:r>
              <a:rPr lang="en-US" dirty="0"/>
              <a:t>For an op-code of 6 bits, 64 (2^6) instructions</a:t>
            </a:r>
          </a:p>
        </p:txBody>
      </p:sp>
    </p:spTree>
    <p:extLst>
      <p:ext uri="{BB962C8B-B14F-4D97-AF65-F5344CB8AC3E}">
        <p14:creationId xmlns:p14="http://schemas.microsoft.com/office/powerpoint/2010/main" val="266723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F4C97-8848-6241-AE6D-85764FB5EFFC}"/>
              </a:ext>
            </a:extLst>
          </p:cNvPr>
          <p:cNvSpPr>
            <a:spLocks noGrp="1"/>
          </p:cNvSpPr>
          <p:nvPr>
            <p:ph idx="1"/>
          </p:nvPr>
        </p:nvSpPr>
        <p:spPr>
          <a:xfrm>
            <a:off x="1043442" y="633606"/>
            <a:ext cx="8825659" cy="1050229"/>
          </a:xfrm>
        </p:spPr>
        <p:txBody>
          <a:bodyPr/>
          <a:lstStyle/>
          <a:p>
            <a:r>
              <a:rPr lang="en-US" dirty="0">
                <a:solidFill>
                  <a:schemeClr val="bg1"/>
                </a:solidFill>
              </a:rPr>
              <a:t>Rewrite the program in Figure 2.7 assuming that the values to be added are encoded using floating-point notation rather than two’s complement notation.</a:t>
            </a:r>
          </a:p>
          <a:p>
            <a:endParaRPr lang="en-US" dirty="0"/>
          </a:p>
        </p:txBody>
      </p:sp>
      <p:graphicFrame>
        <p:nvGraphicFramePr>
          <p:cNvPr id="4" name="Table 3">
            <a:extLst>
              <a:ext uri="{FF2B5EF4-FFF2-40B4-BE49-F238E27FC236}">
                <a16:creationId xmlns:a16="http://schemas.microsoft.com/office/drawing/2014/main" id="{473403D4-8C28-D94C-9533-70E18F3FFC2B}"/>
              </a:ext>
            </a:extLst>
          </p:cNvPr>
          <p:cNvGraphicFramePr>
            <a:graphicFrameLocks noGrp="1"/>
          </p:cNvGraphicFramePr>
          <p:nvPr>
            <p:extLst>
              <p:ext uri="{D42A27DB-BD31-4B8C-83A1-F6EECF244321}">
                <p14:modId xmlns:p14="http://schemas.microsoft.com/office/powerpoint/2010/main" val="1861625239"/>
              </p:ext>
            </p:extLst>
          </p:nvPr>
        </p:nvGraphicFramePr>
        <p:xfrm>
          <a:off x="825191" y="2330604"/>
          <a:ext cx="4114800" cy="4143346"/>
        </p:xfrm>
        <a:graphic>
          <a:graphicData uri="http://schemas.openxmlformats.org/drawingml/2006/table">
            <a:tbl>
              <a:tblPr firstRow="1" bandRow="1">
                <a:tableStyleId>{5C22544A-7EE6-4342-B048-85BDC9FD1C3A}</a:tableStyleId>
              </a:tblPr>
              <a:tblGrid>
                <a:gridCol w="1312864">
                  <a:extLst>
                    <a:ext uri="{9D8B030D-6E8A-4147-A177-3AD203B41FA5}">
                      <a16:colId xmlns:a16="http://schemas.microsoft.com/office/drawing/2014/main" val="4193553309"/>
                    </a:ext>
                  </a:extLst>
                </a:gridCol>
                <a:gridCol w="2801936">
                  <a:extLst>
                    <a:ext uri="{9D8B030D-6E8A-4147-A177-3AD203B41FA5}">
                      <a16:colId xmlns:a16="http://schemas.microsoft.com/office/drawing/2014/main" val="3839168535"/>
                    </a:ext>
                  </a:extLst>
                </a:gridCol>
              </a:tblGrid>
              <a:tr h="545034">
                <a:tc>
                  <a:txBody>
                    <a:bodyPr/>
                    <a:lstStyle/>
                    <a:p>
                      <a:r>
                        <a:rPr lang="en-US" sz="1200" dirty="0"/>
                        <a:t>Encoded instructions</a:t>
                      </a:r>
                    </a:p>
                    <a:p>
                      <a:endParaRPr lang="en-US" sz="1200" dirty="0"/>
                    </a:p>
                  </a:txBody>
                  <a:tcPr/>
                </a:tc>
                <a:tc>
                  <a:txBody>
                    <a:bodyPr/>
                    <a:lstStyle/>
                    <a:p>
                      <a:r>
                        <a:rPr lang="en-US" sz="1200" dirty="0"/>
                        <a:t>Translation</a:t>
                      </a:r>
                    </a:p>
                    <a:p>
                      <a:endParaRPr lang="en-US" sz="1200" dirty="0"/>
                    </a:p>
                  </a:txBody>
                  <a:tcPr/>
                </a:tc>
                <a:extLst>
                  <a:ext uri="{0D108BD9-81ED-4DB2-BD59-A6C34878D82A}">
                    <a16:rowId xmlns:a16="http://schemas.microsoft.com/office/drawing/2014/main" val="2172862152"/>
                  </a:ext>
                </a:extLst>
              </a:tr>
              <a:tr h="702220">
                <a:tc>
                  <a:txBody>
                    <a:bodyPr/>
                    <a:lstStyle/>
                    <a:p>
                      <a:r>
                        <a:rPr lang="en-US" sz="1200" dirty="0"/>
                        <a:t>0x156C </a:t>
                      </a:r>
                    </a:p>
                  </a:txBody>
                  <a:tcPr/>
                </a:tc>
                <a:tc>
                  <a:txBody>
                    <a:bodyPr/>
                    <a:lstStyle/>
                    <a:p>
                      <a:r>
                        <a:rPr lang="en-US" sz="1200" dirty="0"/>
                        <a:t>Load register 0x5 with the bit pattern found in the memory cell at address 0x6C.</a:t>
                      </a:r>
                    </a:p>
                    <a:p>
                      <a:endParaRPr lang="en-US" sz="1200" dirty="0"/>
                    </a:p>
                  </a:txBody>
                  <a:tcPr/>
                </a:tc>
                <a:extLst>
                  <a:ext uri="{0D108BD9-81ED-4DB2-BD59-A6C34878D82A}">
                    <a16:rowId xmlns:a16="http://schemas.microsoft.com/office/drawing/2014/main" val="1548503751"/>
                  </a:ext>
                </a:extLst>
              </a:tr>
              <a:tr h="760066">
                <a:tc>
                  <a:txBody>
                    <a:bodyPr/>
                    <a:lstStyle/>
                    <a:p>
                      <a:r>
                        <a:rPr lang="en-US" sz="1200" dirty="0"/>
                        <a:t>0x166D</a:t>
                      </a:r>
                    </a:p>
                  </a:txBody>
                  <a:tcPr/>
                </a:tc>
                <a:tc>
                  <a:txBody>
                    <a:bodyPr/>
                    <a:lstStyle/>
                    <a:p>
                      <a:r>
                        <a:rPr lang="en-US" sz="1200" dirty="0"/>
                        <a:t>Load register 0x6 with the bit pattern found in the memory cell at address 0x6D.</a:t>
                      </a:r>
                    </a:p>
                  </a:txBody>
                  <a:tcPr/>
                </a:tc>
                <a:extLst>
                  <a:ext uri="{0D108BD9-81ED-4DB2-BD59-A6C34878D82A}">
                    <a16:rowId xmlns:a16="http://schemas.microsoft.com/office/drawing/2014/main" val="2468053778"/>
                  </a:ext>
                </a:extLst>
              </a:tr>
              <a:tr h="905760">
                <a:tc>
                  <a:txBody>
                    <a:bodyPr/>
                    <a:lstStyle/>
                    <a:p>
                      <a:r>
                        <a:rPr lang="en-US" sz="1200" b="1" dirty="0">
                          <a:solidFill>
                            <a:srgbClr val="00B050"/>
                          </a:solidFill>
                        </a:rPr>
                        <a:t>0x5056</a:t>
                      </a:r>
                    </a:p>
                    <a:p>
                      <a:endParaRPr lang="en-US" sz="1200" dirty="0"/>
                    </a:p>
                  </a:txBody>
                  <a:tcPr/>
                </a:tc>
                <a:tc>
                  <a:txBody>
                    <a:bodyPr/>
                    <a:lstStyle/>
                    <a:p>
                      <a:r>
                        <a:rPr lang="en-US" sz="1200" b="1" dirty="0">
                          <a:solidFill>
                            <a:srgbClr val="00B050"/>
                          </a:solidFill>
                        </a:rPr>
                        <a:t>Add the contents of register 0x5 and 0x6 as though they were two’s complement representation and leave the result in register 0x0.</a:t>
                      </a:r>
                    </a:p>
                    <a:p>
                      <a:endParaRPr lang="en-US" sz="1200" dirty="0"/>
                    </a:p>
                  </a:txBody>
                  <a:tcPr/>
                </a:tc>
                <a:extLst>
                  <a:ext uri="{0D108BD9-81ED-4DB2-BD59-A6C34878D82A}">
                    <a16:rowId xmlns:a16="http://schemas.microsoft.com/office/drawing/2014/main" val="2680696858"/>
                  </a:ext>
                </a:extLst>
              </a:tr>
              <a:tr h="588712">
                <a:tc>
                  <a:txBody>
                    <a:bodyPr/>
                    <a:lstStyle/>
                    <a:p>
                      <a:r>
                        <a:rPr lang="en-US" sz="1200" dirty="0"/>
                        <a:t>0x306E</a:t>
                      </a:r>
                    </a:p>
                    <a:p>
                      <a:endParaRPr lang="en-US" sz="1200" dirty="0"/>
                    </a:p>
                  </a:txBody>
                  <a:tcPr/>
                </a:tc>
                <a:tc>
                  <a:txBody>
                    <a:bodyPr/>
                    <a:lstStyle/>
                    <a:p>
                      <a:r>
                        <a:rPr lang="en-US" sz="1200" dirty="0"/>
                        <a:t>Store the contents of register 0x0 in the memory cell at address 0x6E.</a:t>
                      </a:r>
                    </a:p>
                    <a:p>
                      <a:endParaRPr lang="en-US" sz="1200" dirty="0"/>
                    </a:p>
                  </a:txBody>
                  <a:tcPr/>
                </a:tc>
                <a:extLst>
                  <a:ext uri="{0D108BD9-81ED-4DB2-BD59-A6C34878D82A}">
                    <a16:rowId xmlns:a16="http://schemas.microsoft.com/office/drawing/2014/main" val="4107422955"/>
                  </a:ext>
                </a:extLst>
              </a:tr>
              <a:tr h="233867">
                <a:tc>
                  <a:txBody>
                    <a:bodyPr/>
                    <a:lstStyle/>
                    <a:p>
                      <a:r>
                        <a:rPr lang="en-US" sz="1200" dirty="0"/>
                        <a:t>0xC000 </a:t>
                      </a:r>
                    </a:p>
                  </a:txBody>
                  <a:tcPr/>
                </a:tc>
                <a:tc>
                  <a:txBody>
                    <a:bodyPr/>
                    <a:lstStyle/>
                    <a:p>
                      <a:r>
                        <a:rPr lang="en-US" sz="1200" dirty="0"/>
                        <a:t>Halt</a:t>
                      </a:r>
                    </a:p>
                  </a:txBody>
                  <a:tcPr/>
                </a:tc>
                <a:extLst>
                  <a:ext uri="{0D108BD9-81ED-4DB2-BD59-A6C34878D82A}">
                    <a16:rowId xmlns:a16="http://schemas.microsoft.com/office/drawing/2014/main" val="2859945844"/>
                  </a:ext>
                </a:extLst>
              </a:tr>
            </a:tbl>
          </a:graphicData>
        </a:graphic>
      </p:graphicFrame>
      <p:graphicFrame>
        <p:nvGraphicFramePr>
          <p:cNvPr id="5" name="Table 4">
            <a:extLst>
              <a:ext uri="{FF2B5EF4-FFF2-40B4-BE49-F238E27FC236}">
                <a16:creationId xmlns:a16="http://schemas.microsoft.com/office/drawing/2014/main" id="{0695D764-32A7-BA4F-823A-21EAE92BB25C}"/>
              </a:ext>
            </a:extLst>
          </p:cNvPr>
          <p:cNvGraphicFramePr>
            <a:graphicFrameLocks noGrp="1"/>
          </p:cNvGraphicFramePr>
          <p:nvPr>
            <p:extLst>
              <p:ext uri="{D42A27DB-BD31-4B8C-83A1-F6EECF244321}">
                <p14:modId xmlns:p14="http://schemas.microsoft.com/office/powerpoint/2010/main" val="2737261424"/>
              </p:ext>
            </p:extLst>
          </p:nvPr>
        </p:nvGraphicFramePr>
        <p:xfrm>
          <a:off x="6943493" y="2330604"/>
          <a:ext cx="4423316" cy="4288760"/>
        </p:xfrm>
        <a:graphic>
          <a:graphicData uri="http://schemas.openxmlformats.org/drawingml/2006/table">
            <a:tbl>
              <a:tblPr firstRow="1" bandRow="1">
                <a:tableStyleId>{5C22544A-7EE6-4342-B048-85BDC9FD1C3A}</a:tableStyleId>
              </a:tblPr>
              <a:tblGrid>
                <a:gridCol w="1411298">
                  <a:extLst>
                    <a:ext uri="{9D8B030D-6E8A-4147-A177-3AD203B41FA5}">
                      <a16:colId xmlns:a16="http://schemas.microsoft.com/office/drawing/2014/main" val="4193553309"/>
                    </a:ext>
                  </a:extLst>
                </a:gridCol>
                <a:gridCol w="3012018">
                  <a:extLst>
                    <a:ext uri="{9D8B030D-6E8A-4147-A177-3AD203B41FA5}">
                      <a16:colId xmlns:a16="http://schemas.microsoft.com/office/drawing/2014/main" val="3839168535"/>
                    </a:ext>
                  </a:extLst>
                </a:gridCol>
              </a:tblGrid>
              <a:tr h="566478">
                <a:tc>
                  <a:txBody>
                    <a:bodyPr/>
                    <a:lstStyle/>
                    <a:p>
                      <a:r>
                        <a:rPr lang="en-US" sz="1200" dirty="0"/>
                        <a:t>Encoded instructions</a:t>
                      </a:r>
                    </a:p>
                    <a:p>
                      <a:endParaRPr lang="en-US" sz="1200" dirty="0"/>
                    </a:p>
                  </a:txBody>
                  <a:tcPr/>
                </a:tc>
                <a:tc>
                  <a:txBody>
                    <a:bodyPr/>
                    <a:lstStyle/>
                    <a:p>
                      <a:r>
                        <a:rPr lang="en-US" sz="1200" dirty="0"/>
                        <a:t>Translation</a:t>
                      </a:r>
                    </a:p>
                    <a:p>
                      <a:endParaRPr lang="en-US" sz="1200" dirty="0"/>
                    </a:p>
                  </a:txBody>
                  <a:tcPr/>
                </a:tc>
                <a:extLst>
                  <a:ext uri="{0D108BD9-81ED-4DB2-BD59-A6C34878D82A}">
                    <a16:rowId xmlns:a16="http://schemas.microsoft.com/office/drawing/2014/main" val="2172862152"/>
                  </a:ext>
                </a:extLst>
              </a:tr>
              <a:tr h="729849">
                <a:tc>
                  <a:txBody>
                    <a:bodyPr/>
                    <a:lstStyle/>
                    <a:p>
                      <a:r>
                        <a:rPr lang="en-US" sz="1200" dirty="0"/>
                        <a:t>0x156C </a:t>
                      </a:r>
                    </a:p>
                  </a:txBody>
                  <a:tcPr/>
                </a:tc>
                <a:tc>
                  <a:txBody>
                    <a:bodyPr/>
                    <a:lstStyle/>
                    <a:p>
                      <a:r>
                        <a:rPr lang="en-US" sz="1200" dirty="0"/>
                        <a:t>Load register 0x5 with the bit pattern found in the memory cell at address 0x6C.</a:t>
                      </a:r>
                    </a:p>
                    <a:p>
                      <a:endParaRPr lang="en-US" sz="1200" dirty="0"/>
                    </a:p>
                  </a:txBody>
                  <a:tcPr/>
                </a:tc>
                <a:extLst>
                  <a:ext uri="{0D108BD9-81ED-4DB2-BD59-A6C34878D82A}">
                    <a16:rowId xmlns:a16="http://schemas.microsoft.com/office/drawing/2014/main" val="1548503751"/>
                  </a:ext>
                </a:extLst>
              </a:tr>
              <a:tr h="722600">
                <a:tc>
                  <a:txBody>
                    <a:bodyPr/>
                    <a:lstStyle/>
                    <a:p>
                      <a:r>
                        <a:rPr lang="en-US" sz="1200" dirty="0"/>
                        <a:t>0x166D</a:t>
                      </a:r>
                    </a:p>
                  </a:txBody>
                  <a:tcPr/>
                </a:tc>
                <a:tc>
                  <a:txBody>
                    <a:bodyPr/>
                    <a:lstStyle/>
                    <a:p>
                      <a:r>
                        <a:rPr lang="en-US" sz="1200" dirty="0"/>
                        <a:t>Load register 0x6 with the bit pattern found in the memory cell at address 0x6D.</a:t>
                      </a:r>
                    </a:p>
                  </a:txBody>
                  <a:tcPr/>
                </a:tc>
                <a:extLst>
                  <a:ext uri="{0D108BD9-81ED-4DB2-BD59-A6C34878D82A}">
                    <a16:rowId xmlns:a16="http://schemas.microsoft.com/office/drawing/2014/main" val="2468053778"/>
                  </a:ext>
                </a:extLst>
              </a:tr>
              <a:tr h="604631">
                <a:tc>
                  <a:txBody>
                    <a:bodyPr/>
                    <a:lstStyle/>
                    <a:p>
                      <a:r>
                        <a:rPr lang="en-US" sz="1200" b="1" dirty="0">
                          <a:solidFill>
                            <a:srgbClr val="00B050"/>
                          </a:solidFill>
                        </a:rPr>
                        <a:t>0x6056</a:t>
                      </a:r>
                    </a:p>
                    <a:p>
                      <a:endParaRPr lang="en-US" sz="1200" dirty="0"/>
                    </a:p>
                  </a:txBody>
                  <a:tcPr/>
                </a:tc>
                <a:tc>
                  <a:txBody>
                    <a:bodyPr/>
                    <a:lstStyle/>
                    <a:p>
                      <a:r>
                        <a:rPr lang="en-US" sz="1200" b="1" dirty="0">
                          <a:solidFill>
                            <a:srgbClr val="00B050"/>
                          </a:solidFill>
                        </a:rPr>
                        <a:t>Add the contents of register 0x5 and 0x6 as though they represented values in floating point notation and leave the floating point result in register 0x0.</a:t>
                      </a:r>
                    </a:p>
                    <a:p>
                      <a:endParaRPr lang="en-US" sz="1200" dirty="0"/>
                    </a:p>
                  </a:txBody>
                  <a:tcPr/>
                </a:tc>
                <a:extLst>
                  <a:ext uri="{0D108BD9-81ED-4DB2-BD59-A6C34878D82A}">
                    <a16:rowId xmlns:a16="http://schemas.microsoft.com/office/drawing/2014/main" val="2680696858"/>
                  </a:ext>
                </a:extLst>
              </a:tr>
              <a:tr h="611875">
                <a:tc>
                  <a:txBody>
                    <a:bodyPr/>
                    <a:lstStyle/>
                    <a:p>
                      <a:r>
                        <a:rPr lang="en-US" sz="1200" dirty="0"/>
                        <a:t>0x306E</a:t>
                      </a:r>
                    </a:p>
                    <a:p>
                      <a:endParaRPr lang="en-US" sz="1200" dirty="0"/>
                    </a:p>
                  </a:txBody>
                  <a:tcPr/>
                </a:tc>
                <a:tc>
                  <a:txBody>
                    <a:bodyPr/>
                    <a:lstStyle/>
                    <a:p>
                      <a:r>
                        <a:rPr lang="en-US" sz="1200" dirty="0"/>
                        <a:t>Store the contents of register 0x0 in the memory cell at address 0x6E.</a:t>
                      </a:r>
                    </a:p>
                    <a:p>
                      <a:endParaRPr lang="en-US" sz="1200" dirty="0"/>
                    </a:p>
                  </a:txBody>
                  <a:tcPr/>
                </a:tc>
                <a:extLst>
                  <a:ext uri="{0D108BD9-81ED-4DB2-BD59-A6C34878D82A}">
                    <a16:rowId xmlns:a16="http://schemas.microsoft.com/office/drawing/2014/main" val="4107422955"/>
                  </a:ext>
                </a:extLst>
              </a:tr>
              <a:tr h="243069">
                <a:tc>
                  <a:txBody>
                    <a:bodyPr/>
                    <a:lstStyle/>
                    <a:p>
                      <a:r>
                        <a:rPr lang="en-US" sz="1200" dirty="0"/>
                        <a:t>0xC000 </a:t>
                      </a:r>
                    </a:p>
                  </a:txBody>
                  <a:tcPr/>
                </a:tc>
                <a:tc>
                  <a:txBody>
                    <a:bodyPr/>
                    <a:lstStyle/>
                    <a:p>
                      <a:r>
                        <a:rPr lang="en-US" sz="1200" dirty="0"/>
                        <a:t>Halt</a:t>
                      </a:r>
                    </a:p>
                  </a:txBody>
                  <a:tcPr/>
                </a:tc>
                <a:extLst>
                  <a:ext uri="{0D108BD9-81ED-4DB2-BD59-A6C34878D82A}">
                    <a16:rowId xmlns:a16="http://schemas.microsoft.com/office/drawing/2014/main" val="2859945844"/>
                  </a:ext>
                </a:extLst>
              </a:tr>
            </a:tbl>
          </a:graphicData>
        </a:graphic>
      </p:graphicFrame>
      <p:sp>
        <p:nvSpPr>
          <p:cNvPr id="6" name="Right Arrow 5">
            <a:extLst>
              <a:ext uri="{FF2B5EF4-FFF2-40B4-BE49-F238E27FC236}">
                <a16:creationId xmlns:a16="http://schemas.microsoft.com/office/drawing/2014/main" id="{056DFA6E-9D51-5D49-A2CB-6F037FF15121}"/>
              </a:ext>
            </a:extLst>
          </p:cNvPr>
          <p:cNvSpPr/>
          <p:nvPr/>
        </p:nvSpPr>
        <p:spPr>
          <a:xfrm>
            <a:off x="5456271" y="3713356"/>
            <a:ext cx="1089495" cy="345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57B678-0236-8F48-BA3F-2123D6E85CAB}"/>
              </a:ext>
            </a:extLst>
          </p:cNvPr>
          <p:cNvSpPr txBox="1"/>
          <p:nvPr/>
        </p:nvSpPr>
        <p:spPr>
          <a:xfrm>
            <a:off x="825191" y="6513220"/>
            <a:ext cx="947853" cy="369332"/>
          </a:xfrm>
          <a:prstGeom prst="rect">
            <a:avLst/>
          </a:prstGeom>
          <a:noFill/>
        </p:spPr>
        <p:txBody>
          <a:bodyPr wrap="square" rtlCol="0">
            <a:spAutoFit/>
          </a:bodyPr>
          <a:lstStyle/>
          <a:p>
            <a:r>
              <a:rPr lang="en-US" dirty="0"/>
              <a:t>Fig 2.7</a:t>
            </a:r>
          </a:p>
        </p:txBody>
      </p:sp>
      <p:sp>
        <p:nvSpPr>
          <p:cNvPr id="9" name="TextBox 8">
            <a:extLst>
              <a:ext uri="{FF2B5EF4-FFF2-40B4-BE49-F238E27FC236}">
                <a16:creationId xmlns:a16="http://schemas.microsoft.com/office/drawing/2014/main" id="{60D2EF33-98BD-9844-BAE1-19DE37F77093}"/>
              </a:ext>
            </a:extLst>
          </p:cNvPr>
          <p:cNvSpPr txBox="1"/>
          <p:nvPr/>
        </p:nvSpPr>
        <p:spPr>
          <a:xfrm>
            <a:off x="5853998" y="6502495"/>
            <a:ext cx="1089495" cy="369332"/>
          </a:xfrm>
          <a:prstGeom prst="rect">
            <a:avLst/>
          </a:prstGeom>
          <a:noFill/>
        </p:spPr>
        <p:txBody>
          <a:bodyPr wrap="square" rtlCol="0">
            <a:spAutoFit/>
          </a:bodyPr>
          <a:lstStyle/>
          <a:p>
            <a:r>
              <a:rPr lang="en-US" dirty="0"/>
              <a:t>Answer</a:t>
            </a:r>
          </a:p>
        </p:txBody>
      </p:sp>
    </p:spTree>
    <p:extLst>
      <p:ext uri="{BB962C8B-B14F-4D97-AF65-F5344CB8AC3E}">
        <p14:creationId xmlns:p14="http://schemas.microsoft.com/office/powerpoint/2010/main" val="228362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E6DBD-8A5D-6946-A6DC-AB969D9A6082}"/>
              </a:ext>
            </a:extLst>
          </p:cNvPr>
          <p:cNvSpPr>
            <a:spLocks noGrp="1"/>
          </p:cNvSpPr>
          <p:nvPr>
            <p:ph idx="1"/>
          </p:nvPr>
        </p:nvSpPr>
        <p:spPr>
          <a:xfrm>
            <a:off x="753511" y="1672683"/>
            <a:ext cx="2915240" cy="4583151"/>
          </a:xfrm>
        </p:spPr>
        <p:txBody>
          <a:bodyPr>
            <a:normAutofit fontScale="92500" lnSpcReduction="20000"/>
          </a:bodyPr>
          <a:lstStyle/>
          <a:p>
            <a:pPr marL="0" indent="0">
              <a:buNone/>
            </a:pPr>
            <a:endParaRPr lang="en-US" dirty="0">
              <a:solidFill>
                <a:schemeClr val="bg1"/>
              </a:solidFill>
            </a:endParaRPr>
          </a:p>
          <a:p>
            <a:pPr marL="0" indent="0">
              <a:buNone/>
            </a:pPr>
            <a:endParaRPr lang="en-US" dirty="0"/>
          </a:p>
          <a:p>
            <a:pPr marL="0" indent="0">
              <a:buNone/>
            </a:pPr>
            <a:r>
              <a:rPr lang="en-US" b="1" dirty="0"/>
              <a:t>Address     Contents</a:t>
            </a:r>
          </a:p>
          <a:p>
            <a:pPr marL="0" indent="0">
              <a:buNone/>
            </a:pPr>
            <a:r>
              <a:rPr lang="en-US" dirty="0"/>
              <a:t>0x00	       0x1C</a:t>
            </a:r>
          </a:p>
          <a:p>
            <a:pPr marL="0" indent="0">
              <a:buNone/>
            </a:pPr>
            <a:r>
              <a:rPr lang="en-US" dirty="0"/>
              <a:t>0x01              0x03</a:t>
            </a:r>
          </a:p>
          <a:p>
            <a:pPr marL="0" indent="0">
              <a:buNone/>
            </a:pPr>
            <a:r>
              <a:rPr lang="en-US" dirty="0"/>
              <a:t>0x02              0x2B</a:t>
            </a:r>
          </a:p>
          <a:p>
            <a:pPr marL="0" indent="0">
              <a:buNone/>
            </a:pPr>
            <a:r>
              <a:rPr lang="en-US" dirty="0"/>
              <a:t>0x03.             0x03</a:t>
            </a:r>
          </a:p>
          <a:p>
            <a:pPr marL="0" indent="0">
              <a:buNone/>
            </a:pPr>
            <a:r>
              <a:rPr lang="en-US" dirty="0"/>
              <a:t>0x04              0x5A</a:t>
            </a:r>
          </a:p>
          <a:p>
            <a:pPr marL="0" indent="0">
              <a:buNone/>
            </a:pPr>
            <a:r>
              <a:rPr lang="en-US" dirty="0"/>
              <a:t>0x05              0xBC</a:t>
            </a:r>
          </a:p>
          <a:p>
            <a:pPr marL="0" indent="0">
              <a:buNone/>
            </a:pPr>
            <a:r>
              <a:rPr lang="en-US" dirty="0"/>
              <a:t>0x06              0x3A</a:t>
            </a:r>
          </a:p>
          <a:p>
            <a:pPr marL="0" indent="0">
              <a:buNone/>
            </a:pPr>
            <a:r>
              <a:rPr lang="en-US" dirty="0"/>
              <a:t>0x07              0x00</a:t>
            </a:r>
          </a:p>
          <a:p>
            <a:pPr marL="0" indent="0">
              <a:buNone/>
            </a:pPr>
            <a:r>
              <a:rPr lang="en-US" dirty="0"/>
              <a:t>0x08              0xC0</a:t>
            </a:r>
          </a:p>
          <a:p>
            <a:pPr marL="0" indent="0">
              <a:buNone/>
            </a:pPr>
            <a:r>
              <a:rPr lang="en-US" dirty="0"/>
              <a:t>0x09              0x00</a:t>
            </a:r>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68A04343-A4C3-C849-90DE-BC9D2CE78B18}"/>
              </a:ext>
            </a:extLst>
          </p:cNvPr>
          <p:cNvSpPr/>
          <p:nvPr/>
        </p:nvSpPr>
        <p:spPr>
          <a:xfrm>
            <a:off x="753511" y="602166"/>
            <a:ext cx="9204528" cy="646331"/>
          </a:xfrm>
          <a:prstGeom prst="rect">
            <a:avLst/>
          </a:prstGeom>
        </p:spPr>
        <p:txBody>
          <a:bodyPr wrap="square">
            <a:spAutoFit/>
          </a:bodyPr>
          <a:lstStyle/>
          <a:p>
            <a:r>
              <a:rPr lang="en-US" dirty="0">
                <a:solidFill>
                  <a:schemeClr val="bg1"/>
                </a:solidFill>
              </a:rPr>
              <a:t>15. Suppose the memory cells at addresses 0x00 through 0x09 in the Vole contain the following bit patterns:</a:t>
            </a:r>
          </a:p>
        </p:txBody>
      </p:sp>
      <p:sp>
        <p:nvSpPr>
          <p:cNvPr id="6" name="Content Placeholder 2">
            <a:extLst>
              <a:ext uri="{FF2B5EF4-FFF2-40B4-BE49-F238E27FC236}">
                <a16:creationId xmlns:a16="http://schemas.microsoft.com/office/drawing/2014/main" id="{3F38953A-3CFF-5E41-A9B1-EA228A7E4C61}"/>
              </a:ext>
            </a:extLst>
          </p:cNvPr>
          <p:cNvSpPr txBox="1">
            <a:spLocks/>
          </p:cNvSpPr>
          <p:nvPr/>
        </p:nvSpPr>
        <p:spPr>
          <a:xfrm>
            <a:off x="3590692" y="2614652"/>
            <a:ext cx="8062332" cy="25706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dirty="0"/>
              <a:t>Assume that the machine starts with its program counter containing 0x00. </a:t>
            </a:r>
          </a:p>
          <a:p>
            <a:pPr marL="0" indent="0">
              <a:buFont typeface="Wingdings 3" charset="2"/>
              <a:buNone/>
            </a:pPr>
            <a:r>
              <a:rPr lang="en-US" dirty="0"/>
              <a:t>a. What will be in the memory cell at address 0x00 when the machine halts?. </a:t>
            </a:r>
            <a:r>
              <a:rPr lang="en-US" b="1" dirty="0">
                <a:solidFill>
                  <a:srgbClr val="00B050"/>
                </a:solidFill>
              </a:rPr>
              <a:t>Answer = 0x06</a:t>
            </a:r>
          </a:p>
          <a:p>
            <a:pPr marL="0" indent="0">
              <a:buFont typeface="Wingdings 3" charset="2"/>
              <a:buNone/>
            </a:pPr>
            <a:r>
              <a:rPr lang="en-US" dirty="0"/>
              <a:t>b. What bit pattern will be in the program counter when the machine halts? </a:t>
            </a:r>
            <a:r>
              <a:rPr lang="en-US" b="1" dirty="0">
                <a:solidFill>
                  <a:srgbClr val="00B050"/>
                </a:solidFill>
              </a:rPr>
              <a:t>Answer = 0x0A</a:t>
            </a:r>
          </a:p>
          <a:p>
            <a:pPr marL="0" indent="0">
              <a:buFont typeface="Wingdings 3" charset="2"/>
              <a:buNone/>
            </a:pPr>
            <a:endParaRPr lang="en-US" dirty="0"/>
          </a:p>
        </p:txBody>
      </p:sp>
    </p:spTree>
    <p:extLst>
      <p:ext uri="{BB962C8B-B14F-4D97-AF65-F5344CB8AC3E}">
        <p14:creationId xmlns:p14="http://schemas.microsoft.com/office/powerpoint/2010/main" val="267934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22FD-E5C9-7248-80D2-1EA751BE303D}"/>
              </a:ext>
            </a:extLst>
          </p:cNvPr>
          <p:cNvSpPr>
            <a:spLocks noGrp="1"/>
          </p:cNvSpPr>
          <p:nvPr>
            <p:ph type="title"/>
          </p:nvPr>
        </p:nvSpPr>
        <p:spPr/>
        <p:txBody>
          <a:bodyPr/>
          <a:lstStyle/>
          <a:p>
            <a:r>
              <a:rPr lang="en-US" dirty="0"/>
              <a:t>Question 15 explained..</a:t>
            </a:r>
          </a:p>
        </p:txBody>
      </p:sp>
      <p:sp>
        <p:nvSpPr>
          <p:cNvPr id="3" name="Content Placeholder 2">
            <a:extLst>
              <a:ext uri="{FF2B5EF4-FFF2-40B4-BE49-F238E27FC236}">
                <a16:creationId xmlns:a16="http://schemas.microsoft.com/office/drawing/2014/main" id="{9264222C-C11E-8B42-9C76-09D67D9710F2}"/>
              </a:ext>
            </a:extLst>
          </p:cNvPr>
          <p:cNvSpPr>
            <a:spLocks noGrp="1"/>
          </p:cNvSpPr>
          <p:nvPr>
            <p:ph idx="1"/>
          </p:nvPr>
        </p:nvSpPr>
        <p:spPr>
          <a:xfrm>
            <a:off x="869796" y="2352908"/>
            <a:ext cx="10337180" cy="3914078"/>
          </a:xfrm>
        </p:spPr>
        <p:txBody>
          <a:bodyPr>
            <a:normAutofit fontScale="92500" lnSpcReduction="20000"/>
          </a:bodyPr>
          <a:lstStyle/>
          <a:p>
            <a:pPr marL="0" indent="0">
              <a:buNone/>
            </a:pPr>
            <a:r>
              <a:rPr lang="en-US" dirty="0"/>
              <a:t>15a.  </a:t>
            </a:r>
            <a:r>
              <a:rPr lang="en-US" dirty="0">
                <a:solidFill>
                  <a:schemeClr val="tx1"/>
                </a:solidFill>
              </a:rPr>
              <a:t>First Instruction 0x1C03 ( LOAD the contents of memory cell 0x03 into Register C)</a:t>
            </a:r>
          </a:p>
          <a:p>
            <a:pPr marL="0" indent="0">
              <a:buNone/>
            </a:pPr>
            <a:r>
              <a:rPr lang="en-US" dirty="0">
                <a:solidFill>
                  <a:schemeClr val="tx1"/>
                </a:solidFill>
              </a:rPr>
              <a:t>          Second Instruction 0x2B03 ( LOAD Register B with bit pattern 0x03)</a:t>
            </a:r>
          </a:p>
          <a:p>
            <a:pPr marL="0" indent="0">
              <a:buNone/>
            </a:pPr>
            <a:r>
              <a:rPr lang="en-US" dirty="0"/>
              <a:t>               We now have </a:t>
            </a:r>
            <a:r>
              <a:rPr lang="en-US" dirty="0">
                <a:solidFill>
                  <a:srgbClr val="00B050"/>
                </a:solidFill>
              </a:rPr>
              <a:t>Reg C – 0x03     Reg B – 0x03</a:t>
            </a:r>
          </a:p>
          <a:p>
            <a:pPr marL="0" indent="0">
              <a:buNone/>
            </a:pPr>
            <a:r>
              <a:rPr lang="en-US" dirty="0">
                <a:solidFill>
                  <a:schemeClr val="tx1"/>
                </a:solidFill>
              </a:rPr>
              <a:t>          Third Instruction  0x5ABC. (ADD contents of Register B and C in two’s complement     								    and store in Register A)</a:t>
            </a:r>
          </a:p>
          <a:p>
            <a:pPr marL="0" indent="0">
              <a:buNone/>
            </a:pPr>
            <a:r>
              <a:rPr lang="en-US" dirty="0">
                <a:solidFill>
                  <a:srgbClr val="00B050"/>
                </a:solidFill>
              </a:rPr>
              <a:t>                	Reg A – 0x06</a:t>
            </a:r>
          </a:p>
          <a:p>
            <a:pPr marL="0" indent="0">
              <a:buNone/>
            </a:pPr>
            <a:r>
              <a:rPr lang="en-US" dirty="0">
                <a:solidFill>
                  <a:srgbClr val="00B050"/>
                </a:solidFill>
              </a:rPr>
              <a:t>          </a:t>
            </a:r>
            <a:r>
              <a:rPr lang="en-US" dirty="0">
                <a:solidFill>
                  <a:schemeClr val="tx1"/>
                </a:solidFill>
              </a:rPr>
              <a:t>Fourth Instruction 0x3A00  (STORE the contents of register A into memory cell with 									     address 0x00)</a:t>
            </a:r>
          </a:p>
          <a:p>
            <a:pPr marL="0" indent="0">
              <a:buNone/>
            </a:pPr>
            <a:r>
              <a:rPr lang="en-US" dirty="0">
                <a:solidFill>
                  <a:srgbClr val="00B050"/>
                </a:solidFill>
              </a:rPr>
              <a:t>                      Memory cell 0x00 now holds  0x06</a:t>
            </a:r>
          </a:p>
          <a:p>
            <a:pPr marL="0" indent="0">
              <a:buNone/>
            </a:pPr>
            <a:r>
              <a:rPr lang="en-US" dirty="0">
                <a:solidFill>
                  <a:srgbClr val="00B050"/>
                </a:solidFill>
              </a:rPr>
              <a:t>          </a:t>
            </a:r>
            <a:r>
              <a:rPr lang="en-US" dirty="0">
                <a:solidFill>
                  <a:schemeClr val="tx1"/>
                </a:solidFill>
              </a:rPr>
              <a:t>Last Instruction -   0xC000   (HALT)</a:t>
            </a:r>
          </a:p>
          <a:p>
            <a:pPr marL="0" indent="0">
              <a:buNone/>
            </a:pPr>
            <a:endParaRPr lang="en-US" dirty="0">
              <a:solidFill>
                <a:schemeClr val="tx1"/>
              </a:solidFill>
            </a:endParaRPr>
          </a:p>
          <a:p>
            <a:pPr marL="0" indent="0">
              <a:buNone/>
            </a:pPr>
            <a:r>
              <a:rPr lang="en-US" dirty="0">
                <a:solidFill>
                  <a:schemeClr val="tx1"/>
                </a:solidFill>
              </a:rPr>
              <a:t>15b. Program counter will hold the next address which is 0x0A</a:t>
            </a:r>
          </a:p>
          <a:p>
            <a:pPr marL="0" indent="0">
              <a:buNone/>
            </a:pPr>
            <a:endParaRPr lang="en-US" dirty="0">
              <a:solidFill>
                <a:schemeClr val="tx1"/>
              </a:solidFill>
            </a:endParaRPr>
          </a:p>
        </p:txBody>
      </p:sp>
    </p:spTree>
    <p:extLst>
      <p:ext uri="{BB962C8B-B14F-4D97-AF65-F5344CB8AC3E}">
        <p14:creationId xmlns:p14="http://schemas.microsoft.com/office/powerpoint/2010/main" val="116913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6271A-9A9A-6F4A-B319-F6BCB4411A89}"/>
              </a:ext>
            </a:extLst>
          </p:cNvPr>
          <p:cNvSpPr>
            <a:spLocks noGrp="1"/>
          </p:cNvSpPr>
          <p:nvPr>
            <p:ph idx="1"/>
          </p:nvPr>
        </p:nvSpPr>
        <p:spPr>
          <a:xfrm>
            <a:off x="943081" y="741246"/>
            <a:ext cx="8825659" cy="1087554"/>
          </a:xfrm>
        </p:spPr>
        <p:txBody>
          <a:bodyPr/>
          <a:lstStyle/>
          <a:p>
            <a:r>
              <a:rPr lang="en-US" dirty="0">
                <a:solidFill>
                  <a:schemeClr val="bg1"/>
                </a:solidFill>
              </a:rPr>
              <a:t>19. If the Vole executes an instruction every microsecond (a millionth of a second), how long does it take to complete the program in Problem 18 (below)?</a:t>
            </a:r>
          </a:p>
          <a:p>
            <a:pPr marL="0" indent="0">
              <a:buNone/>
            </a:pPr>
            <a:endParaRPr lang="en-US" dirty="0"/>
          </a:p>
        </p:txBody>
      </p:sp>
      <p:graphicFrame>
        <p:nvGraphicFramePr>
          <p:cNvPr id="7" name="Table 6">
            <a:extLst>
              <a:ext uri="{FF2B5EF4-FFF2-40B4-BE49-F238E27FC236}">
                <a16:creationId xmlns:a16="http://schemas.microsoft.com/office/drawing/2014/main" id="{3DAE2C84-60F8-3B41-BB64-10A50E52813F}"/>
              </a:ext>
            </a:extLst>
          </p:cNvPr>
          <p:cNvGraphicFramePr>
            <a:graphicFrameLocks noGrp="1"/>
          </p:cNvGraphicFramePr>
          <p:nvPr>
            <p:extLst>
              <p:ext uri="{D42A27DB-BD31-4B8C-83A1-F6EECF244321}">
                <p14:modId xmlns:p14="http://schemas.microsoft.com/office/powerpoint/2010/main" val="2659956191"/>
              </p:ext>
            </p:extLst>
          </p:nvPr>
        </p:nvGraphicFramePr>
        <p:xfrm>
          <a:off x="943081" y="2221800"/>
          <a:ext cx="3982618" cy="4636200"/>
        </p:xfrm>
        <a:graphic>
          <a:graphicData uri="http://schemas.openxmlformats.org/drawingml/2006/table">
            <a:tbl>
              <a:tblPr firstRow="1" bandRow="1">
                <a:tableStyleId>{5C22544A-7EE6-4342-B048-85BDC9FD1C3A}</a:tableStyleId>
              </a:tblPr>
              <a:tblGrid>
                <a:gridCol w="1991309">
                  <a:extLst>
                    <a:ext uri="{9D8B030D-6E8A-4147-A177-3AD203B41FA5}">
                      <a16:colId xmlns:a16="http://schemas.microsoft.com/office/drawing/2014/main" val="4075533590"/>
                    </a:ext>
                  </a:extLst>
                </a:gridCol>
                <a:gridCol w="1991309">
                  <a:extLst>
                    <a:ext uri="{9D8B030D-6E8A-4147-A177-3AD203B41FA5}">
                      <a16:colId xmlns:a16="http://schemas.microsoft.com/office/drawing/2014/main" val="2995004169"/>
                    </a:ext>
                  </a:extLst>
                </a:gridCol>
              </a:tblGrid>
              <a:tr h="551677">
                <a:tc>
                  <a:txBody>
                    <a:bodyPr/>
                    <a:lstStyle/>
                    <a:p>
                      <a:r>
                        <a:rPr lang="en-US" dirty="0"/>
                        <a:t>Address </a:t>
                      </a:r>
                    </a:p>
                  </a:txBody>
                  <a:tcPr/>
                </a:tc>
                <a:tc>
                  <a:txBody>
                    <a:bodyPr/>
                    <a:lstStyle/>
                    <a:p>
                      <a:r>
                        <a:rPr lang="en-US" dirty="0"/>
                        <a:t>Contents</a:t>
                      </a:r>
                    </a:p>
                    <a:p>
                      <a:endParaRPr lang="en-US" dirty="0"/>
                    </a:p>
                  </a:txBody>
                  <a:tcPr/>
                </a:tc>
                <a:extLst>
                  <a:ext uri="{0D108BD9-81ED-4DB2-BD59-A6C34878D82A}">
                    <a16:rowId xmlns:a16="http://schemas.microsoft.com/office/drawing/2014/main" val="751817466"/>
                  </a:ext>
                </a:extLst>
              </a:tr>
              <a:tr h="5593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0xF0</a:t>
                      </a:r>
                    </a:p>
                    <a:p>
                      <a:endParaRPr lang="en-US" dirty="0"/>
                    </a:p>
                  </a:txBody>
                  <a:tcPr/>
                </a:tc>
                <a:tc>
                  <a:txBody>
                    <a:bodyPr/>
                    <a:lstStyle/>
                    <a:p>
                      <a:r>
                        <a:rPr lang="en-US" dirty="0"/>
                        <a:t>0x20</a:t>
                      </a:r>
                    </a:p>
                  </a:txBody>
                  <a:tcPr/>
                </a:tc>
                <a:extLst>
                  <a:ext uri="{0D108BD9-81ED-4DB2-BD59-A6C34878D82A}">
                    <a16:rowId xmlns:a16="http://schemas.microsoft.com/office/drawing/2014/main" val="778719325"/>
                  </a:ext>
                </a:extLst>
              </a:tr>
              <a:tr h="559340">
                <a:tc>
                  <a:txBody>
                    <a:bodyPr/>
                    <a:lstStyle/>
                    <a:p>
                      <a:r>
                        <a:rPr lang="en-US" dirty="0"/>
                        <a:t>0xF1</a:t>
                      </a:r>
                    </a:p>
                  </a:txBody>
                  <a:tcPr/>
                </a:tc>
                <a:tc>
                  <a:txBody>
                    <a:bodyPr/>
                    <a:lstStyle/>
                    <a:p>
                      <a:r>
                        <a:rPr lang="en-US" dirty="0"/>
                        <a:t>0x00</a:t>
                      </a:r>
                    </a:p>
                  </a:txBody>
                  <a:tcPr/>
                </a:tc>
                <a:extLst>
                  <a:ext uri="{0D108BD9-81ED-4DB2-BD59-A6C34878D82A}">
                    <a16:rowId xmlns:a16="http://schemas.microsoft.com/office/drawing/2014/main" val="2811096190"/>
                  </a:ext>
                </a:extLst>
              </a:tr>
              <a:tr h="559340">
                <a:tc>
                  <a:txBody>
                    <a:bodyPr/>
                    <a:lstStyle/>
                    <a:p>
                      <a:r>
                        <a:rPr lang="en-US" dirty="0"/>
                        <a:t>0xF2</a:t>
                      </a:r>
                    </a:p>
                  </a:txBody>
                  <a:tcPr/>
                </a:tc>
                <a:tc>
                  <a:txBody>
                    <a:bodyPr/>
                    <a:lstStyle/>
                    <a:p>
                      <a:r>
                        <a:rPr lang="en-US" dirty="0"/>
                        <a:t>0x22</a:t>
                      </a:r>
                    </a:p>
                  </a:txBody>
                  <a:tcPr/>
                </a:tc>
                <a:extLst>
                  <a:ext uri="{0D108BD9-81ED-4DB2-BD59-A6C34878D82A}">
                    <a16:rowId xmlns:a16="http://schemas.microsoft.com/office/drawing/2014/main" val="3407044092"/>
                  </a:ext>
                </a:extLst>
              </a:tr>
              <a:tr h="559340">
                <a:tc>
                  <a:txBody>
                    <a:bodyPr/>
                    <a:lstStyle/>
                    <a:p>
                      <a:r>
                        <a:rPr lang="en-US" dirty="0"/>
                        <a:t>0xF3</a:t>
                      </a:r>
                    </a:p>
                  </a:txBody>
                  <a:tcPr/>
                </a:tc>
                <a:tc>
                  <a:txBody>
                    <a:bodyPr/>
                    <a:lstStyle/>
                    <a:p>
                      <a:r>
                        <a:rPr lang="en-US" dirty="0"/>
                        <a:t>0x02</a:t>
                      </a:r>
                    </a:p>
                  </a:txBody>
                  <a:tcPr/>
                </a:tc>
                <a:extLst>
                  <a:ext uri="{0D108BD9-81ED-4DB2-BD59-A6C34878D82A}">
                    <a16:rowId xmlns:a16="http://schemas.microsoft.com/office/drawing/2014/main" val="915878492"/>
                  </a:ext>
                </a:extLst>
              </a:tr>
              <a:tr h="559340">
                <a:tc>
                  <a:txBody>
                    <a:bodyPr/>
                    <a:lstStyle/>
                    <a:p>
                      <a:r>
                        <a:rPr lang="en-US" dirty="0"/>
                        <a:t>0xF4</a:t>
                      </a:r>
                    </a:p>
                  </a:txBody>
                  <a:tcPr/>
                </a:tc>
                <a:tc>
                  <a:txBody>
                    <a:bodyPr/>
                    <a:lstStyle/>
                    <a:p>
                      <a:r>
                        <a:rPr lang="en-US" dirty="0"/>
                        <a:t>0x23</a:t>
                      </a:r>
                    </a:p>
                  </a:txBody>
                  <a:tcPr/>
                </a:tc>
                <a:extLst>
                  <a:ext uri="{0D108BD9-81ED-4DB2-BD59-A6C34878D82A}">
                    <a16:rowId xmlns:a16="http://schemas.microsoft.com/office/drawing/2014/main" val="734870277"/>
                  </a:ext>
                </a:extLst>
              </a:tr>
              <a:tr h="559340">
                <a:tc>
                  <a:txBody>
                    <a:bodyPr/>
                    <a:lstStyle/>
                    <a:p>
                      <a:r>
                        <a:rPr lang="en-US" dirty="0"/>
                        <a:t>0xF5</a:t>
                      </a:r>
                    </a:p>
                  </a:txBody>
                  <a:tcPr/>
                </a:tc>
                <a:tc>
                  <a:txBody>
                    <a:bodyPr/>
                    <a:lstStyle/>
                    <a:p>
                      <a:r>
                        <a:rPr lang="en-US" dirty="0"/>
                        <a:t>0x04</a:t>
                      </a:r>
                    </a:p>
                  </a:txBody>
                  <a:tcPr/>
                </a:tc>
                <a:extLst>
                  <a:ext uri="{0D108BD9-81ED-4DB2-BD59-A6C34878D82A}">
                    <a16:rowId xmlns:a16="http://schemas.microsoft.com/office/drawing/2014/main" val="927001176"/>
                  </a:ext>
                </a:extLst>
              </a:tr>
              <a:tr h="559340">
                <a:tc>
                  <a:txBody>
                    <a:bodyPr/>
                    <a:lstStyle/>
                    <a:p>
                      <a:r>
                        <a:rPr lang="en-US" dirty="0"/>
                        <a:t>0xF6</a:t>
                      </a:r>
                    </a:p>
                  </a:txBody>
                  <a:tcPr/>
                </a:tc>
                <a:tc>
                  <a:txBody>
                    <a:bodyPr/>
                    <a:lstStyle/>
                    <a:p>
                      <a:r>
                        <a:rPr lang="en-US" dirty="0"/>
                        <a:t>0xB3</a:t>
                      </a:r>
                    </a:p>
                  </a:txBody>
                  <a:tcPr/>
                </a:tc>
                <a:extLst>
                  <a:ext uri="{0D108BD9-81ED-4DB2-BD59-A6C34878D82A}">
                    <a16:rowId xmlns:a16="http://schemas.microsoft.com/office/drawing/2014/main" val="1510700605"/>
                  </a:ext>
                </a:extLst>
              </a:tr>
            </a:tbl>
          </a:graphicData>
        </a:graphic>
      </p:graphicFrame>
      <p:graphicFrame>
        <p:nvGraphicFramePr>
          <p:cNvPr id="8" name="Table 7">
            <a:extLst>
              <a:ext uri="{FF2B5EF4-FFF2-40B4-BE49-F238E27FC236}">
                <a16:creationId xmlns:a16="http://schemas.microsoft.com/office/drawing/2014/main" id="{06C8C063-27A7-334D-AA52-17E739781600}"/>
              </a:ext>
            </a:extLst>
          </p:cNvPr>
          <p:cNvGraphicFramePr>
            <a:graphicFrameLocks noGrp="1"/>
          </p:cNvGraphicFramePr>
          <p:nvPr>
            <p:extLst>
              <p:ext uri="{D42A27DB-BD31-4B8C-83A1-F6EECF244321}">
                <p14:modId xmlns:p14="http://schemas.microsoft.com/office/powerpoint/2010/main" val="1838221983"/>
              </p:ext>
            </p:extLst>
          </p:nvPr>
        </p:nvGraphicFramePr>
        <p:xfrm>
          <a:off x="6248216" y="2794868"/>
          <a:ext cx="3982618" cy="3996120"/>
        </p:xfrm>
        <a:graphic>
          <a:graphicData uri="http://schemas.openxmlformats.org/drawingml/2006/table">
            <a:tbl>
              <a:tblPr firstRow="1" bandRow="1">
                <a:tableStyleId>{5C22544A-7EE6-4342-B048-85BDC9FD1C3A}</a:tableStyleId>
              </a:tblPr>
              <a:tblGrid>
                <a:gridCol w="1991309">
                  <a:extLst>
                    <a:ext uri="{9D8B030D-6E8A-4147-A177-3AD203B41FA5}">
                      <a16:colId xmlns:a16="http://schemas.microsoft.com/office/drawing/2014/main" val="4075533590"/>
                    </a:ext>
                  </a:extLst>
                </a:gridCol>
                <a:gridCol w="1991309">
                  <a:extLst>
                    <a:ext uri="{9D8B030D-6E8A-4147-A177-3AD203B41FA5}">
                      <a16:colId xmlns:a16="http://schemas.microsoft.com/office/drawing/2014/main" val="2995004169"/>
                    </a:ext>
                  </a:extLst>
                </a:gridCol>
              </a:tblGrid>
              <a:tr h="3200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chemeClr val="tx1"/>
                          </a:solidFill>
                        </a:rPr>
                        <a:t>0xF7</a:t>
                      </a:r>
                    </a:p>
                    <a:p>
                      <a:endParaRPr lang="en-US" b="0" dirty="0">
                        <a:solidFill>
                          <a:schemeClr val="tx1"/>
                        </a:solidFill>
                      </a:endParaRPr>
                    </a:p>
                  </a:txBody>
                  <a:tcPr>
                    <a:lnB w="38100" cmpd="sng">
                      <a:noFill/>
                    </a:lnB>
                    <a:solidFill>
                      <a:schemeClr val="accent2">
                        <a:lumMod val="20000"/>
                        <a:lumOff val="80000"/>
                      </a:schemeClr>
                    </a:solidFill>
                  </a:tcPr>
                </a:tc>
                <a:tc>
                  <a:txBody>
                    <a:bodyPr/>
                    <a:lstStyle/>
                    <a:p>
                      <a:r>
                        <a:rPr lang="en-US" b="0" dirty="0">
                          <a:solidFill>
                            <a:schemeClr val="tx1"/>
                          </a:solidFill>
                        </a:rPr>
                        <a:t>0xFC</a:t>
                      </a:r>
                    </a:p>
                  </a:txBody>
                  <a:tcPr>
                    <a:lnB w="38100" cmpd="sng">
                      <a:noFill/>
                    </a:lnB>
                    <a:solidFill>
                      <a:schemeClr val="accent2">
                        <a:lumMod val="20000"/>
                        <a:lumOff val="80000"/>
                      </a:schemeClr>
                    </a:solidFill>
                  </a:tcPr>
                </a:tc>
                <a:extLst>
                  <a:ext uri="{0D108BD9-81ED-4DB2-BD59-A6C34878D82A}">
                    <a16:rowId xmlns:a16="http://schemas.microsoft.com/office/drawing/2014/main" val="778719325"/>
                  </a:ext>
                </a:extLst>
              </a:tr>
              <a:tr h="559340">
                <a:tc>
                  <a:txBody>
                    <a:bodyPr/>
                    <a:lstStyle/>
                    <a:p>
                      <a:r>
                        <a:rPr lang="en-US" dirty="0"/>
                        <a:t>0xF8</a:t>
                      </a:r>
                    </a:p>
                  </a:txBody>
                  <a:tcPr>
                    <a:lnT w="38100" cmpd="sng">
                      <a:noFill/>
                    </a:lnT>
                  </a:tcPr>
                </a:tc>
                <a:tc>
                  <a:txBody>
                    <a:bodyPr/>
                    <a:lstStyle/>
                    <a:p>
                      <a:r>
                        <a:rPr lang="en-US" dirty="0"/>
                        <a:t>0x50</a:t>
                      </a:r>
                    </a:p>
                  </a:txBody>
                  <a:tcPr>
                    <a:lnT w="38100" cmpd="sng">
                      <a:noFill/>
                    </a:lnT>
                  </a:tcPr>
                </a:tc>
                <a:extLst>
                  <a:ext uri="{0D108BD9-81ED-4DB2-BD59-A6C34878D82A}">
                    <a16:rowId xmlns:a16="http://schemas.microsoft.com/office/drawing/2014/main" val="2811096190"/>
                  </a:ext>
                </a:extLst>
              </a:tr>
              <a:tr h="559340">
                <a:tc>
                  <a:txBody>
                    <a:bodyPr/>
                    <a:lstStyle/>
                    <a:p>
                      <a:r>
                        <a:rPr lang="en-US" dirty="0"/>
                        <a:t>0xF9</a:t>
                      </a:r>
                    </a:p>
                  </a:txBody>
                  <a:tcPr/>
                </a:tc>
                <a:tc>
                  <a:txBody>
                    <a:bodyPr/>
                    <a:lstStyle/>
                    <a:p>
                      <a:r>
                        <a:rPr lang="en-US" dirty="0"/>
                        <a:t>0x02</a:t>
                      </a:r>
                    </a:p>
                  </a:txBody>
                  <a:tcPr/>
                </a:tc>
                <a:extLst>
                  <a:ext uri="{0D108BD9-81ED-4DB2-BD59-A6C34878D82A}">
                    <a16:rowId xmlns:a16="http://schemas.microsoft.com/office/drawing/2014/main" val="3407044092"/>
                  </a:ext>
                </a:extLst>
              </a:tr>
              <a:tr h="559340">
                <a:tc>
                  <a:txBody>
                    <a:bodyPr/>
                    <a:lstStyle/>
                    <a:p>
                      <a:r>
                        <a:rPr lang="en-US" dirty="0"/>
                        <a:t>0xFA</a:t>
                      </a:r>
                    </a:p>
                  </a:txBody>
                  <a:tcPr/>
                </a:tc>
                <a:tc>
                  <a:txBody>
                    <a:bodyPr/>
                    <a:lstStyle/>
                    <a:p>
                      <a:r>
                        <a:rPr lang="en-US" dirty="0"/>
                        <a:t>0xB0</a:t>
                      </a:r>
                    </a:p>
                  </a:txBody>
                  <a:tcPr/>
                </a:tc>
                <a:extLst>
                  <a:ext uri="{0D108BD9-81ED-4DB2-BD59-A6C34878D82A}">
                    <a16:rowId xmlns:a16="http://schemas.microsoft.com/office/drawing/2014/main" val="915878492"/>
                  </a:ext>
                </a:extLst>
              </a:tr>
              <a:tr h="559340">
                <a:tc>
                  <a:txBody>
                    <a:bodyPr/>
                    <a:lstStyle/>
                    <a:p>
                      <a:r>
                        <a:rPr lang="en-US" dirty="0"/>
                        <a:t>0xFB</a:t>
                      </a:r>
                    </a:p>
                  </a:txBody>
                  <a:tcPr/>
                </a:tc>
                <a:tc>
                  <a:txBody>
                    <a:bodyPr/>
                    <a:lstStyle/>
                    <a:p>
                      <a:r>
                        <a:rPr lang="en-US" dirty="0"/>
                        <a:t>0xF6</a:t>
                      </a:r>
                    </a:p>
                  </a:txBody>
                  <a:tcPr/>
                </a:tc>
                <a:extLst>
                  <a:ext uri="{0D108BD9-81ED-4DB2-BD59-A6C34878D82A}">
                    <a16:rowId xmlns:a16="http://schemas.microsoft.com/office/drawing/2014/main" val="734870277"/>
                  </a:ext>
                </a:extLst>
              </a:tr>
              <a:tr h="559340">
                <a:tc>
                  <a:txBody>
                    <a:bodyPr/>
                    <a:lstStyle/>
                    <a:p>
                      <a:r>
                        <a:rPr lang="en-US" dirty="0"/>
                        <a:t>0xFC</a:t>
                      </a:r>
                    </a:p>
                  </a:txBody>
                  <a:tcPr/>
                </a:tc>
                <a:tc>
                  <a:txBody>
                    <a:bodyPr/>
                    <a:lstStyle/>
                    <a:p>
                      <a:r>
                        <a:rPr lang="en-US" dirty="0"/>
                        <a:t>0xC0</a:t>
                      </a:r>
                    </a:p>
                  </a:txBody>
                  <a:tcPr/>
                </a:tc>
                <a:extLst>
                  <a:ext uri="{0D108BD9-81ED-4DB2-BD59-A6C34878D82A}">
                    <a16:rowId xmlns:a16="http://schemas.microsoft.com/office/drawing/2014/main" val="927001176"/>
                  </a:ext>
                </a:extLst>
              </a:tr>
              <a:tr h="559340">
                <a:tc>
                  <a:txBody>
                    <a:bodyPr/>
                    <a:lstStyle/>
                    <a:p>
                      <a:r>
                        <a:rPr lang="en-US" dirty="0"/>
                        <a:t>0xFD</a:t>
                      </a:r>
                    </a:p>
                  </a:txBody>
                  <a:tcPr/>
                </a:tc>
                <a:tc>
                  <a:txBody>
                    <a:bodyPr/>
                    <a:lstStyle/>
                    <a:p>
                      <a:r>
                        <a:rPr lang="en-US" dirty="0"/>
                        <a:t>0x00</a:t>
                      </a:r>
                    </a:p>
                  </a:txBody>
                  <a:tcPr/>
                </a:tc>
                <a:extLst>
                  <a:ext uri="{0D108BD9-81ED-4DB2-BD59-A6C34878D82A}">
                    <a16:rowId xmlns:a16="http://schemas.microsoft.com/office/drawing/2014/main" val="1510700605"/>
                  </a:ext>
                </a:extLst>
              </a:tr>
            </a:tbl>
          </a:graphicData>
        </a:graphic>
      </p:graphicFrame>
    </p:spTree>
    <p:extLst>
      <p:ext uri="{BB962C8B-B14F-4D97-AF65-F5344CB8AC3E}">
        <p14:creationId xmlns:p14="http://schemas.microsoft.com/office/powerpoint/2010/main" val="129505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0913-D603-5A4C-80AA-63FA0695BD9B}"/>
              </a:ext>
            </a:extLst>
          </p:cNvPr>
          <p:cNvSpPr>
            <a:spLocks noGrp="1"/>
          </p:cNvSpPr>
          <p:nvPr>
            <p:ph type="title"/>
          </p:nvPr>
        </p:nvSpPr>
        <p:spPr>
          <a:xfrm>
            <a:off x="1154954" y="672585"/>
            <a:ext cx="8761413" cy="706964"/>
          </a:xfrm>
        </p:spPr>
        <p:txBody>
          <a:bodyPr/>
          <a:lstStyle/>
          <a:p>
            <a:r>
              <a:rPr lang="en-US" sz="3200" dirty="0"/>
              <a:t>Question 19 explained…</a:t>
            </a:r>
          </a:p>
        </p:txBody>
      </p:sp>
      <p:sp>
        <p:nvSpPr>
          <p:cNvPr id="4" name="Content Placeholder 3">
            <a:extLst>
              <a:ext uri="{FF2B5EF4-FFF2-40B4-BE49-F238E27FC236}">
                <a16:creationId xmlns:a16="http://schemas.microsoft.com/office/drawing/2014/main" id="{589DB026-912C-EE4C-B063-5A2219FB57BD}"/>
              </a:ext>
            </a:extLst>
          </p:cNvPr>
          <p:cNvSpPr txBox="1">
            <a:spLocks noGrp="1"/>
          </p:cNvSpPr>
          <p:nvPr>
            <p:ph idx="1"/>
          </p:nvPr>
        </p:nvSpPr>
        <p:spPr>
          <a:xfrm>
            <a:off x="954232" y="1379549"/>
            <a:ext cx="9773241" cy="774571"/>
          </a:xfrm>
          <a:prstGeom prst="rect">
            <a:avLst/>
          </a:prstGeom>
          <a:noFill/>
        </p:spPr>
        <p:txBody>
          <a:bodyPr wrap="square" rtlCol="0">
            <a:spAutoFit/>
          </a:bodyPr>
          <a:lstStyle/>
          <a:p>
            <a:r>
              <a:rPr lang="en-US" dirty="0">
                <a:solidFill>
                  <a:schemeClr val="bg1"/>
                </a:solidFill>
              </a:rPr>
              <a:t>There are 11 instructions to be executed which will  completed in 11 microseconds</a:t>
            </a:r>
          </a:p>
          <a:p>
            <a:pPr marL="0" indent="0">
              <a:buNone/>
            </a:pPr>
            <a:endParaRPr lang="en-US" dirty="0"/>
          </a:p>
        </p:txBody>
      </p:sp>
      <p:graphicFrame>
        <p:nvGraphicFramePr>
          <p:cNvPr id="7" name="Table 6">
            <a:extLst>
              <a:ext uri="{FF2B5EF4-FFF2-40B4-BE49-F238E27FC236}">
                <a16:creationId xmlns:a16="http://schemas.microsoft.com/office/drawing/2014/main" id="{8B84B2F4-666A-184C-9E6F-8194E02B4FD8}"/>
              </a:ext>
            </a:extLst>
          </p:cNvPr>
          <p:cNvGraphicFramePr>
            <a:graphicFrameLocks noGrp="1"/>
          </p:cNvGraphicFramePr>
          <p:nvPr>
            <p:extLst>
              <p:ext uri="{D42A27DB-BD31-4B8C-83A1-F6EECF244321}">
                <p14:modId xmlns:p14="http://schemas.microsoft.com/office/powerpoint/2010/main" val="444225554"/>
              </p:ext>
            </p:extLst>
          </p:nvPr>
        </p:nvGraphicFramePr>
        <p:xfrm>
          <a:off x="1154954" y="2248856"/>
          <a:ext cx="7342275" cy="3291840"/>
        </p:xfrm>
        <a:graphic>
          <a:graphicData uri="http://schemas.openxmlformats.org/drawingml/2006/table">
            <a:tbl>
              <a:tblPr firstRow="1" bandRow="1">
                <a:tableStyleId>{5C22544A-7EE6-4342-B048-85BDC9FD1C3A}</a:tableStyleId>
              </a:tblPr>
              <a:tblGrid>
                <a:gridCol w="1797349">
                  <a:extLst>
                    <a:ext uri="{9D8B030D-6E8A-4147-A177-3AD203B41FA5}">
                      <a16:colId xmlns:a16="http://schemas.microsoft.com/office/drawing/2014/main" val="3225541026"/>
                    </a:ext>
                  </a:extLst>
                </a:gridCol>
                <a:gridCol w="1380034">
                  <a:extLst>
                    <a:ext uri="{9D8B030D-6E8A-4147-A177-3AD203B41FA5}">
                      <a16:colId xmlns:a16="http://schemas.microsoft.com/office/drawing/2014/main" val="2285624065"/>
                    </a:ext>
                  </a:extLst>
                </a:gridCol>
                <a:gridCol w="4164892">
                  <a:extLst>
                    <a:ext uri="{9D8B030D-6E8A-4147-A177-3AD203B41FA5}">
                      <a16:colId xmlns:a16="http://schemas.microsoft.com/office/drawing/2014/main" val="3895434088"/>
                    </a:ext>
                  </a:extLst>
                </a:gridCol>
              </a:tblGrid>
              <a:tr h="262361">
                <a:tc>
                  <a:txBody>
                    <a:bodyPr/>
                    <a:lstStyle/>
                    <a:p>
                      <a:r>
                        <a:rPr lang="en-US" sz="1200" dirty="0"/>
                        <a:t> No.</a:t>
                      </a:r>
                    </a:p>
                  </a:txBody>
                  <a:tcPr/>
                </a:tc>
                <a:tc>
                  <a:txBody>
                    <a:bodyPr/>
                    <a:lstStyle/>
                    <a:p>
                      <a:r>
                        <a:rPr lang="en-US" sz="1200" dirty="0"/>
                        <a:t>Instruction</a:t>
                      </a:r>
                    </a:p>
                  </a:txBody>
                  <a:tcPr/>
                </a:tc>
                <a:tc>
                  <a:txBody>
                    <a:bodyPr/>
                    <a:lstStyle/>
                    <a:p>
                      <a:r>
                        <a:rPr lang="en-US" sz="1200" dirty="0"/>
                        <a:t>Remarks</a:t>
                      </a:r>
                    </a:p>
                  </a:txBody>
                  <a:tcPr/>
                </a:tc>
                <a:extLst>
                  <a:ext uri="{0D108BD9-81ED-4DB2-BD59-A6C34878D82A}">
                    <a16:rowId xmlns:a16="http://schemas.microsoft.com/office/drawing/2014/main" val="374246910"/>
                  </a:ext>
                </a:extLst>
              </a:tr>
              <a:tr h="262361">
                <a:tc>
                  <a:txBody>
                    <a:bodyPr/>
                    <a:lstStyle/>
                    <a:p>
                      <a:r>
                        <a:rPr lang="en-US" sz="1200" dirty="0"/>
                        <a:t>1</a:t>
                      </a:r>
                    </a:p>
                  </a:txBody>
                  <a:tcPr/>
                </a:tc>
                <a:tc>
                  <a:txBody>
                    <a:bodyPr/>
                    <a:lstStyle/>
                    <a:p>
                      <a:r>
                        <a:rPr lang="en-US" sz="1200" dirty="0"/>
                        <a:t>0x2000</a:t>
                      </a:r>
                    </a:p>
                  </a:txBody>
                  <a:tcPr/>
                </a:tc>
                <a:tc>
                  <a:txBody>
                    <a:bodyPr/>
                    <a:lstStyle/>
                    <a:p>
                      <a:r>
                        <a:rPr lang="en-US" sz="1200" dirty="0"/>
                        <a:t>LOAD (0x0 = 0x00)</a:t>
                      </a:r>
                    </a:p>
                  </a:txBody>
                  <a:tcPr/>
                </a:tc>
                <a:extLst>
                  <a:ext uri="{0D108BD9-81ED-4DB2-BD59-A6C34878D82A}">
                    <a16:rowId xmlns:a16="http://schemas.microsoft.com/office/drawing/2014/main" val="4202856965"/>
                  </a:ext>
                </a:extLst>
              </a:tr>
              <a:tr h="262361">
                <a:tc>
                  <a:txBody>
                    <a:bodyPr/>
                    <a:lstStyle/>
                    <a:p>
                      <a:r>
                        <a:rPr lang="en-US" sz="1200" dirty="0"/>
                        <a:t>2</a:t>
                      </a:r>
                    </a:p>
                  </a:txBody>
                  <a:tcPr/>
                </a:tc>
                <a:tc>
                  <a:txBody>
                    <a:bodyPr/>
                    <a:lstStyle/>
                    <a:p>
                      <a:r>
                        <a:rPr lang="en-US" sz="1200" dirty="0"/>
                        <a:t>0x2202</a:t>
                      </a:r>
                    </a:p>
                  </a:txBody>
                  <a:tcPr/>
                </a:tc>
                <a:tc>
                  <a:txBody>
                    <a:bodyPr/>
                    <a:lstStyle/>
                    <a:p>
                      <a:r>
                        <a:rPr lang="en-US" sz="1200" dirty="0"/>
                        <a:t>LOAD (0x2 = 0x02)</a:t>
                      </a:r>
                    </a:p>
                  </a:txBody>
                  <a:tcPr/>
                </a:tc>
                <a:extLst>
                  <a:ext uri="{0D108BD9-81ED-4DB2-BD59-A6C34878D82A}">
                    <a16:rowId xmlns:a16="http://schemas.microsoft.com/office/drawing/2014/main" val="1571108469"/>
                  </a:ext>
                </a:extLst>
              </a:tr>
              <a:tr h="262361">
                <a:tc>
                  <a:txBody>
                    <a:bodyPr/>
                    <a:lstStyle/>
                    <a:p>
                      <a:r>
                        <a:rPr lang="en-US" sz="1200" dirty="0"/>
                        <a:t>3</a:t>
                      </a:r>
                    </a:p>
                  </a:txBody>
                  <a:tcPr/>
                </a:tc>
                <a:tc>
                  <a:txBody>
                    <a:bodyPr/>
                    <a:lstStyle/>
                    <a:p>
                      <a:r>
                        <a:rPr lang="en-US" sz="1200" dirty="0"/>
                        <a:t>0x2304</a:t>
                      </a:r>
                    </a:p>
                  </a:txBody>
                  <a:tcPr/>
                </a:tc>
                <a:tc>
                  <a:txBody>
                    <a:bodyPr/>
                    <a:lstStyle/>
                    <a:p>
                      <a:r>
                        <a:rPr lang="en-US" sz="1200" dirty="0"/>
                        <a:t>LOAD (0x3 = 0x04)</a:t>
                      </a:r>
                    </a:p>
                  </a:txBody>
                  <a:tcPr/>
                </a:tc>
                <a:extLst>
                  <a:ext uri="{0D108BD9-81ED-4DB2-BD59-A6C34878D82A}">
                    <a16:rowId xmlns:a16="http://schemas.microsoft.com/office/drawing/2014/main" val="304671972"/>
                  </a:ext>
                </a:extLst>
              </a:tr>
              <a:tr h="262361">
                <a:tc>
                  <a:txBody>
                    <a:bodyPr/>
                    <a:lstStyle/>
                    <a:p>
                      <a:r>
                        <a:rPr lang="en-US" sz="1200" dirty="0"/>
                        <a:t>4</a:t>
                      </a:r>
                    </a:p>
                  </a:txBody>
                  <a:tcPr/>
                </a:tc>
                <a:tc>
                  <a:txBody>
                    <a:bodyPr/>
                    <a:lstStyle/>
                    <a:p>
                      <a:r>
                        <a:rPr lang="en-US" sz="1200" dirty="0"/>
                        <a:t>0xB3FC</a:t>
                      </a:r>
                    </a:p>
                  </a:txBody>
                  <a:tcPr/>
                </a:tc>
                <a:tc>
                  <a:txBody>
                    <a:bodyPr/>
                    <a:lstStyle/>
                    <a:p>
                      <a:r>
                        <a:rPr lang="en-US" sz="1200" dirty="0"/>
                        <a:t>No JUMP (execution continues)</a:t>
                      </a:r>
                    </a:p>
                  </a:txBody>
                  <a:tcPr/>
                </a:tc>
                <a:extLst>
                  <a:ext uri="{0D108BD9-81ED-4DB2-BD59-A6C34878D82A}">
                    <a16:rowId xmlns:a16="http://schemas.microsoft.com/office/drawing/2014/main" val="598352109"/>
                  </a:ext>
                </a:extLst>
              </a:tr>
              <a:tr h="262361">
                <a:tc>
                  <a:txBody>
                    <a:bodyPr/>
                    <a:lstStyle/>
                    <a:p>
                      <a:r>
                        <a:rPr lang="en-US" sz="1200" dirty="0"/>
                        <a:t>5</a:t>
                      </a:r>
                    </a:p>
                  </a:txBody>
                  <a:tcPr/>
                </a:tc>
                <a:tc>
                  <a:txBody>
                    <a:bodyPr/>
                    <a:lstStyle/>
                    <a:p>
                      <a:r>
                        <a:rPr lang="en-US" sz="1200" dirty="0"/>
                        <a:t>0x5002</a:t>
                      </a:r>
                    </a:p>
                  </a:txBody>
                  <a:tcPr/>
                </a:tc>
                <a:tc>
                  <a:txBody>
                    <a:bodyPr/>
                    <a:lstStyle/>
                    <a:p>
                      <a:r>
                        <a:rPr lang="en-US" sz="1200" dirty="0"/>
                        <a:t>ADD (0x0 now holds 0x02)</a:t>
                      </a:r>
                    </a:p>
                  </a:txBody>
                  <a:tcPr/>
                </a:tc>
                <a:extLst>
                  <a:ext uri="{0D108BD9-81ED-4DB2-BD59-A6C34878D82A}">
                    <a16:rowId xmlns:a16="http://schemas.microsoft.com/office/drawing/2014/main" val="1158549001"/>
                  </a:ext>
                </a:extLst>
              </a:tr>
              <a:tr h="262361">
                <a:tc>
                  <a:txBody>
                    <a:bodyPr/>
                    <a:lstStyle/>
                    <a:p>
                      <a:r>
                        <a:rPr lang="en-US" sz="1200" dirty="0"/>
                        <a:t>6</a:t>
                      </a:r>
                    </a:p>
                  </a:txBody>
                  <a:tcPr/>
                </a:tc>
                <a:tc>
                  <a:txBody>
                    <a:bodyPr/>
                    <a:lstStyle/>
                    <a:p>
                      <a:r>
                        <a:rPr lang="en-US" sz="1200" dirty="0"/>
                        <a:t>0xB0F6</a:t>
                      </a:r>
                    </a:p>
                  </a:txBody>
                  <a:tcPr/>
                </a:tc>
                <a:tc>
                  <a:txBody>
                    <a:bodyPr/>
                    <a:lstStyle/>
                    <a:p>
                      <a:r>
                        <a:rPr lang="en-US" sz="1200" dirty="0"/>
                        <a:t>JUMP (to Instruction 4)</a:t>
                      </a:r>
                    </a:p>
                  </a:txBody>
                  <a:tcPr/>
                </a:tc>
                <a:extLst>
                  <a:ext uri="{0D108BD9-81ED-4DB2-BD59-A6C34878D82A}">
                    <a16:rowId xmlns:a16="http://schemas.microsoft.com/office/drawing/2014/main" val="4126079943"/>
                  </a:ext>
                </a:extLst>
              </a:tr>
              <a:tr h="262361">
                <a:tc>
                  <a:txBody>
                    <a:bodyPr/>
                    <a:lstStyle/>
                    <a:p>
                      <a:r>
                        <a:rPr lang="en-US" sz="1200" dirty="0"/>
                        <a:t>7</a:t>
                      </a:r>
                    </a:p>
                  </a:txBody>
                  <a:tcPr/>
                </a:tc>
                <a:tc>
                  <a:txBody>
                    <a:bodyPr/>
                    <a:lstStyle/>
                    <a:p>
                      <a:r>
                        <a:rPr lang="en-US" sz="1200" dirty="0"/>
                        <a:t>0xB3FC</a:t>
                      </a:r>
                    </a:p>
                  </a:txBody>
                  <a:tcPr/>
                </a:tc>
                <a:tc>
                  <a:txBody>
                    <a:bodyPr/>
                    <a:lstStyle/>
                    <a:p>
                      <a:r>
                        <a:rPr lang="en-US" sz="1200" dirty="0"/>
                        <a:t>No JUMP </a:t>
                      </a:r>
                    </a:p>
                  </a:txBody>
                  <a:tcPr/>
                </a:tc>
                <a:extLst>
                  <a:ext uri="{0D108BD9-81ED-4DB2-BD59-A6C34878D82A}">
                    <a16:rowId xmlns:a16="http://schemas.microsoft.com/office/drawing/2014/main" val="4107845399"/>
                  </a:ext>
                </a:extLst>
              </a:tr>
              <a:tr h="262361">
                <a:tc>
                  <a:txBody>
                    <a:bodyPr/>
                    <a:lstStyle/>
                    <a:p>
                      <a:r>
                        <a:rPr lang="en-US" sz="1200" dirty="0"/>
                        <a:t>8</a:t>
                      </a:r>
                    </a:p>
                  </a:txBody>
                  <a:tcPr/>
                </a:tc>
                <a:tc>
                  <a:txBody>
                    <a:bodyPr/>
                    <a:lstStyle/>
                    <a:p>
                      <a:r>
                        <a:rPr lang="en-US" sz="1200" dirty="0"/>
                        <a:t>0x5002</a:t>
                      </a:r>
                    </a:p>
                  </a:txBody>
                  <a:tcPr/>
                </a:tc>
                <a:tc>
                  <a:txBody>
                    <a:bodyPr/>
                    <a:lstStyle/>
                    <a:p>
                      <a:r>
                        <a:rPr lang="en-US" sz="1200" dirty="0"/>
                        <a:t>ADD (0x0 = 0x04)</a:t>
                      </a:r>
                    </a:p>
                  </a:txBody>
                  <a:tcPr/>
                </a:tc>
                <a:extLst>
                  <a:ext uri="{0D108BD9-81ED-4DB2-BD59-A6C34878D82A}">
                    <a16:rowId xmlns:a16="http://schemas.microsoft.com/office/drawing/2014/main" val="938861660"/>
                  </a:ext>
                </a:extLst>
              </a:tr>
              <a:tr h="262361">
                <a:tc>
                  <a:txBody>
                    <a:bodyPr/>
                    <a:lstStyle/>
                    <a:p>
                      <a:r>
                        <a:rPr lang="en-US" sz="1200" dirty="0"/>
                        <a:t>9</a:t>
                      </a:r>
                    </a:p>
                  </a:txBody>
                  <a:tcPr/>
                </a:tc>
                <a:tc>
                  <a:txBody>
                    <a:bodyPr/>
                    <a:lstStyle/>
                    <a:p>
                      <a:r>
                        <a:rPr lang="en-US" sz="1200" dirty="0"/>
                        <a:t>0xB0F6</a:t>
                      </a:r>
                    </a:p>
                  </a:txBody>
                  <a:tcPr/>
                </a:tc>
                <a:tc>
                  <a:txBody>
                    <a:bodyPr/>
                    <a:lstStyle/>
                    <a:p>
                      <a:r>
                        <a:rPr lang="en-US" sz="1200" dirty="0"/>
                        <a:t>JUMP (to Instruction 4)</a:t>
                      </a:r>
                    </a:p>
                  </a:txBody>
                  <a:tcPr/>
                </a:tc>
                <a:extLst>
                  <a:ext uri="{0D108BD9-81ED-4DB2-BD59-A6C34878D82A}">
                    <a16:rowId xmlns:a16="http://schemas.microsoft.com/office/drawing/2014/main" val="758072301"/>
                  </a:ext>
                </a:extLst>
              </a:tr>
              <a:tr h="262361">
                <a:tc>
                  <a:txBody>
                    <a:bodyPr/>
                    <a:lstStyle/>
                    <a:p>
                      <a:r>
                        <a:rPr lang="en-US" sz="1200" dirty="0"/>
                        <a:t>10</a:t>
                      </a:r>
                    </a:p>
                  </a:txBody>
                  <a:tcPr/>
                </a:tc>
                <a:tc>
                  <a:txBody>
                    <a:bodyPr/>
                    <a:lstStyle/>
                    <a:p>
                      <a:r>
                        <a:rPr lang="en-US" sz="1200" dirty="0"/>
                        <a:t>0xB3FC</a:t>
                      </a:r>
                    </a:p>
                  </a:txBody>
                  <a:tcPr/>
                </a:tc>
                <a:tc>
                  <a:txBody>
                    <a:bodyPr/>
                    <a:lstStyle/>
                    <a:p>
                      <a:r>
                        <a:rPr lang="en-US" sz="1200" dirty="0"/>
                        <a:t>JUMP to Instruction at address 0xFC</a:t>
                      </a:r>
                    </a:p>
                  </a:txBody>
                  <a:tcPr/>
                </a:tc>
                <a:extLst>
                  <a:ext uri="{0D108BD9-81ED-4DB2-BD59-A6C34878D82A}">
                    <a16:rowId xmlns:a16="http://schemas.microsoft.com/office/drawing/2014/main" val="3029589434"/>
                  </a:ext>
                </a:extLst>
              </a:tr>
              <a:tr h="262361">
                <a:tc>
                  <a:txBody>
                    <a:bodyPr/>
                    <a:lstStyle/>
                    <a:p>
                      <a:r>
                        <a:rPr lang="en-US" sz="1200" dirty="0"/>
                        <a:t>11</a:t>
                      </a:r>
                    </a:p>
                  </a:txBody>
                  <a:tcPr/>
                </a:tc>
                <a:tc>
                  <a:txBody>
                    <a:bodyPr/>
                    <a:lstStyle/>
                    <a:p>
                      <a:r>
                        <a:rPr lang="en-US" sz="1200" dirty="0"/>
                        <a:t>0XC000</a:t>
                      </a:r>
                    </a:p>
                  </a:txBody>
                  <a:tcPr/>
                </a:tc>
                <a:tc>
                  <a:txBody>
                    <a:bodyPr/>
                    <a:lstStyle/>
                    <a:p>
                      <a:r>
                        <a:rPr lang="en-US" sz="1200" dirty="0"/>
                        <a:t>HALT</a:t>
                      </a:r>
                    </a:p>
                  </a:txBody>
                  <a:tcPr/>
                </a:tc>
                <a:extLst>
                  <a:ext uri="{0D108BD9-81ED-4DB2-BD59-A6C34878D82A}">
                    <a16:rowId xmlns:a16="http://schemas.microsoft.com/office/drawing/2014/main" val="1932251303"/>
                  </a:ext>
                </a:extLst>
              </a:tr>
            </a:tbl>
          </a:graphicData>
        </a:graphic>
      </p:graphicFrame>
    </p:spTree>
    <p:extLst>
      <p:ext uri="{BB962C8B-B14F-4D97-AF65-F5344CB8AC3E}">
        <p14:creationId xmlns:p14="http://schemas.microsoft.com/office/powerpoint/2010/main" val="70789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69D2B-2054-F047-9D4B-71EF64BBD736}"/>
              </a:ext>
            </a:extLst>
          </p:cNvPr>
          <p:cNvSpPr>
            <a:spLocks noGrp="1"/>
          </p:cNvSpPr>
          <p:nvPr>
            <p:ph idx="1"/>
          </p:nvPr>
        </p:nvSpPr>
        <p:spPr>
          <a:xfrm>
            <a:off x="1065744" y="707793"/>
            <a:ext cx="8825659" cy="1154461"/>
          </a:xfrm>
        </p:spPr>
        <p:txBody>
          <a:bodyPr/>
          <a:lstStyle/>
          <a:p>
            <a:r>
              <a:rPr lang="en-US" dirty="0">
                <a:solidFill>
                  <a:schemeClr val="bg1"/>
                </a:solidFill>
              </a:rPr>
              <a:t>51. Suppose a machine has 200 GB of storage space available on a hard disk and receives data over a broadband connection at the rate of 15 Mbps. At this rate, how long will it take to fill the available storage space?</a:t>
            </a:r>
          </a:p>
        </p:txBody>
      </p:sp>
      <p:sp>
        <p:nvSpPr>
          <p:cNvPr id="4" name="TextBox 3">
            <a:extLst>
              <a:ext uri="{FF2B5EF4-FFF2-40B4-BE49-F238E27FC236}">
                <a16:creationId xmlns:a16="http://schemas.microsoft.com/office/drawing/2014/main" id="{8C9C3A18-DA8A-FC48-9D1D-7429D4E37E60}"/>
              </a:ext>
            </a:extLst>
          </p:cNvPr>
          <p:cNvSpPr txBox="1"/>
          <p:nvPr/>
        </p:nvSpPr>
        <p:spPr>
          <a:xfrm>
            <a:off x="1583473" y="2497873"/>
            <a:ext cx="9958039" cy="1754326"/>
          </a:xfrm>
          <a:prstGeom prst="rect">
            <a:avLst/>
          </a:prstGeom>
          <a:noFill/>
        </p:spPr>
        <p:txBody>
          <a:bodyPr wrap="square" rtlCol="0">
            <a:spAutoFit/>
          </a:bodyPr>
          <a:lstStyle/>
          <a:p>
            <a:r>
              <a:rPr lang="en-US" dirty="0"/>
              <a:t>15Mbps is 15,000,000 bits in 1 sec</a:t>
            </a:r>
          </a:p>
          <a:p>
            <a:r>
              <a:rPr lang="en-US" dirty="0"/>
              <a:t>200GB of storage equals 1600Gbits which equals 1,600,000,000,000 bits</a:t>
            </a:r>
          </a:p>
          <a:p>
            <a:endParaRPr lang="en-US" dirty="0"/>
          </a:p>
          <a:p>
            <a:r>
              <a:rPr lang="en-US" dirty="0"/>
              <a:t>Time it takes to fill storage space of 1,600,000,000,000 bits will be </a:t>
            </a:r>
          </a:p>
          <a:p>
            <a:r>
              <a:rPr lang="en-US" dirty="0"/>
              <a:t> 1,600,000,000,000 bits / 15,000,000 bits = </a:t>
            </a:r>
            <a:r>
              <a:rPr lang="en-US" b="1" dirty="0">
                <a:solidFill>
                  <a:srgbClr val="FF0000"/>
                </a:solidFill>
              </a:rPr>
              <a:t>106,666.66 secs or approx. 106,667 secs</a:t>
            </a:r>
          </a:p>
          <a:p>
            <a:r>
              <a:rPr lang="en-US" dirty="0"/>
              <a:t> </a:t>
            </a:r>
          </a:p>
        </p:txBody>
      </p:sp>
    </p:spTree>
    <p:extLst>
      <p:ext uri="{BB962C8B-B14F-4D97-AF65-F5344CB8AC3E}">
        <p14:creationId xmlns:p14="http://schemas.microsoft.com/office/powerpoint/2010/main" val="201570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E0F22-A6B4-A04D-9ABF-B5B44D161D04}"/>
              </a:ext>
            </a:extLst>
          </p:cNvPr>
          <p:cNvSpPr>
            <a:spLocks noGrp="1"/>
          </p:cNvSpPr>
          <p:nvPr>
            <p:ph idx="1"/>
          </p:nvPr>
        </p:nvSpPr>
        <p:spPr>
          <a:xfrm>
            <a:off x="1099198" y="763549"/>
            <a:ext cx="8825659" cy="1054100"/>
          </a:xfrm>
        </p:spPr>
        <p:txBody>
          <a:bodyPr/>
          <a:lstStyle/>
          <a:p>
            <a:r>
              <a:rPr lang="en-US" dirty="0">
                <a:solidFill>
                  <a:schemeClr val="bg1"/>
                </a:solidFill>
              </a:rPr>
              <a:t>52. Suppose a satellite system is being used to receive a serial data stream at 250 Kbps. If a burst of atmospheric interference lasts 6.96 seconds, how many data bits will be affected?</a:t>
            </a:r>
          </a:p>
          <a:p>
            <a:endParaRPr lang="en-US" dirty="0"/>
          </a:p>
        </p:txBody>
      </p:sp>
      <p:sp>
        <p:nvSpPr>
          <p:cNvPr id="4" name="TextBox 3">
            <a:extLst>
              <a:ext uri="{FF2B5EF4-FFF2-40B4-BE49-F238E27FC236}">
                <a16:creationId xmlns:a16="http://schemas.microsoft.com/office/drawing/2014/main" id="{A4E67F39-9BB8-4D4A-BCF1-918A9D893EBE}"/>
              </a:ext>
            </a:extLst>
          </p:cNvPr>
          <p:cNvSpPr txBox="1"/>
          <p:nvPr/>
        </p:nvSpPr>
        <p:spPr>
          <a:xfrm>
            <a:off x="1773044" y="2430966"/>
            <a:ext cx="6177776" cy="923330"/>
          </a:xfrm>
          <a:prstGeom prst="rect">
            <a:avLst/>
          </a:prstGeom>
          <a:noFill/>
        </p:spPr>
        <p:txBody>
          <a:bodyPr wrap="square" rtlCol="0">
            <a:spAutoFit/>
          </a:bodyPr>
          <a:lstStyle/>
          <a:p>
            <a:r>
              <a:rPr lang="en-US" dirty="0"/>
              <a:t>250 Kbps * 6.96 secs = </a:t>
            </a:r>
            <a:r>
              <a:rPr lang="en-US" dirty="0">
                <a:solidFill>
                  <a:srgbClr val="FF0000"/>
                </a:solidFill>
              </a:rPr>
              <a:t>1740Kb</a:t>
            </a:r>
            <a:r>
              <a:rPr lang="en-US" dirty="0"/>
              <a:t> of data will be affected</a:t>
            </a:r>
          </a:p>
          <a:p>
            <a:endParaRPr lang="en-US" dirty="0"/>
          </a:p>
          <a:p>
            <a:endParaRPr lang="en-US" dirty="0"/>
          </a:p>
        </p:txBody>
      </p:sp>
    </p:spTree>
    <p:extLst>
      <p:ext uri="{BB962C8B-B14F-4D97-AF65-F5344CB8AC3E}">
        <p14:creationId xmlns:p14="http://schemas.microsoft.com/office/powerpoint/2010/main" val="185075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DA83-C395-FB4C-A544-8B0BA8B00EB9}"/>
              </a:ext>
            </a:extLst>
          </p:cNvPr>
          <p:cNvSpPr>
            <a:spLocks noGrp="1"/>
          </p:cNvSpPr>
          <p:nvPr>
            <p:ph type="title"/>
          </p:nvPr>
        </p:nvSpPr>
        <p:spPr>
          <a:xfrm>
            <a:off x="737839" y="1074029"/>
            <a:ext cx="10716322" cy="706964"/>
          </a:xfrm>
        </p:spPr>
        <p:txBody>
          <a:bodyPr/>
          <a:lstStyle/>
          <a:p>
            <a:r>
              <a:rPr lang="en-US" sz="3200" dirty="0"/>
              <a:t>55. Identify two approaches to increasing throughput.</a:t>
            </a:r>
            <a:br>
              <a:rPr lang="en-US" dirty="0"/>
            </a:br>
            <a:endParaRPr lang="en-US" dirty="0"/>
          </a:p>
        </p:txBody>
      </p:sp>
      <p:sp>
        <p:nvSpPr>
          <p:cNvPr id="3" name="Content Placeholder 2">
            <a:extLst>
              <a:ext uri="{FF2B5EF4-FFF2-40B4-BE49-F238E27FC236}">
                <a16:creationId xmlns:a16="http://schemas.microsoft.com/office/drawing/2014/main" id="{ACC965DC-C0BF-7545-A6E9-CF36558D7E30}"/>
              </a:ext>
            </a:extLst>
          </p:cNvPr>
          <p:cNvSpPr>
            <a:spLocks noGrp="1"/>
          </p:cNvSpPr>
          <p:nvPr>
            <p:ph idx="1"/>
          </p:nvPr>
        </p:nvSpPr>
        <p:spPr/>
        <p:txBody>
          <a:bodyPr/>
          <a:lstStyle/>
          <a:p>
            <a:r>
              <a:rPr lang="en-US" dirty="0"/>
              <a:t>One way to increase a computer’s throughput is by using multiprocessor machines that contain several processing units responsible for  processing multiple instructions at the same time. Having multiple instructions being processed at the same time is known as parallel processing.</a:t>
            </a:r>
          </a:p>
          <a:p>
            <a:r>
              <a:rPr lang="en-US" dirty="0"/>
              <a:t>Another way is to minimize the amount of energy expended in processing an instruction. This can be achieved by varying the power supply voltage and clock frequency of the microprocessor.</a:t>
            </a:r>
          </a:p>
        </p:txBody>
      </p:sp>
    </p:spTree>
    <p:extLst>
      <p:ext uri="{BB962C8B-B14F-4D97-AF65-F5344CB8AC3E}">
        <p14:creationId xmlns:p14="http://schemas.microsoft.com/office/powerpoint/2010/main" val="21596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0E3E-43B1-5047-83F0-11793C954348}"/>
              </a:ext>
            </a:extLst>
          </p:cNvPr>
          <p:cNvSpPr>
            <a:spLocks noGrp="1"/>
          </p:cNvSpPr>
          <p:nvPr>
            <p:ph type="title"/>
          </p:nvPr>
        </p:nvSpPr>
        <p:spPr/>
        <p:txBody>
          <a:bodyPr/>
          <a:lstStyle/>
          <a:p>
            <a:r>
              <a:rPr lang="en-US" sz="3200" dirty="0"/>
              <a:t>E-book from </a:t>
            </a:r>
            <a:r>
              <a:rPr lang="en-US" sz="3200" dirty="0" err="1"/>
              <a:t>VitalSourceBookshelf</a:t>
            </a:r>
            <a:endParaRPr lang="en-US" sz="3200" dirty="0"/>
          </a:p>
        </p:txBody>
      </p:sp>
      <p:sp>
        <p:nvSpPr>
          <p:cNvPr id="3" name="Content Placeholder 2">
            <a:extLst>
              <a:ext uri="{FF2B5EF4-FFF2-40B4-BE49-F238E27FC236}">
                <a16:creationId xmlns:a16="http://schemas.microsoft.com/office/drawing/2014/main" id="{A208481D-A9F3-4E4A-AAF8-C090C7B5C573}"/>
              </a:ext>
            </a:extLst>
          </p:cNvPr>
          <p:cNvSpPr>
            <a:spLocks noGrp="1"/>
          </p:cNvSpPr>
          <p:nvPr>
            <p:ph idx="1"/>
          </p:nvPr>
        </p:nvSpPr>
        <p:spPr/>
        <p:txBody>
          <a:bodyPr/>
          <a:lstStyle/>
          <a:p>
            <a:pPr marL="0" indent="0">
              <a:buNone/>
            </a:pPr>
            <a:r>
              <a:rPr lang="en-US" b="1" dirty="0"/>
              <a:t>Computer Science: An Overview</a:t>
            </a:r>
          </a:p>
          <a:p>
            <a:pPr marL="0" indent="0">
              <a:buNone/>
            </a:pPr>
            <a:r>
              <a:rPr lang="en-US" b="1" dirty="0"/>
              <a:t>Edition:</a:t>
            </a:r>
            <a:r>
              <a:rPr lang="en-US" dirty="0"/>
              <a:t> 13th</a:t>
            </a:r>
          </a:p>
          <a:p>
            <a:pPr marL="0" indent="0">
              <a:buNone/>
            </a:pPr>
            <a:r>
              <a:rPr lang="en-US" b="1" dirty="0"/>
              <a:t>Author(s):</a:t>
            </a:r>
            <a:r>
              <a:rPr lang="en-US" dirty="0"/>
              <a:t> </a:t>
            </a:r>
            <a:r>
              <a:rPr lang="en-US" dirty="0" err="1"/>
              <a:t>Brookshear</a:t>
            </a:r>
            <a:r>
              <a:rPr lang="en-US" dirty="0"/>
              <a:t>, J. and </a:t>
            </a:r>
            <a:r>
              <a:rPr lang="en-US" dirty="0" err="1"/>
              <a:t>Brylow</a:t>
            </a:r>
            <a:r>
              <a:rPr lang="en-US" dirty="0"/>
              <a:t>, D.</a:t>
            </a:r>
          </a:p>
          <a:p>
            <a:pPr marL="0" indent="0">
              <a:buNone/>
            </a:pPr>
            <a:r>
              <a:rPr lang="en-US" b="1" dirty="0"/>
              <a:t>Date of Publication:</a:t>
            </a:r>
            <a:r>
              <a:rPr lang="en-US" dirty="0"/>
              <a:t> 2018</a:t>
            </a:r>
          </a:p>
          <a:p>
            <a:pPr marL="0" indent="0">
              <a:buNone/>
            </a:pPr>
            <a:r>
              <a:rPr lang="en-US" b="1" dirty="0"/>
              <a:t>Publisher:</a:t>
            </a:r>
            <a:r>
              <a:rPr lang="en-US" dirty="0"/>
              <a:t> Pearson</a:t>
            </a:r>
          </a:p>
          <a:p>
            <a:pPr marL="0" indent="0">
              <a:buNone/>
            </a:pPr>
            <a:r>
              <a:rPr lang="en-US" b="1" dirty="0"/>
              <a:t>Place of Publication:</a:t>
            </a:r>
            <a:r>
              <a:rPr lang="en-US" dirty="0"/>
              <a:t> London</a:t>
            </a:r>
          </a:p>
          <a:p>
            <a:endParaRPr lang="en-US" dirty="0"/>
          </a:p>
        </p:txBody>
      </p:sp>
      <p:sp>
        <p:nvSpPr>
          <p:cNvPr id="10" name="Footer Placeholder 9">
            <a:extLst>
              <a:ext uri="{FF2B5EF4-FFF2-40B4-BE49-F238E27FC236}">
                <a16:creationId xmlns:a16="http://schemas.microsoft.com/office/drawing/2014/main" id="{96826595-3915-AF4F-8208-9B5EA2239A42}"/>
              </a:ext>
            </a:extLst>
          </p:cNvPr>
          <p:cNvSpPr>
            <a:spLocks noGrp="1"/>
          </p:cNvSpPr>
          <p:nvPr>
            <p:ph type="ftr" sz="quarter" idx="11"/>
          </p:nvPr>
        </p:nvSpPr>
        <p:spPr>
          <a:xfrm>
            <a:off x="561110" y="6391838"/>
            <a:ext cx="9791430" cy="304801"/>
          </a:xfrm>
        </p:spPr>
        <p:txBody>
          <a:bodyPr/>
          <a:lstStyle/>
          <a:p>
            <a:r>
              <a:rPr lang="en-US" dirty="0"/>
              <a:t>References</a:t>
            </a:r>
          </a:p>
          <a:p>
            <a:r>
              <a:rPr lang="en-US" dirty="0"/>
              <a:t>
1) </a:t>
            </a:r>
            <a:r>
              <a:rPr lang="en-US" dirty="0" err="1"/>
              <a:t>Brookshear</a:t>
            </a:r>
            <a:r>
              <a:rPr lang="en-US" dirty="0"/>
              <a:t>, J.G. &amp; </a:t>
            </a:r>
            <a:r>
              <a:rPr lang="en-US" dirty="0" err="1"/>
              <a:t>Brylow</a:t>
            </a:r>
            <a:r>
              <a:rPr lang="en-US" dirty="0"/>
              <a:t>, D., (2018). Computer science: an overview. 13th edition. London. Pearson. Available via the </a:t>
            </a:r>
            <a:r>
              <a:rPr lang="en-US" dirty="0" err="1"/>
              <a:t>VitalsourceBookshelf</a:t>
            </a:r>
            <a:r>
              <a:rPr lang="en-US" dirty="0"/>
              <a:t>. [Accessed 10 Feb 2021].</a:t>
            </a:r>
          </a:p>
          <a:p>
            <a:r>
              <a:rPr lang="en-US" dirty="0"/>
              <a:t>
2) IEEE. (2004) ‘Best of both latency and throughput’, IEEE International Conference on Computer Design: VLSI in Computers and Processors, San Jose, 2004. 11 – 13 October; IEEE</a:t>
            </a:r>
          </a:p>
          <a:p>
            <a:r>
              <a:rPr lang="en-US" dirty="0"/>
              <a:t>
3) National Research Council, (2004). Getting up to speed: The future of supercomputing. National Academies Press.</a:t>
            </a:r>
          </a:p>
          <a:p>
            <a:r>
              <a:rPr lang="en-US" dirty="0"/>
              <a:t>
</a:t>
            </a:r>
          </a:p>
          <a:p>
            <a:r>
              <a:rPr lang="en-US" dirty="0"/>
              <a:t>
</a:t>
            </a:r>
          </a:p>
          <a:p>
            <a:r>
              <a:rPr lang="en-US" dirty="0"/>
              <a:t>
</a:t>
            </a:r>
          </a:p>
        </p:txBody>
      </p:sp>
      <p:sp>
        <p:nvSpPr>
          <p:cNvPr id="11" name="Slide Number Placeholder 10">
            <a:extLst>
              <a:ext uri="{FF2B5EF4-FFF2-40B4-BE49-F238E27FC236}">
                <a16:creationId xmlns:a16="http://schemas.microsoft.com/office/drawing/2014/main" id="{BE785521-0261-7547-9B79-49879783693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75301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D9BF-1C1F-8D4B-8690-F8A370701D8F}"/>
              </a:ext>
            </a:extLst>
          </p:cNvPr>
          <p:cNvSpPr>
            <a:spLocks noGrp="1"/>
          </p:cNvSpPr>
          <p:nvPr>
            <p:ph type="title"/>
          </p:nvPr>
        </p:nvSpPr>
        <p:spPr>
          <a:xfrm>
            <a:off x="1068677" y="605676"/>
            <a:ext cx="10037938" cy="1317597"/>
          </a:xfrm>
        </p:spPr>
        <p:txBody>
          <a:bodyPr/>
          <a:lstStyle/>
          <a:p>
            <a:r>
              <a:rPr lang="en-US" sz="3200" b="1" dirty="0"/>
              <a:t>Seminar 1: Introduction and review of the computer architecture</a:t>
            </a:r>
          </a:p>
        </p:txBody>
      </p:sp>
      <p:sp>
        <p:nvSpPr>
          <p:cNvPr id="3" name="Content Placeholder 2">
            <a:extLst>
              <a:ext uri="{FF2B5EF4-FFF2-40B4-BE49-F238E27FC236}">
                <a16:creationId xmlns:a16="http://schemas.microsoft.com/office/drawing/2014/main" id="{21E4EA6C-66CB-184D-8EFD-C16C812C68A4}"/>
              </a:ext>
            </a:extLst>
          </p:cNvPr>
          <p:cNvSpPr>
            <a:spLocks noGrp="1"/>
          </p:cNvSpPr>
          <p:nvPr>
            <p:ph idx="1"/>
          </p:nvPr>
        </p:nvSpPr>
        <p:spPr>
          <a:xfrm>
            <a:off x="1244164" y="3127607"/>
            <a:ext cx="8825659" cy="3416300"/>
          </a:xfrm>
        </p:spPr>
        <p:txBody>
          <a:bodyPr/>
          <a:lstStyle/>
          <a:p>
            <a:r>
              <a:rPr lang="en-US" dirty="0"/>
              <a:t>Draw a schematic diagram of a computer’s CPU and label it. List the functionality of each component.</a:t>
            </a:r>
          </a:p>
          <a:p>
            <a:r>
              <a:rPr lang="en-US" dirty="0"/>
              <a:t>Differentiate and distinguish between different types of computers in terms of their functionality, namely, supercomputer, desktop, laptop, and hand-held device.</a:t>
            </a:r>
          </a:p>
          <a:p>
            <a:r>
              <a:rPr lang="en-US" dirty="0"/>
              <a:t>Compare and contrast between a ‘Register’ and a ‘Memory’ cell. Provide examples where necessary.</a:t>
            </a:r>
          </a:p>
          <a:p>
            <a:r>
              <a:rPr lang="en-US" dirty="0"/>
              <a:t>What type of computer science role are you interested in?</a:t>
            </a:r>
          </a:p>
          <a:p>
            <a:endParaRPr lang="en-US" dirty="0"/>
          </a:p>
        </p:txBody>
      </p:sp>
      <p:sp>
        <p:nvSpPr>
          <p:cNvPr id="4" name="TextBox 3">
            <a:extLst>
              <a:ext uri="{FF2B5EF4-FFF2-40B4-BE49-F238E27FC236}">
                <a16:creationId xmlns:a16="http://schemas.microsoft.com/office/drawing/2014/main" id="{533A7192-57FA-B049-A3D5-6E4B0606A2F8}"/>
              </a:ext>
            </a:extLst>
          </p:cNvPr>
          <p:cNvSpPr txBox="1"/>
          <p:nvPr/>
        </p:nvSpPr>
        <p:spPr>
          <a:xfrm>
            <a:off x="1222133" y="2291265"/>
            <a:ext cx="8847690" cy="707886"/>
          </a:xfrm>
          <a:prstGeom prst="rect">
            <a:avLst/>
          </a:prstGeom>
          <a:noFill/>
        </p:spPr>
        <p:txBody>
          <a:bodyPr wrap="square" rtlCol="0">
            <a:spAutoFit/>
          </a:bodyPr>
          <a:lstStyle/>
          <a:p>
            <a:r>
              <a:rPr lang="en-US" sz="2000" dirty="0"/>
              <a:t>Below is the list of question to attempt in preparation for the 1</a:t>
            </a:r>
            <a:r>
              <a:rPr lang="en-US" sz="2000" baseline="30000" dirty="0"/>
              <a:t>st</a:t>
            </a:r>
            <a:r>
              <a:rPr lang="en-US" sz="2000" dirty="0"/>
              <a:t> seminar of the module:</a:t>
            </a:r>
          </a:p>
        </p:txBody>
      </p:sp>
    </p:spTree>
    <p:extLst>
      <p:ext uri="{BB962C8B-B14F-4D97-AF65-F5344CB8AC3E}">
        <p14:creationId xmlns:p14="http://schemas.microsoft.com/office/powerpoint/2010/main" val="29784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05B0-DE80-4042-A69A-7B0C95A11384}"/>
              </a:ext>
            </a:extLst>
          </p:cNvPr>
          <p:cNvSpPr>
            <a:spLocks noGrp="1"/>
          </p:cNvSpPr>
          <p:nvPr>
            <p:ph type="title"/>
          </p:nvPr>
        </p:nvSpPr>
        <p:spPr/>
        <p:txBody>
          <a:bodyPr/>
          <a:lstStyle/>
          <a:p>
            <a:r>
              <a:rPr lang="en-US" dirty="0"/>
              <a:t>Fig 1: Schematic of a computer CPU</a:t>
            </a:r>
          </a:p>
        </p:txBody>
      </p:sp>
      <p:sp>
        <p:nvSpPr>
          <p:cNvPr id="3" name="Content Placeholder 2">
            <a:extLst>
              <a:ext uri="{FF2B5EF4-FFF2-40B4-BE49-F238E27FC236}">
                <a16:creationId xmlns:a16="http://schemas.microsoft.com/office/drawing/2014/main" id="{31D1250F-908A-294D-8AE6-4293558DD477}"/>
              </a:ext>
            </a:extLst>
          </p:cNvPr>
          <p:cNvSpPr>
            <a:spLocks noGrp="1"/>
          </p:cNvSpPr>
          <p:nvPr>
            <p:ph idx="1"/>
          </p:nvPr>
        </p:nvSpPr>
        <p:spPr>
          <a:xfrm>
            <a:off x="1439173" y="2344290"/>
            <a:ext cx="8761413" cy="4348975"/>
          </a:xfrm>
        </p:spPr>
        <p:txBody>
          <a:bodyPr/>
          <a:lstStyle/>
          <a:p>
            <a:pPr marL="0" indent="0">
              <a:buNone/>
            </a:pPr>
            <a:r>
              <a:rPr lang="en-US" dirty="0"/>
              <a:t>                      Input</a:t>
            </a:r>
          </a:p>
        </p:txBody>
      </p:sp>
      <p:sp>
        <p:nvSpPr>
          <p:cNvPr id="4" name="Rectangle 3">
            <a:extLst>
              <a:ext uri="{FF2B5EF4-FFF2-40B4-BE49-F238E27FC236}">
                <a16:creationId xmlns:a16="http://schemas.microsoft.com/office/drawing/2014/main" id="{E94410E6-BAC0-8349-A839-E68E12878C86}"/>
              </a:ext>
            </a:extLst>
          </p:cNvPr>
          <p:cNvSpPr/>
          <p:nvPr/>
        </p:nvSpPr>
        <p:spPr>
          <a:xfrm>
            <a:off x="2245504" y="3077737"/>
            <a:ext cx="2230244" cy="128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F4C3CE-736C-F94C-B2CA-68D89B1BD800}"/>
              </a:ext>
            </a:extLst>
          </p:cNvPr>
          <p:cNvSpPr/>
          <p:nvPr/>
        </p:nvSpPr>
        <p:spPr>
          <a:xfrm>
            <a:off x="2245504" y="4360128"/>
            <a:ext cx="2230244" cy="1293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83CD3D-6848-FB4F-8C6D-4EC05DFE3415}"/>
              </a:ext>
            </a:extLst>
          </p:cNvPr>
          <p:cNvSpPr/>
          <p:nvPr/>
        </p:nvSpPr>
        <p:spPr>
          <a:xfrm>
            <a:off x="4475748" y="3077737"/>
            <a:ext cx="2230244" cy="2575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66CAE3-4C73-9B45-86AA-AFA5CA52E7E6}"/>
              </a:ext>
            </a:extLst>
          </p:cNvPr>
          <p:cNvSpPr/>
          <p:nvPr/>
        </p:nvSpPr>
        <p:spPr>
          <a:xfrm>
            <a:off x="7897316" y="3077737"/>
            <a:ext cx="1438507" cy="2575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4A18413-6E6C-C843-8C96-8A0F190ADF28}"/>
              </a:ext>
            </a:extLst>
          </p:cNvPr>
          <p:cNvCxnSpPr>
            <a:cxnSpLocks/>
          </p:cNvCxnSpPr>
          <p:nvPr/>
        </p:nvCxnSpPr>
        <p:spPr>
          <a:xfrm>
            <a:off x="6705992" y="4025900"/>
            <a:ext cx="11913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931A8D-2388-434D-93D9-A0D05FEAA32B}"/>
              </a:ext>
            </a:extLst>
          </p:cNvPr>
          <p:cNvCxnSpPr>
            <a:cxnSpLocks/>
          </p:cNvCxnSpPr>
          <p:nvPr/>
        </p:nvCxnSpPr>
        <p:spPr>
          <a:xfrm>
            <a:off x="6546158" y="4135438"/>
            <a:ext cx="135115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C916D7-C95D-4141-B305-345DFD7C91CC}"/>
              </a:ext>
            </a:extLst>
          </p:cNvPr>
          <p:cNvSpPr txBox="1"/>
          <p:nvPr/>
        </p:nvSpPr>
        <p:spPr>
          <a:xfrm>
            <a:off x="8020907" y="3812272"/>
            <a:ext cx="1191324" cy="646331"/>
          </a:xfrm>
          <a:prstGeom prst="rect">
            <a:avLst/>
          </a:prstGeom>
          <a:noFill/>
        </p:spPr>
        <p:txBody>
          <a:bodyPr wrap="square" rtlCol="0">
            <a:spAutoFit/>
          </a:bodyPr>
          <a:lstStyle/>
          <a:p>
            <a:r>
              <a:rPr lang="en-US" dirty="0">
                <a:solidFill>
                  <a:schemeClr val="bg1"/>
                </a:solidFill>
              </a:rPr>
              <a:t>Main Memory</a:t>
            </a:r>
          </a:p>
        </p:txBody>
      </p:sp>
      <p:sp>
        <p:nvSpPr>
          <p:cNvPr id="23" name="TextBox 22">
            <a:extLst>
              <a:ext uri="{FF2B5EF4-FFF2-40B4-BE49-F238E27FC236}">
                <a16:creationId xmlns:a16="http://schemas.microsoft.com/office/drawing/2014/main" id="{D6BF206B-DC9F-D142-910C-4D6E48997925}"/>
              </a:ext>
            </a:extLst>
          </p:cNvPr>
          <p:cNvSpPr txBox="1"/>
          <p:nvPr/>
        </p:nvSpPr>
        <p:spPr>
          <a:xfrm>
            <a:off x="4794494" y="3379569"/>
            <a:ext cx="1191324" cy="646331"/>
          </a:xfrm>
          <a:prstGeom prst="rect">
            <a:avLst/>
          </a:prstGeom>
          <a:noFill/>
        </p:spPr>
        <p:txBody>
          <a:bodyPr wrap="square" rtlCol="0">
            <a:spAutoFit/>
          </a:bodyPr>
          <a:lstStyle/>
          <a:p>
            <a:r>
              <a:rPr lang="en-US" dirty="0">
                <a:solidFill>
                  <a:schemeClr val="bg1"/>
                </a:solidFill>
              </a:rPr>
              <a:t>Register Unit</a:t>
            </a:r>
          </a:p>
        </p:txBody>
      </p:sp>
      <p:sp>
        <p:nvSpPr>
          <p:cNvPr id="24" name="TextBox 23">
            <a:extLst>
              <a:ext uri="{FF2B5EF4-FFF2-40B4-BE49-F238E27FC236}">
                <a16:creationId xmlns:a16="http://schemas.microsoft.com/office/drawing/2014/main" id="{8667315F-ADB2-024E-8A56-DB633EE97DB3}"/>
              </a:ext>
            </a:extLst>
          </p:cNvPr>
          <p:cNvSpPr txBox="1"/>
          <p:nvPr/>
        </p:nvSpPr>
        <p:spPr>
          <a:xfrm>
            <a:off x="2429968" y="3347665"/>
            <a:ext cx="1644351" cy="646331"/>
          </a:xfrm>
          <a:prstGeom prst="rect">
            <a:avLst/>
          </a:prstGeom>
          <a:noFill/>
        </p:spPr>
        <p:txBody>
          <a:bodyPr wrap="square" rtlCol="0">
            <a:spAutoFit/>
          </a:bodyPr>
          <a:lstStyle/>
          <a:p>
            <a:r>
              <a:rPr lang="en-US" dirty="0">
                <a:solidFill>
                  <a:schemeClr val="bg1"/>
                </a:solidFill>
              </a:rPr>
              <a:t>Arithmetic &amp; Logic Unit</a:t>
            </a:r>
          </a:p>
        </p:txBody>
      </p:sp>
      <p:sp>
        <p:nvSpPr>
          <p:cNvPr id="25" name="TextBox 24">
            <a:extLst>
              <a:ext uri="{FF2B5EF4-FFF2-40B4-BE49-F238E27FC236}">
                <a16:creationId xmlns:a16="http://schemas.microsoft.com/office/drawing/2014/main" id="{3B9BA982-A761-7341-A9A0-1132774025DC}"/>
              </a:ext>
            </a:extLst>
          </p:cNvPr>
          <p:cNvSpPr txBox="1"/>
          <p:nvPr/>
        </p:nvSpPr>
        <p:spPr>
          <a:xfrm>
            <a:off x="2429967" y="4636665"/>
            <a:ext cx="1644351" cy="369332"/>
          </a:xfrm>
          <a:prstGeom prst="rect">
            <a:avLst/>
          </a:prstGeom>
          <a:noFill/>
        </p:spPr>
        <p:txBody>
          <a:bodyPr wrap="square" rtlCol="0">
            <a:spAutoFit/>
          </a:bodyPr>
          <a:lstStyle/>
          <a:p>
            <a:r>
              <a:rPr lang="en-US" dirty="0">
                <a:solidFill>
                  <a:schemeClr val="bg1"/>
                </a:solidFill>
              </a:rPr>
              <a:t>Control Unit</a:t>
            </a:r>
          </a:p>
        </p:txBody>
      </p:sp>
      <p:cxnSp>
        <p:nvCxnSpPr>
          <p:cNvPr id="26" name="Straight Connector 25">
            <a:extLst>
              <a:ext uri="{FF2B5EF4-FFF2-40B4-BE49-F238E27FC236}">
                <a16:creationId xmlns:a16="http://schemas.microsoft.com/office/drawing/2014/main" id="{65CDE7DB-86E8-AF41-9064-7ECB36B86055}"/>
              </a:ext>
            </a:extLst>
          </p:cNvPr>
          <p:cNvCxnSpPr>
            <a:cxnSpLocks/>
          </p:cNvCxnSpPr>
          <p:nvPr/>
        </p:nvCxnSpPr>
        <p:spPr>
          <a:xfrm>
            <a:off x="6546158" y="4243233"/>
            <a:ext cx="1351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A15CE8-4BF1-A14E-B566-5F53C568B507}"/>
              </a:ext>
            </a:extLst>
          </p:cNvPr>
          <p:cNvCxnSpPr/>
          <p:nvPr/>
        </p:nvCxnSpPr>
        <p:spPr>
          <a:xfrm>
            <a:off x="3249114" y="5653668"/>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46EBCA1-43B6-2640-AF24-D0383AF1ABFE}"/>
              </a:ext>
            </a:extLst>
          </p:cNvPr>
          <p:cNvCxnSpPr/>
          <p:nvPr/>
        </p:nvCxnSpPr>
        <p:spPr>
          <a:xfrm>
            <a:off x="3747202" y="5694556"/>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66BF0C-A44D-AE4E-ACE3-4D593817204A}"/>
              </a:ext>
            </a:extLst>
          </p:cNvPr>
          <p:cNvCxnSpPr/>
          <p:nvPr/>
        </p:nvCxnSpPr>
        <p:spPr>
          <a:xfrm>
            <a:off x="4301046" y="5694556"/>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B521509-A96B-2741-A8D1-1F569685D191}"/>
              </a:ext>
            </a:extLst>
          </p:cNvPr>
          <p:cNvCxnSpPr/>
          <p:nvPr/>
        </p:nvCxnSpPr>
        <p:spPr>
          <a:xfrm>
            <a:off x="4794494" y="5694556"/>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C5D813-4D37-B545-8505-63131DD3566F}"/>
              </a:ext>
            </a:extLst>
          </p:cNvPr>
          <p:cNvCxnSpPr/>
          <p:nvPr/>
        </p:nvCxnSpPr>
        <p:spPr>
          <a:xfrm>
            <a:off x="3028885"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4756081-3A2C-C94C-90F5-B741FB7A52CC}"/>
              </a:ext>
            </a:extLst>
          </p:cNvPr>
          <p:cNvCxnSpPr/>
          <p:nvPr/>
        </p:nvCxnSpPr>
        <p:spPr>
          <a:xfrm>
            <a:off x="4902290"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55AEB7A-428C-9B40-BD8D-E432F92F96BE}"/>
              </a:ext>
            </a:extLst>
          </p:cNvPr>
          <p:cNvCxnSpPr/>
          <p:nvPr/>
        </p:nvCxnSpPr>
        <p:spPr>
          <a:xfrm>
            <a:off x="4196045"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AE777AD-924E-2E45-B36D-E9FFAE2DF95D}"/>
              </a:ext>
            </a:extLst>
          </p:cNvPr>
          <p:cNvCxnSpPr/>
          <p:nvPr/>
        </p:nvCxnSpPr>
        <p:spPr>
          <a:xfrm>
            <a:off x="3556708" y="2732049"/>
            <a:ext cx="0" cy="34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0D61C7C-97D2-7A44-8836-686C2CD784C8}"/>
              </a:ext>
            </a:extLst>
          </p:cNvPr>
          <p:cNvSpPr txBox="1"/>
          <p:nvPr/>
        </p:nvSpPr>
        <p:spPr>
          <a:xfrm>
            <a:off x="2785403" y="6339985"/>
            <a:ext cx="1515643" cy="369332"/>
          </a:xfrm>
          <a:prstGeom prst="rect">
            <a:avLst/>
          </a:prstGeom>
          <a:noFill/>
        </p:spPr>
        <p:txBody>
          <a:bodyPr wrap="square" rtlCol="0">
            <a:spAutoFit/>
          </a:bodyPr>
          <a:lstStyle/>
          <a:p>
            <a:r>
              <a:rPr lang="en-US" dirty="0"/>
              <a:t>Output</a:t>
            </a:r>
          </a:p>
        </p:txBody>
      </p:sp>
      <p:sp>
        <p:nvSpPr>
          <p:cNvPr id="37" name="TextBox 36">
            <a:extLst>
              <a:ext uri="{FF2B5EF4-FFF2-40B4-BE49-F238E27FC236}">
                <a16:creationId xmlns:a16="http://schemas.microsoft.com/office/drawing/2014/main" id="{C0112ECB-F0F9-E54B-87EF-DA6F4A70DB56}"/>
              </a:ext>
            </a:extLst>
          </p:cNvPr>
          <p:cNvSpPr txBox="1"/>
          <p:nvPr/>
        </p:nvSpPr>
        <p:spPr>
          <a:xfrm>
            <a:off x="6705992" y="4518778"/>
            <a:ext cx="1515643" cy="369332"/>
          </a:xfrm>
          <a:prstGeom prst="rect">
            <a:avLst/>
          </a:prstGeom>
          <a:noFill/>
        </p:spPr>
        <p:txBody>
          <a:bodyPr wrap="square" rtlCol="0">
            <a:spAutoFit/>
          </a:bodyPr>
          <a:lstStyle/>
          <a:p>
            <a:r>
              <a:rPr lang="en-US" dirty="0"/>
              <a:t>Bus</a:t>
            </a:r>
          </a:p>
        </p:txBody>
      </p:sp>
    </p:spTree>
    <p:extLst>
      <p:ext uri="{BB962C8B-B14F-4D97-AF65-F5344CB8AC3E}">
        <p14:creationId xmlns:p14="http://schemas.microsoft.com/office/powerpoint/2010/main" val="281776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F01-35AD-4C4E-8AC9-A9CC68815FCB}"/>
              </a:ext>
            </a:extLst>
          </p:cNvPr>
          <p:cNvSpPr>
            <a:spLocks noGrp="1"/>
          </p:cNvSpPr>
          <p:nvPr>
            <p:ph type="title"/>
          </p:nvPr>
        </p:nvSpPr>
        <p:spPr/>
        <p:txBody>
          <a:bodyPr/>
          <a:lstStyle/>
          <a:p>
            <a:r>
              <a:rPr lang="en-US" dirty="0"/>
              <a:t>Functions of a computer unit</a:t>
            </a:r>
          </a:p>
        </p:txBody>
      </p:sp>
      <p:sp>
        <p:nvSpPr>
          <p:cNvPr id="3" name="Content Placeholder 2">
            <a:extLst>
              <a:ext uri="{FF2B5EF4-FFF2-40B4-BE49-F238E27FC236}">
                <a16:creationId xmlns:a16="http://schemas.microsoft.com/office/drawing/2014/main" id="{58CF2212-AD57-DC41-9713-58C580336393}"/>
              </a:ext>
            </a:extLst>
          </p:cNvPr>
          <p:cNvSpPr>
            <a:spLocks noGrp="1"/>
          </p:cNvSpPr>
          <p:nvPr>
            <p:ph idx="1"/>
          </p:nvPr>
        </p:nvSpPr>
        <p:spPr/>
        <p:txBody>
          <a:bodyPr/>
          <a:lstStyle/>
          <a:p>
            <a:r>
              <a:rPr lang="en-US" b="1" dirty="0"/>
              <a:t>Arithmetic &amp; Logic Unit</a:t>
            </a:r>
            <a:r>
              <a:rPr lang="en-US" dirty="0"/>
              <a:t>: Responsible for processing mathematical instructions such at addition, subtraction </a:t>
            </a:r>
            <a:r>
              <a:rPr lang="en-US" dirty="0" err="1"/>
              <a:t>etc</a:t>
            </a:r>
            <a:endParaRPr lang="en-US" dirty="0"/>
          </a:p>
          <a:p>
            <a:r>
              <a:rPr lang="en-US" b="1" dirty="0"/>
              <a:t>Control Unit</a:t>
            </a:r>
            <a:r>
              <a:rPr lang="en-US" dirty="0"/>
              <a:t>: performs control functions within the computer. It coordinates the activities of other units.</a:t>
            </a:r>
          </a:p>
          <a:p>
            <a:r>
              <a:rPr lang="en-US" b="1" dirty="0"/>
              <a:t>Register</a:t>
            </a:r>
            <a:r>
              <a:rPr lang="en-US" dirty="0"/>
              <a:t>: consists of numerous memory cells that store data in byte size for immediate use.</a:t>
            </a:r>
          </a:p>
          <a:p>
            <a:r>
              <a:rPr lang="en-US" b="1" dirty="0"/>
              <a:t>Main memory</a:t>
            </a:r>
            <a:r>
              <a:rPr lang="en-US" dirty="0"/>
              <a:t>: Connected to the CPU via a Bus. It stores data needed in the future</a:t>
            </a:r>
          </a:p>
        </p:txBody>
      </p:sp>
    </p:spTree>
    <p:extLst>
      <p:ext uri="{BB962C8B-B14F-4D97-AF65-F5344CB8AC3E}">
        <p14:creationId xmlns:p14="http://schemas.microsoft.com/office/powerpoint/2010/main" val="240632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A8BE65-8F32-2448-8383-D3ABBA2C47D6}"/>
              </a:ext>
            </a:extLst>
          </p:cNvPr>
          <p:cNvGraphicFramePr>
            <a:graphicFrameLocks noGrp="1"/>
          </p:cNvGraphicFramePr>
          <p:nvPr>
            <p:ph idx="1"/>
            <p:extLst>
              <p:ext uri="{D42A27DB-BD31-4B8C-83A1-F6EECF244321}">
                <p14:modId xmlns:p14="http://schemas.microsoft.com/office/powerpoint/2010/main" val="2133355343"/>
              </p:ext>
            </p:extLst>
          </p:nvPr>
        </p:nvGraphicFramePr>
        <p:xfrm>
          <a:off x="446049" y="1990183"/>
          <a:ext cx="11273881" cy="4925060"/>
        </p:xfrm>
        <a:graphic>
          <a:graphicData uri="http://schemas.openxmlformats.org/drawingml/2006/table">
            <a:tbl>
              <a:tblPr firstRow="1" bandRow="1">
                <a:tableStyleId>{5C22544A-7EE6-4342-B048-85BDC9FD1C3A}</a:tableStyleId>
              </a:tblPr>
              <a:tblGrid>
                <a:gridCol w="2254776">
                  <a:extLst>
                    <a:ext uri="{9D8B030D-6E8A-4147-A177-3AD203B41FA5}">
                      <a16:colId xmlns:a16="http://schemas.microsoft.com/office/drawing/2014/main" val="3441040043"/>
                    </a:ext>
                  </a:extLst>
                </a:gridCol>
                <a:gridCol w="2456363">
                  <a:extLst>
                    <a:ext uri="{9D8B030D-6E8A-4147-A177-3AD203B41FA5}">
                      <a16:colId xmlns:a16="http://schemas.microsoft.com/office/drawing/2014/main" val="2963565915"/>
                    </a:ext>
                  </a:extLst>
                </a:gridCol>
                <a:gridCol w="2053190">
                  <a:extLst>
                    <a:ext uri="{9D8B030D-6E8A-4147-A177-3AD203B41FA5}">
                      <a16:colId xmlns:a16="http://schemas.microsoft.com/office/drawing/2014/main" val="3950460525"/>
                    </a:ext>
                  </a:extLst>
                </a:gridCol>
                <a:gridCol w="2254776">
                  <a:extLst>
                    <a:ext uri="{9D8B030D-6E8A-4147-A177-3AD203B41FA5}">
                      <a16:colId xmlns:a16="http://schemas.microsoft.com/office/drawing/2014/main" val="2175354157"/>
                    </a:ext>
                  </a:extLst>
                </a:gridCol>
                <a:gridCol w="2254776">
                  <a:extLst>
                    <a:ext uri="{9D8B030D-6E8A-4147-A177-3AD203B41FA5}">
                      <a16:colId xmlns:a16="http://schemas.microsoft.com/office/drawing/2014/main" val="3090476096"/>
                    </a:ext>
                  </a:extLst>
                </a:gridCol>
              </a:tblGrid>
              <a:tr h="725170">
                <a:tc>
                  <a:txBody>
                    <a:bodyPr/>
                    <a:lstStyle/>
                    <a:p>
                      <a:endParaRPr lang="en-US" dirty="0"/>
                    </a:p>
                  </a:txBody>
                  <a:tcPr/>
                </a:tc>
                <a:tc>
                  <a:txBody>
                    <a:bodyPr/>
                    <a:lstStyle/>
                    <a:p>
                      <a:r>
                        <a:rPr lang="en-US" dirty="0"/>
                        <a:t>Supercomputer</a:t>
                      </a:r>
                    </a:p>
                  </a:txBody>
                  <a:tcPr/>
                </a:tc>
                <a:tc>
                  <a:txBody>
                    <a:bodyPr/>
                    <a:lstStyle/>
                    <a:p>
                      <a:r>
                        <a:rPr lang="en-US" dirty="0"/>
                        <a:t>Desktop</a:t>
                      </a:r>
                    </a:p>
                  </a:txBody>
                  <a:tcPr/>
                </a:tc>
                <a:tc>
                  <a:txBody>
                    <a:bodyPr/>
                    <a:lstStyle/>
                    <a:p>
                      <a:r>
                        <a:rPr lang="en-US" dirty="0"/>
                        <a:t>Laptop</a:t>
                      </a:r>
                    </a:p>
                  </a:txBody>
                  <a:tcPr/>
                </a:tc>
                <a:tc>
                  <a:txBody>
                    <a:bodyPr/>
                    <a:lstStyle/>
                    <a:p>
                      <a:r>
                        <a:rPr lang="en-US" dirty="0"/>
                        <a:t>Handheld Device</a:t>
                      </a:r>
                    </a:p>
                  </a:txBody>
                  <a:tcPr/>
                </a:tc>
                <a:extLst>
                  <a:ext uri="{0D108BD9-81ED-4DB2-BD59-A6C34878D82A}">
                    <a16:rowId xmlns:a16="http://schemas.microsoft.com/office/drawing/2014/main" val="3685109948"/>
                  </a:ext>
                </a:extLst>
              </a:tr>
              <a:tr h="725170">
                <a:tc>
                  <a:txBody>
                    <a:bodyPr/>
                    <a:lstStyle/>
                    <a:p>
                      <a:r>
                        <a:rPr lang="en-US" dirty="0"/>
                        <a:t>Use</a:t>
                      </a:r>
                    </a:p>
                  </a:txBody>
                  <a:tcPr/>
                </a:tc>
                <a:tc>
                  <a:txBody>
                    <a:bodyPr/>
                    <a:lstStyle/>
                    <a:p>
                      <a:r>
                        <a:rPr lang="en-US" dirty="0"/>
                        <a:t>Usually designed for a specific purpose</a:t>
                      </a:r>
                    </a:p>
                  </a:txBody>
                  <a:tcPr/>
                </a:tc>
                <a:tc>
                  <a:txBody>
                    <a:bodyPr/>
                    <a:lstStyle/>
                    <a:p>
                      <a:r>
                        <a:rPr lang="en-US" dirty="0"/>
                        <a:t>Contains a wide range of applications.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Contains a wide range of applications</a:t>
                      </a:r>
                    </a:p>
                    <a:p>
                      <a:endParaRPr lang="en-US" dirty="0"/>
                    </a:p>
                  </a:txBody>
                  <a:tcPr/>
                </a:tc>
                <a:tc>
                  <a:txBody>
                    <a:bodyPr/>
                    <a:lstStyle/>
                    <a:p>
                      <a:r>
                        <a:rPr lang="en-US" dirty="0"/>
                        <a:t>Designed with a lot of sophisticated in-built applications(maps, high-resolution cameras, AI assistants )</a:t>
                      </a:r>
                    </a:p>
                  </a:txBody>
                  <a:tcPr/>
                </a:tc>
                <a:extLst>
                  <a:ext uri="{0D108BD9-81ED-4DB2-BD59-A6C34878D82A}">
                    <a16:rowId xmlns:a16="http://schemas.microsoft.com/office/drawing/2014/main" val="300816228"/>
                  </a:ext>
                </a:extLst>
              </a:tr>
              <a:tr h="725170">
                <a:tc>
                  <a:txBody>
                    <a:bodyPr/>
                    <a:lstStyle/>
                    <a:p>
                      <a:r>
                        <a:rPr lang="en-US" dirty="0"/>
                        <a:t>Telephony support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Telephony application</a:t>
                      </a:r>
                    </a:p>
                  </a:txBody>
                  <a:tcPr/>
                </a:tc>
                <a:extLst>
                  <a:ext uri="{0D108BD9-81ED-4DB2-BD59-A6C34878D82A}">
                    <a16:rowId xmlns:a16="http://schemas.microsoft.com/office/drawing/2014/main" val="2122865025"/>
                  </a:ext>
                </a:extLst>
              </a:tr>
              <a:tr h="725170">
                <a:tc>
                  <a:txBody>
                    <a:bodyPr/>
                    <a:lstStyle/>
                    <a:p>
                      <a:r>
                        <a:rPr lang="en-US" dirty="0"/>
                        <a:t>Size</a:t>
                      </a:r>
                    </a:p>
                  </a:txBody>
                  <a:tcPr/>
                </a:tc>
                <a:tc>
                  <a:txBody>
                    <a:bodyPr/>
                    <a:lstStyle/>
                    <a:p>
                      <a:r>
                        <a:rPr lang="en-US" dirty="0"/>
                        <a:t>Could take up an entire room</a:t>
                      </a:r>
                    </a:p>
                  </a:txBody>
                  <a:tcPr/>
                </a:tc>
                <a:tc>
                  <a:txBody>
                    <a:bodyPr/>
                    <a:lstStyle/>
                    <a:p>
                      <a:r>
                        <a:rPr lang="en-US" dirty="0"/>
                        <a:t>Big in Size. Used in a location.</a:t>
                      </a:r>
                    </a:p>
                  </a:txBody>
                  <a:tcPr/>
                </a:tc>
                <a:tc>
                  <a:txBody>
                    <a:bodyPr/>
                    <a:lstStyle/>
                    <a:p>
                      <a:r>
                        <a:rPr lang="en-US" dirty="0"/>
                        <a:t>Laptops are portable. Can be carried around in a bag</a:t>
                      </a:r>
                    </a:p>
                  </a:txBody>
                  <a:tcPr/>
                </a:tc>
                <a:tc>
                  <a:txBody>
                    <a:bodyPr/>
                    <a:lstStyle/>
                    <a:p>
                      <a:r>
                        <a:rPr lang="en-US" dirty="0"/>
                        <a:t>Smallest of all four. Can be Pocket-size </a:t>
                      </a:r>
                    </a:p>
                  </a:txBody>
                  <a:tcPr/>
                </a:tc>
                <a:extLst>
                  <a:ext uri="{0D108BD9-81ED-4DB2-BD59-A6C34878D82A}">
                    <a16:rowId xmlns:a16="http://schemas.microsoft.com/office/drawing/2014/main" val="2944951673"/>
                  </a:ext>
                </a:extLst>
              </a:tr>
            </a:tbl>
          </a:graphicData>
        </a:graphic>
      </p:graphicFrame>
      <p:sp>
        <p:nvSpPr>
          <p:cNvPr id="5" name="Title 4">
            <a:extLst>
              <a:ext uri="{FF2B5EF4-FFF2-40B4-BE49-F238E27FC236}">
                <a16:creationId xmlns:a16="http://schemas.microsoft.com/office/drawing/2014/main" id="{F82E396D-714B-B541-84AB-CB479AD3B212}"/>
              </a:ext>
            </a:extLst>
          </p:cNvPr>
          <p:cNvSpPr>
            <a:spLocks noGrp="1"/>
          </p:cNvSpPr>
          <p:nvPr>
            <p:ph type="title"/>
          </p:nvPr>
        </p:nvSpPr>
        <p:spPr>
          <a:xfrm>
            <a:off x="943081" y="728341"/>
            <a:ext cx="10085475" cy="706964"/>
          </a:xfrm>
        </p:spPr>
        <p:txBody>
          <a:bodyPr/>
          <a:lstStyle/>
          <a:p>
            <a:r>
              <a:rPr lang="en-US" sz="3200" dirty="0"/>
              <a:t>Differentiate and distinguish between different types of computers in terms of their functionality</a:t>
            </a:r>
          </a:p>
        </p:txBody>
      </p:sp>
    </p:spTree>
    <p:extLst>
      <p:ext uri="{BB962C8B-B14F-4D97-AF65-F5344CB8AC3E}">
        <p14:creationId xmlns:p14="http://schemas.microsoft.com/office/powerpoint/2010/main" val="30577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BD6CA88-B6A8-854E-8F0F-F8C8E2AF6969}"/>
              </a:ext>
            </a:extLst>
          </p:cNvPr>
          <p:cNvGraphicFramePr>
            <a:graphicFrameLocks noGrp="1"/>
          </p:cNvGraphicFramePr>
          <p:nvPr>
            <p:ph idx="1"/>
            <p:extLst>
              <p:ext uri="{D42A27DB-BD31-4B8C-83A1-F6EECF244321}">
                <p14:modId xmlns:p14="http://schemas.microsoft.com/office/powerpoint/2010/main" val="863299869"/>
              </p:ext>
            </p:extLst>
          </p:nvPr>
        </p:nvGraphicFramePr>
        <p:xfrm>
          <a:off x="459059" y="2313568"/>
          <a:ext cx="11273881" cy="2828290"/>
        </p:xfrm>
        <a:graphic>
          <a:graphicData uri="http://schemas.openxmlformats.org/drawingml/2006/table">
            <a:tbl>
              <a:tblPr firstRow="1" bandRow="1">
                <a:tableStyleId>{5C22544A-7EE6-4342-B048-85BDC9FD1C3A}</a:tableStyleId>
              </a:tblPr>
              <a:tblGrid>
                <a:gridCol w="2254776">
                  <a:extLst>
                    <a:ext uri="{9D8B030D-6E8A-4147-A177-3AD203B41FA5}">
                      <a16:colId xmlns:a16="http://schemas.microsoft.com/office/drawing/2014/main" val="3441040043"/>
                    </a:ext>
                  </a:extLst>
                </a:gridCol>
                <a:gridCol w="2456363">
                  <a:extLst>
                    <a:ext uri="{9D8B030D-6E8A-4147-A177-3AD203B41FA5}">
                      <a16:colId xmlns:a16="http://schemas.microsoft.com/office/drawing/2014/main" val="2963565915"/>
                    </a:ext>
                  </a:extLst>
                </a:gridCol>
                <a:gridCol w="2053190">
                  <a:extLst>
                    <a:ext uri="{9D8B030D-6E8A-4147-A177-3AD203B41FA5}">
                      <a16:colId xmlns:a16="http://schemas.microsoft.com/office/drawing/2014/main" val="3950460525"/>
                    </a:ext>
                  </a:extLst>
                </a:gridCol>
                <a:gridCol w="2254776">
                  <a:extLst>
                    <a:ext uri="{9D8B030D-6E8A-4147-A177-3AD203B41FA5}">
                      <a16:colId xmlns:a16="http://schemas.microsoft.com/office/drawing/2014/main" val="2175354157"/>
                    </a:ext>
                  </a:extLst>
                </a:gridCol>
                <a:gridCol w="2254776">
                  <a:extLst>
                    <a:ext uri="{9D8B030D-6E8A-4147-A177-3AD203B41FA5}">
                      <a16:colId xmlns:a16="http://schemas.microsoft.com/office/drawing/2014/main" val="3090476096"/>
                    </a:ext>
                  </a:extLst>
                </a:gridCol>
              </a:tblGrid>
              <a:tr h="725170">
                <a:tc>
                  <a:txBody>
                    <a:bodyPr/>
                    <a:lstStyle/>
                    <a:p>
                      <a:endParaRPr lang="en-US" dirty="0"/>
                    </a:p>
                  </a:txBody>
                  <a:tcPr/>
                </a:tc>
                <a:tc>
                  <a:txBody>
                    <a:bodyPr/>
                    <a:lstStyle/>
                    <a:p>
                      <a:r>
                        <a:rPr lang="en-US" dirty="0"/>
                        <a:t>Supercomputer</a:t>
                      </a:r>
                    </a:p>
                  </a:txBody>
                  <a:tcPr/>
                </a:tc>
                <a:tc>
                  <a:txBody>
                    <a:bodyPr/>
                    <a:lstStyle/>
                    <a:p>
                      <a:r>
                        <a:rPr lang="en-US" dirty="0"/>
                        <a:t>Desktop</a:t>
                      </a:r>
                    </a:p>
                  </a:txBody>
                  <a:tcPr/>
                </a:tc>
                <a:tc>
                  <a:txBody>
                    <a:bodyPr/>
                    <a:lstStyle/>
                    <a:p>
                      <a:r>
                        <a:rPr lang="en-US" dirty="0"/>
                        <a:t>Laptop</a:t>
                      </a:r>
                    </a:p>
                  </a:txBody>
                  <a:tcPr/>
                </a:tc>
                <a:tc>
                  <a:txBody>
                    <a:bodyPr/>
                    <a:lstStyle/>
                    <a:p>
                      <a:r>
                        <a:rPr lang="en-US" dirty="0"/>
                        <a:t>Handheld Device</a:t>
                      </a:r>
                    </a:p>
                  </a:txBody>
                  <a:tcPr/>
                </a:tc>
                <a:extLst>
                  <a:ext uri="{0D108BD9-81ED-4DB2-BD59-A6C34878D82A}">
                    <a16:rowId xmlns:a16="http://schemas.microsoft.com/office/drawing/2014/main" val="3685109948"/>
                  </a:ext>
                </a:extLst>
              </a:tr>
              <a:tr h="725170">
                <a:tc>
                  <a:txBody>
                    <a:bodyPr/>
                    <a:lstStyle/>
                    <a:p>
                      <a:r>
                        <a:rPr lang="en-US" dirty="0"/>
                        <a:t>Research</a:t>
                      </a:r>
                    </a:p>
                  </a:txBody>
                  <a:tcPr/>
                </a:tc>
                <a:tc>
                  <a:txBody>
                    <a:bodyPr/>
                    <a:lstStyle/>
                    <a:p>
                      <a:r>
                        <a:rPr lang="en-US" dirty="0"/>
                        <a:t>Usually used by large </a:t>
                      </a:r>
                      <a:r>
                        <a:rPr lang="en-US" dirty="0" err="1"/>
                        <a:t>organisations</a:t>
                      </a:r>
                      <a:r>
                        <a:rPr lang="en-US" dirty="0"/>
                        <a:t> such as NASA for research purposes.</a:t>
                      </a:r>
                    </a:p>
                  </a:txBody>
                  <a:tcPr/>
                </a:tc>
                <a:tc>
                  <a:txBody>
                    <a:bodyPr/>
                    <a:lstStyle/>
                    <a:p>
                      <a:r>
                        <a:rPr lang="en-US" dirty="0"/>
                        <a:t>Common use</a:t>
                      </a:r>
                    </a:p>
                  </a:txBody>
                  <a:tcPr/>
                </a:tc>
                <a:tc>
                  <a:txBody>
                    <a:bodyPr/>
                    <a:lstStyle/>
                    <a:p>
                      <a:r>
                        <a:rPr lang="en-US" dirty="0"/>
                        <a:t>Common use </a:t>
                      </a:r>
                    </a:p>
                  </a:txBody>
                  <a:tcPr/>
                </a:tc>
                <a:tc>
                  <a:txBody>
                    <a:bodyPr/>
                    <a:lstStyle/>
                    <a:p>
                      <a:r>
                        <a:rPr lang="en-US" dirty="0"/>
                        <a:t>Common use</a:t>
                      </a:r>
                    </a:p>
                  </a:txBody>
                  <a:tcPr/>
                </a:tc>
                <a:extLst>
                  <a:ext uri="{0D108BD9-81ED-4DB2-BD59-A6C34878D82A}">
                    <a16:rowId xmlns:a16="http://schemas.microsoft.com/office/drawing/2014/main" val="2436531368"/>
                  </a:ext>
                </a:extLst>
              </a:tr>
              <a:tr h="725170">
                <a:tc>
                  <a:txBody>
                    <a:bodyPr/>
                    <a:lstStyle/>
                    <a:p>
                      <a:r>
                        <a:rPr lang="en-US" dirty="0"/>
                        <a:t>Computing power</a:t>
                      </a:r>
                    </a:p>
                  </a:txBody>
                  <a:tcPr/>
                </a:tc>
                <a:tc>
                  <a:txBody>
                    <a:bodyPr/>
                    <a:lstStyle/>
                    <a:p>
                      <a:r>
                        <a:rPr lang="en-US" dirty="0"/>
                        <a:t>Complex systems with high computing power</a:t>
                      </a:r>
                    </a:p>
                  </a:txBody>
                  <a:tcPr/>
                </a:tc>
                <a:tc>
                  <a:txBody>
                    <a:bodyPr/>
                    <a:lstStyle/>
                    <a:p>
                      <a:r>
                        <a:rPr lang="en-US" dirty="0"/>
                        <a:t>Good computing power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Good computing power</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Good computing power</a:t>
                      </a:r>
                    </a:p>
                    <a:p>
                      <a:endParaRPr lang="en-US" dirty="0"/>
                    </a:p>
                  </a:txBody>
                  <a:tcPr/>
                </a:tc>
                <a:extLst>
                  <a:ext uri="{0D108BD9-81ED-4DB2-BD59-A6C34878D82A}">
                    <a16:rowId xmlns:a16="http://schemas.microsoft.com/office/drawing/2014/main" val="351420642"/>
                  </a:ext>
                </a:extLst>
              </a:tr>
            </a:tbl>
          </a:graphicData>
        </a:graphic>
      </p:graphicFrame>
      <p:sp>
        <p:nvSpPr>
          <p:cNvPr id="5" name="Title 4">
            <a:extLst>
              <a:ext uri="{FF2B5EF4-FFF2-40B4-BE49-F238E27FC236}">
                <a16:creationId xmlns:a16="http://schemas.microsoft.com/office/drawing/2014/main" id="{8596959B-9428-5C46-9CEC-8ADEA3C8C3B5}"/>
              </a:ext>
            </a:extLst>
          </p:cNvPr>
          <p:cNvSpPr>
            <a:spLocks noGrp="1"/>
          </p:cNvSpPr>
          <p:nvPr>
            <p:ph type="title"/>
          </p:nvPr>
        </p:nvSpPr>
        <p:spPr>
          <a:xfrm>
            <a:off x="865022" y="851005"/>
            <a:ext cx="10408861" cy="706964"/>
          </a:xfrm>
        </p:spPr>
        <p:txBody>
          <a:bodyPr/>
          <a:lstStyle/>
          <a:p>
            <a:r>
              <a:rPr lang="en-US" sz="3200" dirty="0"/>
              <a:t>Differentiate and distinguish between different types of computers in terms of their functionality</a:t>
            </a:r>
          </a:p>
        </p:txBody>
      </p:sp>
    </p:spTree>
    <p:extLst>
      <p:ext uri="{BB962C8B-B14F-4D97-AF65-F5344CB8AC3E}">
        <p14:creationId xmlns:p14="http://schemas.microsoft.com/office/powerpoint/2010/main" val="324238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5D33F-D22D-B945-B7E0-F1A06CF2C64D}"/>
              </a:ext>
            </a:extLst>
          </p:cNvPr>
          <p:cNvSpPr>
            <a:spLocks noGrp="1"/>
          </p:cNvSpPr>
          <p:nvPr>
            <p:ph idx="1"/>
          </p:nvPr>
        </p:nvSpPr>
        <p:spPr/>
        <p:txBody>
          <a:bodyPr/>
          <a:lstStyle/>
          <a:p>
            <a:r>
              <a:rPr lang="en-US" dirty="0"/>
              <a:t>The size of a typical memory cell is 1 byte. The main memory of the CPU has billions of memory cells that it uses to store data for future use.</a:t>
            </a:r>
          </a:p>
          <a:p>
            <a:endParaRPr lang="en-US" dirty="0"/>
          </a:p>
          <a:p>
            <a:r>
              <a:rPr lang="en-US" dirty="0"/>
              <a:t>A register houses data storage cells that are used for temporary storage of data</a:t>
            </a:r>
          </a:p>
          <a:p>
            <a:endParaRPr lang="en-US" dirty="0"/>
          </a:p>
        </p:txBody>
      </p:sp>
      <p:sp>
        <p:nvSpPr>
          <p:cNvPr id="4" name="Title 1">
            <a:extLst>
              <a:ext uri="{FF2B5EF4-FFF2-40B4-BE49-F238E27FC236}">
                <a16:creationId xmlns:a16="http://schemas.microsoft.com/office/drawing/2014/main" id="{01F73852-E534-8E45-A4B3-F1EA92A713C5}"/>
              </a:ext>
            </a:extLst>
          </p:cNvPr>
          <p:cNvSpPr txBox="1">
            <a:spLocks/>
          </p:cNvSpPr>
          <p:nvPr/>
        </p:nvSpPr>
        <p:spPr bwMode="gray">
          <a:xfrm>
            <a:off x="909627" y="838200"/>
            <a:ext cx="9672880"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Compare and contrast between a register and a memory cell.</a:t>
            </a:r>
          </a:p>
        </p:txBody>
      </p:sp>
    </p:spTree>
    <p:extLst>
      <p:ext uri="{BB962C8B-B14F-4D97-AF65-F5344CB8AC3E}">
        <p14:creationId xmlns:p14="http://schemas.microsoft.com/office/powerpoint/2010/main" val="369865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2988-3328-3A42-BD02-01E76E7D6542}"/>
              </a:ext>
            </a:extLst>
          </p:cNvPr>
          <p:cNvSpPr>
            <a:spLocks noGrp="1"/>
          </p:cNvSpPr>
          <p:nvPr>
            <p:ph type="title"/>
          </p:nvPr>
        </p:nvSpPr>
        <p:spPr/>
        <p:txBody>
          <a:bodyPr/>
          <a:lstStyle/>
          <a:p>
            <a:r>
              <a:rPr lang="en-US" sz="3200" dirty="0"/>
              <a:t>What type of Computer Science role are you interested in?</a:t>
            </a:r>
          </a:p>
        </p:txBody>
      </p:sp>
      <p:sp>
        <p:nvSpPr>
          <p:cNvPr id="3" name="Content Placeholder 2">
            <a:extLst>
              <a:ext uri="{FF2B5EF4-FFF2-40B4-BE49-F238E27FC236}">
                <a16:creationId xmlns:a16="http://schemas.microsoft.com/office/drawing/2014/main" id="{DE896FA1-F96A-4C47-B402-BA61F5DD0554}"/>
              </a:ext>
            </a:extLst>
          </p:cNvPr>
          <p:cNvSpPr>
            <a:spLocks noGrp="1"/>
          </p:cNvSpPr>
          <p:nvPr>
            <p:ph idx="1"/>
          </p:nvPr>
        </p:nvSpPr>
        <p:spPr/>
        <p:txBody>
          <a:bodyPr/>
          <a:lstStyle/>
          <a:p>
            <a:r>
              <a:rPr lang="en-US" dirty="0"/>
              <a:t>I am interested in becoming a Data Analyst. I would like to work in a role that involves the use of programming skills and modern computing tools to </a:t>
            </a:r>
            <a:r>
              <a:rPr lang="en-US" dirty="0" err="1"/>
              <a:t>analyse</a:t>
            </a:r>
            <a:r>
              <a:rPr lang="en-US" dirty="0"/>
              <a:t> Big Data and the generation of reports from such analysis to aid decision making.</a:t>
            </a:r>
          </a:p>
          <a:p>
            <a:r>
              <a:rPr lang="en-US" dirty="0"/>
              <a:t>I would also like to become a computer science tutor at higher institution level</a:t>
            </a:r>
          </a:p>
        </p:txBody>
      </p:sp>
    </p:spTree>
    <p:extLst>
      <p:ext uri="{BB962C8B-B14F-4D97-AF65-F5344CB8AC3E}">
        <p14:creationId xmlns:p14="http://schemas.microsoft.com/office/powerpoint/2010/main" val="30682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2F56-242C-5241-9D8C-9A0F02E8DBD7}"/>
              </a:ext>
            </a:extLst>
          </p:cNvPr>
          <p:cNvSpPr>
            <a:spLocks noGrp="1"/>
          </p:cNvSpPr>
          <p:nvPr>
            <p:ph type="title"/>
          </p:nvPr>
        </p:nvSpPr>
        <p:spPr>
          <a:xfrm>
            <a:off x="802888" y="895609"/>
            <a:ext cx="10069551" cy="944342"/>
          </a:xfrm>
        </p:spPr>
        <p:txBody>
          <a:bodyPr/>
          <a:lstStyle/>
          <a:p>
            <a:r>
              <a:rPr lang="en-US" sz="3200" dirty="0"/>
              <a:t>Review Questions from Chapter 2 of core e-book (Questions 7, 8, 10, 15, 19, 51,52,55)</a:t>
            </a:r>
          </a:p>
        </p:txBody>
      </p:sp>
      <p:sp>
        <p:nvSpPr>
          <p:cNvPr id="3" name="Content Placeholder 2">
            <a:extLst>
              <a:ext uri="{FF2B5EF4-FFF2-40B4-BE49-F238E27FC236}">
                <a16:creationId xmlns:a16="http://schemas.microsoft.com/office/drawing/2014/main" id="{DD6A29BD-A06F-8E4B-8CAD-50A58C7E82EC}"/>
              </a:ext>
            </a:extLst>
          </p:cNvPr>
          <p:cNvSpPr>
            <a:spLocks noGrp="1"/>
          </p:cNvSpPr>
          <p:nvPr>
            <p:ph idx="1"/>
          </p:nvPr>
        </p:nvSpPr>
        <p:spPr>
          <a:xfrm>
            <a:off x="802888" y="2468032"/>
            <a:ext cx="10330802" cy="3416300"/>
          </a:xfrm>
        </p:spPr>
        <p:txBody>
          <a:bodyPr>
            <a:normAutofit fontScale="92500" lnSpcReduction="10000"/>
          </a:bodyPr>
          <a:lstStyle/>
          <a:p>
            <a:pPr marL="0" indent="0">
              <a:buNone/>
            </a:pPr>
            <a:r>
              <a:rPr lang="en-US" dirty="0"/>
              <a:t>7. The following are instructions written in Vole machine language. Translate them into English.</a:t>
            </a:r>
          </a:p>
          <a:p>
            <a:pPr marL="0" indent="0">
              <a:buNone/>
            </a:pPr>
            <a:endParaRPr lang="en-US" dirty="0"/>
          </a:p>
          <a:p>
            <a:pPr marL="0" indent="0">
              <a:buNone/>
            </a:pPr>
            <a:r>
              <a:rPr lang="en-US" b="1" dirty="0"/>
              <a:t>Instruction.       English Language Translation</a:t>
            </a:r>
          </a:p>
          <a:p>
            <a:pPr marL="0" indent="0">
              <a:buNone/>
            </a:pPr>
            <a:r>
              <a:rPr lang="en-US" dirty="0"/>
              <a:t>a. 0x7123   -     </a:t>
            </a:r>
            <a:r>
              <a:rPr lang="en-US" b="1" dirty="0">
                <a:solidFill>
                  <a:srgbClr val="0070C0"/>
                </a:solidFill>
              </a:rPr>
              <a:t>OR</a:t>
            </a:r>
            <a:r>
              <a:rPr lang="en-US" dirty="0"/>
              <a:t> the bit patterns in registers 0x2 and 0x3 and place the result in register 0x1</a:t>
            </a:r>
          </a:p>
          <a:p>
            <a:pPr marL="0" indent="0">
              <a:buNone/>
            </a:pPr>
            <a:r>
              <a:rPr lang="en-US" dirty="0"/>
              <a:t>b. 0x40E1    -    </a:t>
            </a:r>
            <a:r>
              <a:rPr lang="en-US" b="1" dirty="0">
                <a:solidFill>
                  <a:srgbClr val="00B050"/>
                </a:solidFill>
              </a:rPr>
              <a:t>MOVE</a:t>
            </a:r>
            <a:r>
              <a:rPr lang="en-US" dirty="0"/>
              <a:t> the bit pattern found in register 0xE to register 0x1</a:t>
            </a:r>
          </a:p>
          <a:p>
            <a:pPr marL="0" indent="0">
              <a:buNone/>
            </a:pPr>
            <a:r>
              <a:rPr lang="en-US" dirty="0"/>
              <a:t>c. 0xA304   -    </a:t>
            </a:r>
            <a:r>
              <a:rPr lang="en-US" b="1" dirty="0">
                <a:solidFill>
                  <a:srgbClr val="0070C0"/>
                </a:solidFill>
              </a:rPr>
              <a:t>ROTATE</a:t>
            </a:r>
            <a:r>
              <a:rPr lang="en-US" dirty="0"/>
              <a:t> the bit patter in register 0x3 , one bit to the right 4 times</a:t>
            </a:r>
          </a:p>
          <a:p>
            <a:pPr marL="0" indent="0">
              <a:buNone/>
            </a:pPr>
            <a:r>
              <a:rPr lang="en-US" dirty="0"/>
              <a:t>d. 0xB100   -    </a:t>
            </a:r>
            <a:r>
              <a:rPr lang="en-US" b="1" dirty="0">
                <a:solidFill>
                  <a:schemeClr val="accent3">
                    <a:lumMod val="75000"/>
                  </a:schemeClr>
                </a:solidFill>
              </a:rPr>
              <a:t>JUMP</a:t>
            </a:r>
            <a:r>
              <a:rPr lang="en-US" dirty="0"/>
              <a:t> to the instruction in memory cell at address 00 if the bit pattern in register      			         0x1is equal to the bit pattern in register 0x0, otherwise continue with the normal  			         sequence of execution</a:t>
            </a:r>
          </a:p>
          <a:p>
            <a:pPr marL="0" indent="0">
              <a:buNone/>
            </a:pPr>
            <a:r>
              <a:rPr lang="en-US" dirty="0"/>
              <a:t>e. 0x2BCD  -    </a:t>
            </a:r>
            <a:r>
              <a:rPr lang="en-US" b="1" dirty="0">
                <a:solidFill>
                  <a:srgbClr val="00B050"/>
                </a:solidFill>
              </a:rPr>
              <a:t>LOAD</a:t>
            </a:r>
            <a:r>
              <a:rPr lang="en-US" b="1" dirty="0"/>
              <a:t> </a:t>
            </a:r>
            <a:r>
              <a:rPr lang="en-US" dirty="0"/>
              <a:t>the register B with the bit pattern CD</a:t>
            </a:r>
          </a:p>
          <a:p>
            <a:pPr marL="0" indent="0">
              <a:buNone/>
            </a:pPr>
            <a:endParaRPr lang="en-US" dirty="0"/>
          </a:p>
          <a:p>
            <a:endParaRPr lang="en-US" dirty="0"/>
          </a:p>
        </p:txBody>
      </p:sp>
    </p:spTree>
    <p:extLst>
      <p:ext uri="{BB962C8B-B14F-4D97-AF65-F5344CB8AC3E}">
        <p14:creationId xmlns:p14="http://schemas.microsoft.com/office/powerpoint/2010/main" val="3265304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11241</TotalTime>
  <Words>1669</Words>
  <Application>Microsoft Macintosh PowerPoint</Application>
  <PresentationFormat>Widescreen</PresentationFormat>
  <Paragraphs>227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UoE Online   Module: Launching into Computer Science  </vt:lpstr>
      <vt:lpstr>Seminar 1: Introduction and review of the computer architecture</vt:lpstr>
      <vt:lpstr>Fig 1: Schematic of a computer CPU</vt:lpstr>
      <vt:lpstr>Functions of a computer unit</vt:lpstr>
      <vt:lpstr>Differentiate and distinguish between different types of computers in terms of their functionality</vt:lpstr>
      <vt:lpstr>Differentiate and distinguish between different types of computers in terms of their functionality</vt:lpstr>
      <vt:lpstr>PowerPoint Presentation</vt:lpstr>
      <vt:lpstr>What type of Computer Science role are you interested in?</vt:lpstr>
      <vt:lpstr>Review Questions from Chapter 2 of core e-book (Questions 7, 8, 10, 15, 19, 51,52,55)</vt:lpstr>
      <vt:lpstr>PowerPoint Presentation</vt:lpstr>
      <vt:lpstr>PowerPoint Presentation</vt:lpstr>
      <vt:lpstr>PowerPoint Presentation</vt:lpstr>
      <vt:lpstr>Question 15 explained..</vt:lpstr>
      <vt:lpstr>PowerPoint Presentation</vt:lpstr>
      <vt:lpstr>Question 19 explained…</vt:lpstr>
      <vt:lpstr>PowerPoint Presentation</vt:lpstr>
      <vt:lpstr>PowerPoint Presentation</vt:lpstr>
      <vt:lpstr>55. Identify two approaches to increasing throughput. </vt:lpstr>
      <vt:lpstr>E-book from VitalSourceBookshelf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Launching into Computer Science</dc:title>
  <dc:creator>kknana556@gmail.com</dc:creator>
  <cp:lastModifiedBy>kknana556@gmail.com</cp:lastModifiedBy>
  <cp:revision>49</cp:revision>
  <dcterms:created xsi:type="dcterms:W3CDTF">2021-02-04T13:18:06Z</dcterms:created>
  <dcterms:modified xsi:type="dcterms:W3CDTF">2021-02-12T14:46:12Z</dcterms:modified>
</cp:coreProperties>
</file>