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62" r:id="rId6"/>
    <p:sldId id="263" r:id="rId7"/>
    <p:sldId id="273" r:id="rId8"/>
    <p:sldId id="259" r:id="rId9"/>
    <p:sldId id="260" r:id="rId10"/>
    <p:sldId id="261" r:id="rId11"/>
    <p:sldId id="266" r:id="rId12"/>
    <p:sldId id="267" r:id="rId13"/>
    <p:sldId id="268" r:id="rId14"/>
    <p:sldId id="269" r:id="rId15"/>
    <p:sldId id="270" r:id="rId16"/>
    <p:sldId id="272" r:id="rId17"/>
    <p:sldId id="271" r:id="rId18"/>
    <p:sldId id="274" r:id="rId19"/>
    <p:sldId id="275" r:id="rId20"/>
    <p:sldId id="276" r:id="rId21"/>
    <p:sldId id="278" r:id="rId22"/>
    <p:sldId id="277" r:id="rId23"/>
    <p:sldId id="279" r:id="rId24"/>
    <p:sldId id="280" r:id="rId25"/>
    <p:sldId id="282" r:id="rId26"/>
    <p:sldId id="283" r:id="rId27"/>
    <p:sldId id="287" r:id="rId28"/>
    <p:sldId id="284" r:id="rId29"/>
    <p:sldId id="285" r:id="rId30"/>
    <p:sldId id="288" r:id="rId31"/>
    <p:sldId id="289" r:id="rId32"/>
    <p:sldId id="290" r:id="rId33"/>
    <p:sldId id="291" r:id="rId34"/>
    <p:sldId id="292" r:id="rId35"/>
    <p:sldId id="293" r:id="rId36"/>
    <p:sldId id="294" r:id="rId37"/>
    <p:sldId id="295" r:id="rId38"/>
    <p:sldId id="296" r:id="rId39"/>
    <p:sldId id="297"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p:scale>
          <a:sx n="55" d="100"/>
          <a:sy n="55" d="100"/>
        </p:scale>
        <p:origin x="72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871A4-0081-452F-8C36-FC83E7043B26}"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331347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871A4-0081-452F-8C36-FC83E7043B26}"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34206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871A4-0081-452F-8C36-FC83E7043B26}"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396363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871A4-0081-452F-8C36-FC83E7043B26}"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246333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871A4-0081-452F-8C36-FC83E7043B26}"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2934549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871A4-0081-452F-8C36-FC83E7043B26}" type="datetimeFigureOut">
              <a:rPr lang="en-US" smtClean="0"/>
              <a:t>14-Dec-20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105137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871A4-0081-452F-8C36-FC83E7043B26}" type="datetimeFigureOut">
              <a:rPr lang="en-US" smtClean="0"/>
              <a:t>14-Dec-20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32420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871A4-0081-452F-8C36-FC83E7043B26}" type="datetimeFigureOut">
              <a:rPr lang="en-US" smtClean="0"/>
              <a:t>14-Dec-20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286945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71A4-0081-452F-8C36-FC83E7043B26}" type="datetimeFigureOut">
              <a:rPr lang="en-US" smtClean="0"/>
              <a:t>14-Dec-20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27705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871A4-0081-452F-8C36-FC83E7043B26}" type="datetimeFigureOut">
              <a:rPr lang="en-US" smtClean="0"/>
              <a:t>14-Dec-20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22072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871A4-0081-452F-8C36-FC83E7043B26}" type="datetimeFigureOut">
              <a:rPr lang="en-US" smtClean="0"/>
              <a:t>14-Dec-20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4754B-C6E7-4A5E-8F7C-086FAE435998}" type="slidenum">
              <a:rPr lang="en-US" smtClean="0"/>
              <a:t>‹#›</a:t>
            </a:fld>
            <a:endParaRPr lang="en-US"/>
          </a:p>
        </p:txBody>
      </p:sp>
    </p:spTree>
    <p:extLst>
      <p:ext uri="{BB962C8B-B14F-4D97-AF65-F5344CB8AC3E}">
        <p14:creationId xmlns:p14="http://schemas.microsoft.com/office/powerpoint/2010/main" val="36268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871A4-0081-452F-8C36-FC83E7043B26}" type="datetimeFigureOut">
              <a:rPr lang="en-US" smtClean="0"/>
              <a:t>14-Dec-20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4754B-C6E7-4A5E-8F7C-086FAE435998}" type="slidenum">
              <a:rPr lang="en-US" smtClean="0"/>
              <a:t>‹#›</a:t>
            </a:fld>
            <a:endParaRPr lang="en-US"/>
          </a:p>
        </p:txBody>
      </p:sp>
    </p:spTree>
    <p:extLst>
      <p:ext uri="{BB962C8B-B14F-4D97-AF65-F5344CB8AC3E}">
        <p14:creationId xmlns:p14="http://schemas.microsoft.com/office/powerpoint/2010/main" val="475677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nap/amazon-fine-food-review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652" y="506437"/>
            <a:ext cx="11366696" cy="4432031"/>
          </a:xfrm>
          <a:noFill/>
          <a:ln w="9525">
            <a:noFill/>
          </a:ln>
        </p:spPr>
        <p:txBody>
          <a:bodyPr anchor="t" anchorCtr="0">
            <a:normAutofit/>
          </a:bodyPr>
          <a:lstStyle/>
          <a:p>
            <a:r>
              <a:rPr lang="en-US" sz="3600" dirty="0" smtClean="0"/>
              <a:t/>
            </a:r>
            <a:br>
              <a:rPr lang="en-US" sz="3600" dirty="0" smtClean="0"/>
            </a:br>
            <a:r>
              <a:rPr lang="en-US" sz="3200" u="sng" dirty="0" smtClean="0"/>
              <a:t/>
            </a:r>
            <a:br>
              <a:rPr lang="en-US" sz="3200" u="sng" dirty="0" smtClean="0"/>
            </a:br>
            <a:r>
              <a:rPr lang="en-US" sz="3200" b="1" dirty="0" smtClean="0"/>
              <a:t>Introduction </a:t>
            </a:r>
            <a:r>
              <a:rPr lang="en-US" sz="3200" b="1" dirty="0" smtClean="0"/>
              <a:t>to Machine Learning </a:t>
            </a:r>
            <a:r>
              <a:rPr lang="en-US" sz="3200" dirty="0" smtClean="0"/>
              <a:t/>
            </a:r>
            <a:br>
              <a:rPr lang="en-US" sz="3200" dirty="0" smtClean="0"/>
            </a:br>
            <a:r>
              <a:rPr lang="en-US" sz="2800" b="1" dirty="0" smtClean="0"/>
              <a:t>Final Project </a:t>
            </a:r>
            <a:r>
              <a:rPr lang="en-US" sz="3200" dirty="0" smtClean="0"/>
              <a:t/>
            </a:r>
            <a:br>
              <a:rPr lang="en-US" sz="3200" dirty="0" smtClean="0"/>
            </a:br>
            <a:r>
              <a:rPr lang="en-US" sz="2400" dirty="0" smtClean="0"/>
              <a:t>Fall </a:t>
            </a:r>
            <a:r>
              <a:rPr lang="en-US" sz="2400" dirty="0" smtClean="0"/>
              <a:t>2020</a:t>
            </a:r>
            <a:r>
              <a:rPr lang="en-US" sz="3600" dirty="0" smtClean="0"/>
              <a:t/>
            </a:r>
            <a:br>
              <a:rPr lang="en-US" sz="3600" dirty="0" smtClean="0"/>
            </a:br>
            <a:r>
              <a:rPr lang="en-US" sz="3600" b="1" u="sng" dirty="0" smtClean="0">
                <a:effectLst>
                  <a:outerShdw blurRad="38100" dist="38100" dir="2700000" algn="tl">
                    <a:srgbClr val="000000">
                      <a:alpha val="43137"/>
                    </a:srgbClr>
                  </a:outerShdw>
                </a:effectLst>
                <a:latin typeface="+mn-lt"/>
              </a:rPr>
              <a:t/>
            </a:r>
            <a:br>
              <a:rPr lang="en-US" sz="3600" b="1" u="sng" dirty="0" smtClean="0">
                <a:effectLst>
                  <a:outerShdw blurRad="38100" dist="38100" dir="2700000" algn="tl">
                    <a:srgbClr val="000000">
                      <a:alpha val="43137"/>
                    </a:srgbClr>
                  </a:outerShdw>
                </a:effectLst>
                <a:latin typeface="+mn-lt"/>
              </a:rPr>
            </a:br>
            <a:r>
              <a:rPr lang="en-US" sz="9600" b="1" dirty="0" smtClean="0">
                <a:ln w="66675">
                  <a:solidFill>
                    <a:schemeClr val="tx1"/>
                  </a:solidFill>
                </a:ln>
                <a:effectLst>
                  <a:outerShdw blurRad="38100" dist="38100" dir="2700000" algn="tl">
                    <a:srgbClr val="000000">
                      <a:alpha val="43137"/>
                    </a:srgbClr>
                  </a:outerShdw>
                </a:effectLst>
                <a:latin typeface="+mn-lt"/>
              </a:rPr>
              <a:t>Sentiment Analysis </a:t>
            </a:r>
            <a:endParaRPr lang="en-US" sz="9600" b="1" dirty="0">
              <a:ln w="66675">
                <a:solidFill>
                  <a:schemeClr val="tx1"/>
                </a:solidFill>
              </a:ln>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4408170" y="5563540"/>
            <a:ext cx="3375660" cy="1294460"/>
          </a:xfrm>
        </p:spPr>
        <p:txBody>
          <a:bodyPr>
            <a:normAutofit lnSpcReduction="10000"/>
          </a:bodyPr>
          <a:lstStyle/>
          <a:p>
            <a:r>
              <a:rPr lang="en-US" dirty="0" smtClean="0"/>
              <a:t>By:</a:t>
            </a:r>
          </a:p>
          <a:p>
            <a:r>
              <a:rPr lang="en-US" dirty="0" smtClean="0"/>
              <a:t>Kiki </a:t>
            </a:r>
            <a:r>
              <a:rPr lang="en-US" dirty="0" err="1" smtClean="0"/>
              <a:t>Sarpong</a:t>
            </a:r>
            <a:r>
              <a:rPr lang="en-US" dirty="0" smtClean="0"/>
              <a:t> (</a:t>
            </a:r>
            <a:r>
              <a:rPr lang="en-US" dirty="0" smtClean="0"/>
              <a:t>kys254)</a:t>
            </a:r>
          </a:p>
          <a:p>
            <a:r>
              <a:rPr lang="en-US" dirty="0" smtClean="0"/>
              <a:t>Sakshi </a:t>
            </a:r>
            <a:r>
              <a:rPr lang="en-US" dirty="0" smtClean="0"/>
              <a:t>Mishra (sm9268) </a:t>
            </a:r>
            <a:endParaRPr lang="en-US" dirty="0"/>
          </a:p>
        </p:txBody>
      </p:sp>
      <p:pic>
        <p:nvPicPr>
          <p:cNvPr id="4" name="Picture 3"/>
          <p:cNvPicPr>
            <a:picLocks noChangeAspect="1"/>
          </p:cNvPicPr>
          <p:nvPr/>
        </p:nvPicPr>
        <p:blipFill>
          <a:blip r:embed="rId2"/>
          <a:stretch>
            <a:fillRect/>
          </a:stretch>
        </p:blipFill>
        <p:spPr>
          <a:xfrm>
            <a:off x="3290067" y="320040"/>
            <a:ext cx="5611866" cy="978786"/>
          </a:xfrm>
          <a:prstGeom prst="rect">
            <a:avLst/>
          </a:prstGeom>
        </p:spPr>
      </p:pic>
    </p:spTree>
    <p:extLst>
      <p:ext uri="{BB962C8B-B14F-4D97-AF65-F5344CB8AC3E}">
        <p14:creationId xmlns:p14="http://schemas.microsoft.com/office/powerpoint/2010/main" val="2150070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59" y="1520214"/>
            <a:ext cx="8239827" cy="472435"/>
          </a:xfrm>
          <a:prstGeom prst="rect">
            <a:avLst/>
          </a:prstGeom>
        </p:spPr>
      </p:pic>
      <p:sp>
        <p:nvSpPr>
          <p:cNvPr id="6" name="TextBox 5"/>
          <p:cNvSpPr txBox="1"/>
          <p:nvPr/>
        </p:nvSpPr>
        <p:spPr>
          <a:xfrm>
            <a:off x="781122" y="702433"/>
            <a:ext cx="599330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For Vectorization we use the </a:t>
            </a:r>
            <a:r>
              <a:rPr lang="en-US" dirty="0" err="1" smtClean="0"/>
              <a:t>TfidfVectorizer</a:t>
            </a:r>
            <a:r>
              <a:rPr lang="en-US" dirty="0"/>
              <a:t> </a:t>
            </a:r>
            <a:r>
              <a:rPr lang="en-US" dirty="0" smtClean="0"/>
              <a:t>module.</a:t>
            </a:r>
          </a:p>
          <a:p>
            <a:pPr marL="285750" indent="-285750">
              <a:buFont typeface="Arial" panose="020B0604020202020204" pitchFamily="34" charset="0"/>
              <a:buChar char="•"/>
            </a:pPr>
            <a:r>
              <a:rPr lang="en-US" dirty="0" smtClean="0"/>
              <a:t>To split the data in train and test we import </a:t>
            </a:r>
            <a:r>
              <a:rPr lang="en-US" dirty="0" err="1" smtClean="0"/>
              <a:t>train_test_split</a:t>
            </a:r>
            <a:r>
              <a:rPr lang="en-US" dirty="0" smtClean="0"/>
              <a:t>.</a:t>
            </a:r>
          </a:p>
          <a:p>
            <a:pPr marL="285750" indent="-285750">
              <a:buFont typeface="Arial" panose="020B0604020202020204" pitchFamily="34" charset="0"/>
              <a:buChar char="•"/>
            </a:pPr>
            <a:endParaRPr lang="en-US" dirty="0"/>
          </a:p>
        </p:txBody>
      </p:sp>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159" y="3147840"/>
            <a:ext cx="7519916" cy="3297097"/>
          </a:xfrm>
          <a:prstGeom prst="rect">
            <a:avLst/>
          </a:prstGeom>
        </p:spPr>
      </p:pic>
      <p:sp>
        <p:nvSpPr>
          <p:cNvPr id="17" name="TextBox 16"/>
          <p:cNvSpPr txBox="1"/>
          <p:nvPr/>
        </p:nvSpPr>
        <p:spPr>
          <a:xfrm>
            <a:off x="928688" y="2428875"/>
            <a:ext cx="9131795"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Following libraries are imported for the sake of the models that we’ll be using in this project.</a:t>
            </a:r>
            <a:endParaRPr lang="en-US" dirty="0"/>
          </a:p>
        </p:txBody>
      </p:sp>
    </p:spTree>
    <p:extLst>
      <p:ext uri="{BB962C8B-B14F-4D97-AF65-F5344CB8AC3E}">
        <p14:creationId xmlns:p14="http://schemas.microsoft.com/office/powerpoint/2010/main" val="243525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61" y="3081179"/>
            <a:ext cx="8498878" cy="3262472"/>
          </a:xfrm>
          <a:prstGeom prst="rect">
            <a:avLst/>
          </a:prstGeom>
        </p:spPr>
      </p:pic>
      <p:sp>
        <p:nvSpPr>
          <p:cNvPr id="5" name="TextBox 4"/>
          <p:cNvSpPr txBox="1"/>
          <p:nvPr/>
        </p:nvSpPr>
        <p:spPr>
          <a:xfrm>
            <a:off x="1028700" y="1690688"/>
            <a:ext cx="8755410" cy="923330"/>
          </a:xfrm>
          <a:prstGeom prst="rect">
            <a:avLst/>
          </a:prstGeom>
          <a:noFill/>
        </p:spPr>
        <p:txBody>
          <a:bodyPr wrap="none" rtlCol="0">
            <a:spAutoFit/>
          </a:bodyPr>
          <a:lstStyle/>
          <a:p>
            <a:r>
              <a:rPr lang="en-US" dirty="0" smtClean="0"/>
              <a:t>To store all the desirable stop words:</a:t>
            </a:r>
          </a:p>
          <a:p>
            <a:pPr marL="285750" indent="-285750">
              <a:buFont typeface="Arial" panose="020B0604020202020204" pitchFamily="34" charset="0"/>
              <a:buChar char="•"/>
            </a:pPr>
            <a:r>
              <a:rPr lang="en-US" dirty="0" smtClean="0"/>
              <a:t>Import and download the whole range of stop words available in the </a:t>
            </a:r>
            <a:r>
              <a:rPr lang="en-US" dirty="0" err="1" smtClean="0"/>
              <a:t>nltk</a:t>
            </a:r>
            <a:r>
              <a:rPr lang="en-US" dirty="0" smtClean="0"/>
              <a:t> package.</a:t>
            </a:r>
          </a:p>
          <a:p>
            <a:pPr marL="285750" indent="-285750">
              <a:buFont typeface="Arial" panose="020B0604020202020204" pitchFamily="34" charset="0"/>
              <a:buChar char="•"/>
            </a:pPr>
            <a:r>
              <a:rPr lang="en-US" dirty="0" smtClean="0"/>
              <a:t>Create a set of stop words in the English language and store it the variable ‘</a:t>
            </a:r>
            <a:r>
              <a:rPr lang="en-US" dirty="0" err="1" smtClean="0"/>
              <a:t>stop_words</a:t>
            </a:r>
            <a:r>
              <a:rPr lang="en-US" dirty="0" smtClean="0"/>
              <a:t>’. </a:t>
            </a:r>
          </a:p>
        </p:txBody>
      </p:sp>
      <p:sp>
        <p:nvSpPr>
          <p:cNvPr id="6" name="Rectangle 5"/>
          <p:cNvSpPr/>
          <p:nvPr/>
        </p:nvSpPr>
        <p:spPr>
          <a:xfrm>
            <a:off x="2928938" y="3243263"/>
            <a:ext cx="6657975" cy="985837"/>
          </a:xfrm>
          <a:prstGeom prst="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28938" y="4229101"/>
            <a:ext cx="6657975" cy="3429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STOP WORDS</a:t>
            </a:r>
            <a:endParaRPr lang="en-US" sz="4800" b="1" dirty="0"/>
          </a:p>
        </p:txBody>
      </p:sp>
      <p:cxnSp>
        <p:nvCxnSpPr>
          <p:cNvPr id="11" name="Straight Connector 10"/>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91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481" y="3697191"/>
            <a:ext cx="7300538" cy="1214690"/>
          </a:xfrm>
          <a:prstGeom prst="rect">
            <a:avLst/>
          </a:prstGeom>
        </p:spPr>
      </p:pic>
      <p:sp>
        <p:nvSpPr>
          <p:cNvPr id="5" name="TextBox 4"/>
          <p:cNvSpPr txBox="1"/>
          <p:nvPr/>
        </p:nvSpPr>
        <p:spPr>
          <a:xfrm>
            <a:off x="838200" y="1569493"/>
            <a:ext cx="10735101" cy="1938992"/>
          </a:xfrm>
          <a:prstGeom prst="rect">
            <a:avLst/>
          </a:prstGeom>
          <a:noFill/>
        </p:spPr>
        <p:txBody>
          <a:bodyPr wrap="square" rtlCol="0">
            <a:spAutoFit/>
          </a:bodyPr>
          <a:lstStyle/>
          <a:p>
            <a:pPr algn="just"/>
            <a:r>
              <a:rPr lang="en-US" sz="2400" dirty="0" smtClean="0"/>
              <a:t>To remove these columns that to do not contribute in the analysis of data, </a:t>
            </a:r>
            <a:r>
              <a:rPr lang="en-US" sz="2400" dirty="0" err="1" smtClean="0"/>
              <a:t>delete_redundant_cols</a:t>
            </a:r>
            <a:r>
              <a:rPr lang="en-US" sz="2400" dirty="0" smtClean="0"/>
              <a:t> function is made. The </a:t>
            </a:r>
            <a:r>
              <a:rPr lang="en-US" sz="2400" dirty="0" err="1" smtClean="0"/>
              <a:t>dataframe</a:t>
            </a:r>
            <a:r>
              <a:rPr lang="en-US" sz="2400" dirty="0" smtClean="0"/>
              <a:t> and column names of that </a:t>
            </a:r>
            <a:r>
              <a:rPr lang="en-US" sz="2400" dirty="0" err="1" smtClean="0"/>
              <a:t>dataframe</a:t>
            </a:r>
            <a:r>
              <a:rPr lang="en-US" sz="2400" dirty="0" smtClean="0"/>
              <a:t> are passed as parameters into this function. This function shall return a new </a:t>
            </a:r>
            <a:r>
              <a:rPr lang="en-US" sz="2400" dirty="0" err="1" smtClean="0"/>
              <a:t>dataframe</a:t>
            </a:r>
            <a:r>
              <a:rPr lang="en-US" sz="2400" dirty="0" smtClean="0"/>
              <a:t> which does not contain the columns passed in this function as a parameter</a:t>
            </a:r>
            <a:r>
              <a:rPr lang="en-US" dirty="0" smtClean="0"/>
              <a:t>.</a:t>
            </a:r>
            <a:endParaRPr lang="en-US" dirty="0"/>
          </a:p>
        </p:txBody>
      </p:sp>
      <p:sp>
        <p:nvSpPr>
          <p:cNvPr id="6"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FUNCTIONS</a:t>
            </a:r>
            <a:endParaRPr lang="en-US" sz="4800" b="1" dirty="0"/>
          </a:p>
        </p:txBody>
      </p:sp>
      <p:cxnSp>
        <p:nvCxnSpPr>
          <p:cNvPr id="7" name="Straight Connector 6"/>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73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317267"/>
            <a:ext cx="10216487" cy="369332"/>
          </a:xfrm>
          <a:prstGeom prst="rect">
            <a:avLst/>
          </a:prstGeom>
          <a:noFill/>
        </p:spPr>
        <p:txBody>
          <a:bodyPr wrap="square" rtlCol="0">
            <a:spAutoFit/>
          </a:bodyPr>
          <a:lstStyle/>
          <a:p>
            <a:pPr algn="just"/>
            <a:r>
              <a:rPr lang="en-US" dirty="0" smtClean="0"/>
              <a:t>This function is for preprocessing the text under the column name ‘Text’ in our dataset.</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6" y="1863586"/>
            <a:ext cx="7816997" cy="4743156"/>
          </a:xfrm>
          <a:prstGeom prst="rect">
            <a:avLst/>
          </a:prstGeom>
        </p:spPr>
      </p:pic>
      <p:sp>
        <p:nvSpPr>
          <p:cNvPr id="7"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FUNCTIONS</a:t>
            </a:r>
            <a:endParaRPr lang="en-US" sz="4800" b="1" dirty="0"/>
          </a:p>
        </p:txBody>
      </p:sp>
      <p:cxnSp>
        <p:nvCxnSpPr>
          <p:cNvPr id="8" name="Straight Connector 7"/>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32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58208" y="217415"/>
            <a:ext cx="3457575" cy="369332"/>
          </a:xfrm>
          <a:prstGeom prst="rect">
            <a:avLst/>
          </a:prstGeom>
          <a:solidFill>
            <a:schemeClr val="bg1"/>
          </a:solidFill>
          <a:ln>
            <a:solidFill>
              <a:schemeClr val="tx1">
                <a:lumMod val="95000"/>
                <a:lumOff val="5000"/>
              </a:schemeClr>
            </a:solidFill>
          </a:ln>
        </p:spPr>
        <p:txBody>
          <a:bodyPr wrap="square" rtlCol="0">
            <a:spAutoFit/>
          </a:bodyPr>
          <a:lstStyle/>
          <a:p>
            <a:pPr algn="just"/>
            <a:r>
              <a:rPr lang="en-US" dirty="0" smtClean="0"/>
              <a:t>Convert the text into lower case.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 y="1873407"/>
            <a:ext cx="7816997" cy="4743156"/>
          </a:xfrm>
          <a:prstGeom prst="rect">
            <a:avLst/>
          </a:prstGeom>
        </p:spPr>
      </p:pic>
      <p:sp>
        <p:nvSpPr>
          <p:cNvPr id="3" name="Rectangle 2"/>
          <p:cNvSpPr/>
          <p:nvPr/>
        </p:nvSpPr>
        <p:spPr>
          <a:xfrm>
            <a:off x="1125415" y="2270183"/>
            <a:ext cx="2194560" cy="29542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25415" y="2668765"/>
            <a:ext cx="6675120" cy="29542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58208" y="835912"/>
            <a:ext cx="3457575" cy="2446824"/>
          </a:xfrm>
          <a:prstGeom prst="rect">
            <a:avLst/>
          </a:prstGeom>
          <a:noFill/>
          <a:ln>
            <a:solidFill>
              <a:schemeClr val="tx1">
                <a:lumMod val="95000"/>
                <a:lumOff val="5000"/>
              </a:schemeClr>
            </a:solidFill>
          </a:ln>
        </p:spPr>
        <p:txBody>
          <a:bodyPr wrap="square" rtlCol="0">
            <a:spAutoFit/>
          </a:bodyPr>
          <a:lstStyle/>
          <a:p>
            <a:pPr algn="just"/>
            <a:r>
              <a:rPr lang="en-US" sz="1700" dirty="0" smtClean="0"/>
              <a:t>This removes any URLs in the text. "http\S+|www\S+|https\S+“ signifies command to removal of ‘http’, ‘https’ and ‘www’ links and replace it with “ “. Flags are set to MULTILINE to instruct the python to match special characters to match the start or end of any line with a string.</a:t>
            </a:r>
            <a:endParaRPr lang="en-US" sz="1700" dirty="0"/>
          </a:p>
        </p:txBody>
      </p:sp>
      <p:sp>
        <p:nvSpPr>
          <p:cNvPr id="9" name="TextBox 8"/>
          <p:cNvSpPr txBox="1"/>
          <p:nvPr/>
        </p:nvSpPr>
        <p:spPr>
          <a:xfrm>
            <a:off x="8558208" y="3941673"/>
            <a:ext cx="3457575" cy="1200329"/>
          </a:xfrm>
          <a:prstGeom prst="rect">
            <a:avLst/>
          </a:prstGeom>
          <a:noFill/>
          <a:ln>
            <a:solidFill>
              <a:schemeClr val="tx1">
                <a:lumMod val="95000"/>
                <a:lumOff val="5000"/>
              </a:schemeClr>
            </a:solidFill>
          </a:ln>
        </p:spPr>
        <p:txBody>
          <a:bodyPr wrap="square" rtlCol="0">
            <a:spAutoFit/>
          </a:bodyPr>
          <a:lstStyle/>
          <a:p>
            <a:pPr algn="just"/>
            <a:r>
              <a:rPr lang="en-US" dirty="0" smtClean="0"/>
              <a:t>This line of code removes all punctuation marks represented by ‘</a:t>
            </a:r>
            <a:r>
              <a:rPr lang="en-US" dirty="0" err="1" smtClean="0"/>
              <a:t>string.punctuation</a:t>
            </a:r>
            <a:r>
              <a:rPr lang="en-US" dirty="0" smtClean="0"/>
              <a:t>’ and replaces them with “ “.</a:t>
            </a:r>
            <a:endParaRPr lang="en-US" dirty="0"/>
          </a:p>
        </p:txBody>
      </p:sp>
      <p:cxnSp>
        <p:nvCxnSpPr>
          <p:cNvPr id="14" name="Elbow Connector 13"/>
          <p:cNvCxnSpPr>
            <a:stCxn id="3" idx="3"/>
            <a:endCxn id="5" idx="1"/>
          </p:cNvCxnSpPr>
          <p:nvPr/>
        </p:nvCxnSpPr>
        <p:spPr>
          <a:xfrm flipV="1">
            <a:off x="3319975" y="402081"/>
            <a:ext cx="5238233" cy="2015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3"/>
            <a:endCxn id="8" idx="1"/>
          </p:cNvCxnSpPr>
          <p:nvPr/>
        </p:nvCxnSpPr>
        <p:spPr>
          <a:xfrm flipV="1">
            <a:off x="7800535" y="2059324"/>
            <a:ext cx="757673" cy="757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34938" y="3092628"/>
            <a:ext cx="6035040" cy="29542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p:cNvCxnSpPr>
            <a:stCxn id="20" idx="3"/>
            <a:endCxn id="9" idx="1"/>
          </p:cNvCxnSpPr>
          <p:nvPr/>
        </p:nvCxnSpPr>
        <p:spPr>
          <a:xfrm>
            <a:off x="7169978" y="3240339"/>
            <a:ext cx="1388230" cy="13014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558208" y="5693233"/>
            <a:ext cx="3457575" cy="923330"/>
          </a:xfrm>
          <a:prstGeom prst="rect">
            <a:avLst/>
          </a:prstGeom>
          <a:noFill/>
          <a:ln>
            <a:solidFill>
              <a:schemeClr val="tx1">
                <a:lumMod val="95000"/>
                <a:lumOff val="5000"/>
              </a:schemeClr>
            </a:solidFill>
          </a:ln>
        </p:spPr>
        <p:txBody>
          <a:bodyPr wrap="square" rtlCol="0">
            <a:spAutoFit/>
          </a:bodyPr>
          <a:lstStyle/>
          <a:p>
            <a:pPr algn="just"/>
            <a:r>
              <a:rPr lang="en-US" dirty="0" smtClean="0"/>
              <a:t>This line of code removes all usernames and hashtags and replaces them with “ “.</a:t>
            </a:r>
            <a:endParaRPr lang="en-US" dirty="0"/>
          </a:p>
        </p:txBody>
      </p:sp>
      <p:cxnSp>
        <p:nvCxnSpPr>
          <p:cNvPr id="33" name="Elbow Connector 32"/>
          <p:cNvCxnSpPr>
            <a:stCxn id="34" idx="3"/>
            <a:endCxn id="29" idx="1"/>
          </p:cNvCxnSpPr>
          <p:nvPr/>
        </p:nvCxnSpPr>
        <p:spPr>
          <a:xfrm>
            <a:off x="4715385" y="3613287"/>
            <a:ext cx="3842823" cy="2541611"/>
          </a:xfrm>
          <a:prstGeom prst="bentConnector3">
            <a:avLst>
              <a:gd name="adj1" fmla="val 86436"/>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149225" y="3465576"/>
            <a:ext cx="3566160" cy="29542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769620" y="1303020"/>
            <a:ext cx="7788588"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FUNCTIONS</a:t>
            </a:r>
            <a:endParaRPr lang="en-US" sz="4800" b="1" dirty="0"/>
          </a:p>
        </p:txBody>
      </p:sp>
    </p:spTree>
    <p:extLst>
      <p:ext uri="{BB962C8B-B14F-4D97-AF65-F5344CB8AC3E}">
        <p14:creationId xmlns:p14="http://schemas.microsoft.com/office/powerpoint/2010/main" val="350214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58208" y="217415"/>
            <a:ext cx="3457575" cy="1477328"/>
          </a:xfrm>
          <a:prstGeom prst="rect">
            <a:avLst/>
          </a:prstGeom>
          <a:solidFill>
            <a:schemeClr val="bg1"/>
          </a:solidFill>
          <a:ln>
            <a:solidFill>
              <a:schemeClr val="tx1">
                <a:lumMod val="95000"/>
                <a:lumOff val="5000"/>
              </a:schemeClr>
            </a:solidFill>
          </a:ln>
        </p:spPr>
        <p:txBody>
          <a:bodyPr wrap="square" rtlCol="0">
            <a:spAutoFit/>
          </a:bodyPr>
          <a:lstStyle/>
          <a:p>
            <a:pPr algn="just"/>
            <a:r>
              <a:rPr lang="en-US" dirty="0" err="1" smtClean="0"/>
              <a:t>Tokenise</a:t>
            </a:r>
            <a:r>
              <a:rPr lang="en-US" dirty="0" smtClean="0"/>
              <a:t> the text and then save those words or “tokens” in a list such that those words are not </a:t>
            </a:r>
            <a:r>
              <a:rPr lang="en-US" dirty="0" err="1" smtClean="0"/>
              <a:t>stopwords</a:t>
            </a:r>
            <a:r>
              <a:rPr lang="en-US" dirty="0" smtClean="0"/>
              <a:t> list. Here we get rid of the </a:t>
            </a:r>
            <a:r>
              <a:rPr lang="en-US" dirty="0" err="1" smtClean="0"/>
              <a:t>stopwords</a:t>
            </a:r>
            <a:r>
              <a:rPr lang="en-US" dirty="0" smtClean="0"/>
              <a:t>.</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 y="1873407"/>
            <a:ext cx="7816997" cy="4743156"/>
          </a:xfrm>
          <a:prstGeom prst="rect">
            <a:avLst/>
          </a:prstGeom>
        </p:spPr>
      </p:pic>
      <p:sp>
        <p:nvSpPr>
          <p:cNvPr id="3" name="Rectangle 2"/>
          <p:cNvSpPr/>
          <p:nvPr/>
        </p:nvSpPr>
        <p:spPr>
          <a:xfrm>
            <a:off x="1125415" y="3813247"/>
            <a:ext cx="6766560" cy="54864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25415" y="4484030"/>
            <a:ext cx="6675120" cy="4572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58207" y="2287162"/>
            <a:ext cx="3457575" cy="877163"/>
          </a:xfrm>
          <a:prstGeom prst="rect">
            <a:avLst/>
          </a:prstGeom>
          <a:noFill/>
          <a:ln>
            <a:solidFill>
              <a:schemeClr val="tx1">
                <a:lumMod val="95000"/>
                <a:lumOff val="5000"/>
              </a:schemeClr>
            </a:solidFill>
          </a:ln>
        </p:spPr>
        <p:txBody>
          <a:bodyPr wrap="square" rtlCol="0">
            <a:spAutoFit/>
          </a:bodyPr>
          <a:lstStyle/>
          <a:p>
            <a:pPr algn="just"/>
            <a:r>
              <a:rPr lang="en-US" sz="1700" dirty="0" smtClean="0"/>
              <a:t>Use </a:t>
            </a:r>
            <a:r>
              <a:rPr lang="en-US" sz="1700" dirty="0" err="1" smtClean="0"/>
              <a:t>PorterStemmer</a:t>
            </a:r>
            <a:r>
              <a:rPr lang="en-US" sz="1700" dirty="0" smtClean="0"/>
              <a:t> method to find all the stemmed words and save it a list.</a:t>
            </a:r>
            <a:endParaRPr lang="en-US" sz="1700" dirty="0"/>
          </a:p>
        </p:txBody>
      </p:sp>
      <p:sp>
        <p:nvSpPr>
          <p:cNvPr id="9" name="TextBox 8"/>
          <p:cNvSpPr txBox="1"/>
          <p:nvPr/>
        </p:nvSpPr>
        <p:spPr>
          <a:xfrm>
            <a:off x="8558207" y="4712802"/>
            <a:ext cx="3457575" cy="923330"/>
          </a:xfrm>
          <a:prstGeom prst="rect">
            <a:avLst/>
          </a:prstGeom>
          <a:noFill/>
          <a:ln>
            <a:solidFill>
              <a:schemeClr val="tx1">
                <a:lumMod val="95000"/>
                <a:lumOff val="5000"/>
              </a:schemeClr>
            </a:solidFill>
          </a:ln>
        </p:spPr>
        <p:txBody>
          <a:bodyPr wrap="square" rtlCol="0">
            <a:spAutoFit/>
          </a:bodyPr>
          <a:lstStyle/>
          <a:p>
            <a:pPr algn="just"/>
            <a:r>
              <a:rPr lang="en-US" dirty="0" smtClean="0"/>
              <a:t>Convert all stemmed words into lemmas and store it in the list </a:t>
            </a:r>
            <a:r>
              <a:rPr lang="en-US" dirty="0" err="1" smtClean="0"/>
              <a:t>lemma_words</a:t>
            </a:r>
            <a:r>
              <a:rPr lang="en-US" dirty="0"/>
              <a:t>.</a:t>
            </a:r>
          </a:p>
        </p:txBody>
      </p:sp>
      <p:cxnSp>
        <p:nvCxnSpPr>
          <p:cNvPr id="14" name="Elbow Connector 13"/>
          <p:cNvCxnSpPr>
            <a:stCxn id="3" idx="3"/>
            <a:endCxn id="5" idx="1"/>
          </p:cNvCxnSpPr>
          <p:nvPr/>
        </p:nvCxnSpPr>
        <p:spPr>
          <a:xfrm flipV="1">
            <a:off x="7891975" y="956079"/>
            <a:ext cx="666233" cy="31314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3"/>
            <a:endCxn id="8" idx="1"/>
          </p:cNvCxnSpPr>
          <p:nvPr/>
        </p:nvCxnSpPr>
        <p:spPr>
          <a:xfrm flipV="1">
            <a:off x="7800535" y="2725744"/>
            <a:ext cx="757672" cy="1986886"/>
          </a:xfrm>
          <a:prstGeom prst="bentConnector3">
            <a:avLst>
              <a:gd name="adj1" fmla="val 80945"/>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25415" y="5075543"/>
            <a:ext cx="6675120" cy="489423"/>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p:cNvCxnSpPr>
            <a:stCxn id="20" idx="3"/>
            <a:endCxn id="9" idx="1"/>
          </p:cNvCxnSpPr>
          <p:nvPr/>
        </p:nvCxnSpPr>
        <p:spPr>
          <a:xfrm flipV="1">
            <a:off x="7800535" y="5174467"/>
            <a:ext cx="757672" cy="1457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620" y="1303020"/>
            <a:ext cx="7788588"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FUNCTIONS</a:t>
            </a:r>
            <a:endParaRPr lang="en-US" sz="4800" b="1" dirty="0"/>
          </a:p>
        </p:txBody>
      </p:sp>
    </p:spTree>
    <p:extLst>
      <p:ext uri="{BB962C8B-B14F-4D97-AF65-F5344CB8AC3E}">
        <p14:creationId xmlns:p14="http://schemas.microsoft.com/office/powerpoint/2010/main" val="95288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043" y="3329136"/>
            <a:ext cx="8902976" cy="1504729"/>
          </a:xfrm>
          <a:prstGeom prst="rect">
            <a:avLst/>
          </a:prstGeom>
        </p:spPr>
      </p:pic>
      <p:sp>
        <p:nvSpPr>
          <p:cNvPr id="7"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FUNCTIONS</a:t>
            </a:r>
            <a:endParaRPr lang="en-US" sz="4800" b="1" dirty="0"/>
          </a:p>
        </p:txBody>
      </p:sp>
      <p:cxnSp>
        <p:nvCxnSpPr>
          <p:cNvPr id="8" name="Straight Connector 7"/>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2500" y="1924050"/>
            <a:ext cx="10332720" cy="923330"/>
          </a:xfrm>
          <a:prstGeom prst="rect">
            <a:avLst/>
          </a:prstGeom>
          <a:noFill/>
        </p:spPr>
        <p:txBody>
          <a:bodyPr wrap="square" rtlCol="0">
            <a:spAutoFit/>
          </a:bodyPr>
          <a:lstStyle/>
          <a:p>
            <a:r>
              <a:rPr lang="en-US" dirty="0" smtClean="0"/>
              <a:t>The following ‘</a:t>
            </a:r>
            <a:r>
              <a:rPr lang="en-US" dirty="0" err="1" smtClean="0"/>
              <a:t>get_feature_vector</a:t>
            </a:r>
            <a:r>
              <a:rPr lang="en-US" dirty="0" smtClean="0"/>
              <a:t>’ function is defined to produce the vector of words present in the review text. We made an </a:t>
            </a:r>
            <a:r>
              <a:rPr lang="en-US" dirty="0" err="1" smtClean="0"/>
              <a:t>TfidfVectorizer</a:t>
            </a:r>
            <a:r>
              <a:rPr lang="en-US" dirty="0" smtClean="0"/>
              <a:t> object named ‘vector’ and fit our review into this object.</a:t>
            </a:r>
          </a:p>
          <a:p>
            <a:r>
              <a:rPr lang="en-US" dirty="0" smtClean="0"/>
              <a:t>This function return the vector with numerical values.</a:t>
            </a:r>
            <a:endParaRPr lang="en-US" dirty="0"/>
          </a:p>
        </p:txBody>
      </p:sp>
    </p:spTree>
    <p:extLst>
      <p:ext uri="{BB962C8B-B14F-4D97-AF65-F5344CB8AC3E}">
        <p14:creationId xmlns:p14="http://schemas.microsoft.com/office/powerpoint/2010/main" val="1137821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11" y="1936852"/>
            <a:ext cx="10850489" cy="724001"/>
          </a:xfrm>
          <a:prstGeom prst="rect">
            <a:avLst/>
          </a:prstGeom>
        </p:spPr>
      </p:pic>
      <p:sp>
        <p:nvSpPr>
          <p:cNvPr id="10" name="TextBox 9"/>
          <p:cNvSpPr txBox="1"/>
          <p:nvPr/>
        </p:nvSpPr>
        <p:spPr>
          <a:xfrm>
            <a:off x="838200" y="1539746"/>
            <a:ext cx="9207777" cy="369332"/>
          </a:xfrm>
          <a:prstGeom prst="rect">
            <a:avLst/>
          </a:prstGeom>
          <a:noFill/>
        </p:spPr>
        <p:txBody>
          <a:bodyPr wrap="none" rtlCol="0">
            <a:spAutoFit/>
          </a:bodyPr>
          <a:lstStyle/>
          <a:p>
            <a:r>
              <a:rPr lang="en-US" dirty="0" smtClean="0"/>
              <a:t>The dataset is in csv format. It the stored in a </a:t>
            </a:r>
            <a:r>
              <a:rPr lang="en-US" dirty="0" err="1" smtClean="0"/>
              <a:t>dataframe</a:t>
            </a:r>
            <a:r>
              <a:rPr lang="en-US" dirty="0" smtClean="0"/>
              <a:t> named ‘</a:t>
            </a:r>
            <a:r>
              <a:rPr lang="en-US" dirty="0" err="1" smtClean="0"/>
              <a:t>df</a:t>
            </a:r>
            <a:r>
              <a:rPr lang="en-US" dirty="0" smtClean="0"/>
              <a:t>’, and the encoding is ‘latin-1’.</a:t>
            </a:r>
            <a:endParaRPr lang="en-US" dirty="0"/>
          </a:p>
        </p:txBody>
      </p:sp>
      <p:pic>
        <p:nvPicPr>
          <p:cNvPr id="11" name="Picture 10" descr="Screen Clipping"/>
          <p:cNvPicPr>
            <a:picLocks noChangeAspect="1"/>
          </p:cNvPicPr>
          <p:nvPr/>
        </p:nvPicPr>
        <p:blipFill rotWithShape="1">
          <a:blip r:embed="rId3">
            <a:extLst>
              <a:ext uri="{28A0092B-C50C-407E-A947-70E740481C1C}">
                <a14:useLocalDpi xmlns:a14="http://schemas.microsoft.com/office/drawing/2010/main" val="0"/>
              </a:ext>
            </a:extLst>
          </a:blip>
          <a:srcRect b="4425"/>
          <a:stretch/>
        </p:blipFill>
        <p:spPr>
          <a:xfrm>
            <a:off x="1629477" y="2660853"/>
            <a:ext cx="8598156" cy="4094789"/>
          </a:xfrm>
          <a:prstGeom prst="rect">
            <a:avLst/>
          </a:prstGeom>
        </p:spPr>
      </p:pic>
      <p:sp>
        <p:nvSpPr>
          <p:cNvPr id="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LOADING THE DATASET</a:t>
            </a:r>
            <a:endParaRPr lang="en-US" sz="4800" b="1" dirty="0"/>
          </a:p>
        </p:txBody>
      </p:sp>
      <p:cxnSp>
        <p:nvCxnSpPr>
          <p:cNvPr id="12" name="Straight Connector 11"/>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525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431917"/>
            <a:ext cx="10666863" cy="796918"/>
          </a:xfrm>
        </p:spPr>
        <p:txBody>
          <a:bodyPr>
            <a:normAutofit lnSpcReduction="10000"/>
          </a:bodyPr>
          <a:lstStyle/>
          <a:p>
            <a:pPr marL="0" indent="0">
              <a:buNone/>
            </a:pPr>
            <a:r>
              <a:rPr lang="en-US" dirty="0" smtClean="0"/>
              <a:t>This cell checks all duplicate entries in the </a:t>
            </a:r>
            <a:r>
              <a:rPr lang="en-US" dirty="0" err="1" smtClean="0"/>
              <a:t>dataframe</a:t>
            </a:r>
            <a:r>
              <a:rPr lang="en-US" dirty="0" smtClean="0"/>
              <a:t> and drops those duplicate entries.</a:t>
            </a:r>
            <a:endParaRPr lang="en-US" dirty="0"/>
          </a:p>
        </p:txBody>
      </p:sp>
      <p:sp>
        <p:nvSpPr>
          <p:cNvPr id="5" name="Content Placeholder 2"/>
          <p:cNvSpPr txBox="1">
            <a:spLocks/>
          </p:cNvSpPr>
          <p:nvPr/>
        </p:nvSpPr>
        <p:spPr>
          <a:xfrm>
            <a:off x="826824" y="4482252"/>
            <a:ext cx="10515600" cy="976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For the sake of smaller dataset we select and save only those entries whose character size of review text is less than 400 characters.</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94" y="2314415"/>
            <a:ext cx="10879068" cy="981212"/>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71" y="5416452"/>
            <a:ext cx="10983858" cy="1190791"/>
          </a:xfrm>
          <a:prstGeom prst="rect">
            <a:avLst/>
          </a:prstGeom>
        </p:spPr>
      </p:pic>
      <p:sp>
        <p:nvSpPr>
          <p:cNvPr id="10"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DUPLICATE DATA</a:t>
            </a:r>
            <a:endParaRPr lang="en-US" sz="4800" b="1" dirty="0"/>
          </a:p>
        </p:txBody>
      </p:sp>
      <p:cxnSp>
        <p:nvCxnSpPr>
          <p:cNvPr id="11" name="Straight Connector 10"/>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769620" y="367903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LIMIT CHARACTER SIZE</a:t>
            </a:r>
            <a:endParaRPr lang="en-US" sz="4800" b="1" dirty="0"/>
          </a:p>
        </p:txBody>
      </p:sp>
      <p:cxnSp>
        <p:nvCxnSpPr>
          <p:cNvPr id="15" name="Straight Connector 14"/>
          <p:cNvCxnSpPr/>
          <p:nvPr/>
        </p:nvCxnSpPr>
        <p:spPr>
          <a:xfrm>
            <a:off x="769620" y="443405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07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8252"/>
            <a:ext cx="10515600" cy="1169743"/>
          </a:xfrm>
        </p:spPr>
        <p:txBody>
          <a:bodyPr>
            <a:normAutofit/>
          </a:bodyPr>
          <a:lstStyle/>
          <a:p>
            <a:pPr marL="0" indent="0">
              <a:buNone/>
            </a:pPr>
            <a:r>
              <a:rPr lang="en-US" sz="2000" dirty="0" smtClean="0"/>
              <a:t>The </a:t>
            </a:r>
            <a:r>
              <a:rPr lang="en-US" sz="2000" dirty="0" err="1" smtClean="0"/>
              <a:t>wordcloud</a:t>
            </a:r>
            <a:r>
              <a:rPr lang="en-US" sz="2000" dirty="0" smtClean="0"/>
              <a:t> package is imported in this cell for visual representation of frequently occurring words in the text column of the dataset. </a:t>
            </a:r>
            <a:r>
              <a:rPr lang="en-US" sz="2000" dirty="0" err="1" smtClean="0"/>
              <a:t>Matplotlib</a:t>
            </a:r>
            <a:r>
              <a:rPr lang="en-US" sz="2000" dirty="0" err="1" smtClean="0"/>
              <a:t>.pyplot</a:t>
            </a:r>
            <a:r>
              <a:rPr lang="en-US" sz="2000" dirty="0" smtClean="0"/>
              <a:t> is imported to plot the word cloud.</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16" y="2951928"/>
            <a:ext cx="4801270" cy="199100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200" y="2190945"/>
            <a:ext cx="4525006" cy="3343742"/>
          </a:xfrm>
          <a:prstGeom prst="rect">
            <a:avLst/>
          </a:prstGeom>
        </p:spPr>
      </p:pic>
      <p:sp>
        <p:nvSpPr>
          <p:cNvPr id="6" name="TextBox 5"/>
          <p:cNvSpPr txBox="1"/>
          <p:nvPr/>
        </p:nvSpPr>
        <p:spPr>
          <a:xfrm>
            <a:off x="7177200" y="5613151"/>
            <a:ext cx="4525006" cy="1200329"/>
          </a:xfrm>
          <a:prstGeom prst="rect">
            <a:avLst/>
          </a:prstGeom>
          <a:noFill/>
        </p:spPr>
        <p:txBody>
          <a:bodyPr wrap="square" rtlCol="0">
            <a:spAutoFit/>
          </a:bodyPr>
          <a:lstStyle/>
          <a:p>
            <a:r>
              <a:rPr lang="en-US" dirty="0" smtClean="0"/>
              <a:t>In this plot the frequency of these words can be determined by the font size of each word. Bigger the font, more frequent the word is in the reviews.</a:t>
            </a:r>
            <a:endParaRPr lang="en-US" dirty="0"/>
          </a:p>
        </p:txBody>
      </p:sp>
      <p:sp>
        <p:nvSpPr>
          <p:cNvPr id="7" name="TextBox 6"/>
          <p:cNvSpPr txBox="1"/>
          <p:nvPr/>
        </p:nvSpPr>
        <p:spPr>
          <a:xfrm>
            <a:off x="952216" y="5157636"/>
            <a:ext cx="5014801" cy="923330"/>
          </a:xfrm>
          <a:prstGeom prst="rect">
            <a:avLst/>
          </a:prstGeom>
          <a:noFill/>
        </p:spPr>
        <p:txBody>
          <a:bodyPr wrap="square" rtlCol="0">
            <a:spAutoFit/>
          </a:bodyPr>
          <a:lstStyle/>
          <a:p>
            <a:r>
              <a:rPr lang="en-US" dirty="0" smtClean="0"/>
              <a:t>The reviews are combined together and stored in the variable ‘</a:t>
            </a:r>
            <a:r>
              <a:rPr lang="en-US" dirty="0" err="1" smtClean="0"/>
              <a:t>all_reviews</a:t>
            </a:r>
            <a:r>
              <a:rPr lang="en-US" dirty="0" smtClean="0"/>
              <a:t>’. Then it is passed in </a:t>
            </a:r>
            <a:r>
              <a:rPr lang="en-US" dirty="0" err="1" smtClean="0"/>
              <a:t>WordCloud</a:t>
            </a:r>
            <a:r>
              <a:rPr lang="en-US" dirty="0" smtClean="0"/>
              <a:t> function to generate the plot.</a:t>
            </a:r>
            <a:endParaRPr lang="en-US" dirty="0"/>
          </a:p>
        </p:txBody>
      </p:sp>
      <p:sp>
        <p:nvSpPr>
          <p:cNvPr id="9"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GRAPH OF FREQUENT WORDS</a:t>
            </a:r>
            <a:endParaRPr lang="en-US" sz="4800" b="1" dirty="0"/>
          </a:p>
        </p:txBody>
      </p:sp>
      <p:cxnSp>
        <p:nvCxnSpPr>
          <p:cNvPr id="10" name="Straight Connector 9"/>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68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05"/>
            <a:ext cx="10515600" cy="755015"/>
          </a:xfrm>
        </p:spPr>
        <p:txBody>
          <a:bodyPr>
            <a:normAutofit/>
          </a:bodyPr>
          <a:lstStyle/>
          <a:p>
            <a:r>
              <a:rPr lang="en-US" sz="4800" b="1" dirty="0" smtClean="0"/>
              <a:t>OBJECTIVE</a:t>
            </a:r>
            <a:endParaRPr lang="en-US" sz="4800"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Our objective is to identify the emotions of the author of any textual data using  various machine learning models such as Logistic Regression, Naïve Bayes Model and RNNs.</a:t>
            </a:r>
          </a:p>
          <a:p>
            <a:pPr marL="0" indent="0" algn="just">
              <a:buNone/>
            </a:pPr>
            <a:endParaRPr lang="en-US" dirty="0" smtClean="0"/>
          </a:p>
          <a:p>
            <a:pPr marL="0" indent="0" algn="just">
              <a:buNone/>
            </a:pPr>
            <a:r>
              <a:rPr lang="en-US" dirty="0" smtClean="0"/>
              <a:t>Emotions are classified as highly positive, somewhat positive, neutral, somewhat negative and highly negative.</a:t>
            </a:r>
          </a:p>
          <a:p>
            <a:pPr marL="0" indent="0" algn="just">
              <a:buNone/>
            </a:pPr>
            <a:endParaRPr lang="en-US" dirty="0"/>
          </a:p>
          <a:p>
            <a:pPr marL="0" indent="0" algn="just">
              <a:buNone/>
            </a:pPr>
            <a:r>
              <a:rPr lang="en-US" dirty="0" smtClean="0"/>
              <a:t>We chose to perform text recognition on the dataset available at </a:t>
            </a:r>
            <a:r>
              <a:rPr lang="en-US" dirty="0" smtClean="0">
                <a:hlinkClick r:id="rId2"/>
              </a:rPr>
              <a:t>https://www.kaggle.com/snap/amazon-fine-food-reviews</a:t>
            </a:r>
            <a:r>
              <a:rPr lang="en-US" dirty="0" smtClean="0"/>
              <a:t>. This “Amazon Food Review” file represents food reviews of 1000+ users and the score each user gave to a particular product.</a:t>
            </a:r>
          </a:p>
          <a:p>
            <a:pPr marL="0" indent="0" algn="just">
              <a:buNone/>
            </a:pPr>
            <a:endParaRPr lang="en-US" dirty="0"/>
          </a:p>
          <a:p>
            <a:pPr marL="0" indent="0" algn="just">
              <a:buNone/>
            </a:pPr>
            <a:endParaRPr lang="en-US" dirty="0"/>
          </a:p>
        </p:txBody>
      </p:sp>
      <p:cxnSp>
        <p:nvCxnSpPr>
          <p:cNvPr id="12" name="Straight Connector 11"/>
          <p:cNvCxnSpPr/>
          <p:nvPr/>
        </p:nvCxnSpPr>
        <p:spPr>
          <a:xfrm>
            <a:off x="83820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617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1" y="1910862"/>
            <a:ext cx="10983858" cy="1562318"/>
          </a:xfrm>
          <a:prstGeom prst="rect">
            <a:avLst/>
          </a:prstGeom>
        </p:spPr>
      </p:pic>
      <p:sp>
        <p:nvSpPr>
          <p:cNvPr id="6" name="TextBox 5"/>
          <p:cNvSpPr txBox="1"/>
          <p:nvPr/>
        </p:nvSpPr>
        <p:spPr>
          <a:xfrm>
            <a:off x="838200" y="4036865"/>
            <a:ext cx="10749729" cy="923330"/>
          </a:xfrm>
          <a:prstGeom prst="rect">
            <a:avLst/>
          </a:prstGeom>
          <a:noFill/>
        </p:spPr>
        <p:txBody>
          <a:bodyPr wrap="square" rtlCol="0">
            <a:spAutoFit/>
          </a:bodyPr>
          <a:lstStyle/>
          <a:p>
            <a:pPr algn="just"/>
            <a:r>
              <a:rPr lang="en-US" dirty="0" smtClean="0"/>
              <a:t>Since columns Id, </a:t>
            </a:r>
            <a:r>
              <a:rPr lang="en-US" dirty="0" err="1" smtClean="0"/>
              <a:t>ProductId</a:t>
            </a:r>
            <a:r>
              <a:rPr lang="en-US" dirty="0" smtClean="0"/>
              <a:t>, </a:t>
            </a:r>
            <a:r>
              <a:rPr lang="en-US" dirty="0" err="1" smtClean="0"/>
              <a:t>UserId</a:t>
            </a:r>
            <a:r>
              <a:rPr lang="en-US" dirty="0" smtClean="0"/>
              <a:t>, </a:t>
            </a:r>
            <a:r>
              <a:rPr lang="en-US" dirty="0" err="1" smtClean="0"/>
              <a:t>ProfileName</a:t>
            </a:r>
            <a:r>
              <a:rPr lang="en-US" dirty="0"/>
              <a:t> </a:t>
            </a:r>
            <a:r>
              <a:rPr lang="en-US" dirty="0" smtClean="0"/>
              <a:t>and Time do not contribute towards the product reviews of the user, we dropped these columns from the </a:t>
            </a:r>
            <a:r>
              <a:rPr lang="en-US" dirty="0" err="1" smtClean="0"/>
              <a:t>dataframe</a:t>
            </a:r>
            <a:r>
              <a:rPr lang="en-US" dirty="0" smtClean="0"/>
              <a:t>. The filtered dataset now consists of remaining columns: ‘</a:t>
            </a:r>
            <a:r>
              <a:rPr lang="en-US" dirty="0" err="1" smtClean="0"/>
              <a:t>HelpfulnessNumerator</a:t>
            </a:r>
            <a:r>
              <a:rPr lang="en-US" dirty="0" smtClean="0"/>
              <a:t>’, ‘</a:t>
            </a:r>
            <a:r>
              <a:rPr lang="en-US" dirty="0" err="1" smtClean="0"/>
              <a:t>HelpfulnessDenominator</a:t>
            </a:r>
            <a:r>
              <a:rPr lang="en-US" dirty="0" smtClean="0"/>
              <a:t>’, ‘Score’, ‘Summary’ and ‘Text’.</a:t>
            </a:r>
            <a:endParaRPr lang="en-US" dirty="0"/>
          </a:p>
        </p:txBody>
      </p:sp>
      <p:sp>
        <p:nvSpPr>
          <p:cNvPr id="11"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DELETE UNWANTED COLUMNS</a:t>
            </a:r>
            <a:endParaRPr lang="en-US" sz="4800" b="1" dirty="0"/>
          </a:p>
        </p:txBody>
      </p:sp>
      <p:cxnSp>
        <p:nvCxnSpPr>
          <p:cNvPr id="12" name="Straight Connector 11"/>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320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54328"/>
            <a:ext cx="5096586" cy="571580"/>
          </a:xfrm>
          <a:prstGeom prst="rect">
            <a:avLst/>
          </a:prstGeom>
        </p:spPr>
      </p:pic>
      <p:sp>
        <p:nvSpPr>
          <p:cNvPr id="5" name="TextBox 4"/>
          <p:cNvSpPr txBox="1"/>
          <p:nvPr/>
        </p:nvSpPr>
        <p:spPr>
          <a:xfrm>
            <a:off x="838200" y="2361129"/>
            <a:ext cx="8326960" cy="369332"/>
          </a:xfrm>
          <a:prstGeom prst="rect">
            <a:avLst/>
          </a:prstGeom>
          <a:noFill/>
        </p:spPr>
        <p:txBody>
          <a:bodyPr wrap="none" rtlCol="0">
            <a:spAutoFit/>
          </a:bodyPr>
          <a:lstStyle/>
          <a:p>
            <a:r>
              <a:rPr lang="en-US" dirty="0" smtClean="0"/>
              <a:t>To find the range of scores this code is used. We can see that the score ranges from 1-5.</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37182"/>
            <a:ext cx="5115639" cy="2048161"/>
          </a:xfrm>
          <a:prstGeom prst="rect">
            <a:avLst/>
          </a:prstGeom>
        </p:spPr>
      </p:pic>
      <p:sp>
        <p:nvSpPr>
          <p:cNvPr id="7" name="TextBox 6"/>
          <p:cNvSpPr txBox="1"/>
          <p:nvPr/>
        </p:nvSpPr>
        <p:spPr>
          <a:xfrm>
            <a:off x="838201" y="5268036"/>
            <a:ext cx="10515600" cy="923330"/>
          </a:xfrm>
          <a:prstGeom prst="rect">
            <a:avLst/>
          </a:prstGeom>
          <a:noFill/>
        </p:spPr>
        <p:txBody>
          <a:bodyPr wrap="square" rtlCol="0">
            <a:spAutoFit/>
          </a:bodyPr>
          <a:lstStyle/>
          <a:p>
            <a:r>
              <a:rPr lang="en-US" dirty="0" smtClean="0"/>
              <a:t>For the ease of the user we defined the sentiment associated with each score in this function. Since 1 is the least score as it is a highly negative review, 2 is somewhat negative, 3 is a neutral review, 4 is somewhat positive review and 5 is a highly positive review.</a:t>
            </a:r>
            <a:endParaRPr lang="en-US" dirty="0"/>
          </a:p>
        </p:txBody>
      </p:sp>
      <p:sp>
        <p:nvSpPr>
          <p:cNvPr id="9"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SCORE</a:t>
            </a:r>
            <a:endParaRPr lang="en-US" sz="4800" b="1" dirty="0"/>
          </a:p>
        </p:txBody>
      </p:sp>
      <p:cxnSp>
        <p:nvCxnSpPr>
          <p:cNvPr id="10" name="Straight Connector 9"/>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179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11275"/>
            <a:ext cx="10515600" cy="3999405"/>
          </a:xfrm>
        </p:spPr>
      </p:pic>
      <p:sp>
        <p:nvSpPr>
          <p:cNvPr id="5" name="TextBox 4"/>
          <p:cNvSpPr txBox="1"/>
          <p:nvPr/>
        </p:nvSpPr>
        <p:spPr>
          <a:xfrm>
            <a:off x="968991" y="1554210"/>
            <a:ext cx="10384809" cy="923330"/>
          </a:xfrm>
          <a:prstGeom prst="rect">
            <a:avLst/>
          </a:prstGeom>
          <a:noFill/>
        </p:spPr>
        <p:txBody>
          <a:bodyPr wrap="square" rtlCol="0">
            <a:spAutoFit/>
          </a:bodyPr>
          <a:lstStyle/>
          <a:p>
            <a:r>
              <a:rPr lang="en-US" dirty="0" smtClean="0"/>
              <a:t>Using the </a:t>
            </a:r>
            <a:r>
              <a:rPr lang="en-US" dirty="0" err="1" smtClean="0"/>
              <a:t>preprocess_review_text</a:t>
            </a:r>
            <a:r>
              <a:rPr lang="en-US" dirty="0" smtClean="0"/>
              <a:t> function defined previously, we obtained processed text for reviews as it can be seen below in the text column of the dataset. Words are reduced to their root form and stored in the text column.</a:t>
            </a:r>
          </a:p>
        </p:txBody>
      </p:sp>
      <p:sp>
        <p:nvSpPr>
          <p:cNvPr id="7"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PREPROCESSING THE REVIEWS</a:t>
            </a:r>
            <a:endParaRPr lang="en-US" sz="4800" b="1" dirty="0"/>
          </a:p>
        </p:txBody>
      </p:sp>
      <p:cxnSp>
        <p:nvCxnSpPr>
          <p:cNvPr id="8" name="Straight Connector 7"/>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800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8326997" cy="2662948"/>
          </a:xfrm>
          <a:prstGeom prst="rect">
            <a:avLst/>
          </a:prstGeom>
        </p:spPr>
      </p:pic>
      <p:sp>
        <p:nvSpPr>
          <p:cNvPr id="5" name="TextBox 4"/>
          <p:cNvSpPr txBox="1"/>
          <p:nvPr/>
        </p:nvSpPr>
        <p:spPr>
          <a:xfrm>
            <a:off x="838199" y="4531056"/>
            <a:ext cx="10515601" cy="1754326"/>
          </a:xfrm>
          <a:prstGeom prst="rect">
            <a:avLst/>
          </a:prstGeom>
          <a:noFill/>
        </p:spPr>
        <p:txBody>
          <a:bodyPr wrap="square" rtlCol="0">
            <a:spAutoFit/>
          </a:bodyPr>
          <a:lstStyle/>
          <a:p>
            <a:r>
              <a:rPr lang="en-US" dirty="0" smtClean="0"/>
              <a:t>The review text is the feature on which models are supposed to train on. We store the column ‘Text’ which contains the review text in ‘sample_data_X’. The target is the score associated with each review. We select the ‘Score’ column as target and store it ‘</a:t>
            </a:r>
            <a:r>
              <a:rPr lang="en-US" dirty="0" err="1" smtClean="0"/>
              <a:t>sample_data_Y</a:t>
            </a:r>
            <a:r>
              <a:rPr lang="en-US" dirty="0" smtClean="0"/>
              <a:t>’.</a:t>
            </a:r>
          </a:p>
          <a:p>
            <a:endParaRPr lang="en-US" dirty="0"/>
          </a:p>
          <a:p>
            <a:r>
              <a:rPr lang="en-US" dirty="0" smtClean="0"/>
              <a:t>To get the features i.e. the vector of words we pass sample_data_X in the function </a:t>
            </a:r>
            <a:r>
              <a:rPr lang="en-US" dirty="0" err="1" smtClean="0"/>
              <a:t>get_feature_vector</a:t>
            </a:r>
            <a:r>
              <a:rPr lang="en-US" dirty="0" smtClean="0"/>
              <a:t>. The variable ‘</a:t>
            </a:r>
            <a:r>
              <a:rPr lang="en-US" dirty="0" err="1" smtClean="0"/>
              <a:t>tf_vector</a:t>
            </a:r>
            <a:r>
              <a:rPr lang="en-US" dirty="0" smtClean="0"/>
              <a:t>’ stores the result of vectorization of review text. </a:t>
            </a:r>
          </a:p>
        </p:txBody>
      </p:sp>
      <p:sp>
        <p:nvSpPr>
          <p:cNvPr id="7"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FEATURE EXTRACTION</a:t>
            </a:r>
            <a:endParaRPr lang="en-US" sz="4800" b="1" dirty="0"/>
          </a:p>
        </p:txBody>
      </p:sp>
      <p:cxnSp>
        <p:nvCxnSpPr>
          <p:cNvPr id="8" name="Straight Connector 7"/>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24405" y="2689412"/>
            <a:ext cx="7433534" cy="236668"/>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24405" y="2181340"/>
            <a:ext cx="7433534" cy="396607"/>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1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8326997" cy="2662948"/>
          </a:xfrm>
          <a:prstGeom prst="rect">
            <a:avLst/>
          </a:prstGeom>
        </p:spPr>
      </p:pic>
      <p:sp>
        <p:nvSpPr>
          <p:cNvPr id="5" name="TextBox 4"/>
          <p:cNvSpPr txBox="1"/>
          <p:nvPr/>
        </p:nvSpPr>
        <p:spPr>
          <a:xfrm>
            <a:off x="838199" y="4353636"/>
            <a:ext cx="10515601" cy="2308324"/>
          </a:xfrm>
          <a:prstGeom prst="rect">
            <a:avLst/>
          </a:prstGeom>
          <a:noFill/>
        </p:spPr>
        <p:txBody>
          <a:bodyPr wrap="square" rtlCol="0">
            <a:spAutoFit/>
          </a:bodyPr>
          <a:lstStyle/>
          <a:p>
            <a:r>
              <a:rPr lang="en-US" dirty="0" smtClean="0">
                <a:solidFill>
                  <a:prstClr val="black"/>
                </a:solidFill>
              </a:rPr>
              <a:t>The data stored in the </a:t>
            </a:r>
            <a:r>
              <a:rPr lang="en-US" dirty="0" err="1" smtClean="0">
                <a:solidFill>
                  <a:prstClr val="black"/>
                </a:solidFill>
              </a:rPr>
              <a:t>tf_vector</a:t>
            </a:r>
            <a:r>
              <a:rPr lang="en-US" dirty="0" smtClean="0">
                <a:solidFill>
                  <a:prstClr val="black"/>
                </a:solidFill>
              </a:rPr>
              <a:t> is transformed and stored in variable X in form of and array. Similarly, target value ‘</a:t>
            </a:r>
            <a:r>
              <a:rPr lang="en-US" dirty="0" err="1" smtClean="0">
                <a:solidFill>
                  <a:prstClr val="black"/>
                </a:solidFill>
              </a:rPr>
              <a:t>sample_data_y</a:t>
            </a:r>
            <a:r>
              <a:rPr lang="en-US" dirty="0" smtClean="0">
                <a:solidFill>
                  <a:prstClr val="black"/>
                </a:solidFill>
              </a:rPr>
              <a:t>’ is also stored in variable y in form of an array.</a:t>
            </a:r>
          </a:p>
          <a:p>
            <a:endParaRPr lang="en-US" dirty="0">
              <a:solidFill>
                <a:prstClr val="black"/>
              </a:solidFill>
            </a:endParaRPr>
          </a:p>
          <a:p>
            <a:r>
              <a:rPr lang="en-US" dirty="0" smtClean="0">
                <a:solidFill>
                  <a:prstClr val="black"/>
                </a:solidFill>
              </a:rPr>
              <a:t>Using the </a:t>
            </a:r>
            <a:r>
              <a:rPr lang="en-US" dirty="0" err="1" smtClean="0">
                <a:solidFill>
                  <a:prstClr val="black"/>
                </a:solidFill>
              </a:rPr>
              <a:t>train_test_split</a:t>
            </a:r>
            <a:r>
              <a:rPr lang="en-US" dirty="0" smtClean="0">
                <a:solidFill>
                  <a:prstClr val="black"/>
                </a:solidFill>
              </a:rPr>
              <a:t> the data is split into train and text data and stored in variables </a:t>
            </a:r>
            <a:r>
              <a:rPr lang="en-US" dirty="0" err="1" smtClean="0">
                <a:solidFill>
                  <a:prstClr val="black"/>
                </a:solidFill>
              </a:rPr>
              <a:t>X_train</a:t>
            </a:r>
            <a:r>
              <a:rPr lang="en-US" dirty="0" smtClean="0">
                <a:solidFill>
                  <a:prstClr val="black"/>
                </a:solidFill>
              </a:rPr>
              <a:t>, </a:t>
            </a:r>
            <a:r>
              <a:rPr lang="en-US" dirty="0" err="1" smtClean="0">
                <a:solidFill>
                  <a:prstClr val="black"/>
                </a:solidFill>
              </a:rPr>
              <a:t>X_test</a:t>
            </a:r>
            <a:r>
              <a:rPr lang="en-US" dirty="0" smtClean="0">
                <a:solidFill>
                  <a:prstClr val="black"/>
                </a:solidFill>
              </a:rPr>
              <a:t>, </a:t>
            </a:r>
            <a:r>
              <a:rPr lang="en-US" dirty="0" err="1" smtClean="0">
                <a:solidFill>
                  <a:prstClr val="black"/>
                </a:solidFill>
              </a:rPr>
              <a:t>y_train</a:t>
            </a:r>
            <a:r>
              <a:rPr lang="en-US" dirty="0" smtClean="0">
                <a:solidFill>
                  <a:prstClr val="black"/>
                </a:solidFill>
              </a:rPr>
              <a:t> and </a:t>
            </a:r>
            <a:r>
              <a:rPr lang="en-US" dirty="0" err="1" smtClean="0">
                <a:solidFill>
                  <a:prstClr val="black"/>
                </a:solidFill>
              </a:rPr>
              <a:t>y_train</a:t>
            </a:r>
            <a:r>
              <a:rPr lang="en-US" dirty="0" smtClean="0">
                <a:solidFill>
                  <a:prstClr val="black"/>
                </a:solidFill>
              </a:rPr>
              <a:t>. Since </a:t>
            </a:r>
            <a:r>
              <a:rPr lang="en-US" dirty="0" err="1" smtClean="0">
                <a:solidFill>
                  <a:prstClr val="black"/>
                </a:solidFill>
              </a:rPr>
              <a:t>test_size</a:t>
            </a:r>
            <a:r>
              <a:rPr lang="en-US" dirty="0" smtClean="0">
                <a:solidFill>
                  <a:prstClr val="black"/>
                </a:solidFill>
              </a:rPr>
              <a:t>= 0.3, 30% of the data is used a test data and using </a:t>
            </a:r>
            <a:r>
              <a:rPr lang="en-US" dirty="0" err="1" smtClean="0">
                <a:solidFill>
                  <a:prstClr val="black"/>
                </a:solidFill>
              </a:rPr>
              <a:t>random_state</a:t>
            </a:r>
            <a:r>
              <a:rPr lang="en-US" dirty="0" smtClean="0">
                <a:solidFill>
                  <a:prstClr val="black"/>
                </a:solidFill>
              </a:rPr>
              <a:t>=30 we can reproduce the similar test data, if needed.</a:t>
            </a:r>
          </a:p>
          <a:p>
            <a:endParaRPr lang="en-US" dirty="0">
              <a:solidFill>
                <a:prstClr val="black"/>
              </a:solidFill>
            </a:endParaRPr>
          </a:p>
          <a:p>
            <a:r>
              <a:rPr lang="en-US" dirty="0" smtClean="0">
                <a:solidFill>
                  <a:prstClr val="black"/>
                </a:solidFill>
              </a:rPr>
              <a:t>Thus, 174368 rows are present in the training data and 74730 rows are present in the test data.</a:t>
            </a:r>
            <a:endParaRPr lang="en-US" dirty="0" smtClean="0">
              <a:solidFill>
                <a:prstClr val="black"/>
              </a:solidFill>
            </a:endParaRPr>
          </a:p>
        </p:txBody>
      </p:sp>
      <p:sp>
        <p:nvSpPr>
          <p:cNvPr id="6"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DATA SPLIT</a:t>
            </a:r>
            <a:endParaRPr lang="en-US" sz="4800" b="1" dirty="0"/>
          </a:p>
        </p:txBody>
      </p:sp>
      <p:cxnSp>
        <p:nvCxnSpPr>
          <p:cNvPr id="7" name="Straight Connector 6"/>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08463" y="2919470"/>
            <a:ext cx="4869455" cy="352540"/>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8463" y="3272010"/>
            <a:ext cx="7377275" cy="192159"/>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93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1156"/>
            <a:ext cx="10515600" cy="710564"/>
          </a:xfrm>
        </p:spPr>
        <p:txBody>
          <a:bodyPr>
            <a:normAutofit lnSpcReduction="10000"/>
          </a:bodyPr>
          <a:lstStyle/>
          <a:p>
            <a:pPr marL="0" indent="0">
              <a:buNone/>
            </a:pPr>
            <a:r>
              <a:rPr lang="en-US" sz="2400" dirty="0" smtClean="0"/>
              <a:t>Since the target can be categorized to individual scores which are 1,2,3,4 and 5, we can apply the Logistic Regression Model for this dataset.</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00" y="2656296"/>
            <a:ext cx="10926700" cy="1352739"/>
          </a:xfrm>
          <a:prstGeom prst="rect">
            <a:avLst/>
          </a:prstGeom>
        </p:spPr>
      </p:pic>
      <p:sp>
        <p:nvSpPr>
          <p:cNvPr id="5" name="Content Placeholder 2"/>
          <p:cNvSpPr txBox="1">
            <a:spLocks/>
          </p:cNvSpPr>
          <p:nvPr/>
        </p:nvSpPr>
        <p:spPr>
          <a:xfrm>
            <a:off x="838200" y="4273566"/>
            <a:ext cx="10515600" cy="2363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We create a Logistic Regression object ‘</a:t>
            </a:r>
            <a:r>
              <a:rPr lang="en-US" sz="2400" dirty="0" err="1" smtClean="0"/>
              <a:t>LR_model</a:t>
            </a:r>
            <a:r>
              <a:rPr lang="en-US" sz="2400" dirty="0" smtClean="0"/>
              <a:t>’ and then fit our training data into that model. </a:t>
            </a:r>
          </a:p>
          <a:p>
            <a:pPr marL="0" indent="0">
              <a:buFont typeface="Arial" panose="020B0604020202020204" pitchFamily="34" charset="0"/>
              <a:buNone/>
            </a:pPr>
            <a:r>
              <a:rPr lang="en-US" sz="2400" dirty="0" smtClean="0"/>
              <a:t>Then we use the testing data ‘</a:t>
            </a:r>
            <a:r>
              <a:rPr lang="en-US" sz="2400" dirty="0" err="1" smtClean="0"/>
              <a:t>X_test</a:t>
            </a:r>
            <a:r>
              <a:rPr lang="en-US" sz="2400" dirty="0" smtClean="0"/>
              <a:t>’ to predict what scores would this model predict for the reviews and then compare the predicted scores with the actual score to find the accuracy of the model.</a:t>
            </a:r>
          </a:p>
          <a:p>
            <a:pPr marL="0" indent="0">
              <a:buFont typeface="Arial" panose="020B0604020202020204" pitchFamily="34" charset="0"/>
              <a:buNone/>
            </a:pPr>
            <a:r>
              <a:rPr lang="en-US" sz="2400" dirty="0" smtClean="0"/>
              <a:t>The accuracy of Logistic Regression model ranged from 74% to 76%.</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6"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LOGISTIC REGRESSION MODEL</a:t>
            </a:r>
            <a:endParaRPr lang="en-US" sz="4800" b="1" dirty="0"/>
          </a:p>
        </p:txBody>
      </p:sp>
      <p:cxnSp>
        <p:nvCxnSpPr>
          <p:cNvPr id="7" name="Straight Connector 6"/>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636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52" y="2649855"/>
            <a:ext cx="9584534" cy="1714500"/>
          </a:xfrm>
        </p:spPr>
      </p:pic>
      <p:sp>
        <p:nvSpPr>
          <p:cNvPr id="5" name="Content Placeholder 2"/>
          <p:cNvSpPr txBox="1">
            <a:spLocks/>
          </p:cNvSpPr>
          <p:nvPr/>
        </p:nvSpPr>
        <p:spPr>
          <a:xfrm>
            <a:off x="838200" y="1621156"/>
            <a:ext cx="10515600" cy="71056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Naïve </a:t>
            </a:r>
            <a:r>
              <a:rPr lang="en-US" dirty="0"/>
              <a:t>B</a:t>
            </a:r>
            <a:r>
              <a:rPr lang="en-US" dirty="0" smtClean="0"/>
              <a:t>ayes model uses conditional probability to predict the categories. The category with the highest conditional probability is assigned as the predicted values. </a:t>
            </a:r>
            <a:endParaRPr lang="en-US" dirty="0"/>
          </a:p>
        </p:txBody>
      </p:sp>
      <p:sp>
        <p:nvSpPr>
          <p:cNvPr id="6" name="Rectangle 5"/>
          <p:cNvSpPr/>
          <p:nvPr/>
        </p:nvSpPr>
        <p:spPr>
          <a:xfrm>
            <a:off x="838200" y="4706305"/>
            <a:ext cx="10515600" cy="1477328"/>
          </a:xfrm>
          <a:prstGeom prst="rect">
            <a:avLst/>
          </a:prstGeom>
        </p:spPr>
        <p:txBody>
          <a:bodyPr wrap="square">
            <a:spAutoFit/>
          </a:bodyPr>
          <a:lstStyle/>
          <a:p>
            <a:r>
              <a:rPr lang="en-US" dirty="0"/>
              <a:t>We create a </a:t>
            </a:r>
            <a:r>
              <a:rPr lang="en-US" dirty="0" smtClean="0"/>
              <a:t>naïve </a:t>
            </a:r>
            <a:r>
              <a:rPr lang="en-US" dirty="0" err="1" smtClean="0"/>
              <a:t>bayes</a:t>
            </a:r>
            <a:r>
              <a:rPr lang="en-US" dirty="0" smtClean="0"/>
              <a:t> model</a:t>
            </a:r>
            <a:r>
              <a:rPr lang="en-US" b="1" dirty="0" smtClean="0"/>
              <a:t> </a:t>
            </a:r>
            <a:r>
              <a:rPr lang="en-US" dirty="0" smtClean="0"/>
              <a:t>object ‘</a:t>
            </a:r>
            <a:r>
              <a:rPr lang="en-US" dirty="0" err="1" smtClean="0"/>
              <a:t>NB_model</a:t>
            </a:r>
            <a:r>
              <a:rPr lang="en-US" dirty="0"/>
              <a:t>’ and then fit our training data into that model. </a:t>
            </a:r>
            <a:endParaRPr lang="en-US" dirty="0" smtClean="0"/>
          </a:p>
          <a:p>
            <a:endParaRPr lang="en-US" dirty="0"/>
          </a:p>
          <a:p>
            <a:r>
              <a:rPr lang="en-US" dirty="0"/>
              <a:t>Then we use the testing data ‘</a:t>
            </a:r>
            <a:r>
              <a:rPr lang="en-US" dirty="0" err="1"/>
              <a:t>X_test</a:t>
            </a:r>
            <a:r>
              <a:rPr lang="en-US" dirty="0"/>
              <a:t>’ to predict </a:t>
            </a:r>
            <a:r>
              <a:rPr lang="en-US" dirty="0" smtClean="0"/>
              <a:t>scores and store them in the variable ‘</a:t>
            </a:r>
            <a:r>
              <a:rPr lang="en-US" dirty="0" err="1" smtClean="0"/>
              <a:t>y_predict_nb</a:t>
            </a:r>
            <a:r>
              <a:rPr lang="en-US" dirty="0" smtClean="0"/>
              <a:t>’ and </a:t>
            </a:r>
            <a:r>
              <a:rPr lang="en-US" dirty="0"/>
              <a:t>then compare the predicted scores with the actual score to find the accuracy of the model.</a:t>
            </a:r>
          </a:p>
          <a:p>
            <a:r>
              <a:rPr lang="en-US" dirty="0"/>
              <a:t>The accuracy of </a:t>
            </a:r>
            <a:r>
              <a:rPr lang="en-US" dirty="0" smtClean="0"/>
              <a:t>the Naïve Bayes </a:t>
            </a:r>
            <a:r>
              <a:rPr lang="en-US" dirty="0"/>
              <a:t>model ranged from </a:t>
            </a:r>
            <a:r>
              <a:rPr lang="en-US" dirty="0" smtClean="0"/>
              <a:t>67% </a:t>
            </a:r>
            <a:r>
              <a:rPr lang="en-US" dirty="0"/>
              <a:t>to </a:t>
            </a:r>
            <a:r>
              <a:rPr lang="en-US" dirty="0" smtClean="0"/>
              <a:t>70%.</a:t>
            </a:r>
            <a:endParaRPr lang="en-US" dirty="0"/>
          </a:p>
        </p:txBody>
      </p:sp>
      <p:sp>
        <p:nvSpPr>
          <p:cNvPr id="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NAÏVE BAYES MODEL</a:t>
            </a:r>
            <a:endParaRPr lang="en-US" sz="4800" b="1" dirty="0"/>
          </a:p>
        </p:txBody>
      </p:sp>
      <p:cxnSp>
        <p:nvCxnSpPr>
          <p:cNvPr id="9" name="Straight Connector 8"/>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759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PREPROCESSING THE DATA</a:t>
            </a:r>
            <a:endParaRPr lang="en-US" sz="4800" b="1" dirty="0"/>
          </a:p>
        </p:txBody>
      </p:sp>
      <p:cxnSp>
        <p:nvCxnSpPr>
          <p:cNvPr id="6" name="Straight Connector 5"/>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9620" y="3977640"/>
            <a:ext cx="10501230" cy="707886"/>
          </a:xfrm>
          <a:prstGeom prst="rect">
            <a:avLst/>
          </a:prstGeom>
          <a:noFill/>
        </p:spPr>
        <p:txBody>
          <a:bodyPr wrap="square" rtlCol="0">
            <a:spAutoFit/>
          </a:bodyPr>
          <a:lstStyle/>
          <a:p>
            <a:r>
              <a:rPr lang="en-US" sz="2000" dirty="0" smtClean="0"/>
              <a:t>Another way to </a:t>
            </a:r>
            <a:r>
              <a:rPr lang="en-US" sz="2000" dirty="0" err="1" smtClean="0"/>
              <a:t>tokenise</a:t>
            </a:r>
            <a:r>
              <a:rPr lang="en-US" sz="2000" dirty="0" smtClean="0"/>
              <a:t> the words in the reviews can be implemented using </a:t>
            </a:r>
            <a:r>
              <a:rPr lang="en-US" sz="2000" dirty="0" err="1" smtClean="0"/>
              <a:t>keras</a:t>
            </a:r>
            <a:r>
              <a:rPr lang="en-US" sz="2000" dirty="0" smtClean="0"/>
              <a:t>. We made an tokenizer object ‘</a:t>
            </a:r>
            <a:r>
              <a:rPr lang="en-US" sz="2000" dirty="0" err="1" smtClean="0"/>
              <a:t>tokeni</a:t>
            </a:r>
            <a:r>
              <a:rPr lang="en-US" sz="2000" dirty="0" smtClean="0"/>
              <a:t>’ and fit our training data to obtain the words and individual tokens.</a:t>
            </a:r>
            <a:endParaRPr lang="en-US" sz="2000" dirty="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 y="1964306"/>
            <a:ext cx="10376999" cy="1851555"/>
          </a:xfrm>
          <a:prstGeom prst="rect">
            <a:avLst/>
          </a:prstGeom>
        </p:spPr>
      </p:pic>
    </p:spTree>
    <p:extLst>
      <p:ext uri="{BB962C8B-B14F-4D97-AF65-F5344CB8AC3E}">
        <p14:creationId xmlns:p14="http://schemas.microsoft.com/office/powerpoint/2010/main" val="2990396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2239"/>
            <a:ext cx="10515600" cy="848995"/>
          </a:xfrm>
        </p:spPr>
        <p:txBody>
          <a:bodyPr>
            <a:normAutofit/>
          </a:bodyPr>
          <a:lstStyle/>
          <a:p>
            <a:pPr marL="0" indent="0">
              <a:buNone/>
            </a:pPr>
            <a:r>
              <a:rPr lang="en-US" sz="2400" dirty="0" smtClean="0"/>
              <a:t>In the previous function we used the </a:t>
            </a:r>
            <a:r>
              <a:rPr lang="en-US" sz="2400" dirty="0" err="1" smtClean="0"/>
              <a:t>tfidf</a:t>
            </a:r>
            <a:r>
              <a:rPr lang="en-US" sz="2400" dirty="0" smtClean="0"/>
              <a:t> </a:t>
            </a:r>
            <a:r>
              <a:rPr lang="en-US" sz="2400" dirty="0" err="1" smtClean="0"/>
              <a:t>vectorizer</a:t>
            </a:r>
            <a:r>
              <a:rPr lang="en-US" sz="2400" dirty="0" smtClean="0"/>
              <a:t>. Another method to </a:t>
            </a:r>
            <a:r>
              <a:rPr lang="en-US" sz="2400" dirty="0" err="1" smtClean="0"/>
              <a:t>vectorise</a:t>
            </a:r>
            <a:r>
              <a:rPr lang="en-US" sz="2400" dirty="0" smtClean="0"/>
              <a:t> text into numbers can be seen in this code.</a:t>
            </a:r>
            <a:endParaRPr lang="en-US" sz="2400" dirty="0"/>
          </a:p>
        </p:txBody>
      </p:sp>
      <p:sp>
        <p:nvSpPr>
          <p:cNvPr id="6" name="TextBox 5"/>
          <p:cNvSpPr txBox="1"/>
          <p:nvPr/>
        </p:nvSpPr>
        <p:spPr>
          <a:xfrm>
            <a:off x="838200" y="4183380"/>
            <a:ext cx="10514243" cy="2246769"/>
          </a:xfrm>
          <a:prstGeom prst="rect">
            <a:avLst/>
          </a:prstGeom>
          <a:noFill/>
        </p:spPr>
        <p:txBody>
          <a:bodyPr wrap="square" rtlCol="0">
            <a:spAutoFit/>
          </a:bodyPr>
          <a:lstStyle/>
          <a:p>
            <a:r>
              <a:rPr lang="en-US" sz="2000" dirty="0" smtClean="0"/>
              <a:t>The difference between </a:t>
            </a:r>
            <a:r>
              <a:rPr lang="en-US" sz="2000" dirty="0" err="1" smtClean="0"/>
              <a:t>tfidf</a:t>
            </a:r>
            <a:r>
              <a:rPr lang="en-US" sz="2000" dirty="0" smtClean="0"/>
              <a:t> and count </a:t>
            </a:r>
            <a:r>
              <a:rPr lang="en-US" sz="2000" dirty="0" err="1" smtClean="0"/>
              <a:t>vectorizer</a:t>
            </a:r>
            <a:r>
              <a:rPr lang="en-US" sz="2000" dirty="0" smtClean="0"/>
              <a:t> is not much. They both are used for vectorization however, </a:t>
            </a:r>
            <a:r>
              <a:rPr lang="en-US" sz="2000" dirty="0" err="1" smtClean="0"/>
              <a:t>CountVectorizer</a:t>
            </a:r>
            <a:r>
              <a:rPr lang="en-US" sz="2000" dirty="0" smtClean="0"/>
              <a:t> returns integer values associated with the words, whereas </a:t>
            </a:r>
            <a:r>
              <a:rPr lang="en-US" sz="2000" dirty="0" err="1" smtClean="0"/>
              <a:t>tfidf</a:t>
            </a:r>
            <a:r>
              <a:rPr lang="en-US" sz="2000" dirty="0" smtClean="0"/>
              <a:t> returns floats values.</a:t>
            </a:r>
          </a:p>
          <a:p>
            <a:endParaRPr lang="en-US" sz="2000" dirty="0"/>
          </a:p>
          <a:p>
            <a:r>
              <a:rPr lang="en-US" sz="2000" dirty="0" smtClean="0"/>
              <a:t>An </a:t>
            </a:r>
            <a:r>
              <a:rPr lang="en-US" sz="2000" dirty="0" err="1" smtClean="0"/>
              <a:t>CountVectorizer</a:t>
            </a:r>
            <a:r>
              <a:rPr lang="en-US" sz="2000" dirty="0" smtClean="0"/>
              <a:t> object ‘</a:t>
            </a:r>
            <a:r>
              <a:rPr lang="en-US" sz="2000" dirty="0" err="1" smtClean="0"/>
              <a:t>count_vect</a:t>
            </a:r>
            <a:r>
              <a:rPr lang="en-US" sz="2000" dirty="0" smtClean="0"/>
              <a:t>” is created and the text reviews are fitted into the object. To store the </a:t>
            </a:r>
            <a:r>
              <a:rPr lang="en-US" sz="2000" dirty="0" err="1" smtClean="0"/>
              <a:t>vectorised</a:t>
            </a:r>
            <a:r>
              <a:rPr lang="en-US" sz="2000" dirty="0" smtClean="0"/>
              <a:t> data, variable ‘vocabulary’ is used. We can see that there are 89286 distinct features in the vocabulary.</a:t>
            </a:r>
            <a:endParaRPr lang="en-US" sz="2000" dirty="0"/>
          </a:p>
        </p:txBody>
      </p:sp>
      <p:sp>
        <p:nvSpPr>
          <p:cNvPr id="9"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FEATURE EXTRACTION</a:t>
            </a:r>
            <a:endParaRPr lang="en-US" sz="4800" b="1" dirty="0"/>
          </a:p>
        </p:txBody>
      </p:sp>
      <p:cxnSp>
        <p:nvCxnSpPr>
          <p:cNvPr id="10" name="Straight Connector 9"/>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92" y="2251234"/>
            <a:ext cx="8953655" cy="1832928"/>
          </a:xfrm>
          <a:prstGeom prst="rect">
            <a:avLst/>
          </a:prstGeom>
        </p:spPr>
      </p:pic>
    </p:spTree>
    <p:extLst>
      <p:ext uri="{BB962C8B-B14F-4D97-AF65-F5344CB8AC3E}">
        <p14:creationId xmlns:p14="http://schemas.microsoft.com/office/powerpoint/2010/main" val="857523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96"/>
            <a:ext cx="10515600" cy="1624964"/>
          </a:xfrm>
        </p:spPr>
        <p:txBody>
          <a:bodyPr>
            <a:normAutofit lnSpcReduction="10000"/>
          </a:bodyPr>
          <a:lstStyle/>
          <a:p>
            <a:pPr marL="0" indent="0">
              <a:buNone/>
            </a:pPr>
            <a:r>
              <a:rPr lang="en-US" dirty="0"/>
              <a:t>Using the </a:t>
            </a:r>
            <a:r>
              <a:rPr lang="en-US" dirty="0" err="1"/>
              <a:t>train_test_split</a:t>
            </a:r>
            <a:r>
              <a:rPr lang="en-US" dirty="0"/>
              <a:t> the data is split into train and text data and stored in variables </a:t>
            </a:r>
            <a:r>
              <a:rPr lang="en-US" dirty="0" err="1"/>
              <a:t>X_train</a:t>
            </a:r>
            <a:r>
              <a:rPr lang="en-US" dirty="0"/>
              <a:t>, </a:t>
            </a:r>
            <a:r>
              <a:rPr lang="en-US" dirty="0" err="1"/>
              <a:t>X_test</a:t>
            </a:r>
            <a:r>
              <a:rPr lang="en-US" dirty="0"/>
              <a:t>, </a:t>
            </a:r>
            <a:r>
              <a:rPr lang="en-US" dirty="0" err="1"/>
              <a:t>y_train</a:t>
            </a:r>
            <a:r>
              <a:rPr lang="en-US" dirty="0"/>
              <a:t> and </a:t>
            </a:r>
            <a:r>
              <a:rPr lang="en-US" dirty="0" err="1"/>
              <a:t>y_train</a:t>
            </a:r>
            <a:r>
              <a:rPr lang="en-US" dirty="0"/>
              <a:t>. Since </a:t>
            </a:r>
            <a:r>
              <a:rPr lang="en-US" dirty="0" err="1"/>
              <a:t>test_size</a:t>
            </a:r>
            <a:r>
              <a:rPr lang="en-US" dirty="0"/>
              <a:t>= 0.3, 30% of the data is used a test data and using </a:t>
            </a:r>
            <a:r>
              <a:rPr lang="en-US" dirty="0" err="1"/>
              <a:t>random_state</a:t>
            </a:r>
            <a:r>
              <a:rPr lang="en-US" dirty="0"/>
              <a:t>=30 we can reproduce the similar test data, if needed.</a:t>
            </a:r>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444" y="3423711"/>
            <a:ext cx="8315063" cy="2065440"/>
          </a:xfrm>
          <a:prstGeom prst="rect">
            <a:avLst/>
          </a:prstGeom>
        </p:spPr>
      </p:pic>
      <p:sp>
        <p:nvSpPr>
          <p:cNvPr id="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DATA SPLIT</a:t>
            </a:r>
            <a:endParaRPr lang="en-US" sz="4800" b="1" dirty="0"/>
          </a:p>
        </p:txBody>
      </p:sp>
      <p:cxnSp>
        <p:nvCxnSpPr>
          <p:cNvPr id="9" name="Straight Connector 8"/>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522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200" dirty="0" smtClean="0"/>
              <a:t>Manufacturing and marketing organizations need to analyze the consumer response to stabilize their product in the market.</a:t>
            </a:r>
          </a:p>
          <a:p>
            <a:pPr>
              <a:buFont typeface="Wingdings" panose="05000000000000000000" pitchFamily="2" charset="2"/>
              <a:buChar char="v"/>
            </a:pPr>
            <a:r>
              <a:rPr lang="en-US" sz="2200" dirty="0" smtClean="0"/>
              <a:t>Online product reviews are the most easily available sources of consumer response on the internet.</a:t>
            </a:r>
          </a:p>
          <a:p>
            <a:pPr>
              <a:buFont typeface="Wingdings" panose="05000000000000000000" pitchFamily="2" charset="2"/>
              <a:buChar char="v"/>
            </a:pPr>
            <a:r>
              <a:rPr lang="en-US" sz="2200" dirty="0" smtClean="0"/>
              <a:t>Manipulation of such reviews can help businesses realize the satisfaction of the consumers with respect to their products and hence such businesses can establish an equilibrium between the quality of product they supply and the expectations of the consumers.</a:t>
            </a:r>
          </a:p>
          <a:p>
            <a:pPr>
              <a:buFont typeface="Wingdings" panose="05000000000000000000" pitchFamily="2" charset="2"/>
              <a:buChar char="v"/>
            </a:pPr>
            <a:r>
              <a:rPr lang="en-US" sz="2200" dirty="0" smtClean="0"/>
              <a:t>This is where sentiment analysis can play its role. With sentiment analysis of millions of reviews available on the net any organization or person can analyze </a:t>
            </a:r>
            <a:r>
              <a:rPr lang="en-US" sz="2200" dirty="0"/>
              <a:t>and predict </a:t>
            </a:r>
            <a:r>
              <a:rPr lang="en-US" sz="2200" dirty="0" smtClean="0"/>
              <a:t>the performance of their product.</a:t>
            </a:r>
            <a:r>
              <a:rPr lang="en-US" sz="2200" dirty="0"/>
              <a:t> </a:t>
            </a:r>
            <a:endParaRPr lang="en-US" sz="2200" dirty="0" smtClean="0"/>
          </a:p>
          <a:p>
            <a:pPr>
              <a:buFont typeface="Wingdings" panose="05000000000000000000" pitchFamily="2" charset="2"/>
              <a:buChar char="v"/>
            </a:pPr>
            <a:r>
              <a:rPr lang="en-US" sz="2200" dirty="0" smtClean="0"/>
              <a:t>This </a:t>
            </a:r>
            <a:r>
              <a:rPr lang="en-US" sz="2200" dirty="0"/>
              <a:t>in turn can help such organization to improve their profits.</a:t>
            </a:r>
          </a:p>
          <a:p>
            <a:pPr>
              <a:buFont typeface="Wingdings" panose="05000000000000000000" pitchFamily="2" charset="2"/>
              <a:buChar char="v"/>
            </a:pPr>
            <a:endParaRPr lang="en-US" sz="2200" dirty="0"/>
          </a:p>
        </p:txBody>
      </p:sp>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MOTIVATION</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294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PADDING</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729" y="2560954"/>
            <a:ext cx="10231278" cy="828791"/>
          </a:xfrm>
          <a:prstGeom prst="rect">
            <a:avLst/>
          </a:prstGeom>
        </p:spPr>
      </p:pic>
      <p:sp>
        <p:nvSpPr>
          <p:cNvPr id="8" name="TextBox 7"/>
          <p:cNvSpPr txBox="1"/>
          <p:nvPr/>
        </p:nvSpPr>
        <p:spPr>
          <a:xfrm>
            <a:off x="892729" y="1805940"/>
            <a:ext cx="10392491" cy="646331"/>
          </a:xfrm>
          <a:prstGeom prst="rect">
            <a:avLst/>
          </a:prstGeom>
          <a:noFill/>
        </p:spPr>
        <p:txBody>
          <a:bodyPr wrap="square" rtlCol="0">
            <a:spAutoFit/>
          </a:bodyPr>
          <a:lstStyle/>
          <a:p>
            <a:r>
              <a:rPr lang="en-US" dirty="0" smtClean="0"/>
              <a:t>For the data to be fed in an RNN model, all input data should of the same length. Thus we introduce padding in our data. </a:t>
            </a:r>
            <a:endParaRPr lang="en-US" dirty="0"/>
          </a:p>
        </p:txBody>
      </p:sp>
      <p:sp>
        <p:nvSpPr>
          <p:cNvPr id="9" name="TextBox 8"/>
          <p:cNvSpPr txBox="1"/>
          <p:nvPr/>
        </p:nvSpPr>
        <p:spPr>
          <a:xfrm>
            <a:off x="892729" y="3622479"/>
            <a:ext cx="10392491" cy="1200329"/>
          </a:xfrm>
          <a:prstGeom prst="rect">
            <a:avLst/>
          </a:prstGeom>
          <a:noFill/>
        </p:spPr>
        <p:txBody>
          <a:bodyPr wrap="square" rtlCol="0">
            <a:spAutoFit/>
          </a:bodyPr>
          <a:lstStyle/>
          <a:p>
            <a:r>
              <a:rPr lang="en-US" dirty="0" smtClean="0"/>
              <a:t>The variable </a:t>
            </a:r>
            <a:r>
              <a:rPr lang="en-US" dirty="0" err="1" smtClean="0"/>
              <a:t>max_review_length</a:t>
            </a:r>
            <a:r>
              <a:rPr lang="en-US" dirty="0" smtClean="0"/>
              <a:t> is set to 100. Using this variable as a threshold padding of </a:t>
            </a:r>
            <a:r>
              <a:rPr lang="en-US" dirty="0" err="1" smtClean="0"/>
              <a:t>X_train</a:t>
            </a:r>
            <a:r>
              <a:rPr lang="en-US" dirty="0" smtClean="0"/>
              <a:t> and </a:t>
            </a:r>
            <a:r>
              <a:rPr lang="en-US" dirty="0" err="1" smtClean="0"/>
              <a:t>X_test</a:t>
            </a:r>
            <a:r>
              <a:rPr lang="en-US" dirty="0" smtClean="0"/>
              <a:t> data is done. In this, if the length of a review is greater then hundred then is it truncated and if the length is less than hundred then null values are padded at the end of the review. Thus all review data will now have the same length.</a:t>
            </a:r>
            <a:endParaRPr lang="en-US" dirty="0"/>
          </a:p>
        </p:txBody>
      </p:sp>
    </p:spTree>
    <p:extLst>
      <p:ext uri="{BB962C8B-B14F-4D97-AF65-F5344CB8AC3E}">
        <p14:creationId xmlns:p14="http://schemas.microsoft.com/office/powerpoint/2010/main" val="3374285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ENCODING</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16" y="2697777"/>
            <a:ext cx="10512004" cy="2755005"/>
          </a:xfrm>
          <a:prstGeom prst="rect">
            <a:avLst/>
          </a:prstGeom>
        </p:spPr>
      </p:pic>
      <p:sp>
        <p:nvSpPr>
          <p:cNvPr id="7" name="TextBox 6"/>
          <p:cNvSpPr txBox="1"/>
          <p:nvPr/>
        </p:nvSpPr>
        <p:spPr>
          <a:xfrm>
            <a:off x="871369" y="1667435"/>
            <a:ext cx="10413851" cy="646331"/>
          </a:xfrm>
          <a:prstGeom prst="rect">
            <a:avLst/>
          </a:prstGeom>
          <a:noFill/>
        </p:spPr>
        <p:txBody>
          <a:bodyPr wrap="square" rtlCol="0">
            <a:spAutoFit/>
          </a:bodyPr>
          <a:lstStyle/>
          <a:p>
            <a:r>
              <a:rPr lang="en-US" dirty="0" smtClean="0"/>
              <a:t>Label Encoder is used here to encode the target value which is the score into values that range from 0 to number of classes(i.e. 5) -1. This is done so that the RNN can process the target values.</a:t>
            </a:r>
            <a:endParaRPr lang="en-US" dirty="0"/>
          </a:p>
        </p:txBody>
      </p:sp>
    </p:spTree>
    <p:extLst>
      <p:ext uri="{BB962C8B-B14F-4D97-AF65-F5344CB8AC3E}">
        <p14:creationId xmlns:p14="http://schemas.microsoft.com/office/powerpoint/2010/main" val="1554107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RNN MODEL</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 y="1611296"/>
            <a:ext cx="6194708" cy="212943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 y="3973996"/>
            <a:ext cx="4301144" cy="2884004"/>
          </a:xfrm>
          <a:prstGeom prst="rect">
            <a:avLst/>
          </a:prstGeom>
        </p:spPr>
      </p:pic>
      <p:sp>
        <p:nvSpPr>
          <p:cNvPr id="8" name="TextBox 7"/>
          <p:cNvSpPr txBox="1"/>
          <p:nvPr/>
        </p:nvSpPr>
        <p:spPr>
          <a:xfrm>
            <a:off x="7252855" y="2058035"/>
            <a:ext cx="4032365" cy="1477328"/>
          </a:xfrm>
          <a:prstGeom prst="rect">
            <a:avLst/>
          </a:prstGeom>
          <a:noFill/>
        </p:spPr>
        <p:txBody>
          <a:bodyPr wrap="square" rtlCol="0">
            <a:spAutoFit/>
          </a:bodyPr>
          <a:lstStyle/>
          <a:p>
            <a:r>
              <a:rPr lang="en-US" dirty="0" smtClean="0"/>
              <a:t>We developed a RNN model with some layers imported from </a:t>
            </a:r>
            <a:r>
              <a:rPr lang="en-US" dirty="0" err="1" smtClean="0"/>
              <a:t>Keras</a:t>
            </a:r>
            <a:r>
              <a:rPr lang="en-US" dirty="0" smtClean="0"/>
              <a:t>. We built a model which has 1 embedding, 2 LSTM, 3 Dense and 1 dropout layers.</a:t>
            </a:r>
          </a:p>
          <a:p>
            <a:endParaRPr lang="en-US" dirty="0"/>
          </a:p>
        </p:txBody>
      </p:sp>
      <p:sp>
        <p:nvSpPr>
          <p:cNvPr id="9" name="TextBox 8"/>
          <p:cNvSpPr txBox="1"/>
          <p:nvPr/>
        </p:nvSpPr>
        <p:spPr>
          <a:xfrm>
            <a:off x="7252855" y="4551218"/>
            <a:ext cx="4032365" cy="1200329"/>
          </a:xfrm>
          <a:prstGeom prst="rect">
            <a:avLst/>
          </a:prstGeom>
          <a:noFill/>
        </p:spPr>
        <p:txBody>
          <a:bodyPr wrap="square" rtlCol="0">
            <a:spAutoFit/>
          </a:bodyPr>
          <a:lstStyle/>
          <a:p>
            <a:r>
              <a:rPr lang="en-US" dirty="0" smtClean="0"/>
              <a:t>This represents the summary of our model. As mentioned we have 2,999,493 parameters in total that need to be trained on our review dataset.</a:t>
            </a:r>
            <a:endParaRPr lang="en-US" dirty="0"/>
          </a:p>
        </p:txBody>
      </p:sp>
    </p:spTree>
    <p:extLst>
      <p:ext uri="{BB962C8B-B14F-4D97-AF65-F5344CB8AC3E}">
        <p14:creationId xmlns:p14="http://schemas.microsoft.com/office/powerpoint/2010/main" val="1977055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RNN MODEL</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 y="1647527"/>
            <a:ext cx="4725059" cy="1629002"/>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 y="3424405"/>
            <a:ext cx="10231278" cy="2295845"/>
          </a:xfrm>
          <a:prstGeom prst="rect">
            <a:avLst/>
          </a:prstGeom>
        </p:spPr>
      </p:pic>
      <p:sp>
        <p:nvSpPr>
          <p:cNvPr id="10" name="TextBox 9"/>
          <p:cNvSpPr txBox="1"/>
          <p:nvPr/>
        </p:nvSpPr>
        <p:spPr>
          <a:xfrm>
            <a:off x="5489466" y="1650725"/>
            <a:ext cx="5795754" cy="1200329"/>
          </a:xfrm>
          <a:prstGeom prst="rect">
            <a:avLst/>
          </a:prstGeom>
          <a:noFill/>
        </p:spPr>
        <p:txBody>
          <a:bodyPr wrap="square" rtlCol="0">
            <a:spAutoFit/>
          </a:bodyPr>
          <a:lstStyle/>
          <a:p>
            <a:r>
              <a:rPr lang="en-US" dirty="0" smtClean="0"/>
              <a:t>Adam optimizer is selected and then the model is compiled. Sparse categorical cross entropy loss function is used since the target is in categories of score from 1-5. To measure the accuracy of the model we set the metrics as ‘accuracy’.</a:t>
            </a:r>
            <a:endParaRPr lang="en-US" dirty="0"/>
          </a:p>
        </p:txBody>
      </p:sp>
      <p:sp>
        <p:nvSpPr>
          <p:cNvPr id="11" name="TextBox 10"/>
          <p:cNvSpPr txBox="1"/>
          <p:nvPr/>
        </p:nvSpPr>
        <p:spPr>
          <a:xfrm>
            <a:off x="769621" y="5868125"/>
            <a:ext cx="10515600" cy="923330"/>
          </a:xfrm>
          <a:prstGeom prst="rect">
            <a:avLst/>
          </a:prstGeom>
          <a:noFill/>
        </p:spPr>
        <p:txBody>
          <a:bodyPr wrap="square" rtlCol="0">
            <a:spAutoFit/>
          </a:bodyPr>
          <a:lstStyle/>
          <a:p>
            <a:r>
              <a:rPr lang="en-US" dirty="0" smtClean="0"/>
              <a:t>We import and use the time module to measure how much time our model takes to fit the data. Using </a:t>
            </a:r>
            <a:r>
              <a:rPr lang="en-US" dirty="0" err="1" smtClean="0"/>
              <a:t>model.fit</a:t>
            </a:r>
            <a:r>
              <a:rPr lang="en-US" dirty="0" smtClean="0"/>
              <a:t> we train our model using 20 epochs and batch size is set as 1024. We chose to store the results of each epoch in a dictionary named history.</a:t>
            </a:r>
            <a:endParaRPr lang="en-US" dirty="0"/>
          </a:p>
        </p:txBody>
      </p:sp>
    </p:spTree>
    <p:extLst>
      <p:ext uri="{BB962C8B-B14F-4D97-AF65-F5344CB8AC3E}">
        <p14:creationId xmlns:p14="http://schemas.microsoft.com/office/powerpoint/2010/main" val="2734152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ACCURACY OF RNN MODEL</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9620" y="4157460"/>
            <a:ext cx="10515600" cy="1200329"/>
          </a:xfrm>
          <a:prstGeom prst="rect">
            <a:avLst/>
          </a:prstGeom>
          <a:noFill/>
        </p:spPr>
        <p:txBody>
          <a:bodyPr wrap="square" rtlCol="0">
            <a:spAutoFit/>
          </a:bodyPr>
          <a:lstStyle/>
          <a:p>
            <a:r>
              <a:rPr lang="en-US" dirty="0" smtClean="0"/>
              <a:t>The test loss of the model came out be around 80% and the accuracy of our model ranged from 71% to 75%. Since the training of model was done only on a small sample of data due to the restriction of computational power of our computers we assume that is why the accuracy stunted at 75%. If the whole data is trained on the model the accuracy can significantly improve.</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 y="2207564"/>
            <a:ext cx="10288436" cy="1419423"/>
          </a:xfrm>
          <a:prstGeom prst="rect">
            <a:avLst/>
          </a:prstGeom>
        </p:spPr>
      </p:pic>
    </p:spTree>
    <p:extLst>
      <p:ext uri="{BB962C8B-B14F-4D97-AF65-F5344CB8AC3E}">
        <p14:creationId xmlns:p14="http://schemas.microsoft.com/office/powerpoint/2010/main" val="1336086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9479"/>
            <a:ext cx="10515600" cy="674957"/>
          </a:xfrm>
        </p:spPr>
        <p:txBody>
          <a:bodyPr>
            <a:normAutofit fontScale="92500" lnSpcReduction="20000"/>
          </a:bodyPr>
          <a:lstStyle/>
          <a:p>
            <a:pPr marL="0" indent="0">
              <a:buNone/>
            </a:pPr>
            <a:r>
              <a:rPr lang="en-US" dirty="0" smtClean="0"/>
              <a:t>With each epoch we plotted the training loss and validation loss and got the following result</a:t>
            </a:r>
            <a:endParaRPr lang="en-US" dirty="0"/>
          </a:p>
        </p:txBody>
      </p:sp>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VISUALISING THE LOSS</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827" y="2244436"/>
            <a:ext cx="7183582" cy="3345497"/>
          </a:xfrm>
          <a:prstGeom prst="rect">
            <a:avLst/>
          </a:prstGeom>
        </p:spPr>
      </p:pic>
      <p:sp>
        <p:nvSpPr>
          <p:cNvPr id="7" name="Content Placeholder 2"/>
          <p:cNvSpPr txBox="1">
            <a:spLocks/>
          </p:cNvSpPr>
          <p:nvPr/>
        </p:nvSpPr>
        <p:spPr>
          <a:xfrm>
            <a:off x="838200" y="5927411"/>
            <a:ext cx="10515600" cy="6749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With each epoch the validation loss increases, however the training loss decreases.</a:t>
            </a:r>
            <a:endParaRPr lang="en-US" dirty="0"/>
          </a:p>
        </p:txBody>
      </p:sp>
    </p:spTree>
    <p:extLst>
      <p:ext uri="{BB962C8B-B14F-4D97-AF65-F5344CB8AC3E}">
        <p14:creationId xmlns:p14="http://schemas.microsoft.com/office/powerpoint/2010/main" val="1173811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9479"/>
            <a:ext cx="10515600" cy="674957"/>
          </a:xfrm>
        </p:spPr>
        <p:txBody>
          <a:bodyPr>
            <a:normAutofit fontScale="92500" lnSpcReduction="20000"/>
          </a:bodyPr>
          <a:lstStyle/>
          <a:p>
            <a:pPr marL="0" indent="0">
              <a:buNone/>
            </a:pPr>
            <a:r>
              <a:rPr lang="en-US" dirty="0" smtClean="0"/>
              <a:t>With each epoch we plotted the training accuracy and validation accuracy, and got the following result</a:t>
            </a:r>
            <a:endParaRPr lang="en-US" dirty="0"/>
          </a:p>
        </p:txBody>
      </p:sp>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VISUALISING THE ACCURACY</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838200" y="5927411"/>
            <a:ext cx="10515600" cy="674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With each epoch the training accuracy of our model increases.</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299" y="2510894"/>
            <a:ext cx="6877320" cy="3123097"/>
          </a:xfrm>
          <a:prstGeom prst="rect">
            <a:avLst/>
          </a:prstGeom>
        </p:spPr>
      </p:pic>
    </p:spTree>
    <p:extLst>
      <p:ext uri="{BB962C8B-B14F-4D97-AF65-F5344CB8AC3E}">
        <p14:creationId xmlns:p14="http://schemas.microsoft.com/office/powerpoint/2010/main" val="2217353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9479"/>
            <a:ext cx="10515600" cy="674957"/>
          </a:xfrm>
        </p:spPr>
        <p:txBody>
          <a:bodyPr>
            <a:normAutofit/>
          </a:bodyPr>
          <a:lstStyle/>
          <a:p>
            <a:pPr marL="0" indent="0">
              <a:buNone/>
            </a:pPr>
            <a:r>
              <a:rPr lang="en-US" dirty="0" smtClean="0"/>
              <a:t>To manually test our model we built a predict function</a:t>
            </a:r>
            <a:endParaRPr lang="en-US" dirty="0"/>
          </a:p>
        </p:txBody>
      </p:sp>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PREDICTION FUNCTION</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0894"/>
            <a:ext cx="5468113" cy="2810267"/>
          </a:xfrm>
          <a:prstGeom prst="rect">
            <a:avLst/>
          </a:prstGeom>
        </p:spPr>
      </p:pic>
      <p:sp>
        <p:nvSpPr>
          <p:cNvPr id="6" name="TextBox 5"/>
          <p:cNvSpPr txBox="1"/>
          <p:nvPr/>
        </p:nvSpPr>
        <p:spPr>
          <a:xfrm>
            <a:off x="6691745" y="2763982"/>
            <a:ext cx="466205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function takes a text review and then tokenizes it first.</a:t>
            </a:r>
          </a:p>
          <a:p>
            <a:pPr marL="285750" indent="-285750">
              <a:buFont typeface="Arial" panose="020B0604020202020204" pitchFamily="34" charset="0"/>
              <a:buChar char="•"/>
            </a:pPr>
            <a:r>
              <a:rPr lang="en-US" dirty="0" smtClean="0"/>
              <a:t>We fit the tokenized data the RNN model and store the predicted score.</a:t>
            </a:r>
          </a:p>
          <a:p>
            <a:pPr marL="285750" indent="-285750">
              <a:buFont typeface="Arial" panose="020B0604020202020204" pitchFamily="34" charset="0"/>
              <a:buChar char="•"/>
            </a:pPr>
            <a:r>
              <a:rPr lang="en-US" dirty="0" smtClean="0"/>
              <a:t>Then using the </a:t>
            </a:r>
            <a:r>
              <a:rPr lang="en-US" dirty="0" err="1" smtClean="0"/>
              <a:t>int_to_string</a:t>
            </a:r>
            <a:r>
              <a:rPr lang="en-US" dirty="0" smtClean="0"/>
              <a:t> function defined before we display the associated sentiment with the score.</a:t>
            </a:r>
          </a:p>
        </p:txBody>
      </p:sp>
    </p:spTree>
    <p:extLst>
      <p:ext uri="{BB962C8B-B14F-4D97-AF65-F5344CB8AC3E}">
        <p14:creationId xmlns:p14="http://schemas.microsoft.com/office/powerpoint/2010/main" val="1946233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9479"/>
            <a:ext cx="10515600" cy="674957"/>
          </a:xfrm>
        </p:spPr>
        <p:txBody>
          <a:bodyPr>
            <a:normAutofit fontScale="92500" lnSpcReduction="20000"/>
          </a:bodyPr>
          <a:lstStyle/>
          <a:p>
            <a:pPr marL="0" indent="0">
              <a:buNone/>
            </a:pPr>
            <a:r>
              <a:rPr lang="en-US" dirty="0" smtClean="0"/>
              <a:t>We passed the following dummy data into the function. And got the following results.</a:t>
            </a:r>
            <a:endParaRPr lang="en-US" dirty="0"/>
          </a:p>
        </p:txBody>
      </p:sp>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PREDICTION FUNCTION</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704" y="2510894"/>
            <a:ext cx="7573432" cy="3248478"/>
          </a:xfrm>
          <a:prstGeom prst="rect">
            <a:avLst/>
          </a:prstGeom>
        </p:spPr>
      </p:pic>
      <p:sp>
        <p:nvSpPr>
          <p:cNvPr id="9" name="TextBox 8"/>
          <p:cNvSpPr txBox="1"/>
          <p:nvPr/>
        </p:nvSpPr>
        <p:spPr>
          <a:xfrm>
            <a:off x="769620" y="6013938"/>
            <a:ext cx="10871395" cy="369332"/>
          </a:xfrm>
          <a:prstGeom prst="rect">
            <a:avLst/>
          </a:prstGeom>
          <a:noFill/>
        </p:spPr>
        <p:txBody>
          <a:bodyPr wrap="square" rtlCol="0">
            <a:spAutoFit/>
          </a:bodyPr>
          <a:lstStyle/>
          <a:p>
            <a:r>
              <a:rPr lang="en-US" dirty="0" smtClean="0"/>
              <a:t>To </a:t>
            </a:r>
            <a:r>
              <a:rPr lang="en-US" dirty="0" err="1" smtClean="0"/>
              <a:t>summarise</a:t>
            </a:r>
            <a:r>
              <a:rPr lang="en-US" dirty="0" smtClean="0"/>
              <a:t>, our RNN model is able to predict the sentiment almost nearby the actual sentiment of the text.</a:t>
            </a:r>
            <a:endParaRPr lang="en-US" dirty="0"/>
          </a:p>
        </p:txBody>
      </p:sp>
    </p:spTree>
    <p:extLst>
      <p:ext uri="{BB962C8B-B14F-4D97-AF65-F5344CB8AC3E}">
        <p14:creationId xmlns:p14="http://schemas.microsoft.com/office/powerpoint/2010/main" val="3476891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9479"/>
            <a:ext cx="10515600" cy="4581939"/>
          </a:xfrm>
        </p:spPr>
        <p:txBody>
          <a:bodyPr>
            <a:normAutofit lnSpcReduction="10000"/>
          </a:bodyPr>
          <a:lstStyle/>
          <a:p>
            <a:pPr marL="0" indent="0">
              <a:buNone/>
            </a:pPr>
            <a:r>
              <a:rPr lang="en-US" dirty="0" smtClean="0"/>
              <a:t>We performed sentiment analysis on a dataset of product reviews and tried to predict the sentiment of the text using Logistic Regression, Naïve Bayes and RNN model.</a:t>
            </a:r>
          </a:p>
          <a:p>
            <a:pPr marL="0" indent="0">
              <a:buNone/>
            </a:pPr>
            <a:endParaRPr lang="en-US" dirty="0"/>
          </a:p>
          <a:p>
            <a:pPr marL="0" indent="0">
              <a:buNone/>
            </a:pPr>
            <a:r>
              <a:rPr lang="en-US" dirty="0" smtClean="0"/>
              <a:t>The least accurate model was the Naïve Bayes model, RNN model offered an accuracy of around 70-75% and the Logistic </a:t>
            </a:r>
            <a:r>
              <a:rPr lang="en-US" dirty="0"/>
              <a:t>R</a:t>
            </a:r>
            <a:r>
              <a:rPr lang="en-US" dirty="0" smtClean="0"/>
              <a:t>egression model had the highest accuracy of around 74-76%.</a:t>
            </a:r>
          </a:p>
          <a:p>
            <a:pPr marL="0" indent="0">
              <a:buNone/>
            </a:pPr>
            <a:endParaRPr lang="en-US" dirty="0"/>
          </a:p>
          <a:p>
            <a:pPr marL="0" indent="0">
              <a:buNone/>
            </a:pPr>
            <a:r>
              <a:rPr lang="en-US" dirty="0" smtClean="0"/>
              <a:t>The scope of the RNN is that if RNN model is trained on the whole dataset with better hardware the accuracy of the RNN can reach </a:t>
            </a:r>
            <a:r>
              <a:rPr lang="en-US" dirty="0" err="1" smtClean="0"/>
              <a:t>upto</a:t>
            </a:r>
            <a:r>
              <a:rPr lang="en-US" dirty="0" smtClean="0"/>
              <a:t> 90%.</a:t>
            </a:r>
            <a:endParaRPr lang="en-US" dirty="0"/>
          </a:p>
        </p:txBody>
      </p:sp>
      <p:sp>
        <p:nvSpPr>
          <p:cNvPr id="4"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CONCLUSION</a:t>
            </a:r>
            <a:endParaRPr lang="en-US" sz="4800" b="1" dirty="0"/>
          </a:p>
        </p:txBody>
      </p:sp>
      <p:cxnSp>
        <p:nvCxnSpPr>
          <p:cNvPr id="5" name="Straight Connector 4"/>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69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658445"/>
            <a:ext cx="10515600" cy="1473387"/>
          </a:xfrm>
        </p:spPr>
        <p:txBody>
          <a:bodyPr>
            <a:normAutofit/>
          </a:bodyPr>
          <a:lstStyle/>
          <a:p>
            <a:pPr marL="0" indent="0" algn="just">
              <a:buNone/>
            </a:pPr>
            <a:r>
              <a:rPr lang="en-US" sz="2400" dirty="0" smtClean="0"/>
              <a:t>By the use of Natural Language Processing, any textual data can be quantified so as to categorize the overall sentiment of the text as positive, negative or neutral. </a:t>
            </a:r>
            <a:endParaRPr lang="en-US" sz="2400" dirty="0"/>
          </a:p>
        </p:txBody>
      </p:sp>
      <p:sp>
        <p:nvSpPr>
          <p:cNvPr id="6" name="TextBox 5"/>
          <p:cNvSpPr txBox="1"/>
          <p:nvPr/>
        </p:nvSpPr>
        <p:spPr>
          <a:xfrm>
            <a:off x="769620" y="5463567"/>
            <a:ext cx="10515600" cy="1200329"/>
          </a:xfrm>
          <a:prstGeom prst="rect">
            <a:avLst/>
          </a:prstGeom>
          <a:noFill/>
        </p:spPr>
        <p:txBody>
          <a:bodyPr wrap="square" rtlCol="0">
            <a:spAutoFit/>
          </a:bodyPr>
          <a:lstStyle/>
          <a:p>
            <a:pPr algn="just"/>
            <a:r>
              <a:rPr lang="en-US" sz="2400" dirty="0" smtClean="0"/>
              <a:t>Techniques namely Tokenizing, Stemming </a:t>
            </a:r>
            <a:r>
              <a:rPr lang="en-US" sz="2400" dirty="0" smtClean="0"/>
              <a:t>Lemmatizing and Vectorization </a:t>
            </a:r>
            <a:r>
              <a:rPr lang="en-US" sz="2400" dirty="0" smtClean="0"/>
              <a:t>are </a:t>
            </a:r>
            <a:r>
              <a:rPr lang="en-US" sz="2400" dirty="0" smtClean="0"/>
              <a:t>implemented on the dataset to preprocess the data. These techniques make analysis of the data less complicated.</a:t>
            </a:r>
            <a:endParaRPr lang="en-US" sz="2400" dirty="0"/>
          </a:p>
        </p:txBody>
      </p:sp>
      <p:sp>
        <p:nvSpPr>
          <p:cNvPr id="10"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SENTIMENT ANALYSIS</a:t>
            </a:r>
            <a:endParaRPr lang="en-US" sz="4800" b="1" dirty="0"/>
          </a:p>
        </p:txBody>
      </p:sp>
      <p:cxnSp>
        <p:nvCxnSpPr>
          <p:cNvPr id="11" name="Straight Connector 10"/>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3255645" y="2630805"/>
            <a:ext cx="5543550" cy="2647950"/>
          </a:xfrm>
          <a:prstGeom prst="rect">
            <a:avLst/>
          </a:prstGeom>
        </p:spPr>
      </p:pic>
    </p:spTree>
    <p:extLst>
      <p:ext uri="{BB962C8B-B14F-4D97-AF65-F5344CB8AC3E}">
        <p14:creationId xmlns:p14="http://schemas.microsoft.com/office/powerpoint/2010/main" val="3497016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https://</a:t>
            </a:r>
            <a:r>
              <a:rPr lang="en-US" dirty="0" smtClean="0"/>
              <a:t>www.pluralsight.com/guides/building-a-twitter-sentiment-analysis-in-python</a:t>
            </a:r>
          </a:p>
          <a:p>
            <a:r>
              <a:rPr lang="en-US" dirty="0"/>
              <a:t>https://</a:t>
            </a:r>
            <a:r>
              <a:rPr lang="en-US" dirty="0" smtClean="0"/>
              <a:t>www.kaggle.com/muhammadrehan444/advance-sentiment-analysis</a:t>
            </a:r>
          </a:p>
          <a:p>
            <a:r>
              <a:rPr lang="en-US" dirty="0"/>
              <a:t>https://</a:t>
            </a:r>
            <a:r>
              <a:rPr lang="en-US" dirty="0" smtClean="0"/>
              <a:t>github.com/PankajKarki/Amazon-Food-Reviews-Analysis-and-Modelling/blob/master/LSTM_Amazonfinefoodreviews.pdf</a:t>
            </a:r>
          </a:p>
          <a:p>
            <a:r>
              <a:rPr lang="en-US" dirty="0"/>
              <a:t>https://</a:t>
            </a:r>
            <a:r>
              <a:rPr lang="en-US" dirty="0" smtClean="0"/>
              <a:t>github.com/yanndupis/RNN-Amazon-Fine-Food-Reviews/blob/master/Amazon%20Fine%20Food%20Reviews.ipynb</a:t>
            </a:r>
          </a:p>
          <a:p>
            <a:r>
              <a:rPr lang="en-US" dirty="0"/>
              <a:t>https://github.com/yanndupis/RNN-Amazon-Fine-Food-Reviews/blob/master/Report/Fine_Food_Review_Sentiment_Analysis_Report.md</a:t>
            </a:r>
          </a:p>
          <a:p>
            <a:endParaRPr lang="en-US" dirty="0"/>
          </a:p>
        </p:txBody>
      </p:sp>
      <p:sp>
        <p:nvSpPr>
          <p:cNvPr id="5"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REFERENCES</a:t>
            </a:r>
            <a:endParaRPr lang="en-US" sz="4800" b="1" dirty="0"/>
          </a:p>
        </p:txBody>
      </p:sp>
      <p:cxnSp>
        <p:nvCxnSpPr>
          <p:cNvPr id="6" name="Straight Connector 5"/>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48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9840"/>
            <a:ext cx="10515600" cy="1872918"/>
          </a:xfrm>
        </p:spPr>
        <p:txBody>
          <a:bodyPr>
            <a:normAutofit/>
          </a:bodyPr>
          <a:lstStyle/>
          <a:p>
            <a:pPr marL="0" indent="0">
              <a:buNone/>
            </a:pPr>
            <a:r>
              <a:rPr lang="en-US" sz="1800" dirty="0" smtClean="0"/>
              <a:t>The words and punctuations in a sentence are separated as single items or “tokens”. For instance, a sentence </a:t>
            </a:r>
          </a:p>
          <a:p>
            <a:pPr marL="0" indent="0">
              <a:buNone/>
            </a:pPr>
            <a:endParaRPr lang="en-US" sz="1800" dirty="0" smtClean="0"/>
          </a:p>
          <a:p>
            <a:pPr marL="0" indent="0" algn="ctr">
              <a:buNone/>
            </a:pPr>
            <a:r>
              <a:rPr lang="en-US" sz="1800" dirty="0" smtClean="0"/>
              <a:t>“</a:t>
            </a:r>
            <a:r>
              <a:rPr lang="en-US" sz="1800" dirty="0" smtClean="0">
                <a:solidFill>
                  <a:srgbClr val="FF0000"/>
                </a:solidFill>
              </a:rPr>
              <a:t>Hey, welcome to New York University!</a:t>
            </a:r>
            <a:r>
              <a:rPr lang="en-US" sz="1800" dirty="0" smtClean="0"/>
              <a:t>” </a:t>
            </a:r>
          </a:p>
          <a:p>
            <a:pPr marL="0" indent="0" algn="ctr">
              <a:buNone/>
            </a:pPr>
            <a:r>
              <a:rPr lang="en-US" sz="1800" dirty="0" smtClean="0"/>
              <a:t>after tokenization will get transformed to </a:t>
            </a:r>
          </a:p>
          <a:p>
            <a:pPr marL="0" indent="0" algn="ctr">
              <a:buNone/>
            </a:pPr>
            <a:r>
              <a:rPr lang="en-US" sz="1800" dirty="0" smtClean="0"/>
              <a:t>'</a:t>
            </a:r>
            <a:r>
              <a:rPr lang="en-US" sz="1800" dirty="0" smtClean="0">
                <a:solidFill>
                  <a:srgbClr val="FF0000"/>
                </a:solidFill>
              </a:rPr>
              <a:t>Hey</a:t>
            </a:r>
            <a:r>
              <a:rPr lang="en-US" sz="1800" dirty="0" smtClean="0"/>
              <a:t>', ‘</a:t>
            </a:r>
            <a:r>
              <a:rPr lang="en-US" sz="1800" dirty="0" smtClean="0">
                <a:solidFill>
                  <a:srgbClr val="FF0000"/>
                </a:solidFill>
              </a:rPr>
              <a:t>,</a:t>
            </a:r>
            <a:r>
              <a:rPr lang="en-US" sz="1800" dirty="0" smtClean="0"/>
              <a:t>’ ,'</a:t>
            </a:r>
            <a:r>
              <a:rPr lang="en-US" sz="1800" dirty="0" smtClean="0">
                <a:solidFill>
                  <a:srgbClr val="FF0000"/>
                </a:solidFill>
              </a:rPr>
              <a:t>welcome</a:t>
            </a:r>
            <a:r>
              <a:rPr lang="en-US" sz="1800" dirty="0" smtClean="0"/>
              <a:t>', '</a:t>
            </a:r>
            <a:r>
              <a:rPr lang="en-US" sz="1800" dirty="0" smtClean="0">
                <a:solidFill>
                  <a:srgbClr val="FF0000"/>
                </a:solidFill>
              </a:rPr>
              <a:t>to</a:t>
            </a:r>
            <a:r>
              <a:rPr lang="en-US" sz="1800" dirty="0" smtClean="0"/>
              <a:t>', '</a:t>
            </a:r>
            <a:r>
              <a:rPr lang="en-US" sz="1800" dirty="0" smtClean="0">
                <a:solidFill>
                  <a:srgbClr val="FF0000"/>
                </a:solidFill>
              </a:rPr>
              <a:t>New</a:t>
            </a:r>
            <a:r>
              <a:rPr lang="en-US" sz="1800" dirty="0" smtClean="0"/>
              <a:t>', '</a:t>
            </a:r>
            <a:r>
              <a:rPr lang="en-US" sz="1800" dirty="0" smtClean="0">
                <a:solidFill>
                  <a:srgbClr val="FF0000"/>
                </a:solidFill>
              </a:rPr>
              <a:t>York</a:t>
            </a:r>
            <a:r>
              <a:rPr lang="en-US" sz="1800" dirty="0" smtClean="0"/>
              <a:t>', '</a:t>
            </a:r>
            <a:r>
              <a:rPr lang="en-US" sz="1800" dirty="0" smtClean="0">
                <a:solidFill>
                  <a:srgbClr val="FF0000"/>
                </a:solidFill>
              </a:rPr>
              <a:t>University</a:t>
            </a:r>
            <a:r>
              <a:rPr lang="en-US" sz="1800" dirty="0" smtClean="0"/>
              <a:t>', ‘</a:t>
            </a:r>
            <a:r>
              <a:rPr lang="en-US" sz="1800" dirty="0" smtClean="0">
                <a:solidFill>
                  <a:srgbClr val="FF0000"/>
                </a:solidFill>
              </a:rPr>
              <a:t>!</a:t>
            </a:r>
            <a:r>
              <a:rPr lang="en-US" sz="1800" dirty="0" smtClean="0"/>
              <a:t>'</a:t>
            </a:r>
            <a:endParaRPr lang="en-US" sz="1800" dirty="0"/>
          </a:p>
        </p:txBody>
      </p:sp>
      <p:sp>
        <p:nvSpPr>
          <p:cNvPr id="5" name="Content Placeholder 2"/>
          <p:cNvSpPr txBox="1">
            <a:spLocks/>
          </p:cNvSpPr>
          <p:nvPr/>
        </p:nvSpPr>
        <p:spPr>
          <a:xfrm>
            <a:off x="838200" y="4358244"/>
            <a:ext cx="10515600" cy="2209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t>The </a:t>
            </a:r>
            <a:r>
              <a:rPr lang="en-US" sz="1800" dirty="0" smtClean="0"/>
              <a:t>words in text are reduced to its root form using stemming algorithms. Generally, it truncates the suffix or prefix of the word to reach to its root word. For example, words like</a:t>
            </a:r>
            <a:endParaRPr lang="en-US" sz="1800" dirty="0" smtClean="0"/>
          </a:p>
          <a:p>
            <a:pPr marL="0" indent="0">
              <a:buFont typeface="Arial" panose="020B0604020202020204" pitchFamily="34" charset="0"/>
              <a:buNone/>
            </a:pPr>
            <a:endParaRPr lang="en-US" sz="1800" dirty="0" smtClean="0"/>
          </a:p>
          <a:p>
            <a:pPr marL="0" indent="0" algn="ctr">
              <a:buFont typeface="Arial" panose="020B0604020202020204" pitchFamily="34" charset="0"/>
              <a:buNone/>
            </a:pPr>
            <a:r>
              <a:rPr lang="en-US" sz="1800" dirty="0" smtClean="0"/>
              <a:t>“</a:t>
            </a:r>
            <a:r>
              <a:rPr lang="en-US" sz="1800" dirty="0" smtClean="0">
                <a:solidFill>
                  <a:srgbClr val="FF0000"/>
                </a:solidFill>
              </a:rPr>
              <a:t>likes</a:t>
            </a:r>
            <a:r>
              <a:rPr lang="en-US" sz="1800" dirty="0" smtClean="0"/>
              <a:t>”, “</a:t>
            </a:r>
            <a:r>
              <a:rPr lang="en-US" sz="1800" dirty="0" smtClean="0">
                <a:solidFill>
                  <a:srgbClr val="FF0000"/>
                </a:solidFill>
              </a:rPr>
              <a:t>liked</a:t>
            </a:r>
            <a:r>
              <a:rPr lang="en-US" sz="1800" dirty="0" smtClean="0"/>
              <a:t>”, “</a:t>
            </a:r>
            <a:r>
              <a:rPr lang="en-US" sz="1800" dirty="0" smtClean="0">
                <a:solidFill>
                  <a:srgbClr val="FF0000"/>
                </a:solidFill>
              </a:rPr>
              <a:t>likely</a:t>
            </a:r>
            <a:r>
              <a:rPr lang="en-US" sz="1800" dirty="0" smtClean="0"/>
              <a:t>”, “</a:t>
            </a:r>
            <a:r>
              <a:rPr lang="en-US" sz="1800" dirty="0" smtClean="0">
                <a:solidFill>
                  <a:srgbClr val="FF0000"/>
                </a:solidFill>
              </a:rPr>
              <a:t>liking</a:t>
            </a:r>
            <a:r>
              <a:rPr lang="en-US" sz="1800" dirty="0" smtClean="0"/>
              <a:t>”</a:t>
            </a:r>
            <a:endParaRPr lang="en-US" sz="1800" dirty="0" smtClean="0"/>
          </a:p>
          <a:p>
            <a:pPr marL="0" indent="0" algn="ctr">
              <a:buFont typeface="Arial" panose="020B0604020202020204" pitchFamily="34" charset="0"/>
              <a:buNone/>
            </a:pPr>
            <a:r>
              <a:rPr lang="en-US" sz="1800" dirty="0" smtClean="0"/>
              <a:t>after </a:t>
            </a:r>
            <a:r>
              <a:rPr lang="en-US" sz="1800" dirty="0" smtClean="0"/>
              <a:t>stemming </a:t>
            </a:r>
            <a:r>
              <a:rPr lang="en-US" sz="1800" dirty="0" smtClean="0"/>
              <a:t>will get transformed to </a:t>
            </a:r>
            <a:r>
              <a:rPr lang="en-US" sz="1800" dirty="0" smtClean="0"/>
              <a:t>the word</a:t>
            </a:r>
            <a:endParaRPr lang="en-US" sz="1800" dirty="0" smtClean="0"/>
          </a:p>
          <a:p>
            <a:pPr marL="0" indent="0" algn="ctr">
              <a:buFont typeface="Arial" panose="020B0604020202020204" pitchFamily="34" charset="0"/>
              <a:buNone/>
            </a:pPr>
            <a:r>
              <a:rPr lang="en-US" sz="1800" dirty="0" smtClean="0"/>
              <a:t>“</a:t>
            </a:r>
            <a:r>
              <a:rPr lang="en-US" sz="1800" dirty="0" smtClean="0">
                <a:solidFill>
                  <a:srgbClr val="FF0000"/>
                </a:solidFill>
              </a:rPr>
              <a:t>like</a:t>
            </a:r>
            <a:r>
              <a:rPr lang="en-US" sz="1800" dirty="0" smtClean="0"/>
              <a:t>”</a:t>
            </a:r>
            <a:endParaRPr lang="en-US" sz="1800" dirty="0"/>
          </a:p>
        </p:txBody>
      </p:sp>
      <p:sp>
        <p:nvSpPr>
          <p:cNvPr id="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TOKENISATION</a:t>
            </a:r>
            <a:endParaRPr lang="en-US" sz="4800" b="1" dirty="0"/>
          </a:p>
        </p:txBody>
      </p:sp>
      <p:cxnSp>
        <p:nvCxnSpPr>
          <p:cNvPr id="9" name="Straight Connector 8"/>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739140" y="35579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STEMMING</a:t>
            </a:r>
            <a:endParaRPr lang="en-US" sz="4800" b="1" dirty="0"/>
          </a:p>
        </p:txBody>
      </p:sp>
      <p:cxnSp>
        <p:nvCxnSpPr>
          <p:cNvPr id="11" name="Straight Connector 10"/>
          <p:cNvCxnSpPr/>
          <p:nvPr/>
        </p:nvCxnSpPr>
        <p:spPr>
          <a:xfrm>
            <a:off x="739140" y="43129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8201" y="1506022"/>
            <a:ext cx="10462260" cy="2585323"/>
          </a:xfrm>
          <a:prstGeom prst="rect">
            <a:avLst/>
          </a:prstGeom>
          <a:noFill/>
        </p:spPr>
        <p:txBody>
          <a:bodyPr wrap="square" rtlCol="0">
            <a:spAutoFit/>
          </a:bodyPr>
          <a:lstStyle/>
          <a:p>
            <a:r>
              <a:rPr lang="en-US" dirty="0" smtClean="0"/>
              <a:t>Similar to stemming lemmatizing process also converts </a:t>
            </a:r>
            <a:r>
              <a:rPr lang="en-US" dirty="0" smtClean="0"/>
              <a:t>word into its root word. </a:t>
            </a:r>
            <a:r>
              <a:rPr lang="en-US" dirty="0" smtClean="0"/>
              <a:t>Uses </a:t>
            </a:r>
            <a:r>
              <a:rPr lang="en-US" dirty="0" smtClean="0"/>
              <a:t>WordNet corpus to go to word </a:t>
            </a:r>
            <a:r>
              <a:rPr lang="en-US" dirty="0" smtClean="0"/>
              <a:t>root. However the results of the stemmed words may or may not be a proper word, but results of lemmatized words ar</a:t>
            </a:r>
            <a:r>
              <a:rPr lang="en-US" dirty="0" smtClean="0"/>
              <a:t>e always proper words in their respective language. For example, words like</a:t>
            </a:r>
          </a:p>
          <a:p>
            <a:endParaRPr lang="en-US" dirty="0"/>
          </a:p>
          <a:p>
            <a:pPr algn="ctr"/>
            <a:r>
              <a:rPr lang="en-US" dirty="0" smtClean="0"/>
              <a:t>“</a:t>
            </a:r>
            <a:r>
              <a:rPr lang="en-US" dirty="0" smtClean="0">
                <a:solidFill>
                  <a:srgbClr val="FF0000"/>
                </a:solidFill>
              </a:rPr>
              <a:t>rocks</a:t>
            </a:r>
            <a:r>
              <a:rPr lang="en-US" dirty="0"/>
              <a:t>”, </a:t>
            </a:r>
            <a:r>
              <a:rPr lang="en-US" dirty="0" smtClean="0"/>
              <a:t>“</a:t>
            </a:r>
            <a:r>
              <a:rPr lang="en-US" dirty="0" smtClean="0">
                <a:solidFill>
                  <a:srgbClr val="FF0000"/>
                </a:solidFill>
              </a:rPr>
              <a:t>corpora</a:t>
            </a:r>
            <a:r>
              <a:rPr lang="en-US" dirty="0" smtClean="0"/>
              <a:t>”, “</a:t>
            </a:r>
            <a:r>
              <a:rPr lang="en-US" dirty="0" smtClean="0">
                <a:solidFill>
                  <a:srgbClr val="FF0000"/>
                </a:solidFill>
              </a:rPr>
              <a:t>better</a:t>
            </a:r>
            <a:r>
              <a:rPr lang="en-US" dirty="0" smtClean="0"/>
              <a:t>”</a:t>
            </a:r>
          </a:p>
          <a:p>
            <a:pPr algn="ctr"/>
            <a:r>
              <a:rPr lang="en-US" dirty="0" smtClean="0"/>
              <a:t>after lemmatizing </a:t>
            </a:r>
            <a:r>
              <a:rPr lang="en-US" dirty="0"/>
              <a:t>will get transformed to the word</a:t>
            </a:r>
          </a:p>
          <a:p>
            <a:pPr algn="ctr"/>
            <a:r>
              <a:rPr lang="en-US" dirty="0"/>
              <a:t>“</a:t>
            </a:r>
            <a:r>
              <a:rPr lang="en-US" dirty="0" smtClean="0">
                <a:solidFill>
                  <a:srgbClr val="FF0000"/>
                </a:solidFill>
              </a:rPr>
              <a:t>rock</a:t>
            </a:r>
            <a:r>
              <a:rPr lang="en-US" dirty="0" smtClean="0"/>
              <a:t>”, </a:t>
            </a:r>
            <a:r>
              <a:rPr lang="en-US" dirty="0"/>
              <a:t>“</a:t>
            </a:r>
            <a:r>
              <a:rPr lang="en-US" dirty="0" smtClean="0">
                <a:solidFill>
                  <a:srgbClr val="FF0000"/>
                </a:solidFill>
              </a:rPr>
              <a:t>corpus</a:t>
            </a:r>
            <a:r>
              <a:rPr lang="en-US" dirty="0" smtClean="0"/>
              <a:t>”, “</a:t>
            </a:r>
            <a:r>
              <a:rPr lang="en-US" dirty="0" smtClean="0">
                <a:solidFill>
                  <a:srgbClr val="FF0000"/>
                </a:solidFill>
              </a:rPr>
              <a:t>good</a:t>
            </a:r>
            <a:r>
              <a:rPr lang="en-US" dirty="0" smtClean="0"/>
              <a:t>”</a:t>
            </a:r>
          </a:p>
          <a:p>
            <a:pPr algn="ctr"/>
            <a:r>
              <a:rPr lang="en-US" dirty="0" smtClean="0"/>
              <a:t>respectively.</a:t>
            </a:r>
            <a:endParaRPr lang="en-US" dirty="0"/>
          </a:p>
          <a:p>
            <a:endParaRPr lang="en-US" dirty="0"/>
          </a:p>
        </p:txBody>
      </p:sp>
      <p:sp>
        <p:nvSpPr>
          <p:cNvPr id="10"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LEMMATIZING</a:t>
            </a:r>
            <a:endParaRPr lang="en-US" sz="4800" b="1" dirty="0"/>
          </a:p>
        </p:txBody>
      </p:sp>
      <p:cxnSp>
        <p:nvCxnSpPr>
          <p:cNvPr id="11" name="Straight Connector 10"/>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784860" y="360362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VECTORIZATION</a:t>
            </a:r>
          </a:p>
        </p:txBody>
      </p:sp>
      <p:cxnSp>
        <p:nvCxnSpPr>
          <p:cNvPr id="13" name="Straight Connector 12"/>
          <p:cNvCxnSpPr/>
          <p:nvPr/>
        </p:nvCxnSpPr>
        <p:spPr>
          <a:xfrm>
            <a:off x="784860" y="435864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8201" y="4724399"/>
            <a:ext cx="10462259" cy="1477328"/>
          </a:xfrm>
          <a:prstGeom prst="rect">
            <a:avLst/>
          </a:prstGeom>
          <a:noFill/>
        </p:spPr>
        <p:txBody>
          <a:bodyPr wrap="square" rtlCol="0">
            <a:spAutoFit/>
          </a:bodyPr>
          <a:lstStyle/>
          <a:p>
            <a:r>
              <a:rPr lang="en-US" dirty="0" smtClean="0"/>
              <a:t>A series of words in a text can not be easily </a:t>
            </a:r>
            <a:r>
              <a:rPr lang="en-US" dirty="0" err="1" smtClean="0"/>
              <a:t>analysed</a:t>
            </a:r>
            <a:r>
              <a:rPr lang="en-US" dirty="0" smtClean="0"/>
              <a:t> by a machine. Thus these words are converted into a numerical value for analysis and stored as vector of those words. This process is called vectorization.</a:t>
            </a:r>
          </a:p>
          <a:p>
            <a:r>
              <a:rPr lang="en-US" dirty="0" smtClean="0"/>
              <a:t>TFIDF and Count </a:t>
            </a:r>
            <a:r>
              <a:rPr lang="en-US" dirty="0" err="1" smtClean="0"/>
              <a:t>Vectorizer</a:t>
            </a:r>
            <a:r>
              <a:rPr lang="en-US" dirty="0"/>
              <a:t> </a:t>
            </a:r>
            <a:r>
              <a:rPr lang="en-US" dirty="0" smtClean="0"/>
              <a:t>methods are further used in this code to extract the words of reviews as features such that the numerical value associated them can build a relationship between the reviews and the sentiment.</a:t>
            </a:r>
            <a:endParaRPr lang="en-US" dirty="0"/>
          </a:p>
        </p:txBody>
      </p:sp>
    </p:spTree>
    <p:extLst>
      <p:ext uri="{BB962C8B-B14F-4D97-AF65-F5344CB8AC3E}">
        <p14:creationId xmlns:p14="http://schemas.microsoft.com/office/powerpoint/2010/main" val="4207069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7397" b="75934"/>
          <a:stretch/>
        </p:blipFill>
        <p:spPr>
          <a:xfrm>
            <a:off x="691489" y="4644358"/>
            <a:ext cx="11300346" cy="146334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5369929"/>
              </p:ext>
            </p:extLst>
          </p:nvPr>
        </p:nvGraphicFramePr>
        <p:xfrm>
          <a:off x="200165" y="2115963"/>
          <a:ext cx="11791670" cy="2103120"/>
        </p:xfrm>
        <a:graphic>
          <a:graphicData uri="http://schemas.openxmlformats.org/drawingml/2006/table">
            <a:tbl>
              <a:tblPr firstRow="1" bandRow="1">
                <a:tableStyleId>{5C22544A-7EE6-4342-B048-85BDC9FD1C3A}</a:tableStyleId>
              </a:tblPr>
              <a:tblGrid>
                <a:gridCol w="1179167"/>
                <a:gridCol w="1179167"/>
                <a:gridCol w="1179167"/>
                <a:gridCol w="1179167"/>
                <a:gridCol w="1279251"/>
                <a:gridCol w="1310185"/>
                <a:gridCol w="1351128"/>
                <a:gridCol w="1078173"/>
                <a:gridCol w="1269242"/>
                <a:gridCol w="787023"/>
              </a:tblGrid>
              <a:tr h="370840">
                <a:tc>
                  <a:txBody>
                    <a:bodyPr/>
                    <a:lstStyle/>
                    <a:p>
                      <a:r>
                        <a:rPr lang="en-US" sz="1400" dirty="0" smtClean="0"/>
                        <a:t>Id</a:t>
                      </a:r>
                      <a:endParaRPr lang="en-US" sz="1400" dirty="0"/>
                    </a:p>
                  </a:txBody>
                  <a:tcPr/>
                </a:tc>
                <a:tc>
                  <a:txBody>
                    <a:bodyPr/>
                    <a:lstStyle/>
                    <a:p>
                      <a:r>
                        <a:rPr lang="en-US" sz="1400" dirty="0" err="1" smtClean="0"/>
                        <a:t>ProductId</a:t>
                      </a:r>
                      <a:endParaRPr lang="en-US" sz="1400" dirty="0"/>
                    </a:p>
                  </a:txBody>
                  <a:tcPr/>
                </a:tc>
                <a:tc>
                  <a:txBody>
                    <a:bodyPr/>
                    <a:lstStyle/>
                    <a:p>
                      <a:r>
                        <a:rPr lang="en-US" sz="1400" dirty="0" err="1" smtClean="0"/>
                        <a:t>UserId</a:t>
                      </a:r>
                      <a:endParaRPr lang="en-US" sz="1400" dirty="0"/>
                    </a:p>
                  </a:txBody>
                  <a:tcPr/>
                </a:tc>
                <a:tc>
                  <a:txBody>
                    <a:bodyPr/>
                    <a:lstStyle/>
                    <a:p>
                      <a:r>
                        <a:rPr lang="en-US" sz="1400" dirty="0" err="1" smtClean="0"/>
                        <a:t>ProfileName</a:t>
                      </a:r>
                      <a:endParaRPr lang="en-US" sz="1400" dirty="0"/>
                    </a:p>
                  </a:txBody>
                  <a:tcPr/>
                </a:tc>
                <a:tc>
                  <a:txBody>
                    <a:bodyPr/>
                    <a:lstStyle/>
                    <a:p>
                      <a:r>
                        <a:rPr lang="en-US" sz="1400" dirty="0" smtClean="0"/>
                        <a:t>Helpfulness</a:t>
                      </a:r>
                    </a:p>
                    <a:p>
                      <a:r>
                        <a:rPr lang="en-US" sz="1400" dirty="0" smtClean="0"/>
                        <a:t>Numerator</a:t>
                      </a:r>
                      <a:endParaRPr lang="en-US" sz="1400" dirty="0"/>
                    </a:p>
                  </a:txBody>
                  <a:tcPr/>
                </a:tc>
                <a:tc>
                  <a:txBody>
                    <a:bodyPr/>
                    <a:lstStyle/>
                    <a:p>
                      <a:r>
                        <a:rPr lang="en-US" sz="1400" dirty="0" smtClean="0"/>
                        <a:t>Helpfulness</a:t>
                      </a:r>
                    </a:p>
                    <a:p>
                      <a:r>
                        <a:rPr lang="en-US" sz="1400" dirty="0" smtClean="0"/>
                        <a:t>Denominator</a:t>
                      </a:r>
                      <a:endParaRPr lang="en-US" sz="1400" dirty="0"/>
                    </a:p>
                  </a:txBody>
                  <a:tcPr/>
                </a:tc>
                <a:tc>
                  <a:txBody>
                    <a:bodyPr/>
                    <a:lstStyle/>
                    <a:p>
                      <a:r>
                        <a:rPr lang="en-US" sz="1400" dirty="0" smtClean="0"/>
                        <a:t>Score</a:t>
                      </a:r>
                      <a:endParaRPr lang="en-US" sz="1400" dirty="0"/>
                    </a:p>
                  </a:txBody>
                  <a:tcPr/>
                </a:tc>
                <a:tc>
                  <a:txBody>
                    <a:bodyPr/>
                    <a:lstStyle/>
                    <a:p>
                      <a:r>
                        <a:rPr lang="en-US" sz="1400" dirty="0" smtClean="0"/>
                        <a:t>Time</a:t>
                      </a:r>
                      <a:endParaRPr lang="en-US" sz="1400" dirty="0"/>
                    </a:p>
                  </a:txBody>
                  <a:tcPr/>
                </a:tc>
                <a:tc>
                  <a:txBody>
                    <a:bodyPr/>
                    <a:lstStyle/>
                    <a:p>
                      <a:r>
                        <a:rPr lang="en-US" sz="1400" dirty="0" smtClean="0"/>
                        <a:t>Summary</a:t>
                      </a:r>
                      <a:endParaRPr lang="en-US" sz="1400" dirty="0"/>
                    </a:p>
                  </a:txBody>
                  <a:tcPr/>
                </a:tc>
                <a:tc>
                  <a:txBody>
                    <a:bodyPr/>
                    <a:lstStyle/>
                    <a:p>
                      <a:r>
                        <a:rPr lang="en-US" sz="1400" dirty="0" smtClean="0"/>
                        <a:t>Text</a:t>
                      </a:r>
                      <a:endParaRPr lang="en-US" sz="1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unique identification number given to each row.</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unique identification number given to all products.</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username of the author of the review.</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actual name the user uses on the amazon platform.</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count of users who acknowledged the review helpful.</a:t>
                      </a:r>
                    </a:p>
                    <a:p>
                      <a:endParaRPr lang="en-US" sz="1400" dirty="0"/>
                    </a:p>
                  </a:txBody>
                  <a:tcPr/>
                </a:tc>
                <a:tc>
                  <a:txBody>
                    <a:bodyPr/>
                    <a:lstStyle/>
                    <a:p>
                      <a:r>
                        <a:rPr lang="en-US" sz="1400" dirty="0" smtClean="0"/>
                        <a:t>The total count of users who acknowledged the review helpful or not helpful.</a:t>
                      </a:r>
                      <a:endParaRPr lang="en-US" sz="1400" dirty="0"/>
                    </a:p>
                  </a:txBody>
                  <a:tcPr/>
                </a:tc>
                <a:tc>
                  <a:txBody>
                    <a:bodyPr/>
                    <a:lstStyle/>
                    <a:p>
                      <a:r>
                        <a:rPr lang="en-US" sz="1400" dirty="0" smtClean="0"/>
                        <a:t>The score given by author to a particular product. Range from 1-5, where 1 is the least.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time at which the review was uploaded on the platform.</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Concise representation of the review.</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Actual review.</a:t>
                      </a:r>
                    </a:p>
                    <a:p>
                      <a:endParaRPr lang="en-US" sz="1400" dirty="0"/>
                    </a:p>
                  </a:txBody>
                  <a:tcPr/>
                </a:tc>
              </a:tr>
            </a:tbl>
          </a:graphicData>
        </a:graphic>
      </p:graphicFrame>
      <p:sp>
        <p:nvSpPr>
          <p:cNvPr id="7" name="TextBox 6"/>
          <p:cNvSpPr txBox="1"/>
          <p:nvPr/>
        </p:nvSpPr>
        <p:spPr>
          <a:xfrm>
            <a:off x="3581401" y="1487323"/>
            <a:ext cx="4452437" cy="369332"/>
          </a:xfrm>
          <a:prstGeom prst="rect">
            <a:avLst/>
          </a:prstGeom>
          <a:noFill/>
        </p:spPr>
        <p:txBody>
          <a:bodyPr wrap="none" rtlCol="0">
            <a:spAutoFit/>
          </a:bodyPr>
          <a:lstStyle/>
          <a:p>
            <a:r>
              <a:rPr lang="en-US" dirty="0" smtClean="0"/>
              <a:t>Following columns are present in the dataset.</a:t>
            </a:r>
            <a:endParaRPr lang="en-US" dirty="0"/>
          </a:p>
        </p:txBody>
      </p:sp>
      <p:sp>
        <p:nvSpPr>
          <p:cNvPr id="8"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DATASET</a:t>
            </a:r>
            <a:endParaRPr lang="en-US" sz="4800" b="1" dirty="0"/>
          </a:p>
        </p:txBody>
      </p:sp>
      <p:cxnSp>
        <p:nvCxnSpPr>
          <p:cNvPr id="9" name="Straight Connector 8"/>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948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 y="2856865"/>
            <a:ext cx="12054840" cy="755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500" b="1" dirty="0" smtClean="0"/>
              <a:t>CODE EXPLANATION</a:t>
            </a:r>
            <a:endParaRPr lang="en-US" sz="11500" b="1" dirty="0"/>
          </a:p>
        </p:txBody>
      </p:sp>
      <p:cxnSp>
        <p:nvCxnSpPr>
          <p:cNvPr id="4" name="Straight Connector 3"/>
          <p:cNvCxnSpPr/>
          <p:nvPr/>
        </p:nvCxnSpPr>
        <p:spPr>
          <a:xfrm>
            <a:off x="243840" y="3817620"/>
            <a:ext cx="11437620" cy="2286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774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4490"/>
            <a:ext cx="7646436" cy="1117459"/>
          </a:xfrm>
        </p:spPr>
      </p:pic>
      <p:sp>
        <p:nvSpPr>
          <p:cNvPr id="9" name="TextBox 8"/>
          <p:cNvSpPr txBox="1"/>
          <p:nvPr/>
        </p:nvSpPr>
        <p:spPr>
          <a:xfrm>
            <a:off x="1023582" y="1506022"/>
            <a:ext cx="10330218" cy="646331"/>
          </a:xfrm>
          <a:prstGeom prst="rect">
            <a:avLst/>
          </a:prstGeom>
          <a:noFill/>
        </p:spPr>
        <p:txBody>
          <a:bodyPr wrap="square" rtlCol="0">
            <a:spAutoFit/>
          </a:bodyPr>
          <a:lstStyle/>
          <a:p>
            <a:r>
              <a:rPr lang="en-US" dirty="0" smtClean="0"/>
              <a:t>At the beginning of the code, following libraries were imported for data manipulation. </a:t>
            </a:r>
          </a:p>
          <a:p>
            <a:pPr marL="285750" indent="-285750">
              <a:buFont typeface="Arial" panose="020B0604020202020204" pitchFamily="34" charset="0"/>
              <a:buChar char="•"/>
            </a:pPr>
            <a:r>
              <a:rPr lang="en-US" dirty="0" smtClean="0"/>
              <a:t>The regular expression library ‘re’ is used to eliminate noise from the data. </a:t>
            </a:r>
          </a:p>
        </p:txBody>
      </p:sp>
      <p:pic>
        <p:nvPicPr>
          <p:cNvPr id="10" name="Picture 9" descr="Screen Clipping"/>
          <p:cNvPicPr>
            <a:picLocks noChangeAspect="1"/>
          </p:cNvPicPr>
          <p:nvPr/>
        </p:nvPicPr>
        <p:blipFill rotWithShape="1">
          <a:blip r:embed="rId3">
            <a:extLst>
              <a:ext uri="{28A0092B-C50C-407E-A947-70E740481C1C}">
                <a14:useLocalDpi xmlns:a14="http://schemas.microsoft.com/office/drawing/2010/main" val="0"/>
              </a:ext>
            </a:extLst>
          </a:blip>
          <a:srcRect b="35625"/>
          <a:stretch/>
        </p:blipFill>
        <p:spPr>
          <a:xfrm>
            <a:off x="912244" y="5167011"/>
            <a:ext cx="7445991" cy="853937"/>
          </a:xfrm>
          <a:prstGeom prst="rect">
            <a:avLst/>
          </a:prstGeom>
        </p:spPr>
      </p:pic>
      <p:sp>
        <p:nvSpPr>
          <p:cNvPr id="11" name="TextBox 10"/>
          <p:cNvSpPr txBox="1"/>
          <p:nvPr/>
        </p:nvSpPr>
        <p:spPr>
          <a:xfrm>
            <a:off x="912244" y="3510816"/>
            <a:ext cx="10441556" cy="1477328"/>
          </a:xfrm>
          <a:prstGeom prst="rect">
            <a:avLst/>
          </a:prstGeom>
          <a:noFill/>
        </p:spPr>
        <p:txBody>
          <a:bodyPr wrap="square" rtlCol="0">
            <a:spAutoFit/>
          </a:bodyPr>
          <a:lstStyle/>
          <a:p>
            <a:pPr algn="just"/>
            <a:r>
              <a:rPr lang="en-US" dirty="0" smtClean="0"/>
              <a:t>NLTK package is ‘Natural Language Toolkit’ which is used to preprocess the review texts. </a:t>
            </a:r>
          </a:p>
          <a:p>
            <a:pPr marL="285750" indent="-285750" algn="just">
              <a:buFont typeface="Arial" panose="020B0604020202020204" pitchFamily="34" charset="0"/>
              <a:buChar char="•"/>
            </a:pPr>
            <a:r>
              <a:rPr lang="en-US" dirty="0" smtClean="0"/>
              <a:t>From this package we import </a:t>
            </a:r>
            <a:r>
              <a:rPr lang="en-US" dirty="0" err="1" smtClean="0"/>
              <a:t>stopwords</a:t>
            </a:r>
            <a:r>
              <a:rPr lang="en-US" dirty="0" smtClean="0"/>
              <a:t> to eliminate stop words such as “a”, “an”, “the”, etc. to reduce number of words in dataset. </a:t>
            </a:r>
          </a:p>
          <a:p>
            <a:pPr marL="285750" indent="-285750" algn="just">
              <a:buFont typeface="Arial" panose="020B0604020202020204" pitchFamily="34" charset="0"/>
              <a:buChar char="•"/>
            </a:pPr>
            <a:r>
              <a:rPr lang="en-US" dirty="0" smtClean="0"/>
              <a:t>To perform </a:t>
            </a:r>
            <a:r>
              <a:rPr lang="en-US" dirty="0" err="1" smtClean="0"/>
              <a:t>Tokenising</a:t>
            </a:r>
            <a:r>
              <a:rPr lang="en-US" dirty="0" smtClean="0"/>
              <a:t>, Stemming and Lemmatizing we import </a:t>
            </a:r>
            <a:r>
              <a:rPr lang="en-US" dirty="0" err="1" smtClean="0"/>
              <a:t>word_tokenize</a:t>
            </a:r>
            <a:r>
              <a:rPr lang="en-US" dirty="0" smtClean="0"/>
              <a:t>, </a:t>
            </a:r>
            <a:r>
              <a:rPr lang="en-US" dirty="0" err="1" smtClean="0"/>
              <a:t>PorterStemmer</a:t>
            </a:r>
            <a:r>
              <a:rPr lang="en-US" dirty="0" smtClean="0"/>
              <a:t> and </a:t>
            </a:r>
            <a:r>
              <a:rPr lang="en-US" dirty="0" err="1" smtClean="0"/>
              <a:t>WordNetLemmatizer</a:t>
            </a:r>
            <a:r>
              <a:rPr lang="en-US" dirty="0" smtClean="0"/>
              <a:t>.</a:t>
            </a:r>
            <a:endParaRPr lang="en-US" dirty="0"/>
          </a:p>
        </p:txBody>
      </p:sp>
      <p:sp>
        <p:nvSpPr>
          <p:cNvPr id="12" name="Title 1"/>
          <p:cNvSpPr txBox="1">
            <a:spLocks/>
          </p:cNvSpPr>
          <p:nvPr/>
        </p:nvSpPr>
        <p:spPr>
          <a:xfrm>
            <a:off x="769620" y="548005"/>
            <a:ext cx="10515600" cy="7550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t>LIBRARIES</a:t>
            </a:r>
            <a:endParaRPr lang="en-US" sz="4800" b="1" dirty="0"/>
          </a:p>
        </p:txBody>
      </p:sp>
      <p:cxnSp>
        <p:nvCxnSpPr>
          <p:cNvPr id="13" name="Straight Connector 12"/>
          <p:cNvCxnSpPr/>
          <p:nvPr/>
        </p:nvCxnSpPr>
        <p:spPr>
          <a:xfrm>
            <a:off x="769620" y="1303020"/>
            <a:ext cx="10515600" cy="0"/>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2747</Words>
  <Application>Microsoft Office PowerPoint</Application>
  <PresentationFormat>Widescreen</PresentationFormat>
  <Paragraphs>181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  Introduction to Machine Learning  Final Project  Fall 2020  Sentiment Analysis </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Project Fall 2020   Sentiment Analysis</dc:title>
  <dc:creator>user</dc:creator>
  <cp:lastModifiedBy>user</cp:lastModifiedBy>
  <cp:revision>61</cp:revision>
  <dcterms:created xsi:type="dcterms:W3CDTF">2020-12-11T22:05:23Z</dcterms:created>
  <dcterms:modified xsi:type="dcterms:W3CDTF">2020-12-14T07:46:59Z</dcterms:modified>
</cp:coreProperties>
</file>