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61" r:id="rId2"/>
    <p:sldId id="263" r:id="rId3"/>
    <p:sldId id="270" r:id="rId4"/>
    <p:sldId id="282" r:id="rId5"/>
    <p:sldId id="264" r:id="rId6"/>
    <p:sldId id="283" r:id="rId7"/>
    <p:sldId id="274" r:id="rId8"/>
    <p:sldId id="275" r:id="rId9"/>
    <p:sldId id="276" r:id="rId10"/>
    <p:sldId id="277" r:id="rId11"/>
    <p:sldId id="278" r:id="rId12"/>
    <p:sldId id="279" r:id="rId13"/>
    <p:sldId id="266" r:id="rId14"/>
    <p:sldId id="271" r:id="rId15"/>
    <p:sldId id="272" r:id="rId16"/>
    <p:sldId id="280" r:id="rId17"/>
    <p:sldId id="313" r:id="rId18"/>
    <p:sldId id="281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4" r:id="rId27"/>
    <p:sldId id="295" r:id="rId28"/>
    <p:sldId id="297" r:id="rId29"/>
    <p:sldId id="296" r:id="rId30"/>
    <p:sldId id="298" r:id="rId31"/>
    <p:sldId id="299" r:id="rId32"/>
    <p:sldId id="300" r:id="rId33"/>
    <p:sldId id="302" r:id="rId34"/>
    <p:sldId id="303" r:id="rId35"/>
    <p:sldId id="314" r:id="rId36"/>
    <p:sldId id="304" r:id="rId37"/>
    <p:sldId id="306" r:id="rId38"/>
    <p:sldId id="305" r:id="rId39"/>
    <p:sldId id="315" r:id="rId40"/>
    <p:sldId id="317" r:id="rId41"/>
    <p:sldId id="316" r:id="rId42"/>
    <p:sldId id="318" r:id="rId43"/>
    <p:sldId id="307" r:id="rId44"/>
    <p:sldId id="308" r:id="rId45"/>
    <p:sldId id="309" r:id="rId46"/>
    <p:sldId id="310" r:id="rId47"/>
    <p:sldId id="269" r:id="rId48"/>
  </p:sldIdLst>
  <p:sldSz cx="9144000" cy="6858000" type="screen4x3"/>
  <p:notesSz cx="6858000" cy="9144000"/>
  <p:embeddedFontLst>
    <p:embeddedFont>
      <p:font typeface="나눔명조 ExtraBold" charset="-127"/>
      <p:bold r:id="rId51"/>
    </p:embeddedFont>
    <p:embeddedFont>
      <p:font typeface="휴먼엑스포" pitchFamily="18" charset="-127"/>
      <p:regular r:id="rId52"/>
    </p:embeddedFont>
    <p:embeddedFont>
      <p:font typeface="맑은 고딕" pitchFamily="50" charset="-127"/>
      <p:regular r:id="rId53"/>
      <p:bold r:id="rId5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10" autoAdjust="0"/>
  </p:normalViewPr>
  <p:slideViewPr>
    <p:cSldViewPr>
      <p:cViewPr>
        <p:scale>
          <a:sx n="66" d="100"/>
          <a:sy n="66" d="100"/>
        </p:scale>
        <p:origin x="-1930" y="-2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CE06C-498F-4956-84E1-6E3B817EA4F0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15665-FC69-44CA-8527-C909D464A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885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0AA92-94F9-441E-B818-8DE792CFF291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02676-CCB8-45F1-A6CF-EB5930E1D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06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02676-CCB8-45F1-A6CF-EB5930E1D17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701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02676-CCB8-45F1-A6CF-EB5930E1D17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605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02676-CCB8-45F1-A6CF-EB5930E1D17F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260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02676-CCB8-45F1-A6CF-EB5930E1D17F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26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0034-7AA1-4FC7-9588-A8229797C17B}" type="datetimeFigureOut">
              <a:rPr lang="ko-KR" altLang="en-US" smtClean="0"/>
              <a:pPr/>
              <a:t>2023-09-10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2748-E484-485A-AE8F-F4F7C78B5E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0034-7AA1-4FC7-9588-A8229797C17B}" type="datetimeFigureOut">
              <a:rPr lang="ko-KR" altLang="en-US" smtClean="0"/>
              <a:pPr/>
              <a:t>2023-09-10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2748-E484-485A-AE8F-F4F7C78B5E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0034-7AA1-4FC7-9588-A8229797C17B}" type="datetimeFigureOut">
              <a:rPr lang="ko-KR" altLang="en-US" smtClean="0"/>
              <a:pPr/>
              <a:t>2023-09-10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2748-E484-485A-AE8F-F4F7C78B5E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0034-7AA1-4FC7-9588-A8229797C17B}" type="datetimeFigureOut">
              <a:rPr lang="ko-KR" altLang="en-US" smtClean="0"/>
              <a:pPr/>
              <a:t>2023-09-10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2748-E484-485A-AE8F-F4F7C78B5E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0034-7AA1-4FC7-9588-A8229797C17B}" type="datetimeFigureOut">
              <a:rPr lang="ko-KR" altLang="en-US" smtClean="0"/>
              <a:pPr/>
              <a:t>2023-09-10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2748-E484-485A-AE8F-F4F7C78B5E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0034-7AA1-4FC7-9588-A8229797C17B}" type="datetimeFigureOut">
              <a:rPr lang="ko-KR" altLang="en-US" smtClean="0"/>
              <a:pPr/>
              <a:t>2023-09-10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2748-E484-485A-AE8F-F4F7C78B5E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0034-7AA1-4FC7-9588-A8229797C17B}" type="datetimeFigureOut">
              <a:rPr lang="ko-KR" altLang="en-US" smtClean="0"/>
              <a:pPr/>
              <a:t>2023-09-10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2748-E484-485A-AE8F-F4F7C78B5E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0034-7AA1-4FC7-9588-A8229797C17B}" type="datetimeFigureOut">
              <a:rPr lang="ko-KR" altLang="en-US" smtClean="0"/>
              <a:pPr/>
              <a:t>2023-09-10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2748-E484-485A-AE8F-F4F7C78B5E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0034-7AA1-4FC7-9588-A8229797C17B}" type="datetimeFigureOut">
              <a:rPr lang="ko-KR" altLang="en-US" smtClean="0"/>
              <a:pPr/>
              <a:t>2023-09-10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2748-E484-485A-AE8F-F4F7C78B5E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0034-7AA1-4FC7-9588-A8229797C17B}" type="datetimeFigureOut">
              <a:rPr lang="ko-KR" altLang="en-US" smtClean="0"/>
              <a:pPr/>
              <a:t>2023-09-10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2748-E484-485A-AE8F-F4F7C78B5E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0034-7AA1-4FC7-9588-A8229797C17B}" type="datetimeFigureOut">
              <a:rPr lang="ko-KR" altLang="en-US" smtClean="0"/>
              <a:pPr/>
              <a:t>2023-09-10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2748-E484-485A-AE8F-F4F7C78B5E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70034-7AA1-4FC7-9588-A8229797C17B}" type="datetimeFigureOut">
              <a:rPr lang="ko-KR" altLang="en-US" smtClean="0"/>
              <a:pPr/>
              <a:t>2023-09-10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D2748-E484-485A-AE8F-F4F7C78B5E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49884;&#45208;&#47532;&#50724;%20&#54400;&#48260;&#51204;.hwp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림9.jpg"/>
          <p:cNvPicPr>
            <a:picLocks noChangeAspect="1"/>
          </p:cNvPicPr>
          <p:nvPr/>
        </p:nvPicPr>
        <p:blipFill>
          <a:blip r:embed="rId2"/>
          <a:srcRect r="18422" b="5912"/>
          <a:stretch>
            <a:fillRect/>
          </a:stretch>
        </p:blipFill>
        <p:spPr>
          <a:xfrm>
            <a:off x="4714876" y="2716456"/>
            <a:ext cx="4429124" cy="41415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2714620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425" y="1965698"/>
            <a:ext cx="7318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학원관리 데이터베이스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957" y="2999854"/>
            <a:ext cx="2823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최종 </a:t>
            </a:r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3</a:t>
            </a:r>
            <a:r>
              <a:rPr lang="ko-KR" altLang="en-US" sz="3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차 </a:t>
            </a:r>
            <a:r>
              <a:rPr lang="ko-KR" altLang="en-US" sz="3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발표</a:t>
            </a:r>
            <a:endParaRPr lang="en-US" altLang="ko-KR" sz="32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3946" y="2486025"/>
            <a:ext cx="4510054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액자 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3305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3843" y="313492"/>
            <a:ext cx="84978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  </a:t>
            </a:r>
            <a:r>
              <a:rPr lang="ko-KR" altLang="en-US" sz="2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엔티티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타입정의 </a:t>
            </a: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-4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</a:t>
            </a:r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휴먼엑스포" pitchFamily="18" charset="-127"/>
              <a:ea typeface="휴먼엑스포" pitchFamily="18" charset="-127"/>
            </a:endParaRPr>
          </a:p>
          <a:p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   ④ 포괄적인 업무 프로세스에 해당되는 명사는 제거한다</a:t>
            </a: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.</a:t>
            </a:r>
            <a:endParaRPr lang="ko-KR" altLang="en-US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1092" y="2420888"/>
            <a:ext cx="83573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강좌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학생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결제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강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사</a:t>
            </a:r>
            <a:endParaRPr lang="ko-KR" altLang="en-US" sz="2000" dirty="0">
              <a:solidFill>
                <a:srgbClr val="FF0000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472514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C00000"/>
                </a:solidFill>
              </a:rPr>
              <a:t>결제 제거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72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3946" y="2486025"/>
            <a:ext cx="4510054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액자 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3305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3843" y="313492"/>
            <a:ext cx="48045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  </a:t>
            </a:r>
            <a:r>
              <a:rPr lang="ko-KR" altLang="en-US" sz="2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엔티티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타입정의 </a:t>
            </a: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-5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</a:t>
            </a:r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휴먼엑스포" pitchFamily="18" charset="-127"/>
              <a:ea typeface="휴먼엑스포" pitchFamily="18" charset="-127"/>
            </a:endParaRPr>
          </a:p>
          <a:p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   ⑤ 중복되는 명사는 제거한다</a:t>
            </a: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.</a:t>
            </a:r>
            <a:endParaRPr lang="ko-KR" altLang="en-US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1092" y="2420888"/>
            <a:ext cx="83573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강좌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학생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강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사</a:t>
            </a:r>
            <a:endParaRPr lang="ko-KR" altLang="en-US" sz="2000" dirty="0">
              <a:solidFill>
                <a:srgbClr val="FF0000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472514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C00000"/>
                </a:solidFill>
              </a:rPr>
              <a:t>해당사항 없음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51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3946" y="2486025"/>
            <a:ext cx="4510054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액자 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3305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3843" y="330909"/>
            <a:ext cx="628248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  </a:t>
            </a:r>
            <a:r>
              <a:rPr lang="ko-KR" altLang="en-US" sz="2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엔티티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타입정의 </a:t>
            </a: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-6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</a:t>
            </a:r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휴먼엑스포" pitchFamily="18" charset="-127"/>
              <a:ea typeface="휴먼엑스포" pitchFamily="18" charset="-127"/>
            </a:endParaRPr>
          </a:p>
          <a:p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  ⑥ 누락된 </a:t>
            </a:r>
            <a:r>
              <a:rPr lang="ko-KR" altLang="en-US" sz="2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엔티티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타입 정보를 유추한다</a:t>
            </a: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.</a:t>
            </a:r>
          </a:p>
          <a:p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  </a:t>
            </a:r>
          </a:p>
          <a:p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  <a:p>
            <a:endParaRPr lang="en-US" altLang="ko-KR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   ⑦ 최종 </a:t>
            </a:r>
            <a:r>
              <a:rPr lang="ko-KR" altLang="en-US" sz="2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엔티티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타입 후보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03332" y="4027711"/>
            <a:ext cx="66370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현재 시나리오에서 분석된 </a:t>
            </a:r>
            <a:r>
              <a:rPr lang="ko-KR" alt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엔티티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타입의 최종 후보는 </a:t>
            </a:r>
            <a:endParaRPr lang="en-US" altLang="ko-KR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강좌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학생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강사</a:t>
            </a:r>
            <a:r>
              <a:rPr lang="en-US" altLang="ko-K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수강신청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이다</a:t>
            </a: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sz="2000" dirty="0">
              <a:solidFill>
                <a:srgbClr val="FF0000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1700808"/>
            <a:ext cx="6637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Adobe 고딕 Std B" pitchFamily="34" charset="-127"/>
                <a:ea typeface="Adobe 고딕 Std B" pitchFamily="34" charset="-127"/>
              </a:rPr>
              <a:t>수강신청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 추가</a:t>
            </a:r>
            <a:endParaRPr lang="ko-KR" altLang="en-US" sz="2000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22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3946" y="2486025"/>
            <a:ext cx="4510054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액자 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3305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3843" y="313492"/>
            <a:ext cx="4352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제거된 명사의 원인 정의</a:t>
            </a:r>
            <a:endParaRPr lang="ko-KR" altLang="en-US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1092" y="846417"/>
            <a:ext cx="835737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단과프로그램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팜플렛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온라인접수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오프라인접수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강좌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개강일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학원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마케팅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M</a:t>
            </a:r>
            <a:r>
              <a:rPr lang="ko-KR" altLang="en-US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공개특강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학생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결제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이름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ID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비밀번호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성별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생년월일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Email,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전화번호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휴대폰번호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주소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학교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학년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계열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회원 가입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시간표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수강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장바구니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OMR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카드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수업시간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과목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강사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출결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강의실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수강료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539552" y="4293096"/>
            <a:ext cx="4176464" cy="86409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2204864"/>
            <a:ext cx="80648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08서울남산체 B" pitchFamily="18" charset="-127"/>
                <a:ea typeface="08서울남산체 B" pitchFamily="18" charset="-127"/>
              </a:rPr>
              <a:t>단과 프로그램 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: </a:t>
            </a:r>
            <a:r>
              <a:rPr lang="ko-KR" altLang="en-US" sz="2000" dirty="0" smtClean="0">
                <a:latin typeface="08서울남산체 B" pitchFamily="18" charset="-127"/>
                <a:ea typeface="08서울남산체 B" pitchFamily="18" charset="-127"/>
              </a:rPr>
              <a:t>학생들이 신청하는 프로그램으로 강좌의 속성이다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.</a:t>
            </a:r>
          </a:p>
          <a:p>
            <a:endParaRPr lang="en-US" altLang="ko-KR" sz="800" dirty="0" smtClean="0">
              <a:latin typeface="08서울남산체 B" pitchFamily="18" charset="-127"/>
              <a:ea typeface="08서울남산체 B" pitchFamily="18" charset="-127"/>
            </a:endParaRPr>
          </a:p>
          <a:p>
            <a:r>
              <a:rPr lang="ko-KR" altLang="en-US" sz="2000" dirty="0" smtClean="0">
                <a:latin typeface="08서울남산체 B" pitchFamily="18" charset="-127"/>
                <a:ea typeface="08서울남산체 B" pitchFamily="18" charset="-127"/>
              </a:rPr>
              <a:t>팜플렛 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: </a:t>
            </a:r>
            <a:r>
              <a:rPr lang="ko-KR" altLang="en-US" sz="2000" dirty="0" smtClean="0">
                <a:latin typeface="08서울남산체 B" pitchFamily="18" charset="-127"/>
                <a:ea typeface="08서울남산체 B" pitchFamily="18" charset="-127"/>
              </a:rPr>
              <a:t>학원을 홍보할 수 있는 문서로 마케팅의 속성이다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.</a:t>
            </a:r>
          </a:p>
          <a:p>
            <a:endParaRPr lang="en-US" altLang="ko-KR" sz="800" dirty="0" smtClean="0">
              <a:latin typeface="08서울남산체 B" pitchFamily="18" charset="-127"/>
              <a:ea typeface="08서울남산체 B" pitchFamily="18" charset="-127"/>
            </a:endParaRPr>
          </a:p>
          <a:p>
            <a:r>
              <a:rPr lang="ko-KR" altLang="en-US" sz="2000" dirty="0" smtClean="0">
                <a:latin typeface="08서울남산체 B" pitchFamily="18" charset="-127"/>
                <a:ea typeface="08서울남산체 B" pitchFamily="18" charset="-127"/>
              </a:rPr>
              <a:t>온라인 접수 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: </a:t>
            </a:r>
            <a:r>
              <a:rPr lang="ko-KR" altLang="en-US" sz="2000" dirty="0" smtClean="0">
                <a:latin typeface="08서울남산체 B" pitchFamily="18" charset="-127"/>
                <a:ea typeface="08서울남산체 B" pitchFamily="18" charset="-127"/>
              </a:rPr>
              <a:t>학생이 수강신청 후 결제관계에서의 속성이다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.</a:t>
            </a:r>
          </a:p>
          <a:p>
            <a:endParaRPr lang="en-US" altLang="ko-KR" sz="800" dirty="0" smtClean="0">
              <a:latin typeface="08서울남산체 B" pitchFamily="18" charset="-127"/>
              <a:ea typeface="08서울남산체 B" pitchFamily="18" charset="-127"/>
            </a:endParaRPr>
          </a:p>
          <a:p>
            <a:r>
              <a:rPr lang="ko-KR" altLang="en-US" sz="2000" dirty="0" smtClean="0">
                <a:latin typeface="08서울남산체 B" pitchFamily="18" charset="-127"/>
                <a:ea typeface="08서울남산체 B" pitchFamily="18" charset="-127"/>
              </a:rPr>
              <a:t>오프라인 접수 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: </a:t>
            </a:r>
            <a:r>
              <a:rPr lang="ko-KR" altLang="en-US" sz="2000" dirty="0">
                <a:latin typeface="08서울남산체 B" pitchFamily="18" charset="-127"/>
                <a:ea typeface="08서울남산체 B" pitchFamily="18" charset="-127"/>
              </a:rPr>
              <a:t>학생이 수강신청 후 결제관계에서의 속성이다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.</a:t>
            </a:r>
          </a:p>
          <a:p>
            <a:endParaRPr lang="en-US" altLang="ko-KR" sz="800" dirty="0">
              <a:latin typeface="08서울남산체 B" pitchFamily="18" charset="-127"/>
              <a:ea typeface="08서울남산체 B" pitchFamily="18" charset="-127"/>
            </a:endParaRPr>
          </a:p>
          <a:p>
            <a:r>
              <a:rPr lang="ko-KR" altLang="en-US" sz="2000" dirty="0" smtClean="0">
                <a:latin typeface="08서울남산체 B" pitchFamily="18" charset="-127"/>
                <a:ea typeface="08서울남산체 B" pitchFamily="18" charset="-127"/>
              </a:rPr>
              <a:t>개강일 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: </a:t>
            </a:r>
            <a:r>
              <a:rPr lang="ko-KR" altLang="en-US" sz="2000" dirty="0" smtClean="0">
                <a:latin typeface="08서울남산체 B" pitchFamily="18" charset="-127"/>
                <a:ea typeface="08서울남산체 B" pitchFamily="18" charset="-127"/>
              </a:rPr>
              <a:t>강좌가 시작되는 일로 강좌의 속성이다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.</a:t>
            </a:r>
          </a:p>
          <a:p>
            <a:endParaRPr lang="en-US" altLang="ko-KR" sz="800" dirty="0" smtClean="0">
              <a:latin typeface="08서울남산체 B" pitchFamily="18" charset="-127"/>
              <a:ea typeface="08서울남산체 B" pitchFamily="18" charset="-127"/>
            </a:endParaRPr>
          </a:p>
          <a:p>
            <a:r>
              <a:rPr lang="ko-KR" altLang="en-US" sz="2000" dirty="0" smtClean="0">
                <a:latin typeface="08서울남산체 B" pitchFamily="18" charset="-127"/>
                <a:ea typeface="08서울남산체 B" pitchFamily="18" charset="-127"/>
              </a:rPr>
              <a:t>학원 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: </a:t>
            </a:r>
            <a:r>
              <a:rPr lang="ko-KR" altLang="en-US" sz="2000" dirty="0" smtClean="0">
                <a:latin typeface="08서울남산체 B" pitchFamily="18" charset="-127"/>
                <a:ea typeface="08서울남산체 B" pitchFamily="18" charset="-127"/>
              </a:rPr>
              <a:t>광범위한 의미의 명사로 제거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.</a:t>
            </a:r>
          </a:p>
          <a:p>
            <a:endParaRPr lang="en-US" altLang="ko-KR" sz="800" dirty="0">
              <a:latin typeface="08서울남산체 B" pitchFamily="18" charset="-127"/>
              <a:ea typeface="08서울남산체 B" pitchFamily="18" charset="-127"/>
            </a:endParaRPr>
          </a:p>
          <a:p>
            <a:r>
              <a:rPr lang="ko-KR" altLang="en-US" sz="2000" dirty="0" smtClean="0">
                <a:latin typeface="08서울남산체 B" pitchFamily="18" charset="-127"/>
                <a:ea typeface="08서울남산체 B" pitchFamily="18" charset="-127"/>
              </a:rPr>
              <a:t>마케팅</a:t>
            </a:r>
            <a:r>
              <a:rPr lang="en-US" altLang="ko-KR" sz="2000" dirty="0">
                <a:latin typeface="08서울남산체 B" pitchFamily="18" charset="-127"/>
                <a:ea typeface="08서울남산체 B" pitchFamily="18" charset="-127"/>
              </a:rPr>
              <a:t> 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: </a:t>
            </a:r>
            <a:r>
              <a:rPr lang="ko-KR" altLang="en-US" sz="2000" dirty="0" smtClean="0">
                <a:latin typeface="08서울남산체 B" pitchFamily="18" charset="-127"/>
                <a:ea typeface="08서울남산체 B" pitchFamily="18" charset="-127"/>
              </a:rPr>
              <a:t>광범위한 의미의 명사로 제거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.</a:t>
            </a:r>
          </a:p>
          <a:p>
            <a:endParaRPr lang="en-US" altLang="ko-KR" sz="800" dirty="0" smtClean="0">
              <a:latin typeface="08서울남산체 B" pitchFamily="18" charset="-127"/>
              <a:ea typeface="08서울남산체 B" pitchFamily="18" charset="-127"/>
            </a:endParaRPr>
          </a:p>
          <a:p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M</a:t>
            </a:r>
            <a:r>
              <a:rPr lang="ko-KR" altLang="en-US" sz="2000" dirty="0" smtClean="0">
                <a:latin typeface="08서울남산체 B" pitchFamily="18" charset="-127"/>
                <a:ea typeface="08서울남산체 B" pitchFamily="18" charset="-127"/>
              </a:rPr>
              <a:t>공개특강 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: </a:t>
            </a:r>
            <a:r>
              <a:rPr lang="ko-KR" altLang="en-US" sz="2000" dirty="0" smtClean="0">
                <a:latin typeface="08서울남산체 B" pitchFamily="18" charset="-127"/>
                <a:ea typeface="08서울남산체 B" pitchFamily="18" charset="-127"/>
              </a:rPr>
              <a:t>학원 홍보를 위한 공개 강의로 마케팅이 속성이다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.</a:t>
            </a:r>
          </a:p>
          <a:p>
            <a:endParaRPr lang="en-US" altLang="ko-KR" sz="800" dirty="0" smtClean="0">
              <a:latin typeface="08서울남산체 B" pitchFamily="18" charset="-127"/>
              <a:ea typeface="08서울남산체 B" pitchFamily="18" charset="-127"/>
            </a:endParaRPr>
          </a:p>
          <a:p>
            <a:r>
              <a:rPr lang="ko-KR" altLang="en-US" sz="2000" dirty="0" smtClean="0">
                <a:latin typeface="08서울남산체 B" pitchFamily="18" charset="-127"/>
                <a:ea typeface="08서울남산체 B" pitchFamily="18" charset="-127"/>
              </a:rPr>
              <a:t>결제 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: </a:t>
            </a:r>
            <a:r>
              <a:rPr lang="ko-KR" altLang="en-US" sz="2000" dirty="0" err="1" smtClean="0">
                <a:latin typeface="08서울남산체 B" pitchFamily="18" charset="-127"/>
                <a:ea typeface="08서울남산체 B" pitchFamily="18" charset="-127"/>
              </a:rPr>
              <a:t>엔티티보다는</a:t>
            </a:r>
            <a:r>
              <a:rPr lang="ko-KR" altLang="en-US" sz="2000" dirty="0" smtClean="0">
                <a:latin typeface="08서울남산체 B" pitchFamily="18" charset="-127"/>
                <a:ea typeface="08서울남산체 B" pitchFamily="18" charset="-127"/>
              </a:rPr>
              <a:t> 관계의 의미이다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. </a:t>
            </a:r>
          </a:p>
          <a:p>
            <a:endParaRPr lang="en-US" altLang="ko-KR" sz="800" dirty="0" smtClean="0">
              <a:latin typeface="08서울남산체 B" pitchFamily="18" charset="-127"/>
              <a:ea typeface="08서울남산체 B" pitchFamily="18" charset="-127"/>
            </a:endParaRPr>
          </a:p>
          <a:p>
            <a:r>
              <a:rPr lang="ko-KR" altLang="en-US" sz="2000" dirty="0" smtClean="0">
                <a:latin typeface="08서울남산체 B" pitchFamily="18" charset="-127"/>
                <a:ea typeface="08서울남산체 B" pitchFamily="18" charset="-127"/>
              </a:rPr>
              <a:t>이름 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: </a:t>
            </a:r>
            <a:r>
              <a:rPr lang="ko-KR" altLang="en-US" sz="2000" dirty="0" smtClean="0">
                <a:latin typeface="08서울남산체 B" pitchFamily="18" charset="-127"/>
                <a:ea typeface="08서울남산체 B" pitchFamily="18" charset="-127"/>
              </a:rPr>
              <a:t>수강신청 시 들어가는 정보로 학생의 속성이다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.</a:t>
            </a:r>
          </a:p>
          <a:p>
            <a:endParaRPr lang="en-US" altLang="ko-KR" sz="800" dirty="0" smtClean="0">
              <a:latin typeface="08서울남산체 B" pitchFamily="18" charset="-127"/>
              <a:ea typeface="08서울남산체 B" pitchFamily="18" charset="-127"/>
            </a:endParaRPr>
          </a:p>
          <a:p>
            <a:endParaRPr lang="en-US" altLang="ko-KR" sz="2000" dirty="0" smtClean="0">
              <a:latin typeface="08서울남산체 B" pitchFamily="18" charset="-127"/>
              <a:ea typeface="08서울남산체 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3946" y="2486025"/>
            <a:ext cx="4510054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액자 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3305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2276872"/>
            <a:ext cx="806489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08서울남산체 B" pitchFamily="18" charset="-127"/>
                <a:ea typeface="08서울남산체 B" pitchFamily="18" charset="-127"/>
              </a:rPr>
              <a:t>ID : </a:t>
            </a:r>
            <a:r>
              <a:rPr lang="ko-KR" altLang="en-US" sz="2000" dirty="0">
                <a:latin typeface="08서울남산체 B" pitchFamily="18" charset="-127"/>
                <a:ea typeface="08서울남산체 B" pitchFamily="18" charset="-127"/>
              </a:rPr>
              <a:t>수강신청 시 들어가는 정보로 학생의 속성이다</a:t>
            </a:r>
            <a:r>
              <a:rPr lang="en-US" altLang="ko-KR" sz="2000" dirty="0">
                <a:latin typeface="08서울남산체 B" pitchFamily="18" charset="-127"/>
                <a:ea typeface="08서울남산체 B" pitchFamily="18" charset="-127"/>
              </a:rPr>
              <a:t>.</a:t>
            </a:r>
          </a:p>
          <a:p>
            <a:endParaRPr lang="en-US" altLang="ko-KR" sz="800" dirty="0" smtClean="0">
              <a:latin typeface="08서울남산체 B" pitchFamily="18" charset="-127"/>
              <a:ea typeface="08서울남산체 B" pitchFamily="18" charset="-127"/>
            </a:endParaRPr>
          </a:p>
          <a:p>
            <a:r>
              <a:rPr lang="ko-KR" altLang="en-US" sz="2000" dirty="0" smtClean="0">
                <a:latin typeface="08서울남산체 B" pitchFamily="18" charset="-127"/>
                <a:ea typeface="08서울남산체 B" pitchFamily="18" charset="-127"/>
              </a:rPr>
              <a:t>비밀번호 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: </a:t>
            </a:r>
            <a:r>
              <a:rPr lang="ko-KR" altLang="en-US" sz="2000" dirty="0">
                <a:latin typeface="08서울남산체 B" pitchFamily="18" charset="-127"/>
                <a:ea typeface="08서울남산체 B" pitchFamily="18" charset="-127"/>
              </a:rPr>
              <a:t>수강신청 시 들어가는 정보로 학생의 속성이다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.</a:t>
            </a:r>
          </a:p>
          <a:p>
            <a:endParaRPr lang="en-US" altLang="ko-KR" sz="800" dirty="0" smtClean="0">
              <a:latin typeface="08서울남산체 B" pitchFamily="18" charset="-127"/>
              <a:ea typeface="08서울남산체 B" pitchFamily="18" charset="-127"/>
            </a:endParaRPr>
          </a:p>
          <a:p>
            <a:r>
              <a:rPr lang="ko-KR" altLang="en-US" sz="2000" dirty="0" smtClean="0">
                <a:latin typeface="08서울남산체 B" pitchFamily="18" charset="-127"/>
                <a:ea typeface="08서울남산체 B" pitchFamily="18" charset="-127"/>
              </a:rPr>
              <a:t>성별 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: </a:t>
            </a:r>
            <a:r>
              <a:rPr lang="ko-KR" altLang="en-US" sz="2000" dirty="0">
                <a:latin typeface="08서울남산체 B" pitchFamily="18" charset="-127"/>
                <a:ea typeface="08서울남산체 B" pitchFamily="18" charset="-127"/>
              </a:rPr>
              <a:t>수강신청 시 들어가는 정보로 학생의 속성이다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.</a:t>
            </a:r>
          </a:p>
          <a:p>
            <a:endParaRPr lang="en-US" altLang="ko-KR" sz="800" dirty="0">
              <a:latin typeface="08서울남산체 B" pitchFamily="18" charset="-127"/>
              <a:ea typeface="08서울남산체 B" pitchFamily="18" charset="-127"/>
            </a:endParaRPr>
          </a:p>
          <a:p>
            <a:r>
              <a:rPr lang="ko-KR" altLang="en-US" sz="2000" dirty="0" smtClean="0">
                <a:latin typeface="08서울남산체 B" pitchFamily="18" charset="-127"/>
                <a:ea typeface="08서울남산체 B" pitchFamily="18" charset="-127"/>
              </a:rPr>
              <a:t>생년월일 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: </a:t>
            </a:r>
            <a:r>
              <a:rPr lang="ko-KR" altLang="en-US" sz="2000" dirty="0">
                <a:latin typeface="08서울남산체 B" pitchFamily="18" charset="-127"/>
                <a:ea typeface="08서울남산체 B" pitchFamily="18" charset="-127"/>
              </a:rPr>
              <a:t>수강신청 시 들어가는 정보로 학생의 속성이다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.</a:t>
            </a:r>
          </a:p>
          <a:p>
            <a:endParaRPr lang="en-US" altLang="ko-KR" sz="800" dirty="0">
              <a:latin typeface="08서울남산체 B" pitchFamily="18" charset="-127"/>
              <a:ea typeface="08서울남산체 B" pitchFamily="18" charset="-127"/>
            </a:endParaRPr>
          </a:p>
          <a:p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Email : </a:t>
            </a:r>
            <a:r>
              <a:rPr lang="ko-KR" altLang="en-US" sz="2000" dirty="0">
                <a:latin typeface="08서울남산체 B" pitchFamily="18" charset="-127"/>
                <a:ea typeface="08서울남산체 B" pitchFamily="18" charset="-127"/>
              </a:rPr>
              <a:t>수강신청 시 들어가는 정보로 학생의 속성이다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.</a:t>
            </a:r>
          </a:p>
          <a:p>
            <a:endParaRPr lang="en-US" altLang="ko-KR" sz="800" dirty="0">
              <a:latin typeface="08서울남산체 B" pitchFamily="18" charset="-127"/>
              <a:ea typeface="08서울남산체 B" pitchFamily="18" charset="-127"/>
            </a:endParaRPr>
          </a:p>
          <a:p>
            <a:r>
              <a:rPr lang="ko-KR" altLang="en-US" sz="2000" dirty="0" smtClean="0">
                <a:latin typeface="08서울남산체 B" pitchFamily="18" charset="-127"/>
                <a:ea typeface="08서울남산체 B" pitchFamily="18" charset="-127"/>
              </a:rPr>
              <a:t>전화번호 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: </a:t>
            </a:r>
            <a:r>
              <a:rPr lang="ko-KR" altLang="en-US" sz="2000" dirty="0">
                <a:latin typeface="08서울남산체 B" pitchFamily="18" charset="-127"/>
                <a:ea typeface="08서울남산체 B" pitchFamily="18" charset="-127"/>
              </a:rPr>
              <a:t>수강신청 시 들어가는 정보로 학생의 속성이다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.</a:t>
            </a:r>
          </a:p>
          <a:p>
            <a:endParaRPr lang="en-US" altLang="ko-KR" sz="800" dirty="0">
              <a:latin typeface="08서울남산체 B" pitchFamily="18" charset="-127"/>
              <a:ea typeface="08서울남산체 B" pitchFamily="18" charset="-127"/>
            </a:endParaRPr>
          </a:p>
          <a:p>
            <a:r>
              <a:rPr lang="ko-KR" altLang="en-US" sz="2000" dirty="0" smtClean="0">
                <a:latin typeface="08서울남산체 B" pitchFamily="18" charset="-127"/>
                <a:ea typeface="08서울남산체 B" pitchFamily="18" charset="-127"/>
              </a:rPr>
              <a:t>휴대폰 번호 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: </a:t>
            </a:r>
            <a:r>
              <a:rPr lang="ko-KR" altLang="en-US" sz="2000" dirty="0">
                <a:latin typeface="08서울남산체 B" pitchFamily="18" charset="-127"/>
                <a:ea typeface="08서울남산체 B" pitchFamily="18" charset="-127"/>
              </a:rPr>
              <a:t>수강신청 시 들어가는 정보로 학생의 속성이다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.</a:t>
            </a:r>
          </a:p>
          <a:p>
            <a:endParaRPr lang="en-US" altLang="ko-KR" sz="800" dirty="0">
              <a:latin typeface="08서울남산체 B" pitchFamily="18" charset="-127"/>
              <a:ea typeface="08서울남산체 B" pitchFamily="18" charset="-127"/>
            </a:endParaRPr>
          </a:p>
          <a:p>
            <a:r>
              <a:rPr lang="ko-KR" altLang="en-US" sz="2000" dirty="0" smtClean="0">
                <a:latin typeface="08서울남산체 B" pitchFamily="18" charset="-127"/>
                <a:ea typeface="08서울남산체 B" pitchFamily="18" charset="-127"/>
              </a:rPr>
              <a:t>주소 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: </a:t>
            </a:r>
            <a:r>
              <a:rPr lang="ko-KR" altLang="en-US" sz="2000" dirty="0">
                <a:latin typeface="08서울남산체 B" pitchFamily="18" charset="-127"/>
                <a:ea typeface="08서울남산체 B" pitchFamily="18" charset="-127"/>
              </a:rPr>
              <a:t>수강신청 시 들어가는 정보로 학생의 속성이다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.</a:t>
            </a:r>
          </a:p>
          <a:p>
            <a:endParaRPr lang="en-US" altLang="ko-KR" sz="800" dirty="0" smtClean="0">
              <a:latin typeface="08서울남산체 B" pitchFamily="18" charset="-127"/>
              <a:ea typeface="08서울남산체 B" pitchFamily="18" charset="-127"/>
            </a:endParaRPr>
          </a:p>
          <a:p>
            <a:r>
              <a:rPr lang="ko-KR" altLang="en-US" sz="2000" dirty="0">
                <a:latin typeface="08서울남산체 B" pitchFamily="18" charset="-127"/>
                <a:ea typeface="08서울남산체 B" pitchFamily="18" charset="-127"/>
              </a:rPr>
              <a:t>학교 </a:t>
            </a:r>
            <a:r>
              <a:rPr lang="en-US" altLang="ko-KR" sz="2000" dirty="0">
                <a:latin typeface="08서울남산체 B" pitchFamily="18" charset="-127"/>
                <a:ea typeface="08서울남산체 B" pitchFamily="18" charset="-127"/>
              </a:rPr>
              <a:t>: </a:t>
            </a:r>
            <a:r>
              <a:rPr lang="ko-KR" altLang="en-US" sz="2000" dirty="0">
                <a:latin typeface="08서울남산체 B" pitchFamily="18" charset="-127"/>
                <a:ea typeface="08서울남산체 B" pitchFamily="18" charset="-127"/>
              </a:rPr>
              <a:t>수강신청 시 들어가는 정보로 학생의 속성이다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.</a:t>
            </a:r>
          </a:p>
          <a:p>
            <a:endParaRPr lang="en-US" altLang="ko-KR" sz="800" dirty="0">
              <a:latin typeface="08서울남산체 B" pitchFamily="18" charset="-127"/>
              <a:ea typeface="08서울남산체 B" pitchFamily="18" charset="-127"/>
            </a:endParaRPr>
          </a:p>
          <a:p>
            <a:r>
              <a:rPr lang="ko-KR" altLang="en-US" sz="2000" dirty="0">
                <a:latin typeface="08서울남산체 B" pitchFamily="18" charset="-127"/>
                <a:ea typeface="08서울남산체 B" pitchFamily="18" charset="-127"/>
              </a:rPr>
              <a:t>학년 </a:t>
            </a:r>
            <a:r>
              <a:rPr lang="en-US" altLang="ko-KR" sz="2000" dirty="0">
                <a:latin typeface="08서울남산체 B" pitchFamily="18" charset="-127"/>
                <a:ea typeface="08서울남산체 B" pitchFamily="18" charset="-127"/>
              </a:rPr>
              <a:t>: </a:t>
            </a:r>
            <a:r>
              <a:rPr lang="ko-KR" altLang="en-US" sz="2000" dirty="0">
                <a:latin typeface="08서울남산체 B" pitchFamily="18" charset="-127"/>
                <a:ea typeface="08서울남산체 B" pitchFamily="18" charset="-127"/>
              </a:rPr>
              <a:t>수강신청 시 들어가는 정보로 학생의 속성이다</a:t>
            </a:r>
            <a:r>
              <a:rPr lang="en-US" altLang="ko-KR" sz="2000" dirty="0">
                <a:latin typeface="08서울남산체 B" pitchFamily="18" charset="-127"/>
                <a:ea typeface="08서울남산체 B" pitchFamily="18" charset="-127"/>
              </a:rPr>
              <a:t>. </a:t>
            </a:r>
          </a:p>
          <a:p>
            <a:endParaRPr lang="en-US" altLang="ko-KR" sz="2000" dirty="0"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843" y="313492"/>
            <a:ext cx="4352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제거된 명사의 원인 정의</a:t>
            </a:r>
            <a:endParaRPr lang="ko-KR" altLang="en-US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1092" y="846417"/>
            <a:ext cx="835737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단과프로그램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팜플렛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온라인접수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오프라인접수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강좌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개강일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학원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마케팅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M</a:t>
            </a:r>
            <a:r>
              <a:rPr lang="ko-KR" altLang="en-US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공개특강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학생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결제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이름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en-US" altLang="ko-KR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ID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비밀번호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성별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생년월일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en-US" altLang="ko-KR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Email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전화번호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휴대폰번호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주소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학교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학년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계열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회원 가입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시간표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수강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장바구니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OMR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카드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수업시간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과목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강사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출결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강의실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수강료</a:t>
            </a:r>
          </a:p>
        </p:txBody>
      </p:sp>
    </p:spTree>
    <p:extLst>
      <p:ext uri="{BB962C8B-B14F-4D97-AF65-F5344CB8AC3E}">
        <p14:creationId xmlns:p14="http://schemas.microsoft.com/office/powerpoint/2010/main" val="390773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3946" y="2486025"/>
            <a:ext cx="4510054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액자 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3305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2564904"/>
            <a:ext cx="806489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08서울남산체 B" pitchFamily="18" charset="-127"/>
                <a:ea typeface="08서울남산체 B" pitchFamily="18" charset="-127"/>
              </a:rPr>
              <a:t>계열 </a:t>
            </a:r>
            <a:r>
              <a:rPr lang="en-US" altLang="ko-KR" sz="2000" dirty="0">
                <a:latin typeface="08서울남산체 B" pitchFamily="18" charset="-127"/>
                <a:ea typeface="08서울남산체 B" pitchFamily="18" charset="-127"/>
              </a:rPr>
              <a:t>: </a:t>
            </a:r>
            <a:r>
              <a:rPr lang="ko-KR" altLang="en-US" sz="2000" dirty="0">
                <a:latin typeface="08서울남산체 B" pitchFamily="18" charset="-127"/>
                <a:ea typeface="08서울남산체 B" pitchFamily="18" charset="-127"/>
              </a:rPr>
              <a:t>수강신청 시 들어가는 정보로 학생의 속성이다</a:t>
            </a:r>
            <a:r>
              <a:rPr lang="en-US" altLang="ko-KR" sz="2000" dirty="0">
                <a:latin typeface="08서울남산체 B" pitchFamily="18" charset="-127"/>
                <a:ea typeface="08서울남산체 B" pitchFamily="18" charset="-127"/>
              </a:rPr>
              <a:t>. </a:t>
            </a:r>
            <a:endParaRPr lang="en-US" altLang="ko-KR" sz="2000" dirty="0" smtClean="0">
              <a:latin typeface="08서울남산체 B" pitchFamily="18" charset="-127"/>
              <a:ea typeface="08서울남산체 B" pitchFamily="18" charset="-127"/>
            </a:endParaRPr>
          </a:p>
          <a:p>
            <a:endParaRPr lang="en-US" altLang="ko-KR" sz="800" dirty="0" smtClean="0">
              <a:latin typeface="08서울남산체 B" pitchFamily="18" charset="-127"/>
              <a:ea typeface="08서울남산체 B" pitchFamily="18" charset="-127"/>
            </a:endParaRPr>
          </a:p>
          <a:p>
            <a:r>
              <a:rPr lang="ko-KR" altLang="en-US" sz="2000" dirty="0" smtClean="0">
                <a:latin typeface="08서울남산체 B" pitchFamily="18" charset="-127"/>
                <a:ea typeface="08서울남산체 B" pitchFamily="18" charset="-127"/>
              </a:rPr>
              <a:t>회원 </a:t>
            </a:r>
            <a:r>
              <a:rPr lang="ko-KR" altLang="en-US" sz="2000" dirty="0">
                <a:latin typeface="08서울남산체 B" pitchFamily="18" charset="-127"/>
                <a:ea typeface="08서울남산체 B" pitchFamily="18" charset="-127"/>
              </a:rPr>
              <a:t>가입 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: </a:t>
            </a:r>
            <a:r>
              <a:rPr lang="ko-KR" altLang="en-US" sz="2000" dirty="0" smtClean="0">
                <a:latin typeface="08서울남산체 B" pitchFamily="18" charset="-127"/>
                <a:ea typeface="08서울남산체 B" pitchFamily="18" charset="-127"/>
              </a:rPr>
              <a:t>여러 의미로 사용되며 온라인접수를 위한 절차이다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.</a:t>
            </a:r>
          </a:p>
          <a:p>
            <a:endParaRPr lang="en-US" altLang="ko-KR" sz="800" dirty="0" smtClean="0">
              <a:latin typeface="08서울남산체 B" pitchFamily="18" charset="-127"/>
              <a:ea typeface="08서울남산체 B" pitchFamily="18" charset="-127"/>
            </a:endParaRPr>
          </a:p>
          <a:p>
            <a:r>
              <a:rPr lang="ko-KR" altLang="en-US" sz="2000" dirty="0" smtClean="0">
                <a:latin typeface="08서울남산체 B" pitchFamily="18" charset="-127"/>
                <a:ea typeface="08서울남산체 B" pitchFamily="18" charset="-127"/>
              </a:rPr>
              <a:t>시간표 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: </a:t>
            </a:r>
            <a:r>
              <a:rPr lang="ko-KR" altLang="en-US" sz="2000" dirty="0" smtClean="0">
                <a:latin typeface="08서울남산체 B" pitchFamily="18" charset="-127"/>
                <a:ea typeface="08서울남산체 B" pitchFamily="18" charset="-127"/>
              </a:rPr>
              <a:t>강좌의 강의시간을 나타낸 표로서 강좌의 속성이다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.</a:t>
            </a:r>
          </a:p>
          <a:p>
            <a:endParaRPr lang="en-US" altLang="ko-KR" sz="800" dirty="0" smtClean="0">
              <a:latin typeface="08서울남산체 B" pitchFamily="18" charset="-127"/>
              <a:ea typeface="08서울남산체 B" pitchFamily="18" charset="-127"/>
            </a:endParaRPr>
          </a:p>
          <a:p>
            <a:r>
              <a:rPr lang="ko-KR" altLang="en-US" sz="2000" dirty="0" smtClean="0">
                <a:latin typeface="08서울남산체 B" pitchFamily="18" charset="-127"/>
                <a:ea typeface="08서울남산체 B" pitchFamily="18" charset="-127"/>
              </a:rPr>
              <a:t>장바구니 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: </a:t>
            </a:r>
            <a:r>
              <a:rPr lang="ko-KR" altLang="en-US" sz="2000" dirty="0" smtClean="0">
                <a:latin typeface="08서울남산체 B" pitchFamily="18" charset="-127"/>
                <a:ea typeface="08서울남산체 B" pitchFamily="18" charset="-127"/>
              </a:rPr>
              <a:t>광범위한 의미이다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.</a:t>
            </a:r>
          </a:p>
          <a:p>
            <a:endParaRPr lang="en-US" altLang="ko-KR" sz="800" dirty="0" smtClean="0">
              <a:latin typeface="08서울남산체 B" pitchFamily="18" charset="-127"/>
              <a:ea typeface="08서울남산체 B" pitchFamily="18" charset="-127"/>
            </a:endParaRPr>
          </a:p>
          <a:p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OMR </a:t>
            </a:r>
            <a:r>
              <a:rPr lang="ko-KR" altLang="en-US" sz="2000" dirty="0" smtClean="0">
                <a:latin typeface="08서울남산체 B" pitchFamily="18" charset="-127"/>
                <a:ea typeface="08서울남산체 B" pitchFamily="18" charset="-127"/>
              </a:rPr>
              <a:t>카드 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: </a:t>
            </a:r>
            <a:r>
              <a:rPr lang="ko-KR" altLang="en-US" sz="2000" dirty="0">
                <a:latin typeface="08서울남산체 B" pitchFamily="18" charset="-127"/>
                <a:ea typeface="08서울남산체 B" pitchFamily="18" charset="-127"/>
              </a:rPr>
              <a:t>광범위한 의미이다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.</a:t>
            </a:r>
          </a:p>
          <a:p>
            <a:endParaRPr lang="en-US" altLang="ko-KR" sz="800" dirty="0">
              <a:latin typeface="08서울남산체 B" pitchFamily="18" charset="-127"/>
              <a:ea typeface="08서울남산체 B" pitchFamily="18" charset="-127"/>
            </a:endParaRPr>
          </a:p>
          <a:p>
            <a:r>
              <a:rPr lang="ko-KR" altLang="en-US" sz="2000" dirty="0" smtClean="0">
                <a:latin typeface="08서울남산체 B" pitchFamily="18" charset="-127"/>
                <a:ea typeface="08서울남산체 B" pitchFamily="18" charset="-127"/>
              </a:rPr>
              <a:t>수업시간 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:</a:t>
            </a:r>
            <a:r>
              <a:rPr lang="ko-KR" altLang="en-US" sz="2000" dirty="0">
                <a:latin typeface="08서울남산체 B" pitchFamily="18" charset="-127"/>
                <a:ea typeface="08서울남산체 B" pitchFamily="18" charset="-127"/>
              </a:rPr>
              <a:t>강좌의 강의시간으로 강좌의 속성이다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.</a:t>
            </a:r>
          </a:p>
          <a:p>
            <a:endParaRPr lang="en-US" altLang="ko-KR" sz="800" dirty="0" smtClean="0">
              <a:latin typeface="08서울남산체 B" pitchFamily="18" charset="-127"/>
              <a:ea typeface="08서울남산체 B" pitchFamily="18" charset="-127"/>
            </a:endParaRPr>
          </a:p>
          <a:p>
            <a:r>
              <a:rPr lang="ko-KR" altLang="en-US" sz="2000" dirty="0">
                <a:latin typeface="08서울남산체 B" pitchFamily="18" charset="-127"/>
                <a:ea typeface="08서울남산체 B" pitchFamily="18" charset="-127"/>
              </a:rPr>
              <a:t>과목 </a:t>
            </a:r>
            <a:r>
              <a:rPr lang="en-US" altLang="ko-KR" sz="2000" dirty="0">
                <a:latin typeface="08서울남산체 B" pitchFamily="18" charset="-127"/>
                <a:ea typeface="08서울남산체 B" pitchFamily="18" charset="-127"/>
              </a:rPr>
              <a:t>: </a:t>
            </a:r>
            <a:r>
              <a:rPr lang="ko-KR" altLang="en-US" sz="2000" dirty="0" smtClean="0">
                <a:latin typeface="08서울남산체 B" pitchFamily="18" charset="-127"/>
                <a:ea typeface="08서울남산체 B" pitchFamily="18" charset="-127"/>
              </a:rPr>
              <a:t>강좌들을 구분하는 하나의 속성이다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.</a:t>
            </a:r>
          </a:p>
          <a:p>
            <a:endParaRPr lang="en-US" altLang="ko-KR" sz="800" dirty="0" smtClean="0">
              <a:latin typeface="08서울남산체 B" pitchFamily="18" charset="-127"/>
              <a:ea typeface="08서울남산체 B" pitchFamily="18" charset="-127"/>
            </a:endParaRPr>
          </a:p>
          <a:p>
            <a:r>
              <a:rPr lang="ko-KR" altLang="en-US" sz="2000" dirty="0">
                <a:latin typeface="08서울남산체 B" pitchFamily="18" charset="-127"/>
                <a:ea typeface="08서울남산체 B" pitchFamily="18" charset="-127"/>
              </a:rPr>
              <a:t>강의실 </a:t>
            </a:r>
            <a:r>
              <a:rPr lang="en-US" altLang="ko-KR" sz="2000" dirty="0">
                <a:latin typeface="08서울남산체 B" pitchFamily="18" charset="-127"/>
                <a:ea typeface="08서울남산체 B" pitchFamily="18" charset="-127"/>
              </a:rPr>
              <a:t>: </a:t>
            </a:r>
            <a:r>
              <a:rPr lang="ko-KR" altLang="en-US" sz="2000" dirty="0">
                <a:latin typeface="08서울남산체 B" pitchFamily="18" charset="-127"/>
                <a:ea typeface="08서울남산체 B" pitchFamily="18" charset="-127"/>
              </a:rPr>
              <a:t>수업이 이루어지는 공간으로서 강좌의 속성이다</a:t>
            </a:r>
            <a:r>
              <a:rPr lang="en-US" altLang="ko-KR" sz="2000" dirty="0" smtClean="0">
                <a:latin typeface="08서울남산체 B" pitchFamily="18" charset="-127"/>
                <a:ea typeface="08서울남산체 B" pitchFamily="18" charset="-127"/>
              </a:rPr>
              <a:t>.</a:t>
            </a:r>
          </a:p>
          <a:p>
            <a:endParaRPr lang="en-US" altLang="ko-KR" sz="800" dirty="0">
              <a:latin typeface="08서울남산체 B" pitchFamily="18" charset="-127"/>
              <a:ea typeface="08서울남산체 B" pitchFamily="18" charset="-127"/>
            </a:endParaRPr>
          </a:p>
          <a:p>
            <a:r>
              <a:rPr lang="ko-KR" altLang="en-US" sz="2000" dirty="0">
                <a:latin typeface="08서울남산체 B" pitchFamily="18" charset="-127"/>
                <a:ea typeface="08서울남산체 B" pitchFamily="18" charset="-127"/>
              </a:rPr>
              <a:t>수강료 </a:t>
            </a:r>
            <a:r>
              <a:rPr lang="en-US" altLang="ko-KR" sz="2000" dirty="0">
                <a:latin typeface="08서울남산체 B" pitchFamily="18" charset="-127"/>
                <a:ea typeface="08서울남산체 B" pitchFamily="18" charset="-127"/>
              </a:rPr>
              <a:t>: </a:t>
            </a:r>
            <a:r>
              <a:rPr lang="ko-KR" altLang="en-US" sz="2000" dirty="0">
                <a:latin typeface="08서울남산체 B" pitchFamily="18" charset="-127"/>
                <a:ea typeface="08서울남산체 B" pitchFamily="18" charset="-127"/>
              </a:rPr>
              <a:t>수업을 듣기 위해 지불되는 재화로서 강좌의 속성이다</a:t>
            </a:r>
            <a:r>
              <a:rPr lang="en-US" altLang="ko-KR" sz="2000" dirty="0">
                <a:latin typeface="08서울남산체 B" pitchFamily="18" charset="-127"/>
                <a:ea typeface="08서울남산체 B" pitchFamily="18" charset="-127"/>
              </a:rPr>
              <a:t>.</a:t>
            </a:r>
          </a:p>
          <a:p>
            <a:endParaRPr lang="en-US" altLang="ko-KR" sz="2000" dirty="0">
              <a:latin typeface="08서울남산체 B" pitchFamily="18" charset="-127"/>
              <a:ea typeface="08서울남산체 B" pitchFamily="18" charset="-127"/>
            </a:endParaRPr>
          </a:p>
          <a:p>
            <a:endParaRPr lang="en-US" altLang="ko-KR" sz="2000" dirty="0" smtClean="0">
              <a:latin typeface="08서울남산체 B" pitchFamily="18" charset="-127"/>
              <a:ea typeface="08서울남산체 B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843" y="313492"/>
            <a:ext cx="4352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제거된 명사의 원인 정의</a:t>
            </a:r>
            <a:endParaRPr lang="ko-KR" altLang="en-US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1092" y="846417"/>
            <a:ext cx="835737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단과프로그램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팜플렛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온라인접수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오프라인접수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강좌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개강일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학원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마케팅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M</a:t>
            </a:r>
            <a:r>
              <a:rPr lang="ko-KR" altLang="en-US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공개특강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학생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결제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이름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en-US" altLang="ko-KR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ID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비밀번호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성별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생년월일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en-US" altLang="ko-KR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Email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전화번호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휴대폰번호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주소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학교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학년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계열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회원 가입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시간표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수강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장바구니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OMR </a:t>
            </a:r>
            <a:r>
              <a:rPr lang="ko-KR" altLang="en-US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카드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수업시간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과목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강사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출결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강의실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수강료</a:t>
            </a:r>
          </a:p>
        </p:txBody>
      </p:sp>
    </p:spTree>
    <p:extLst>
      <p:ext uri="{BB962C8B-B14F-4D97-AF65-F5344CB8AC3E}">
        <p14:creationId xmlns:p14="http://schemas.microsoft.com/office/powerpoint/2010/main" val="58181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림9.jpg"/>
          <p:cNvPicPr>
            <a:picLocks noChangeAspect="1"/>
          </p:cNvPicPr>
          <p:nvPr/>
        </p:nvPicPr>
        <p:blipFill>
          <a:blip r:embed="rId2"/>
          <a:srcRect r="18422" b="5912"/>
          <a:stretch>
            <a:fillRect/>
          </a:stretch>
        </p:blipFill>
        <p:spPr>
          <a:xfrm>
            <a:off x="4714876" y="2716456"/>
            <a:ext cx="4429124" cy="41415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2844" y="103557"/>
            <a:ext cx="5150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엔티티</a:t>
            </a:r>
            <a:r>
              <a:rPr lang="ko-KR" altLang="en-US" sz="4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 타입 정의서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834357"/>
              </p:ext>
            </p:extLst>
          </p:nvPr>
        </p:nvGraphicFramePr>
        <p:xfrm>
          <a:off x="142844" y="1462688"/>
          <a:ext cx="8893651" cy="44865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06727"/>
                <a:gridCol w="4790581"/>
                <a:gridCol w="720080"/>
                <a:gridCol w="1973869"/>
                <a:gridCol w="402394"/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엔티티</a:t>
                      </a:r>
                      <a:r>
                        <a:rPr lang="ko-KR" altLang="en-US" dirty="0" smtClean="0"/>
                        <a:t>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타입명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엔티티</a:t>
                      </a:r>
                      <a:r>
                        <a:rPr lang="ko-KR" altLang="en-US" dirty="0" smtClean="0"/>
                        <a:t> 타입 설명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엔티티</a:t>
                      </a:r>
                      <a:r>
                        <a:rPr lang="ko-KR" altLang="en-US" sz="1400" dirty="0" smtClean="0"/>
                        <a:t>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타입 구분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관련 속성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33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학원</a:t>
                      </a:r>
                      <a:endParaRPr lang="ko-KR" altLang="en-US" sz="18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강사에게 임금을 지불하고 강좌를 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개설하여 학생들에게 수강료를 받고 교육하는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사립 교육기관을 의미한다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</a:tr>
              <a:tr h="733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강좌</a:t>
                      </a:r>
                      <a:endParaRPr lang="ko-KR" altLang="en-US" sz="18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강사에게 배정된 과목이며 학생들이 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신청하여 수강하는 것을 의미한다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</a:tr>
              <a:tr h="733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학생</a:t>
                      </a:r>
                      <a:endParaRPr lang="ko-KR" altLang="en-US" sz="18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학원에 수강료를 지불하고 강좌를 듣는 주체이다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이름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성별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나이</a:t>
                      </a:r>
                      <a:r>
                        <a:rPr lang="en-US" altLang="ko-KR" sz="160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번호</a:t>
                      </a:r>
                      <a:r>
                        <a:rPr lang="en-US" altLang="ko-KR" sz="1600" dirty="0" smtClean="0"/>
                        <a:t>, email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등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</a:tr>
              <a:tr h="733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강사</a:t>
                      </a:r>
                      <a:endParaRPr lang="ko-KR" altLang="en-US" sz="18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pc="-100" baseline="0" dirty="0" smtClean="0"/>
                        <a:t>학원에서 임금을 받으며 강좌를 강의하는 주체이다</a:t>
                      </a:r>
                      <a:r>
                        <a:rPr lang="en-US" altLang="ko-KR" sz="1600" spc="-100" baseline="0" dirty="0" smtClean="0"/>
                        <a:t>.</a:t>
                      </a:r>
                      <a:endParaRPr lang="ko-KR" altLang="en-US" sz="1600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이름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성별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나이</a:t>
                      </a:r>
                      <a:r>
                        <a:rPr lang="en-US" altLang="ko-KR" sz="160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번호</a:t>
                      </a:r>
                      <a:r>
                        <a:rPr lang="en-US" altLang="ko-KR" sz="1600" dirty="0" smtClean="0"/>
                        <a:t>, email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등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</a:tr>
              <a:tr h="733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마케팅</a:t>
                      </a:r>
                      <a:endParaRPr lang="ko-KR" altLang="en-US" sz="18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학원에서 홍보를 목적으로 사용하는 방법이다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팜플렛</a:t>
                      </a:r>
                      <a:r>
                        <a:rPr lang="en-US" altLang="ko-KR" sz="1600" dirty="0" smtClean="0"/>
                        <a:t>, M</a:t>
                      </a:r>
                      <a:r>
                        <a:rPr lang="ko-KR" altLang="en-US" sz="1600" dirty="0" smtClean="0"/>
                        <a:t>공개강의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-108520" y="2564904"/>
            <a:ext cx="95050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-108520" y="2716456"/>
            <a:ext cx="95050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-180528" y="5445224"/>
            <a:ext cx="95050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-180528" y="5661248"/>
            <a:ext cx="95050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24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림9.jpg"/>
          <p:cNvPicPr>
            <a:picLocks noChangeAspect="1"/>
          </p:cNvPicPr>
          <p:nvPr/>
        </p:nvPicPr>
        <p:blipFill>
          <a:blip r:embed="rId2"/>
          <a:srcRect r="18422" b="5912"/>
          <a:stretch>
            <a:fillRect/>
          </a:stretch>
        </p:blipFill>
        <p:spPr>
          <a:xfrm>
            <a:off x="4714876" y="2716456"/>
            <a:ext cx="4429124" cy="41415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2844" y="103557"/>
            <a:ext cx="5150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엔티티</a:t>
            </a:r>
            <a:r>
              <a:rPr lang="ko-KR" altLang="en-US" sz="4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 타입 정의서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151544"/>
              </p:ext>
            </p:extLst>
          </p:nvPr>
        </p:nvGraphicFramePr>
        <p:xfrm>
          <a:off x="142844" y="1462688"/>
          <a:ext cx="8893651" cy="36636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06727"/>
                <a:gridCol w="4790581"/>
                <a:gridCol w="720080"/>
                <a:gridCol w="1973869"/>
                <a:gridCol w="402394"/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엔티티</a:t>
                      </a:r>
                      <a:r>
                        <a:rPr lang="ko-KR" altLang="en-US" dirty="0" smtClean="0"/>
                        <a:t>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타입명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엔티티</a:t>
                      </a:r>
                      <a:r>
                        <a:rPr lang="ko-KR" altLang="en-US" dirty="0" smtClean="0"/>
                        <a:t> 타입 설명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엔티티</a:t>
                      </a:r>
                      <a:r>
                        <a:rPr lang="ko-KR" altLang="en-US" sz="1400" dirty="0" smtClean="0"/>
                        <a:t>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타입 구분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관련 속성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33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수강</a:t>
                      </a:r>
                      <a:endParaRPr lang="en-US" altLang="ko-KR" sz="1800" dirty="0" smtClean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  <a:p>
                      <a:pPr algn="ctr" latinLnBrk="1"/>
                      <a:r>
                        <a:rPr lang="ko-KR" altLang="en-US" sz="18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신청</a:t>
                      </a:r>
                      <a:endParaRPr lang="ko-KR" altLang="en-US" sz="18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학생이 강좌를 수강하기 위해 신청하는 관계이다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학생이름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강좌번호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</a:tr>
              <a:tr h="733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강좌</a:t>
                      </a:r>
                      <a:endParaRPr lang="ko-KR" altLang="en-US" sz="18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강사에게 배정된 과목이며 학생들이 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신청하여 수강하는 것을 의미한다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</a:tr>
              <a:tr h="733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학생</a:t>
                      </a:r>
                      <a:endParaRPr lang="ko-KR" altLang="en-US" sz="18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학원에 수강료를 지불하고 강좌를 듣는 주체이다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이름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성별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나이</a:t>
                      </a:r>
                      <a:r>
                        <a:rPr lang="en-US" altLang="ko-KR" sz="160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번호</a:t>
                      </a:r>
                      <a:r>
                        <a:rPr lang="en-US" altLang="ko-KR" sz="1600" dirty="0" smtClean="0"/>
                        <a:t>, email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등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</a:tr>
              <a:tr h="733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강사</a:t>
                      </a:r>
                      <a:endParaRPr lang="ko-KR" altLang="en-US" sz="18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pc="-100" baseline="0" dirty="0" smtClean="0"/>
                        <a:t>학원에서 임금을 받으며 강좌를 강의하는 주체이다</a:t>
                      </a:r>
                      <a:r>
                        <a:rPr lang="en-US" altLang="ko-KR" sz="1600" spc="-100" baseline="0" dirty="0" smtClean="0"/>
                        <a:t>.</a:t>
                      </a:r>
                      <a:endParaRPr lang="ko-KR" altLang="en-US" sz="1600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이름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성별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나이</a:t>
                      </a:r>
                      <a:r>
                        <a:rPr lang="en-US" altLang="ko-KR" sz="160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번호</a:t>
                      </a:r>
                      <a:r>
                        <a:rPr lang="en-US" altLang="ko-KR" sz="1600" dirty="0" smtClean="0"/>
                        <a:t>, email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등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251520" y="2852936"/>
            <a:ext cx="8280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36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3946" y="2486025"/>
            <a:ext cx="4510054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액자 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3305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3843" y="313492"/>
            <a:ext cx="4881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고객과 검증 회의</a:t>
            </a: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(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사진 대체</a:t>
            </a: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2" name="Picture 2" descr="D:\응용\136704568973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4" t="6875" r="13473"/>
          <a:stretch/>
        </p:blipFill>
        <p:spPr bwMode="auto">
          <a:xfrm>
            <a:off x="173843" y="1484784"/>
            <a:ext cx="2736304" cy="506644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응용\1367045737899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32" t="8867" r="6406" b="9167"/>
          <a:stretch/>
        </p:blipFill>
        <p:spPr bwMode="auto">
          <a:xfrm>
            <a:off x="2884639" y="2883119"/>
            <a:ext cx="4341338" cy="33889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응용\136704624164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54859"/>
            <a:ext cx="2420010" cy="43022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8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림9.jpg"/>
          <p:cNvPicPr>
            <a:picLocks noChangeAspect="1"/>
          </p:cNvPicPr>
          <p:nvPr/>
        </p:nvPicPr>
        <p:blipFill>
          <a:blip r:embed="rId2"/>
          <a:srcRect r="18422" b="5912"/>
          <a:stretch>
            <a:fillRect/>
          </a:stretch>
        </p:blipFill>
        <p:spPr>
          <a:xfrm>
            <a:off x="4714876" y="2716456"/>
            <a:ext cx="4429124" cy="41415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4500562" cy="6858000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1052736"/>
            <a:ext cx="4782078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시나리오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ko-KR" altLang="en-US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엔티티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타입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정의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ko-KR" altLang="en-US" sz="32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엔티티타입간</a:t>
            </a:r>
            <a:r>
              <a:rPr lang="ko-KR" altLang="en-US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관계정의</a:t>
            </a:r>
            <a:endParaRPr lang="en-US" altLang="ko-KR" sz="32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ko-KR" altLang="en-US" sz="20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식별자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정의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ERD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작성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SQL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을 이용한 데이터베이스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Q &amp; A</a:t>
            </a:r>
          </a:p>
          <a:p>
            <a:pPr marL="342900" indent="-342900">
              <a:buFont typeface="Wingdings" pitchFamily="2" charset="2"/>
              <a:buChar char="u"/>
            </a:pPr>
            <a:endParaRPr lang="en-US" altLang="ko-KR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8864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목차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860032" y="2564904"/>
            <a:ext cx="1015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4978648" y="1629320"/>
            <a:ext cx="0" cy="18716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967474" y="1616617"/>
            <a:ext cx="18059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48064" y="1412776"/>
            <a:ext cx="398218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업무 기술서</a:t>
            </a: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, </a:t>
            </a:r>
            <a:r>
              <a:rPr lang="ko-KR" altLang="en-US" sz="20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장표에서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동사 구분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48064" y="2217058"/>
            <a:ext cx="3570208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도출된 </a:t>
            </a:r>
            <a:r>
              <a:rPr lang="ko-KR" altLang="en-US" sz="20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엔티티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타입과 관계를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이용</a:t>
            </a: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,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관계 정의서 작성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48065" y="3316922"/>
            <a:ext cx="3982179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고객에게 질문하여 관계를 세분화</a:t>
            </a:r>
            <a:endParaRPr lang="en-US" altLang="ko-KR" sz="2000" spc="-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4967474" y="2564904"/>
            <a:ext cx="18059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967474" y="3501008"/>
            <a:ext cx="18059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44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림9.jpg"/>
          <p:cNvPicPr>
            <a:picLocks noChangeAspect="1"/>
          </p:cNvPicPr>
          <p:nvPr/>
        </p:nvPicPr>
        <p:blipFill>
          <a:blip r:embed="rId2"/>
          <a:srcRect r="18422" b="5912"/>
          <a:stretch>
            <a:fillRect/>
          </a:stretch>
        </p:blipFill>
        <p:spPr>
          <a:xfrm>
            <a:off x="4714876" y="2716456"/>
            <a:ext cx="4429124" cy="41415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4500562" cy="6858000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1052736"/>
            <a:ext cx="4289957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시나리오</a:t>
            </a:r>
            <a:endParaRPr lang="en-US" altLang="ko-KR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ko-KR" altLang="en-US" sz="2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엔티티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타입 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정의</a:t>
            </a:r>
            <a:endParaRPr lang="en-US" altLang="ko-KR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ko-KR" altLang="en-US" sz="2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엔티티타입간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관계정의</a:t>
            </a:r>
            <a:endParaRPr lang="en-US" altLang="ko-KR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ko-KR" altLang="en-US" sz="2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식별자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정의</a:t>
            </a:r>
            <a:endParaRPr lang="en-US" altLang="ko-KR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ERD 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작성</a:t>
            </a:r>
            <a:endParaRPr lang="en-US" altLang="ko-KR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SQL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을 이용한 데이터베이스</a:t>
            </a:r>
            <a:endParaRPr lang="en-US" altLang="ko-KR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Q &amp; A</a:t>
            </a:r>
          </a:p>
          <a:p>
            <a:pPr marL="342900" indent="-342900">
              <a:buFont typeface="Wingdings" pitchFamily="2" charset="2"/>
              <a:buChar char="u"/>
            </a:pPr>
            <a:endParaRPr lang="en-US" altLang="ko-KR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8864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목차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3946" y="2486025"/>
            <a:ext cx="4510054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액자 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3305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3843" y="313492"/>
            <a:ext cx="87463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  </a:t>
            </a:r>
            <a:r>
              <a:rPr lang="ko-KR" altLang="en-US" sz="2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엔티티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타입간 관계정의 </a:t>
            </a: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-1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</a:t>
            </a:r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휴먼엑스포" pitchFamily="18" charset="-127"/>
              <a:ea typeface="휴먼엑스포" pitchFamily="18" charset="-127"/>
            </a:endParaRPr>
          </a:p>
          <a:p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   ① </a:t>
            </a:r>
            <a:r>
              <a:rPr lang="ko-KR" altLang="en-US" sz="2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업무기술표</a:t>
            </a: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, </a:t>
            </a:r>
            <a:r>
              <a:rPr lang="ko-KR" altLang="en-US" sz="2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장표</a:t>
            </a: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, 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인터뷰 정리문서 등에서 동사를 구분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1650286"/>
            <a:ext cx="864096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latinLnBrk="0" hangingPunct="0">
              <a:spcBef>
                <a:spcPct val="50000"/>
              </a:spcBef>
            </a:pP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엔티티타입이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명사형에 의해 구분되듯이 관계는 동사에 의해 구분된다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2844" y="2073037"/>
            <a:ext cx="88936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노량진에 위치한 학원은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월 모의고사를 대비하기 위하여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월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단과프로그램 팜플렛을 만들고 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/>
              <a:t>4</a:t>
            </a:r>
            <a:r>
              <a:rPr lang="ko-KR" altLang="en-US" sz="1600" dirty="0" smtClean="0"/>
              <a:t>월 </a:t>
            </a:r>
            <a:r>
              <a:rPr lang="en-US" altLang="ko-KR" sz="1600" dirty="0" smtClean="0"/>
              <a:t>20</a:t>
            </a:r>
            <a:r>
              <a:rPr lang="ko-KR" altLang="en-US" sz="1600" dirty="0" smtClean="0"/>
              <a:t>일 오전 </a:t>
            </a:r>
            <a:r>
              <a:rPr lang="en-US" altLang="ko-KR" sz="1600" dirty="0" smtClean="0"/>
              <a:t>8</a:t>
            </a:r>
            <a:r>
              <a:rPr lang="ko-KR" altLang="en-US" sz="1600" dirty="0" smtClean="0"/>
              <a:t>시 부터 온라인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오프라인 동시 접수가 시작되었다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단과 프로그램에는 크게 </a:t>
            </a:r>
            <a:endParaRPr lang="en-US" altLang="ko-KR" sz="1600" dirty="0" smtClean="0"/>
          </a:p>
          <a:p>
            <a:r>
              <a:rPr lang="en-US" altLang="ko-KR" sz="1600" dirty="0" smtClean="0"/>
              <a:t>3</a:t>
            </a:r>
            <a:r>
              <a:rPr lang="ko-KR" altLang="en-US" sz="1600" dirty="0" smtClean="0"/>
              <a:t>가지 프로그램으로 나뉘었고 각 강좌는 각자 다른 일자에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개강하게 되었다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또한 학원에서는 마케팅을 위하여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M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공개 특강을 열었다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/>
              <a:t>과목은 국어</a:t>
            </a:r>
            <a:r>
              <a:rPr lang="en-US" altLang="ko-KR" sz="1600" dirty="0"/>
              <a:t>, </a:t>
            </a:r>
            <a:r>
              <a:rPr lang="ko-KR" altLang="en-US" sz="1600" dirty="0"/>
              <a:t>수학</a:t>
            </a:r>
            <a:r>
              <a:rPr lang="en-US" altLang="ko-KR" sz="1600" dirty="0"/>
              <a:t>, </a:t>
            </a:r>
            <a:r>
              <a:rPr lang="ko-KR" altLang="en-US" sz="1600" dirty="0"/>
              <a:t>영어</a:t>
            </a:r>
            <a:r>
              <a:rPr lang="en-US" altLang="ko-KR" sz="1600" dirty="0"/>
              <a:t>, </a:t>
            </a:r>
            <a:r>
              <a:rPr lang="ko-KR" altLang="en-US" sz="1600" dirty="0"/>
              <a:t>과학탐구</a:t>
            </a:r>
            <a:r>
              <a:rPr lang="en-US" altLang="ko-KR" sz="1600" dirty="0"/>
              <a:t>, </a:t>
            </a:r>
            <a:r>
              <a:rPr lang="ko-KR" altLang="en-US" sz="1600" dirty="0"/>
              <a:t>사회탐구</a:t>
            </a:r>
            <a:r>
              <a:rPr lang="en-US" altLang="ko-KR" sz="1600" dirty="0"/>
              <a:t>, </a:t>
            </a:r>
            <a:r>
              <a:rPr lang="ko-KR" altLang="en-US" sz="1600" dirty="0"/>
              <a:t>논술로 나누어져 있으며 각각의 과목에 </a:t>
            </a:r>
            <a:r>
              <a:rPr lang="ko-KR" altLang="en-US" sz="1600" b="1" dirty="0">
                <a:solidFill>
                  <a:srgbClr val="FF0000"/>
                </a:solidFill>
              </a:rPr>
              <a:t>선생님들이 배정되어있다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강좌는 </a:t>
            </a:r>
            <a:r>
              <a:rPr lang="ko-KR" altLang="en-US" sz="1600" b="1" dirty="0">
                <a:solidFill>
                  <a:srgbClr val="FF0000"/>
                </a:solidFill>
              </a:rPr>
              <a:t>선생님 별로 구성되어있다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ko-KR" altLang="en-US" sz="1600" dirty="0" smtClean="0"/>
              <a:t>수업시간은 </a:t>
            </a:r>
            <a:r>
              <a:rPr lang="en-US" altLang="ko-KR" sz="1600" dirty="0"/>
              <a:t>S</a:t>
            </a:r>
            <a:r>
              <a:rPr lang="ko-KR" altLang="en-US" sz="1600" dirty="0"/>
              <a:t>교시부터 </a:t>
            </a:r>
            <a:r>
              <a:rPr lang="en-US" altLang="ko-KR" sz="1600" dirty="0"/>
              <a:t>8</a:t>
            </a:r>
            <a:r>
              <a:rPr lang="ko-KR" altLang="en-US" sz="1600" dirty="0"/>
              <a:t>교시까지 </a:t>
            </a:r>
            <a:r>
              <a:rPr lang="ko-KR" altLang="en-US" sz="1600" b="1" dirty="0">
                <a:solidFill>
                  <a:srgbClr val="FF0000"/>
                </a:solidFill>
              </a:rPr>
              <a:t>나누어져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수강료도 시간이나 요일에 따라 </a:t>
            </a:r>
            <a:r>
              <a:rPr lang="ko-KR" altLang="en-US" sz="1600" b="1" dirty="0">
                <a:solidFill>
                  <a:srgbClr val="FF0000"/>
                </a:solidFill>
              </a:rPr>
              <a:t>차이가 발생하게 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ko-KR" altLang="en-US" sz="1600" dirty="0" smtClean="0"/>
              <a:t>학생은 강좌를 듣기 위하여 온라인 또는 오프라인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결제를 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온라인 결제는 홈페이지 접속 후 이름</a:t>
            </a:r>
            <a:r>
              <a:rPr lang="en-US" altLang="ko-KR" sz="1600" dirty="0" smtClean="0"/>
              <a:t>, ID, </a:t>
            </a:r>
            <a:r>
              <a:rPr lang="ko-KR" altLang="en-US" sz="1600" dirty="0" smtClean="0"/>
              <a:t>비밀번호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성별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생년월일</a:t>
            </a:r>
            <a:r>
              <a:rPr lang="en-US" altLang="ko-KR" sz="1600" dirty="0" smtClean="0"/>
              <a:t>, Email, </a:t>
            </a:r>
            <a:r>
              <a:rPr lang="ko-KR" altLang="en-US" sz="1600" dirty="0" smtClean="0"/>
              <a:t>전화번호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휴대폰번호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주소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학교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학년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계열 입력 후 회원 가입을 하여 단과반 시간표를 확인한 후 수강하고 싶은 강좌를 장바구니에 담아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결제를 할 수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오프라인의 경우 학원에 직접 방문하여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회원신청서를 작성한다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여기에는 성명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자택번호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학생번호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보호자번호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생년월일을 필수적으로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입력하고 </a:t>
            </a:r>
            <a:r>
              <a:rPr lang="ko-KR" altLang="en-US" sz="1600" dirty="0" smtClean="0"/>
              <a:t>주소</a:t>
            </a:r>
            <a:r>
              <a:rPr lang="en-US" altLang="ko-KR" sz="1600" dirty="0" smtClean="0"/>
              <a:t>, Email, </a:t>
            </a:r>
            <a:r>
              <a:rPr lang="ko-KR" altLang="en-US" sz="1600" dirty="0" err="1" smtClean="0"/>
              <a:t>메가스터디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를 추가적으로 </a:t>
            </a:r>
            <a:endParaRPr lang="en-US" altLang="ko-KR" sz="1600" dirty="0" smtClean="0"/>
          </a:p>
          <a:p>
            <a:r>
              <a:rPr lang="ko-KR" altLang="en-US" sz="1600" b="1" dirty="0" smtClean="0">
                <a:solidFill>
                  <a:srgbClr val="FF0000"/>
                </a:solidFill>
              </a:rPr>
              <a:t>기입할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그리고 수강하고 싶은 과목을 </a:t>
            </a:r>
            <a:r>
              <a:rPr lang="en-US" altLang="ko-KR" sz="1600" dirty="0" smtClean="0"/>
              <a:t>OMR </a:t>
            </a:r>
            <a:r>
              <a:rPr lang="ko-KR" altLang="en-US" sz="1600" dirty="0" smtClean="0"/>
              <a:t>카드에 체크한 후 현장에서 현금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또는 카드로 결제하면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완료 된다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그리고 회원카드를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발급받고 </a:t>
            </a:r>
            <a:r>
              <a:rPr lang="ko-KR" altLang="en-US" sz="1600" dirty="0" smtClean="0"/>
              <a:t>학원은 카드로 출결을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확인한다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  <a:endParaRPr lang="en-US" altLang="ko-KR" sz="1600" dirty="0" smtClean="0"/>
          </a:p>
          <a:p>
            <a:r>
              <a:rPr lang="ko-KR" altLang="en-US" sz="1600" dirty="0" smtClean="0"/>
              <a:t>강의실의 </a:t>
            </a:r>
            <a:r>
              <a:rPr lang="ko-KR" altLang="en-US" sz="1600" dirty="0"/>
              <a:t>경우에는 수간신청 완료 후 신청한 학생 수에 맞춰서 알맞은 </a:t>
            </a:r>
            <a:r>
              <a:rPr lang="ko-KR" altLang="en-US" sz="1600" b="1" dirty="0">
                <a:solidFill>
                  <a:srgbClr val="FF0000"/>
                </a:solidFill>
              </a:rPr>
              <a:t>강의실을 배정 받게 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1703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3946" y="2486025"/>
            <a:ext cx="4510054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액자 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3305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3843" y="313492"/>
            <a:ext cx="87463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  </a:t>
            </a:r>
            <a:r>
              <a:rPr lang="ko-KR" altLang="en-US" sz="2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엔티티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타입간 관계정의 </a:t>
            </a: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-2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</a:t>
            </a:r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휴먼엑스포" pitchFamily="18" charset="-127"/>
              <a:ea typeface="휴먼엑스포" pitchFamily="18" charset="-127"/>
            </a:endParaRPr>
          </a:p>
          <a:p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   ① </a:t>
            </a:r>
            <a:r>
              <a:rPr lang="ko-KR" altLang="en-US" sz="2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업무기술표</a:t>
            </a: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, </a:t>
            </a:r>
            <a:r>
              <a:rPr lang="ko-KR" altLang="en-US" sz="2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장표</a:t>
            </a: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, 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인터뷰 정리문서 등에서 동사를 구분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1650286"/>
            <a:ext cx="86409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latinLnBrk="0" hangingPunct="0">
              <a:spcBef>
                <a:spcPct val="50000"/>
              </a:spcBef>
            </a:pPr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요약</a:t>
            </a:r>
            <a:endParaRPr lang="en-US" altLang="ko-KR" sz="2400" dirty="0">
              <a:solidFill>
                <a:schemeClr val="tx2">
                  <a:lumMod val="7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2132856"/>
            <a:ext cx="835196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단과프로그램 팜플렛을 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만들고</a:t>
            </a: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개강하게 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되었다</a:t>
            </a: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M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공개 특강을 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열었다</a:t>
            </a: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선생님들이 배정되어있다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선생님 별로 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구성되어있다</a:t>
            </a: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나누어져 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있으며</a:t>
            </a: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차이가 발생하게 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된다</a:t>
            </a: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결제를 할 수 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있다</a:t>
            </a: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회원신청서를 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작성한다</a:t>
            </a: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입력하고</a:t>
            </a: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기입할 수 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있다</a:t>
            </a: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발급받는다</a:t>
            </a: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확인한다</a:t>
            </a: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강의실을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배정 받게 </a:t>
            </a: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된다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11560" y="4797152"/>
            <a:ext cx="7848872" cy="1834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latinLnBrk="0" hangingPunct="0">
              <a:lnSpc>
                <a:spcPct val="90000"/>
              </a:lnSpc>
              <a:spcBef>
                <a:spcPct val="50000"/>
              </a:spcBef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◈ </a:t>
            </a:r>
            <a:r>
              <a:rPr lang="ko-KR" altLang="en-US" sz="2000" b="1" dirty="0" smtClean="0">
                <a:solidFill>
                  <a:srgbClr val="002060"/>
                </a:solidFill>
                <a:latin typeface="Adobe 고딕 Std B" pitchFamily="34" charset="-127"/>
                <a:ea typeface="Adobe 고딕 Std B" pitchFamily="34" charset="-127"/>
              </a:rPr>
              <a:t>관계의 대상은 </a:t>
            </a:r>
            <a:endParaRPr lang="en-US" altLang="ko-KR" sz="2000" b="1" dirty="0" smtClean="0">
              <a:solidFill>
                <a:srgbClr val="002060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eaLnBrk="0" latinLnBrk="0" hangingPunct="0">
              <a:lnSpc>
                <a:spcPct val="90000"/>
              </a:lnSpc>
              <a:spcBef>
                <a:spcPct val="50000"/>
              </a:spcBef>
              <a:buClr>
                <a:srgbClr val="FC0128"/>
              </a:buClr>
              <a:buFont typeface="Wingdings" pitchFamily="2" charset="2"/>
              <a:buNone/>
            </a:pP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‘</a:t>
            </a:r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만들다</a:t>
            </a:r>
            <a:r>
              <a:rPr lang="en-US" altLang="ko-K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개설하다</a:t>
            </a:r>
            <a:r>
              <a:rPr lang="en-US" altLang="ko-K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)</a:t>
            </a: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개강하다</a:t>
            </a: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배정받다</a:t>
            </a: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나뉘다</a:t>
            </a: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확인한다</a:t>
            </a: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</a:p>
          <a:p>
            <a:pPr eaLnBrk="0" latinLnBrk="0" hangingPunct="0">
              <a:lnSpc>
                <a:spcPct val="90000"/>
              </a:lnSpc>
              <a:spcBef>
                <a:spcPct val="50000"/>
              </a:spcBef>
              <a:buClr>
                <a:srgbClr val="FC0128"/>
              </a:buClr>
              <a:buFont typeface="Wingdings" pitchFamily="2" charset="2"/>
              <a:buNone/>
            </a:pPr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     발급 받는다</a:t>
            </a: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차이가 발생한다</a:t>
            </a: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결제를 하다</a:t>
            </a: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작성하다</a:t>
            </a: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’ </a:t>
            </a:r>
          </a:p>
          <a:p>
            <a:pPr eaLnBrk="0" latinLnBrk="0" hangingPunct="0">
              <a:lnSpc>
                <a:spcPct val="90000"/>
              </a:lnSpc>
              <a:spcBef>
                <a:spcPct val="50000"/>
              </a:spcBef>
              <a:buClr>
                <a:srgbClr val="FC0128"/>
              </a:buClr>
              <a:buFont typeface="Wingdings" pitchFamily="2" charset="2"/>
              <a:buNone/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	</a:t>
            </a: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					   	            </a:t>
            </a:r>
            <a:r>
              <a:rPr lang="ko-KR" altLang="en-US" sz="2000" b="1" dirty="0" smtClean="0">
                <a:solidFill>
                  <a:srgbClr val="002060"/>
                </a:solidFill>
                <a:latin typeface="Adobe 고딕 Std B" pitchFamily="34" charset="-127"/>
                <a:ea typeface="Adobe 고딕 Std B" pitchFamily="34" charset="-127"/>
              </a:rPr>
              <a:t>이다</a:t>
            </a:r>
            <a:r>
              <a:rPr lang="en-US" altLang="ko-KR" sz="2000" b="1" dirty="0" smtClean="0">
                <a:solidFill>
                  <a:srgbClr val="002060"/>
                </a:solidFill>
                <a:latin typeface="Adobe 고딕 Std B" pitchFamily="34" charset="-127"/>
                <a:ea typeface="Adobe 고딕 Std B" pitchFamily="34" charset="-127"/>
              </a:rPr>
              <a:t>. </a:t>
            </a:r>
            <a:endParaRPr lang="en-US" altLang="ko-KR" sz="2000" b="1" dirty="0">
              <a:solidFill>
                <a:srgbClr val="002060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25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3946" y="2486025"/>
            <a:ext cx="4510054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액자 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3305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3843" y="313492"/>
            <a:ext cx="8497839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  </a:t>
            </a:r>
            <a:r>
              <a:rPr lang="ko-KR" altLang="en-US" sz="2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엔티티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타입간 관계정의 </a:t>
            </a: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-3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</a:t>
            </a:r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휴먼엑스포" pitchFamily="18" charset="-127"/>
              <a:ea typeface="휴먼엑스포" pitchFamily="18" charset="-127"/>
            </a:endParaRPr>
          </a:p>
          <a:p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   ② 도출된 </a:t>
            </a:r>
            <a:r>
              <a:rPr lang="ko-KR" altLang="en-US" sz="2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엔티티타입과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관계를 이용하여 </a:t>
            </a:r>
            <a:r>
              <a:rPr lang="ko-KR" altLang="en-US" sz="2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관계정의서를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endParaRPr lang="en-US" altLang="ko-KR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	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작성하도록 한다</a:t>
            </a: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.</a:t>
            </a:r>
            <a:endParaRPr lang="ko-KR" altLang="en-US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34843"/>
              </p:ext>
            </p:extLst>
          </p:nvPr>
        </p:nvGraphicFramePr>
        <p:xfrm>
          <a:off x="467542" y="2132856"/>
          <a:ext cx="8204140" cy="39319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68154"/>
                <a:gridCol w="4176464"/>
                <a:gridCol w="1296144"/>
                <a:gridCol w="1363378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기준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엔티티타입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관계형태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참여도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참여방법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참여 방법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관련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엔티티타입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193494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학원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해당 월의 수강목록 팜플렛을 제작한다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필수</a:t>
                      </a:r>
                      <a:endParaRPr lang="ko-KR" altLang="en-US" dirty="0"/>
                    </a:p>
                  </a:txBody>
                  <a:tcPr anchor="ctr"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마케팅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4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수강생을 위한 </a:t>
                      </a:r>
                      <a:r>
                        <a:rPr lang="en-US" altLang="ko-KR" dirty="0" smtClean="0"/>
                        <a:t>M</a:t>
                      </a:r>
                      <a:r>
                        <a:rPr lang="ko-KR" altLang="en-US" dirty="0" smtClean="0"/>
                        <a:t>공개특강을 개설 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선택</a:t>
                      </a:r>
                      <a:endParaRPr lang="ko-KR" altLang="en-US" dirty="0"/>
                    </a:p>
                  </a:txBody>
                  <a:tcPr anchor="ctr"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34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해당 과목에 강사 배정한다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필수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강사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4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강사에게 임금을 지불한다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강좌를 개설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개강한다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필수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강좌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강의실을 배정한다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수업시간을 만든다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 카드를 발급한다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필수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학생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출결사항을 확인한다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509381" y="972978"/>
            <a:ext cx="7736920" cy="5192326"/>
            <a:chOff x="7812360" y="1615736"/>
            <a:chExt cx="359927" cy="364973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7812360" y="1628800"/>
              <a:ext cx="359927" cy="3519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H="1">
              <a:off x="7812360" y="1615736"/>
              <a:ext cx="346978" cy="3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232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3946" y="2486025"/>
            <a:ext cx="4510054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액자 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3305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3843" y="313492"/>
            <a:ext cx="8497839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  </a:t>
            </a:r>
            <a:r>
              <a:rPr lang="ko-KR" altLang="en-US" sz="2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엔티티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타입간 관계정의 </a:t>
            </a: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-4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</a:t>
            </a:r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휴먼엑스포" pitchFamily="18" charset="-127"/>
              <a:ea typeface="휴먼엑스포" pitchFamily="18" charset="-127"/>
            </a:endParaRPr>
          </a:p>
          <a:p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   ② 도출된 </a:t>
            </a:r>
            <a:r>
              <a:rPr lang="ko-KR" altLang="en-US" sz="2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엔티티타입과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관계를 이용하여 </a:t>
            </a:r>
            <a:r>
              <a:rPr lang="ko-KR" altLang="en-US" sz="2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관계정의서를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endParaRPr lang="en-US" altLang="ko-KR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	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작성하도록 한다</a:t>
            </a: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.</a:t>
            </a:r>
            <a:endParaRPr lang="ko-KR" altLang="en-US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832656"/>
              </p:ext>
            </p:extLst>
          </p:nvPr>
        </p:nvGraphicFramePr>
        <p:xfrm>
          <a:off x="467542" y="2132856"/>
          <a:ext cx="8204140" cy="141405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68154"/>
                <a:gridCol w="4176464"/>
                <a:gridCol w="1296144"/>
                <a:gridCol w="1363378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기준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엔티티타입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관계형태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참여도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참여방법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참여 방법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관련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엔티티타입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38698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강사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공개특강을 강의한다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필수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마케팅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9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배정받은 강좌를 강의한다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필수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학생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12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3946" y="2486025"/>
            <a:ext cx="4510054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액자 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3305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3843" y="313492"/>
            <a:ext cx="8497839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  </a:t>
            </a:r>
            <a:r>
              <a:rPr lang="ko-KR" altLang="en-US" sz="2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엔티티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타입간 관계정의 </a:t>
            </a: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-5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</a:t>
            </a:r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휴먼엑스포" pitchFamily="18" charset="-127"/>
              <a:ea typeface="휴먼엑스포" pitchFamily="18" charset="-127"/>
            </a:endParaRPr>
          </a:p>
          <a:p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   ② 도출된 </a:t>
            </a:r>
            <a:r>
              <a:rPr lang="ko-KR" altLang="en-US" sz="2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엔티티타입과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관계를 이용하여 </a:t>
            </a:r>
            <a:r>
              <a:rPr lang="ko-KR" altLang="en-US" sz="2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관계정의서를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endParaRPr lang="en-US" altLang="ko-KR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	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작성하도록 한다</a:t>
            </a: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.</a:t>
            </a:r>
            <a:endParaRPr lang="ko-KR" altLang="en-US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338135"/>
              </p:ext>
            </p:extLst>
          </p:nvPr>
        </p:nvGraphicFramePr>
        <p:xfrm>
          <a:off x="467542" y="2132856"/>
          <a:ext cx="8204140" cy="313018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68154"/>
                <a:gridCol w="4176464"/>
                <a:gridCol w="1296144"/>
                <a:gridCol w="1363378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기준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엔티티타입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관계형태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참여도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참여방법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참여 방법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관련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엔티티타입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386988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학생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공개특강을 수강한다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선택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마케팅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 가입을 한다</a:t>
                      </a:r>
                      <a:r>
                        <a:rPr lang="en-US" altLang="ko-KR" dirty="0" smtClean="0"/>
                        <a:t>./ 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회원신청서를 작성한다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필수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학원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수강신청을 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7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신청한 과목의 수강료를 지불한다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출결카드로 출결사항을 입력한다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선택</a:t>
                      </a:r>
                      <a:endParaRPr lang="ko-KR" altLang="en-US" dirty="0"/>
                    </a:p>
                  </a:txBody>
                  <a:tcPr anchor="ctr"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신청한 강좌를 수강한다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선택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강좌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2195736" y="3396275"/>
            <a:ext cx="352839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195736" y="4293096"/>
            <a:ext cx="367240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596336" y="4005064"/>
            <a:ext cx="72008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195736" y="4672012"/>
            <a:ext cx="367240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52320" y="410843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수강신청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72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3946" y="2486025"/>
            <a:ext cx="4510054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액자 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3305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3843" y="313492"/>
            <a:ext cx="794480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  </a:t>
            </a:r>
            <a:r>
              <a:rPr lang="ko-KR" altLang="en-US" sz="2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엔티티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타입간 관계정의 </a:t>
            </a: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-6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</a:t>
            </a:r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휴먼엑스포" pitchFamily="18" charset="-127"/>
              <a:ea typeface="휴먼엑스포" pitchFamily="18" charset="-127"/>
            </a:endParaRPr>
          </a:p>
          <a:p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   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③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고객에게 질문 하여 관계에 대해 더 세분화 하고 </a:t>
            </a:r>
            <a:endParaRPr lang="en-US" altLang="ko-KR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	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정확하게 도출하는 작업을 한다</a:t>
            </a: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.</a:t>
            </a:r>
            <a:endParaRPr lang="ko-KR" altLang="en-US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2051556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70C0"/>
                </a:solidFill>
                <a:latin typeface="Adobe 고딕 Std B" pitchFamily="34" charset="-127"/>
                <a:ea typeface="Adobe 고딕 Std B" pitchFamily="34" charset="-127"/>
              </a:rPr>
              <a:t>관계</a:t>
            </a:r>
            <a:r>
              <a:rPr lang="en-US" altLang="ko-KR" dirty="0" smtClean="0">
                <a:solidFill>
                  <a:srgbClr val="0070C0"/>
                </a:solidFill>
                <a:latin typeface="Adobe 고딕 Std B" pitchFamily="34" charset="-127"/>
                <a:ea typeface="Adobe 고딕 Std B" pitchFamily="34" charset="-127"/>
              </a:rPr>
              <a:t>(RELATIONSHIP) </a:t>
            </a:r>
            <a:r>
              <a:rPr lang="ko-KR" altLang="en-US" dirty="0" smtClean="0">
                <a:solidFill>
                  <a:srgbClr val="0070C0"/>
                </a:solidFill>
                <a:latin typeface="Adobe 고딕 Std B" pitchFamily="34" charset="-127"/>
                <a:ea typeface="Adobe 고딕 Std B" pitchFamily="34" charset="-127"/>
              </a:rPr>
              <a:t>선정을 위한 질문 방법</a:t>
            </a:r>
            <a:endParaRPr lang="ko-KR" altLang="en-US" dirty="0">
              <a:solidFill>
                <a:srgbClr val="0070C0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2492896"/>
            <a:ext cx="792088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하나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/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각각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75656" y="2492896"/>
            <a:ext cx="1368152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기준 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엔티티타입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87824" y="2492896"/>
            <a:ext cx="792088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하나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/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여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러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23928" y="2492896"/>
            <a:ext cx="1368152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관련 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엔티티타입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36096" y="2492896"/>
            <a:ext cx="792088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선택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필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수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72200" y="2492896"/>
            <a:ext cx="1584176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참여 방법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3429000"/>
            <a:ext cx="828092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각각의  강사는                 하나의          강좌                     만          강의 할 수 있습니까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각각의  학생은                   여러           강좌를             추가로     수강  할 수 있습니까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?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                      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/>
              <a:t>          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683568" y="3774526"/>
            <a:ext cx="77768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83568" y="4149080"/>
            <a:ext cx="77768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36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림9.jpg"/>
          <p:cNvPicPr>
            <a:picLocks noChangeAspect="1"/>
          </p:cNvPicPr>
          <p:nvPr/>
        </p:nvPicPr>
        <p:blipFill>
          <a:blip r:embed="rId2"/>
          <a:srcRect r="18422" b="5912"/>
          <a:stretch>
            <a:fillRect/>
          </a:stretch>
        </p:blipFill>
        <p:spPr>
          <a:xfrm>
            <a:off x="4714876" y="2716456"/>
            <a:ext cx="4429124" cy="41415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4500562" cy="6858000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1052736"/>
            <a:ext cx="3667992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시나리오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ko-KR" altLang="en-US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엔티티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타입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정의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ko-KR" altLang="en-US" sz="20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엔티티타입간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관계정의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ko-KR" altLang="en-US" sz="32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식별자</a:t>
            </a:r>
            <a:r>
              <a:rPr lang="ko-KR" altLang="en-US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정의</a:t>
            </a:r>
            <a:endParaRPr lang="en-US" altLang="ko-KR" sz="32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ERD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작성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SQL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을 이용한 데이터베이스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Q &amp; A</a:t>
            </a:r>
          </a:p>
          <a:p>
            <a:pPr marL="342900" indent="-342900">
              <a:buFont typeface="Wingdings" pitchFamily="2" charset="2"/>
              <a:buChar char="u"/>
            </a:pPr>
            <a:endParaRPr lang="en-US" altLang="ko-KR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8864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목차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885293" y="3515522"/>
            <a:ext cx="132666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4217063" y="2716457"/>
            <a:ext cx="6946" cy="15766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224009" y="2716457"/>
            <a:ext cx="132666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211959" y="4293096"/>
            <a:ext cx="132666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48064" y="2524834"/>
            <a:ext cx="2340705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주</a:t>
            </a: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,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부 </a:t>
            </a:r>
            <a:r>
              <a:rPr lang="ko-KR" altLang="en-US" sz="20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식별자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정의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48064" y="4077072"/>
            <a:ext cx="2185214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외부 </a:t>
            </a:r>
            <a:r>
              <a:rPr lang="ko-KR" altLang="en-US" sz="20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식별자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정의</a:t>
            </a:r>
          </a:p>
        </p:txBody>
      </p:sp>
    </p:spTree>
    <p:extLst>
      <p:ext uri="{BB962C8B-B14F-4D97-AF65-F5344CB8AC3E}">
        <p14:creationId xmlns:p14="http://schemas.microsoft.com/office/powerpoint/2010/main" val="132733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3946" y="2486025"/>
            <a:ext cx="4510054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액자 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3305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3843" y="313492"/>
            <a:ext cx="35108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  </a:t>
            </a:r>
            <a:r>
              <a:rPr lang="ko-KR" altLang="en-US" sz="2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식별자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정의</a:t>
            </a: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-1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</a:t>
            </a:r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휴먼엑스포" pitchFamily="18" charset="-127"/>
              <a:ea typeface="휴먼엑스포" pitchFamily="18" charset="-127"/>
            </a:endParaRPr>
          </a:p>
          <a:p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   ① 주 식별자의 특징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2316936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ko-KR" altLang="en-US" sz="2400" dirty="0" err="1" smtClean="0">
                <a:latin typeface="Adobe 고딕 Std B" pitchFamily="34" charset="-127"/>
                <a:ea typeface="Adobe 고딕 Std B" pitchFamily="34" charset="-127"/>
              </a:rPr>
              <a:t>엔티티</a:t>
            </a:r>
            <a:r>
              <a:rPr lang="ko-KR" altLang="en-US" sz="24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2400" dirty="0" err="1" smtClean="0">
                <a:latin typeface="Adobe 고딕 Std B" pitchFamily="34" charset="-127"/>
                <a:ea typeface="Adobe 고딕 Std B" pitchFamily="34" charset="-127"/>
              </a:rPr>
              <a:t>타입내에</a:t>
            </a:r>
            <a:r>
              <a:rPr lang="ko-KR" altLang="en-US" sz="2400" dirty="0" smtClean="0">
                <a:latin typeface="Adobe 고딕 Std B" pitchFamily="34" charset="-127"/>
                <a:ea typeface="Adobe 고딕 Std B" pitchFamily="34" charset="-127"/>
              </a:rPr>
              <a:t> 모든 </a:t>
            </a:r>
            <a:r>
              <a:rPr lang="ko-KR" altLang="en-US" sz="2400" dirty="0" err="1" smtClean="0">
                <a:latin typeface="Adobe 고딕 Std B" pitchFamily="34" charset="-127"/>
                <a:ea typeface="Adobe 고딕 Std B" pitchFamily="34" charset="-127"/>
              </a:rPr>
              <a:t>엔티티들을</a:t>
            </a:r>
            <a:r>
              <a:rPr lang="ko-KR" altLang="en-US" sz="24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24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2400" dirty="0" smtClean="0">
                <a:latin typeface="Adobe 고딕 Std B" pitchFamily="34" charset="-127"/>
                <a:ea typeface="Adobe 고딕 Std B" pitchFamily="34" charset="-127"/>
              </a:rPr>
              <a:t>                                                         </a:t>
            </a:r>
            <a:r>
              <a:rPr lang="ko-KR" altLang="en-US" sz="2400" dirty="0" smtClean="0">
                <a:latin typeface="Adobe 고딕 Std B" pitchFamily="34" charset="-127"/>
                <a:ea typeface="Adobe 고딕 Std B" pitchFamily="34" charset="-127"/>
              </a:rPr>
              <a:t>유일하게 구별할 수 있어야 </a:t>
            </a:r>
            <a:r>
              <a:rPr lang="ko-KR" altLang="en-US" sz="2200" dirty="0" smtClean="0">
                <a:latin typeface="Adobe 고딕 Std B" pitchFamily="34" charset="-127"/>
                <a:ea typeface="Adobe 고딕 Std B" pitchFamily="34" charset="-127"/>
              </a:rPr>
              <a:t>한다</a:t>
            </a:r>
            <a:r>
              <a:rPr lang="en-US" altLang="ko-KR" sz="2400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pPr marL="285750" indent="-285750">
              <a:buFont typeface="Wingdings" pitchFamily="2" charset="2"/>
              <a:buChar char="u"/>
            </a:pPr>
            <a:endParaRPr lang="en-US" altLang="ko-KR" sz="2400" dirty="0" smtClean="0">
              <a:latin typeface="Adobe 고딕 Std B" pitchFamily="34" charset="-127"/>
              <a:ea typeface="Adobe 고딕 Std B" pitchFamily="34" charset="-127"/>
            </a:endParaRPr>
          </a:p>
          <a:p>
            <a:pPr marL="285750" indent="-285750">
              <a:buFont typeface="Wingdings" pitchFamily="2" charset="2"/>
              <a:buChar char="u"/>
            </a:pPr>
            <a:endParaRPr lang="en-US" altLang="ko-KR" sz="2400" dirty="0">
              <a:latin typeface="Adobe 고딕 Std B" pitchFamily="34" charset="-127"/>
              <a:ea typeface="Adobe 고딕 Std B" pitchFamily="34" charset="-127"/>
            </a:endParaRPr>
          </a:p>
          <a:p>
            <a:pPr marL="285750" indent="-285750">
              <a:buFont typeface="Wingdings" pitchFamily="2" charset="2"/>
              <a:buChar char="u"/>
            </a:pPr>
            <a:r>
              <a:rPr lang="ko-KR" altLang="en-US" sz="2400" dirty="0" smtClean="0">
                <a:latin typeface="Adobe 고딕 Std B" pitchFamily="34" charset="-127"/>
                <a:ea typeface="Adobe 고딕 Std B" pitchFamily="34" charset="-127"/>
              </a:rPr>
              <a:t>일단 특정</a:t>
            </a:r>
            <a:r>
              <a:rPr lang="en-US" altLang="ko-KR" sz="2400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2400" dirty="0" err="1" smtClean="0">
                <a:latin typeface="Adobe 고딕 Std B" pitchFamily="34" charset="-127"/>
                <a:ea typeface="Adobe 고딕 Std B" pitchFamily="34" charset="-127"/>
              </a:rPr>
              <a:t>엔티티</a:t>
            </a:r>
            <a:r>
              <a:rPr lang="ko-KR" altLang="en-US" sz="2400" dirty="0" smtClean="0">
                <a:latin typeface="Adobe 고딕 Std B" pitchFamily="34" charset="-127"/>
                <a:ea typeface="Adobe 고딕 Std B" pitchFamily="34" charset="-127"/>
              </a:rPr>
              <a:t> 타입에 주 식별자가 </a:t>
            </a:r>
            <a:endParaRPr lang="en-US" altLang="ko-KR" sz="24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2400" dirty="0" smtClean="0">
                <a:latin typeface="Adobe 고딕 Std B" pitchFamily="34" charset="-127"/>
                <a:ea typeface="Adobe 고딕 Std B" pitchFamily="34" charset="-127"/>
              </a:rPr>
              <a:t>                                                </a:t>
            </a:r>
            <a:r>
              <a:rPr lang="ko-KR" altLang="en-US" sz="2400" dirty="0" smtClean="0">
                <a:latin typeface="Adobe 고딕 Std B" pitchFamily="34" charset="-127"/>
                <a:ea typeface="Adobe 고딕 Std B" pitchFamily="34" charset="-127"/>
              </a:rPr>
              <a:t>지정되면 그 값은 변하지 않아야 한다</a:t>
            </a:r>
            <a:r>
              <a:rPr lang="en-US" altLang="ko-KR" sz="2400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pPr marL="285750" indent="-285750">
              <a:buFont typeface="Wingdings" pitchFamily="2" charset="2"/>
              <a:buChar char="u"/>
            </a:pPr>
            <a:endParaRPr lang="en-US" altLang="ko-KR" sz="2400" dirty="0" smtClean="0">
              <a:latin typeface="Adobe 고딕 Std B" pitchFamily="34" charset="-127"/>
              <a:ea typeface="Adobe 고딕 Std B" pitchFamily="34" charset="-127"/>
            </a:endParaRPr>
          </a:p>
          <a:p>
            <a:pPr marL="285750" indent="-285750">
              <a:buFont typeface="Wingdings" pitchFamily="2" charset="2"/>
              <a:buChar char="u"/>
            </a:pPr>
            <a:endParaRPr lang="en-US" altLang="ko-KR" sz="2400" dirty="0">
              <a:latin typeface="Adobe 고딕 Std B" pitchFamily="34" charset="-127"/>
              <a:ea typeface="Adobe 고딕 Std B" pitchFamily="34" charset="-127"/>
            </a:endParaRPr>
          </a:p>
          <a:p>
            <a:pPr marL="285750" indent="-285750">
              <a:buFont typeface="Wingdings" pitchFamily="2" charset="2"/>
              <a:buChar char="u"/>
            </a:pPr>
            <a:r>
              <a:rPr lang="ko-KR" altLang="en-US" sz="2400" dirty="0" smtClean="0">
                <a:latin typeface="Adobe 고딕 Std B" pitchFamily="34" charset="-127"/>
                <a:ea typeface="Adobe 고딕 Std B" pitchFamily="34" charset="-127"/>
              </a:rPr>
              <a:t>주 식별자가 지정되면 데이터 값이 반듯이 존재해야 한다</a:t>
            </a:r>
            <a:r>
              <a:rPr lang="en-US" altLang="ko-KR" sz="2400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sz="2400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87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3946" y="2486025"/>
            <a:ext cx="4510054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액자 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3305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3843" y="313492"/>
            <a:ext cx="43733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  </a:t>
            </a:r>
            <a:r>
              <a:rPr lang="ko-KR" altLang="en-US" sz="2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식별자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정의</a:t>
            </a: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-2</a:t>
            </a:r>
          </a:p>
          <a:p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   ② 주 식별자의 선정 기준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2060848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해당 업무에서 자주 이용되는 </a:t>
            </a:r>
            <a:r>
              <a:rPr lang="ko-KR" altLang="en-US" sz="2000" dirty="0">
                <a:latin typeface="Adobe 고딕 Std B" pitchFamily="34" charset="-127"/>
                <a:ea typeface="Adobe 고딕 Std B" pitchFamily="34" charset="-127"/>
              </a:rPr>
              <a:t>속성을 주 </a:t>
            </a:r>
            <a:r>
              <a:rPr lang="ko-KR" altLang="en-US" sz="2000" dirty="0" err="1">
                <a:latin typeface="Adobe 고딕 Std B" pitchFamily="34" charset="-127"/>
                <a:ea typeface="Adobe 고딕 Std B" pitchFamily="34" charset="-127"/>
              </a:rPr>
              <a:t>식별자로</a:t>
            </a:r>
            <a:r>
              <a:rPr lang="ko-KR" altLang="en-US" sz="2000" dirty="0">
                <a:latin typeface="Adobe 고딕 Std B" pitchFamily="34" charset="-127"/>
                <a:ea typeface="Adobe 고딕 Std B" pitchFamily="34" charset="-127"/>
              </a:rPr>
              <a:t> 지정한다</a:t>
            </a:r>
            <a:r>
              <a:rPr lang="en-US" altLang="ko-KR" sz="2000" dirty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pPr marL="285750" indent="-285750">
              <a:buFont typeface="Wingdings" pitchFamily="2" charset="2"/>
              <a:buChar char="u"/>
            </a:pPr>
            <a:endParaRPr lang="en-US" altLang="ko-KR" sz="2000" dirty="0" smtClean="0">
              <a:latin typeface="Adobe 고딕 Std B" pitchFamily="34" charset="-127"/>
              <a:ea typeface="Adobe 고딕 Std B" pitchFamily="34" charset="-127"/>
            </a:endParaRPr>
          </a:p>
          <a:p>
            <a:pPr marL="285750" indent="-285750">
              <a:buFont typeface="Wingdings" pitchFamily="2" charset="2"/>
              <a:buChar char="u"/>
            </a:pPr>
            <a:endParaRPr lang="en-US" altLang="ko-KR" sz="2000" dirty="0">
              <a:latin typeface="Adobe 고딕 Std B" pitchFamily="34" charset="-127"/>
              <a:ea typeface="Adobe 고딕 Std B" pitchFamily="34" charset="-127"/>
            </a:endParaRPr>
          </a:p>
          <a:p>
            <a:pPr marL="285750" indent="-285750">
              <a:buFont typeface="Wingdings" pitchFamily="2" charset="2"/>
              <a:buChar char="u"/>
            </a:pP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명칭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내역 등과 같이 이름으로 기술되는 것들은 </a:t>
            </a:r>
            <a:r>
              <a:rPr lang="en-US" altLang="ko-KR" sz="2000" dirty="0"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20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2000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                                                               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가능하면 주 </a:t>
            </a:r>
            <a:r>
              <a:rPr lang="ko-KR" altLang="en-US" sz="2000" dirty="0" err="1" smtClean="0">
                <a:latin typeface="Adobe 고딕 Std B" pitchFamily="34" charset="-127"/>
                <a:ea typeface="Adobe 고딕 Std B" pitchFamily="34" charset="-127"/>
              </a:rPr>
              <a:t>식별자로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 지정하지 않는다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sz="2000" dirty="0">
              <a:latin typeface="Adobe 고딕 Std B" pitchFamily="34" charset="-127"/>
              <a:ea typeface="Adobe 고딕 Std B" pitchFamily="34" charset="-127"/>
            </a:endParaRPr>
          </a:p>
          <a:p>
            <a:pPr marL="285750" indent="-285750">
              <a:buFont typeface="Wingdings" pitchFamily="2" charset="2"/>
              <a:buChar char="u"/>
            </a:pP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복합으로 주 </a:t>
            </a:r>
            <a:r>
              <a:rPr lang="ko-KR" altLang="en-US" sz="2000" dirty="0" err="1" smtClean="0">
                <a:latin typeface="Adobe 고딕 Std B" pitchFamily="34" charset="-127"/>
                <a:ea typeface="Adobe 고딕 Std B" pitchFamily="34" charset="-127"/>
              </a:rPr>
              <a:t>식별자로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 구성할 경우 너무 많은 속성이 </a:t>
            </a:r>
            <a:endParaRPr lang="en-US" altLang="ko-KR" sz="20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2000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                                                                                                  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포함되지 않도록 한다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sz="2000" dirty="0"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주 </a:t>
            </a:r>
            <a:r>
              <a:rPr lang="ko-KR" altLang="en-US" sz="2000" dirty="0" err="1" smtClean="0">
                <a:latin typeface="Adobe 고딕 Std B" pitchFamily="34" charset="-127"/>
                <a:ea typeface="Adobe 고딕 Std B" pitchFamily="34" charset="-127"/>
              </a:rPr>
              <a:t>식별자를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 선정하기 위한 속성의 수를 적게 한다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pPr marL="342900" indent="-342900">
              <a:buFont typeface="Wingdings" pitchFamily="2" charset="2"/>
              <a:buChar char="u"/>
            </a:pPr>
            <a:endParaRPr lang="en-US" altLang="ko-KR" sz="2000" dirty="0"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주 식별자의 속성은 반드시 들어와야 한다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endParaRPr lang="en-US" altLang="ko-KR" sz="2000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82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3946" y="2486025"/>
            <a:ext cx="4510054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액자 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3305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3843" y="313492"/>
            <a:ext cx="44101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  </a:t>
            </a:r>
            <a:r>
              <a:rPr lang="ko-KR" altLang="en-US" sz="2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식별자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정의</a:t>
            </a: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-3</a:t>
            </a:r>
          </a:p>
          <a:p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   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③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주</a:t>
            </a: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, 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부 식별자의 선정 </a:t>
            </a: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-1</a:t>
            </a:r>
            <a:endParaRPr lang="ko-KR" altLang="en-US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43608" y="2486025"/>
            <a:ext cx="2016224" cy="21859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ko-KR" altLang="en-US" dirty="0" smtClean="0"/>
              <a:t>학생</a:t>
            </a:r>
            <a:r>
              <a:rPr lang="en-US" altLang="ko-KR" dirty="0" smtClean="0"/>
              <a:t>ID</a:t>
            </a:r>
          </a:p>
          <a:p>
            <a:r>
              <a:rPr lang="ko-KR" altLang="en-US" dirty="0" smtClean="0"/>
              <a:t>강사 별명</a:t>
            </a:r>
            <a:endParaRPr lang="en-US" altLang="ko-KR" dirty="0" smtClean="0"/>
          </a:p>
          <a:p>
            <a:r>
              <a:rPr lang="ko-KR" altLang="en-US" dirty="0" smtClean="0"/>
              <a:t>강사 계좌번호</a:t>
            </a:r>
            <a:endParaRPr lang="en-US" altLang="ko-KR" dirty="0" smtClean="0"/>
          </a:p>
          <a:p>
            <a:r>
              <a:rPr lang="ko-KR" altLang="en-US" dirty="0" smtClean="0"/>
              <a:t>강의실</a:t>
            </a:r>
            <a:endParaRPr lang="en-US" altLang="ko-KR" dirty="0" smtClean="0"/>
          </a:p>
          <a:p>
            <a:r>
              <a:rPr lang="ko-KR" altLang="en-US" dirty="0" smtClean="0"/>
              <a:t>팜플렛</a:t>
            </a:r>
            <a:endParaRPr lang="en-US" altLang="ko-KR" dirty="0" smtClean="0"/>
          </a:p>
          <a:p>
            <a:r>
              <a:rPr lang="en-US" altLang="ko-KR" dirty="0" smtClean="0"/>
              <a:t>M</a:t>
            </a:r>
            <a:r>
              <a:rPr lang="ko-KR" altLang="en-US" dirty="0" smtClean="0"/>
              <a:t>공개특강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123564"/>
            <a:ext cx="885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학원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43608" y="2852936"/>
            <a:ext cx="20162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43608" y="2495317"/>
            <a:ext cx="2016224" cy="21859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수강신청 번호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학생번호</a:t>
            </a:r>
            <a:endParaRPr lang="en-US" altLang="ko-KR" dirty="0" smtClean="0"/>
          </a:p>
          <a:p>
            <a:r>
              <a:rPr lang="ko-KR" altLang="en-US" dirty="0" smtClean="0"/>
              <a:t>강좌번호</a:t>
            </a:r>
            <a:endParaRPr lang="en-US" altLang="ko-KR" dirty="0" smtClean="0"/>
          </a:p>
          <a:p>
            <a:r>
              <a:rPr lang="ko-KR" altLang="en-US" dirty="0" smtClean="0"/>
              <a:t>강사별명</a:t>
            </a:r>
            <a:endParaRPr lang="en-US" altLang="ko-KR" dirty="0" smtClean="0"/>
          </a:p>
          <a:p>
            <a:r>
              <a:rPr lang="ko-KR" altLang="en-US" dirty="0" smtClean="0"/>
              <a:t>수강신청 일자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43608" y="21328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수강신청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043608" y="2862228"/>
            <a:ext cx="20162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27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3946" y="2486025"/>
            <a:ext cx="4510054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액자 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3305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2297" y="416858"/>
            <a:ext cx="43508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최종 발표에</a:t>
            </a:r>
            <a:r>
              <a:rPr lang="ko-KR" altLang="en-US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앞서</a:t>
            </a:r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…</a:t>
            </a:r>
            <a:endParaRPr lang="ko-KR" altLang="en-US" sz="32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1196752"/>
            <a:ext cx="763284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저희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0406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팀은 </a:t>
            </a:r>
            <a:r>
              <a:rPr lang="ko-KR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학원 관리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에 관한 </a:t>
            </a:r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데이터베이스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를 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                                                            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주제로 선정하였습니다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하지만 학원의 주요업무에는 </a:t>
            </a:r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수강관리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회계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강사관리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</a:p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수강생 관리 등 여러 가지 범주가 있었고 모든 것을 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조사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담당 하기에는 어려움이 있었습니다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. </a:t>
            </a:r>
          </a:p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이에 저희는 </a:t>
            </a:r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중간 발표 후 </a:t>
            </a:r>
            <a:r>
              <a:rPr lang="ko-KR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교수님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께서 선정해주신 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수강관리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에 대하여 데이터베이스 설게 프로젝트를 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진행 하여 보았습니다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. </a:t>
            </a:r>
          </a:p>
          <a:p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저희의 프로젝트는 노량진에 위치한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M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학원의 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6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월 평가원 모의고사를 대비하기 위한 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5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월 단과 프로그램에 대하여 작성하였습니다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541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3946" y="2486025"/>
            <a:ext cx="4510054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액자 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3305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3843" y="313492"/>
            <a:ext cx="44919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  </a:t>
            </a:r>
            <a:r>
              <a:rPr lang="ko-KR" altLang="en-US" sz="2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식별자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정의</a:t>
            </a: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-4</a:t>
            </a:r>
          </a:p>
          <a:p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   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③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주</a:t>
            </a: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, 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부 식별자의 선정 </a:t>
            </a: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-2</a:t>
            </a:r>
            <a:endParaRPr lang="ko-KR" altLang="en-US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3568" y="2486025"/>
            <a:ext cx="2016224" cy="29591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L" pitchFamily="18" charset="-127"/>
                <a:ea typeface="08서울남산체 L" pitchFamily="18" charset="-127"/>
              </a:rPr>
              <a:t>이름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L" pitchFamily="18" charset="-127"/>
              <a:ea typeface="08서울남산체 L" pitchFamily="18" charset="-127"/>
            </a:endParaRPr>
          </a:p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L" pitchFamily="18" charset="-127"/>
                <a:ea typeface="08서울남산체 L" pitchFamily="18" charset="-127"/>
              </a:rPr>
              <a:t>학생번호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L" pitchFamily="18" charset="-127"/>
              <a:ea typeface="08서울남산체 L" pitchFamily="18" charset="-127"/>
            </a:endParaRPr>
          </a:p>
          <a:p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성별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  <a:p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생년월일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  <a:p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휴대폰번호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  <a:p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주소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  <a:p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학교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  <a:p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학년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  <a:p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계열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2123564"/>
            <a:ext cx="885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학</a:t>
            </a:r>
            <a:r>
              <a:rPr lang="ko-KR" altLang="en-US" sz="2000" dirty="0">
                <a:latin typeface="Adobe 고딕 Std B" pitchFamily="34" charset="-127"/>
                <a:ea typeface="Adobe 고딕 Std B" pitchFamily="34" charset="-127"/>
              </a:rPr>
              <a:t>생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83568" y="2852936"/>
            <a:ext cx="20162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1691680" y="1636932"/>
            <a:ext cx="2365470" cy="17200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139952" y="1556793"/>
            <a:ext cx="2016224" cy="23277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L" pitchFamily="18" charset="-127"/>
                <a:ea typeface="08서울남산체 L" pitchFamily="18" charset="-127"/>
              </a:rPr>
              <a:t>학생번호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L" pitchFamily="18" charset="-127"/>
              <a:ea typeface="08서울남산체 L" pitchFamily="18" charset="-127"/>
            </a:endParaRPr>
          </a:p>
          <a:p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이름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  <a:p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비밀번호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  <a:p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성별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  <a:p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생년월일</a:t>
            </a:r>
            <a:r>
              <a:rPr lang="en-US" altLang="ko-KR" dirty="0" smtClean="0">
                <a:latin typeface="08서울남산체 L" pitchFamily="18" charset="-127"/>
                <a:ea typeface="08서울남산체 L" pitchFamily="18" charset="-127"/>
              </a:rPr>
              <a:t>l</a:t>
            </a:r>
          </a:p>
          <a:p>
            <a:pPr algn="ctr"/>
            <a:r>
              <a:rPr lang="en-US" altLang="ko-KR" dirty="0" smtClean="0">
                <a:latin typeface="08서울남산체 L" pitchFamily="18" charset="-127"/>
                <a:ea typeface="08서울남산체 L" pitchFamily="18" charset="-127"/>
              </a:rPr>
              <a:t>.</a:t>
            </a:r>
          </a:p>
          <a:p>
            <a:pPr algn="ctr"/>
            <a:r>
              <a:rPr lang="en-US" altLang="ko-KR" dirty="0" smtClean="0">
                <a:latin typeface="08서울남산체 L" pitchFamily="18" charset="-127"/>
                <a:ea typeface="08서울남산체 L" pitchFamily="18" charset="-127"/>
              </a:rPr>
              <a:t>.</a:t>
            </a:r>
          </a:p>
          <a:p>
            <a:pPr algn="ctr"/>
            <a:r>
              <a:rPr lang="en-US" altLang="ko-KR" dirty="0">
                <a:latin typeface="08서울남산체 L" pitchFamily="18" charset="-127"/>
                <a:ea typeface="08서울남산체 L" pitchFamily="18" charset="-127"/>
              </a:rPr>
              <a:t>.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139952" y="1844824"/>
            <a:ext cx="20162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00192" y="1556792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이름보다 많이 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사용되진 않지만 고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유한 값으로 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주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식별자에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적합하다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39952" y="4361668"/>
            <a:ext cx="2016224" cy="19319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L" pitchFamily="18" charset="-127"/>
              <a:ea typeface="08서울남산체 L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L" pitchFamily="18" charset="-127"/>
              <a:ea typeface="08서울남산체 L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L" pitchFamily="18" charset="-127"/>
              <a:ea typeface="08서울남산체 L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L" pitchFamily="18" charset="-127"/>
                <a:ea typeface="08서울남산체 L" pitchFamily="18" charset="-127"/>
              </a:rPr>
              <a:t>이름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L" pitchFamily="18" charset="-127"/>
              <a:ea typeface="08서울남산체 L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학생번호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  <a:p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비밀번호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  <a:p>
            <a:pPr algn="ctr"/>
            <a:r>
              <a:rPr lang="en-US" altLang="ko-KR" dirty="0" smtClean="0">
                <a:latin typeface="08서울남산체 L" pitchFamily="18" charset="-127"/>
                <a:ea typeface="08서울남산체 L" pitchFamily="18" charset="-127"/>
              </a:rPr>
              <a:t>.</a:t>
            </a:r>
          </a:p>
          <a:p>
            <a:pPr algn="ctr"/>
            <a:r>
              <a:rPr lang="en-US" altLang="ko-KR" dirty="0" smtClean="0">
                <a:latin typeface="08서울남산체 L" pitchFamily="18" charset="-127"/>
                <a:ea typeface="08서울남산체 L" pitchFamily="18" charset="-127"/>
              </a:rPr>
              <a:t>.</a:t>
            </a:r>
          </a:p>
          <a:p>
            <a:pPr algn="ctr"/>
            <a:r>
              <a:rPr lang="en-US" altLang="ko-KR" dirty="0" smtClean="0">
                <a:latin typeface="08서울남산체 L" pitchFamily="18" charset="-127"/>
                <a:ea typeface="08서울남산체 L" pitchFamily="18" charset="-127"/>
              </a:rPr>
              <a:t>.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L" pitchFamily="18" charset="-127"/>
              <a:ea typeface="08서울남산체 L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139952" y="4797152"/>
            <a:ext cx="20162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475656" y="3097126"/>
            <a:ext cx="2581494" cy="15748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04993" y="4361668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실제 가장 많이 사용되나 중복의 가능성이 있음으로 주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식별자에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적합하지 않다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22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3946" y="2486025"/>
            <a:ext cx="4510054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액자 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3305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3843" y="313492"/>
            <a:ext cx="44887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  </a:t>
            </a:r>
            <a:r>
              <a:rPr lang="ko-KR" altLang="en-US" sz="2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식별자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정의</a:t>
            </a: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-5</a:t>
            </a:r>
          </a:p>
          <a:p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   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③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주</a:t>
            </a: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, 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부 식별자의 선정 </a:t>
            </a: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-3</a:t>
            </a:r>
            <a:endParaRPr lang="ko-KR" altLang="en-US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3568" y="2486026"/>
            <a:ext cx="2016224" cy="35352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L" pitchFamily="18" charset="-127"/>
                <a:ea typeface="08서울남산체 L" pitchFamily="18" charset="-127"/>
              </a:rPr>
              <a:t>수강기호 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L" pitchFamily="18" charset="-127"/>
              <a:ea typeface="08서울남산체 L" pitchFamily="18" charset="-127"/>
            </a:endParaRPr>
          </a:p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L" pitchFamily="18" charset="-127"/>
                <a:ea typeface="08서울남산체 L" pitchFamily="18" charset="-127"/>
              </a:rPr>
              <a:t>별명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L" pitchFamily="18" charset="-127"/>
              <a:ea typeface="08서울남산체 L" pitchFamily="18" charset="-127"/>
            </a:endParaRPr>
          </a:p>
          <a:p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이름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  <a:p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과</a:t>
            </a:r>
            <a:r>
              <a:rPr lang="ko-KR" altLang="en-US" dirty="0">
                <a:latin typeface="08서울남산체 L" pitchFamily="18" charset="-127"/>
                <a:ea typeface="08서울남산체 L" pitchFamily="18" charset="-127"/>
              </a:rPr>
              <a:t>목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  <a:p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성별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  <a:p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생년월일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  <a:p>
            <a:r>
              <a:rPr lang="en-US" altLang="ko-KR" dirty="0" smtClean="0">
                <a:latin typeface="08서울남산체 L" pitchFamily="18" charset="-127"/>
                <a:ea typeface="08서울남산체 L" pitchFamily="18" charset="-127"/>
              </a:rPr>
              <a:t>Email</a:t>
            </a:r>
          </a:p>
          <a:p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전화번호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  <a:p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휴대폰번호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  <a:p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주소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  <a:p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계좌번호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2123564"/>
            <a:ext cx="885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강</a:t>
            </a:r>
            <a:r>
              <a:rPr lang="ko-KR" altLang="en-US" sz="2000" dirty="0">
                <a:latin typeface="Adobe 고딕 Std B" pitchFamily="34" charset="-127"/>
                <a:ea typeface="Adobe 고딕 Std B" pitchFamily="34" charset="-127"/>
              </a:rPr>
              <a:t>사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83568" y="2852936"/>
            <a:ext cx="20162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1691680" y="1636932"/>
            <a:ext cx="2365470" cy="17200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139952" y="1484784"/>
            <a:ext cx="2016224" cy="25922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L" pitchFamily="18" charset="-127"/>
                <a:ea typeface="08서울남산체 L" pitchFamily="18" charset="-127"/>
              </a:rPr>
              <a:t>별명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L" pitchFamily="18" charset="-127"/>
              <a:ea typeface="08서울남산체 L" pitchFamily="18" charset="-127"/>
            </a:endParaRPr>
          </a:p>
          <a:p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이름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  <a:p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과목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  <a:p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성별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  <a:p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생년월일</a:t>
            </a:r>
            <a:endParaRPr lang="en-US" altLang="ko-KR" dirty="0">
              <a:latin typeface="08서울남산체 L" pitchFamily="18" charset="-127"/>
              <a:ea typeface="08서울남산체 L" pitchFamily="18" charset="-127"/>
            </a:endParaRPr>
          </a:p>
          <a:p>
            <a:r>
              <a:rPr lang="en-US" altLang="ko-KR" dirty="0" smtClean="0">
                <a:latin typeface="08서울남산체 L" pitchFamily="18" charset="-127"/>
                <a:ea typeface="08서울남산체 L" pitchFamily="18" charset="-127"/>
              </a:rPr>
              <a:t>Email</a:t>
            </a:r>
          </a:p>
          <a:p>
            <a:pPr algn="ctr"/>
            <a:r>
              <a:rPr lang="en-US" altLang="ko-KR" dirty="0" smtClean="0">
                <a:latin typeface="08서울남산체 L" pitchFamily="18" charset="-127"/>
                <a:ea typeface="08서울남산체 L" pitchFamily="18" charset="-127"/>
              </a:rPr>
              <a:t>.</a:t>
            </a:r>
          </a:p>
          <a:p>
            <a:pPr algn="ctr"/>
            <a:r>
              <a:rPr lang="en-US" altLang="ko-KR" dirty="0" smtClean="0">
                <a:latin typeface="08서울남산체 L" pitchFamily="18" charset="-127"/>
                <a:ea typeface="08서울남산체 L" pitchFamily="18" charset="-127"/>
              </a:rPr>
              <a:t>.</a:t>
            </a:r>
          </a:p>
          <a:p>
            <a:pPr algn="ctr"/>
            <a:r>
              <a:rPr lang="en-US" altLang="ko-KR" dirty="0">
                <a:latin typeface="08서울남산체 L" pitchFamily="18" charset="-127"/>
                <a:ea typeface="08서울남산체 L" pitchFamily="18" charset="-127"/>
              </a:rPr>
              <a:t>.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4139952" y="1844824"/>
            <a:ext cx="20162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00192" y="1556792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강사들이 사용하는 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자신만의 닉네임으로 중복되지 않으며 변경되지 않음으로 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주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식별자에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적합하다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39952" y="4509120"/>
            <a:ext cx="2016224" cy="17159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L" pitchFamily="18" charset="-127"/>
              <a:ea typeface="08서울남산체 L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L" pitchFamily="18" charset="-127"/>
              <a:ea typeface="08서울남산체 L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L" pitchFamily="18" charset="-127"/>
              <a:ea typeface="08서울남산체 L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L" pitchFamily="18" charset="-127"/>
              <a:ea typeface="08서울남산체 L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L" pitchFamily="18" charset="-127"/>
                <a:ea typeface="08서울남산체 L" pitchFamily="18" charset="-127"/>
              </a:rPr>
              <a:t>수강기호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L" pitchFamily="18" charset="-127"/>
              <a:ea typeface="08서울남산체 L" pitchFamily="18" charset="-127"/>
            </a:endParaRPr>
          </a:p>
          <a:p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이름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  <a:p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과목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  <a:p>
            <a:pPr algn="ctr"/>
            <a:r>
              <a:rPr lang="en-US" altLang="ko-KR" dirty="0" smtClean="0">
                <a:latin typeface="08서울남산체 L" pitchFamily="18" charset="-127"/>
                <a:ea typeface="08서울남산체 L" pitchFamily="18" charset="-127"/>
              </a:rPr>
              <a:t>.</a:t>
            </a:r>
          </a:p>
          <a:p>
            <a:pPr algn="ctr"/>
            <a:r>
              <a:rPr lang="en-US" altLang="ko-KR" dirty="0" smtClean="0">
                <a:latin typeface="08서울남산체 L" pitchFamily="18" charset="-127"/>
                <a:ea typeface="08서울남산체 L" pitchFamily="18" charset="-127"/>
              </a:rPr>
              <a:t>.</a:t>
            </a:r>
          </a:p>
          <a:p>
            <a:pPr algn="ctr"/>
            <a:r>
              <a:rPr lang="en-US" altLang="ko-KR" dirty="0" smtClean="0">
                <a:latin typeface="08서울남산체 L" pitchFamily="18" charset="-127"/>
                <a:ea typeface="08서울남산체 L" pitchFamily="18" charset="-127"/>
              </a:rPr>
              <a:t>.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L" pitchFamily="18" charset="-127"/>
              <a:ea typeface="08서울남산체 L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139952" y="4797152"/>
            <a:ext cx="20162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691680" y="3097126"/>
            <a:ext cx="2365470" cy="15748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04993" y="4581128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중복의 경우는 없으나 특강이 편성될 때마다 변경됨으로 적합하지 않다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14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3946" y="2486025"/>
            <a:ext cx="4510054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액자 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3305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3843" y="313492"/>
            <a:ext cx="44903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  </a:t>
            </a:r>
            <a:r>
              <a:rPr lang="ko-KR" altLang="en-US" sz="2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식별자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정의</a:t>
            </a: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-6</a:t>
            </a:r>
          </a:p>
          <a:p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   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③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주</a:t>
            </a: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, 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부 식별자의 선정 </a:t>
            </a: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-4</a:t>
            </a:r>
            <a:endParaRPr lang="ko-KR" altLang="en-US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3568" y="2207285"/>
            <a:ext cx="2016224" cy="25991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L" pitchFamily="18" charset="-127"/>
                <a:ea typeface="08서울남산체 L" pitchFamily="18" charset="-127"/>
              </a:rPr>
              <a:t>강좌번호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L" pitchFamily="18" charset="-127"/>
              <a:ea typeface="08서울남산체 L" pitchFamily="18" charset="-127"/>
            </a:endParaRPr>
          </a:p>
          <a:p>
            <a:r>
              <a:rPr lang="ko-KR" altLang="en-US" dirty="0" err="1" smtClean="0">
                <a:latin typeface="08서울남산체 L" pitchFamily="18" charset="-127"/>
                <a:ea typeface="08서울남산체 L" pitchFamily="18" charset="-127"/>
              </a:rPr>
              <a:t>강좌명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  <a:p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과목</a:t>
            </a:r>
            <a:r>
              <a:rPr lang="ko-KR" altLang="en-US" dirty="0">
                <a:latin typeface="08서울남산체 L" pitchFamily="18" charset="-127"/>
                <a:ea typeface="08서울남산체 L" pitchFamily="18" charset="-127"/>
              </a:rPr>
              <a:t>명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  <a:p>
            <a:r>
              <a:rPr lang="ko-KR" altLang="en-US" dirty="0" err="1" smtClean="0">
                <a:latin typeface="08서울남산체 L" pitchFamily="18" charset="-127"/>
                <a:ea typeface="08서울남산체 L" pitchFamily="18" charset="-127"/>
              </a:rPr>
              <a:t>강사명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  <a:p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강좌 시작일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  <a:p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강좌 종료일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  <a:p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강좌시간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  <a:p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수강인원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  <a:p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강의실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844824"/>
            <a:ext cx="885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강좌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83568" y="2574196"/>
            <a:ext cx="20162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76042" y="2276872"/>
            <a:ext cx="4696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학생이 원하는  강좌를 신청할 경우 사용되는 강좌번호가 주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식별자에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가장 적합 합니다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3568" y="5294337"/>
            <a:ext cx="2016224" cy="1158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dirty="0" smtClean="0">
                <a:latin typeface="08서울남산체 L" pitchFamily="18" charset="-127"/>
                <a:ea typeface="08서울남산체 L" pitchFamily="18" charset="-127"/>
              </a:rPr>
              <a:t>M </a:t>
            </a:r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공개특강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  <a:p>
            <a:r>
              <a:rPr lang="ko-KR" altLang="en-US" dirty="0" smtClean="0">
                <a:latin typeface="08서울남산체 L" pitchFamily="18" charset="-127"/>
                <a:ea typeface="08서울남산체 L" pitchFamily="18" charset="-127"/>
              </a:rPr>
              <a:t>월 단위 팜플렛</a:t>
            </a:r>
            <a:endParaRPr lang="en-US" altLang="ko-KR" dirty="0" smtClean="0">
              <a:latin typeface="08서울남산체 L" pitchFamily="18" charset="-127"/>
              <a:ea typeface="08서울남산체 L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4931876"/>
            <a:ext cx="88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마케팅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83568" y="5661248"/>
            <a:ext cx="20162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683568" y="4836651"/>
            <a:ext cx="1476108" cy="1404165"/>
            <a:chOff x="7812360" y="1615736"/>
            <a:chExt cx="359927" cy="364973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7812360" y="1628800"/>
              <a:ext cx="359927" cy="35190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7812360" y="1615736"/>
              <a:ext cx="346978" cy="36497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923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3946" y="2486025"/>
            <a:ext cx="4510054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액자 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3305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3843" y="313492"/>
            <a:ext cx="38186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  </a:t>
            </a:r>
            <a:r>
              <a:rPr lang="ko-KR" altLang="en-US" sz="2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식별자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정의</a:t>
            </a: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-8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</a:t>
            </a:r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휴먼엑스포" pitchFamily="18" charset="-127"/>
              <a:ea typeface="휴먼엑스포" pitchFamily="18" charset="-127"/>
            </a:endParaRPr>
          </a:p>
          <a:p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   ① 외부 식별자의 특징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2316936"/>
            <a:ext cx="82089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외부 </a:t>
            </a:r>
            <a:r>
              <a:rPr lang="ko-KR" altLang="en-US" sz="2800" dirty="0" err="1" smtClean="0">
                <a:latin typeface="Adobe 고딕 Std B" pitchFamily="34" charset="-127"/>
                <a:ea typeface="Adobe 고딕 Std B" pitchFamily="34" charset="-127"/>
              </a:rPr>
              <a:t>식별자는</a:t>
            </a:r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 다른 </a:t>
            </a:r>
            <a:r>
              <a:rPr lang="ko-KR" altLang="en-US" sz="2800" dirty="0" err="1" smtClean="0">
                <a:latin typeface="Adobe 고딕 Std B" pitchFamily="34" charset="-127"/>
                <a:ea typeface="Adobe 고딕 Std B" pitchFamily="34" charset="-127"/>
              </a:rPr>
              <a:t>엔티티</a:t>
            </a:r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 타입과의 관계를 통해   </a:t>
            </a:r>
            <a:r>
              <a:rPr lang="en-US" altLang="ko-KR" sz="2800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2800" dirty="0" smtClean="0">
                <a:latin typeface="Adobe 고딕 Std B" pitchFamily="34" charset="-127"/>
                <a:ea typeface="Adobe 고딕 Std B" pitchFamily="34" charset="-127"/>
              </a:rPr>
              <a:t>          </a:t>
            </a:r>
          </a:p>
          <a:p>
            <a:r>
              <a:rPr lang="en-US" altLang="ko-KR" sz="2800" dirty="0" smtClean="0">
                <a:latin typeface="Adobe 고딕 Std B" pitchFamily="34" charset="-127"/>
                <a:ea typeface="Adobe 고딕 Std B" pitchFamily="34" charset="-127"/>
              </a:rPr>
              <a:t>     </a:t>
            </a:r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자식 쪽</a:t>
            </a:r>
            <a:r>
              <a:rPr lang="en-US" altLang="ko-KR" sz="28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2800" dirty="0" err="1" smtClean="0">
                <a:latin typeface="Adobe 고딕 Std B" pitchFamily="34" charset="-127"/>
                <a:ea typeface="Adobe 고딕 Std B" pitchFamily="34" charset="-127"/>
              </a:rPr>
              <a:t>엔티티</a:t>
            </a:r>
            <a:r>
              <a:rPr lang="ko-KR" altLang="en-US" sz="2800" dirty="0" smtClean="0">
                <a:latin typeface="Adobe 고딕 Std B" pitchFamily="34" charset="-127"/>
                <a:ea typeface="Adobe 고딕 Std B" pitchFamily="34" charset="-127"/>
              </a:rPr>
              <a:t> 타입에 생성되는 속성이다</a:t>
            </a:r>
            <a:r>
              <a:rPr lang="en-US" altLang="ko-KR" sz="2800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pPr marL="285750" indent="-285750">
              <a:buFont typeface="Wingdings" pitchFamily="2" charset="2"/>
              <a:buChar char="u"/>
            </a:pPr>
            <a:endParaRPr lang="en-US" altLang="ko-KR" sz="2800" dirty="0">
              <a:latin typeface="Adobe 고딕 Std B" pitchFamily="34" charset="-127"/>
              <a:ea typeface="Adobe 고딕 Std B" pitchFamily="34" charset="-127"/>
            </a:endParaRPr>
          </a:p>
          <a:p>
            <a:pPr marL="285750" indent="-285750">
              <a:buFont typeface="Wingdings" pitchFamily="2" charset="2"/>
              <a:buChar char="u"/>
            </a:pPr>
            <a:r>
              <a:rPr lang="ko-KR" altLang="en-US" sz="2800" spc="-100" dirty="0" smtClean="0">
                <a:latin typeface="Adobe 고딕 Std B" pitchFamily="34" charset="-127"/>
                <a:ea typeface="Adobe 고딕 Std B" pitchFamily="34" charset="-127"/>
              </a:rPr>
              <a:t>외부 </a:t>
            </a:r>
            <a:r>
              <a:rPr lang="ko-KR" altLang="en-US" sz="2800" spc="-100" dirty="0" err="1" smtClean="0">
                <a:latin typeface="Adobe 고딕 Std B" pitchFamily="34" charset="-127"/>
                <a:ea typeface="Adobe 고딕 Std B" pitchFamily="34" charset="-127"/>
              </a:rPr>
              <a:t>식별자는</a:t>
            </a:r>
            <a:r>
              <a:rPr lang="ko-KR" altLang="en-US" sz="2800" spc="-100" dirty="0" smtClean="0">
                <a:latin typeface="Adobe 고딕 Std B" pitchFamily="34" charset="-127"/>
                <a:ea typeface="Adobe 고딕 Std B" pitchFamily="34" charset="-127"/>
              </a:rPr>
              <a:t> 관계종류</a:t>
            </a:r>
            <a:r>
              <a:rPr lang="en-US" altLang="ko-KR" sz="2800" spc="-100" dirty="0" smtClean="0"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sz="2800" spc="-100" dirty="0" err="1" smtClean="0">
                <a:latin typeface="Adobe 고딕 Std B" pitchFamily="34" charset="-127"/>
                <a:ea typeface="Adobe 고딕 Std B" pitchFamily="34" charset="-127"/>
              </a:rPr>
              <a:t>식별자관계</a:t>
            </a:r>
            <a:r>
              <a:rPr lang="en-US" altLang="ko-KR" sz="2800" spc="-100" dirty="0" smtClean="0"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800" spc="-100" dirty="0" err="1" smtClean="0">
                <a:latin typeface="Adobe 고딕 Std B" pitchFamily="34" charset="-127"/>
                <a:ea typeface="Adobe 고딕 Std B" pitchFamily="34" charset="-127"/>
              </a:rPr>
              <a:t>비식별자</a:t>
            </a:r>
            <a:endParaRPr lang="en-US" altLang="ko-KR" sz="2800" spc="-1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2800" spc="-100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2800" spc="-100" dirty="0" smtClean="0">
                <a:latin typeface="Adobe 고딕 Std B" pitchFamily="34" charset="-127"/>
                <a:ea typeface="Adobe 고딕 Std B" pitchFamily="34" charset="-127"/>
              </a:rPr>
              <a:t>   </a:t>
            </a:r>
            <a:r>
              <a:rPr lang="ko-KR" altLang="en-US" sz="2800" spc="-100" dirty="0" smtClean="0">
                <a:latin typeface="Adobe 고딕 Std B" pitchFamily="34" charset="-127"/>
                <a:ea typeface="Adobe 고딕 Std B" pitchFamily="34" charset="-127"/>
              </a:rPr>
              <a:t>관계</a:t>
            </a:r>
            <a:r>
              <a:rPr lang="en-US" altLang="ko-KR" sz="2800" spc="-100" dirty="0" smtClean="0">
                <a:latin typeface="Adobe 고딕 Std B" pitchFamily="34" charset="-127"/>
                <a:ea typeface="Adobe 고딕 Std B" pitchFamily="34" charset="-127"/>
              </a:rPr>
              <a:t>)</a:t>
            </a:r>
            <a:r>
              <a:rPr lang="ko-KR" altLang="en-US" sz="2800" spc="-100" dirty="0" smtClean="0">
                <a:latin typeface="Adobe 고딕 Std B" pitchFamily="34" charset="-127"/>
                <a:ea typeface="Adobe 고딕 Std B" pitchFamily="34" charset="-127"/>
              </a:rPr>
              <a:t>에 따라 자식 </a:t>
            </a:r>
            <a:r>
              <a:rPr lang="ko-KR" altLang="en-US" sz="2800" spc="-100" dirty="0" err="1" smtClean="0">
                <a:latin typeface="Adobe 고딕 Std B" pitchFamily="34" charset="-127"/>
                <a:ea typeface="Adobe 고딕 Std B" pitchFamily="34" charset="-127"/>
              </a:rPr>
              <a:t>엔티티</a:t>
            </a:r>
            <a:r>
              <a:rPr lang="ko-KR" altLang="en-US" sz="2800" spc="-100" dirty="0" smtClean="0">
                <a:latin typeface="Adobe 고딕 Std B" pitchFamily="34" charset="-127"/>
                <a:ea typeface="Adobe 고딕 Std B" pitchFamily="34" charset="-127"/>
              </a:rPr>
              <a:t> 타입에서 주 </a:t>
            </a:r>
            <a:r>
              <a:rPr lang="ko-KR" altLang="en-US" sz="2800" spc="-100" dirty="0" err="1" smtClean="0">
                <a:latin typeface="Adobe 고딕 Std B" pitchFamily="34" charset="-127"/>
                <a:ea typeface="Adobe 고딕 Std B" pitchFamily="34" charset="-127"/>
              </a:rPr>
              <a:t>식별자</a:t>
            </a:r>
            <a:r>
              <a:rPr lang="ko-KR" altLang="en-US" sz="2800" spc="-1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endParaRPr lang="en-US" altLang="ko-KR" sz="2800" spc="-100" dirty="0" smtClean="0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en-US" altLang="ko-KR" sz="2800" spc="-100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2800" spc="-100" dirty="0" smtClean="0">
                <a:latin typeface="Adobe 고딕 Std B" pitchFamily="34" charset="-127"/>
                <a:ea typeface="Adobe 고딕 Std B" pitchFamily="34" charset="-127"/>
              </a:rPr>
              <a:t>   </a:t>
            </a:r>
            <a:r>
              <a:rPr lang="ko-KR" altLang="en-US" sz="2800" spc="-100" dirty="0" smtClean="0">
                <a:latin typeface="Adobe 고딕 Std B" pitchFamily="34" charset="-127"/>
                <a:ea typeface="Adobe 고딕 Std B" pitchFamily="34" charset="-127"/>
              </a:rPr>
              <a:t>역할을 할 수도 있고 일반 속성 역할을 할 수도 있다</a:t>
            </a:r>
            <a:r>
              <a:rPr lang="en-US" altLang="ko-KR" sz="2800" spc="-100" dirty="0" smtClean="0">
                <a:latin typeface="Adobe 고딕 Std B" pitchFamily="34" charset="-127"/>
                <a:ea typeface="Adobe 고딕 Std B" pitchFamily="34" charset="-127"/>
              </a:rPr>
              <a:t>.</a:t>
            </a:r>
          </a:p>
          <a:p>
            <a:pPr marL="285750" indent="-285750">
              <a:buFont typeface="Wingdings" pitchFamily="2" charset="2"/>
              <a:buChar char="u"/>
            </a:pPr>
            <a:endParaRPr lang="en-US" altLang="ko-KR" sz="28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5" t="40244" r="24158" b="19390"/>
          <a:stretch/>
        </p:blipFill>
        <p:spPr bwMode="auto">
          <a:xfrm>
            <a:off x="1468620" y="2204864"/>
            <a:ext cx="6159049" cy="295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51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3946" y="2486025"/>
            <a:ext cx="4510054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액자 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3305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3843" y="313492"/>
            <a:ext cx="36343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  </a:t>
            </a:r>
            <a:r>
              <a:rPr lang="ko-KR" altLang="en-US" sz="2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식별자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정의</a:t>
            </a: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-9</a:t>
            </a:r>
          </a:p>
          <a:p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   ② 외부 </a:t>
            </a:r>
            <a:r>
              <a:rPr lang="ko-KR" altLang="en-US" sz="2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식별자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선정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716016" y="1675061"/>
            <a:ext cx="2016224" cy="21859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ko-KR" altLang="en-US" dirty="0" smtClean="0"/>
              <a:t>학생</a:t>
            </a:r>
            <a:r>
              <a:rPr lang="en-US" altLang="ko-KR" dirty="0" smtClean="0"/>
              <a:t>ID</a:t>
            </a:r>
          </a:p>
          <a:p>
            <a:r>
              <a:rPr lang="ko-KR" altLang="en-US" dirty="0" smtClean="0"/>
              <a:t>강사 별명</a:t>
            </a:r>
            <a:endParaRPr lang="en-US" altLang="ko-KR" dirty="0" smtClean="0"/>
          </a:p>
          <a:p>
            <a:r>
              <a:rPr lang="ko-KR" altLang="en-US" dirty="0" smtClean="0"/>
              <a:t>강사 계좌번호</a:t>
            </a:r>
            <a:endParaRPr lang="en-US" altLang="ko-KR" dirty="0" smtClean="0"/>
          </a:p>
          <a:p>
            <a:r>
              <a:rPr lang="ko-KR" altLang="en-US" dirty="0" smtClean="0"/>
              <a:t>강의실</a:t>
            </a:r>
            <a:endParaRPr lang="en-US" altLang="ko-KR" dirty="0" smtClean="0"/>
          </a:p>
          <a:p>
            <a:r>
              <a:rPr lang="ko-KR" altLang="en-US" dirty="0" smtClean="0"/>
              <a:t>팜플렛</a:t>
            </a:r>
            <a:endParaRPr lang="en-US" altLang="ko-KR" dirty="0" smtClean="0"/>
          </a:p>
          <a:p>
            <a:r>
              <a:rPr lang="en-US" altLang="ko-KR" dirty="0" smtClean="0"/>
              <a:t>M</a:t>
            </a:r>
            <a:r>
              <a:rPr lang="ko-KR" altLang="en-US" dirty="0" smtClean="0"/>
              <a:t>공개특강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16016" y="1312600"/>
            <a:ext cx="885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학원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716016" y="2041972"/>
            <a:ext cx="20162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23528" y="4856290"/>
            <a:ext cx="2016224" cy="870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학생</a:t>
            </a:r>
            <a:r>
              <a:rPr lang="en-US" altLang="ko-KR" dirty="0" smtClean="0"/>
              <a:t>ID(FK)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528" y="4493829"/>
            <a:ext cx="885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학생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23528" y="5223201"/>
            <a:ext cx="20162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483768" y="4856289"/>
            <a:ext cx="2016224" cy="8709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강사 별명</a:t>
            </a:r>
            <a:r>
              <a:rPr lang="en-US" altLang="ko-KR" dirty="0" smtClean="0"/>
              <a:t>(FK)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강사 계좌번호</a:t>
            </a:r>
            <a:r>
              <a:rPr lang="en-US" altLang="ko-KR" dirty="0" smtClean="0"/>
              <a:t>(</a:t>
            </a:r>
            <a:r>
              <a:rPr lang="en-US" altLang="ko-KR" dirty="0"/>
              <a:t>FK)</a:t>
            </a:r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483768" y="4493828"/>
            <a:ext cx="88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강사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83768" y="5223200"/>
            <a:ext cx="20162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644008" y="4856288"/>
            <a:ext cx="2016224" cy="8709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ko-KR" altLang="en-US" dirty="0" smtClean="0"/>
              <a:t>강의실 </a:t>
            </a:r>
            <a:r>
              <a:rPr lang="en-US" altLang="ko-KR" dirty="0"/>
              <a:t>(FK)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644008" y="4493827"/>
            <a:ext cx="88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강좌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644008" y="5223199"/>
            <a:ext cx="20162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804248" y="4856287"/>
            <a:ext cx="2016224" cy="10929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ko-KR" altLang="en-US" dirty="0" smtClean="0"/>
              <a:t>팜플렛 </a:t>
            </a:r>
            <a:r>
              <a:rPr lang="en-US" altLang="ko-KR" dirty="0"/>
              <a:t>(FK)</a:t>
            </a:r>
            <a:endParaRPr lang="en-US" altLang="ko-KR" dirty="0" smtClean="0"/>
          </a:p>
          <a:p>
            <a:r>
              <a:rPr lang="en-US" altLang="ko-KR" dirty="0" smtClean="0"/>
              <a:t>M</a:t>
            </a:r>
            <a:r>
              <a:rPr lang="ko-KR" altLang="en-US" dirty="0" smtClean="0"/>
              <a:t>공개특강 </a:t>
            </a:r>
            <a:r>
              <a:rPr lang="en-US" altLang="ko-KR" dirty="0"/>
              <a:t>(FK)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04248" y="4493826"/>
            <a:ext cx="88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마케팅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6804248" y="5223198"/>
            <a:ext cx="20162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 flipH="1">
            <a:off x="1547664" y="2276872"/>
            <a:ext cx="316835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1547664" y="2276872"/>
            <a:ext cx="0" cy="25794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333533" y="4509120"/>
            <a:ext cx="214131" cy="3366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 flipV="1">
            <a:off x="1547664" y="4509120"/>
            <a:ext cx="217917" cy="3366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331640" y="4509120"/>
            <a:ext cx="43394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1331640" y="4264630"/>
            <a:ext cx="433941" cy="21602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3491880" y="2768054"/>
            <a:ext cx="122508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4" idx="0"/>
          </p:cNvCxnSpPr>
          <p:nvPr/>
        </p:nvCxnSpPr>
        <p:spPr>
          <a:xfrm flipV="1">
            <a:off x="3491880" y="2768055"/>
            <a:ext cx="0" cy="20882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3276802" y="4530326"/>
            <a:ext cx="214131" cy="3366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H="1" flipV="1">
            <a:off x="3490933" y="4530326"/>
            <a:ext cx="217917" cy="3366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274909" y="4530326"/>
            <a:ext cx="43394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3274909" y="4285836"/>
            <a:ext cx="433941" cy="21602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5531585" y="4499293"/>
            <a:ext cx="214131" cy="3366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 flipV="1">
            <a:off x="5745716" y="4499293"/>
            <a:ext cx="217917" cy="3366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5529692" y="4499293"/>
            <a:ext cx="43394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5746662" y="3871568"/>
            <a:ext cx="0" cy="974228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5529692" y="4254803"/>
            <a:ext cx="433941" cy="21602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/>
          <p:nvPr/>
        </p:nvCxnSpPr>
        <p:spPr>
          <a:xfrm flipV="1">
            <a:off x="7814253" y="4499293"/>
            <a:ext cx="214131" cy="3366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 flipV="1">
            <a:off x="8028384" y="4499293"/>
            <a:ext cx="217917" cy="3366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7812360" y="4499293"/>
            <a:ext cx="43394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6732240" y="3521165"/>
            <a:ext cx="129709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8029330" y="3486209"/>
            <a:ext cx="0" cy="1359587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7812360" y="4254803"/>
            <a:ext cx="433941" cy="21602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 flipV="1">
            <a:off x="4572000" y="2071000"/>
            <a:ext cx="0" cy="3789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V="1">
            <a:off x="4572000" y="2564904"/>
            <a:ext cx="0" cy="3789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5536205" y="3933056"/>
            <a:ext cx="43445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6867202" y="3331707"/>
            <a:ext cx="0" cy="3789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509381" y="972978"/>
            <a:ext cx="7736920" cy="5192326"/>
            <a:chOff x="7812360" y="1615736"/>
            <a:chExt cx="359927" cy="364973"/>
          </a:xfrm>
        </p:grpSpPr>
        <p:cxnSp>
          <p:nvCxnSpPr>
            <p:cNvPr id="58" name="직선 연결선 57"/>
            <p:cNvCxnSpPr/>
            <p:nvPr/>
          </p:nvCxnSpPr>
          <p:spPr>
            <a:xfrm>
              <a:off x="7812360" y="1628800"/>
              <a:ext cx="359927" cy="3519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flipH="1">
              <a:off x="7812360" y="1615736"/>
              <a:ext cx="346978" cy="3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648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3946" y="2486025"/>
            <a:ext cx="4510054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액자 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3305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3843" y="313492"/>
            <a:ext cx="36343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  </a:t>
            </a:r>
            <a:r>
              <a:rPr lang="ko-KR" altLang="en-US" sz="2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식별자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정의</a:t>
            </a: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-9</a:t>
            </a:r>
          </a:p>
          <a:p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   ② 외부 </a:t>
            </a:r>
            <a:r>
              <a:rPr lang="ko-KR" altLang="en-US" sz="2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식별자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선정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99592" y="1913764"/>
            <a:ext cx="2016224" cy="7176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학생번</a:t>
            </a:r>
            <a:r>
              <a:rPr lang="ko-KR" altLang="en-US" dirty="0"/>
              <a:t>호</a:t>
            </a:r>
            <a:endParaRPr lang="en-US" altLang="ko-KR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899592" y="1583241"/>
            <a:ext cx="885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학생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899592" y="2271383"/>
            <a:ext cx="20162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868144" y="2201796"/>
            <a:ext cx="2016224" cy="16897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수강신청 번호</a:t>
            </a:r>
            <a:endParaRPr lang="en-US" altLang="ko-KR" dirty="0" smtClean="0"/>
          </a:p>
          <a:p>
            <a:endParaRPr lang="en-US" altLang="ko-KR" sz="1000" dirty="0" smtClean="0"/>
          </a:p>
          <a:p>
            <a:r>
              <a:rPr lang="ko-KR" altLang="en-US" dirty="0" smtClean="0"/>
              <a:t>학생 번호</a:t>
            </a:r>
            <a:r>
              <a:rPr lang="en-US" altLang="ko-KR" dirty="0" smtClean="0"/>
              <a:t> (</a:t>
            </a:r>
            <a:r>
              <a:rPr lang="en-US" altLang="ko-KR" dirty="0"/>
              <a:t>FK</a:t>
            </a:r>
            <a:r>
              <a:rPr lang="en-US" altLang="ko-KR" dirty="0" smtClean="0"/>
              <a:t>)</a:t>
            </a:r>
          </a:p>
          <a:p>
            <a:endParaRPr lang="en-US" altLang="ko-KR" sz="1000" dirty="0"/>
          </a:p>
          <a:p>
            <a:r>
              <a:rPr lang="ko-KR" altLang="en-US" dirty="0" smtClean="0"/>
              <a:t>강좌 번호 </a:t>
            </a:r>
            <a:r>
              <a:rPr lang="en-US" altLang="ko-KR" dirty="0" smtClean="0"/>
              <a:t>(FK)</a:t>
            </a:r>
          </a:p>
          <a:p>
            <a:endParaRPr lang="en-US" altLang="ko-KR" sz="1000" dirty="0"/>
          </a:p>
          <a:p>
            <a:r>
              <a:rPr lang="ko-KR" altLang="en-US" dirty="0" smtClean="0"/>
              <a:t>강사 별명 </a:t>
            </a:r>
            <a:r>
              <a:rPr lang="en-US" altLang="ko-KR" dirty="0" smtClean="0"/>
              <a:t>(FK)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868144" y="183933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Adobe 고딕 Std B" pitchFamily="34" charset="-127"/>
                <a:ea typeface="Adobe 고딕 Std B" pitchFamily="34" charset="-127"/>
              </a:rPr>
              <a:t>수강신청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5868144" y="2568707"/>
            <a:ext cx="20162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899592" y="2993884"/>
            <a:ext cx="2016224" cy="7176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강좌번호</a:t>
            </a:r>
            <a:endParaRPr lang="en-US" altLang="ko-KR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899592" y="2694139"/>
            <a:ext cx="88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강좌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99592" y="3351503"/>
            <a:ext cx="20162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899592" y="4074004"/>
            <a:ext cx="2016224" cy="7176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강사별명</a:t>
            </a:r>
            <a:endParaRPr lang="en-US" altLang="ko-KR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899592" y="3774259"/>
            <a:ext cx="88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강사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899592" y="4431623"/>
            <a:ext cx="20162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>
            <a:stCxn id="52" idx="3"/>
          </p:cNvCxnSpPr>
          <p:nvPr/>
        </p:nvCxnSpPr>
        <p:spPr>
          <a:xfrm>
            <a:off x="2915816" y="2272594"/>
            <a:ext cx="115212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4067944" y="2272594"/>
            <a:ext cx="0" cy="529294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4067944" y="2801888"/>
            <a:ext cx="18002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2915816" y="3246676"/>
            <a:ext cx="295232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2915816" y="4287607"/>
            <a:ext cx="108012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4001331" y="3668421"/>
            <a:ext cx="0" cy="61918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995936" y="3668421"/>
            <a:ext cx="187220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V="1">
            <a:off x="3059832" y="2089316"/>
            <a:ext cx="0" cy="3519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V="1">
            <a:off x="3059832" y="3088950"/>
            <a:ext cx="0" cy="3519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V="1">
            <a:off x="3059832" y="4100130"/>
            <a:ext cx="0" cy="3519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5523439" y="2709555"/>
            <a:ext cx="144016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5534676" y="3154343"/>
            <a:ext cx="144016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5534676" y="3576088"/>
            <a:ext cx="144016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/>
          <p:cNvCxnSpPr/>
          <p:nvPr/>
        </p:nvCxnSpPr>
        <p:spPr>
          <a:xfrm flipV="1">
            <a:off x="5678692" y="2619502"/>
            <a:ext cx="0" cy="3519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5678692" y="3075887"/>
            <a:ext cx="0" cy="3519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V="1">
            <a:off x="5700462" y="3515673"/>
            <a:ext cx="0" cy="3519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V="1">
            <a:off x="5668885" y="2631423"/>
            <a:ext cx="180020" cy="1759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V="1">
            <a:off x="5665183" y="3090451"/>
            <a:ext cx="180020" cy="1759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V="1">
            <a:off x="5704695" y="3476617"/>
            <a:ext cx="180020" cy="1759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5698002" y="2801888"/>
            <a:ext cx="144016" cy="175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5724128" y="3247960"/>
            <a:ext cx="144016" cy="175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5724128" y="3680008"/>
            <a:ext cx="144016" cy="175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611560" y="4928428"/>
            <a:ext cx="74888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894399" y="5445224"/>
            <a:ext cx="2016224" cy="7176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강사별명</a:t>
            </a:r>
            <a:endParaRPr lang="en-US" altLang="ko-KR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894399" y="5145479"/>
            <a:ext cx="88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강사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894399" y="5802843"/>
            <a:ext cx="20162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884715" y="5514811"/>
            <a:ext cx="2016224" cy="7176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 smtClean="0"/>
              <a:t>강좌번호</a:t>
            </a:r>
            <a:endParaRPr lang="en-US" altLang="ko-KR" dirty="0" smtClean="0"/>
          </a:p>
          <a:p>
            <a:endParaRPr lang="en-US" altLang="ko-KR" sz="700" dirty="0" smtClean="0"/>
          </a:p>
          <a:p>
            <a:r>
              <a:rPr lang="ko-KR" altLang="en-US" dirty="0" smtClean="0"/>
              <a:t>강사 별명 </a:t>
            </a:r>
            <a:r>
              <a:rPr lang="en-US" altLang="ko-KR" dirty="0" smtClean="0"/>
              <a:t>(FK)</a:t>
            </a:r>
            <a:endParaRPr lang="en-US" altLang="ko-KR" dirty="0"/>
          </a:p>
        </p:txBody>
      </p:sp>
      <p:sp>
        <p:nvSpPr>
          <p:cNvPr id="45" name="TextBox 44"/>
          <p:cNvSpPr txBox="1"/>
          <p:nvPr/>
        </p:nvSpPr>
        <p:spPr>
          <a:xfrm>
            <a:off x="5884715" y="5215066"/>
            <a:ext cx="88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강좌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5884715" y="5872430"/>
            <a:ext cx="20162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922703" y="5873640"/>
            <a:ext cx="295232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3040593" y="5715914"/>
            <a:ext cx="0" cy="3519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5515437" y="5781307"/>
            <a:ext cx="144016" cy="1846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5659453" y="5702851"/>
            <a:ext cx="0" cy="3519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5645944" y="5717415"/>
            <a:ext cx="180020" cy="1759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704889" y="5874924"/>
            <a:ext cx="144016" cy="175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54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림9.jpg"/>
          <p:cNvPicPr>
            <a:picLocks noChangeAspect="1"/>
          </p:cNvPicPr>
          <p:nvPr/>
        </p:nvPicPr>
        <p:blipFill>
          <a:blip r:embed="rId2"/>
          <a:srcRect r="18422" b="5912"/>
          <a:stretch>
            <a:fillRect/>
          </a:stretch>
        </p:blipFill>
        <p:spPr>
          <a:xfrm>
            <a:off x="4714876" y="2716456"/>
            <a:ext cx="4429124" cy="41415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4500562" cy="6858000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1052736"/>
            <a:ext cx="3667992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시나리오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ko-KR" altLang="en-US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엔티티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타입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정의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ko-KR" altLang="en-US" sz="20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엔티티타입간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관계정의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ko-KR" altLang="en-US" sz="20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식별자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정의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dobe 고딕 Std B" pitchFamily="34" charset="-127"/>
                <a:ea typeface="Adobe 고딕 Std B" pitchFamily="34" charset="-127"/>
              </a:rPr>
              <a:t>ERD </a:t>
            </a:r>
            <a:r>
              <a:rPr lang="ko-KR" altLang="en-US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dobe 고딕 Std B" pitchFamily="34" charset="-127"/>
                <a:ea typeface="Adobe 고딕 Std B" pitchFamily="34" charset="-127"/>
              </a:rPr>
              <a:t>작성</a:t>
            </a:r>
            <a:endParaRPr lang="en-US" altLang="ko-KR" sz="32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SQL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을 이용한 데이터베이스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Q &amp; A</a:t>
            </a:r>
            <a:endParaRPr lang="en-US" altLang="ko-KR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8864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4981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3946" y="2492896"/>
            <a:ext cx="4510054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액자 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3305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3843" y="313492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  </a:t>
            </a: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ERD 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작성</a:t>
            </a:r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1640" y="1340768"/>
            <a:ext cx="812201" cy="3775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331640" y="2492896"/>
            <a:ext cx="740654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판단 3"/>
          <p:cNvSpPr/>
          <p:nvPr/>
        </p:nvSpPr>
        <p:spPr>
          <a:xfrm>
            <a:off x="1331640" y="1842239"/>
            <a:ext cx="847626" cy="506641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377882" y="3068960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15" idx="3"/>
            <a:endCxn id="15" idx="5"/>
          </p:cNvCxnSpPr>
          <p:nvPr/>
        </p:nvCxnSpPr>
        <p:spPr>
          <a:xfrm>
            <a:off x="1476563" y="3404468"/>
            <a:ext cx="4764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11560" y="4443117"/>
            <a:ext cx="742053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60000" y="4437112"/>
            <a:ext cx="742053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20" name="직선 연결선 19"/>
          <p:cNvCxnSpPr>
            <a:endCxn id="19" idx="1"/>
          </p:cNvCxnSpPr>
          <p:nvPr/>
        </p:nvCxnSpPr>
        <p:spPr>
          <a:xfrm flipV="1">
            <a:off x="1353613" y="4689140"/>
            <a:ext cx="906387" cy="106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순서도: 판단 21"/>
          <p:cNvSpPr/>
          <p:nvPr/>
        </p:nvSpPr>
        <p:spPr>
          <a:xfrm>
            <a:off x="1490908" y="4365104"/>
            <a:ext cx="611008" cy="648072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05136" y="4293096"/>
            <a:ext cx="1400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N       M</a:t>
            </a:r>
            <a:endParaRPr lang="ko-KR" altLang="en-US" sz="16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1140884" y="5877272"/>
            <a:ext cx="14080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67544" y="836712"/>
            <a:ext cx="792088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67544" y="1268760"/>
            <a:ext cx="792088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395536" y="836712"/>
            <a:ext cx="72008" cy="57606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95536" y="6597352"/>
            <a:ext cx="792088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8306319" y="836712"/>
            <a:ext cx="89577" cy="57606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3199533" y="836712"/>
            <a:ext cx="76324" cy="57606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5359773" y="818253"/>
            <a:ext cx="76324" cy="577909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7544" y="89942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기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                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호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75856" y="8994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기 호   이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름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63074" y="899428"/>
            <a:ext cx="293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의           미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435292" y="1772816"/>
            <a:ext cx="79208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39010" y="2420888"/>
            <a:ext cx="79208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22040" y="2996952"/>
            <a:ext cx="79208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95536" y="4149080"/>
            <a:ext cx="79208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395536" y="5085184"/>
            <a:ext cx="79208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75856" y="1340768"/>
            <a:ext cx="2160240" cy="377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사각형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245037" y="1899287"/>
            <a:ext cx="2160240" cy="377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마름</a:t>
            </a:r>
            <a:r>
              <a:rPr lang="ko-KR" altLang="en-US" dirty="0"/>
              <a:t>모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45037" y="2492896"/>
            <a:ext cx="2160240" cy="377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타 원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203848" y="3123423"/>
            <a:ext cx="2160240" cy="377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밑줄 타원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222285" y="4509120"/>
            <a:ext cx="2160240" cy="377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관 계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199533" y="5661248"/>
            <a:ext cx="2160240" cy="377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링크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436096" y="1340768"/>
            <a:ext cx="2923794" cy="377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개체</a:t>
            </a:r>
            <a:r>
              <a:rPr lang="en-US" altLang="ko-KR" dirty="0" smtClean="0"/>
              <a:t>(Entity) </a:t>
            </a:r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425956" y="1899287"/>
            <a:ext cx="2923794" cy="377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관계</a:t>
            </a:r>
            <a:r>
              <a:rPr lang="en-US" altLang="ko-KR" dirty="0" smtClean="0"/>
              <a:t>(Relationship) </a:t>
            </a:r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10437" y="2492896"/>
            <a:ext cx="2923794" cy="377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속성</a:t>
            </a:r>
            <a:r>
              <a:rPr lang="en-US" altLang="ko-KR" dirty="0" smtClean="0"/>
              <a:t>(Attribute)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382525" y="3068960"/>
            <a:ext cx="2923794" cy="377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기본키</a:t>
            </a:r>
            <a:r>
              <a:rPr lang="ko-KR" altLang="en-US" dirty="0" smtClean="0"/>
              <a:t> 속성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403844" y="4161854"/>
            <a:ext cx="2923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1:1, 1:N, N:M </a:t>
            </a:r>
            <a:r>
              <a:rPr lang="ko-KR" altLang="en-US" dirty="0" smtClean="0"/>
              <a:t>등의 개체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관계에 대해 선 위에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대응수</a:t>
            </a:r>
            <a:r>
              <a:rPr lang="ko-KR" altLang="en-US" dirty="0" smtClean="0"/>
              <a:t> 기술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364088" y="5661248"/>
            <a:ext cx="2923794" cy="377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개체 타입과 속성 연결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539552" y="5174737"/>
            <a:ext cx="69357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03847" y="5237972"/>
            <a:ext cx="2160240" cy="377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관계 참여도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364087" y="5085184"/>
            <a:ext cx="292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왼쪽에선 포함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오른쪽에선 소속된다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2287026" y="5174737"/>
            <a:ext cx="69357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" name="직선 연결선 64"/>
          <p:cNvCxnSpPr>
            <a:stCxn id="61" idx="3"/>
            <a:endCxn id="64" idx="1"/>
          </p:cNvCxnSpPr>
          <p:nvPr/>
        </p:nvCxnSpPr>
        <p:spPr>
          <a:xfrm>
            <a:off x="1233128" y="5426765"/>
            <a:ext cx="10538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V="1">
            <a:off x="1315755" y="5250672"/>
            <a:ext cx="11079" cy="332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/>
          <p:cNvGrpSpPr/>
          <p:nvPr/>
        </p:nvGrpSpPr>
        <p:grpSpPr>
          <a:xfrm>
            <a:off x="1933470" y="5263081"/>
            <a:ext cx="365834" cy="336957"/>
            <a:chOff x="1933470" y="5263081"/>
            <a:chExt cx="365834" cy="336957"/>
          </a:xfrm>
        </p:grpSpPr>
        <p:sp>
          <p:nvSpPr>
            <p:cNvPr id="67" name="타원 66"/>
            <p:cNvSpPr/>
            <p:nvPr/>
          </p:nvSpPr>
          <p:spPr>
            <a:xfrm>
              <a:off x="1933470" y="5326975"/>
              <a:ext cx="190257" cy="19025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/>
            <p:cNvCxnSpPr/>
            <p:nvPr/>
          </p:nvCxnSpPr>
          <p:spPr>
            <a:xfrm flipV="1">
              <a:off x="2127191" y="5263081"/>
              <a:ext cx="11079" cy="3325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67" idx="6"/>
            </p:cNvCxnSpPr>
            <p:nvPr/>
          </p:nvCxnSpPr>
          <p:spPr>
            <a:xfrm flipV="1">
              <a:off x="2123727" y="5263081"/>
              <a:ext cx="163299" cy="1590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2136005" y="5441015"/>
              <a:ext cx="163299" cy="1590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직선 연결선 70"/>
          <p:cNvCxnSpPr/>
          <p:nvPr/>
        </p:nvCxnSpPr>
        <p:spPr>
          <a:xfrm>
            <a:off x="395536" y="5731515"/>
            <a:ext cx="79208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395536" y="6093296"/>
            <a:ext cx="79208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1132984" y="6309320"/>
            <a:ext cx="1408058" cy="0"/>
          </a:xfrm>
          <a:prstGeom prst="line">
            <a:avLst/>
          </a:prstGeom>
          <a:ln w="88900" cmpd="dbl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199533" y="6166139"/>
            <a:ext cx="2160240" cy="377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이중선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5352257" y="6093296"/>
            <a:ext cx="2923794" cy="377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모두 소속됨</a:t>
            </a:r>
            <a:endParaRPr lang="ko-KR" altLang="en-US" dirty="0"/>
          </a:p>
        </p:txBody>
      </p:sp>
      <p:cxnSp>
        <p:nvCxnSpPr>
          <p:cNvPr id="109" name="직선 연결선 108"/>
          <p:cNvCxnSpPr/>
          <p:nvPr/>
        </p:nvCxnSpPr>
        <p:spPr>
          <a:xfrm>
            <a:off x="383705" y="6525344"/>
            <a:ext cx="79208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413351" y="3515998"/>
            <a:ext cx="79208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1377882" y="3645024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stCxn id="72" idx="3"/>
            <a:endCxn id="72" idx="5"/>
          </p:cNvCxnSpPr>
          <p:nvPr/>
        </p:nvCxnSpPr>
        <p:spPr>
          <a:xfrm>
            <a:off x="1476563" y="3980532"/>
            <a:ext cx="47647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203848" y="3699487"/>
            <a:ext cx="2160240" cy="377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점선 </a:t>
            </a:r>
            <a:r>
              <a:rPr lang="ko-KR" altLang="en-US" dirty="0" smtClean="0"/>
              <a:t>타원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364088" y="3645024"/>
            <a:ext cx="2923794" cy="377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외래키</a:t>
            </a:r>
            <a:r>
              <a:rPr lang="ko-KR" altLang="en-US" dirty="0" smtClean="0"/>
              <a:t> 속성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61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액자 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3305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5250" y="313492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  </a:t>
            </a: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ERD 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작성</a:t>
            </a:r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28495" y="1445146"/>
            <a:ext cx="856452" cy="4804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학   원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550943" y="770688"/>
            <a:ext cx="685162" cy="3996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강사 별명</a:t>
            </a:r>
            <a:endParaRPr lang="ko-KR" altLang="en-US" sz="1100" dirty="0"/>
          </a:p>
        </p:txBody>
      </p:sp>
      <p:sp>
        <p:nvSpPr>
          <p:cNvPr id="8" name="타원 7"/>
          <p:cNvSpPr/>
          <p:nvPr/>
        </p:nvSpPr>
        <p:spPr>
          <a:xfrm>
            <a:off x="4054999" y="338640"/>
            <a:ext cx="685162" cy="3996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강사 계좌</a:t>
            </a:r>
            <a:endParaRPr lang="ko-KR" altLang="en-US" sz="1100" dirty="0"/>
          </a:p>
        </p:txBody>
      </p:sp>
      <p:sp>
        <p:nvSpPr>
          <p:cNvPr id="10" name="타원 9"/>
          <p:cNvSpPr/>
          <p:nvPr/>
        </p:nvSpPr>
        <p:spPr>
          <a:xfrm>
            <a:off x="4487047" y="738318"/>
            <a:ext cx="685162" cy="3996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spc="-100" dirty="0"/>
          </a:p>
        </p:txBody>
      </p:sp>
      <p:sp>
        <p:nvSpPr>
          <p:cNvPr id="12" name="타원 11"/>
          <p:cNvSpPr/>
          <p:nvPr/>
        </p:nvSpPr>
        <p:spPr>
          <a:xfrm>
            <a:off x="5420978" y="882334"/>
            <a:ext cx="685162" cy="3996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458069" y="410648"/>
            <a:ext cx="685162" cy="3996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공개특강</a:t>
            </a:r>
            <a:endParaRPr lang="ko-KR" altLang="en-US" sz="1100" dirty="0"/>
          </a:p>
        </p:txBody>
      </p:sp>
      <p:sp>
        <p:nvSpPr>
          <p:cNvPr id="14" name="타원 13"/>
          <p:cNvSpPr/>
          <p:nvPr/>
        </p:nvSpPr>
        <p:spPr>
          <a:xfrm>
            <a:off x="2793773" y="410648"/>
            <a:ext cx="685162" cy="3996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학생</a:t>
            </a:r>
            <a:r>
              <a:rPr lang="en-US" altLang="ko-KR" sz="1100" dirty="0" smtClean="0"/>
              <a:t>ID</a:t>
            </a:r>
            <a:endParaRPr lang="ko-KR" alt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4497109" y="763504"/>
            <a:ext cx="68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강의실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458068" y="943524"/>
            <a:ext cx="68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팜플렛</a:t>
            </a:r>
            <a:endParaRPr lang="ko-KR" altLang="en-US" sz="1200" dirty="0"/>
          </a:p>
        </p:txBody>
      </p:sp>
      <p:cxnSp>
        <p:nvCxnSpPr>
          <p:cNvPr id="6" name="직선 연결선 5"/>
          <p:cNvCxnSpPr>
            <a:stCxn id="135" idx="4"/>
            <a:endCxn id="85" idx="0"/>
          </p:cNvCxnSpPr>
          <p:nvPr/>
        </p:nvCxnSpPr>
        <p:spPr>
          <a:xfrm>
            <a:off x="2704306" y="1484784"/>
            <a:ext cx="385544" cy="44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3" idx="4"/>
          </p:cNvCxnSpPr>
          <p:nvPr/>
        </p:nvCxnSpPr>
        <p:spPr>
          <a:xfrm>
            <a:off x="3893524" y="1170366"/>
            <a:ext cx="161475" cy="274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4"/>
            <a:endCxn id="2" idx="0"/>
          </p:cNvCxnSpPr>
          <p:nvPr/>
        </p:nvCxnSpPr>
        <p:spPr>
          <a:xfrm>
            <a:off x="4397580" y="738318"/>
            <a:ext cx="59141" cy="706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0" idx="4"/>
          </p:cNvCxnSpPr>
          <p:nvPr/>
        </p:nvCxnSpPr>
        <p:spPr>
          <a:xfrm flipH="1">
            <a:off x="4693009" y="1137996"/>
            <a:ext cx="136619" cy="30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2" idx="4"/>
            <a:endCxn id="2" idx="3"/>
          </p:cNvCxnSpPr>
          <p:nvPr/>
        </p:nvCxnSpPr>
        <p:spPr>
          <a:xfrm flipH="1">
            <a:off x="4884947" y="1282012"/>
            <a:ext cx="878612" cy="403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3" idx="3"/>
          </p:cNvCxnSpPr>
          <p:nvPr/>
        </p:nvCxnSpPr>
        <p:spPr>
          <a:xfrm flipH="1">
            <a:off x="4839691" y="751795"/>
            <a:ext cx="718718" cy="701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51" idx="1"/>
          </p:cNvCxnSpPr>
          <p:nvPr/>
        </p:nvCxnSpPr>
        <p:spPr>
          <a:xfrm flipH="1">
            <a:off x="4884947" y="1844823"/>
            <a:ext cx="61021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순서도: 판단 50"/>
          <p:cNvSpPr/>
          <p:nvPr/>
        </p:nvSpPr>
        <p:spPr>
          <a:xfrm>
            <a:off x="5495159" y="1599826"/>
            <a:ext cx="819774" cy="489993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광고</a:t>
            </a:r>
            <a:endParaRPr lang="ko-KR" altLang="en-US" sz="1200" dirty="0"/>
          </a:p>
        </p:txBody>
      </p:sp>
      <p:cxnSp>
        <p:nvCxnSpPr>
          <p:cNvPr id="55" name="직선 연결선 54"/>
          <p:cNvCxnSpPr>
            <a:stCxn id="61" idx="1"/>
            <a:endCxn id="51" idx="3"/>
          </p:cNvCxnSpPr>
          <p:nvPr/>
        </p:nvCxnSpPr>
        <p:spPr>
          <a:xfrm flipH="1">
            <a:off x="6314933" y="1844822"/>
            <a:ext cx="642619" cy="1"/>
          </a:xfrm>
          <a:prstGeom prst="line">
            <a:avLst/>
          </a:prstGeom>
          <a:ln w="88900" cmpd="dbl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6957552" y="1644983"/>
            <a:ext cx="856452" cy="3996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Adobe 고딕 Std B" pitchFamily="34" charset="-127"/>
                <a:ea typeface="Adobe 고딕 Std B" pitchFamily="34" charset="-127"/>
              </a:rPr>
              <a:t>마케팅</a:t>
            </a:r>
            <a:endParaRPr lang="ko-KR" altLang="en-US" sz="16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8122365" y="1445146"/>
            <a:ext cx="685162" cy="3996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7385778" y="1013098"/>
            <a:ext cx="685162" cy="3996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공개특강</a:t>
            </a:r>
            <a:endParaRPr lang="ko-KR" alt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8122364" y="1495817"/>
            <a:ext cx="68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팜플렛</a:t>
            </a:r>
            <a:endParaRPr lang="ko-KR" altLang="en-US" sz="1200" dirty="0"/>
          </a:p>
        </p:txBody>
      </p:sp>
      <p:cxnSp>
        <p:nvCxnSpPr>
          <p:cNvPr id="75" name="직선 연결선 74"/>
          <p:cNvCxnSpPr>
            <a:stCxn id="72" idx="2"/>
            <a:endCxn id="61" idx="3"/>
          </p:cNvCxnSpPr>
          <p:nvPr/>
        </p:nvCxnSpPr>
        <p:spPr>
          <a:xfrm flipH="1">
            <a:off x="7814004" y="1644985"/>
            <a:ext cx="308361" cy="199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73" idx="4"/>
            <a:endCxn id="61" idx="0"/>
          </p:cNvCxnSpPr>
          <p:nvPr/>
        </p:nvCxnSpPr>
        <p:spPr>
          <a:xfrm flipH="1">
            <a:off x="7385778" y="1412776"/>
            <a:ext cx="342581" cy="232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2" idx="1"/>
            <a:endCxn id="85" idx="3"/>
          </p:cNvCxnSpPr>
          <p:nvPr/>
        </p:nvCxnSpPr>
        <p:spPr>
          <a:xfrm flipH="1">
            <a:off x="3567356" y="1685363"/>
            <a:ext cx="461139" cy="2434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순서도: 판단 84"/>
          <p:cNvSpPr/>
          <p:nvPr/>
        </p:nvSpPr>
        <p:spPr>
          <a:xfrm rot="19716719">
            <a:off x="2807565" y="1897281"/>
            <a:ext cx="819774" cy="489993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89" name="TextBox 88"/>
          <p:cNvSpPr txBox="1"/>
          <p:nvPr/>
        </p:nvSpPr>
        <p:spPr>
          <a:xfrm rot="19697394">
            <a:off x="2939606" y="1847376"/>
            <a:ext cx="685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</a:t>
            </a:r>
            <a:endParaRPr lang="en-US" altLang="ko-KR" sz="1200" dirty="0" smtClean="0"/>
          </a:p>
          <a:p>
            <a:r>
              <a:rPr lang="ko-KR" altLang="en-US" sz="1200" dirty="0" smtClean="0"/>
              <a:t>가입</a:t>
            </a:r>
            <a:endParaRPr lang="ko-KR" altLang="en-US" sz="1200" dirty="0"/>
          </a:p>
        </p:txBody>
      </p:sp>
      <p:cxnSp>
        <p:nvCxnSpPr>
          <p:cNvPr id="90" name="직선 연결선 89"/>
          <p:cNvCxnSpPr>
            <a:stCxn id="85" idx="1"/>
            <a:endCxn id="97" idx="3"/>
          </p:cNvCxnSpPr>
          <p:nvPr/>
        </p:nvCxnSpPr>
        <p:spPr>
          <a:xfrm flipH="1">
            <a:off x="2326807" y="2355760"/>
            <a:ext cx="540741" cy="336975"/>
          </a:xfrm>
          <a:prstGeom prst="line">
            <a:avLst/>
          </a:prstGeom>
          <a:ln w="88900" cmpd="dbl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470355" y="2492896"/>
            <a:ext cx="856452" cy="3996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Adobe 고딕 Std B" pitchFamily="34" charset="-127"/>
                <a:ea typeface="Adobe 고딕 Std B" pitchFamily="34" charset="-127"/>
              </a:rPr>
              <a:t>학생</a:t>
            </a:r>
            <a:endParaRPr lang="ko-KR" altLang="en-US" sz="16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1346121" y="1525902"/>
            <a:ext cx="685162" cy="3996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학생</a:t>
            </a:r>
            <a:r>
              <a:rPr lang="en-US" altLang="ko-KR" sz="1100" dirty="0" smtClean="0"/>
              <a:t>ID</a:t>
            </a:r>
            <a:endParaRPr lang="ko-KR" altLang="en-US" sz="1100" dirty="0"/>
          </a:p>
        </p:txBody>
      </p:sp>
      <p:cxnSp>
        <p:nvCxnSpPr>
          <p:cNvPr id="104" name="직선 연결선 103"/>
          <p:cNvCxnSpPr>
            <a:stCxn id="101" idx="5"/>
          </p:cNvCxnSpPr>
          <p:nvPr/>
        </p:nvCxnSpPr>
        <p:spPr>
          <a:xfrm>
            <a:off x="1930943" y="1867049"/>
            <a:ext cx="275303" cy="60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1528614" y="1861551"/>
            <a:ext cx="320176" cy="125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633533" y="1661170"/>
            <a:ext cx="685162" cy="3996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이름</a:t>
            </a:r>
            <a:endParaRPr lang="ko-KR" altLang="en-US" sz="1100" dirty="0"/>
          </a:p>
        </p:txBody>
      </p:sp>
      <p:cxnSp>
        <p:nvCxnSpPr>
          <p:cNvPr id="124" name="직선 연결선 123"/>
          <p:cNvCxnSpPr>
            <a:stCxn id="122" idx="5"/>
          </p:cNvCxnSpPr>
          <p:nvPr/>
        </p:nvCxnSpPr>
        <p:spPr>
          <a:xfrm>
            <a:off x="1218355" y="2002317"/>
            <a:ext cx="857510" cy="474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/>
          <p:cNvSpPr/>
          <p:nvPr/>
        </p:nvSpPr>
        <p:spPr>
          <a:xfrm>
            <a:off x="320484" y="2060848"/>
            <a:ext cx="685162" cy="3996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비밀번호</a:t>
            </a:r>
            <a:endParaRPr lang="ko-KR" altLang="en-US" sz="1100" dirty="0"/>
          </a:p>
        </p:txBody>
      </p:sp>
      <p:cxnSp>
        <p:nvCxnSpPr>
          <p:cNvPr id="131" name="직선 연결선 130"/>
          <p:cNvCxnSpPr>
            <a:stCxn id="128" idx="6"/>
          </p:cNvCxnSpPr>
          <p:nvPr/>
        </p:nvCxnSpPr>
        <p:spPr>
          <a:xfrm>
            <a:off x="1005646" y="2260687"/>
            <a:ext cx="522968" cy="232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타원 134"/>
          <p:cNvSpPr/>
          <p:nvPr/>
        </p:nvSpPr>
        <p:spPr>
          <a:xfrm>
            <a:off x="2361725" y="1085106"/>
            <a:ext cx="685162" cy="3996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학생정보</a:t>
            </a:r>
            <a:endParaRPr lang="ko-KR" altLang="en-US" sz="1100" dirty="0"/>
          </a:p>
        </p:txBody>
      </p:sp>
      <p:sp>
        <p:nvSpPr>
          <p:cNvPr id="137" name="타원 136"/>
          <p:cNvSpPr/>
          <p:nvPr/>
        </p:nvSpPr>
        <p:spPr>
          <a:xfrm>
            <a:off x="273493" y="2564904"/>
            <a:ext cx="685162" cy="3996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성별</a:t>
            </a:r>
            <a:endParaRPr lang="ko-KR" altLang="en-US" sz="1100" dirty="0"/>
          </a:p>
        </p:txBody>
      </p:sp>
      <p:cxnSp>
        <p:nvCxnSpPr>
          <p:cNvPr id="138" name="직선 연결선 137"/>
          <p:cNvCxnSpPr>
            <a:stCxn id="137" idx="6"/>
            <a:endCxn id="97" idx="1"/>
          </p:cNvCxnSpPr>
          <p:nvPr/>
        </p:nvCxnSpPr>
        <p:spPr>
          <a:xfrm flipV="1">
            <a:off x="958655" y="2692735"/>
            <a:ext cx="51170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144" idx="7"/>
          </p:cNvCxnSpPr>
          <p:nvPr/>
        </p:nvCxnSpPr>
        <p:spPr>
          <a:xfrm flipV="1">
            <a:off x="895405" y="2918205"/>
            <a:ext cx="574950" cy="209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타원 143"/>
          <p:cNvSpPr/>
          <p:nvPr/>
        </p:nvSpPr>
        <p:spPr>
          <a:xfrm>
            <a:off x="310583" y="3068960"/>
            <a:ext cx="685162" cy="3996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생년월일</a:t>
            </a:r>
            <a:endParaRPr lang="ko-KR" altLang="en-US" sz="1100" dirty="0"/>
          </a:p>
        </p:txBody>
      </p:sp>
      <p:cxnSp>
        <p:nvCxnSpPr>
          <p:cNvPr id="145" name="직선 연결선 144"/>
          <p:cNvCxnSpPr>
            <a:stCxn id="147" idx="7"/>
          </p:cNvCxnSpPr>
          <p:nvPr/>
        </p:nvCxnSpPr>
        <p:spPr>
          <a:xfrm flipV="1">
            <a:off x="967413" y="2918205"/>
            <a:ext cx="721289" cy="713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타원 146"/>
          <p:cNvSpPr/>
          <p:nvPr/>
        </p:nvSpPr>
        <p:spPr>
          <a:xfrm>
            <a:off x="382591" y="3573016"/>
            <a:ext cx="685162" cy="3996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cxnSp>
        <p:nvCxnSpPr>
          <p:cNvPr id="148" name="직선 연결선 147"/>
          <p:cNvCxnSpPr>
            <a:stCxn id="197" idx="2"/>
          </p:cNvCxnSpPr>
          <p:nvPr/>
        </p:nvCxnSpPr>
        <p:spPr>
          <a:xfrm flipH="1" flipV="1">
            <a:off x="2326807" y="2836997"/>
            <a:ext cx="385440" cy="199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382591" y="3634355"/>
            <a:ext cx="68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Email</a:t>
            </a:r>
            <a:endParaRPr lang="ko-KR" altLang="en-US" sz="1200" dirty="0"/>
          </a:p>
        </p:txBody>
      </p:sp>
      <p:sp>
        <p:nvSpPr>
          <p:cNvPr id="160" name="타원 159"/>
          <p:cNvSpPr/>
          <p:nvPr/>
        </p:nvSpPr>
        <p:spPr>
          <a:xfrm>
            <a:off x="814639" y="4005064"/>
            <a:ext cx="685162" cy="3996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전화번</a:t>
            </a:r>
            <a:r>
              <a:rPr lang="ko-KR" altLang="en-US" sz="1100" dirty="0"/>
              <a:t>호</a:t>
            </a:r>
          </a:p>
        </p:txBody>
      </p:sp>
      <p:cxnSp>
        <p:nvCxnSpPr>
          <p:cNvPr id="161" name="직선 연결선 160"/>
          <p:cNvCxnSpPr>
            <a:stCxn id="160" idx="0"/>
            <a:endCxn id="97" idx="2"/>
          </p:cNvCxnSpPr>
          <p:nvPr/>
        </p:nvCxnSpPr>
        <p:spPr>
          <a:xfrm flipV="1">
            <a:off x="1157220" y="2892574"/>
            <a:ext cx="741361" cy="1112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타원 180"/>
          <p:cNvSpPr/>
          <p:nvPr/>
        </p:nvSpPr>
        <p:spPr>
          <a:xfrm>
            <a:off x="1297487" y="3648258"/>
            <a:ext cx="685162" cy="3996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휴대번호</a:t>
            </a:r>
            <a:endParaRPr lang="ko-KR" altLang="en-US" sz="1100" dirty="0"/>
          </a:p>
        </p:txBody>
      </p:sp>
      <p:cxnSp>
        <p:nvCxnSpPr>
          <p:cNvPr id="182" name="직선 연결선 181"/>
          <p:cNvCxnSpPr>
            <a:stCxn id="181" idx="0"/>
            <a:endCxn id="97" idx="2"/>
          </p:cNvCxnSpPr>
          <p:nvPr/>
        </p:nvCxnSpPr>
        <p:spPr>
          <a:xfrm flipV="1">
            <a:off x="1640068" y="2892574"/>
            <a:ext cx="258513" cy="755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1679182" y="4047936"/>
            <a:ext cx="685162" cy="3996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주소</a:t>
            </a:r>
            <a:endParaRPr lang="ko-KR" altLang="en-US" sz="1100" dirty="0"/>
          </a:p>
        </p:txBody>
      </p:sp>
      <p:cxnSp>
        <p:nvCxnSpPr>
          <p:cNvPr id="187" name="직선 연결선 186"/>
          <p:cNvCxnSpPr>
            <a:stCxn id="186" idx="0"/>
          </p:cNvCxnSpPr>
          <p:nvPr/>
        </p:nvCxnSpPr>
        <p:spPr>
          <a:xfrm flipV="1">
            <a:off x="2021763" y="2892574"/>
            <a:ext cx="0" cy="1155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타원 190"/>
          <p:cNvSpPr/>
          <p:nvPr/>
        </p:nvSpPr>
        <p:spPr>
          <a:xfrm>
            <a:off x="2084094" y="3648258"/>
            <a:ext cx="685162" cy="3996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학교</a:t>
            </a:r>
            <a:endParaRPr lang="ko-KR" altLang="en-US" sz="1100" dirty="0"/>
          </a:p>
        </p:txBody>
      </p:sp>
      <p:cxnSp>
        <p:nvCxnSpPr>
          <p:cNvPr id="192" name="직선 연결선 191"/>
          <p:cNvCxnSpPr>
            <a:stCxn id="191" idx="0"/>
          </p:cNvCxnSpPr>
          <p:nvPr/>
        </p:nvCxnSpPr>
        <p:spPr>
          <a:xfrm flipH="1" flipV="1">
            <a:off x="2104062" y="2892575"/>
            <a:ext cx="322613" cy="755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타원 194"/>
          <p:cNvSpPr/>
          <p:nvPr/>
        </p:nvSpPr>
        <p:spPr>
          <a:xfrm>
            <a:off x="2451192" y="3248980"/>
            <a:ext cx="685162" cy="3996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학년</a:t>
            </a:r>
            <a:endParaRPr lang="ko-KR" altLang="en-US" sz="1100" dirty="0"/>
          </a:p>
        </p:txBody>
      </p:sp>
      <p:cxnSp>
        <p:nvCxnSpPr>
          <p:cNvPr id="196" name="직선 연결선 195"/>
          <p:cNvCxnSpPr>
            <a:stCxn id="195" idx="1"/>
          </p:cNvCxnSpPr>
          <p:nvPr/>
        </p:nvCxnSpPr>
        <p:spPr>
          <a:xfrm flipH="1" flipV="1">
            <a:off x="2270242" y="2892575"/>
            <a:ext cx="281290" cy="414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타원 196"/>
          <p:cNvSpPr/>
          <p:nvPr/>
        </p:nvSpPr>
        <p:spPr>
          <a:xfrm>
            <a:off x="2712247" y="2836996"/>
            <a:ext cx="685162" cy="3996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계열</a:t>
            </a:r>
            <a:endParaRPr lang="ko-KR" altLang="en-US" sz="1100" dirty="0"/>
          </a:p>
        </p:txBody>
      </p:sp>
      <p:cxnSp>
        <p:nvCxnSpPr>
          <p:cNvPr id="201" name="직선 연결선 200"/>
          <p:cNvCxnSpPr>
            <a:endCxn id="97" idx="3"/>
          </p:cNvCxnSpPr>
          <p:nvPr/>
        </p:nvCxnSpPr>
        <p:spPr>
          <a:xfrm flipH="1">
            <a:off x="2326807" y="2692735"/>
            <a:ext cx="1368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212" idx="0"/>
          </p:cNvCxnSpPr>
          <p:nvPr/>
        </p:nvCxnSpPr>
        <p:spPr>
          <a:xfrm flipV="1">
            <a:off x="3672798" y="2692735"/>
            <a:ext cx="22752" cy="822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순서도: 판단 211"/>
          <p:cNvSpPr/>
          <p:nvPr/>
        </p:nvSpPr>
        <p:spPr>
          <a:xfrm>
            <a:off x="3262911" y="3515071"/>
            <a:ext cx="819774" cy="489993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등록</a:t>
            </a:r>
            <a:endParaRPr lang="ko-KR" altLang="en-US" sz="1100" dirty="0"/>
          </a:p>
        </p:txBody>
      </p:sp>
      <p:cxnSp>
        <p:nvCxnSpPr>
          <p:cNvPr id="220" name="직선 연결선 219"/>
          <p:cNvCxnSpPr>
            <a:stCxn id="226" idx="0"/>
            <a:endCxn id="212" idx="2"/>
          </p:cNvCxnSpPr>
          <p:nvPr/>
        </p:nvCxnSpPr>
        <p:spPr>
          <a:xfrm flipH="1" flipV="1">
            <a:off x="3672798" y="4005064"/>
            <a:ext cx="583" cy="406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/>
          <p:cNvSpPr/>
          <p:nvPr/>
        </p:nvSpPr>
        <p:spPr>
          <a:xfrm>
            <a:off x="3245155" y="4411712"/>
            <a:ext cx="856452" cy="3996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Adobe 고딕 Std B" pitchFamily="34" charset="-127"/>
                <a:ea typeface="Adobe 고딕 Std B" pitchFamily="34" charset="-127"/>
              </a:rPr>
              <a:t>강좌</a:t>
            </a:r>
            <a:endParaRPr lang="ko-KR" altLang="en-US" sz="16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228" name="직선 연결선 227"/>
          <p:cNvCxnSpPr>
            <a:stCxn id="2" idx="2"/>
            <a:endCxn id="233" idx="0"/>
          </p:cNvCxnSpPr>
          <p:nvPr/>
        </p:nvCxnSpPr>
        <p:spPr>
          <a:xfrm flipH="1">
            <a:off x="4437200" y="1925580"/>
            <a:ext cx="19521" cy="446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순서도: 판단 232"/>
          <p:cNvSpPr/>
          <p:nvPr/>
        </p:nvSpPr>
        <p:spPr>
          <a:xfrm>
            <a:off x="4027313" y="2372508"/>
            <a:ext cx="819774" cy="489993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개설</a:t>
            </a:r>
            <a:endParaRPr lang="ko-KR" altLang="en-US" sz="1200" dirty="0"/>
          </a:p>
        </p:txBody>
      </p:sp>
      <p:cxnSp>
        <p:nvCxnSpPr>
          <p:cNvPr id="234" name="직선 연결선 233"/>
          <p:cNvCxnSpPr>
            <a:stCxn id="233" idx="2"/>
          </p:cNvCxnSpPr>
          <p:nvPr/>
        </p:nvCxnSpPr>
        <p:spPr>
          <a:xfrm flipH="1">
            <a:off x="4415039" y="2862501"/>
            <a:ext cx="22161" cy="1614100"/>
          </a:xfrm>
          <a:prstGeom prst="line">
            <a:avLst/>
          </a:prstGeom>
          <a:ln w="88900" cmpd="dbl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>
            <a:stCxn id="14" idx="4"/>
            <a:endCxn id="2" idx="1"/>
          </p:cNvCxnSpPr>
          <p:nvPr/>
        </p:nvCxnSpPr>
        <p:spPr>
          <a:xfrm>
            <a:off x="3136354" y="810326"/>
            <a:ext cx="892141" cy="875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 flipH="1">
            <a:off x="4101607" y="4483720"/>
            <a:ext cx="325543" cy="0"/>
          </a:xfrm>
          <a:prstGeom prst="line">
            <a:avLst/>
          </a:prstGeom>
          <a:ln w="88900" cmpd="dbl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1" name="타원 260"/>
          <p:cNvSpPr/>
          <p:nvPr/>
        </p:nvSpPr>
        <p:spPr>
          <a:xfrm>
            <a:off x="2038775" y="4541490"/>
            <a:ext cx="685162" cy="3996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강좌번호</a:t>
            </a:r>
            <a:endParaRPr lang="ko-KR" altLang="en-US" sz="1100" dirty="0"/>
          </a:p>
        </p:txBody>
      </p:sp>
      <p:cxnSp>
        <p:nvCxnSpPr>
          <p:cNvPr id="262" name="직선 연결선 261"/>
          <p:cNvCxnSpPr/>
          <p:nvPr/>
        </p:nvCxnSpPr>
        <p:spPr>
          <a:xfrm>
            <a:off x="2216770" y="4909509"/>
            <a:ext cx="320176" cy="125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>
            <a:stCxn id="226" idx="1"/>
            <a:endCxn id="261" idx="6"/>
          </p:cNvCxnSpPr>
          <p:nvPr/>
        </p:nvCxnSpPr>
        <p:spPr>
          <a:xfrm flipH="1">
            <a:off x="2723937" y="4611551"/>
            <a:ext cx="521218" cy="129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타원 267"/>
          <p:cNvSpPr/>
          <p:nvPr/>
        </p:nvSpPr>
        <p:spPr>
          <a:xfrm>
            <a:off x="1477670" y="4973538"/>
            <a:ext cx="685162" cy="3996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69" name="TextBox 268"/>
          <p:cNvSpPr txBox="1"/>
          <p:nvPr/>
        </p:nvSpPr>
        <p:spPr>
          <a:xfrm>
            <a:off x="1500811" y="5034877"/>
            <a:ext cx="68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강좌명</a:t>
            </a:r>
            <a:endParaRPr lang="ko-KR" altLang="en-US" sz="1200" dirty="0"/>
          </a:p>
        </p:txBody>
      </p:sp>
      <p:sp>
        <p:nvSpPr>
          <p:cNvPr id="270" name="타원 269"/>
          <p:cNvSpPr/>
          <p:nvPr/>
        </p:nvSpPr>
        <p:spPr>
          <a:xfrm>
            <a:off x="2110783" y="5229200"/>
            <a:ext cx="685162" cy="3996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71" name="TextBox 270"/>
          <p:cNvSpPr txBox="1"/>
          <p:nvPr/>
        </p:nvSpPr>
        <p:spPr>
          <a:xfrm>
            <a:off x="2133924" y="5290539"/>
            <a:ext cx="68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과목명</a:t>
            </a:r>
            <a:endParaRPr lang="ko-KR" altLang="en-US" sz="1200" dirty="0"/>
          </a:p>
        </p:txBody>
      </p:sp>
      <p:sp>
        <p:nvSpPr>
          <p:cNvPr id="272" name="타원 271"/>
          <p:cNvSpPr/>
          <p:nvPr/>
        </p:nvSpPr>
        <p:spPr>
          <a:xfrm>
            <a:off x="1906535" y="5765626"/>
            <a:ext cx="685162" cy="3996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73" name="TextBox 272"/>
          <p:cNvSpPr txBox="1"/>
          <p:nvPr/>
        </p:nvSpPr>
        <p:spPr>
          <a:xfrm>
            <a:off x="1929676" y="5754957"/>
            <a:ext cx="68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강사명</a:t>
            </a:r>
            <a:endParaRPr lang="ko-KR" altLang="en-US" sz="1200" dirty="0"/>
          </a:p>
        </p:txBody>
      </p:sp>
      <p:sp>
        <p:nvSpPr>
          <p:cNvPr id="274" name="타원 273"/>
          <p:cNvSpPr/>
          <p:nvPr/>
        </p:nvSpPr>
        <p:spPr>
          <a:xfrm>
            <a:off x="2626615" y="5805264"/>
            <a:ext cx="685162" cy="3996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75" name="TextBox 274"/>
          <p:cNvSpPr txBox="1"/>
          <p:nvPr/>
        </p:nvSpPr>
        <p:spPr>
          <a:xfrm>
            <a:off x="2649756" y="5775647"/>
            <a:ext cx="685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강좌 시작일</a:t>
            </a:r>
            <a:endParaRPr lang="ko-KR" altLang="en-US" sz="1200" dirty="0"/>
          </a:p>
        </p:txBody>
      </p:sp>
      <p:sp>
        <p:nvSpPr>
          <p:cNvPr id="276" name="타원 275"/>
          <p:cNvSpPr/>
          <p:nvPr/>
        </p:nvSpPr>
        <p:spPr>
          <a:xfrm>
            <a:off x="3190903" y="6093296"/>
            <a:ext cx="685162" cy="3996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77" name="TextBox 276"/>
          <p:cNvSpPr txBox="1"/>
          <p:nvPr/>
        </p:nvSpPr>
        <p:spPr>
          <a:xfrm>
            <a:off x="3214044" y="6063679"/>
            <a:ext cx="685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강좌 종료일</a:t>
            </a:r>
            <a:endParaRPr lang="ko-KR" altLang="en-US" sz="1200" dirty="0"/>
          </a:p>
        </p:txBody>
      </p:sp>
      <p:sp>
        <p:nvSpPr>
          <p:cNvPr id="278" name="타원 277"/>
          <p:cNvSpPr/>
          <p:nvPr/>
        </p:nvSpPr>
        <p:spPr>
          <a:xfrm>
            <a:off x="3694959" y="5693618"/>
            <a:ext cx="685162" cy="3996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강좌시간</a:t>
            </a:r>
            <a:endParaRPr lang="ko-KR" altLang="en-US" sz="1100" dirty="0"/>
          </a:p>
        </p:txBody>
      </p:sp>
      <p:sp>
        <p:nvSpPr>
          <p:cNvPr id="280" name="타원 279"/>
          <p:cNvSpPr/>
          <p:nvPr/>
        </p:nvSpPr>
        <p:spPr>
          <a:xfrm>
            <a:off x="4415039" y="5909642"/>
            <a:ext cx="685162" cy="3996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수강인원</a:t>
            </a:r>
            <a:endParaRPr lang="ko-KR" altLang="en-US" sz="1100" dirty="0"/>
          </a:p>
        </p:txBody>
      </p:sp>
      <p:sp>
        <p:nvSpPr>
          <p:cNvPr id="282" name="타원 281"/>
          <p:cNvSpPr/>
          <p:nvPr/>
        </p:nvSpPr>
        <p:spPr>
          <a:xfrm>
            <a:off x="4415039" y="5405586"/>
            <a:ext cx="685162" cy="3996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283" name="TextBox 282"/>
          <p:cNvSpPr txBox="1"/>
          <p:nvPr/>
        </p:nvSpPr>
        <p:spPr>
          <a:xfrm>
            <a:off x="4438180" y="5466925"/>
            <a:ext cx="68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강의실</a:t>
            </a:r>
            <a:endParaRPr lang="ko-KR" altLang="en-US" sz="1200" dirty="0"/>
          </a:p>
        </p:txBody>
      </p:sp>
      <p:cxnSp>
        <p:nvCxnSpPr>
          <p:cNvPr id="284" name="직선 연결선 283"/>
          <p:cNvCxnSpPr>
            <a:endCxn id="269" idx="3"/>
          </p:cNvCxnSpPr>
          <p:nvPr/>
        </p:nvCxnSpPr>
        <p:spPr>
          <a:xfrm flipH="1">
            <a:off x="2185974" y="4741329"/>
            <a:ext cx="103147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/>
          <p:cNvCxnSpPr>
            <a:endCxn id="272" idx="7"/>
          </p:cNvCxnSpPr>
          <p:nvPr/>
        </p:nvCxnSpPr>
        <p:spPr>
          <a:xfrm flipH="1">
            <a:off x="2491357" y="4829522"/>
            <a:ext cx="987578" cy="994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/>
          <p:cNvCxnSpPr>
            <a:endCxn id="270" idx="7"/>
          </p:cNvCxnSpPr>
          <p:nvPr/>
        </p:nvCxnSpPr>
        <p:spPr>
          <a:xfrm flipH="1">
            <a:off x="2695605" y="4821704"/>
            <a:ext cx="756661" cy="466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>
            <a:stCxn id="226" idx="2"/>
            <a:endCxn id="275" idx="0"/>
          </p:cNvCxnSpPr>
          <p:nvPr/>
        </p:nvCxnSpPr>
        <p:spPr>
          <a:xfrm flipH="1">
            <a:off x="2992338" y="4811390"/>
            <a:ext cx="681043" cy="964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/>
          <p:cNvCxnSpPr>
            <a:stCxn id="226" idx="2"/>
            <a:endCxn id="277" idx="0"/>
          </p:cNvCxnSpPr>
          <p:nvPr/>
        </p:nvCxnSpPr>
        <p:spPr>
          <a:xfrm flipH="1">
            <a:off x="3556626" y="4811390"/>
            <a:ext cx="116755" cy="1252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연결선 305"/>
          <p:cNvCxnSpPr>
            <a:endCxn id="278" idx="0"/>
          </p:cNvCxnSpPr>
          <p:nvPr/>
        </p:nvCxnSpPr>
        <p:spPr>
          <a:xfrm>
            <a:off x="3797925" y="4829522"/>
            <a:ext cx="239615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/>
          <p:cNvCxnSpPr>
            <a:endCxn id="280" idx="1"/>
          </p:cNvCxnSpPr>
          <p:nvPr/>
        </p:nvCxnSpPr>
        <p:spPr>
          <a:xfrm>
            <a:off x="3971215" y="4821704"/>
            <a:ext cx="544164" cy="1146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14"/>
          <p:cNvCxnSpPr>
            <a:endCxn id="282" idx="1"/>
          </p:cNvCxnSpPr>
          <p:nvPr/>
        </p:nvCxnSpPr>
        <p:spPr>
          <a:xfrm>
            <a:off x="4101607" y="4829522"/>
            <a:ext cx="413772" cy="63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직사각형 321"/>
          <p:cNvSpPr/>
          <p:nvPr/>
        </p:nvSpPr>
        <p:spPr>
          <a:xfrm>
            <a:off x="6314933" y="4411712"/>
            <a:ext cx="856452" cy="3996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Adobe 고딕 Std B" pitchFamily="34" charset="-127"/>
                <a:ea typeface="Adobe 고딕 Std B" pitchFamily="34" charset="-127"/>
              </a:rPr>
              <a:t>강사</a:t>
            </a:r>
            <a:endParaRPr lang="ko-KR" altLang="en-US" sz="16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29" name="타원 328"/>
          <p:cNvSpPr/>
          <p:nvPr/>
        </p:nvSpPr>
        <p:spPr>
          <a:xfrm>
            <a:off x="6957552" y="3515071"/>
            <a:ext cx="685162" cy="3996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강사별</a:t>
            </a:r>
            <a:r>
              <a:rPr lang="ko-KR" altLang="en-US" sz="1100"/>
              <a:t>명</a:t>
            </a:r>
            <a:endParaRPr lang="ko-KR" altLang="en-US" sz="1100" dirty="0"/>
          </a:p>
        </p:txBody>
      </p:sp>
      <p:cxnSp>
        <p:nvCxnSpPr>
          <p:cNvPr id="330" name="직선 연결선 329"/>
          <p:cNvCxnSpPr/>
          <p:nvPr/>
        </p:nvCxnSpPr>
        <p:spPr>
          <a:xfrm>
            <a:off x="7140045" y="3873497"/>
            <a:ext cx="320176" cy="125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5" name="직선 연결선 334"/>
          <p:cNvCxnSpPr>
            <a:stCxn id="329" idx="3"/>
            <a:endCxn id="322" idx="0"/>
          </p:cNvCxnSpPr>
          <p:nvPr/>
        </p:nvCxnSpPr>
        <p:spPr>
          <a:xfrm flipH="1">
            <a:off x="6743159" y="3856218"/>
            <a:ext cx="314733" cy="555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타원 343"/>
          <p:cNvSpPr/>
          <p:nvPr/>
        </p:nvSpPr>
        <p:spPr>
          <a:xfrm>
            <a:off x="7779783" y="3373177"/>
            <a:ext cx="685162" cy="3996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수강기호</a:t>
            </a:r>
            <a:endParaRPr lang="ko-KR" altLang="en-US" sz="1100" dirty="0"/>
          </a:p>
        </p:txBody>
      </p:sp>
      <p:cxnSp>
        <p:nvCxnSpPr>
          <p:cNvPr id="345" name="직선 연결선 344"/>
          <p:cNvCxnSpPr>
            <a:stCxn id="344" idx="3"/>
          </p:cNvCxnSpPr>
          <p:nvPr/>
        </p:nvCxnSpPr>
        <p:spPr>
          <a:xfrm flipH="1">
            <a:off x="7171385" y="3714324"/>
            <a:ext cx="708738" cy="733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타원 348"/>
          <p:cNvSpPr/>
          <p:nvPr/>
        </p:nvSpPr>
        <p:spPr>
          <a:xfrm>
            <a:off x="7814004" y="3965424"/>
            <a:ext cx="685162" cy="3996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이름</a:t>
            </a:r>
            <a:endParaRPr lang="ko-KR" altLang="en-US" sz="1100" dirty="0"/>
          </a:p>
        </p:txBody>
      </p:sp>
      <p:cxnSp>
        <p:nvCxnSpPr>
          <p:cNvPr id="350" name="직선 연결선 349"/>
          <p:cNvCxnSpPr>
            <a:stCxn id="349" idx="2"/>
            <a:endCxn id="322" idx="3"/>
          </p:cNvCxnSpPr>
          <p:nvPr/>
        </p:nvCxnSpPr>
        <p:spPr>
          <a:xfrm flipH="1">
            <a:off x="7171385" y="4165263"/>
            <a:ext cx="642619" cy="446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타원 353"/>
          <p:cNvSpPr/>
          <p:nvPr/>
        </p:nvSpPr>
        <p:spPr>
          <a:xfrm>
            <a:off x="8135310" y="4476601"/>
            <a:ext cx="685162" cy="3996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과목</a:t>
            </a:r>
            <a:endParaRPr lang="ko-KR" altLang="en-US" sz="1100" dirty="0"/>
          </a:p>
        </p:txBody>
      </p:sp>
      <p:cxnSp>
        <p:nvCxnSpPr>
          <p:cNvPr id="355" name="직선 연결선 354"/>
          <p:cNvCxnSpPr>
            <a:stCxn id="354" idx="2"/>
            <a:endCxn id="322" idx="3"/>
          </p:cNvCxnSpPr>
          <p:nvPr/>
        </p:nvCxnSpPr>
        <p:spPr>
          <a:xfrm flipH="1" flipV="1">
            <a:off x="7171385" y="4611551"/>
            <a:ext cx="963925" cy="64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타원 358"/>
          <p:cNvSpPr/>
          <p:nvPr/>
        </p:nvSpPr>
        <p:spPr>
          <a:xfrm>
            <a:off x="8043703" y="4973538"/>
            <a:ext cx="685162" cy="3996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성별</a:t>
            </a:r>
            <a:endParaRPr lang="ko-KR" altLang="en-US" sz="1100" dirty="0"/>
          </a:p>
        </p:txBody>
      </p:sp>
      <p:cxnSp>
        <p:nvCxnSpPr>
          <p:cNvPr id="360" name="직선 연결선 359"/>
          <p:cNvCxnSpPr>
            <a:stCxn id="359" idx="1"/>
          </p:cNvCxnSpPr>
          <p:nvPr/>
        </p:nvCxnSpPr>
        <p:spPr>
          <a:xfrm flipH="1" flipV="1">
            <a:off x="7171386" y="4723144"/>
            <a:ext cx="972657" cy="308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타원 361"/>
          <p:cNvSpPr/>
          <p:nvPr/>
        </p:nvSpPr>
        <p:spPr>
          <a:xfrm>
            <a:off x="8043703" y="5575808"/>
            <a:ext cx="685162" cy="3996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생년월일</a:t>
            </a:r>
            <a:endParaRPr lang="ko-KR" altLang="en-US" sz="1100" dirty="0"/>
          </a:p>
        </p:txBody>
      </p:sp>
      <p:cxnSp>
        <p:nvCxnSpPr>
          <p:cNvPr id="363" name="직선 연결선 362"/>
          <p:cNvCxnSpPr>
            <a:stCxn id="362" idx="1"/>
          </p:cNvCxnSpPr>
          <p:nvPr/>
        </p:nvCxnSpPr>
        <p:spPr>
          <a:xfrm flipH="1" flipV="1">
            <a:off x="7057893" y="4821705"/>
            <a:ext cx="1086150" cy="812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타원 365"/>
          <p:cNvSpPr/>
          <p:nvPr/>
        </p:nvSpPr>
        <p:spPr>
          <a:xfrm>
            <a:off x="7283022" y="5575808"/>
            <a:ext cx="685162" cy="3996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cxnSp>
        <p:nvCxnSpPr>
          <p:cNvPr id="367" name="직선 연결선 366"/>
          <p:cNvCxnSpPr>
            <a:stCxn id="366" idx="0"/>
            <a:endCxn id="322" idx="2"/>
          </p:cNvCxnSpPr>
          <p:nvPr/>
        </p:nvCxnSpPr>
        <p:spPr>
          <a:xfrm flipH="1" flipV="1">
            <a:off x="6743159" y="4811390"/>
            <a:ext cx="882444" cy="764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TextBox 369"/>
          <p:cNvSpPr txBox="1"/>
          <p:nvPr/>
        </p:nvSpPr>
        <p:spPr>
          <a:xfrm>
            <a:off x="7330276" y="5637147"/>
            <a:ext cx="68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Email</a:t>
            </a:r>
            <a:endParaRPr lang="ko-KR" altLang="en-US" sz="1200" dirty="0"/>
          </a:p>
        </p:txBody>
      </p:sp>
      <p:sp>
        <p:nvSpPr>
          <p:cNvPr id="371" name="타원 370"/>
          <p:cNvSpPr/>
          <p:nvPr/>
        </p:nvSpPr>
        <p:spPr>
          <a:xfrm>
            <a:off x="6178149" y="6093296"/>
            <a:ext cx="685162" cy="3996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전화번</a:t>
            </a:r>
            <a:r>
              <a:rPr lang="ko-KR" altLang="en-US" sz="1100" dirty="0"/>
              <a:t>호</a:t>
            </a:r>
          </a:p>
        </p:txBody>
      </p:sp>
      <p:cxnSp>
        <p:nvCxnSpPr>
          <p:cNvPr id="372" name="직선 연결선 371"/>
          <p:cNvCxnSpPr>
            <a:stCxn id="371" idx="0"/>
          </p:cNvCxnSpPr>
          <p:nvPr/>
        </p:nvCxnSpPr>
        <p:spPr>
          <a:xfrm flipV="1">
            <a:off x="6520730" y="4821704"/>
            <a:ext cx="31770" cy="127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타원 372"/>
          <p:cNvSpPr/>
          <p:nvPr/>
        </p:nvSpPr>
        <p:spPr>
          <a:xfrm>
            <a:off x="6970237" y="6093296"/>
            <a:ext cx="685162" cy="3996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휴대번호</a:t>
            </a:r>
            <a:endParaRPr lang="ko-KR" altLang="en-US" sz="1100" dirty="0"/>
          </a:p>
        </p:txBody>
      </p:sp>
      <p:cxnSp>
        <p:nvCxnSpPr>
          <p:cNvPr id="374" name="직선 연결선 373"/>
          <p:cNvCxnSpPr>
            <a:stCxn id="373" idx="1"/>
            <a:endCxn id="322" idx="2"/>
          </p:cNvCxnSpPr>
          <p:nvPr/>
        </p:nvCxnSpPr>
        <p:spPr>
          <a:xfrm flipH="1" flipV="1">
            <a:off x="6743159" y="4811390"/>
            <a:ext cx="327418" cy="1340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타원 378"/>
          <p:cNvSpPr/>
          <p:nvPr/>
        </p:nvSpPr>
        <p:spPr>
          <a:xfrm>
            <a:off x="5638980" y="5696852"/>
            <a:ext cx="685162" cy="3996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주소</a:t>
            </a:r>
            <a:endParaRPr lang="ko-KR" altLang="en-US" sz="1100" dirty="0"/>
          </a:p>
        </p:txBody>
      </p:sp>
      <p:cxnSp>
        <p:nvCxnSpPr>
          <p:cNvPr id="380" name="직선 연결선 379"/>
          <p:cNvCxnSpPr>
            <a:stCxn id="379" idx="0"/>
          </p:cNvCxnSpPr>
          <p:nvPr/>
        </p:nvCxnSpPr>
        <p:spPr>
          <a:xfrm flipV="1">
            <a:off x="5981561" y="4829522"/>
            <a:ext cx="446327" cy="867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타원 382"/>
          <p:cNvSpPr/>
          <p:nvPr/>
        </p:nvSpPr>
        <p:spPr>
          <a:xfrm>
            <a:off x="5392682" y="5034877"/>
            <a:ext cx="685162" cy="3996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강사 계좌</a:t>
            </a:r>
            <a:endParaRPr lang="ko-KR" altLang="en-US" sz="1100" dirty="0"/>
          </a:p>
        </p:txBody>
      </p:sp>
      <p:cxnSp>
        <p:nvCxnSpPr>
          <p:cNvPr id="384" name="직선 연결선 383"/>
          <p:cNvCxnSpPr>
            <a:endCxn id="383" idx="7"/>
          </p:cNvCxnSpPr>
          <p:nvPr/>
        </p:nvCxnSpPr>
        <p:spPr>
          <a:xfrm flipH="1">
            <a:off x="5977504" y="4811390"/>
            <a:ext cx="346638" cy="28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순서도: 판단 387"/>
          <p:cNvSpPr/>
          <p:nvPr/>
        </p:nvSpPr>
        <p:spPr>
          <a:xfrm>
            <a:off x="4715504" y="4451175"/>
            <a:ext cx="819774" cy="489993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강의</a:t>
            </a:r>
            <a:endParaRPr lang="ko-KR" altLang="en-US" sz="1200" dirty="0"/>
          </a:p>
        </p:txBody>
      </p:sp>
      <p:cxnSp>
        <p:nvCxnSpPr>
          <p:cNvPr id="395" name="직선 연결선 394"/>
          <p:cNvCxnSpPr>
            <a:endCxn id="388" idx="3"/>
          </p:cNvCxnSpPr>
          <p:nvPr/>
        </p:nvCxnSpPr>
        <p:spPr>
          <a:xfrm flipH="1" flipV="1">
            <a:off x="5535278" y="4696172"/>
            <a:ext cx="779655" cy="12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직선 연결선 397"/>
          <p:cNvCxnSpPr>
            <a:stCxn id="388" idx="1"/>
          </p:cNvCxnSpPr>
          <p:nvPr/>
        </p:nvCxnSpPr>
        <p:spPr>
          <a:xfrm flipH="1">
            <a:off x="4101607" y="4696172"/>
            <a:ext cx="613897" cy="12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직선 연결선 401"/>
          <p:cNvCxnSpPr>
            <a:stCxn id="2" idx="2"/>
            <a:endCxn id="408" idx="1"/>
          </p:cNvCxnSpPr>
          <p:nvPr/>
        </p:nvCxnSpPr>
        <p:spPr>
          <a:xfrm>
            <a:off x="4456721" y="1925580"/>
            <a:ext cx="911503" cy="1149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직선 연결선 403"/>
          <p:cNvCxnSpPr>
            <a:stCxn id="408" idx="3"/>
            <a:endCxn id="322" idx="0"/>
          </p:cNvCxnSpPr>
          <p:nvPr/>
        </p:nvCxnSpPr>
        <p:spPr>
          <a:xfrm>
            <a:off x="6112618" y="3418781"/>
            <a:ext cx="630541" cy="992931"/>
          </a:xfrm>
          <a:prstGeom prst="line">
            <a:avLst/>
          </a:prstGeom>
          <a:ln w="88900" cmpd="dbl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8" name="순서도: 판단 407"/>
          <p:cNvSpPr/>
          <p:nvPr/>
        </p:nvSpPr>
        <p:spPr>
          <a:xfrm rot="1485780">
            <a:off x="5330534" y="3002096"/>
            <a:ext cx="819774" cy="489993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</a:t>
            </a:r>
            <a:r>
              <a:rPr lang="ko-KR" altLang="en-US" sz="1200" dirty="0"/>
              <a:t>속</a:t>
            </a:r>
          </a:p>
        </p:txBody>
      </p:sp>
      <p:cxnSp>
        <p:nvCxnSpPr>
          <p:cNvPr id="418" name="직선 연결선 417"/>
          <p:cNvCxnSpPr/>
          <p:nvPr/>
        </p:nvCxnSpPr>
        <p:spPr>
          <a:xfrm flipH="1" flipV="1">
            <a:off x="3803294" y="1644985"/>
            <a:ext cx="155182" cy="238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6" name="그룹 425"/>
          <p:cNvGrpSpPr/>
          <p:nvPr/>
        </p:nvGrpSpPr>
        <p:grpSpPr>
          <a:xfrm rot="3004250">
            <a:off x="6414193" y="4027937"/>
            <a:ext cx="365834" cy="336957"/>
            <a:chOff x="1933470" y="5263081"/>
            <a:chExt cx="365834" cy="336957"/>
          </a:xfrm>
        </p:grpSpPr>
        <p:sp>
          <p:nvSpPr>
            <p:cNvPr id="427" name="타원 426"/>
            <p:cNvSpPr/>
            <p:nvPr/>
          </p:nvSpPr>
          <p:spPr>
            <a:xfrm>
              <a:off x="1933470" y="5326975"/>
              <a:ext cx="190257" cy="19025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8" name="직선 연결선 427"/>
            <p:cNvCxnSpPr/>
            <p:nvPr/>
          </p:nvCxnSpPr>
          <p:spPr>
            <a:xfrm flipV="1">
              <a:off x="2127191" y="5263081"/>
              <a:ext cx="11079" cy="3325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직선 연결선 428"/>
            <p:cNvCxnSpPr>
              <a:stCxn id="427" idx="6"/>
            </p:cNvCxnSpPr>
            <p:nvPr/>
          </p:nvCxnSpPr>
          <p:spPr>
            <a:xfrm flipV="1">
              <a:off x="2123727" y="5263081"/>
              <a:ext cx="163299" cy="1590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직선 연결선 429"/>
            <p:cNvCxnSpPr/>
            <p:nvPr/>
          </p:nvCxnSpPr>
          <p:spPr>
            <a:xfrm>
              <a:off x="2136005" y="5441015"/>
              <a:ext cx="163299" cy="1590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1" name="직선 연결선 430"/>
          <p:cNvCxnSpPr/>
          <p:nvPr/>
        </p:nvCxnSpPr>
        <p:spPr>
          <a:xfrm flipH="1">
            <a:off x="4514921" y="2060848"/>
            <a:ext cx="238924" cy="163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6" name="그룹 435"/>
          <p:cNvGrpSpPr/>
          <p:nvPr/>
        </p:nvGrpSpPr>
        <p:grpSpPr>
          <a:xfrm rot="8606337">
            <a:off x="2445722" y="2332012"/>
            <a:ext cx="365834" cy="336957"/>
            <a:chOff x="1933470" y="5263081"/>
            <a:chExt cx="365834" cy="336957"/>
          </a:xfrm>
        </p:grpSpPr>
        <p:sp>
          <p:nvSpPr>
            <p:cNvPr id="437" name="타원 436"/>
            <p:cNvSpPr/>
            <p:nvPr/>
          </p:nvSpPr>
          <p:spPr>
            <a:xfrm>
              <a:off x="1933470" y="5326975"/>
              <a:ext cx="190257" cy="19025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8" name="직선 연결선 437"/>
            <p:cNvCxnSpPr/>
            <p:nvPr/>
          </p:nvCxnSpPr>
          <p:spPr>
            <a:xfrm flipV="1">
              <a:off x="2127191" y="5263081"/>
              <a:ext cx="11079" cy="3325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직선 연결선 438"/>
            <p:cNvCxnSpPr>
              <a:stCxn id="437" idx="6"/>
            </p:cNvCxnSpPr>
            <p:nvPr/>
          </p:nvCxnSpPr>
          <p:spPr>
            <a:xfrm flipV="1">
              <a:off x="2123727" y="5263081"/>
              <a:ext cx="163299" cy="1590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직선 연결선 439"/>
            <p:cNvCxnSpPr/>
            <p:nvPr/>
          </p:nvCxnSpPr>
          <p:spPr>
            <a:xfrm>
              <a:off x="2136005" y="5441015"/>
              <a:ext cx="163299" cy="1590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1" name="그룹 440"/>
          <p:cNvGrpSpPr/>
          <p:nvPr/>
        </p:nvGrpSpPr>
        <p:grpSpPr>
          <a:xfrm rot="5400000">
            <a:off x="4244232" y="4079297"/>
            <a:ext cx="365834" cy="336957"/>
            <a:chOff x="1933470" y="5263081"/>
            <a:chExt cx="365834" cy="336957"/>
          </a:xfrm>
        </p:grpSpPr>
        <p:sp>
          <p:nvSpPr>
            <p:cNvPr id="442" name="타원 441"/>
            <p:cNvSpPr/>
            <p:nvPr/>
          </p:nvSpPr>
          <p:spPr>
            <a:xfrm>
              <a:off x="1933470" y="5326975"/>
              <a:ext cx="190257" cy="19025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3" name="직선 연결선 442"/>
            <p:cNvCxnSpPr/>
            <p:nvPr/>
          </p:nvCxnSpPr>
          <p:spPr>
            <a:xfrm flipV="1">
              <a:off x="2127191" y="5263081"/>
              <a:ext cx="11079" cy="3325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직선 연결선 443"/>
            <p:cNvCxnSpPr>
              <a:stCxn id="442" idx="6"/>
            </p:cNvCxnSpPr>
            <p:nvPr/>
          </p:nvCxnSpPr>
          <p:spPr>
            <a:xfrm flipV="1">
              <a:off x="2123727" y="5263081"/>
              <a:ext cx="163299" cy="1590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직선 연결선 444"/>
            <p:cNvCxnSpPr/>
            <p:nvPr/>
          </p:nvCxnSpPr>
          <p:spPr>
            <a:xfrm>
              <a:off x="2136005" y="5441015"/>
              <a:ext cx="163299" cy="1590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6" name="그룹 445"/>
          <p:cNvGrpSpPr/>
          <p:nvPr/>
        </p:nvGrpSpPr>
        <p:grpSpPr>
          <a:xfrm rot="10622528">
            <a:off x="4098140" y="4514026"/>
            <a:ext cx="365834" cy="336957"/>
            <a:chOff x="1933470" y="5263081"/>
            <a:chExt cx="365834" cy="336957"/>
          </a:xfrm>
        </p:grpSpPr>
        <p:sp>
          <p:nvSpPr>
            <p:cNvPr id="447" name="타원 446"/>
            <p:cNvSpPr/>
            <p:nvPr/>
          </p:nvSpPr>
          <p:spPr>
            <a:xfrm>
              <a:off x="1933470" y="5326975"/>
              <a:ext cx="190257" cy="19025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8" name="직선 연결선 447"/>
            <p:cNvCxnSpPr/>
            <p:nvPr/>
          </p:nvCxnSpPr>
          <p:spPr>
            <a:xfrm flipV="1">
              <a:off x="2127191" y="5263081"/>
              <a:ext cx="11079" cy="3325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직선 연결선 448"/>
            <p:cNvCxnSpPr>
              <a:stCxn id="447" idx="6"/>
            </p:cNvCxnSpPr>
            <p:nvPr/>
          </p:nvCxnSpPr>
          <p:spPr>
            <a:xfrm flipV="1">
              <a:off x="2123727" y="5263081"/>
              <a:ext cx="163299" cy="1590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직선 연결선 449"/>
            <p:cNvCxnSpPr/>
            <p:nvPr/>
          </p:nvCxnSpPr>
          <p:spPr>
            <a:xfrm>
              <a:off x="2136005" y="5441015"/>
              <a:ext cx="163299" cy="1590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TextBox 316"/>
          <p:cNvSpPr txBox="1"/>
          <p:nvPr/>
        </p:nvSpPr>
        <p:spPr>
          <a:xfrm rot="19435277">
            <a:off x="2402130" y="2050553"/>
            <a:ext cx="36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452" name="TextBox 451"/>
          <p:cNvSpPr txBox="1"/>
          <p:nvPr/>
        </p:nvSpPr>
        <p:spPr>
          <a:xfrm rot="19669735">
            <a:off x="3465853" y="1513115"/>
            <a:ext cx="36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53" name="TextBox 452"/>
          <p:cNvSpPr txBox="1"/>
          <p:nvPr/>
        </p:nvSpPr>
        <p:spPr>
          <a:xfrm>
            <a:off x="6452121" y="1475492"/>
            <a:ext cx="36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454" name="TextBox 453"/>
          <p:cNvSpPr txBox="1"/>
          <p:nvPr/>
        </p:nvSpPr>
        <p:spPr>
          <a:xfrm>
            <a:off x="5066515" y="1475492"/>
            <a:ext cx="36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55" name="TextBox 454"/>
          <p:cNvSpPr txBox="1"/>
          <p:nvPr/>
        </p:nvSpPr>
        <p:spPr>
          <a:xfrm rot="3220372">
            <a:off x="5149784" y="2493954"/>
            <a:ext cx="36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56" name="TextBox 455"/>
          <p:cNvSpPr txBox="1"/>
          <p:nvPr/>
        </p:nvSpPr>
        <p:spPr>
          <a:xfrm rot="3469362">
            <a:off x="6010386" y="3710231"/>
            <a:ext cx="36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457" name="TextBox 456"/>
          <p:cNvSpPr txBox="1"/>
          <p:nvPr/>
        </p:nvSpPr>
        <p:spPr>
          <a:xfrm>
            <a:off x="3347864" y="3131676"/>
            <a:ext cx="36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458" name="TextBox 457"/>
          <p:cNvSpPr txBox="1"/>
          <p:nvPr/>
        </p:nvSpPr>
        <p:spPr>
          <a:xfrm>
            <a:off x="3339663" y="4067780"/>
            <a:ext cx="36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459" name="TextBox 458"/>
          <p:cNvSpPr txBox="1"/>
          <p:nvPr/>
        </p:nvSpPr>
        <p:spPr>
          <a:xfrm>
            <a:off x="4427984" y="4653136"/>
            <a:ext cx="36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460" name="TextBox 459"/>
          <p:cNvSpPr txBox="1"/>
          <p:nvPr/>
        </p:nvSpPr>
        <p:spPr>
          <a:xfrm>
            <a:off x="5508104" y="4644855"/>
            <a:ext cx="36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grpSp>
        <p:nvGrpSpPr>
          <p:cNvPr id="159" name="그룹 158"/>
          <p:cNvGrpSpPr/>
          <p:nvPr/>
        </p:nvGrpSpPr>
        <p:grpSpPr>
          <a:xfrm>
            <a:off x="509381" y="972978"/>
            <a:ext cx="7736920" cy="5192326"/>
            <a:chOff x="7812360" y="1615736"/>
            <a:chExt cx="359927" cy="364973"/>
          </a:xfrm>
        </p:grpSpPr>
        <p:cxnSp>
          <p:nvCxnSpPr>
            <p:cNvPr id="162" name="직선 연결선 161"/>
            <p:cNvCxnSpPr/>
            <p:nvPr/>
          </p:nvCxnSpPr>
          <p:spPr>
            <a:xfrm>
              <a:off x="7812360" y="1628800"/>
              <a:ext cx="359927" cy="3519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 flipH="1">
              <a:off x="7812360" y="1615736"/>
              <a:ext cx="346978" cy="364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460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410" y="7461448"/>
            <a:ext cx="4510054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액자 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3305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5250" y="313492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  </a:t>
            </a: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ERD 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작성 </a:t>
            </a: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-1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1893404" y="2944432"/>
            <a:ext cx="1152835" cy="5488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학생</a:t>
            </a:r>
            <a:endParaRPr lang="ko-KR" altLang="en-US" sz="20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62" name="순서도: 판단 161"/>
          <p:cNvSpPr/>
          <p:nvPr/>
        </p:nvSpPr>
        <p:spPr>
          <a:xfrm>
            <a:off x="4115170" y="2629049"/>
            <a:ext cx="1973304" cy="1179479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수강</a:t>
            </a:r>
            <a:endParaRPr lang="en-US" altLang="ko-KR" sz="2000" dirty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신청</a:t>
            </a:r>
            <a:endParaRPr lang="ko-KR" altLang="en-US" sz="20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508080" y="1432264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학생번호</a:t>
            </a:r>
            <a:endParaRPr lang="ko-KR" altLang="en-US" sz="1100" dirty="0"/>
          </a:p>
        </p:txBody>
      </p:sp>
      <p:cxnSp>
        <p:nvCxnSpPr>
          <p:cNvPr id="166" name="직선 연결선 165"/>
          <p:cNvCxnSpPr/>
          <p:nvPr/>
        </p:nvCxnSpPr>
        <p:spPr>
          <a:xfrm>
            <a:off x="606761" y="1797752"/>
            <a:ext cx="4764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타원 170"/>
          <p:cNvSpPr/>
          <p:nvPr/>
        </p:nvSpPr>
        <p:spPr>
          <a:xfrm>
            <a:off x="508080" y="3933056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주소</a:t>
            </a:r>
            <a:endParaRPr lang="ko-KR" altLang="en-US" sz="1100" dirty="0"/>
          </a:p>
        </p:txBody>
      </p:sp>
      <p:sp>
        <p:nvSpPr>
          <p:cNvPr id="172" name="타원 171"/>
          <p:cNvSpPr/>
          <p:nvPr/>
        </p:nvSpPr>
        <p:spPr>
          <a:xfrm>
            <a:off x="508080" y="1958221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이름</a:t>
            </a:r>
            <a:endParaRPr lang="ko-KR" altLang="en-US" sz="1100" dirty="0"/>
          </a:p>
        </p:txBody>
      </p:sp>
      <p:sp>
        <p:nvSpPr>
          <p:cNvPr id="173" name="타원 172"/>
          <p:cNvSpPr/>
          <p:nvPr/>
        </p:nvSpPr>
        <p:spPr>
          <a:xfrm>
            <a:off x="500193" y="5412192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계열</a:t>
            </a:r>
            <a:endParaRPr lang="ko-KR" altLang="en-US" sz="1100" dirty="0"/>
          </a:p>
        </p:txBody>
      </p:sp>
      <p:sp>
        <p:nvSpPr>
          <p:cNvPr id="174" name="타원 173"/>
          <p:cNvSpPr/>
          <p:nvPr/>
        </p:nvSpPr>
        <p:spPr>
          <a:xfrm>
            <a:off x="508080" y="2976760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생일</a:t>
            </a:r>
            <a:endParaRPr lang="ko-KR" altLang="en-US" sz="1100" dirty="0"/>
          </a:p>
        </p:txBody>
      </p:sp>
      <p:sp>
        <p:nvSpPr>
          <p:cNvPr id="175" name="타원 174"/>
          <p:cNvSpPr/>
          <p:nvPr/>
        </p:nvSpPr>
        <p:spPr>
          <a:xfrm>
            <a:off x="508080" y="2459864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성별</a:t>
            </a:r>
            <a:endParaRPr lang="ko-KR" altLang="en-US" sz="1100" dirty="0"/>
          </a:p>
        </p:txBody>
      </p:sp>
      <p:sp>
        <p:nvSpPr>
          <p:cNvPr id="176" name="타원 175"/>
          <p:cNvSpPr/>
          <p:nvPr/>
        </p:nvSpPr>
        <p:spPr>
          <a:xfrm>
            <a:off x="500193" y="4437112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학교</a:t>
            </a:r>
            <a:endParaRPr lang="ko-KR" altLang="en-US" sz="1100" dirty="0"/>
          </a:p>
        </p:txBody>
      </p:sp>
      <p:sp>
        <p:nvSpPr>
          <p:cNvPr id="177" name="타원 176"/>
          <p:cNvSpPr/>
          <p:nvPr/>
        </p:nvSpPr>
        <p:spPr>
          <a:xfrm>
            <a:off x="508080" y="4953365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학년</a:t>
            </a:r>
            <a:endParaRPr lang="ko-KR" altLang="en-US" sz="1100" dirty="0"/>
          </a:p>
        </p:txBody>
      </p:sp>
      <p:sp>
        <p:nvSpPr>
          <p:cNvPr id="178" name="타원 177"/>
          <p:cNvSpPr/>
          <p:nvPr/>
        </p:nvSpPr>
        <p:spPr>
          <a:xfrm>
            <a:off x="508080" y="3451881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휴대번호</a:t>
            </a:r>
            <a:endParaRPr lang="ko-KR" altLang="en-US" sz="1100" dirty="0"/>
          </a:p>
        </p:txBody>
      </p:sp>
      <p:sp>
        <p:nvSpPr>
          <p:cNvPr id="180" name="타원 179"/>
          <p:cNvSpPr/>
          <p:nvPr/>
        </p:nvSpPr>
        <p:spPr>
          <a:xfrm>
            <a:off x="3707904" y="1576280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신청번호</a:t>
            </a:r>
            <a:endParaRPr lang="ko-KR" altLang="en-US" sz="1100" dirty="0"/>
          </a:p>
        </p:txBody>
      </p:sp>
      <p:sp>
        <p:nvSpPr>
          <p:cNvPr id="183" name="타원 182"/>
          <p:cNvSpPr/>
          <p:nvPr/>
        </p:nvSpPr>
        <p:spPr>
          <a:xfrm>
            <a:off x="4513585" y="1576280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학생번호</a:t>
            </a:r>
            <a:endParaRPr lang="ko-KR" altLang="en-US" sz="1100" dirty="0"/>
          </a:p>
        </p:txBody>
      </p:sp>
      <p:cxnSp>
        <p:nvCxnSpPr>
          <p:cNvPr id="184" name="직선 연결선 183"/>
          <p:cNvCxnSpPr/>
          <p:nvPr/>
        </p:nvCxnSpPr>
        <p:spPr>
          <a:xfrm>
            <a:off x="3820195" y="1936390"/>
            <a:ext cx="4764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>
            <a:off x="4612266" y="1953604"/>
            <a:ext cx="47647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타원 187"/>
          <p:cNvSpPr/>
          <p:nvPr/>
        </p:nvSpPr>
        <p:spPr>
          <a:xfrm>
            <a:off x="5279907" y="1576280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강좌번호</a:t>
            </a:r>
            <a:endParaRPr lang="ko-KR" altLang="en-US" sz="1100" dirty="0"/>
          </a:p>
        </p:txBody>
      </p:sp>
      <p:cxnSp>
        <p:nvCxnSpPr>
          <p:cNvPr id="189" name="직선 연결선 188"/>
          <p:cNvCxnSpPr/>
          <p:nvPr/>
        </p:nvCxnSpPr>
        <p:spPr>
          <a:xfrm>
            <a:off x="5378588" y="1953604"/>
            <a:ext cx="47647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0" name="타원 189"/>
          <p:cNvSpPr/>
          <p:nvPr/>
        </p:nvSpPr>
        <p:spPr>
          <a:xfrm>
            <a:off x="6025753" y="1576280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강사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별</a:t>
            </a:r>
            <a:r>
              <a:rPr lang="ko-KR" altLang="en-US" sz="1100" dirty="0"/>
              <a:t>명</a:t>
            </a:r>
          </a:p>
        </p:txBody>
      </p:sp>
      <p:cxnSp>
        <p:nvCxnSpPr>
          <p:cNvPr id="193" name="직선 연결선 192"/>
          <p:cNvCxnSpPr/>
          <p:nvPr/>
        </p:nvCxnSpPr>
        <p:spPr>
          <a:xfrm>
            <a:off x="6124434" y="1953604"/>
            <a:ext cx="47647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165" idx="5"/>
          </p:cNvCxnSpPr>
          <p:nvPr/>
        </p:nvCxnSpPr>
        <p:spPr>
          <a:xfrm>
            <a:off x="1083237" y="1767772"/>
            <a:ext cx="1268672" cy="1203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/>
          <p:cNvCxnSpPr>
            <a:stCxn id="172" idx="6"/>
          </p:cNvCxnSpPr>
          <p:nvPr/>
        </p:nvCxnSpPr>
        <p:spPr>
          <a:xfrm>
            <a:off x="1181918" y="2154757"/>
            <a:ext cx="833072" cy="789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75" idx="6"/>
          </p:cNvCxnSpPr>
          <p:nvPr/>
        </p:nvCxnSpPr>
        <p:spPr>
          <a:xfrm>
            <a:off x="1181918" y="2656400"/>
            <a:ext cx="711486" cy="43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>
            <a:stCxn id="174" idx="6"/>
            <a:endCxn id="159" idx="1"/>
          </p:cNvCxnSpPr>
          <p:nvPr/>
        </p:nvCxnSpPr>
        <p:spPr>
          <a:xfrm>
            <a:off x="1181918" y="3173296"/>
            <a:ext cx="711486" cy="45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>
            <a:stCxn id="171" idx="6"/>
          </p:cNvCxnSpPr>
          <p:nvPr/>
        </p:nvCxnSpPr>
        <p:spPr>
          <a:xfrm flipV="1">
            <a:off x="1181918" y="3520496"/>
            <a:ext cx="711486" cy="609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>
            <a:stCxn id="176" idx="6"/>
          </p:cNvCxnSpPr>
          <p:nvPr/>
        </p:nvCxnSpPr>
        <p:spPr>
          <a:xfrm flipV="1">
            <a:off x="1174031" y="3520496"/>
            <a:ext cx="899285" cy="1113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>
            <a:stCxn id="177" idx="6"/>
          </p:cNvCxnSpPr>
          <p:nvPr/>
        </p:nvCxnSpPr>
        <p:spPr>
          <a:xfrm flipV="1">
            <a:off x="1181918" y="3515133"/>
            <a:ext cx="1071310" cy="163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>
            <a:stCxn id="178" idx="6"/>
          </p:cNvCxnSpPr>
          <p:nvPr/>
        </p:nvCxnSpPr>
        <p:spPr>
          <a:xfrm flipV="1">
            <a:off x="1181918" y="3369832"/>
            <a:ext cx="711486" cy="278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>
            <a:stCxn id="173" idx="6"/>
            <a:endCxn id="159" idx="2"/>
          </p:cNvCxnSpPr>
          <p:nvPr/>
        </p:nvCxnSpPr>
        <p:spPr>
          <a:xfrm flipV="1">
            <a:off x="1174031" y="3493265"/>
            <a:ext cx="1295791" cy="2115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>
            <a:stCxn id="180" idx="4"/>
          </p:cNvCxnSpPr>
          <p:nvPr/>
        </p:nvCxnSpPr>
        <p:spPr>
          <a:xfrm>
            <a:off x="4044823" y="1969352"/>
            <a:ext cx="468762" cy="1002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/>
          <p:cNvCxnSpPr>
            <a:stCxn id="183" idx="4"/>
          </p:cNvCxnSpPr>
          <p:nvPr/>
        </p:nvCxnSpPr>
        <p:spPr>
          <a:xfrm>
            <a:off x="4850504" y="1969352"/>
            <a:ext cx="83156" cy="770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/>
          <p:cNvCxnSpPr>
            <a:stCxn id="188" idx="4"/>
          </p:cNvCxnSpPr>
          <p:nvPr/>
        </p:nvCxnSpPr>
        <p:spPr>
          <a:xfrm flipH="1">
            <a:off x="5279907" y="1969352"/>
            <a:ext cx="336919" cy="770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>
            <a:stCxn id="190" idx="4"/>
          </p:cNvCxnSpPr>
          <p:nvPr/>
        </p:nvCxnSpPr>
        <p:spPr>
          <a:xfrm flipH="1">
            <a:off x="5691463" y="1969352"/>
            <a:ext cx="671209" cy="97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159" idx="3"/>
            <a:endCxn id="162" idx="1"/>
          </p:cNvCxnSpPr>
          <p:nvPr/>
        </p:nvCxnSpPr>
        <p:spPr>
          <a:xfrm flipV="1">
            <a:off x="3046239" y="3218789"/>
            <a:ext cx="1068931" cy="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직사각형 325"/>
          <p:cNvSpPr/>
          <p:nvPr/>
        </p:nvSpPr>
        <p:spPr>
          <a:xfrm>
            <a:off x="7282178" y="2938007"/>
            <a:ext cx="1152835" cy="5488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강좌</a:t>
            </a:r>
            <a:endParaRPr lang="ko-KR" altLang="en-US" sz="20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327" name="직선 연결선 326"/>
          <p:cNvCxnSpPr>
            <a:stCxn id="162" idx="3"/>
            <a:endCxn id="326" idx="1"/>
          </p:cNvCxnSpPr>
          <p:nvPr/>
        </p:nvCxnSpPr>
        <p:spPr>
          <a:xfrm flipV="1">
            <a:off x="6088474" y="3212424"/>
            <a:ext cx="1193704" cy="6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타원 331"/>
          <p:cNvSpPr/>
          <p:nvPr/>
        </p:nvSpPr>
        <p:spPr>
          <a:xfrm>
            <a:off x="6824870" y="1613330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신청일자</a:t>
            </a:r>
            <a:endParaRPr lang="ko-KR" altLang="en-US" sz="1100" dirty="0"/>
          </a:p>
        </p:txBody>
      </p:sp>
      <p:cxnSp>
        <p:nvCxnSpPr>
          <p:cNvPr id="333" name="직선 연결선 332"/>
          <p:cNvCxnSpPr>
            <a:stCxn id="332" idx="3"/>
          </p:cNvCxnSpPr>
          <p:nvPr/>
        </p:nvCxnSpPr>
        <p:spPr>
          <a:xfrm flipH="1">
            <a:off x="5855064" y="1948838"/>
            <a:ext cx="1068487" cy="1145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TextBox 336"/>
          <p:cNvSpPr txBox="1"/>
          <p:nvPr/>
        </p:nvSpPr>
        <p:spPr>
          <a:xfrm>
            <a:off x="3396583" y="2786997"/>
            <a:ext cx="368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N</a:t>
            </a:r>
            <a:endParaRPr lang="ko-KR" altLang="en-US" sz="2400" dirty="0"/>
          </a:p>
        </p:txBody>
      </p:sp>
      <p:sp>
        <p:nvSpPr>
          <p:cNvPr id="338" name="TextBox 337"/>
          <p:cNvSpPr txBox="1"/>
          <p:nvPr/>
        </p:nvSpPr>
        <p:spPr>
          <a:xfrm>
            <a:off x="6506933" y="2782669"/>
            <a:ext cx="368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561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림9.jpg"/>
          <p:cNvPicPr>
            <a:picLocks noChangeAspect="1"/>
          </p:cNvPicPr>
          <p:nvPr/>
        </p:nvPicPr>
        <p:blipFill>
          <a:blip r:embed="rId2"/>
          <a:srcRect r="18422" b="5912"/>
          <a:stretch>
            <a:fillRect/>
          </a:stretch>
        </p:blipFill>
        <p:spPr>
          <a:xfrm>
            <a:off x="4714876" y="2716456"/>
            <a:ext cx="4429124" cy="41415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4500562" cy="6858000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1052736"/>
            <a:ext cx="3667992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ko-KR" altLang="en-US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시나리오</a:t>
            </a:r>
            <a:endParaRPr lang="en-US" altLang="ko-KR" sz="32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ko-KR" altLang="en-US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엔티티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타입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정의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ko-KR" altLang="en-US" sz="20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엔티티타입간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관계정의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ko-KR" altLang="en-US" sz="20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식별자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정의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ERD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작성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SQL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을 이용한 데이터베이스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Q &amp; A</a:t>
            </a:r>
          </a:p>
          <a:p>
            <a:pPr marL="342900" indent="-342900">
              <a:buFont typeface="Wingdings" pitchFamily="2" charset="2"/>
              <a:buChar char="u"/>
            </a:pPr>
            <a:endParaRPr lang="en-US" altLang="ko-KR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8864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95402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410" y="7461448"/>
            <a:ext cx="4510054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액자 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3305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5250" y="313492"/>
            <a:ext cx="2805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  </a:t>
            </a: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ERD 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작성 </a:t>
            </a: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-2</a:t>
            </a:r>
          </a:p>
        </p:txBody>
      </p:sp>
      <p:sp>
        <p:nvSpPr>
          <p:cNvPr id="163" name="직사각형 162"/>
          <p:cNvSpPr/>
          <p:nvPr/>
        </p:nvSpPr>
        <p:spPr>
          <a:xfrm>
            <a:off x="6372200" y="2664143"/>
            <a:ext cx="1080120" cy="5488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강좌</a:t>
            </a:r>
            <a:endParaRPr lang="ko-KR" altLang="en-US" sz="20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2210883" y="2664143"/>
            <a:ext cx="1064973" cy="5488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강사</a:t>
            </a:r>
            <a:endParaRPr lang="ko-KR" altLang="en-US" sz="20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67" name="타원 166"/>
          <p:cNvSpPr/>
          <p:nvPr/>
        </p:nvSpPr>
        <p:spPr>
          <a:xfrm>
            <a:off x="8074626" y="1253306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강좌번호</a:t>
            </a:r>
            <a:endParaRPr lang="ko-KR" altLang="en-US" sz="1100" dirty="0"/>
          </a:p>
        </p:txBody>
      </p:sp>
      <p:cxnSp>
        <p:nvCxnSpPr>
          <p:cNvPr id="168" name="직선 연결선 167"/>
          <p:cNvCxnSpPr/>
          <p:nvPr/>
        </p:nvCxnSpPr>
        <p:spPr>
          <a:xfrm>
            <a:off x="8172059" y="1633315"/>
            <a:ext cx="4764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0" name="타원 199"/>
          <p:cNvSpPr/>
          <p:nvPr/>
        </p:nvSpPr>
        <p:spPr>
          <a:xfrm>
            <a:off x="8100392" y="2315848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과목</a:t>
            </a:r>
            <a:endParaRPr lang="ko-KR" altLang="en-US" sz="1100" dirty="0"/>
          </a:p>
        </p:txBody>
      </p:sp>
      <p:sp>
        <p:nvSpPr>
          <p:cNvPr id="202" name="타원 201"/>
          <p:cNvSpPr/>
          <p:nvPr/>
        </p:nvSpPr>
        <p:spPr>
          <a:xfrm>
            <a:off x="8080144" y="1772816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120112" y="1838547"/>
            <a:ext cx="721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강좌명</a:t>
            </a:r>
            <a:endParaRPr lang="ko-KR" altLang="en-US" sz="11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8120112" y="3394026"/>
            <a:ext cx="730687" cy="393072"/>
            <a:chOff x="7020272" y="3467976"/>
            <a:chExt cx="730687" cy="393072"/>
          </a:xfrm>
        </p:grpSpPr>
        <p:sp>
          <p:nvSpPr>
            <p:cNvPr id="199" name="타원 198"/>
            <p:cNvSpPr/>
            <p:nvPr/>
          </p:nvSpPr>
          <p:spPr>
            <a:xfrm>
              <a:off x="7020272" y="3467976"/>
              <a:ext cx="673838" cy="3930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029105" y="3533707"/>
              <a:ext cx="7218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개강일</a:t>
              </a:r>
              <a:endParaRPr lang="ko-KR" altLang="en-US" sz="11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8144120" y="3920663"/>
            <a:ext cx="758153" cy="393072"/>
            <a:chOff x="7582287" y="3101659"/>
            <a:chExt cx="758153" cy="393072"/>
          </a:xfrm>
        </p:grpSpPr>
        <p:sp>
          <p:nvSpPr>
            <p:cNvPr id="198" name="타원 197"/>
            <p:cNvSpPr/>
            <p:nvPr/>
          </p:nvSpPr>
          <p:spPr>
            <a:xfrm>
              <a:off x="7582287" y="3101659"/>
              <a:ext cx="673838" cy="3930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7618586" y="3167390"/>
              <a:ext cx="7218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종강일</a:t>
              </a:r>
              <a:endParaRPr lang="ko-KR" altLang="en-US" sz="1100" dirty="0"/>
            </a:p>
          </p:txBody>
        </p:sp>
      </p:grpSp>
      <p:sp>
        <p:nvSpPr>
          <p:cNvPr id="207" name="타원 206"/>
          <p:cNvSpPr/>
          <p:nvPr/>
        </p:nvSpPr>
        <p:spPr>
          <a:xfrm>
            <a:off x="8144120" y="2830289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강사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별</a:t>
            </a:r>
            <a:r>
              <a:rPr lang="ko-KR" altLang="en-US" sz="1100" dirty="0"/>
              <a:t>명</a:t>
            </a:r>
          </a:p>
        </p:txBody>
      </p:sp>
      <p:cxnSp>
        <p:nvCxnSpPr>
          <p:cNvPr id="208" name="직선 연결선 207"/>
          <p:cNvCxnSpPr/>
          <p:nvPr/>
        </p:nvCxnSpPr>
        <p:spPr>
          <a:xfrm>
            <a:off x="8242801" y="3207613"/>
            <a:ext cx="47647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144120" y="4489703"/>
            <a:ext cx="729207" cy="393072"/>
            <a:chOff x="8196523" y="3473063"/>
            <a:chExt cx="729207" cy="393072"/>
          </a:xfrm>
        </p:grpSpPr>
        <p:sp>
          <p:nvSpPr>
            <p:cNvPr id="203" name="타원 202"/>
            <p:cNvSpPr/>
            <p:nvPr/>
          </p:nvSpPr>
          <p:spPr>
            <a:xfrm>
              <a:off x="8196523" y="3473063"/>
              <a:ext cx="673838" cy="3930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203876" y="3538794"/>
              <a:ext cx="7218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강의실</a:t>
              </a:r>
              <a:endParaRPr lang="ko-KR" altLang="en-US" sz="1100" dirty="0"/>
            </a:p>
          </p:txBody>
        </p:sp>
      </p:grpSp>
      <p:sp>
        <p:nvSpPr>
          <p:cNvPr id="210" name="타원 209"/>
          <p:cNvSpPr/>
          <p:nvPr/>
        </p:nvSpPr>
        <p:spPr>
          <a:xfrm>
            <a:off x="619667" y="1379744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강사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별</a:t>
            </a:r>
            <a:r>
              <a:rPr lang="ko-KR" altLang="en-US" sz="1100" dirty="0"/>
              <a:t>명</a:t>
            </a:r>
          </a:p>
        </p:txBody>
      </p:sp>
      <p:cxnSp>
        <p:nvCxnSpPr>
          <p:cNvPr id="211" name="직선 연결선 210"/>
          <p:cNvCxnSpPr/>
          <p:nvPr/>
        </p:nvCxnSpPr>
        <p:spPr>
          <a:xfrm>
            <a:off x="718348" y="1751125"/>
            <a:ext cx="4764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타원 212"/>
          <p:cNvSpPr/>
          <p:nvPr/>
        </p:nvSpPr>
        <p:spPr>
          <a:xfrm>
            <a:off x="1320794" y="4337998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주소</a:t>
            </a:r>
            <a:endParaRPr lang="ko-KR" altLang="en-US" sz="1100" dirty="0"/>
          </a:p>
        </p:txBody>
      </p:sp>
      <p:sp>
        <p:nvSpPr>
          <p:cNvPr id="214" name="타원 213"/>
          <p:cNvSpPr/>
          <p:nvPr/>
        </p:nvSpPr>
        <p:spPr>
          <a:xfrm>
            <a:off x="619667" y="2467607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이름</a:t>
            </a:r>
            <a:endParaRPr lang="ko-KR" altLang="en-US" sz="1100" dirty="0"/>
          </a:p>
        </p:txBody>
      </p:sp>
      <p:sp>
        <p:nvSpPr>
          <p:cNvPr id="216" name="타원 215"/>
          <p:cNvSpPr/>
          <p:nvPr/>
        </p:nvSpPr>
        <p:spPr>
          <a:xfrm>
            <a:off x="619667" y="3570776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생일</a:t>
            </a:r>
            <a:endParaRPr lang="ko-KR" altLang="en-US" sz="1100" dirty="0"/>
          </a:p>
        </p:txBody>
      </p:sp>
      <p:sp>
        <p:nvSpPr>
          <p:cNvPr id="217" name="타원 216"/>
          <p:cNvSpPr/>
          <p:nvPr/>
        </p:nvSpPr>
        <p:spPr>
          <a:xfrm>
            <a:off x="619667" y="3016440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성별</a:t>
            </a:r>
            <a:endParaRPr lang="ko-KR" altLang="en-US" sz="1100" dirty="0"/>
          </a:p>
        </p:txBody>
      </p:sp>
      <p:sp>
        <p:nvSpPr>
          <p:cNvPr id="218" name="타원 217"/>
          <p:cNvSpPr/>
          <p:nvPr/>
        </p:nvSpPr>
        <p:spPr>
          <a:xfrm>
            <a:off x="619667" y="1922776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과목</a:t>
            </a:r>
            <a:endParaRPr lang="ko-KR" altLang="en-US" sz="1100" dirty="0"/>
          </a:p>
        </p:txBody>
      </p:sp>
      <p:sp>
        <p:nvSpPr>
          <p:cNvPr id="219" name="타원 218"/>
          <p:cNvSpPr/>
          <p:nvPr/>
        </p:nvSpPr>
        <p:spPr>
          <a:xfrm>
            <a:off x="2210883" y="4404042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계좌</a:t>
            </a:r>
            <a:endParaRPr lang="en-US" altLang="ko-KR" sz="1100" dirty="0" smtClean="0"/>
          </a:p>
        </p:txBody>
      </p:sp>
      <p:sp>
        <p:nvSpPr>
          <p:cNvPr id="221" name="타원 220"/>
          <p:cNvSpPr/>
          <p:nvPr/>
        </p:nvSpPr>
        <p:spPr>
          <a:xfrm>
            <a:off x="619667" y="4093273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휴대번호</a:t>
            </a:r>
            <a:endParaRPr lang="ko-KR" altLang="en-US" sz="1100" dirty="0"/>
          </a:p>
        </p:txBody>
      </p:sp>
      <p:cxnSp>
        <p:nvCxnSpPr>
          <p:cNvPr id="259" name="직선 연결선 258"/>
          <p:cNvCxnSpPr>
            <a:stCxn id="167" idx="2"/>
            <a:endCxn id="163" idx="0"/>
          </p:cNvCxnSpPr>
          <p:nvPr/>
        </p:nvCxnSpPr>
        <p:spPr>
          <a:xfrm flipH="1">
            <a:off x="6912260" y="1449842"/>
            <a:ext cx="1162366" cy="1214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/>
          <p:cNvCxnSpPr>
            <a:stCxn id="5" idx="1"/>
          </p:cNvCxnSpPr>
          <p:nvPr/>
        </p:nvCxnSpPr>
        <p:spPr>
          <a:xfrm flipH="1">
            <a:off x="7164288" y="1969352"/>
            <a:ext cx="955824" cy="694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/>
          <p:cNvCxnSpPr>
            <a:stCxn id="200" idx="2"/>
          </p:cNvCxnSpPr>
          <p:nvPr/>
        </p:nvCxnSpPr>
        <p:spPr>
          <a:xfrm flipH="1">
            <a:off x="7475618" y="2512384"/>
            <a:ext cx="624774" cy="274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>
            <a:stCxn id="207" idx="2"/>
            <a:endCxn id="163" idx="3"/>
          </p:cNvCxnSpPr>
          <p:nvPr/>
        </p:nvCxnSpPr>
        <p:spPr>
          <a:xfrm flipH="1" flipV="1">
            <a:off x="7452320" y="2938560"/>
            <a:ext cx="691800" cy="88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>
            <a:stCxn id="204" idx="1"/>
          </p:cNvCxnSpPr>
          <p:nvPr/>
        </p:nvCxnSpPr>
        <p:spPr>
          <a:xfrm flipH="1" flipV="1">
            <a:off x="7380312" y="3223361"/>
            <a:ext cx="748633" cy="367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/>
          <p:cNvCxnSpPr>
            <a:stCxn id="198" idx="2"/>
          </p:cNvCxnSpPr>
          <p:nvPr/>
        </p:nvCxnSpPr>
        <p:spPr>
          <a:xfrm flipH="1" flipV="1">
            <a:off x="7380312" y="3223361"/>
            <a:ext cx="763808" cy="89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/>
          <p:cNvCxnSpPr>
            <a:stCxn id="203" idx="2"/>
          </p:cNvCxnSpPr>
          <p:nvPr/>
        </p:nvCxnSpPr>
        <p:spPr>
          <a:xfrm flipH="1" flipV="1">
            <a:off x="7121771" y="3223361"/>
            <a:ext cx="1022349" cy="146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>
            <a:stCxn id="219" idx="0"/>
            <a:endCxn id="164" idx="2"/>
          </p:cNvCxnSpPr>
          <p:nvPr/>
        </p:nvCxnSpPr>
        <p:spPr>
          <a:xfrm flipV="1">
            <a:off x="2547802" y="3212976"/>
            <a:ext cx="195568" cy="1191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/>
          <p:cNvCxnSpPr>
            <a:stCxn id="213" idx="7"/>
          </p:cNvCxnSpPr>
          <p:nvPr/>
        </p:nvCxnSpPr>
        <p:spPr>
          <a:xfrm flipV="1">
            <a:off x="1895951" y="3212977"/>
            <a:ext cx="651851" cy="1182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>
            <a:stCxn id="221" idx="6"/>
          </p:cNvCxnSpPr>
          <p:nvPr/>
        </p:nvCxnSpPr>
        <p:spPr>
          <a:xfrm flipV="1">
            <a:off x="1293505" y="3212977"/>
            <a:ext cx="1118255" cy="107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연결선 290"/>
          <p:cNvCxnSpPr>
            <a:stCxn id="216" idx="7"/>
          </p:cNvCxnSpPr>
          <p:nvPr/>
        </p:nvCxnSpPr>
        <p:spPr>
          <a:xfrm flipV="1">
            <a:off x="1194824" y="3187042"/>
            <a:ext cx="1016059" cy="441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/>
          <p:cNvCxnSpPr>
            <a:stCxn id="217" idx="6"/>
            <a:endCxn id="164" idx="1"/>
          </p:cNvCxnSpPr>
          <p:nvPr/>
        </p:nvCxnSpPr>
        <p:spPr>
          <a:xfrm flipV="1">
            <a:off x="1293505" y="2938560"/>
            <a:ext cx="917378" cy="274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214" idx="7"/>
          </p:cNvCxnSpPr>
          <p:nvPr/>
        </p:nvCxnSpPr>
        <p:spPr>
          <a:xfrm>
            <a:off x="1194824" y="2525171"/>
            <a:ext cx="1016059" cy="261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98"/>
          <p:cNvCxnSpPr>
            <a:stCxn id="218" idx="6"/>
          </p:cNvCxnSpPr>
          <p:nvPr/>
        </p:nvCxnSpPr>
        <p:spPr>
          <a:xfrm>
            <a:off x="1293505" y="2119312"/>
            <a:ext cx="1046247" cy="530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>
            <a:stCxn id="210" idx="7"/>
            <a:endCxn id="164" idx="0"/>
          </p:cNvCxnSpPr>
          <p:nvPr/>
        </p:nvCxnSpPr>
        <p:spPr>
          <a:xfrm>
            <a:off x="1194824" y="1437308"/>
            <a:ext cx="1548546" cy="1226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순서도: 판단 311"/>
          <p:cNvSpPr/>
          <p:nvPr/>
        </p:nvSpPr>
        <p:spPr>
          <a:xfrm>
            <a:off x="4252940" y="2549948"/>
            <a:ext cx="1300319" cy="777224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강의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313" name="직선 연결선 312"/>
          <p:cNvCxnSpPr>
            <a:stCxn id="164" idx="3"/>
            <a:endCxn id="312" idx="1"/>
          </p:cNvCxnSpPr>
          <p:nvPr/>
        </p:nvCxnSpPr>
        <p:spPr>
          <a:xfrm>
            <a:off x="3275856" y="2938560"/>
            <a:ext cx="977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/>
          <p:cNvCxnSpPr>
            <a:stCxn id="163" idx="1"/>
            <a:endCxn id="312" idx="3"/>
          </p:cNvCxnSpPr>
          <p:nvPr/>
        </p:nvCxnSpPr>
        <p:spPr>
          <a:xfrm flipH="1">
            <a:off x="5553259" y="2938560"/>
            <a:ext cx="818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/>
          <p:cNvSpPr txBox="1"/>
          <p:nvPr/>
        </p:nvSpPr>
        <p:spPr>
          <a:xfrm>
            <a:off x="5742604" y="2542587"/>
            <a:ext cx="36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323" name="TextBox 322"/>
          <p:cNvSpPr txBox="1"/>
          <p:nvPr/>
        </p:nvSpPr>
        <p:spPr>
          <a:xfrm>
            <a:off x="3624208" y="2524254"/>
            <a:ext cx="36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293505" y="5229200"/>
            <a:ext cx="7163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 smtClean="0"/>
              <a:t>강좌를 개설 시 강좌 테이블에 정보가 입력됨으로 강좌개설은 </a:t>
            </a:r>
            <a:endParaRPr lang="en-US" altLang="ko-KR" dirty="0" smtClean="0"/>
          </a:p>
          <a:p>
            <a:r>
              <a:rPr lang="ko-KR" altLang="en-US" dirty="0" smtClean="0"/>
              <a:t>수강신청과 다르게 테이블로 적합하지 않은가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51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410" y="7461448"/>
            <a:ext cx="4510054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액자 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3305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5250" y="313492"/>
            <a:ext cx="2802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  </a:t>
            </a: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ERD 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작성 </a:t>
            </a: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-3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1690973" y="2636912"/>
            <a:ext cx="1152835" cy="5488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학생</a:t>
            </a:r>
            <a:endParaRPr lang="ko-KR" altLang="en-US" sz="20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62" name="순서도: 판단 161"/>
          <p:cNvSpPr/>
          <p:nvPr/>
        </p:nvSpPr>
        <p:spPr>
          <a:xfrm>
            <a:off x="3585348" y="2321529"/>
            <a:ext cx="1973304" cy="1179479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수강</a:t>
            </a:r>
            <a:endParaRPr lang="en-US" altLang="ko-KR" sz="2000" dirty="0">
              <a:latin typeface="Adobe 고딕 Std B" pitchFamily="34" charset="-127"/>
              <a:ea typeface="Adobe 고딕 Std B" pitchFamily="34" charset="-127"/>
            </a:endParaRPr>
          </a:p>
          <a:p>
            <a:pPr algn="ctr"/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신청</a:t>
            </a:r>
            <a:endParaRPr lang="ko-KR" altLang="en-US" sz="20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6284458" y="2636232"/>
            <a:ext cx="1152835" cy="5488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강좌</a:t>
            </a:r>
            <a:endParaRPr lang="ko-KR" altLang="en-US" sz="20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995582" y="4608359"/>
            <a:ext cx="1152835" cy="5488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강사</a:t>
            </a:r>
            <a:endParaRPr lang="ko-KR" altLang="en-US" sz="20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305649" y="1124744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학생번호</a:t>
            </a:r>
            <a:endParaRPr lang="ko-KR" altLang="en-US" sz="1100" dirty="0"/>
          </a:p>
        </p:txBody>
      </p:sp>
      <p:cxnSp>
        <p:nvCxnSpPr>
          <p:cNvPr id="166" name="직선 연결선 165"/>
          <p:cNvCxnSpPr/>
          <p:nvPr/>
        </p:nvCxnSpPr>
        <p:spPr>
          <a:xfrm>
            <a:off x="404330" y="1490232"/>
            <a:ext cx="4764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7" name="타원 166"/>
          <p:cNvSpPr/>
          <p:nvPr/>
        </p:nvSpPr>
        <p:spPr>
          <a:xfrm>
            <a:off x="8074626" y="1253306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강좌번호</a:t>
            </a:r>
            <a:endParaRPr lang="ko-KR" altLang="en-US" sz="1100" dirty="0"/>
          </a:p>
        </p:txBody>
      </p:sp>
      <p:cxnSp>
        <p:nvCxnSpPr>
          <p:cNvPr id="168" name="직선 연결선 167"/>
          <p:cNvCxnSpPr/>
          <p:nvPr/>
        </p:nvCxnSpPr>
        <p:spPr>
          <a:xfrm>
            <a:off x="8172059" y="1633315"/>
            <a:ext cx="4764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타원 170"/>
          <p:cNvSpPr/>
          <p:nvPr/>
        </p:nvSpPr>
        <p:spPr>
          <a:xfrm>
            <a:off x="305649" y="3625536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주소</a:t>
            </a:r>
            <a:endParaRPr lang="ko-KR" altLang="en-US" sz="1100" dirty="0"/>
          </a:p>
        </p:txBody>
      </p:sp>
      <p:sp>
        <p:nvSpPr>
          <p:cNvPr id="172" name="타원 171"/>
          <p:cNvSpPr/>
          <p:nvPr/>
        </p:nvSpPr>
        <p:spPr>
          <a:xfrm>
            <a:off x="305649" y="1650701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이름</a:t>
            </a:r>
            <a:endParaRPr lang="ko-KR" altLang="en-US" sz="1100" dirty="0"/>
          </a:p>
        </p:txBody>
      </p:sp>
      <p:sp>
        <p:nvSpPr>
          <p:cNvPr id="173" name="타원 172"/>
          <p:cNvSpPr/>
          <p:nvPr/>
        </p:nvSpPr>
        <p:spPr>
          <a:xfrm>
            <a:off x="297762" y="5104672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계열</a:t>
            </a:r>
            <a:endParaRPr lang="ko-KR" altLang="en-US" sz="1100" dirty="0"/>
          </a:p>
        </p:txBody>
      </p:sp>
      <p:sp>
        <p:nvSpPr>
          <p:cNvPr id="174" name="타원 173"/>
          <p:cNvSpPr/>
          <p:nvPr/>
        </p:nvSpPr>
        <p:spPr>
          <a:xfrm>
            <a:off x="305649" y="2669240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생일</a:t>
            </a:r>
            <a:endParaRPr lang="ko-KR" altLang="en-US" sz="1100" dirty="0"/>
          </a:p>
        </p:txBody>
      </p:sp>
      <p:sp>
        <p:nvSpPr>
          <p:cNvPr id="175" name="타원 174"/>
          <p:cNvSpPr/>
          <p:nvPr/>
        </p:nvSpPr>
        <p:spPr>
          <a:xfrm>
            <a:off x="305649" y="2152344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성별</a:t>
            </a:r>
            <a:endParaRPr lang="ko-KR" altLang="en-US" sz="1100" dirty="0"/>
          </a:p>
        </p:txBody>
      </p:sp>
      <p:sp>
        <p:nvSpPr>
          <p:cNvPr id="176" name="타원 175"/>
          <p:cNvSpPr/>
          <p:nvPr/>
        </p:nvSpPr>
        <p:spPr>
          <a:xfrm>
            <a:off x="297762" y="4129592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학교</a:t>
            </a:r>
            <a:endParaRPr lang="ko-KR" altLang="en-US" sz="1100" dirty="0"/>
          </a:p>
        </p:txBody>
      </p:sp>
      <p:sp>
        <p:nvSpPr>
          <p:cNvPr id="177" name="타원 176"/>
          <p:cNvSpPr/>
          <p:nvPr/>
        </p:nvSpPr>
        <p:spPr>
          <a:xfrm>
            <a:off x="305649" y="4645845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학년</a:t>
            </a:r>
            <a:endParaRPr lang="ko-KR" altLang="en-US" sz="1100" dirty="0"/>
          </a:p>
        </p:txBody>
      </p:sp>
      <p:sp>
        <p:nvSpPr>
          <p:cNvPr id="178" name="타원 177"/>
          <p:cNvSpPr/>
          <p:nvPr/>
        </p:nvSpPr>
        <p:spPr>
          <a:xfrm>
            <a:off x="305649" y="3144361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휴대번호</a:t>
            </a:r>
            <a:endParaRPr lang="ko-KR" altLang="en-US" sz="1100" dirty="0"/>
          </a:p>
        </p:txBody>
      </p:sp>
      <p:sp>
        <p:nvSpPr>
          <p:cNvPr id="180" name="타원 179"/>
          <p:cNvSpPr/>
          <p:nvPr/>
        </p:nvSpPr>
        <p:spPr>
          <a:xfrm>
            <a:off x="3178082" y="1268760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신청번호</a:t>
            </a:r>
            <a:endParaRPr lang="ko-KR" altLang="en-US" sz="1100" dirty="0"/>
          </a:p>
        </p:txBody>
      </p:sp>
      <p:sp>
        <p:nvSpPr>
          <p:cNvPr id="183" name="타원 182"/>
          <p:cNvSpPr/>
          <p:nvPr/>
        </p:nvSpPr>
        <p:spPr>
          <a:xfrm>
            <a:off x="3983763" y="1268760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학생번호</a:t>
            </a:r>
            <a:endParaRPr lang="ko-KR" altLang="en-US" sz="1100" dirty="0"/>
          </a:p>
        </p:txBody>
      </p:sp>
      <p:cxnSp>
        <p:nvCxnSpPr>
          <p:cNvPr id="184" name="직선 연결선 183"/>
          <p:cNvCxnSpPr/>
          <p:nvPr/>
        </p:nvCxnSpPr>
        <p:spPr>
          <a:xfrm>
            <a:off x="3290373" y="1628870"/>
            <a:ext cx="4764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>
            <a:off x="4082444" y="1646084"/>
            <a:ext cx="47647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타원 187"/>
          <p:cNvSpPr/>
          <p:nvPr/>
        </p:nvSpPr>
        <p:spPr>
          <a:xfrm>
            <a:off x="4750085" y="1268760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강좌번호</a:t>
            </a:r>
            <a:endParaRPr lang="ko-KR" altLang="en-US" sz="1100" dirty="0"/>
          </a:p>
        </p:txBody>
      </p:sp>
      <p:cxnSp>
        <p:nvCxnSpPr>
          <p:cNvPr id="189" name="직선 연결선 188"/>
          <p:cNvCxnSpPr/>
          <p:nvPr/>
        </p:nvCxnSpPr>
        <p:spPr>
          <a:xfrm>
            <a:off x="4848766" y="1646084"/>
            <a:ext cx="47647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0" name="타원 189"/>
          <p:cNvSpPr/>
          <p:nvPr/>
        </p:nvSpPr>
        <p:spPr>
          <a:xfrm>
            <a:off x="5495931" y="1268760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강사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별</a:t>
            </a:r>
            <a:r>
              <a:rPr lang="ko-KR" altLang="en-US" sz="1100" dirty="0"/>
              <a:t>명</a:t>
            </a:r>
          </a:p>
        </p:txBody>
      </p:sp>
      <p:cxnSp>
        <p:nvCxnSpPr>
          <p:cNvPr id="193" name="직선 연결선 192"/>
          <p:cNvCxnSpPr/>
          <p:nvPr/>
        </p:nvCxnSpPr>
        <p:spPr>
          <a:xfrm>
            <a:off x="5594612" y="1646084"/>
            <a:ext cx="47647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0" name="타원 199"/>
          <p:cNvSpPr/>
          <p:nvPr/>
        </p:nvSpPr>
        <p:spPr>
          <a:xfrm>
            <a:off x="8100392" y="2315848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과목</a:t>
            </a:r>
            <a:endParaRPr lang="ko-KR" altLang="en-US" sz="1100" dirty="0"/>
          </a:p>
        </p:txBody>
      </p:sp>
      <p:sp>
        <p:nvSpPr>
          <p:cNvPr id="202" name="타원 201"/>
          <p:cNvSpPr/>
          <p:nvPr/>
        </p:nvSpPr>
        <p:spPr>
          <a:xfrm>
            <a:off x="8080144" y="1772816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120112" y="1838547"/>
            <a:ext cx="721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강좌명</a:t>
            </a:r>
            <a:endParaRPr lang="ko-KR" altLang="en-US" sz="11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8120112" y="3394026"/>
            <a:ext cx="730687" cy="393072"/>
            <a:chOff x="7020272" y="3467976"/>
            <a:chExt cx="730687" cy="393072"/>
          </a:xfrm>
        </p:grpSpPr>
        <p:sp>
          <p:nvSpPr>
            <p:cNvPr id="199" name="타원 198"/>
            <p:cNvSpPr/>
            <p:nvPr/>
          </p:nvSpPr>
          <p:spPr>
            <a:xfrm>
              <a:off x="7020272" y="3467976"/>
              <a:ext cx="673838" cy="3930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029105" y="3533707"/>
              <a:ext cx="7218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개강일</a:t>
              </a:r>
              <a:endParaRPr lang="ko-KR" altLang="en-US" sz="11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8144120" y="3920663"/>
            <a:ext cx="758153" cy="393072"/>
            <a:chOff x="7582287" y="3101659"/>
            <a:chExt cx="758153" cy="393072"/>
          </a:xfrm>
        </p:grpSpPr>
        <p:sp>
          <p:nvSpPr>
            <p:cNvPr id="198" name="타원 197"/>
            <p:cNvSpPr/>
            <p:nvPr/>
          </p:nvSpPr>
          <p:spPr>
            <a:xfrm>
              <a:off x="7582287" y="3101659"/>
              <a:ext cx="673838" cy="3930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7618586" y="3167390"/>
              <a:ext cx="7218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종강일</a:t>
              </a:r>
              <a:endParaRPr lang="ko-KR" altLang="en-US" sz="1100" dirty="0"/>
            </a:p>
          </p:txBody>
        </p:sp>
      </p:grpSp>
      <p:sp>
        <p:nvSpPr>
          <p:cNvPr id="207" name="타원 206"/>
          <p:cNvSpPr/>
          <p:nvPr/>
        </p:nvSpPr>
        <p:spPr>
          <a:xfrm>
            <a:off x="8144120" y="2830289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강사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별</a:t>
            </a:r>
            <a:r>
              <a:rPr lang="ko-KR" altLang="en-US" sz="1100" dirty="0"/>
              <a:t>명</a:t>
            </a:r>
          </a:p>
        </p:txBody>
      </p:sp>
      <p:cxnSp>
        <p:nvCxnSpPr>
          <p:cNvPr id="208" name="직선 연결선 207"/>
          <p:cNvCxnSpPr/>
          <p:nvPr/>
        </p:nvCxnSpPr>
        <p:spPr>
          <a:xfrm>
            <a:off x="8242801" y="3207613"/>
            <a:ext cx="47647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8144120" y="4489703"/>
            <a:ext cx="729207" cy="393072"/>
            <a:chOff x="8196523" y="3473063"/>
            <a:chExt cx="729207" cy="393072"/>
          </a:xfrm>
        </p:grpSpPr>
        <p:sp>
          <p:nvSpPr>
            <p:cNvPr id="203" name="타원 202"/>
            <p:cNvSpPr/>
            <p:nvPr/>
          </p:nvSpPr>
          <p:spPr>
            <a:xfrm>
              <a:off x="8196523" y="3473063"/>
              <a:ext cx="673838" cy="3930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203876" y="3538794"/>
              <a:ext cx="7218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/>
                <a:t>강의실</a:t>
              </a:r>
              <a:endParaRPr lang="ko-KR" altLang="en-US" sz="1100" dirty="0"/>
            </a:p>
          </p:txBody>
        </p:sp>
      </p:grpSp>
      <p:sp>
        <p:nvSpPr>
          <p:cNvPr id="210" name="타원 209"/>
          <p:cNvSpPr/>
          <p:nvPr/>
        </p:nvSpPr>
        <p:spPr>
          <a:xfrm>
            <a:off x="1554018" y="5517232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강사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별</a:t>
            </a:r>
            <a:r>
              <a:rPr lang="ko-KR" altLang="en-US" sz="1100" dirty="0"/>
              <a:t>명</a:t>
            </a:r>
          </a:p>
        </p:txBody>
      </p:sp>
      <p:cxnSp>
        <p:nvCxnSpPr>
          <p:cNvPr id="211" name="직선 연결선 210"/>
          <p:cNvCxnSpPr/>
          <p:nvPr/>
        </p:nvCxnSpPr>
        <p:spPr>
          <a:xfrm>
            <a:off x="1652699" y="5882720"/>
            <a:ext cx="4764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타원 212"/>
          <p:cNvSpPr/>
          <p:nvPr/>
        </p:nvSpPr>
        <p:spPr>
          <a:xfrm>
            <a:off x="6050707" y="5540928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주소</a:t>
            </a:r>
            <a:endParaRPr lang="ko-KR" altLang="en-US" sz="1100" dirty="0"/>
          </a:p>
        </p:txBody>
      </p:sp>
      <p:sp>
        <p:nvSpPr>
          <p:cNvPr id="214" name="타원 213"/>
          <p:cNvSpPr/>
          <p:nvPr/>
        </p:nvSpPr>
        <p:spPr>
          <a:xfrm>
            <a:off x="3106074" y="5540928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이름</a:t>
            </a:r>
            <a:endParaRPr lang="ko-KR" altLang="en-US" sz="1100" dirty="0"/>
          </a:p>
        </p:txBody>
      </p:sp>
      <p:sp>
        <p:nvSpPr>
          <p:cNvPr id="216" name="타원 215"/>
          <p:cNvSpPr/>
          <p:nvPr/>
        </p:nvSpPr>
        <p:spPr>
          <a:xfrm>
            <a:off x="4566181" y="5540928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생일</a:t>
            </a:r>
            <a:endParaRPr lang="ko-KR" altLang="en-US" sz="1100" dirty="0"/>
          </a:p>
        </p:txBody>
      </p:sp>
      <p:sp>
        <p:nvSpPr>
          <p:cNvPr id="217" name="타원 216"/>
          <p:cNvSpPr/>
          <p:nvPr/>
        </p:nvSpPr>
        <p:spPr>
          <a:xfrm>
            <a:off x="3808378" y="5540928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성별</a:t>
            </a:r>
            <a:endParaRPr lang="ko-KR" altLang="en-US" sz="1100" dirty="0"/>
          </a:p>
        </p:txBody>
      </p:sp>
      <p:sp>
        <p:nvSpPr>
          <p:cNvPr id="218" name="타원 217"/>
          <p:cNvSpPr/>
          <p:nvPr/>
        </p:nvSpPr>
        <p:spPr>
          <a:xfrm>
            <a:off x="2333950" y="5540928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과목</a:t>
            </a:r>
            <a:endParaRPr lang="ko-KR" altLang="en-US" sz="1100" dirty="0"/>
          </a:p>
        </p:txBody>
      </p:sp>
      <p:sp>
        <p:nvSpPr>
          <p:cNvPr id="219" name="타원 218"/>
          <p:cNvSpPr/>
          <p:nvPr/>
        </p:nvSpPr>
        <p:spPr>
          <a:xfrm>
            <a:off x="6784852" y="5540928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계좌</a:t>
            </a:r>
            <a:endParaRPr lang="en-US" altLang="ko-KR" sz="1100" dirty="0" smtClean="0"/>
          </a:p>
        </p:txBody>
      </p:sp>
      <p:sp>
        <p:nvSpPr>
          <p:cNvPr id="221" name="타원 220"/>
          <p:cNvSpPr/>
          <p:nvPr/>
        </p:nvSpPr>
        <p:spPr>
          <a:xfrm>
            <a:off x="5331804" y="5540928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휴대번호</a:t>
            </a:r>
            <a:endParaRPr lang="ko-KR" altLang="en-US" sz="1100" dirty="0"/>
          </a:p>
        </p:txBody>
      </p:sp>
      <p:cxnSp>
        <p:nvCxnSpPr>
          <p:cNvPr id="222" name="직선 연결선 221"/>
          <p:cNvCxnSpPr>
            <a:stCxn id="165" idx="5"/>
          </p:cNvCxnSpPr>
          <p:nvPr/>
        </p:nvCxnSpPr>
        <p:spPr>
          <a:xfrm>
            <a:off x="880806" y="1460252"/>
            <a:ext cx="1268672" cy="1203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/>
          <p:cNvCxnSpPr>
            <a:stCxn id="172" idx="6"/>
          </p:cNvCxnSpPr>
          <p:nvPr/>
        </p:nvCxnSpPr>
        <p:spPr>
          <a:xfrm>
            <a:off x="979487" y="1847237"/>
            <a:ext cx="833072" cy="789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175" idx="6"/>
          </p:cNvCxnSpPr>
          <p:nvPr/>
        </p:nvCxnSpPr>
        <p:spPr>
          <a:xfrm>
            <a:off x="979487" y="2348880"/>
            <a:ext cx="711486" cy="43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>
            <a:stCxn id="174" idx="6"/>
            <a:endCxn id="159" idx="1"/>
          </p:cNvCxnSpPr>
          <p:nvPr/>
        </p:nvCxnSpPr>
        <p:spPr>
          <a:xfrm>
            <a:off x="979487" y="2865776"/>
            <a:ext cx="711486" cy="45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>
            <a:stCxn id="171" idx="6"/>
          </p:cNvCxnSpPr>
          <p:nvPr/>
        </p:nvCxnSpPr>
        <p:spPr>
          <a:xfrm flipV="1">
            <a:off x="979487" y="3212976"/>
            <a:ext cx="711486" cy="609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>
            <a:stCxn id="176" idx="6"/>
          </p:cNvCxnSpPr>
          <p:nvPr/>
        </p:nvCxnSpPr>
        <p:spPr>
          <a:xfrm flipV="1">
            <a:off x="971600" y="3212976"/>
            <a:ext cx="899285" cy="1113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>
            <a:stCxn id="177" idx="6"/>
          </p:cNvCxnSpPr>
          <p:nvPr/>
        </p:nvCxnSpPr>
        <p:spPr>
          <a:xfrm flipV="1">
            <a:off x="979487" y="3207613"/>
            <a:ext cx="1071310" cy="163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>
            <a:stCxn id="178" idx="6"/>
          </p:cNvCxnSpPr>
          <p:nvPr/>
        </p:nvCxnSpPr>
        <p:spPr>
          <a:xfrm flipV="1">
            <a:off x="979487" y="3062312"/>
            <a:ext cx="711486" cy="278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>
            <a:stCxn id="173" idx="6"/>
            <a:endCxn id="159" idx="2"/>
          </p:cNvCxnSpPr>
          <p:nvPr/>
        </p:nvCxnSpPr>
        <p:spPr>
          <a:xfrm flipV="1">
            <a:off x="971600" y="3185745"/>
            <a:ext cx="1295791" cy="2115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>
            <a:stCxn id="180" idx="4"/>
          </p:cNvCxnSpPr>
          <p:nvPr/>
        </p:nvCxnSpPr>
        <p:spPr>
          <a:xfrm>
            <a:off x="3515001" y="1661832"/>
            <a:ext cx="567443" cy="97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/>
          <p:cNvCxnSpPr>
            <a:stCxn id="183" idx="4"/>
          </p:cNvCxnSpPr>
          <p:nvPr/>
        </p:nvCxnSpPr>
        <p:spPr>
          <a:xfrm>
            <a:off x="4320682" y="1661832"/>
            <a:ext cx="83156" cy="770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/>
          <p:cNvCxnSpPr>
            <a:stCxn id="188" idx="4"/>
          </p:cNvCxnSpPr>
          <p:nvPr/>
        </p:nvCxnSpPr>
        <p:spPr>
          <a:xfrm flipH="1">
            <a:off x="4750085" y="1661832"/>
            <a:ext cx="336919" cy="770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>
            <a:stCxn id="190" idx="4"/>
          </p:cNvCxnSpPr>
          <p:nvPr/>
        </p:nvCxnSpPr>
        <p:spPr>
          <a:xfrm flipH="1">
            <a:off x="5161641" y="1661832"/>
            <a:ext cx="671209" cy="97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>
            <a:stCxn id="167" idx="2"/>
            <a:endCxn id="163" idx="0"/>
          </p:cNvCxnSpPr>
          <p:nvPr/>
        </p:nvCxnSpPr>
        <p:spPr>
          <a:xfrm flipH="1">
            <a:off x="6860876" y="1449842"/>
            <a:ext cx="1213750" cy="118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/>
          <p:cNvCxnSpPr>
            <a:stCxn id="5" idx="1"/>
          </p:cNvCxnSpPr>
          <p:nvPr/>
        </p:nvCxnSpPr>
        <p:spPr>
          <a:xfrm flipH="1">
            <a:off x="7164288" y="1969352"/>
            <a:ext cx="955824" cy="694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/>
          <p:cNvCxnSpPr>
            <a:stCxn id="200" idx="2"/>
          </p:cNvCxnSpPr>
          <p:nvPr/>
        </p:nvCxnSpPr>
        <p:spPr>
          <a:xfrm flipH="1">
            <a:off x="7475618" y="2512384"/>
            <a:ext cx="624774" cy="274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>
            <a:stCxn id="207" idx="2"/>
            <a:endCxn id="163" idx="3"/>
          </p:cNvCxnSpPr>
          <p:nvPr/>
        </p:nvCxnSpPr>
        <p:spPr>
          <a:xfrm flipH="1" flipV="1">
            <a:off x="7437293" y="2910649"/>
            <a:ext cx="706827" cy="11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>
            <a:stCxn id="204" idx="1"/>
          </p:cNvCxnSpPr>
          <p:nvPr/>
        </p:nvCxnSpPr>
        <p:spPr>
          <a:xfrm flipH="1" flipV="1">
            <a:off x="7380312" y="3223361"/>
            <a:ext cx="748633" cy="367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연결선 284"/>
          <p:cNvCxnSpPr>
            <a:stCxn id="198" idx="2"/>
          </p:cNvCxnSpPr>
          <p:nvPr/>
        </p:nvCxnSpPr>
        <p:spPr>
          <a:xfrm flipH="1" flipV="1">
            <a:off x="7380312" y="3223361"/>
            <a:ext cx="763808" cy="893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/>
          <p:cNvCxnSpPr>
            <a:stCxn id="203" idx="2"/>
          </p:cNvCxnSpPr>
          <p:nvPr/>
        </p:nvCxnSpPr>
        <p:spPr>
          <a:xfrm flipH="1" flipV="1">
            <a:off x="7121771" y="3223361"/>
            <a:ext cx="1022349" cy="146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>
            <a:stCxn id="219" idx="0"/>
            <a:endCxn id="164" idx="3"/>
          </p:cNvCxnSpPr>
          <p:nvPr/>
        </p:nvCxnSpPr>
        <p:spPr>
          <a:xfrm flipH="1" flipV="1">
            <a:off x="5148417" y="4882776"/>
            <a:ext cx="1973354" cy="65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/>
          <p:cNvCxnSpPr>
            <a:stCxn id="213" idx="0"/>
          </p:cNvCxnSpPr>
          <p:nvPr/>
        </p:nvCxnSpPr>
        <p:spPr>
          <a:xfrm flipH="1" flipV="1">
            <a:off x="5161641" y="5038917"/>
            <a:ext cx="1225985" cy="502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>
            <a:stCxn id="221" idx="0"/>
          </p:cNvCxnSpPr>
          <p:nvPr/>
        </p:nvCxnSpPr>
        <p:spPr>
          <a:xfrm flipH="1" flipV="1">
            <a:off x="4996922" y="5157193"/>
            <a:ext cx="671801" cy="383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연결선 290"/>
          <p:cNvCxnSpPr>
            <a:stCxn id="216" idx="0"/>
          </p:cNvCxnSpPr>
          <p:nvPr/>
        </p:nvCxnSpPr>
        <p:spPr>
          <a:xfrm flipH="1" flipV="1">
            <a:off x="4828463" y="5157194"/>
            <a:ext cx="74637" cy="383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연결선 291"/>
          <p:cNvCxnSpPr>
            <a:stCxn id="217" idx="7"/>
            <a:endCxn id="164" idx="2"/>
          </p:cNvCxnSpPr>
          <p:nvPr/>
        </p:nvCxnSpPr>
        <p:spPr>
          <a:xfrm flipV="1">
            <a:off x="4383535" y="5157192"/>
            <a:ext cx="188465" cy="44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214" idx="7"/>
          </p:cNvCxnSpPr>
          <p:nvPr/>
        </p:nvCxnSpPr>
        <p:spPr>
          <a:xfrm flipV="1">
            <a:off x="3681231" y="5157194"/>
            <a:ext cx="547924" cy="441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98"/>
          <p:cNvCxnSpPr>
            <a:stCxn id="218" idx="7"/>
          </p:cNvCxnSpPr>
          <p:nvPr/>
        </p:nvCxnSpPr>
        <p:spPr>
          <a:xfrm flipV="1">
            <a:off x="2909107" y="5038917"/>
            <a:ext cx="1086475" cy="559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>
            <a:stCxn id="210" idx="7"/>
            <a:endCxn id="164" idx="1"/>
          </p:cNvCxnSpPr>
          <p:nvPr/>
        </p:nvCxnSpPr>
        <p:spPr>
          <a:xfrm flipV="1">
            <a:off x="2129175" y="4882776"/>
            <a:ext cx="1866407" cy="692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순서도: 판단 311"/>
          <p:cNvSpPr/>
          <p:nvPr/>
        </p:nvSpPr>
        <p:spPr>
          <a:xfrm rot="19954740">
            <a:off x="5181975" y="3620159"/>
            <a:ext cx="1300319" cy="777224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Adobe 고딕 Std B" pitchFamily="34" charset="-127"/>
                <a:ea typeface="Adobe 고딕 Std B" pitchFamily="34" charset="-127"/>
              </a:rPr>
              <a:t>강의</a:t>
            </a:r>
            <a:endParaRPr lang="ko-KR" altLang="en-US" sz="16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313" name="직선 연결선 312"/>
          <p:cNvCxnSpPr>
            <a:stCxn id="164" idx="0"/>
            <a:endCxn id="312" idx="1"/>
          </p:cNvCxnSpPr>
          <p:nvPr/>
        </p:nvCxnSpPr>
        <p:spPr>
          <a:xfrm flipV="1">
            <a:off x="4572000" y="4308186"/>
            <a:ext cx="683023" cy="300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/>
          <p:cNvCxnSpPr>
            <a:stCxn id="163" idx="2"/>
            <a:endCxn id="312" idx="3"/>
          </p:cNvCxnSpPr>
          <p:nvPr/>
        </p:nvCxnSpPr>
        <p:spPr>
          <a:xfrm flipH="1">
            <a:off x="6409246" y="3185065"/>
            <a:ext cx="451630" cy="524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/>
          <p:cNvSpPr txBox="1"/>
          <p:nvPr/>
        </p:nvSpPr>
        <p:spPr>
          <a:xfrm>
            <a:off x="6458807" y="3463787"/>
            <a:ext cx="36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323" name="TextBox 322"/>
          <p:cNvSpPr txBox="1"/>
          <p:nvPr/>
        </p:nvSpPr>
        <p:spPr>
          <a:xfrm>
            <a:off x="4780176" y="4153332"/>
            <a:ext cx="36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85" name="직선 연결선 84"/>
          <p:cNvCxnSpPr>
            <a:stCxn id="162" idx="1"/>
            <a:endCxn id="159" idx="3"/>
          </p:cNvCxnSpPr>
          <p:nvPr/>
        </p:nvCxnSpPr>
        <p:spPr>
          <a:xfrm flipH="1">
            <a:off x="2843808" y="2911269"/>
            <a:ext cx="741540" cy="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163" idx="1"/>
            <a:endCxn id="162" idx="3"/>
          </p:cNvCxnSpPr>
          <p:nvPr/>
        </p:nvCxnSpPr>
        <p:spPr>
          <a:xfrm flipH="1">
            <a:off x="5558652" y="2910649"/>
            <a:ext cx="725806" cy="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/>
          <p:cNvSpPr/>
          <p:nvPr/>
        </p:nvSpPr>
        <p:spPr>
          <a:xfrm>
            <a:off x="6251294" y="1310149"/>
            <a:ext cx="673838" cy="393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신청일자</a:t>
            </a:r>
            <a:endParaRPr lang="en-US" altLang="ko-KR" sz="1100" dirty="0" smtClean="0"/>
          </a:p>
        </p:txBody>
      </p:sp>
      <p:cxnSp>
        <p:nvCxnSpPr>
          <p:cNvPr id="92" name="직선 연결선 91"/>
          <p:cNvCxnSpPr>
            <a:stCxn id="91" idx="3"/>
          </p:cNvCxnSpPr>
          <p:nvPr/>
        </p:nvCxnSpPr>
        <p:spPr>
          <a:xfrm flipH="1">
            <a:off x="5255023" y="1645657"/>
            <a:ext cx="1094952" cy="1068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648729" y="2524254"/>
            <a:ext cx="36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3030457" y="2580506"/>
            <a:ext cx="36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80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3273" y="2175363"/>
            <a:ext cx="4510054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액자 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3305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5250" y="313492"/>
            <a:ext cx="2236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  </a:t>
            </a: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ERD 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작성</a:t>
            </a:r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휴먼엑스포" pitchFamily="18" charset="-127"/>
              <a:ea typeface="휴먼엑스포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23528" y="1352352"/>
            <a:ext cx="2298997" cy="2267136"/>
            <a:chOff x="688827" y="1340768"/>
            <a:chExt cx="2298997" cy="226713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00" t="40531" r="63080" b="35756"/>
            <a:stretch/>
          </p:blipFill>
          <p:spPr bwMode="auto">
            <a:xfrm>
              <a:off x="688827" y="1340768"/>
              <a:ext cx="2298997" cy="226713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792993" y="1628800"/>
              <a:ext cx="10508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dobe 고딕 Std B" pitchFamily="34" charset="-127"/>
                  <a:ea typeface="Adobe 고딕 Std B" pitchFamily="34" charset="-127"/>
                </a:rPr>
                <a:t>INTEGER(10)</a:t>
              </a:r>
              <a:endParaRPr lang="ko-KR" altLang="en-US" sz="12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762513" y="1834776"/>
              <a:ext cx="1122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dobe 고딕 Std B" pitchFamily="34" charset="-127"/>
                  <a:ea typeface="Adobe 고딕 Std B" pitchFamily="34" charset="-127"/>
                </a:rPr>
                <a:t>VARCHAR(20)</a:t>
              </a:r>
              <a:endParaRPr lang="ko-KR" altLang="en-US" sz="12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58925" y="2420888"/>
              <a:ext cx="1122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dobe 고딕 Std B" pitchFamily="34" charset="-127"/>
                  <a:ea typeface="Adobe 고딕 Std B" pitchFamily="34" charset="-127"/>
                </a:rPr>
                <a:t>VARCHAR(20)</a:t>
              </a:r>
              <a:endParaRPr lang="ko-KR" altLang="en-US" sz="12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758925" y="2628893"/>
              <a:ext cx="1122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dobe 고딕 Std B" pitchFamily="34" charset="-127"/>
                  <a:ea typeface="Adobe 고딕 Std B" pitchFamily="34" charset="-127"/>
                </a:rPr>
                <a:t>VARCHAR(50)</a:t>
              </a:r>
              <a:endParaRPr lang="ko-KR" altLang="en-US" sz="12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54326" y="2833321"/>
              <a:ext cx="1122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dobe 고딕 Std B" pitchFamily="34" charset="-127"/>
                  <a:ea typeface="Adobe 고딕 Std B" pitchFamily="34" charset="-127"/>
                </a:rPr>
                <a:t>VARCHAR(20)</a:t>
              </a:r>
              <a:endParaRPr lang="ko-KR" altLang="en-US" sz="12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749425" y="3025530"/>
              <a:ext cx="1122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dobe 고딕 Std B" pitchFamily="34" charset="-127"/>
                  <a:ea typeface="Adobe 고딕 Std B" pitchFamily="34" charset="-127"/>
                </a:rPr>
                <a:t>VARCHAR(10)</a:t>
              </a:r>
              <a:endParaRPr lang="ko-KR" altLang="en-US" sz="12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749399" y="3208213"/>
              <a:ext cx="1122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dobe 고딕 Std B" pitchFamily="34" charset="-127"/>
                  <a:ea typeface="Adobe 고딕 Std B" pitchFamily="34" charset="-127"/>
                </a:rPr>
                <a:t>VARCHAR(10)</a:t>
              </a:r>
              <a:endParaRPr lang="ko-KR" altLang="en-US" sz="12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61786" y="2025280"/>
              <a:ext cx="1122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dobe 고딕 Std B" pitchFamily="34" charset="-127"/>
                  <a:ea typeface="Adobe 고딕 Std B" pitchFamily="34" charset="-127"/>
                </a:rPr>
                <a:t>VARCHAR(10)</a:t>
              </a:r>
              <a:endParaRPr lang="ko-KR" altLang="en-US" sz="12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318960" y="4177982"/>
            <a:ext cx="2303454" cy="2214860"/>
            <a:chOff x="688827" y="3806428"/>
            <a:chExt cx="2303454" cy="221486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29" t="51389" r="34382" b="26910"/>
            <a:stretch/>
          </p:blipFill>
          <p:spPr bwMode="auto">
            <a:xfrm>
              <a:off x="688827" y="3806428"/>
              <a:ext cx="2303454" cy="221486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8" name="TextBox 97"/>
            <p:cNvSpPr txBox="1"/>
            <p:nvPr/>
          </p:nvSpPr>
          <p:spPr>
            <a:xfrm>
              <a:off x="1763688" y="5672281"/>
              <a:ext cx="10508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dobe 고딕 Std B" pitchFamily="34" charset="-127"/>
                  <a:ea typeface="Adobe 고딕 Std B" pitchFamily="34" charset="-127"/>
                </a:rPr>
                <a:t>INTEGER(10)</a:t>
              </a:r>
              <a:endParaRPr lang="ko-KR" altLang="en-US" sz="12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763688" y="5008413"/>
              <a:ext cx="1122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dobe 고딕 Std B" pitchFamily="34" charset="-127"/>
                  <a:ea typeface="Adobe 고딕 Std B" pitchFamily="34" charset="-127"/>
                </a:rPr>
                <a:t>DATE</a:t>
              </a:r>
              <a:endParaRPr lang="ko-KR" altLang="en-US" sz="12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777753" y="4147412"/>
              <a:ext cx="1122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dobe 고딕 Std B" pitchFamily="34" charset="-127"/>
                  <a:ea typeface="Adobe 고딕 Std B" pitchFamily="34" charset="-127"/>
                </a:rPr>
                <a:t>VARCHAR(20)</a:t>
              </a:r>
              <a:endParaRPr lang="ko-KR" altLang="en-US" sz="12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778928" y="4368517"/>
              <a:ext cx="1122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dobe 고딕 Std B" pitchFamily="34" charset="-127"/>
                  <a:ea typeface="Adobe 고딕 Std B" pitchFamily="34" charset="-127"/>
                </a:rPr>
                <a:t>VARCHAR(20)</a:t>
              </a:r>
              <a:endParaRPr lang="ko-KR" altLang="en-US" sz="12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773214" y="4590355"/>
              <a:ext cx="1122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dobe 고딕 Std B" pitchFamily="34" charset="-127"/>
                  <a:ea typeface="Adobe 고딕 Std B" pitchFamily="34" charset="-127"/>
                </a:rPr>
                <a:t>VARCHAR(10)</a:t>
              </a:r>
              <a:endParaRPr lang="ko-KR" altLang="en-US" sz="12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764864" y="4799173"/>
              <a:ext cx="1122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dobe 고딕 Std B" pitchFamily="34" charset="-127"/>
                  <a:ea typeface="Adobe 고딕 Std B" pitchFamily="34" charset="-127"/>
                </a:rPr>
                <a:t>VARCHAR(10)</a:t>
              </a:r>
              <a:endParaRPr lang="ko-KR" altLang="en-US" sz="12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764864" y="5229200"/>
              <a:ext cx="1122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dobe 고딕 Std B" pitchFamily="34" charset="-127"/>
                  <a:ea typeface="Adobe 고딕 Std B" pitchFamily="34" charset="-127"/>
                </a:rPr>
                <a:t>VARCHAR(20)</a:t>
              </a:r>
              <a:endParaRPr lang="ko-KR" altLang="en-US" sz="12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754162" y="5440461"/>
              <a:ext cx="1122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dobe 고딕 Std B" pitchFamily="34" charset="-127"/>
                  <a:ea typeface="Adobe 고딕 Std B" pitchFamily="34" charset="-127"/>
                </a:rPr>
                <a:t>VARCHAR(50)</a:t>
              </a:r>
              <a:endParaRPr lang="ko-KR" altLang="en-US" sz="12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366824" y="1313458"/>
            <a:ext cx="2381640" cy="2070844"/>
            <a:chOff x="3419259" y="3806428"/>
            <a:chExt cx="2381640" cy="2070844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960" t="34896" r="19448" b="45313"/>
            <a:stretch/>
          </p:blipFill>
          <p:spPr bwMode="auto">
            <a:xfrm>
              <a:off x="3419259" y="3806428"/>
              <a:ext cx="2343323" cy="207084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2" name="TextBox 101"/>
            <p:cNvSpPr txBox="1"/>
            <p:nvPr/>
          </p:nvSpPr>
          <p:spPr>
            <a:xfrm>
              <a:off x="4639972" y="4147413"/>
              <a:ext cx="10508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dobe 고딕 Std B" pitchFamily="34" charset="-127"/>
                  <a:ea typeface="Adobe 고딕 Std B" pitchFamily="34" charset="-127"/>
                </a:rPr>
                <a:t>INTEGER(10)</a:t>
              </a:r>
              <a:endParaRPr lang="ko-KR" altLang="en-US" sz="12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678076" y="4794409"/>
              <a:ext cx="1122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dobe 고딕 Std B" pitchFamily="34" charset="-127"/>
                  <a:ea typeface="Adobe 고딕 Std B" pitchFamily="34" charset="-127"/>
                </a:rPr>
                <a:t>DATE</a:t>
              </a:r>
              <a:endParaRPr lang="ko-KR" altLang="en-US" sz="12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673313" y="5006959"/>
              <a:ext cx="1122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dobe 고딕 Std B" pitchFamily="34" charset="-127"/>
                  <a:ea typeface="Adobe 고딕 Std B" pitchFamily="34" charset="-127"/>
                </a:rPr>
                <a:t>DATE</a:t>
              </a:r>
              <a:endParaRPr lang="ko-KR" altLang="en-US" sz="12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620920" y="4361848"/>
              <a:ext cx="1122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dobe 고딕 Std B" pitchFamily="34" charset="-127"/>
                  <a:ea typeface="Adobe 고딕 Std B" pitchFamily="34" charset="-127"/>
                </a:rPr>
                <a:t>VARCHAR(20)</a:t>
              </a:r>
              <a:endParaRPr lang="ko-KR" altLang="en-US" sz="12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609496" y="4557231"/>
              <a:ext cx="1122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dobe 고딕 Std B" pitchFamily="34" charset="-127"/>
                  <a:ea typeface="Adobe 고딕 Std B" pitchFamily="34" charset="-127"/>
                </a:rPr>
                <a:t>VARCHAR(10)</a:t>
              </a:r>
              <a:endParaRPr lang="ko-KR" altLang="en-US" sz="12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620419" y="5229199"/>
              <a:ext cx="1122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dobe 고딕 Std B" pitchFamily="34" charset="-127"/>
                  <a:ea typeface="Adobe 고딕 Std B" pitchFamily="34" charset="-127"/>
                </a:rPr>
                <a:t>VARCHAR(20)</a:t>
              </a:r>
              <a:endParaRPr lang="ko-KR" altLang="en-US" sz="12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613684" y="5461416"/>
              <a:ext cx="1122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dobe 고딕 Std B" pitchFamily="34" charset="-127"/>
                  <a:ea typeface="Adobe 고딕 Std B" pitchFamily="34" charset="-127"/>
                </a:rPr>
                <a:t>VARCHAR(20)</a:t>
              </a:r>
              <a:endParaRPr lang="ko-KR" altLang="en-US" sz="12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3851920" y="5672281"/>
              <a:ext cx="18002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3462575" y="1340768"/>
            <a:ext cx="2016225" cy="1838543"/>
            <a:chOff x="3462575" y="1340768"/>
            <a:chExt cx="2016225" cy="183854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58" t="30728" r="49024" b="50591"/>
            <a:stretch/>
          </p:blipFill>
          <p:spPr bwMode="auto">
            <a:xfrm>
              <a:off x="3462575" y="1340768"/>
              <a:ext cx="2016225" cy="183854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9" name="TextBox 98"/>
            <p:cNvSpPr txBox="1"/>
            <p:nvPr/>
          </p:nvSpPr>
          <p:spPr>
            <a:xfrm>
              <a:off x="4313273" y="1641500"/>
              <a:ext cx="10508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dobe 고딕 Std B" pitchFamily="34" charset="-127"/>
                  <a:ea typeface="Adobe 고딕 Std B" pitchFamily="34" charset="-127"/>
                </a:rPr>
                <a:t>INTEGER(10)</a:t>
              </a:r>
              <a:endParaRPr lang="ko-KR" altLang="en-US" sz="12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13273" y="1855857"/>
              <a:ext cx="10508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dobe 고딕 Std B" pitchFamily="34" charset="-127"/>
                  <a:ea typeface="Adobe 고딕 Std B" pitchFamily="34" charset="-127"/>
                </a:rPr>
                <a:t>INTEGER(10)</a:t>
              </a:r>
              <a:endParaRPr lang="ko-KR" altLang="en-US" sz="12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313273" y="2071881"/>
              <a:ext cx="10508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dobe 고딕 Std B" pitchFamily="34" charset="-127"/>
                  <a:ea typeface="Adobe 고딕 Std B" pitchFamily="34" charset="-127"/>
                </a:rPr>
                <a:t>INTEGER(10)</a:t>
              </a:r>
              <a:endParaRPr lang="ko-KR" altLang="en-US" sz="12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306829" y="2359913"/>
              <a:ext cx="1122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Adobe 고딕 Std B" pitchFamily="34" charset="-127"/>
                  <a:ea typeface="Adobe 고딕 Std B" pitchFamily="34" charset="-127"/>
                </a:rPr>
                <a:t>DATE</a:t>
              </a:r>
              <a:endParaRPr lang="ko-KR" altLang="en-US" sz="12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130" name="직선 연결선 129"/>
            <p:cNvCxnSpPr/>
            <p:nvPr/>
          </p:nvCxnSpPr>
          <p:spPr>
            <a:xfrm>
              <a:off x="3923928" y="2289604"/>
              <a:ext cx="144016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3912654" y="2071881"/>
              <a:ext cx="144016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8" name="직선 연결선 17"/>
          <p:cNvCxnSpPr/>
          <p:nvPr/>
        </p:nvCxnSpPr>
        <p:spPr>
          <a:xfrm flipV="1">
            <a:off x="2622525" y="1778883"/>
            <a:ext cx="437307" cy="140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3056591" y="1778883"/>
            <a:ext cx="0" cy="2154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3056591" y="1984859"/>
            <a:ext cx="36328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>
            <a:off x="5517820" y="2202760"/>
            <a:ext cx="36328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5870642" y="1778883"/>
            <a:ext cx="1" cy="4314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5864292" y="1778883"/>
            <a:ext cx="5025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5914206" y="3123290"/>
            <a:ext cx="45261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5914206" y="3121904"/>
            <a:ext cx="0" cy="15423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5651835" y="4657465"/>
            <a:ext cx="2623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2675414" y="1634587"/>
            <a:ext cx="202028" cy="96870"/>
            <a:chOff x="1403648" y="4077072"/>
            <a:chExt cx="450532" cy="216024"/>
          </a:xfrm>
          <a:noFill/>
        </p:grpSpPr>
        <p:sp>
          <p:nvSpPr>
            <p:cNvPr id="32" name="타원 31"/>
            <p:cNvSpPr/>
            <p:nvPr/>
          </p:nvSpPr>
          <p:spPr>
            <a:xfrm>
              <a:off x="1403648" y="4077072"/>
              <a:ext cx="225266" cy="21602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/>
            <p:cNvSpPr/>
            <p:nvPr/>
          </p:nvSpPr>
          <p:spPr>
            <a:xfrm>
              <a:off x="1628914" y="4077072"/>
              <a:ext cx="225266" cy="21602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3185784" y="2036864"/>
            <a:ext cx="202028" cy="96870"/>
            <a:chOff x="1403648" y="4077072"/>
            <a:chExt cx="450532" cy="216024"/>
          </a:xfrm>
          <a:noFill/>
        </p:grpSpPr>
        <p:sp>
          <p:nvSpPr>
            <p:cNvPr id="170" name="타원 169"/>
            <p:cNvSpPr/>
            <p:nvPr/>
          </p:nvSpPr>
          <p:spPr>
            <a:xfrm>
              <a:off x="1403648" y="4077072"/>
              <a:ext cx="225266" cy="21602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1628914" y="4077072"/>
              <a:ext cx="225266" cy="21602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6086983" y="2958209"/>
            <a:ext cx="202028" cy="96870"/>
            <a:chOff x="1403648" y="4077072"/>
            <a:chExt cx="450532" cy="216024"/>
          </a:xfrm>
          <a:noFill/>
        </p:grpSpPr>
        <p:sp>
          <p:nvSpPr>
            <p:cNvPr id="191" name="타원 190"/>
            <p:cNvSpPr/>
            <p:nvPr/>
          </p:nvSpPr>
          <p:spPr>
            <a:xfrm>
              <a:off x="1403648" y="4077072"/>
              <a:ext cx="225266" cy="21602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/>
            <p:cNvSpPr/>
            <p:nvPr/>
          </p:nvSpPr>
          <p:spPr>
            <a:xfrm>
              <a:off x="1628914" y="4077072"/>
              <a:ext cx="225266" cy="21602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685171" y="4413297"/>
            <a:ext cx="83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Adobe 고딕 Std B" pitchFamily="34" charset="-127"/>
                <a:ea typeface="Adobe 고딕 Std B" pitchFamily="34" charset="-127"/>
              </a:rPr>
              <a:t>1</a:t>
            </a:r>
            <a:endParaRPr lang="ko-KR" altLang="en-US" b="1" dirty="0">
              <a:solidFill>
                <a:schemeClr val="accent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196" name="그룹 195"/>
          <p:cNvGrpSpPr/>
          <p:nvPr/>
        </p:nvGrpSpPr>
        <p:grpSpPr>
          <a:xfrm>
            <a:off x="5566703" y="2299048"/>
            <a:ext cx="202028" cy="96870"/>
            <a:chOff x="1403648" y="4077072"/>
            <a:chExt cx="450532" cy="216024"/>
          </a:xfrm>
          <a:noFill/>
        </p:grpSpPr>
        <p:sp>
          <p:nvSpPr>
            <p:cNvPr id="197" name="타원 196"/>
            <p:cNvSpPr/>
            <p:nvPr/>
          </p:nvSpPr>
          <p:spPr>
            <a:xfrm>
              <a:off x="1403648" y="4077072"/>
              <a:ext cx="225266" cy="21602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/>
            <p:cNvSpPr/>
            <p:nvPr/>
          </p:nvSpPr>
          <p:spPr>
            <a:xfrm>
              <a:off x="1628914" y="4077072"/>
              <a:ext cx="225266" cy="21602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5" name="그룹 204"/>
          <p:cNvGrpSpPr/>
          <p:nvPr/>
        </p:nvGrpSpPr>
        <p:grpSpPr>
          <a:xfrm>
            <a:off x="6086983" y="1855590"/>
            <a:ext cx="202028" cy="96870"/>
            <a:chOff x="1403648" y="4077072"/>
            <a:chExt cx="450532" cy="216024"/>
          </a:xfrm>
          <a:noFill/>
        </p:grpSpPr>
        <p:sp>
          <p:nvSpPr>
            <p:cNvPr id="212" name="타원 211"/>
            <p:cNvSpPr/>
            <p:nvPr/>
          </p:nvSpPr>
          <p:spPr>
            <a:xfrm>
              <a:off x="1403648" y="4077072"/>
              <a:ext cx="225266" cy="21602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1628914" y="4077072"/>
              <a:ext cx="225266" cy="21602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40" t="45462" r="46193" b="45383"/>
          <a:stretch/>
        </p:blipFill>
        <p:spPr bwMode="auto">
          <a:xfrm>
            <a:off x="3372234" y="2319852"/>
            <a:ext cx="2206382" cy="896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023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림9.jpg"/>
          <p:cNvPicPr>
            <a:picLocks noChangeAspect="1"/>
          </p:cNvPicPr>
          <p:nvPr/>
        </p:nvPicPr>
        <p:blipFill>
          <a:blip r:embed="rId2"/>
          <a:srcRect r="18422" b="5912"/>
          <a:stretch>
            <a:fillRect/>
          </a:stretch>
        </p:blipFill>
        <p:spPr>
          <a:xfrm>
            <a:off x="4714876" y="2716456"/>
            <a:ext cx="4429124" cy="41415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4500562" cy="6858000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1052736"/>
            <a:ext cx="5604419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시나리오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ko-KR" altLang="en-US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엔티티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타입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정의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ko-KR" altLang="en-US" sz="20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엔티티타입간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관계정의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ko-KR" altLang="en-US" sz="20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식별자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정의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ERD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작성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en-US" altLang="ko-KR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dobe 고딕 Std B" pitchFamily="34" charset="-127"/>
                <a:ea typeface="Adobe 고딕 Std B" pitchFamily="34" charset="-127"/>
              </a:rPr>
              <a:t>SQL</a:t>
            </a:r>
            <a:r>
              <a:rPr lang="ko-KR" altLang="en-US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dobe 고딕 Std B" pitchFamily="34" charset="-127"/>
                <a:ea typeface="Adobe 고딕 Std B" pitchFamily="34" charset="-127"/>
              </a:rPr>
              <a:t>을 이용한 데이터베이스</a:t>
            </a:r>
            <a:endParaRPr lang="en-US" altLang="ko-KR" sz="32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Q &amp; A</a:t>
            </a:r>
            <a:endParaRPr lang="en-US" altLang="ko-KR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8864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85650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3946" y="2486025"/>
            <a:ext cx="4510054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액자 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3305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3843" y="313492"/>
            <a:ext cx="3371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  </a:t>
            </a: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SQL Database</a:t>
            </a:r>
          </a:p>
          <a:p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   ① 테이블 생성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9" t="30839" r="63104" b="54779"/>
          <a:stretch/>
        </p:blipFill>
        <p:spPr bwMode="auto">
          <a:xfrm>
            <a:off x="478637" y="1916832"/>
            <a:ext cx="3066642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9" t="30089" r="51349" b="41160"/>
          <a:stretch/>
        </p:blipFill>
        <p:spPr bwMode="auto">
          <a:xfrm>
            <a:off x="4075358" y="1772816"/>
            <a:ext cx="4564514" cy="2328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9" t="29911" r="50803" b="43482"/>
          <a:stretch/>
        </p:blipFill>
        <p:spPr bwMode="auto">
          <a:xfrm>
            <a:off x="323528" y="3498858"/>
            <a:ext cx="4193177" cy="194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7" t="29732" r="51305" b="47383"/>
          <a:stretch/>
        </p:blipFill>
        <p:spPr bwMode="auto">
          <a:xfrm>
            <a:off x="4499992" y="4437112"/>
            <a:ext cx="4228340" cy="167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7" t="29554" r="62851" b="61518"/>
          <a:stretch/>
        </p:blipFill>
        <p:spPr bwMode="auto">
          <a:xfrm>
            <a:off x="323528" y="5800192"/>
            <a:ext cx="2726111" cy="653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4772" y="1578278"/>
            <a:ext cx="138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Adobe 고딕 Std B" pitchFamily="34" charset="-127"/>
                <a:ea typeface="Adobe 고딕 Std B" pitchFamily="34" charset="-127"/>
              </a:rPr>
              <a:t>학원 테이블</a:t>
            </a:r>
            <a:endParaRPr lang="ko-KR" altLang="en-US" sz="16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74911" y="1467654"/>
            <a:ext cx="138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Adobe 고딕 Std B" pitchFamily="34" charset="-127"/>
                <a:ea typeface="Adobe 고딕 Std B" pitchFamily="34" charset="-127"/>
              </a:rPr>
              <a:t>학생 테이블</a:t>
            </a:r>
            <a:endParaRPr lang="ko-KR" altLang="en-US" sz="16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2764" y="3259723"/>
            <a:ext cx="138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Adobe 고딕 Std B" pitchFamily="34" charset="-127"/>
                <a:ea typeface="Adobe 고딕 Std B" pitchFamily="34" charset="-127"/>
              </a:rPr>
              <a:t>강사 테이블</a:t>
            </a:r>
            <a:endParaRPr lang="ko-KR" altLang="en-US" sz="16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33946" y="4140559"/>
            <a:ext cx="138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dobe 고딕 Std B" pitchFamily="34" charset="-127"/>
                <a:ea typeface="Adobe 고딕 Std B" pitchFamily="34" charset="-127"/>
              </a:rPr>
              <a:t>강좌 </a:t>
            </a:r>
            <a:r>
              <a:rPr lang="ko-KR" altLang="en-US" sz="1600" dirty="0" smtClean="0">
                <a:latin typeface="Adobe 고딕 Std B" pitchFamily="34" charset="-127"/>
                <a:ea typeface="Adobe 고딕 Std B" pitchFamily="34" charset="-127"/>
              </a:rPr>
              <a:t>테이블</a:t>
            </a:r>
            <a:endParaRPr lang="ko-KR" altLang="en-US" sz="16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1926" y="5589240"/>
            <a:ext cx="2068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dobe 고딕 Std B" pitchFamily="34" charset="-127"/>
                <a:ea typeface="Adobe 고딕 Std B" pitchFamily="34" charset="-127"/>
              </a:rPr>
              <a:t>마케팅 </a:t>
            </a:r>
            <a:r>
              <a:rPr lang="ko-KR" altLang="en-US" sz="1600" dirty="0" smtClean="0">
                <a:latin typeface="Adobe 고딕 Std B" pitchFamily="34" charset="-127"/>
                <a:ea typeface="Adobe 고딕 Std B" pitchFamily="34" charset="-127"/>
              </a:rPr>
              <a:t>테이블</a:t>
            </a:r>
            <a:endParaRPr lang="ko-KR" altLang="en-US" sz="1600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35327" y="1783942"/>
            <a:ext cx="1476108" cy="1404165"/>
            <a:chOff x="7812360" y="1615736"/>
            <a:chExt cx="359927" cy="364973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7812360" y="1628800"/>
              <a:ext cx="359927" cy="35190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>
              <a:off x="7812360" y="1615736"/>
              <a:ext cx="346978" cy="36497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1386021" y="3735029"/>
            <a:ext cx="1476108" cy="1404165"/>
            <a:chOff x="7812360" y="1615736"/>
            <a:chExt cx="359927" cy="364973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7812360" y="1628800"/>
              <a:ext cx="359927" cy="35190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>
              <a:off x="7812360" y="1615736"/>
              <a:ext cx="346978" cy="36497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755576" y="5199518"/>
            <a:ext cx="1476108" cy="1404165"/>
            <a:chOff x="7812360" y="1615736"/>
            <a:chExt cx="359927" cy="364973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7812360" y="1628800"/>
              <a:ext cx="359927" cy="35190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7812360" y="1615736"/>
              <a:ext cx="346978" cy="36497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478637" y="1558281"/>
            <a:ext cx="2572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dobe 고딕 Std B" pitchFamily="34" charset="-127"/>
                <a:ea typeface="Adobe 고딕 Std B" pitchFamily="34" charset="-127"/>
              </a:rPr>
              <a:t>수강신청 </a:t>
            </a:r>
            <a:r>
              <a:rPr lang="ko-KR" altLang="en-US" sz="1600" dirty="0" smtClean="0">
                <a:latin typeface="Adobe 고딕 Std B" pitchFamily="34" charset="-127"/>
                <a:ea typeface="Adobe 고딕 Std B" pitchFamily="34" charset="-127"/>
              </a:rPr>
              <a:t>테이블</a:t>
            </a:r>
            <a:endParaRPr lang="ko-KR" altLang="en-US" sz="1600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04" y="2001417"/>
            <a:ext cx="37338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1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7" grpId="0"/>
      <p:bldP spid="2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3946" y="2486025"/>
            <a:ext cx="4510054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액자 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3305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3843" y="313492"/>
            <a:ext cx="3371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  </a:t>
            </a: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SQL Database</a:t>
            </a:r>
          </a:p>
          <a:p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   ② 데이터 입력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83568" y="1846565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INSERT INTO </a:t>
            </a:r>
            <a:r>
              <a:rPr lang="en-US" altLang="ko-KR" dirty="0" smtClean="0"/>
              <a:t>Student </a:t>
            </a:r>
            <a:r>
              <a:rPr lang="en-US" altLang="ko-KR" dirty="0"/>
              <a:t>values(20131001, '</a:t>
            </a:r>
            <a:r>
              <a:rPr lang="ko-KR" altLang="en-US" dirty="0"/>
              <a:t>김창식</a:t>
            </a:r>
            <a:r>
              <a:rPr lang="en-US" altLang="ko-KR" dirty="0"/>
              <a:t>', '</a:t>
            </a:r>
            <a:r>
              <a:rPr lang="ko-KR" altLang="en-US" dirty="0"/>
              <a:t>남성</a:t>
            </a:r>
            <a:r>
              <a:rPr lang="en-US" altLang="ko-KR" dirty="0"/>
              <a:t>', '1995-04-11',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'010-1111-1111</a:t>
            </a:r>
            <a:r>
              <a:rPr lang="en-US" altLang="ko-KR" dirty="0"/>
              <a:t>', '</a:t>
            </a:r>
            <a:r>
              <a:rPr lang="ko-KR" altLang="en-US" dirty="0"/>
              <a:t>서울 특별시</a:t>
            </a:r>
            <a:r>
              <a:rPr lang="en-US" altLang="ko-KR" dirty="0"/>
              <a:t>', '</a:t>
            </a:r>
            <a:r>
              <a:rPr lang="ko-KR" altLang="en-US" dirty="0"/>
              <a:t>서울 고등학교</a:t>
            </a:r>
            <a:r>
              <a:rPr lang="en-US" altLang="ko-KR" dirty="0"/>
              <a:t>', '3</a:t>
            </a:r>
            <a:r>
              <a:rPr lang="ko-KR" altLang="en-US" dirty="0"/>
              <a:t>학년</a:t>
            </a:r>
            <a:r>
              <a:rPr lang="en-US" altLang="ko-KR" dirty="0"/>
              <a:t>', '</a:t>
            </a:r>
            <a:r>
              <a:rPr lang="ko-KR" altLang="en-US" dirty="0"/>
              <a:t>자연계</a:t>
            </a:r>
            <a:r>
              <a:rPr lang="en-US" altLang="ko-KR" dirty="0"/>
              <a:t>');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83568" y="2885443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INSERT INTO </a:t>
            </a:r>
            <a:r>
              <a:rPr lang="en-US" altLang="ko-KR" dirty="0"/>
              <a:t>Course values(165657, '2014 </a:t>
            </a:r>
            <a:r>
              <a:rPr lang="ko-KR" altLang="en-US" dirty="0" err="1"/>
              <a:t>가장빠르고</a:t>
            </a:r>
            <a:r>
              <a:rPr lang="ko-KR" altLang="en-US" dirty="0"/>
              <a:t> 완전한 </a:t>
            </a:r>
            <a:r>
              <a:rPr lang="en-US" altLang="ko-KR" dirty="0" err="1"/>
              <a:t>Duble</a:t>
            </a:r>
            <a:r>
              <a:rPr lang="en-US" altLang="ko-KR" dirty="0"/>
              <a:t> Effect', </a:t>
            </a:r>
            <a:r>
              <a:rPr lang="en-US" altLang="ko-KR" dirty="0" smtClean="0"/>
              <a:t>		   '</a:t>
            </a:r>
            <a:r>
              <a:rPr lang="ko-KR" altLang="en-US" dirty="0"/>
              <a:t>한국사</a:t>
            </a:r>
            <a:r>
              <a:rPr lang="en-US" altLang="ko-KR" dirty="0"/>
              <a:t>', '</a:t>
            </a:r>
            <a:r>
              <a:rPr lang="ko-KR" altLang="en-US" dirty="0" err="1"/>
              <a:t>라영환</a:t>
            </a:r>
            <a:r>
              <a:rPr lang="en-US" altLang="ko-KR" dirty="0"/>
              <a:t>', '2013-05-09', '2013-06-10', 'A501');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3933056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INSERT INTO Enroll VALUES (NULL,'" + </a:t>
            </a:r>
            <a:r>
              <a:rPr lang="en-US" altLang="ko-KR" dirty="0" err="1"/>
              <a:t>esid.getText</a:t>
            </a:r>
            <a:r>
              <a:rPr lang="en-US" altLang="ko-KR" dirty="0"/>
              <a:t>().</a:t>
            </a:r>
            <a:r>
              <a:rPr lang="en-US" altLang="ko-KR" dirty="0" err="1"/>
              <a:t>toString</a:t>
            </a:r>
            <a:r>
              <a:rPr lang="en-US" altLang="ko-KR" dirty="0"/>
              <a:t>() +"', '" + </a:t>
            </a:r>
            <a:r>
              <a:rPr lang="en-US" altLang="ko-KR" dirty="0" smtClean="0"/>
              <a:t>	     </a:t>
            </a:r>
            <a:r>
              <a:rPr lang="en-US" altLang="ko-KR" dirty="0" err="1" smtClean="0"/>
              <a:t>ecid.getText</a:t>
            </a:r>
            <a:r>
              <a:rPr lang="en-US" altLang="ko-KR" dirty="0"/>
              <a:t>().</a:t>
            </a:r>
            <a:r>
              <a:rPr lang="en-US" altLang="ko-KR" dirty="0" err="1"/>
              <a:t>toString</a:t>
            </a:r>
            <a:r>
              <a:rPr lang="en-US" altLang="ko-KR" dirty="0"/>
              <a:t>()+"', '" + </a:t>
            </a:r>
            <a:r>
              <a:rPr lang="en-US" altLang="ko-KR" dirty="0" err="1"/>
              <a:t>edate.getText</a:t>
            </a:r>
            <a:r>
              <a:rPr lang="en-US" altLang="ko-KR" dirty="0"/>
              <a:t>().</a:t>
            </a:r>
            <a:r>
              <a:rPr lang="en-US" altLang="ko-KR" dirty="0" err="1"/>
              <a:t>toString</a:t>
            </a:r>
            <a:r>
              <a:rPr lang="en-US" altLang="ko-KR" dirty="0"/>
              <a:t>()+"');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52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3946" y="2486025"/>
            <a:ext cx="4510054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액자 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3305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3843" y="313492"/>
            <a:ext cx="3371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  </a:t>
            </a: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SQL Database</a:t>
            </a:r>
          </a:p>
          <a:p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   ③ 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데이터 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조</a:t>
            </a:r>
            <a:r>
              <a: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회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55576" y="1979548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SELECT * FROM Course where </a:t>
            </a:r>
            <a:r>
              <a:rPr lang="en-US" altLang="ko-KR" dirty="0" err="1"/>
              <a:t>cid</a:t>
            </a:r>
            <a:r>
              <a:rPr lang="en-US" altLang="ko-KR" dirty="0"/>
              <a:t> ='"+ </a:t>
            </a:r>
            <a:r>
              <a:rPr lang="en-US" altLang="ko-KR" dirty="0" err="1"/>
              <a:t>cserchinfo.getText</a:t>
            </a:r>
            <a:r>
              <a:rPr lang="en-US" altLang="ko-KR" dirty="0"/>
              <a:t>().</a:t>
            </a:r>
            <a:r>
              <a:rPr lang="en-US" altLang="ko-KR" dirty="0" err="1"/>
              <a:t>toString</a:t>
            </a:r>
            <a:r>
              <a:rPr lang="en-US" altLang="ko-KR" dirty="0"/>
              <a:t>()+"';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27584" y="1619508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강좌조회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55576" y="2782669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SELECT * FROM Student where </a:t>
            </a:r>
            <a:r>
              <a:rPr lang="en-US" altLang="ko-KR" dirty="0" err="1"/>
              <a:t>sid</a:t>
            </a:r>
            <a:r>
              <a:rPr lang="en-US" altLang="ko-KR" dirty="0"/>
              <a:t> ='"+ </a:t>
            </a:r>
            <a:r>
              <a:rPr lang="en-US" altLang="ko-KR" dirty="0" err="1"/>
              <a:t>serchinfo.getText</a:t>
            </a:r>
            <a:r>
              <a:rPr lang="en-US" altLang="ko-KR" dirty="0"/>
              <a:t>().</a:t>
            </a:r>
            <a:r>
              <a:rPr lang="en-US" altLang="ko-KR" dirty="0" err="1"/>
              <a:t>toString</a:t>
            </a:r>
            <a:r>
              <a:rPr lang="en-US" altLang="ko-KR" dirty="0"/>
              <a:t>()+"';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93191" y="2413337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학생조회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7584" y="3967896"/>
            <a:ext cx="75608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cursor </a:t>
            </a:r>
            <a:r>
              <a:rPr lang="en-US" altLang="ko-KR" dirty="0"/>
              <a:t>= </a:t>
            </a:r>
            <a:r>
              <a:rPr lang="en-US" altLang="ko-KR" dirty="0" err="1"/>
              <a:t>sqlDB.rawQuery</a:t>
            </a:r>
            <a:r>
              <a:rPr lang="en-US" altLang="ko-KR" dirty="0"/>
              <a:t>("SELECT * FROM Enroll where </a:t>
            </a:r>
            <a:r>
              <a:rPr lang="en-US" altLang="ko-KR" dirty="0" err="1"/>
              <a:t>sid</a:t>
            </a:r>
            <a:r>
              <a:rPr lang="en-US" altLang="ko-KR" dirty="0"/>
              <a:t> ='"+ </a:t>
            </a:r>
            <a:r>
              <a:rPr lang="en-US" altLang="ko-KR" dirty="0" err="1"/>
              <a:t>enrollEdit.getText</a:t>
            </a:r>
            <a:r>
              <a:rPr lang="en-US" altLang="ko-KR" dirty="0"/>
              <a:t>().</a:t>
            </a:r>
            <a:r>
              <a:rPr lang="en-US" altLang="ko-KR" dirty="0" err="1"/>
              <a:t>toString</a:t>
            </a:r>
            <a:r>
              <a:rPr lang="en-US" altLang="ko-KR" dirty="0"/>
              <a:t>()+"';" , </a:t>
            </a:r>
            <a:r>
              <a:rPr lang="en-US" altLang="ko-KR" b="1" dirty="0"/>
              <a:t>null);</a:t>
            </a:r>
          </a:p>
          <a:p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r>
              <a:rPr lang="en-US" altLang="ko-KR" dirty="0"/>
              <a:t> cursor2 = </a:t>
            </a:r>
            <a:r>
              <a:rPr lang="en-US" altLang="ko-KR" dirty="0" err="1"/>
              <a:t>sqlDB.rawQuery</a:t>
            </a:r>
            <a:r>
              <a:rPr lang="en-US" altLang="ko-KR" dirty="0"/>
              <a:t>("SELECT * FROM Course where </a:t>
            </a:r>
            <a:r>
              <a:rPr lang="en-US" altLang="ko-KR" dirty="0" err="1"/>
              <a:t>cid</a:t>
            </a:r>
            <a:r>
              <a:rPr lang="en-US" altLang="ko-KR" dirty="0"/>
              <a:t> ='"+ </a:t>
            </a:r>
            <a:r>
              <a:rPr lang="en-US" altLang="ko-KR" dirty="0" err="1"/>
              <a:t>cursor.getString</a:t>
            </a:r>
            <a:r>
              <a:rPr lang="en-US" altLang="ko-KR" dirty="0"/>
              <a:t>(2).</a:t>
            </a:r>
            <a:r>
              <a:rPr lang="en-US" altLang="ko-KR" dirty="0" err="1"/>
              <a:t>toString</a:t>
            </a:r>
            <a:r>
              <a:rPr lang="en-US" altLang="ko-KR" dirty="0"/>
              <a:t>()+"';" , </a:t>
            </a:r>
            <a:r>
              <a:rPr lang="en-US" altLang="ko-KR" b="1" dirty="0"/>
              <a:t>null);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17522" y="3598564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수강신청 목록 조회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829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림9.jpg"/>
          <p:cNvPicPr>
            <a:picLocks noChangeAspect="1"/>
          </p:cNvPicPr>
          <p:nvPr/>
        </p:nvPicPr>
        <p:blipFill>
          <a:blip r:embed="rId2"/>
          <a:srcRect r="18422" b="5912"/>
          <a:stretch>
            <a:fillRect/>
          </a:stretch>
        </p:blipFill>
        <p:spPr>
          <a:xfrm>
            <a:off x="4714876" y="2716456"/>
            <a:ext cx="4429124" cy="41415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2714620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4425" y="1902634"/>
            <a:ext cx="6224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t>Question &amp; Answer</a:t>
            </a:r>
            <a:endParaRPr lang="ko-KR" altLang="en-US" sz="5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5957" y="2602378"/>
            <a:ext cx="4652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t>Thanks for listening</a:t>
            </a:r>
            <a:endParaRPr lang="ko-KR" altLang="en-US" sz="4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림9.jpg"/>
          <p:cNvPicPr>
            <a:picLocks noChangeAspect="1"/>
          </p:cNvPicPr>
          <p:nvPr/>
        </p:nvPicPr>
        <p:blipFill>
          <a:blip r:embed="rId2"/>
          <a:srcRect r="18422" b="5912"/>
          <a:stretch>
            <a:fillRect/>
          </a:stretch>
        </p:blipFill>
        <p:spPr>
          <a:xfrm>
            <a:off x="4714876" y="2716456"/>
            <a:ext cx="4429124" cy="41415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2844" y="836712"/>
            <a:ext cx="889365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노량진에 위치한 학원은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월 모의고사를 대비하기 위하여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월 단과프로그램 팜플렛을 만들고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월 </a:t>
            </a:r>
            <a:r>
              <a:rPr lang="en-US" altLang="ko-KR" sz="1600" dirty="0" smtClean="0"/>
              <a:t>20</a:t>
            </a:r>
            <a:r>
              <a:rPr lang="ko-KR" altLang="en-US" sz="1600" dirty="0" smtClean="0"/>
              <a:t>일 오전 </a:t>
            </a:r>
            <a:r>
              <a:rPr lang="en-US" altLang="ko-KR" sz="1600" dirty="0" smtClean="0"/>
              <a:t>8</a:t>
            </a:r>
            <a:r>
              <a:rPr lang="ko-KR" altLang="en-US" sz="1600" dirty="0" smtClean="0"/>
              <a:t>시 부터 온라인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오프라인 동시 접수가 시작되었다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단과 프로그램에는 크게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가지 프로그램으로 나뉘었고 각 강좌는 각자 다른 일자에 개강하게 되었다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또한 학원에서는 마케팅을 위하여 </a:t>
            </a:r>
            <a:r>
              <a:rPr lang="en-US" altLang="ko-KR" sz="1600" dirty="0" smtClean="0"/>
              <a:t>M </a:t>
            </a:r>
            <a:r>
              <a:rPr lang="ko-KR" altLang="en-US" sz="1600" dirty="0" smtClean="0"/>
              <a:t>공개 특강을 열었다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 smtClean="0"/>
          </a:p>
          <a:p>
            <a:r>
              <a:rPr lang="ko-KR" altLang="en-US" sz="1600" dirty="0"/>
              <a:t>과목은 국어</a:t>
            </a:r>
            <a:r>
              <a:rPr lang="en-US" altLang="ko-KR" sz="1600" dirty="0"/>
              <a:t>, </a:t>
            </a:r>
            <a:r>
              <a:rPr lang="ko-KR" altLang="en-US" sz="1600" dirty="0"/>
              <a:t>수학</a:t>
            </a:r>
            <a:r>
              <a:rPr lang="en-US" altLang="ko-KR" sz="1600" dirty="0"/>
              <a:t>, </a:t>
            </a:r>
            <a:r>
              <a:rPr lang="ko-KR" altLang="en-US" sz="1600" dirty="0"/>
              <a:t>영어</a:t>
            </a:r>
            <a:r>
              <a:rPr lang="en-US" altLang="ko-KR" sz="1600" dirty="0"/>
              <a:t>, </a:t>
            </a:r>
            <a:r>
              <a:rPr lang="ko-KR" altLang="en-US" sz="1600" dirty="0"/>
              <a:t>과학탐구</a:t>
            </a:r>
            <a:r>
              <a:rPr lang="en-US" altLang="ko-KR" sz="1600" dirty="0"/>
              <a:t>, </a:t>
            </a:r>
            <a:r>
              <a:rPr lang="ko-KR" altLang="en-US" sz="1600" dirty="0"/>
              <a:t>사회탐구</a:t>
            </a:r>
            <a:r>
              <a:rPr lang="en-US" altLang="ko-KR" sz="1600" dirty="0"/>
              <a:t>, </a:t>
            </a:r>
            <a:r>
              <a:rPr lang="ko-KR" altLang="en-US" sz="1600" dirty="0"/>
              <a:t>논술로 나누어져 있으며 각각의 과목에 선생님들이 배정되어있다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/>
              <a:t>강좌는 선생님 별로 구성되어있다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수업시간은 </a:t>
            </a:r>
            <a:r>
              <a:rPr lang="en-US" altLang="ko-KR" sz="1600" dirty="0"/>
              <a:t>S</a:t>
            </a:r>
            <a:r>
              <a:rPr lang="ko-KR" altLang="en-US" sz="1600" dirty="0"/>
              <a:t>교시부터 </a:t>
            </a:r>
            <a:r>
              <a:rPr lang="en-US" altLang="ko-KR" sz="1600" dirty="0"/>
              <a:t>8</a:t>
            </a:r>
            <a:r>
              <a:rPr lang="ko-KR" altLang="en-US" sz="1600" dirty="0"/>
              <a:t>교시까지 나누어져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수강료도 시간이나 요일에 따라 차이가 발생하게 된다</a:t>
            </a:r>
            <a:r>
              <a:rPr lang="en-US" altLang="ko-KR" sz="1600" dirty="0"/>
              <a:t>. 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학생은 강좌를 듣기 위하여 온라인 또는 오프라인 결제를 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온라인 결제는 홈페이지 접속 후 이름</a:t>
            </a:r>
            <a:r>
              <a:rPr lang="en-US" altLang="ko-KR" sz="1600" dirty="0" smtClean="0"/>
              <a:t>, ID, </a:t>
            </a:r>
            <a:r>
              <a:rPr lang="ko-KR" altLang="en-US" sz="1600" dirty="0" smtClean="0"/>
              <a:t>비밀번호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성별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생년월일</a:t>
            </a:r>
            <a:r>
              <a:rPr lang="en-US" altLang="ko-KR" sz="1600" dirty="0" smtClean="0"/>
              <a:t>, Email, </a:t>
            </a:r>
            <a:r>
              <a:rPr lang="ko-KR" altLang="en-US" sz="1600" dirty="0" smtClean="0"/>
              <a:t>전화번호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휴대폰번호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주소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학교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학년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계열 입력 후 회원 가입을 하여 단과반 시간표를 확인한 후 수강하고 싶은 강좌를 장바구니에 담아 결제를 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</a:t>
            </a:r>
          </a:p>
          <a:p>
            <a:r>
              <a:rPr lang="ko-KR" altLang="en-US" sz="1600" dirty="0" smtClean="0"/>
              <a:t>오프라인의 경우 학원에 직접 방문하여 회원신청서를 작성한다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여기에는 성명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자택번호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학생번호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보호자번호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생년월일을 필수적으로 입력하고 주소</a:t>
            </a:r>
            <a:r>
              <a:rPr lang="en-US" altLang="ko-KR" sz="1600" dirty="0" smtClean="0"/>
              <a:t>, Email, </a:t>
            </a:r>
            <a:r>
              <a:rPr lang="ko-KR" altLang="en-US" sz="1600" dirty="0" err="1" smtClean="0"/>
              <a:t>메가스터디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를 추가적으로 기입할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그리고 수강하고 싶은 과목을 </a:t>
            </a:r>
            <a:r>
              <a:rPr lang="en-US" altLang="ko-KR" sz="1600" dirty="0" smtClean="0"/>
              <a:t>OMR </a:t>
            </a:r>
            <a:r>
              <a:rPr lang="ko-KR" altLang="en-US" sz="1600" dirty="0" smtClean="0"/>
              <a:t>카드에 체크한 후 현장에서 현금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또는 카드로 결제하면 완료 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그리고 </a:t>
            </a:r>
            <a:r>
              <a:rPr lang="ko-KR" altLang="en-US" sz="1600" dirty="0"/>
              <a:t>회원카드를 발급받고 학원은 카드로 출결을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i="1" dirty="0"/>
              <a:t>확인한다</a:t>
            </a:r>
            <a:r>
              <a:rPr lang="en-US" altLang="ko-KR" sz="1600" i="1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강의실의 </a:t>
            </a:r>
            <a:r>
              <a:rPr lang="ko-KR" altLang="en-US" sz="1600" dirty="0"/>
              <a:t>경우에는 수간신청 완료 후 신청한 학생 수에 맞춰서 알맞은 강의실을 배정 받게 된다</a:t>
            </a:r>
            <a:r>
              <a:rPr lang="en-US" altLang="ko-KR" sz="1600" dirty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42844" y="103557"/>
            <a:ext cx="37962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시나리오 요약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23928" y="39537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hlinkClick r:id="rId3" action="ppaction://hlinkfile"/>
              </a:rPr>
              <a:t>시나리오 원본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림9.jpg"/>
          <p:cNvPicPr>
            <a:picLocks noChangeAspect="1"/>
          </p:cNvPicPr>
          <p:nvPr/>
        </p:nvPicPr>
        <p:blipFill>
          <a:blip r:embed="rId3"/>
          <a:srcRect r="18422" b="5912"/>
          <a:stretch>
            <a:fillRect/>
          </a:stretch>
        </p:blipFill>
        <p:spPr>
          <a:xfrm>
            <a:off x="4714876" y="2716456"/>
            <a:ext cx="4429124" cy="41415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4500562" cy="6858000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1052736"/>
            <a:ext cx="3667992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시나리오</a:t>
            </a:r>
            <a:endParaRPr lang="en-US" altLang="ko-KR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ko-KR" altLang="en-US" sz="3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엔티티</a:t>
            </a:r>
            <a:r>
              <a:rPr lang="ko-KR" altLang="en-US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타입 </a:t>
            </a:r>
            <a:r>
              <a:rPr lang="ko-KR" altLang="en-US" sz="3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정의</a:t>
            </a:r>
            <a:endParaRPr lang="en-US" altLang="ko-KR" sz="32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ko-KR" altLang="en-US" sz="20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엔티티타입간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관계정의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ko-KR" altLang="en-US" sz="20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식별자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 정의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ERD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작성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SQL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을 이용한 데이터베이스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Q &amp; A</a:t>
            </a:r>
          </a:p>
          <a:p>
            <a:pPr marL="342900" indent="-342900">
              <a:buFont typeface="Wingdings" pitchFamily="2" charset="2"/>
              <a:buChar char="u"/>
            </a:pP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marL="342900" indent="-342900">
              <a:buFont typeface="Wingdings" pitchFamily="2" charset="2"/>
              <a:buChar char="u"/>
            </a:pPr>
            <a:endParaRPr lang="en-US" altLang="ko-KR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sz="2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8864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휴먼엑스포" pitchFamily="18" charset="-127"/>
                <a:ea typeface="휴먼엑스포" pitchFamily="18" charset="-127"/>
              </a:rPr>
              <a:t>목차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779912" y="2060848"/>
            <a:ext cx="9349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 flipV="1">
            <a:off x="4714876" y="404665"/>
            <a:ext cx="1140" cy="5456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714876" y="424419"/>
            <a:ext cx="3611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04048" y="220578"/>
            <a:ext cx="2441694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시나리오 명사 구분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4716016" y="1112561"/>
            <a:ext cx="3611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05188" y="908720"/>
            <a:ext cx="3212739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불 분명</a:t>
            </a: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,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광범위 개념 제거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4716016" y="1792571"/>
            <a:ext cx="3611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05188" y="1588730"/>
            <a:ext cx="3469219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엔티티의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특성</a:t>
            </a: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,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속성 값 제거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716016" y="2440643"/>
            <a:ext cx="3611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05188" y="2236802"/>
            <a:ext cx="3929281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포괄적 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업무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프로세스 명사 제거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716016" y="3128785"/>
            <a:ext cx="3611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05188" y="2924944"/>
            <a:ext cx="2441694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중복되는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명사 제거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716016" y="3848865"/>
            <a:ext cx="3611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05188" y="3645024"/>
            <a:ext cx="367280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누락된 </a:t>
            </a:r>
            <a:r>
              <a:rPr lang="ko-KR" altLang="en-US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엔티티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타입 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정보 유추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4716016" y="4568945"/>
            <a:ext cx="3611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05188" y="4365104"/>
            <a:ext cx="341632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최종 </a:t>
            </a:r>
            <a:r>
              <a:rPr lang="ko-KR" altLang="en-US" sz="20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엔티티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타입 후보 선출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4716016" y="5248955"/>
            <a:ext cx="3611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05188" y="5045114"/>
            <a:ext cx="2441694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엔티티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타입 정의서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4716016" y="5865089"/>
            <a:ext cx="3611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05188" y="5661248"/>
            <a:ext cx="2409634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고객 회의 </a:t>
            </a: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팀 사진</a:t>
            </a: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02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3946" y="2486025"/>
            <a:ext cx="4510054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액자 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3305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3843" y="313492"/>
            <a:ext cx="53575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  </a:t>
            </a:r>
            <a:r>
              <a:rPr lang="ko-KR" altLang="en-US" sz="2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엔티티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타입정의 </a:t>
            </a: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-1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</a:t>
            </a:r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휴먼엑스포" pitchFamily="18" charset="-127"/>
              <a:ea typeface="휴먼엑스포" pitchFamily="18" charset="-127"/>
            </a:endParaRPr>
          </a:p>
          <a:p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   ① 시나리오에서 명사를 구분한다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91092" y="2420888"/>
            <a:ext cx="83573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단과프로그램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팜플렛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온라인접수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오프라인접수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강좌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개강일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학원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endParaRPr lang="en-US" altLang="ko-KR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마케팅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M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공개특강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학생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결제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이름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ID,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비밀번호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성별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생년월일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Email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전화번호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휴대폰번호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주소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학교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학년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계열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회원 가입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시간표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수강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</a:t>
            </a:r>
            <a:endParaRPr lang="en-US" altLang="ko-KR" sz="800" dirty="0" smtClean="0">
              <a:solidFill>
                <a:schemeClr val="tx1">
                  <a:lumMod val="85000"/>
                  <a:lumOff val="1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장바구니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OMR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카드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수업시간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과목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강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사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출결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강의실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수강료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472514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C00000"/>
                </a:solidFill>
              </a:rPr>
              <a:t>34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개의 명사가 추출 되었고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엔티티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타입에 적절한 명사를 찾는다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25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3946" y="2486025"/>
            <a:ext cx="4510054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액자 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3305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3843" y="313492"/>
            <a:ext cx="76386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  </a:t>
            </a:r>
            <a:r>
              <a:rPr lang="ko-KR" altLang="en-US" sz="2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엔티티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타입정의 </a:t>
            </a: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-2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</a:t>
            </a:r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휴먼엑스포" pitchFamily="18" charset="-127"/>
              <a:ea typeface="휴먼엑스포" pitchFamily="18" charset="-127"/>
            </a:endParaRPr>
          </a:p>
          <a:p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   ② 개념이 불 분명 한 것</a:t>
            </a: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, 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광범위한 것은 제거한다</a:t>
            </a: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.</a:t>
            </a:r>
            <a:endParaRPr lang="ko-KR" altLang="en-US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1092" y="2420888"/>
            <a:ext cx="83573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단과프로그램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팜플렛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온라인접수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오프라인접수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강좌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개강일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학원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마케팅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M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공개특강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학생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결제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이름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ID,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비밀번호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성별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생년월일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Email,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전화번호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휴대폰번호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학교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학년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계열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회원 가입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시간표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수강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장바구니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en-US" altLang="ko-KR" sz="2000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OMR </a:t>
            </a:r>
            <a:r>
              <a:rPr lang="ko-KR" altLang="en-US" sz="2000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카드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수업시간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과목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강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사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출결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강의실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수강료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472514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C00000"/>
                </a:solidFill>
              </a:rPr>
              <a:t>회원가입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장바구니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, OMR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카드 제거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632509" y="2533824"/>
            <a:ext cx="359927" cy="364973"/>
            <a:chOff x="7812360" y="1615736"/>
            <a:chExt cx="359927" cy="364973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7812360" y="1628800"/>
              <a:ext cx="359927" cy="35190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7812360" y="1615736"/>
              <a:ext cx="346978" cy="36497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683568" y="2986222"/>
            <a:ext cx="359927" cy="364973"/>
            <a:chOff x="7812360" y="1615736"/>
            <a:chExt cx="359927" cy="364973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7812360" y="1628800"/>
              <a:ext cx="359927" cy="35190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7812360" y="1615736"/>
              <a:ext cx="346978" cy="36497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8" name="직선 연결선 17"/>
          <p:cNvCxnSpPr/>
          <p:nvPr/>
        </p:nvCxnSpPr>
        <p:spPr>
          <a:xfrm>
            <a:off x="2339752" y="4917492"/>
            <a:ext cx="4392488" cy="77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9298" y="5142931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C00000"/>
                </a:solidFill>
              </a:rPr>
              <a:t>회원가입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장바구니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, OMR,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학원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마케팅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카드 제거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66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3946" y="2486025"/>
            <a:ext cx="4510054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액자 6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3305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3843" y="313492"/>
            <a:ext cx="78822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  </a:t>
            </a:r>
            <a:r>
              <a:rPr lang="ko-KR" altLang="en-US" sz="28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엔티티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타입정의 </a:t>
            </a:r>
            <a:r>
              <a: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-3</a:t>
            </a:r>
            <a:r>
              <a:rPr lang="ko-KR" altLang="en-US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휴먼엑스포" pitchFamily="18" charset="-127"/>
                <a:ea typeface="휴먼엑스포" pitchFamily="18" charset="-127"/>
              </a:rPr>
              <a:t> </a:t>
            </a:r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휴먼엑스포" pitchFamily="18" charset="-127"/>
              <a:ea typeface="휴먼엑스포" pitchFamily="18" charset="-127"/>
            </a:endParaRPr>
          </a:p>
          <a:p>
            <a:endParaRPr lang="en-US" altLang="ko-KR" sz="2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   ③ </a:t>
            </a:r>
            <a:r>
              <a:rPr lang="ko-KR" altLang="en-US" sz="2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엔티티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 타입의 특성이거나 속성의 값은 제거한다</a:t>
            </a:r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.</a:t>
            </a:r>
            <a:endParaRPr lang="ko-KR" altLang="en-US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1092" y="2420888"/>
            <a:ext cx="83573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단과프로그램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팜플렛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온라인접수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오프라인접수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강좌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개강일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학원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마케팅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en-US" altLang="ko-KR" sz="2000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M</a:t>
            </a:r>
            <a:r>
              <a:rPr lang="ko-KR" altLang="en-US" sz="2000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공개특강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학생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latin typeface="Adobe 고딕 Std B" pitchFamily="34" charset="-127"/>
                <a:ea typeface="Adobe 고딕 Std B" pitchFamily="34" charset="-127"/>
              </a:rPr>
              <a:t>결제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이름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en-US" altLang="ko-KR" sz="2000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ID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비밀번호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성별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생년월일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en-US" altLang="ko-KR" sz="2000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Email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전화번호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휴대폰번호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학교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학년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계열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시간표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수강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수업시간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과목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강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사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출결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 </a:t>
            </a:r>
            <a:r>
              <a:rPr lang="ko-KR" altLang="en-US" sz="2000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강의실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수강료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472514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C00000"/>
                </a:solidFill>
              </a:rPr>
              <a:t>단과 프로그램</a:t>
            </a: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외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23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개 명사 제거 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64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5288</TotalTime>
  <Words>2988</Words>
  <Application>Microsoft Office PowerPoint</Application>
  <PresentationFormat>화면 슬라이드 쇼(4:3)</PresentationFormat>
  <Paragraphs>871</Paragraphs>
  <Slides>47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7" baseType="lpstr">
      <vt:lpstr>굴림</vt:lpstr>
      <vt:lpstr>Arial</vt:lpstr>
      <vt:lpstr>나눔명조 ExtraBold</vt:lpstr>
      <vt:lpstr>휴먼엑스포</vt:lpstr>
      <vt:lpstr>08서울남산체 B</vt:lpstr>
      <vt:lpstr>맑은 고딕</vt:lpstr>
      <vt:lpstr>08서울남산체 L</vt:lpstr>
      <vt:lpstr>Adobe 고딕 Std B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김선희</dc:creator>
  <cp:lastModifiedBy>ad</cp:lastModifiedBy>
  <cp:revision>167</cp:revision>
  <cp:lastPrinted>2013-05-26T13:53:28Z</cp:lastPrinted>
  <dcterms:created xsi:type="dcterms:W3CDTF">2012-10-29T06:23:27Z</dcterms:created>
  <dcterms:modified xsi:type="dcterms:W3CDTF">2023-09-10T09:05:12Z</dcterms:modified>
</cp:coreProperties>
</file>