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1932" r:id="rId5"/>
    <p:sldId id="1961" r:id="rId6"/>
    <p:sldId id="1950" r:id="rId7"/>
    <p:sldId id="1953" r:id="rId8"/>
    <p:sldId id="1952" r:id="rId9"/>
    <p:sldId id="1954" r:id="rId10"/>
    <p:sldId id="1955" r:id="rId11"/>
    <p:sldId id="1956" r:id="rId12"/>
    <p:sldId id="1957" r:id="rId13"/>
    <p:sldId id="1958" r:id="rId14"/>
    <p:sldId id="1951" r:id="rId15"/>
    <p:sldId id="1959" r:id="rId16"/>
    <p:sldId id="19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7265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FF"/>
    <a:srgbClr val="BFBFBF"/>
    <a:srgbClr val="7BB0FF"/>
    <a:srgbClr val="004074"/>
    <a:srgbClr val="0061B3"/>
    <a:srgbClr val="4CB78A"/>
    <a:srgbClr val="ECECEC"/>
    <a:srgbClr val="F4F4F4"/>
    <a:srgbClr val="FD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63" autoAdjust="0"/>
    <p:restoredTop sz="94369" autoAdjust="0"/>
  </p:normalViewPr>
  <p:slideViewPr>
    <p:cSldViewPr snapToGrid="0" showGuides="1">
      <p:cViewPr>
        <p:scale>
          <a:sx n="100" d="100"/>
          <a:sy n="100" d="100"/>
        </p:scale>
        <p:origin x="1206" y="414"/>
      </p:cViewPr>
      <p:guideLst>
        <p:guide orient="horz" pos="1820"/>
        <p:guide pos="3817"/>
        <p:guide orient="horz" pos="1094"/>
        <p:guide orient="horz" pos="4088"/>
        <p:guide pos="302"/>
        <p:guide pos="7265"/>
        <p:guide orient="horz" pos="4020"/>
        <p:guide orient="horz" pos="4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F44A-3169-43D5-82CA-919D9C6772EE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4139A-BD98-41B7-A6AD-0D2BD2C10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1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AC0B-8A1D-4752-80D9-E3FD60CC8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41EEC-8BA9-45F3-8667-5CB5ED2F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117D5-C486-4C23-8D6E-BEBD8192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09168-8A9D-4A72-92D8-EFC19C16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61A11-6B32-4358-9136-6FDD90B0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8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02F9C-D73A-4E12-83C1-AA2DD8E4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50B12-8635-4771-82F4-5F590284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0AB3-1306-4789-95B3-0B3AF880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5B73E-2110-48FB-9189-82EC542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E306B-6DE2-46F0-8BFC-F8984994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7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B528C-264C-4694-820A-52834387E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892B2-A02E-41AD-81CD-D46A6EB86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DDC6F-6E74-494C-8744-05F6DC62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13064-935E-4B51-B2A3-FF79507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0963B-87F3-4960-AD4A-9A7A6B66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3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B757C-139C-4FE7-B2D6-CEF97F09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8B3D1-5A4E-4DF8-9DC7-3CA19517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C8FAE-A1C8-42AE-891A-B43C9AA3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4B337-0F54-41F5-869F-D423BA70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03121-75A9-41CE-BF0E-F4F548E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35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3A40F-C0A8-4129-BE42-1C35A0E4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D11CB-310D-4437-AA26-F39D391A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79D8-E2AD-467F-A9A1-73774C6C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C96E3-27C4-4D61-A6AA-B001667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C7C48-FED3-43CD-A19D-2843E26F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9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36D80-630C-41A9-8417-F122E6B9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519E0-A835-4644-9631-50E4DB45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5CF54-0EAE-47F8-8EC8-1A8D26AC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19C4D-61CE-48A2-8CF5-21DF54DF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0C416-7577-4E8F-859D-41684757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FEE77-A454-457D-B4F3-DEDB193B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00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4C48-D7BA-4351-9EA0-09985D08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00930-C98E-4FB0-B9F3-A07880D1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86CB2-63B4-45BE-908F-3A041BD2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6ABA23-87D2-4AF8-A389-75A90A2F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697E1-9BD3-480B-B89B-F46B3CE00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07146-592F-4EA8-9758-246CD546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E876D-9101-4CA8-80E2-BE42CED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D5A5EC-A47B-4590-AAAE-AED233B2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6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1CAE2-47C1-4393-A29D-D90643D2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88884F-637A-49A7-A56F-A362CF1D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7D973-BD27-45FE-8156-F91255A9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F03D0-E6C7-44CC-A440-19E7065B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2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9C8CB-A52D-45AB-B254-D4C6A71C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CE29B9-9FF9-4A4B-8369-21BE553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CDAC9-C360-4E1D-A40A-C06CB2D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2D7E-BC50-44B2-8D53-801F0F1A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0A3E2-2EDC-41B4-B4C7-1137B232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27B64-0D30-4BC9-8D5F-997AAD1D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E0009-EAB7-48D8-91AC-B2C5FF62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4CAB7-F059-40D0-B920-93991368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E6769-55C0-4750-9BBF-967EFDF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6D48-AD17-4ABC-BDE1-FAD1109F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3BB67E-4086-4BD8-94BB-F9333087B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435E1-6AE0-4564-AB45-3C3A6DB0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6A38A-5916-4C63-B09D-CC3E2E9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4AD91-68B0-402B-B4D0-A397AE7C427B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89FDE-0646-483E-A4BA-BDE6640B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A7953-8874-494A-9655-98D30AC0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F7CC25-F27A-4E3D-8700-7A266B78A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8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CFBB4E-3B0A-45E9-A50C-ECDBED9BAF6F}"/>
              </a:ext>
            </a:extLst>
          </p:cNvPr>
          <p:cNvCxnSpPr>
            <a:cxnSpLocks/>
          </p:cNvCxnSpPr>
          <p:nvPr userDrawn="1"/>
        </p:nvCxnSpPr>
        <p:spPr>
          <a:xfrm>
            <a:off x="515938" y="637987"/>
            <a:ext cx="113336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853ABB4-5C7B-0D35-838B-3BC61763CA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82868" y="6449875"/>
            <a:ext cx="1101232" cy="3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1413849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개발 프레임워크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6745-7333-4FD1-8D6D-7BBB33128AB8}"/>
              </a:ext>
            </a:extLst>
          </p:cNvPr>
          <p:cNvSpPr txBox="1"/>
          <p:nvPr/>
        </p:nvSpPr>
        <p:spPr>
          <a:xfrm>
            <a:off x="534477" y="817472"/>
            <a:ext cx="926215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업무 화면 및 </a:t>
            </a:r>
            <a:r>
              <a:rPr lang="en-US" altLang="ko-KR" sz="1200" dirty="0">
                <a:latin typeface="+mn-ea"/>
              </a:rPr>
              <a:t>CMS(AMS)</a:t>
            </a:r>
            <a:r>
              <a:rPr lang="ko-KR" altLang="en-US" sz="1200" dirty="0">
                <a:latin typeface="+mn-ea"/>
              </a:rPr>
              <a:t>를 제외한 화면 개발을 위한 메인 레이아웃 및 폼 컨트롤 컴포넌트 개발로 </a:t>
            </a:r>
            <a:r>
              <a:rPr lang="ko-KR" altLang="en-US" sz="1200" dirty="0" err="1">
                <a:latin typeface="+mn-ea"/>
              </a:rPr>
              <a:t>프론트엔드</a:t>
            </a:r>
            <a:r>
              <a:rPr lang="ko-KR" altLang="en-US" sz="1200" dirty="0">
                <a:latin typeface="+mn-ea"/>
              </a:rPr>
              <a:t> 개발을 위한 프레임워크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5696D-B7AF-5EBC-0561-8A75C7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98690"/>
              </p:ext>
            </p:extLst>
          </p:nvPr>
        </p:nvGraphicFramePr>
        <p:xfrm>
          <a:off x="534477" y="1145137"/>
          <a:ext cx="5732972" cy="213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2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963571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4358229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기반 기술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CSS, HTML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Quasar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프레임워크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폼 아이템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색상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레이아웃 구성 등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Vue 3</a:t>
                      </a: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통신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폼 아이템 컨트롤 등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Server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스프링 프레임워크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프론트와는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Rest API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통신을 함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</a:tbl>
          </a:graphicData>
        </a:graphic>
      </p:graphicFrame>
      <p:sp>
        <p:nvSpPr>
          <p:cNvPr id="8" name="정육면체 7">
            <a:extLst>
              <a:ext uri="{FF2B5EF4-FFF2-40B4-BE49-F238E27FC236}">
                <a16:creationId xmlns:a16="http://schemas.microsoft.com/office/drawing/2014/main" id="{966539DE-AB6E-28A6-86B0-CF92DA0C8BF2}"/>
              </a:ext>
            </a:extLst>
          </p:cNvPr>
          <p:cNvSpPr/>
          <p:nvPr/>
        </p:nvSpPr>
        <p:spPr>
          <a:xfrm>
            <a:off x="6503444" y="4410082"/>
            <a:ext cx="1861972" cy="11715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스프링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13FFBB-3532-15E6-31AD-9C59E1B16CB4}"/>
              </a:ext>
            </a:extLst>
          </p:cNvPr>
          <p:cNvCxnSpPr/>
          <p:nvPr/>
        </p:nvCxnSpPr>
        <p:spPr>
          <a:xfrm>
            <a:off x="5581651" y="3633795"/>
            <a:ext cx="0" cy="272415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30EBCA-9ACA-CF10-E34B-2BD5BFE7F170}"/>
              </a:ext>
            </a:extLst>
          </p:cNvPr>
          <p:cNvCxnSpPr/>
          <p:nvPr/>
        </p:nvCxnSpPr>
        <p:spPr>
          <a:xfrm>
            <a:off x="4867276" y="5000632"/>
            <a:ext cx="1271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C9917-5332-FB4D-1BC4-9828329AFD73}"/>
              </a:ext>
            </a:extLst>
          </p:cNvPr>
          <p:cNvSpPr txBox="1"/>
          <p:nvPr/>
        </p:nvSpPr>
        <p:spPr>
          <a:xfrm>
            <a:off x="4976258" y="4720717"/>
            <a:ext cx="939488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dirty="0">
                <a:latin typeface="+mn-ea"/>
              </a:rPr>
              <a:t>Rest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API </a:t>
            </a:r>
            <a:r>
              <a:rPr lang="ko-KR" altLang="en-US" sz="1200" dirty="0">
                <a:latin typeface="+mn-ea"/>
              </a:rPr>
              <a:t>통신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3B702A-00C1-4518-4823-45BEB3D9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79" y="4570162"/>
            <a:ext cx="2028825" cy="485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9EA9F2-DD0A-78C5-F1F9-00C2141B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78" y="5148270"/>
            <a:ext cx="1114425" cy="4572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16E47E-3D40-0F4C-A5DC-28A271402603}"/>
              </a:ext>
            </a:extLst>
          </p:cNvPr>
          <p:cNvSpPr/>
          <p:nvPr/>
        </p:nvSpPr>
        <p:spPr>
          <a:xfrm>
            <a:off x="1409702" y="4024320"/>
            <a:ext cx="2876548" cy="2038335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402354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500" dirty="0">
                <a:solidFill>
                  <a:srgbClr val="4CB78A"/>
                </a:solidFill>
                <a:latin typeface="+mn-ea"/>
              </a:rPr>
              <a:t>CMS</a:t>
            </a:r>
            <a:endParaRPr lang="ko-KR" altLang="en-US" sz="1500" dirty="0">
              <a:solidFill>
                <a:srgbClr val="4CB78A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859639-4586-4CA9-AA87-8C35335D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7154"/>
              </p:ext>
            </p:extLst>
          </p:nvPr>
        </p:nvGraphicFramePr>
        <p:xfrm>
          <a:off x="534477" y="1145137"/>
          <a:ext cx="10981248" cy="3256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1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7535062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로그아웃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사용자 테이블을 이용한 로그인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로그아웃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사용자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비밀번호 등 최소한의 사용자 관리 항목을 가지며 추후 확장 가능하게 설계함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화면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 화면의 목록을 등록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 화면의 메뉴 구조 설정 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21708495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권한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버튼기능별 권한을 사용자별로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24464868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DA4859-E0B7-48A7-E275-177E47D26F9E}"/>
              </a:ext>
            </a:extLst>
          </p:cNvPr>
          <p:cNvSpPr txBox="1"/>
          <p:nvPr/>
        </p:nvSpPr>
        <p:spPr>
          <a:xfrm>
            <a:off x="534477" y="817472"/>
            <a:ext cx="242694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개발 프레임워크 완료 후 진행 예정</a:t>
            </a:r>
          </a:p>
        </p:txBody>
      </p:sp>
    </p:spTree>
    <p:extLst>
      <p:ext uri="{BB962C8B-B14F-4D97-AF65-F5344CB8AC3E}">
        <p14:creationId xmlns:p14="http://schemas.microsoft.com/office/powerpoint/2010/main" val="341802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BEE105-A1AF-17F3-9070-1AAE0657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7" y="1352550"/>
            <a:ext cx="5270145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2F824-BCF4-0BED-1B1F-D01A9C3952FA}"/>
              </a:ext>
            </a:extLst>
          </p:cNvPr>
          <p:cNvSpPr txBox="1"/>
          <p:nvPr/>
        </p:nvSpPr>
        <p:spPr>
          <a:xfrm>
            <a:off x="534477" y="327664"/>
            <a:ext cx="836768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색상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C5D52-4FF4-2FC2-F18E-EAB4F4F9B440}"/>
              </a:ext>
            </a:extLst>
          </p:cNvPr>
          <p:cNvSpPr txBox="1"/>
          <p:nvPr/>
        </p:nvSpPr>
        <p:spPr>
          <a:xfrm>
            <a:off x="534477" y="817472"/>
            <a:ext cx="8725145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기본 공통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가지 색상을 지정할 수 있으며 이외에도 다양한 색상을 지원함</a:t>
            </a:r>
            <a:r>
              <a:rPr lang="en-US" altLang="ko-KR" sz="1200" dirty="0">
                <a:latin typeface="+mn-ea"/>
              </a:rPr>
              <a:t>. SCSS</a:t>
            </a:r>
            <a:r>
              <a:rPr lang="ko-KR" altLang="en-US" sz="1200" dirty="0">
                <a:latin typeface="+mn-ea"/>
              </a:rPr>
              <a:t>로 색상변수를 지정하여 일관되게 적용 가능함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6685BA-DE09-95F7-A8B7-5F24312D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39" y="1352550"/>
            <a:ext cx="2514600" cy="448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72E189-B891-F72F-343E-80E09BF1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37" y="1819275"/>
            <a:ext cx="24288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172C4B-0309-A18D-4E01-C0B34191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1022032"/>
            <a:ext cx="6286500" cy="28479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E1D184-A351-AD9C-1D1E-B9881F2BFDD2}"/>
              </a:ext>
            </a:extLst>
          </p:cNvPr>
          <p:cNvSpPr/>
          <p:nvPr/>
        </p:nvSpPr>
        <p:spPr>
          <a:xfrm>
            <a:off x="3467100" y="2666999"/>
            <a:ext cx="3215640" cy="40386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0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CA8C716-81CE-2C20-1C3B-36C469FF915A}"/>
              </a:ext>
            </a:extLst>
          </p:cNvPr>
          <p:cNvSpPr/>
          <p:nvPr/>
        </p:nvSpPr>
        <p:spPr>
          <a:xfrm>
            <a:off x="5144947" y="757989"/>
            <a:ext cx="1753564" cy="529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App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Root Component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6F79A-54F7-7F12-8C7F-8C43799ADF3B}"/>
              </a:ext>
            </a:extLst>
          </p:cNvPr>
          <p:cNvSpPr/>
          <p:nvPr/>
        </p:nvSpPr>
        <p:spPr>
          <a:xfrm>
            <a:off x="5144947" y="1551189"/>
            <a:ext cx="1753564" cy="8638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MainLayout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시스템 레이아웃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144DD1-ED27-8EEA-1D76-9AF2551AB96E}"/>
              </a:ext>
            </a:extLst>
          </p:cNvPr>
          <p:cNvSpPr/>
          <p:nvPr/>
        </p:nvSpPr>
        <p:spPr>
          <a:xfrm>
            <a:off x="2830009" y="2860324"/>
            <a:ext cx="1776714" cy="7473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q-header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헤더</a:t>
            </a:r>
          </a:p>
          <a:p>
            <a:pPr marL="171450" indent="-171450" algn="ctr">
              <a:buFontTx/>
              <a:buChar char="-"/>
            </a:pP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B933F2-A1FF-DAA4-F8AB-F8256577B15E}"/>
              </a:ext>
            </a:extLst>
          </p:cNvPr>
          <p:cNvSpPr/>
          <p:nvPr/>
        </p:nvSpPr>
        <p:spPr>
          <a:xfrm>
            <a:off x="5144947" y="2860324"/>
            <a:ext cx="1753564" cy="7473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q-drawer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좌측 메뉴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스크롤 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F817CB-524E-EE1B-E5C2-FF46CAFDA7BB}"/>
              </a:ext>
            </a:extLst>
          </p:cNvPr>
          <p:cNvSpPr/>
          <p:nvPr/>
        </p:nvSpPr>
        <p:spPr>
          <a:xfrm>
            <a:off x="5144947" y="3933649"/>
            <a:ext cx="1753564" cy="1347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MainMenu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시스템 하위 메뉴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동적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라우트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등록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메뉴 이동 처리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8E5E16-CDE1-6EF8-2B2F-7ACDD6138F04}"/>
              </a:ext>
            </a:extLst>
          </p:cNvPr>
          <p:cNvSpPr/>
          <p:nvPr/>
        </p:nvSpPr>
        <p:spPr>
          <a:xfrm>
            <a:off x="7413585" y="2860324"/>
            <a:ext cx="1776714" cy="7473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q-page-container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업무 화면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27E041-1F75-0AB8-BD98-0F5B5694C903}"/>
              </a:ext>
            </a:extLst>
          </p:cNvPr>
          <p:cNvSpPr/>
          <p:nvPr/>
        </p:nvSpPr>
        <p:spPr>
          <a:xfrm>
            <a:off x="7425160" y="3933649"/>
            <a:ext cx="1753564" cy="1347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MainPage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업무 화면 </a:t>
            </a:r>
            <a:r>
              <a:rPr lang="ko-KR" alt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라우트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화면 표시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MDI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랜더링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옵션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D22954-DCC9-7FF3-9029-1876809ED03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021729" y="1287379"/>
            <a:ext cx="0" cy="2638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F00FB0-80EF-2247-E54B-C74CDD42CFC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21729" y="2414999"/>
            <a:ext cx="0" cy="4453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019BD71-6120-4EB9-27B0-FF27F65FFAAF}"/>
              </a:ext>
            </a:extLst>
          </p:cNvPr>
          <p:cNvCxnSpPr>
            <a:cxnSpLocks/>
          </p:cNvCxnSpPr>
          <p:nvPr/>
        </p:nvCxnSpPr>
        <p:spPr>
          <a:xfrm flipH="1" flipV="1">
            <a:off x="3718366" y="2635404"/>
            <a:ext cx="4583575" cy="45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5D1F9C-94C5-E590-6ACC-63499FEEB5CA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8301942" y="2860324"/>
            <a:ext cx="11575" cy="47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C35658-73F7-F615-82ED-9253912DDA6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01942" y="2635404"/>
            <a:ext cx="0" cy="2249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F8B7E54-4562-9CF0-3A49-61FAEE03CC5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18366" y="2635404"/>
            <a:ext cx="0" cy="2249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369109F-577F-04F8-DB7C-A1D5A4A472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301942" y="3607721"/>
            <a:ext cx="0" cy="325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192C127-FDE0-914D-EC3E-EB38AAEF31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21729" y="3607721"/>
            <a:ext cx="0" cy="325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2E85954-73AD-2649-7C57-89FC1C1B6FC6}"/>
              </a:ext>
            </a:extLst>
          </p:cNvPr>
          <p:cNvSpPr/>
          <p:nvPr/>
        </p:nvSpPr>
        <p:spPr>
          <a:xfrm>
            <a:off x="2830009" y="3958460"/>
            <a:ext cx="1776714" cy="1347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MainHeader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시스템 탭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시스템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열어본 페이지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시스템 하위 메뉴 조회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879F986-0EAB-FA47-600B-D40FFA9DD193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718366" y="3607721"/>
            <a:ext cx="0" cy="3507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E575C6E-0FB4-C2A3-3176-17DFFA6940DF}"/>
              </a:ext>
            </a:extLst>
          </p:cNvPr>
          <p:cNvSpPr/>
          <p:nvPr/>
        </p:nvSpPr>
        <p:spPr>
          <a:xfrm>
            <a:off x="7425159" y="1551189"/>
            <a:ext cx="1753564" cy="8638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MainInit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공통 기능 실행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세션 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다국어 세팅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0D5A038-D5BF-3AC8-6618-7A36EB5F8EDF}"/>
              </a:ext>
            </a:extLst>
          </p:cNvPr>
          <p:cNvCxnSpPr>
            <a:cxnSpLocks/>
            <a:stCxn id="55" idx="1"/>
            <a:endCxn id="3" idx="3"/>
          </p:cNvCxnSpPr>
          <p:nvPr/>
        </p:nvCxnSpPr>
        <p:spPr>
          <a:xfrm flipH="1">
            <a:off x="6898511" y="1983094"/>
            <a:ext cx="5266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D8FE92-0D7A-5878-E6C6-8C739DBD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08" y="904603"/>
            <a:ext cx="8004867" cy="465312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89EAA2-A7BD-66C1-BAD9-1357573311D0}"/>
              </a:ext>
            </a:extLst>
          </p:cNvPr>
          <p:cNvSpPr/>
          <p:nvPr/>
        </p:nvSpPr>
        <p:spPr>
          <a:xfrm>
            <a:off x="3646714" y="890122"/>
            <a:ext cx="6455229" cy="231631"/>
          </a:xfrm>
          <a:prstGeom prst="roundRect">
            <a:avLst/>
          </a:prstGeom>
          <a:noFill/>
          <a:ln w="1905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8FAB0-2DE7-0177-6726-8AF3A95E25AD}"/>
              </a:ext>
            </a:extLst>
          </p:cNvPr>
          <p:cNvSpPr txBox="1"/>
          <p:nvPr/>
        </p:nvSpPr>
        <p:spPr>
          <a:xfrm>
            <a:off x="3655027" y="659686"/>
            <a:ext cx="1075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Header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영역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52136D6-08C8-5E20-A7EB-FB85DC66C61B}"/>
              </a:ext>
            </a:extLst>
          </p:cNvPr>
          <p:cNvSpPr/>
          <p:nvPr/>
        </p:nvSpPr>
        <p:spPr>
          <a:xfrm>
            <a:off x="2033940" y="950373"/>
            <a:ext cx="1612774" cy="4653128"/>
          </a:xfrm>
          <a:prstGeom prst="roundRect">
            <a:avLst/>
          </a:prstGeom>
          <a:noFill/>
          <a:ln w="1905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278C-C7DE-0C76-DF3B-5F102C32DFE2}"/>
              </a:ext>
            </a:extLst>
          </p:cNvPr>
          <p:cNvSpPr txBox="1"/>
          <p:nvPr/>
        </p:nvSpPr>
        <p:spPr>
          <a:xfrm>
            <a:off x="2128179" y="659686"/>
            <a:ext cx="9666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Menu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영역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0BF1C-558B-C5BA-2B56-8C257D690D29}"/>
              </a:ext>
            </a:extLst>
          </p:cNvPr>
          <p:cNvSpPr txBox="1"/>
          <p:nvPr/>
        </p:nvSpPr>
        <p:spPr>
          <a:xfrm>
            <a:off x="5112555" y="1198302"/>
            <a:ext cx="8592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MDI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영역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E2B74E-7B9F-70AA-E095-A64186005B82}"/>
              </a:ext>
            </a:extLst>
          </p:cNvPr>
          <p:cNvSpPr/>
          <p:nvPr/>
        </p:nvSpPr>
        <p:spPr>
          <a:xfrm>
            <a:off x="3646715" y="1176008"/>
            <a:ext cx="1428206" cy="184666"/>
          </a:xfrm>
          <a:prstGeom prst="roundRect">
            <a:avLst/>
          </a:prstGeom>
          <a:noFill/>
          <a:ln w="1905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78FF17-9A0F-7C11-9DD7-3D60AAB4B28F}"/>
              </a:ext>
            </a:extLst>
          </p:cNvPr>
          <p:cNvSpPr/>
          <p:nvPr/>
        </p:nvSpPr>
        <p:spPr>
          <a:xfrm>
            <a:off x="3733801" y="1498059"/>
            <a:ext cx="6368142" cy="4074153"/>
          </a:xfrm>
          <a:prstGeom prst="roundRect">
            <a:avLst/>
          </a:prstGeom>
          <a:noFill/>
          <a:ln w="1905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CF093-1CF7-411A-3B7E-6417BD7467B1}"/>
              </a:ext>
            </a:extLst>
          </p:cNvPr>
          <p:cNvSpPr txBox="1"/>
          <p:nvPr/>
        </p:nvSpPr>
        <p:spPr>
          <a:xfrm>
            <a:off x="5112555" y="1498059"/>
            <a:ext cx="9014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Page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03118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466AD44-EE2B-353D-A137-7EB746EE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7" y="1399450"/>
            <a:ext cx="2311474" cy="5091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1F4C1-8389-77D9-3F5C-10099C8B0D82}"/>
              </a:ext>
            </a:extLst>
          </p:cNvPr>
          <p:cNvSpPr txBox="1"/>
          <p:nvPr/>
        </p:nvSpPr>
        <p:spPr>
          <a:xfrm>
            <a:off x="534477" y="327664"/>
            <a:ext cx="1394613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메인 레이아웃 </a:t>
            </a:r>
            <a:r>
              <a:rPr lang="en-US" altLang="ko-KR" sz="1500" dirty="0">
                <a:solidFill>
                  <a:srgbClr val="4CB78A"/>
                </a:solidFill>
                <a:latin typeface="+mn-ea"/>
              </a:rPr>
              <a:t>1</a:t>
            </a:r>
            <a:endParaRPr lang="ko-KR" altLang="en-US" sz="1500" dirty="0">
              <a:solidFill>
                <a:srgbClr val="4CB78A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EE4A6-FB48-B3EA-53F9-D562E84EE1D5}"/>
              </a:ext>
            </a:extLst>
          </p:cNvPr>
          <p:cNvSpPr/>
          <p:nvPr/>
        </p:nvSpPr>
        <p:spPr>
          <a:xfrm>
            <a:off x="6743700" y="1181100"/>
            <a:ext cx="5114925" cy="131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헤더 영역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메뉴 </a:t>
            </a:r>
            <a:r>
              <a:rPr lang="ko-KR" altLang="en-US" sz="1200" dirty="0" err="1"/>
              <a:t>온오프</a:t>
            </a:r>
            <a:r>
              <a:rPr lang="ko-KR" altLang="en-US" sz="1200" dirty="0"/>
              <a:t> 버튼 </a:t>
            </a:r>
            <a:r>
              <a:rPr lang="en-US" altLang="ko-KR" sz="1200" dirty="0"/>
              <a:t>: </a:t>
            </a:r>
            <a:r>
              <a:rPr lang="ko-KR" altLang="en-US" sz="1200" dirty="0"/>
              <a:t>좌측에 메뉴 슬라이딩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모듈 링크</a:t>
            </a:r>
            <a:r>
              <a:rPr lang="en-US" altLang="ko-KR" sz="1200" dirty="0"/>
              <a:t>(CMS, WMS</a:t>
            </a:r>
            <a:r>
              <a:rPr lang="ko-KR" altLang="en-US" sz="1200" dirty="0"/>
              <a:t>등</a:t>
            </a:r>
            <a:r>
              <a:rPr lang="en-US" altLang="ko-KR" sz="1200" dirty="0"/>
              <a:t>) : </a:t>
            </a:r>
            <a:r>
              <a:rPr lang="ko-KR" altLang="en-US" sz="1200" dirty="0"/>
              <a:t>많아질 경우 </a:t>
            </a:r>
            <a:r>
              <a:rPr lang="en-US" altLang="ko-KR" sz="1200" dirty="0"/>
              <a:t>‘&lt;‘, ‘&gt;’ </a:t>
            </a:r>
            <a:r>
              <a:rPr lang="ko-KR" altLang="en-US" sz="1200" dirty="0"/>
              <a:t>표시되며 이동 가능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설정 버튼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열어본 페이지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로그아웃 버튼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581FAB-2C88-8B07-B2DA-1884518F4C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448301" y="1514112"/>
            <a:ext cx="1295399" cy="3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382BDC-979A-ADE6-BE17-B621519E8DA9}"/>
              </a:ext>
            </a:extLst>
          </p:cNvPr>
          <p:cNvSpPr/>
          <p:nvPr/>
        </p:nvSpPr>
        <p:spPr>
          <a:xfrm>
            <a:off x="6743700" y="2828562"/>
            <a:ext cx="5114925" cy="7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페이지 영역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각 개발 화면 위치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42B4CFC-7166-2752-0DE4-D6BB3CAE0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399449"/>
            <a:ext cx="2266951" cy="509124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588388-F91C-88C2-995A-3B8744A2BB9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267325" y="2771776"/>
            <a:ext cx="1476375" cy="40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1EE2F6-C66E-8F52-6F0F-DCDEEFC28272}"/>
              </a:ext>
            </a:extLst>
          </p:cNvPr>
          <p:cNvSpPr/>
          <p:nvPr/>
        </p:nvSpPr>
        <p:spPr>
          <a:xfrm>
            <a:off x="563882" y="914400"/>
            <a:ext cx="2207893" cy="32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메뉴 접힘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D21F8E-F159-6A5B-537C-9B02B28CF117}"/>
              </a:ext>
            </a:extLst>
          </p:cNvPr>
          <p:cNvSpPr/>
          <p:nvPr/>
        </p:nvSpPr>
        <p:spPr>
          <a:xfrm>
            <a:off x="3181350" y="914400"/>
            <a:ext cx="2207893" cy="32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메뉴 열림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즐겨찾기 탭 추가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19C181-D4CA-7A82-E2E2-AAD559DF36CC}"/>
              </a:ext>
            </a:extLst>
          </p:cNvPr>
          <p:cNvSpPr/>
          <p:nvPr/>
        </p:nvSpPr>
        <p:spPr>
          <a:xfrm>
            <a:off x="6743700" y="3810001"/>
            <a:ext cx="5114925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메뉴 영역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헤더의 모듈 링크</a:t>
            </a:r>
            <a:r>
              <a:rPr lang="en-US" altLang="ko-KR" sz="1200" dirty="0">
                <a:solidFill>
                  <a:schemeClr val="bg1"/>
                </a:solidFill>
              </a:rPr>
              <a:t>(CMS, WMS </a:t>
            </a:r>
            <a:r>
              <a:rPr lang="ko-KR" altLang="en-US" sz="1200" dirty="0">
                <a:solidFill>
                  <a:schemeClr val="bg1"/>
                </a:solidFill>
              </a:rPr>
              <a:t>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터치 시 하위 메뉴가 오픈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메뉴는 다단 구조로 설계함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3AFD0F-8763-3EE1-A441-458565158E5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476750" y="2286001"/>
            <a:ext cx="2266950" cy="200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6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466AD44-EE2B-353D-A137-7EB746EE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7" y="1399450"/>
            <a:ext cx="2311474" cy="5091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1F4C1-8389-77D9-3F5C-10099C8B0D82}"/>
              </a:ext>
            </a:extLst>
          </p:cNvPr>
          <p:cNvSpPr txBox="1"/>
          <p:nvPr/>
        </p:nvSpPr>
        <p:spPr>
          <a:xfrm>
            <a:off x="534477" y="327664"/>
            <a:ext cx="1394613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메인 레이아웃 </a:t>
            </a:r>
            <a:r>
              <a:rPr lang="en-US" altLang="ko-KR" sz="1500" dirty="0">
                <a:solidFill>
                  <a:srgbClr val="4CB78A"/>
                </a:solidFill>
                <a:latin typeface="+mn-ea"/>
              </a:rPr>
              <a:t>2</a:t>
            </a:r>
            <a:endParaRPr lang="ko-KR" altLang="en-US" sz="1500" dirty="0">
              <a:solidFill>
                <a:srgbClr val="4CB78A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EE4A6-FB48-B3EA-53F9-D562E84EE1D5}"/>
              </a:ext>
            </a:extLst>
          </p:cNvPr>
          <p:cNvSpPr/>
          <p:nvPr/>
        </p:nvSpPr>
        <p:spPr>
          <a:xfrm>
            <a:off x="3538537" y="1009650"/>
            <a:ext cx="511492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열어본 화면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세션 중 열었던 화면은 </a:t>
            </a:r>
            <a:r>
              <a:rPr lang="ko-KR" altLang="en-US" sz="1200" dirty="0" err="1"/>
              <a:t>렌더딩하여</a:t>
            </a:r>
            <a:r>
              <a:rPr lang="ko-KR" altLang="en-US" sz="1200" dirty="0"/>
              <a:t> 보관하였다가 </a:t>
            </a:r>
            <a:r>
              <a:rPr lang="ko-KR" altLang="en-US" sz="1200" dirty="0" err="1"/>
              <a:t>토글</a:t>
            </a:r>
            <a:r>
              <a:rPr lang="en-US" altLang="ko-KR" sz="1200" dirty="0"/>
              <a:t>(            )</a:t>
            </a:r>
          </a:p>
          <a:p>
            <a:r>
              <a:rPr lang="ko-KR" altLang="en-US" sz="1200" dirty="0"/>
              <a:t>      클릭 시 팝업으로 리스트를 보여줌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581FAB-2C88-8B07-B2DA-1884518F4C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51112" y="1519238"/>
            <a:ext cx="987425" cy="120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1EE2F6-C66E-8F52-6F0F-DCDEEFC28272}"/>
              </a:ext>
            </a:extLst>
          </p:cNvPr>
          <p:cNvSpPr/>
          <p:nvPr/>
        </p:nvSpPr>
        <p:spPr>
          <a:xfrm>
            <a:off x="563882" y="914400"/>
            <a:ext cx="2207893" cy="32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메뉴 접힘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D1EFC-49A2-87E1-4547-D513466E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431744"/>
            <a:ext cx="390525" cy="257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F2673-055C-29E0-3E1F-1FAD54B3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5" y="1790008"/>
            <a:ext cx="2049946" cy="319587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96914D-97D2-92E6-BB0F-4ED6DFAB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70" y="1399450"/>
            <a:ext cx="390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113735-B4C8-3125-4D6C-1DA97964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7" y="1399450"/>
            <a:ext cx="2311474" cy="5091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B1C19-BAD4-95DC-E5D4-F3FE1BEAD7AF}"/>
              </a:ext>
            </a:extLst>
          </p:cNvPr>
          <p:cNvSpPr txBox="1"/>
          <p:nvPr/>
        </p:nvSpPr>
        <p:spPr>
          <a:xfrm>
            <a:off x="534477" y="327664"/>
            <a:ext cx="1413849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페이지 레이아웃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0BDED6-552B-52BA-EA5A-40D24F893A5F}"/>
              </a:ext>
            </a:extLst>
          </p:cNvPr>
          <p:cNvSpPr/>
          <p:nvPr/>
        </p:nvSpPr>
        <p:spPr>
          <a:xfrm>
            <a:off x="628650" y="1857374"/>
            <a:ext cx="2076450" cy="1236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8D50B-3CC7-E70A-352A-F1A4A08DD1ED}"/>
              </a:ext>
            </a:extLst>
          </p:cNvPr>
          <p:cNvSpPr/>
          <p:nvPr/>
        </p:nvSpPr>
        <p:spPr>
          <a:xfrm>
            <a:off x="628650" y="3264625"/>
            <a:ext cx="2076450" cy="3029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17F4C4-27B5-1466-66FB-B418A7D9C362}"/>
              </a:ext>
            </a:extLst>
          </p:cNvPr>
          <p:cNvSpPr/>
          <p:nvPr/>
        </p:nvSpPr>
        <p:spPr>
          <a:xfrm>
            <a:off x="3228975" y="1399450"/>
            <a:ext cx="5114925" cy="129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검색 영역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검색조건은 </a:t>
            </a:r>
            <a:r>
              <a:rPr lang="en-US" altLang="ko-KR" sz="1200" dirty="0"/>
              <a:t>1</a:t>
            </a:r>
            <a:r>
              <a:rPr lang="ko-KR" altLang="en-US" sz="1200" dirty="0"/>
              <a:t>줄에 </a:t>
            </a:r>
            <a:r>
              <a:rPr lang="en-US" altLang="ko-KR" sz="1200" dirty="0"/>
              <a:t>1</a:t>
            </a:r>
            <a:r>
              <a:rPr lang="ko-KR" altLang="en-US" sz="1200" dirty="0"/>
              <a:t>개 위치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검색 아이템 </a:t>
            </a:r>
            <a:r>
              <a:rPr lang="en-US" altLang="ko-KR" sz="1200" dirty="0"/>
              <a:t>: textbox, </a:t>
            </a:r>
            <a:r>
              <a:rPr lang="en-US" altLang="ko-KR" sz="1200" dirty="0" err="1"/>
              <a:t>selectbox</a:t>
            </a:r>
            <a:r>
              <a:rPr lang="en-US" altLang="ko-KR" sz="1200" dirty="0"/>
              <a:t>, radio, check 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하단에 초기화 및 검색 버튼 위치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스크롤이 하단으로 내려가면 검색 영역은 접히거나 </a:t>
            </a:r>
            <a:r>
              <a:rPr lang="ko-KR" altLang="en-US" sz="1200" dirty="0" err="1"/>
              <a:t>아이콘화함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검색조건은 저장하여 같은 아이템에는 자동 세팅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FE753D-10EF-8AE7-B2CB-6290D976F2F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705100" y="2044655"/>
            <a:ext cx="523875" cy="4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22FE368-B119-FFFA-58AA-5C8B9CC3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" y="3540554"/>
            <a:ext cx="1824038" cy="24125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201CA8-9F9D-3BB8-4E6D-86B38DA36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6" y="1903980"/>
            <a:ext cx="1824038" cy="2286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C80028-FFB7-411D-DD64-A4B140F2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56" y="2178461"/>
            <a:ext cx="1824038" cy="2286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2CC7B60-7835-0CDD-D701-5C5AC4188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6" y="2452943"/>
            <a:ext cx="1824038" cy="1375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F1AB6F-6177-D201-A774-F52B4714F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56" y="2612379"/>
            <a:ext cx="1824038" cy="1767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FA6521A-EB11-1F27-D8E1-D5DEA30D6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214" y="2839382"/>
            <a:ext cx="475776" cy="2090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27CFB53-3264-A6BB-654E-197262F679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0149" y="2839382"/>
            <a:ext cx="424520" cy="20904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E943B4-BA91-4ACB-8F03-EDA3912F4284}"/>
              </a:ext>
            </a:extLst>
          </p:cNvPr>
          <p:cNvSpPr/>
          <p:nvPr/>
        </p:nvSpPr>
        <p:spPr>
          <a:xfrm>
            <a:off x="3228975" y="3299868"/>
            <a:ext cx="5114925" cy="129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컨텐츠 영역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테이블은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상하</a:t>
            </a:r>
            <a:r>
              <a:rPr lang="en-US" altLang="ko-KR" sz="1200" dirty="0"/>
              <a:t>, </a:t>
            </a:r>
            <a:r>
              <a:rPr lang="ko-KR" altLang="en-US" sz="1200" dirty="0"/>
              <a:t>좌우로 스크롤 기능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페이징등</a:t>
            </a:r>
            <a:r>
              <a:rPr lang="ko-KR" altLang="en-US" sz="1200" dirty="0"/>
              <a:t> 옵션 추가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그리드 솔루션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리얼그리드</a:t>
            </a:r>
            <a:r>
              <a:rPr lang="en-US" altLang="ko-KR" sz="1200" dirty="0"/>
              <a:t>)</a:t>
            </a:r>
            <a:r>
              <a:rPr lang="ko-KR" altLang="en-US" sz="1200" dirty="0"/>
              <a:t>는 고려하지 않음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89EBBE3-4D5E-FAEE-851E-3022A8912EB1}"/>
              </a:ext>
            </a:extLst>
          </p:cNvPr>
          <p:cNvCxnSpPr>
            <a:cxnSpLocks/>
          </p:cNvCxnSpPr>
          <p:nvPr/>
        </p:nvCxnSpPr>
        <p:spPr>
          <a:xfrm flipH="1">
            <a:off x="2705100" y="3577454"/>
            <a:ext cx="523875" cy="4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836768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공통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6745-7333-4FD1-8D6D-7BBB33128AB8}"/>
              </a:ext>
            </a:extLst>
          </p:cNvPr>
          <p:cNvSpPr txBox="1"/>
          <p:nvPr/>
        </p:nvSpPr>
        <p:spPr>
          <a:xfrm>
            <a:off x="534477" y="817472"/>
            <a:ext cx="2273058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업무 화면 개발을 위한 공통 기능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5696D-B7AF-5EBC-0561-8A75C7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29742"/>
              </p:ext>
            </p:extLst>
          </p:nvPr>
        </p:nvGraphicFramePr>
        <p:xfrm>
          <a:off x="534477" y="1145137"/>
          <a:ext cx="5732972" cy="26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2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1387976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3933824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서버 통신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Axios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프론트와 서버가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통신을 위한 모듈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전역 상태 관리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Pinia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화면간 데이터 이동과 공유 관리를 위한 모듈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화면 데이터 저장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Local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Storage</a:t>
                      </a: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검색값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저장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 보안과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관련없는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데이터를 모바일 디바이스에 저장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에러 핸들링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Vue3</a:t>
                      </a: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functio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내의 일반적인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Exception catch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 공통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핸들러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에러 팝업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21708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9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1221488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공통 컴포넌트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6745-7333-4FD1-8D6D-7BBB33128AB8}"/>
              </a:ext>
            </a:extLst>
          </p:cNvPr>
          <p:cNvSpPr txBox="1"/>
          <p:nvPr/>
        </p:nvSpPr>
        <p:spPr>
          <a:xfrm>
            <a:off x="534477" y="817472"/>
            <a:ext cx="461985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업무 화면 개발을 위한 공통 컴포넌트로 </a:t>
            </a:r>
            <a:r>
              <a:rPr lang="en-US" altLang="ko-KR" sz="1200" dirty="0">
                <a:latin typeface="+mn-ea"/>
              </a:rPr>
              <a:t>Quasar</a:t>
            </a:r>
            <a:r>
              <a:rPr lang="ko-KR" altLang="en-US" sz="1200" dirty="0">
                <a:latin typeface="+mn-ea"/>
              </a:rPr>
              <a:t>의 컴포넌트를 이용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5696D-B7AF-5EBC-0561-8A75C7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71154"/>
              </p:ext>
            </p:extLst>
          </p:nvPr>
        </p:nvGraphicFramePr>
        <p:xfrm>
          <a:off x="534477" y="1145137"/>
          <a:ext cx="5732972" cy="520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72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1387976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3933824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file-picker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radio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21708495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checkbox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1765782389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toggle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335032220"/>
                  </a:ext>
                </a:extLst>
              </a:tr>
              <a:tr h="1389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14734609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2CED24C-5C7B-7739-1E08-03E9C910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76400"/>
            <a:ext cx="2790825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855DE-7FD4-AF54-D88F-CE2F7B22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2187472"/>
            <a:ext cx="2647950" cy="517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EE046F-0DBD-FCE7-F1B2-D455FC51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38" y="2816122"/>
            <a:ext cx="1924050" cy="417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B7631E-EB4F-D2D6-CC5B-26F5CC37E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637" y="3382445"/>
            <a:ext cx="3038475" cy="314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751BF4-B89F-91CD-9FC6-DEBA482F0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637" y="3910668"/>
            <a:ext cx="3000375" cy="381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E6F35B-D19E-5D0A-7ADB-659110547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637" y="4487586"/>
            <a:ext cx="3257550" cy="371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5439BA-5FBB-1641-4364-BF4A729DE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3637" y="5019381"/>
            <a:ext cx="970996" cy="12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3013646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모바일 디바이스 컨트롤 </a:t>
            </a:r>
            <a:r>
              <a:rPr lang="en-US" altLang="ko-KR" sz="1500" dirty="0">
                <a:solidFill>
                  <a:srgbClr val="4CB78A"/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코르도바</a:t>
            </a:r>
            <a:r>
              <a:rPr lang="en-US" altLang="ko-KR" sz="1500" dirty="0">
                <a:solidFill>
                  <a:srgbClr val="4CB78A"/>
                </a:solidFill>
                <a:latin typeface="+mn-ea"/>
              </a:rPr>
              <a:t>)</a:t>
            </a:r>
            <a:endParaRPr lang="ko-KR" altLang="en-US" sz="1500" dirty="0">
              <a:solidFill>
                <a:srgbClr val="4CB78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6745-7333-4FD1-8D6D-7BBB33128AB8}"/>
              </a:ext>
            </a:extLst>
          </p:cNvPr>
          <p:cNvSpPr txBox="1"/>
          <p:nvPr/>
        </p:nvSpPr>
        <p:spPr>
          <a:xfrm>
            <a:off x="534477" y="817472"/>
            <a:ext cx="3196388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모바일 디바이스 기능을 위한 컴포넌트 컨트롤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5696D-B7AF-5EBC-0561-8A75C7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18936"/>
              </p:ext>
            </p:extLst>
          </p:nvPr>
        </p:nvGraphicFramePr>
        <p:xfrm>
          <a:off x="534476" y="1145137"/>
          <a:ext cx="6266374" cy="26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28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1517115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4299831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사진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모바일의 카메라 연동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카메라 오픈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저장 기능 미완료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+mn-ea"/>
                          <a:ea typeface="+mn-ea"/>
                        </a:rPr>
                        <a:t>큐알코드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리더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모바일의 카메라를 이용하여 바코드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QR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코드 스캔 후 해당 값 추출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GPS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모바일의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GPS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연동하여 위치 값 추출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http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https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추가 테스트 필요</a:t>
                      </a:r>
                      <a:endParaRPr lang="ko-KR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푸쉬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알림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각 모바일에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푸쉬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알림 기능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구글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파이어베이스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(firebase)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이용하여 테스트 예정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21708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0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3CD9F-B0CB-5567-F19F-DDC045D60BF3}"/>
              </a:ext>
            </a:extLst>
          </p:cNvPr>
          <p:cNvSpPr txBox="1"/>
          <p:nvPr/>
        </p:nvSpPr>
        <p:spPr>
          <a:xfrm>
            <a:off x="534477" y="327664"/>
            <a:ext cx="1481175" cy="2308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500" dirty="0">
                <a:solidFill>
                  <a:srgbClr val="4CB78A"/>
                </a:solidFill>
                <a:latin typeface="+mn-ea"/>
              </a:rPr>
              <a:t>모바일 앱 컴파일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6745-7333-4FD1-8D6D-7BBB33128AB8}"/>
              </a:ext>
            </a:extLst>
          </p:cNvPr>
          <p:cNvSpPr txBox="1"/>
          <p:nvPr/>
        </p:nvSpPr>
        <p:spPr>
          <a:xfrm>
            <a:off x="534477" y="817472"/>
            <a:ext cx="304250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>
                <a:latin typeface="+mn-ea"/>
              </a:rPr>
              <a:t>유지 </a:t>
            </a:r>
            <a:r>
              <a:rPr lang="ko-KR" altLang="en-US" sz="1200" dirty="0" err="1">
                <a:latin typeface="+mn-ea"/>
              </a:rPr>
              <a:t>관리등을</a:t>
            </a:r>
            <a:r>
              <a:rPr lang="ko-KR" altLang="en-US" sz="1200" dirty="0">
                <a:latin typeface="+mn-ea"/>
              </a:rPr>
              <a:t> 고려하여 컴파일 방법 테스트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5696D-B7AF-5EBC-0561-8A75C7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7494"/>
              </p:ext>
            </p:extLst>
          </p:nvPr>
        </p:nvGraphicFramePr>
        <p:xfrm>
          <a:off x="534475" y="1145137"/>
          <a:ext cx="8466649" cy="331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33">
                  <a:extLst>
                    <a:ext uri="{9D8B030D-6E8A-4147-A177-3AD203B41FA5}">
                      <a16:colId xmlns:a16="http://schemas.microsoft.com/office/drawing/2014/main" val="590404254"/>
                    </a:ext>
                  </a:extLst>
                </a:gridCol>
                <a:gridCol w="2049811">
                  <a:extLst>
                    <a:ext uri="{9D8B030D-6E8A-4147-A177-3AD203B41FA5}">
                      <a16:colId xmlns:a16="http://schemas.microsoft.com/office/drawing/2014/main" val="2336377769"/>
                    </a:ext>
                  </a:extLst>
                </a:gridCol>
                <a:gridCol w="5809605">
                  <a:extLst>
                    <a:ext uri="{9D8B030D-6E8A-4147-A177-3AD203B41FA5}">
                      <a16:colId xmlns:a16="http://schemas.microsoft.com/office/drawing/2014/main" val="3552740065"/>
                    </a:ext>
                  </a:extLst>
                </a:gridCol>
              </a:tblGrid>
              <a:tr h="445538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>
                    <a:solidFill>
                      <a:srgbClr val="004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69916"/>
                  </a:ext>
                </a:extLst>
              </a:tr>
              <a:tr h="890699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전체 컴파일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디바이스 라이브러리 전체를 컴파일하여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개의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apk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모두 저장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보완 시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재컴파일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후 배포 필요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화면을 읽기 위한 네트워킹이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필요없어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속도 빠름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단점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개선등이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필요한 경우 각 모바일에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재배포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필요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2516205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일부 컴파일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디바이스 라이브러리만 컴파일하여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개의 </a:t>
                      </a:r>
                      <a:r>
                        <a:rPr lang="en-US" altLang="ko-KR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apk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저장하고 웹서버 통신을 위한 주소를 설정하여 화면 소스는 웹서버에서 받음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보완 시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재컴파일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후 배포 필요 없음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개선등이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필요한 경우 웹서버에만 올리며 각 모바일에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재배포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필요없음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단점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화면을 읽기 위한 네트워킹이 필요함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4077027077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alt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530964938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tc>
                  <a:txBody>
                    <a:bodyPr/>
                    <a:lstStyle/>
                    <a:p>
                      <a:pPr marL="222885" indent="-222885" algn="l" latinLnBrk="0">
                        <a:lnSpc>
                          <a:spcPct val="97000"/>
                        </a:lnSpc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6336" marR="16336" marT="16336" marB="16336" anchor="ctr"/>
                </a:tc>
                <a:extLst>
                  <a:ext uri="{0D108BD9-81ED-4DB2-BD59-A6C34878D82A}">
                    <a16:rowId xmlns:a16="http://schemas.microsoft.com/office/drawing/2014/main" val="321708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200" dirty="0" smtClean="0">
            <a:solidFill>
              <a:schemeClr val="tx1">
                <a:lumMod val="85000"/>
                <a:lumOff val="15000"/>
              </a:schemeClr>
            </a:solidFill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D6CCAFD4D03049B37F24D0D0282776" ma:contentTypeVersion="2" ma:contentTypeDescription="새 문서를 만듭니다." ma:contentTypeScope="" ma:versionID="dc32bf13a9e14108043ae9e1c567804f">
  <xsd:schema xmlns:xsd="http://www.w3.org/2001/XMLSchema" xmlns:xs="http://www.w3.org/2001/XMLSchema" xmlns:p="http://schemas.microsoft.com/office/2006/metadata/properties" xmlns:ns3="d242a599-ed61-4bdb-a389-b2e4026d743f" targetNamespace="http://schemas.microsoft.com/office/2006/metadata/properties" ma:root="true" ma:fieldsID="e221b142c663a7bf57a0c9c5b15f5d81" ns3:_="">
    <xsd:import namespace="d242a599-ed61-4bdb-a389-b2e4026d7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2a599-ed61-4bdb-a389-b2e4026d7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DC72C-99BE-42AE-B189-45471F9392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2a599-ed61-4bdb-a389-b2e4026d7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6E5870-2182-4A39-AFF9-35781033A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1E6E3-CE46-47DC-A982-325EAE2C10DB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242a599-ed61-4bdb-a389-b2e4026d74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24260</TotalTime>
  <Words>706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규진</dc:creator>
  <cp:lastModifiedBy>전경일</cp:lastModifiedBy>
  <cp:revision>1612</cp:revision>
  <dcterms:created xsi:type="dcterms:W3CDTF">2021-07-14T02:26:40Z</dcterms:created>
  <dcterms:modified xsi:type="dcterms:W3CDTF">2023-03-20T11:01:31Z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0x01010059D6CCAFD4D03049B37F24D0D0282776</vt:lpwstr>
  </property>
</Properties>
</file>