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1"/>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5143500" type="screen16x9"/>
  <p:notesSz cx="6858000" cy="9144000"/>
  <p:embeddedFontLst>
    <p:embeddedFont>
      <p:font typeface="Frank Ruhl Libre" panose="00000500000000000000" pitchFamily="2" charset="-79"/>
      <p:regular r:id="rId32"/>
      <p:bold r:id="rId33"/>
    </p:embeddedFont>
    <p:embeddedFont>
      <p:font typeface="Montserrat" panose="00000500000000000000" pitchFamily="2" charset="0"/>
      <p:regular r:id="rId34"/>
      <p:bold r:id="rId35"/>
      <p:italic r:id="rId36"/>
      <p:boldItalic r:id="rId37"/>
    </p:embeddedFont>
    <p:embeddedFont>
      <p:font typeface="Montserrat ExtraBold" panose="00000900000000000000" pitchFamily="2" charset="0"/>
      <p:bold r:id="rId38"/>
      <p:boldItalic r:id="rId39"/>
    </p:embeddedFont>
    <p:embeddedFont>
      <p:font typeface="Montserrat SemiBold" panose="00000700000000000000" pitchFamily="2" charset="0"/>
      <p:regular r:id="rId40"/>
      <p:bold r:id="rId41"/>
      <p:italic r:id="rId42"/>
      <p:boldItalic r:id="rId43"/>
    </p:embeddedFont>
    <p:embeddedFont>
      <p:font typeface="Roboto" panose="02000000000000000000" pitchFamily="2" charset="0"/>
      <p:regular r:id="rId44"/>
      <p:bold r:id="rId45"/>
      <p:italic r:id="rId46"/>
      <p:boldItalic r:id="rId47"/>
    </p:embeddedFont>
    <p:embeddedFont>
      <p:font typeface="Roboto Medium" panose="02000000000000000000" pitchFamily="2" charset="0"/>
      <p:regular r:id="rId48"/>
      <p:bold r:id="rId49"/>
      <p:italic r:id="rId50"/>
      <p:boldItalic r:id="rId51"/>
    </p:embeddedFont>
    <p:embeddedFont>
      <p:font typeface="Roboto Thin" panose="020000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font" Target="fonts/font2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9b57a2cf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29b57a2cf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29b57a2cff_4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29b57a2cff_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2984b8c49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2984b8c49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29898fde08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29898fde08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273dc165f1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273dc165f1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273dc165f1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273dc165f1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273dc165f1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273dc165f1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29791836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29791836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9791836d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9791836d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29791836d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29791836d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9b57a2cff_1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9b57a2cff_1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29b57a2cff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29b57a2cff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9b57a2cff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9b57a2cff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29b57a2cff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29b57a2cff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29b57a2cff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29b57a2cff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29b57a2cff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29b57a2cff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29b57a2cff_2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29b57a2cff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29b57a2cff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29b57a2cff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29b57a2cff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29b57a2cff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29b57a2cff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29b57a2cff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29b57a2cff_2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29b57a2cff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9b57a2cff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9b57a2cff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9b57a2cff_1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9b57a2cff_1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9b57a2cff_1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9b57a2cff_1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9b57a2cff_1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9b57a2cff_1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73dc165f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73dc165f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984b8c491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984b8c491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9898fde08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9898fde08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bg>
      <p:bgPr>
        <a:solidFill>
          <a:srgbClr val="220337"/>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4003" cy="5143501"/>
          </a:xfrm>
          <a:prstGeom prst="rect">
            <a:avLst/>
          </a:prstGeom>
          <a:noFill/>
          <a:ln>
            <a:noFill/>
          </a:ln>
        </p:spPr>
      </p:pic>
      <p:pic>
        <p:nvPicPr>
          <p:cNvPr id="10" name="Google Shape;10;p2"/>
          <p:cNvPicPr preferRelativeResize="0"/>
          <p:nvPr/>
        </p:nvPicPr>
        <p:blipFill rotWithShape="1">
          <a:blip r:embed="rId3">
            <a:alphaModFix/>
          </a:blip>
          <a:srcRect/>
          <a:stretch/>
        </p:blipFill>
        <p:spPr>
          <a:xfrm>
            <a:off x="4047363" y="427947"/>
            <a:ext cx="1049175" cy="356100"/>
          </a:xfrm>
          <a:prstGeom prst="rect">
            <a:avLst/>
          </a:prstGeom>
          <a:noFill/>
          <a:ln>
            <a:noFill/>
          </a:ln>
        </p:spPr>
      </p:pic>
      <p:sp>
        <p:nvSpPr>
          <p:cNvPr id="11" name="Google Shape;11;p2"/>
          <p:cNvSpPr txBox="1">
            <a:spLocks noGrp="1"/>
          </p:cNvSpPr>
          <p:nvPr>
            <p:ph type="title"/>
          </p:nvPr>
        </p:nvSpPr>
        <p:spPr>
          <a:xfrm>
            <a:off x="904850" y="1253682"/>
            <a:ext cx="7333800" cy="1595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None/>
              <a:defRPr sz="7200">
                <a:solidFill>
                  <a:schemeClr val="accent2"/>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12" name="Google Shape;12;p2"/>
          <p:cNvSpPr txBox="1">
            <a:spLocks noGrp="1"/>
          </p:cNvSpPr>
          <p:nvPr>
            <p:ph type="body" idx="1"/>
          </p:nvPr>
        </p:nvSpPr>
        <p:spPr>
          <a:xfrm>
            <a:off x="2496200" y="4275729"/>
            <a:ext cx="4151400" cy="304500"/>
          </a:xfrm>
          <a:prstGeom prst="rect">
            <a:avLst/>
          </a:prstGeom>
        </p:spPr>
        <p:txBody>
          <a:bodyPr spcFirstLastPara="1" wrap="square" lIns="91425" tIns="91425" rIns="91425" bIns="91425" anchor="t" anchorCtr="0">
            <a:noAutofit/>
          </a:bodyPr>
          <a:lstStyle>
            <a:lvl1pPr marL="457200" lvl="0"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1pPr>
            <a:lvl2pPr marL="914400" lvl="1"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2pPr>
            <a:lvl3pPr marL="1371600" lvl="2"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3pPr>
            <a:lvl4pPr marL="1828800" lvl="3"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4pPr>
            <a:lvl5pPr marL="2286000" lvl="4"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5pPr>
            <a:lvl6pPr marL="2743200" lvl="5"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6pPr>
            <a:lvl7pPr marL="3200400" lvl="6"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7pPr>
            <a:lvl8pPr marL="3657600" lvl="7"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8pPr>
            <a:lvl9pPr marL="4114800" lvl="8" indent="-292100" algn="ctr" rtl="0">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9pPr>
          </a:lstStyle>
          <a:p>
            <a:endParaRPr/>
          </a:p>
        </p:txBody>
      </p:sp>
      <p:sp>
        <p:nvSpPr>
          <p:cNvPr id="13" name="Google Shape;13;p2"/>
          <p:cNvSpPr txBox="1">
            <a:spLocks noGrp="1"/>
          </p:cNvSpPr>
          <p:nvPr>
            <p:ph type="subTitle" idx="2"/>
          </p:nvPr>
        </p:nvSpPr>
        <p:spPr>
          <a:xfrm>
            <a:off x="2496200" y="2791614"/>
            <a:ext cx="4151400" cy="70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500">
                <a:solidFill>
                  <a:schemeClr val="accent2"/>
                </a:solidFill>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pic>
        <p:nvPicPr>
          <p:cNvPr id="68" name="Google Shape;68;p12"/>
          <p:cNvPicPr preferRelativeResize="0"/>
          <p:nvPr/>
        </p:nvPicPr>
        <p:blipFill rotWithShape="1">
          <a:blip r:embed="rId2">
            <a:alphaModFix/>
          </a:blip>
          <a:srcRect/>
          <a:stretch/>
        </p:blipFill>
        <p:spPr>
          <a:xfrm>
            <a:off x="3965" y="0"/>
            <a:ext cx="9136072" cy="5143501"/>
          </a:xfrm>
          <a:prstGeom prst="rect">
            <a:avLst/>
          </a:prstGeom>
          <a:noFill/>
          <a:ln>
            <a:noFill/>
          </a:ln>
        </p:spPr>
      </p:pic>
      <p:sp>
        <p:nvSpPr>
          <p:cNvPr id="69" name="Google Shape;69;p12"/>
          <p:cNvSpPr txBox="1">
            <a:spLocks noGrp="1"/>
          </p:cNvSpPr>
          <p:nvPr>
            <p:ph type="title" hasCustomPrompt="1"/>
          </p:nvPr>
        </p:nvSpPr>
        <p:spPr>
          <a:xfrm>
            <a:off x="311700" y="606575"/>
            <a:ext cx="8520600" cy="1671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57068C"/>
              </a:buClr>
              <a:buSzPts val="13000"/>
              <a:buNone/>
              <a:defRPr sz="13000">
                <a:solidFill>
                  <a:srgbClr val="57068C"/>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 name="Google Shape;70;p12"/>
          <p:cNvSpPr txBox="1">
            <a:spLocks noGrp="1"/>
          </p:cNvSpPr>
          <p:nvPr>
            <p:ph type="body" idx="1"/>
          </p:nvPr>
        </p:nvSpPr>
        <p:spPr>
          <a:xfrm>
            <a:off x="3007950" y="3094875"/>
            <a:ext cx="3128100" cy="1186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sz="1100"/>
            </a:lvl1pPr>
            <a:lvl2pPr marL="914400" lvl="1" indent="-298450" algn="ctr" rtl="0">
              <a:spcBef>
                <a:spcPts val="0"/>
              </a:spcBef>
              <a:spcAft>
                <a:spcPts val="0"/>
              </a:spcAft>
              <a:buSzPts val="1100"/>
              <a:buChar char="○"/>
              <a:defRPr sz="1100"/>
            </a:lvl2pPr>
            <a:lvl3pPr marL="1371600" lvl="2" indent="-298450" algn="ctr" rtl="0">
              <a:spcBef>
                <a:spcPts val="0"/>
              </a:spcBef>
              <a:spcAft>
                <a:spcPts val="0"/>
              </a:spcAft>
              <a:buSzPts val="1100"/>
              <a:buChar char="■"/>
              <a:defRPr sz="1100"/>
            </a:lvl3pPr>
            <a:lvl4pPr marL="1828800" lvl="3" indent="-298450" algn="ctr" rtl="0">
              <a:spcBef>
                <a:spcPts val="0"/>
              </a:spcBef>
              <a:spcAft>
                <a:spcPts val="0"/>
              </a:spcAft>
              <a:buSzPts val="1100"/>
              <a:buChar char="●"/>
              <a:defRPr sz="1100"/>
            </a:lvl4pPr>
            <a:lvl5pPr marL="2286000" lvl="4" indent="-298450" algn="ctr" rtl="0">
              <a:spcBef>
                <a:spcPts val="0"/>
              </a:spcBef>
              <a:spcAft>
                <a:spcPts val="0"/>
              </a:spcAft>
              <a:buSzPts val="1100"/>
              <a:buChar char="○"/>
              <a:defRPr sz="1100"/>
            </a:lvl5pPr>
            <a:lvl6pPr marL="2743200" lvl="5" indent="-298450" algn="ctr" rtl="0">
              <a:spcBef>
                <a:spcPts val="0"/>
              </a:spcBef>
              <a:spcAft>
                <a:spcPts val="0"/>
              </a:spcAft>
              <a:buSzPts val="1100"/>
              <a:buChar char="■"/>
              <a:defRPr sz="1100"/>
            </a:lvl6pPr>
            <a:lvl7pPr marL="3200400" lvl="6" indent="-298450" algn="ctr" rtl="0">
              <a:spcBef>
                <a:spcPts val="0"/>
              </a:spcBef>
              <a:spcAft>
                <a:spcPts val="0"/>
              </a:spcAft>
              <a:buSzPts val="1100"/>
              <a:buChar char="●"/>
              <a:defRPr sz="1100"/>
            </a:lvl7pPr>
            <a:lvl8pPr marL="3657600" lvl="7" indent="-298450" algn="ctr" rtl="0">
              <a:spcBef>
                <a:spcPts val="0"/>
              </a:spcBef>
              <a:spcAft>
                <a:spcPts val="0"/>
              </a:spcAft>
              <a:buSzPts val="1100"/>
              <a:buChar char="○"/>
              <a:defRPr sz="1100"/>
            </a:lvl8pPr>
            <a:lvl9pPr marL="4114800" lvl="8" indent="-298450" algn="ctr" rtl="0">
              <a:spcBef>
                <a:spcPts val="0"/>
              </a:spcBef>
              <a:spcAft>
                <a:spcPts val="0"/>
              </a:spcAft>
              <a:buSzPts val="1100"/>
              <a:buChar char="■"/>
              <a:defRPr sz="1100"/>
            </a:lvl9pPr>
          </a:lstStyle>
          <a:p>
            <a:endParaRPr/>
          </a:p>
        </p:txBody>
      </p:sp>
      <p:pic>
        <p:nvPicPr>
          <p:cNvPr id="71" name="Google Shape;71;p12" descr=" "/>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2" name="Google Shape;72;p12"/>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73" name="Google Shape;73;p12"/>
          <p:cNvSpPr txBox="1">
            <a:spLocks noGrp="1"/>
          </p:cNvSpPr>
          <p:nvPr>
            <p:ph type="subTitle" idx="2"/>
          </p:nvPr>
        </p:nvSpPr>
        <p:spPr>
          <a:xfrm>
            <a:off x="1429500" y="2353776"/>
            <a:ext cx="6285000" cy="463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800" b="1">
                <a:solidFill>
                  <a:schemeClr val="accent1"/>
                </a:solidFill>
                <a:latin typeface="Frank Ruhl Libre"/>
                <a:ea typeface="Frank Ruhl Libre"/>
                <a:cs typeface="Frank Ruhl Libre"/>
                <a:sym typeface="Frank Ruhl Libr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and Text">
  <p:cSld name="CUSTOM">
    <p:spTree>
      <p:nvGrpSpPr>
        <p:cNvPr id="1" name="Shape 74"/>
        <p:cNvGrpSpPr/>
        <p:nvPr/>
      </p:nvGrpSpPr>
      <p:grpSpPr>
        <a:xfrm>
          <a:off x="0" y="0"/>
          <a:ext cx="0" cy="0"/>
          <a:chOff x="0" y="0"/>
          <a:chExt cx="0" cy="0"/>
        </a:xfrm>
      </p:grpSpPr>
      <p:pic>
        <p:nvPicPr>
          <p:cNvPr id="75" name="Google Shape;75;p13"/>
          <p:cNvPicPr preferRelativeResize="0"/>
          <p:nvPr/>
        </p:nvPicPr>
        <p:blipFill>
          <a:blip r:embed="rId2">
            <a:alphaModFix/>
          </a:blip>
          <a:stretch>
            <a:fillRect/>
          </a:stretch>
        </p:blipFill>
        <p:spPr>
          <a:xfrm>
            <a:off x="0" y="0"/>
            <a:ext cx="9143997" cy="5143510"/>
          </a:xfrm>
          <a:prstGeom prst="rect">
            <a:avLst/>
          </a:prstGeom>
          <a:noFill/>
          <a:ln>
            <a:noFill/>
          </a:ln>
        </p:spPr>
      </p:pic>
      <p:pic>
        <p:nvPicPr>
          <p:cNvPr id="76" name="Google Shape;76;p13" descr=" "/>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7" name="Google Shape;77;p13"/>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78" name="Google Shape;78;p13"/>
          <p:cNvSpPr txBox="1">
            <a:spLocks noGrp="1"/>
          </p:cNvSpPr>
          <p:nvPr>
            <p:ph type="title"/>
          </p:nvPr>
        </p:nvSpPr>
        <p:spPr>
          <a:xfrm>
            <a:off x="4969800" y="1412750"/>
            <a:ext cx="3766800" cy="13746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57068C"/>
              </a:buClr>
              <a:buSzPts val="3600"/>
              <a:buNone/>
              <a:defRPr>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3"/>
          <p:cNvSpPr txBox="1">
            <a:spLocks noGrp="1"/>
          </p:cNvSpPr>
          <p:nvPr>
            <p:ph type="body" idx="1"/>
          </p:nvPr>
        </p:nvSpPr>
        <p:spPr>
          <a:xfrm>
            <a:off x="4969675" y="2901150"/>
            <a:ext cx="3766800" cy="1374600"/>
          </a:xfrm>
          <a:prstGeom prst="rect">
            <a:avLst/>
          </a:prstGeom>
        </p:spPr>
        <p:txBody>
          <a:bodyPr spcFirstLastPara="1" wrap="square" lIns="91425" tIns="91425" rIns="91425" bIns="91425" anchor="t" anchorCtr="0">
            <a:noAutofit/>
          </a:bodyPr>
          <a:lstStyle>
            <a:lvl1pPr marL="457200" lvl="0" indent="-298450" rtl="0">
              <a:lnSpc>
                <a:spcPct val="125000"/>
              </a:lnSpc>
              <a:spcBef>
                <a:spcPts val="0"/>
              </a:spcBef>
              <a:spcAft>
                <a:spcPts val="0"/>
              </a:spcAft>
              <a:buSzPts val="1100"/>
              <a:buChar char="●"/>
              <a:defRPr sz="1100"/>
            </a:lvl1pPr>
            <a:lvl2pPr marL="914400" lvl="1" indent="-298450" rtl="0">
              <a:lnSpc>
                <a:spcPct val="125000"/>
              </a:lnSpc>
              <a:spcBef>
                <a:spcPts val="800"/>
              </a:spcBef>
              <a:spcAft>
                <a:spcPts val="0"/>
              </a:spcAft>
              <a:buSzPts val="1100"/>
              <a:buChar char="○"/>
              <a:defRPr sz="1100"/>
            </a:lvl2pPr>
            <a:lvl3pPr marL="1371600" lvl="2" indent="-298450" rtl="0">
              <a:lnSpc>
                <a:spcPct val="125000"/>
              </a:lnSpc>
              <a:spcBef>
                <a:spcPts val="800"/>
              </a:spcBef>
              <a:spcAft>
                <a:spcPts val="0"/>
              </a:spcAft>
              <a:buSzPts val="1100"/>
              <a:buChar char="■"/>
              <a:defRPr sz="1100"/>
            </a:lvl3pPr>
            <a:lvl4pPr marL="1828800" lvl="3" indent="-298450" rtl="0">
              <a:lnSpc>
                <a:spcPct val="125000"/>
              </a:lnSpc>
              <a:spcBef>
                <a:spcPts val="800"/>
              </a:spcBef>
              <a:spcAft>
                <a:spcPts val="0"/>
              </a:spcAft>
              <a:buSzPts val="1100"/>
              <a:buChar char="●"/>
              <a:defRPr sz="1100"/>
            </a:lvl4pPr>
            <a:lvl5pPr marL="2286000" lvl="4" indent="-298450" rtl="0">
              <a:lnSpc>
                <a:spcPct val="125000"/>
              </a:lnSpc>
              <a:spcBef>
                <a:spcPts val="800"/>
              </a:spcBef>
              <a:spcAft>
                <a:spcPts val="0"/>
              </a:spcAft>
              <a:buSzPts val="1100"/>
              <a:buChar char="○"/>
              <a:defRPr sz="1100"/>
            </a:lvl5pPr>
            <a:lvl6pPr marL="2743200" lvl="5" indent="-298450" rtl="0">
              <a:lnSpc>
                <a:spcPct val="125000"/>
              </a:lnSpc>
              <a:spcBef>
                <a:spcPts val="800"/>
              </a:spcBef>
              <a:spcAft>
                <a:spcPts val="0"/>
              </a:spcAft>
              <a:buSzPts val="1100"/>
              <a:buChar char="■"/>
              <a:defRPr sz="1100"/>
            </a:lvl6pPr>
            <a:lvl7pPr marL="3200400" lvl="6" indent="-298450" rtl="0">
              <a:lnSpc>
                <a:spcPct val="125000"/>
              </a:lnSpc>
              <a:spcBef>
                <a:spcPts val="800"/>
              </a:spcBef>
              <a:spcAft>
                <a:spcPts val="0"/>
              </a:spcAft>
              <a:buSzPts val="1100"/>
              <a:buChar char="●"/>
              <a:defRPr sz="1100"/>
            </a:lvl7pPr>
            <a:lvl8pPr marL="3657600" lvl="7" indent="-298450" rtl="0">
              <a:lnSpc>
                <a:spcPct val="125000"/>
              </a:lnSpc>
              <a:spcBef>
                <a:spcPts val="800"/>
              </a:spcBef>
              <a:spcAft>
                <a:spcPts val="0"/>
              </a:spcAft>
              <a:buSzPts val="1100"/>
              <a:buChar char="○"/>
              <a:defRPr sz="1100"/>
            </a:lvl8pPr>
            <a:lvl9pPr marL="4114800" lvl="8" indent="-298450" rtl="0">
              <a:lnSpc>
                <a:spcPct val="125000"/>
              </a:lnSpc>
              <a:spcBef>
                <a:spcPts val="800"/>
              </a:spcBef>
              <a:spcAft>
                <a:spcPts val="800"/>
              </a:spcAft>
              <a:buSzPts val="1100"/>
              <a:buChar char="■"/>
              <a:defRPr sz="1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ist">
  <p:cSld name="CUSTOM_1">
    <p:spTree>
      <p:nvGrpSpPr>
        <p:cNvPr id="1" name="Shape 80"/>
        <p:cNvGrpSpPr/>
        <p:nvPr/>
      </p:nvGrpSpPr>
      <p:grpSpPr>
        <a:xfrm>
          <a:off x="0" y="0"/>
          <a:ext cx="0" cy="0"/>
          <a:chOff x="0" y="0"/>
          <a:chExt cx="0" cy="0"/>
        </a:xfrm>
      </p:grpSpPr>
      <p:pic>
        <p:nvPicPr>
          <p:cNvPr id="81" name="Google Shape;81;p14"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2" name="Google Shape;82;p14"/>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83" name="Google Shape;83;p14"/>
          <p:cNvSpPr txBox="1">
            <a:spLocks noGrp="1"/>
          </p:cNvSpPr>
          <p:nvPr>
            <p:ph type="title"/>
          </p:nvPr>
        </p:nvSpPr>
        <p:spPr>
          <a:xfrm>
            <a:off x="311700" y="587975"/>
            <a:ext cx="3610800" cy="891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57068C"/>
              </a:buClr>
              <a:buSzPts val="4000"/>
              <a:buNone/>
              <a:defRPr sz="40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4"/>
          <p:cNvSpPr txBox="1">
            <a:spLocks noGrp="1"/>
          </p:cNvSpPr>
          <p:nvPr>
            <p:ph type="body" idx="1"/>
          </p:nvPr>
        </p:nvSpPr>
        <p:spPr>
          <a:xfrm>
            <a:off x="311700" y="1836175"/>
            <a:ext cx="3610800" cy="2439600"/>
          </a:xfrm>
          <a:prstGeom prst="rect">
            <a:avLst/>
          </a:prstGeom>
        </p:spPr>
        <p:txBody>
          <a:bodyPr spcFirstLastPara="1" wrap="square" lIns="91425" tIns="91425" rIns="91425" bIns="91425" anchor="t" anchorCtr="0">
            <a:noAutofit/>
          </a:bodyPr>
          <a:lstStyle>
            <a:lvl1pPr marL="457200" lvl="0" indent="-317500" rtl="0">
              <a:lnSpc>
                <a:spcPct val="125000"/>
              </a:lnSpc>
              <a:spcBef>
                <a:spcPts val="0"/>
              </a:spcBef>
              <a:spcAft>
                <a:spcPts val="0"/>
              </a:spcAft>
              <a:buSzPts val="1400"/>
              <a:buChar char="●"/>
              <a:defRPr sz="1400"/>
            </a:lvl1pPr>
            <a:lvl2pPr marL="914400" lvl="1" indent="-317500" rtl="0">
              <a:lnSpc>
                <a:spcPct val="125000"/>
              </a:lnSpc>
              <a:spcBef>
                <a:spcPts val="800"/>
              </a:spcBef>
              <a:spcAft>
                <a:spcPts val="0"/>
              </a:spcAft>
              <a:buSzPts val="1400"/>
              <a:buChar char="○"/>
              <a:defRPr/>
            </a:lvl2pPr>
            <a:lvl3pPr marL="1371600" lvl="2" indent="-317500" rtl="0">
              <a:lnSpc>
                <a:spcPct val="125000"/>
              </a:lnSpc>
              <a:spcBef>
                <a:spcPts val="800"/>
              </a:spcBef>
              <a:spcAft>
                <a:spcPts val="0"/>
              </a:spcAft>
              <a:buSzPts val="1400"/>
              <a:buChar char="■"/>
              <a:defRPr/>
            </a:lvl3pPr>
            <a:lvl4pPr marL="1828800" lvl="3" indent="-317500" rtl="0">
              <a:lnSpc>
                <a:spcPct val="125000"/>
              </a:lnSpc>
              <a:spcBef>
                <a:spcPts val="800"/>
              </a:spcBef>
              <a:spcAft>
                <a:spcPts val="0"/>
              </a:spcAft>
              <a:buSzPts val="1400"/>
              <a:buChar char="●"/>
              <a:defRPr/>
            </a:lvl4pPr>
            <a:lvl5pPr marL="2286000" lvl="4" indent="-317500" rtl="0">
              <a:lnSpc>
                <a:spcPct val="125000"/>
              </a:lnSpc>
              <a:spcBef>
                <a:spcPts val="800"/>
              </a:spcBef>
              <a:spcAft>
                <a:spcPts val="0"/>
              </a:spcAft>
              <a:buSzPts val="1400"/>
              <a:buChar char="○"/>
              <a:defRPr/>
            </a:lvl5pPr>
            <a:lvl6pPr marL="2743200" lvl="5" indent="-317500" rtl="0">
              <a:lnSpc>
                <a:spcPct val="125000"/>
              </a:lnSpc>
              <a:spcBef>
                <a:spcPts val="800"/>
              </a:spcBef>
              <a:spcAft>
                <a:spcPts val="0"/>
              </a:spcAft>
              <a:buSzPts val="1400"/>
              <a:buChar char="■"/>
              <a:defRPr/>
            </a:lvl6pPr>
            <a:lvl7pPr marL="3200400" lvl="6" indent="-317500" rtl="0">
              <a:lnSpc>
                <a:spcPct val="125000"/>
              </a:lnSpc>
              <a:spcBef>
                <a:spcPts val="800"/>
              </a:spcBef>
              <a:spcAft>
                <a:spcPts val="0"/>
              </a:spcAft>
              <a:buSzPts val="1400"/>
              <a:buChar char="●"/>
              <a:defRPr/>
            </a:lvl7pPr>
            <a:lvl8pPr marL="3657600" lvl="7" indent="-317500" rtl="0">
              <a:lnSpc>
                <a:spcPct val="125000"/>
              </a:lnSpc>
              <a:spcBef>
                <a:spcPts val="800"/>
              </a:spcBef>
              <a:spcAft>
                <a:spcPts val="0"/>
              </a:spcAft>
              <a:buSzPts val="1400"/>
              <a:buChar char="○"/>
              <a:defRPr/>
            </a:lvl8pPr>
            <a:lvl9pPr marL="4114800" lvl="8" indent="-317500" rtl="0">
              <a:lnSpc>
                <a:spcPct val="125000"/>
              </a:lnSpc>
              <a:spcBef>
                <a:spcPts val="800"/>
              </a:spcBef>
              <a:spcAft>
                <a:spcPts val="800"/>
              </a:spcAft>
              <a:buSzPts val="1400"/>
              <a:buChar char="■"/>
              <a:defRPr/>
            </a:lvl9pPr>
          </a:lstStyle>
          <a:p>
            <a:endParaRPr/>
          </a:p>
        </p:txBody>
      </p:sp>
      <p:sp>
        <p:nvSpPr>
          <p:cNvPr id="85" name="Google Shape;85;p14"/>
          <p:cNvSpPr txBox="1"/>
          <p:nvPr/>
        </p:nvSpPr>
        <p:spPr>
          <a:xfrm>
            <a:off x="5958050" y="683000"/>
            <a:ext cx="2778600" cy="10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latin typeface="Montserrat"/>
              <a:ea typeface="Montserrat"/>
              <a:cs typeface="Montserrat"/>
              <a:sym typeface="Montserrat"/>
            </a:endParaRPr>
          </a:p>
        </p:txBody>
      </p:sp>
      <p:sp>
        <p:nvSpPr>
          <p:cNvPr id="86" name="Google Shape;86;p14"/>
          <p:cNvSpPr txBox="1">
            <a:spLocks noGrp="1"/>
          </p:cNvSpPr>
          <p:nvPr>
            <p:ph type="body" idx="2"/>
          </p:nvPr>
        </p:nvSpPr>
        <p:spPr>
          <a:xfrm>
            <a:off x="5824575" y="683050"/>
            <a:ext cx="2911800" cy="10968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600"/>
              </a:spcBef>
              <a:spcAft>
                <a:spcPts val="0"/>
              </a:spcAft>
              <a:buSzPts val="1000"/>
              <a:buChar char="○"/>
              <a:defRPr sz="1000"/>
            </a:lvl2pPr>
            <a:lvl3pPr marL="1371600" lvl="2" indent="-292100" rtl="0">
              <a:spcBef>
                <a:spcPts val="600"/>
              </a:spcBef>
              <a:spcAft>
                <a:spcPts val="0"/>
              </a:spcAft>
              <a:buSzPts val="1000"/>
              <a:buChar char="■"/>
              <a:defRPr sz="1000"/>
            </a:lvl3pPr>
            <a:lvl4pPr marL="1828800" lvl="3" indent="-292100" rtl="0">
              <a:spcBef>
                <a:spcPts val="600"/>
              </a:spcBef>
              <a:spcAft>
                <a:spcPts val="0"/>
              </a:spcAft>
              <a:buSzPts val="1000"/>
              <a:buChar char="●"/>
              <a:defRPr sz="1000"/>
            </a:lvl4pPr>
            <a:lvl5pPr marL="2286000" lvl="4" indent="-292100" rtl="0">
              <a:spcBef>
                <a:spcPts val="600"/>
              </a:spcBef>
              <a:spcAft>
                <a:spcPts val="0"/>
              </a:spcAft>
              <a:buSzPts val="1000"/>
              <a:buChar char="○"/>
              <a:defRPr sz="1000"/>
            </a:lvl5pPr>
            <a:lvl6pPr marL="2743200" lvl="5" indent="-292100" rtl="0">
              <a:spcBef>
                <a:spcPts val="600"/>
              </a:spcBef>
              <a:spcAft>
                <a:spcPts val="0"/>
              </a:spcAft>
              <a:buSzPts val="1000"/>
              <a:buChar char="■"/>
              <a:defRPr sz="1000"/>
            </a:lvl6pPr>
            <a:lvl7pPr marL="3200400" lvl="6" indent="-292100" rtl="0">
              <a:spcBef>
                <a:spcPts val="600"/>
              </a:spcBef>
              <a:spcAft>
                <a:spcPts val="0"/>
              </a:spcAft>
              <a:buSzPts val="1000"/>
              <a:buChar char="●"/>
              <a:defRPr sz="1000"/>
            </a:lvl7pPr>
            <a:lvl8pPr marL="3657600" lvl="7" indent="-292100" rtl="0">
              <a:spcBef>
                <a:spcPts val="600"/>
              </a:spcBef>
              <a:spcAft>
                <a:spcPts val="0"/>
              </a:spcAft>
              <a:buSzPts val="1000"/>
              <a:buChar char="○"/>
              <a:defRPr sz="1000"/>
            </a:lvl8pPr>
            <a:lvl9pPr marL="4114800" lvl="8" indent="-292100" rtl="0">
              <a:spcBef>
                <a:spcPts val="600"/>
              </a:spcBef>
              <a:spcAft>
                <a:spcPts val="600"/>
              </a:spcAft>
              <a:buSzPts val="1000"/>
              <a:buChar char="■"/>
              <a:defRPr sz="1000"/>
            </a:lvl9pPr>
          </a:lstStyle>
          <a:p>
            <a:endParaRPr/>
          </a:p>
        </p:txBody>
      </p:sp>
      <p:sp>
        <p:nvSpPr>
          <p:cNvPr id="87" name="Google Shape;87;p14"/>
          <p:cNvSpPr txBox="1">
            <a:spLocks noGrp="1"/>
          </p:cNvSpPr>
          <p:nvPr>
            <p:ph type="body" idx="3"/>
          </p:nvPr>
        </p:nvSpPr>
        <p:spPr>
          <a:xfrm>
            <a:off x="5824575" y="1931875"/>
            <a:ext cx="2911800" cy="10968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600"/>
              </a:spcBef>
              <a:spcAft>
                <a:spcPts val="0"/>
              </a:spcAft>
              <a:buSzPts val="1000"/>
              <a:buChar char="○"/>
              <a:defRPr sz="1000"/>
            </a:lvl2pPr>
            <a:lvl3pPr marL="1371600" lvl="2" indent="-292100" rtl="0">
              <a:spcBef>
                <a:spcPts val="600"/>
              </a:spcBef>
              <a:spcAft>
                <a:spcPts val="0"/>
              </a:spcAft>
              <a:buSzPts val="1000"/>
              <a:buChar char="■"/>
              <a:defRPr sz="1000"/>
            </a:lvl3pPr>
            <a:lvl4pPr marL="1828800" lvl="3" indent="-292100" rtl="0">
              <a:spcBef>
                <a:spcPts val="600"/>
              </a:spcBef>
              <a:spcAft>
                <a:spcPts val="0"/>
              </a:spcAft>
              <a:buSzPts val="1000"/>
              <a:buChar char="●"/>
              <a:defRPr sz="1000"/>
            </a:lvl4pPr>
            <a:lvl5pPr marL="2286000" lvl="4" indent="-292100" rtl="0">
              <a:spcBef>
                <a:spcPts val="600"/>
              </a:spcBef>
              <a:spcAft>
                <a:spcPts val="0"/>
              </a:spcAft>
              <a:buSzPts val="1000"/>
              <a:buChar char="○"/>
              <a:defRPr sz="1000"/>
            </a:lvl5pPr>
            <a:lvl6pPr marL="2743200" lvl="5" indent="-292100" rtl="0">
              <a:spcBef>
                <a:spcPts val="600"/>
              </a:spcBef>
              <a:spcAft>
                <a:spcPts val="0"/>
              </a:spcAft>
              <a:buSzPts val="1000"/>
              <a:buChar char="■"/>
              <a:defRPr sz="1000"/>
            </a:lvl6pPr>
            <a:lvl7pPr marL="3200400" lvl="6" indent="-292100" rtl="0">
              <a:spcBef>
                <a:spcPts val="600"/>
              </a:spcBef>
              <a:spcAft>
                <a:spcPts val="0"/>
              </a:spcAft>
              <a:buSzPts val="1000"/>
              <a:buChar char="●"/>
              <a:defRPr sz="1000"/>
            </a:lvl7pPr>
            <a:lvl8pPr marL="3657600" lvl="7" indent="-292100" rtl="0">
              <a:spcBef>
                <a:spcPts val="600"/>
              </a:spcBef>
              <a:spcAft>
                <a:spcPts val="0"/>
              </a:spcAft>
              <a:buSzPts val="1000"/>
              <a:buChar char="○"/>
              <a:defRPr sz="1000"/>
            </a:lvl8pPr>
            <a:lvl9pPr marL="4114800" lvl="8" indent="-292100" rtl="0">
              <a:spcBef>
                <a:spcPts val="600"/>
              </a:spcBef>
              <a:spcAft>
                <a:spcPts val="600"/>
              </a:spcAft>
              <a:buSzPts val="1000"/>
              <a:buChar char="■"/>
              <a:defRPr sz="1000"/>
            </a:lvl9pPr>
          </a:lstStyle>
          <a:p>
            <a:endParaRPr/>
          </a:p>
        </p:txBody>
      </p:sp>
      <p:sp>
        <p:nvSpPr>
          <p:cNvPr id="88" name="Google Shape;88;p14"/>
          <p:cNvSpPr txBox="1">
            <a:spLocks noGrp="1"/>
          </p:cNvSpPr>
          <p:nvPr>
            <p:ph type="body" idx="4"/>
          </p:nvPr>
        </p:nvSpPr>
        <p:spPr>
          <a:xfrm>
            <a:off x="5824575" y="3180700"/>
            <a:ext cx="2911800" cy="10968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600"/>
              </a:spcBef>
              <a:spcAft>
                <a:spcPts val="0"/>
              </a:spcAft>
              <a:buSzPts val="1000"/>
              <a:buChar char="○"/>
              <a:defRPr sz="1000"/>
            </a:lvl2pPr>
            <a:lvl3pPr marL="1371600" lvl="2" indent="-292100" rtl="0">
              <a:spcBef>
                <a:spcPts val="600"/>
              </a:spcBef>
              <a:spcAft>
                <a:spcPts val="0"/>
              </a:spcAft>
              <a:buSzPts val="1000"/>
              <a:buChar char="■"/>
              <a:defRPr sz="1000"/>
            </a:lvl3pPr>
            <a:lvl4pPr marL="1828800" lvl="3" indent="-292100" rtl="0">
              <a:spcBef>
                <a:spcPts val="600"/>
              </a:spcBef>
              <a:spcAft>
                <a:spcPts val="0"/>
              </a:spcAft>
              <a:buSzPts val="1000"/>
              <a:buChar char="●"/>
              <a:defRPr sz="1000"/>
            </a:lvl4pPr>
            <a:lvl5pPr marL="2286000" lvl="4" indent="-292100" rtl="0">
              <a:spcBef>
                <a:spcPts val="600"/>
              </a:spcBef>
              <a:spcAft>
                <a:spcPts val="0"/>
              </a:spcAft>
              <a:buSzPts val="1000"/>
              <a:buChar char="○"/>
              <a:defRPr sz="1000"/>
            </a:lvl5pPr>
            <a:lvl6pPr marL="2743200" lvl="5" indent="-292100" rtl="0">
              <a:spcBef>
                <a:spcPts val="600"/>
              </a:spcBef>
              <a:spcAft>
                <a:spcPts val="0"/>
              </a:spcAft>
              <a:buSzPts val="1000"/>
              <a:buChar char="■"/>
              <a:defRPr sz="1000"/>
            </a:lvl6pPr>
            <a:lvl7pPr marL="3200400" lvl="6" indent="-292100" rtl="0">
              <a:spcBef>
                <a:spcPts val="600"/>
              </a:spcBef>
              <a:spcAft>
                <a:spcPts val="0"/>
              </a:spcAft>
              <a:buSzPts val="1000"/>
              <a:buChar char="●"/>
              <a:defRPr sz="1000"/>
            </a:lvl7pPr>
            <a:lvl8pPr marL="3657600" lvl="7" indent="-292100" rtl="0">
              <a:spcBef>
                <a:spcPts val="600"/>
              </a:spcBef>
              <a:spcAft>
                <a:spcPts val="0"/>
              </a:spcAft>
              <a:buSzPts val="1000"/>
              <a:buChar char="○"/>
              <a:defRPr sz="1000"/>
            </a:lvl8pPr>
            <a:lvl9pPr marL="4114800" lvl="8" indent="-292100" rtl="0">
              <a:spcBef>
                <a:spcPts val="600"/>
              </a:spcBef>
              <a:spcAft>
                <a:spcPts val="600"/>
              </a:spcAft>
              <a:buSzPts val="1000"/>
              <a:buChar char="■"/>
              <a:defRPr sz="1000"/>
            </a:lvl9pPr>
          </a:lstStyle>
          <a:p>
            <a:endParaRPr/>
          </a:p>
        </p:txBody>
      </p:sp>
      <p:pic>
        <p:nvPicPr>
          <p:cNvPr id="89" name="Google Shape;89;p14"/>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extLst>
    <p:ext uri="{DCECCB84-F9BA-43D5-87BE-67443E8EF086}">
      <p15:sldGuideLst xmlns:p15="http://schemas.microsoft.com/office/powerpoint/2012/main">
        <p15:guide id="1" pos="2880">
          <p15:clr>
            <a:srgbClr val="FA7B17"/>
          </p15:clr>
        </p15:guide>
        <p15:guide id="2" orient="horz" pos="4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CUSTOM_2">
    <p:bg>
      <p:bgPr>
        <a:solidFill>
          <a:srgbClr val="220337"/>
        </a:solidFill>
        <a:effectLst/>
      </p:bgPr>
    </p:bg>
    <p:spTree>
      <p:nvGrpSpPr>
        <p:cNvPr id="1" name="Shape 90"/>
        <p:cNvGrpSpPr/>
        <p:nvPr/>
      </p:nvGrpSpPr>
      <p:grpSpPr>
        <a:xfrm>
          <a:off x="0" y="0"/>
          <a:ext cx="0" cy="0"/>
          <a:chOff x="0" y="0"/>
          <a:chExt cx="0" cy="0"/>
        </a:xfrm>
      </p:grpSpPr>
      <p:pic>
        <p:nvPicPr>
          <p:cNvPr id="91" name="Google Shape;91;p15"/>
          <p:cNvPicPr preferRelativeResize="0"/>
          <p:nvPr/>
        </p:nvPicPr>
        <p:blipFill>
          <a:blip r:embed="rId2">
            <a:alphaModFix/>
          </a:blip>
          <a:stretch>
            <a:fillRect/>
          </a:stretch>
        </p:blipFill>
        <p:spPr>
          <a:xfrm>
            <a:off x="0" y="0"/>
            <a:ext cx="9144003" cy="5143501"/>
          </a:xfrm>
          <a:prstGeom prst="rect">
            <a:avLst/>
          </a:prstGeom>
          <a:noFill/>
          <a:ln>
            <a:noFill/>
          </a:ln>
        </p:spPr>
      </p:pic>
      <p:pic>
        <p:nvPicPr>
          <p:cNvPr id="92" name="Google Shape;92;p15" descr=" "/>
          <p:cNvPicPr preferRelativeResize="0"/>
          <p:nvPr/>
        </p:nvPicPr>
        <p:blipFill rotWithShape="1">
          <a:blip r:embed="rId3">
            <a:alphaModFix/>
          </a:blip>
          <a:srcRect/>
          <a:stretch/>
        </p:blipFill>
        <p:spPr>
          <a:xfrm>
            <a:off x="407175" y="4539121"/>
            <a:ext cx="776077" cy="263400"/>
          </a:xfrm>
          <a:prstGeom prst="rect">
            <a:avLst/>
          </a:prstGeom>
          <a:noFill/>
          <a:ln>
            <a:noFill/>
          </a:ln>
        </p:spPr>
      </p:pic>
      <p:sp>
        <p:nvSpPr>
          <p:cNvPr id="93" name="Google Shape;93;p15"/>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rgbClr val="FFFFFF"/>
                </a:solidFill>
                <a:latin typeface="Montserrat"/>
                <a:ea typeface="Montserrat"/>
                <a:cs typeface="Montserrat"/>
                <a:sym typeface="Montserrat"/>
              </a:rPr>
              <a:t>‹#›</a:t>
            </a:fld>
            <a:endParaRPr sz="700" b="1">
              <a:solidFill>
                <a:srgbClr val="FFFFFF"/>
              </a:solidFill>
              <a:latin typeface="Montserrat"/>
              <a:ea typeface="Montserrat"/>
              <a:cs typeface="Montserrat"/>
              <a:sym typeface="Montserrat"/>
            </a:endParaRPr>
          </a:p>
        </p:txBody>
      </p:sp>
      <p:sp>
        <p:nvSpPr>
          <p:cNvPr id="94" name="Google Shape;94;p15"/>
          <p:cNvSpPr txBox="1">
            <a:spLocks noGrp="1"/>
          </p:cNvSpPr>
          <p:nvPr>
            <p:ph type="title"/>
          </p:nvPr>
        </p:nvSpPr>
        <p:spPr>
          <a:xfrm>
            <a:off x="904850" y="1264532"/>
            <a:ext cx="6710700" cy="15951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95" name="Google Shape;95;p15"/>
          <p:cNvSpPr txBox="1">
            <a:spLocks noGrp="1"/>
          </p:cNvSpPr>
          <p:nvPr>
            <p:ph type="subTitle" idx="1"/>
          </p:nvPr>
        </p:nvSpPr>
        <p:spPr>
          <a:xfrm>
            <a:off x="974919" y="3029082"/>
            <a:ext cx="3715200" cy="50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pic>
        <p:nvPicPr>
          <p:cNvPr id="96" name="Google Shape;96;p15" descr=" "/>
          <p:cNvPicPr preferRelativeResize="0"/>
          <p:nvPr/>
        </p:nvPicPr>
        <p:blipFill>
          <a:blip r:embed="rId4">
            <a:alphaModFix/>
          </a:blip>
          <a:stretch>
            <a:fillRect/>
          </a:stretch>
        </p:blipFill>
        <p:spPr>
          <a:xfrm>
            <a:off x="407175" y="4539121"/>
            <a:ext cx="776077" cy="263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2">
  <p:cSld name="CUSTOM_3">
    <p:bg>
      <p:bgPr>
        <a:solidFill>
          <a:schemeClr val="lt2"/>
        </a:solidFill>
        <a:effectLst/>
      </p:bgPr>
    </p:bg>
    <p:spTree>
      <p:nvGrpSpPr>
        <p:cNvPr id="1" name="Shape 97"/>
        <p:cNvGrpSpPr/>
        <p:nvPr/>
      </p:nvGrpSpPr>
      <p:grpSpPr>
        <a:xfrm>
          <a:off x="0" y="0"/>
          <a:ext cx="0" cy="0"/>
          <a:chOff x="0" y="0"/>
          <a:chExt cx="0" cy="0"/>
        </a:xfrm>
      </p:grpSpPr>
      <p:pic>
        <p:nvPicPr>
          <p:cNvPr id="98" name="Google Shape;98;p16"/>
          <p:cNvPicPr preferRelativeResize="0"/>
          <p:nvPr/>
        </p:nvPicPr>
        <p:blipFill>
          <a:blip r:embed="rId2">
            <a:alphaModFix/>
          </a:blip>
          <a:stretch>
            <a:fillRect/>
          </a:stretch>
        </p:blipFill>
        <p:spPr>
          <a:xfrm>
            <a:off x="-62802" y="-34225"/>
            <a:ext cx="9269596" cy="5180999"/>
          </a:xfrm>
          <a:prstGeom prst="rect">
            <a:avLst/>
          </a:prstGeom>
          <a:noFill/>
          <a:ln>
            <a:noFill/>
          </a:ln>
        </p:spPr>
      </p:pic>
      <p:pic>
        <p:nvPicPr>
          <p:cNvPr id="99" name="Google Shape;99;p16" descr=" "/>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100" name="Google Shape;100;p16"/>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101" name="Google Shape;101;p16"/>
          <p:cNvSpPr txBox="1">
            <a:spLocks noGrp="1"/>
          </p:cNvSpPr>
          <p:nvPr>
            <p:ph type="title"/>
          </p:nvPr>
        </p:nvSpPr>
        <p:spPr>
          <a:xfrm>
            <a:off x="592275" y="522825"/>
            <a:ext cx="8144400" cy="37530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with folio" type="blank">
  <p:cSld name="BLANK">
    <p:spTree>
      <p:nvGrpSpPr>
        <p:cNvPr id="1" name="Shape 102"/>
        <p:cNvGrpSpPr/>
        <p:nvPr/>
      </p:nvGrpSpPr>
      <p:grpSpPr>
        <a:xfrm>
          <a:off x="0" y="0"/>
          <a:ext cx="0" cy="0"/>
          <a:chOff x="0" y="0"/>
          <a:chExt cx="0" cy="0"/>
        </a:xfrm>
      </p:grpSpPr>
      <p:pic>
        <p:nvPicPr>
          <p:cNvPr id="103" name="Google Shape;103;p17"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04" name="Google Shape;104;p17"/>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p:cSld name="TITLE_1_1_1_1">
    <p:bg>
      <p:bgPr>
        <a:solidFill>
          <a:srgbClr val="220337"/>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l="308" t="357" r="327" b="367"/>
          <a:stretch/>
        </p:blipFill>
        <p:spPr>
          <a:xfrm>
            <a:off x="0" y="250"/>
            <a:ext cx="9143997" cy="5143501"/>
          </a:xfrm>
          <a:prstGeom prst="rect">
            <a:avLst/>
          </a:prstGeom>
          <a:noFill/>
          <a:ln>
            <a:noFill/>
          </a:ln>
        </p:spPr>
      </p:pic>
      <p:pic>
        <p:nvPicPr>
          <p:cNvPr id="16" name="Google Shape;16;p3" descr="New York University logo"/>
          <p:cNvPicPr preferRelativeResize="0"/>
          <p:nvPr/>
        </p:nvPicPr>
        <p:blipFill rotWithShape="1">
          <a:blip r:embed="rId3">
            <a:alphaModFix/>
          </a:blip>
          <a:srcRect/>
          <a:stretch/>
        </p:blipFill>
        <p:spPr>
          <a:xfrm>
            <a:off x="4047363" y="427947"/>
            <a:ext cx="1049175" cy="356100"/>
          </a:xfrm>
          <a:prstGeom prst="rect">
            <a:avLst/>
          </a:prstGeom>
          <a:noFill/>
          <a:ln>
            <a:noFill/>
          </a:ln>
        </p:spPr>
      </p:pic>
      <p:sp>
        <p:nvSpPr>
          <p:cNvPr id="17" name="Google Shape;17;p3"/>
          <p:cNvSpPr txBox="1">
            <a:spLocks noGrp="1"/>
          </p:cNvSpPr>
          <p:nvPr>
            <p:ph type="title"/>
          </p:nvPr>
        </p:nvSpPr>
        <p:spPr>
          <a:xfrm>
            <a:off x="904850" y="1253682"/>
            <a:ext cx="7333800" cy="1595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None/>
              <a:defRPr sz="72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18" name="Google Shape;18;p3"/>
          <p:cNvSpPr txBox="1">
            <a:spLocks noGrp="1"/>
          </p:cNvSpPr>
          <p:nvPr>
            <p:ph type="body" idx="1"/>
          </p:nvPr>
        </p:nvSpPr>
        <p:spPr>
          <a:xfrm>
            <a:off x="2496200" y="4275729"/>
            <a:ext cx="4151400" cy="304500"/>
          </a:xfrm>
          <a:prstGeom prst="rect">
            <a:avLst/>
          </a:prstGeom>
        </p:spPr>
        <p:txBody>
          <a:bodyPr spcFirstLastPara="1" wrap="square" lIns="91425" tIns="91425" rIns="91425" bIns="91425" anchor="t" anchorCtr="0">
            <a:noAutofit/>
          </a:bodyPr>
          <a:lstStyle>
            <a:lvl1pPr marL="457200" lvl="0"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marL="914400" lvl="1"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marL="1371600" lvl="2"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marL="1828800" lvl="3"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marL="2286000" lvl="4"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marL="2743200" lvl="5"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marL="3200400" lvl="6"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marL="3657600" lvl="7"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marL="4114800" lvl="8" indent="-292100" algn="ctr" rtl="0">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a:endParaRPr/>
          </a:p>
        </p:txBody>
      </p:sp>
      <p:sp>
        <p:nvSpPr>
          <p:cNvPr id="19" name="Google Shape;19;p3"/>
          <p:cNvSpPr txBox="1">
            <a:spLocks noGrp="1"/>
          </p:cNvSpPr>
          <p:nvPr>
            <p:ph type="subTitle" idx="2"/>
          </p:nvPr>
        </p:nvSpPr>
        <p:spPr>
          <a:xfrm>
            <a:off x="2496200" y="2791614"/>
            <a:ext cx="4151400" cy="70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5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a:stretch/>
        </p:blipFill>
        <p:spPr>
          <a:xfrm>
            <a:off x="0" y="0"/>
            <a:ext cx="9144003" cy="5143501"/>
          </a:xfrm>
          <a:prstGeom prst="rect">
            <a:avLst/>
          </a:prstGeom>
          <a:noFill/>
          <a:ln>
            <a:noFill/>
          </a:ln>
        </p:spPr>
      </p:pic>
      <p:sp>
        <p:nvSpPr>
          <p:cNvPr id="22" name="Google Shape;22;p4"/>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None/>
              <a:defRPr sz="6000"/>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23" name="Google Shape;23;p4"/>
          <p:cNvSpPr txBox="1">
            <a:spLocks noGrp="1"/>
          </p:cNvSpPr>
          <p:nvPr>
            <p:ph type="subTitle" idx="1"/>
          </p:nvPr>
        </p:nvSpPr>
        <p:spPr>
          <a:xfrm>
            <a:off x="2462575" y="2959018"/>
            <a:ext cx="4218600" cy="734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5"/>
          <p:cNvSpPr txBox="1"/>
          <p:nvPr/>
        </p:nvSpPr>
        <p:spPr>
          <a:xfrm>
            <a:off x="4583948"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26" name="Google Shape;26;p5"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27" name="Google Shape;27;p5"/>
          <p:cNvSpPr txBox="1">
            <a:spLocks noGrp="1"/>
          </p:cNvSpPr>
          <p:nvPr>
            <p:ph type="title"/>
          </p:nvPr>
        </p:nvSpPr>
        <p:spPr>
          <a:xfrm>
            <a:off x="311700" y="587975"/>
            <a:ext cx="6551100" cy="657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57068C"/>
              </a:buClr>
              <a:buSzPts val="4800"/>
              <a:buNone/>
              <a:defRPr sz="48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311700" y="1448400"/>
            <a:ext cx="6551100" cy="2246700"/>
          </a:xfrm>
          <a:prstGeom prst="rect">
            <a:avLst/>
          </a:prstGeom>
        </p:spPr>
        <p:txBody>
          <a:bodyPr spcFirstLastPara="1" wrap="square" lIns="91425" tIns="91425" rIns="91425" bIns="91425" anchor="t" anchorCtr="0">
            <a:noAutofit/>
          </a:bodyPr>
          <a:lstStyle>
            <a:lvl1pPr marL="457200" lvl="0" indent="-342900" rtl="0">
              <a:lnSpc>
                <a:spcPct val="125000"/>
              </a:lnSpc>
              <a:spcBef>
                <a:spcPts val="0"/>
              </a:spcBef>
              <a:spcAft>
                <a:spcPts val="0"/>
              </a:spcAft>
              <a:buSzPts val="1800"/>
              <a:buChar char="●"/>
              <a:defRPr/>
            </a:lvl1pPr>
            <a:lvl2pPr marL="914400" lvl="1" indent="-317500" rtl="0">
              <a:spcBef>
                <a:spcPts val="1000"/>
              </a:spcBef>
              <a:spcAft>
                <a:spcPts val="0"/>
              </a:spcAft>
              <a:buSzPts val="1400"/>
              <a:buChar char="○"/>
              <a:defRPr/>
            </a:lvl2pPr>
            <a:lvl3pPr marL="1371600" lvl="2" indent="-317500" rtl="0">
              <a:spcBef>
                <a:spcPts val="1000"/>
              </a:spcBef>
              <a:spcAft>
                <a:spcPts val="0"/>
              </a:spcAft>
              <a:buSzPts val="1400"/>
              <a:buChar char="■"/>
              <a:defRPr/>
            </a:lvl3pPr>
            <a:lvl4pPr marL="1828800" lvl="3" indent="-317500" rtl="0">
              <a:spcBef>
                <a:spcPts val="1000"/>
              </a:spcBef>
              <a:spcAft>
                <a:spcPts val="0"/>
              </a:spcAft>
              <a:buSzPts val="1400"/>
              <a:buChar char="●"/>
              <a:defRPr/>
            </a:lvl4pPr>
            <a:lvl5pPr marL="2286000" lvl="4" indent="-317500" rtl="0">
              <a:spcBef>
                <a:spcPts val="1000"/>
              </a:spcBef>
              <a:spcAft>
                <a:spcPts val="0"/>
              </a:spcAft>
              <a:buSzPts val="1400"/>
              <a:buChar char="○"/>
              <a:defRPr/>
            </a:lvl5pPr>
            <a:lvl6pPr marL="2743200" lvl="5" indent="-317500" rtl="0">
              <a:spcBef>
                <a:spcPts val="1000"/>
              </a:spcBef>
              <a:spcAft>
                <a:spcPts val="0"/>
              </a:spcAft>
              <a:buSzPts val="1400"/>
              <a:buChar char="■"/>
              <a:defRPr/>
            </a:lvl6pPr>
            <a:lvl7pPr marL="3200400" lvl="6" indent="-317500" rtl="0">
              <a:spcBef>
                <a:spcPts val="1000"/>
              </a:spcBef>
              <a:spcAft>
                <a:spcPts val="0"/>
              </a:spcAft>
              <a:buSzPts val="1400"/>
              <a:buChar char="●"/>
              <a:defRPr/>
            </a:lvl7pPr>
            <a:lvl8pPr marL="3657600" lvl="7" indent="-317500" rtl="0">
              <a:spcBef>
                <a:spcPts val="1000"/>
              </a:spcBef>
              <a:spcAft>
                <a:spcPts val="0"/>
              </a:spcAft>
              <a:buSzPts val="1400"/>
              <a:buChar char="○"/>
              <a:defRPr/>
            </a:lvl8pPr>
            <a:lvl9pPr marL="4114800" lvl="8" indent="-317500" rtl="0">
              <a:spcBef>
                <a:spcPts val="1000"/>
              </a:spcBef>
              <a:spcAft>
                <a:spcPts val="1000"/>
              </a:spcAft>
              <a:buSzPts val="1400"/>
              <a:buChar char="■"/>
              <a:defRPr/>
            </a:lvl9pPr>
          </a:lstStyle>
          <a:p>
            <a:endParaRPr/>
          </a:p>
        </p:txBody>
      </p:sp>
      <p:pic>
        <p:nvPicPr>
          <p:cNvPr id="29" name="Google Shape;29;p5"/>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587970"/>
            <a:ext cx="4945500" cy="1137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57068C"/>
              </a:buClr>
              <a:buSzPts val="4800"/>
              <a:buNone/>
              <a:defRPr sz="48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311700" y="2467949"/>
            <a:ext cx="3999900" cy="1807800"/>
          </a:xfrm>
          <a:prstGeom prst="rect">
            <a:avLst/>
          </a:prstGeom>
        </p:spPr>
        <p:txBody>
          <a:bodyPr spcFirstLastPara="1" wrap="square" lIns="91425" tIns="91425" rIns="91425" bIns="91425" anchor="t" anchorCtr="0">
            <a:noAutofit/>
          </a:bodyPr>
          <a:lstStyle>
            <a:lvl1pPr marL="457200" lvl="0" indent="-304800" rtl="0">
              <a:lnSpc>
                <a:spcPct val="125000"/>
              </a:lnSpc>
              <a:spcBef>
                <a:spcPts val="0"/>
              </a:spcBef>
              <a:spcAft>
                <a:spcPts val="0"/>
              </a:spcAft>
              <a:buSzPts val="1200"/>
              <a:buChar char="●"/>
              <a:defRPr sz="1200"/>
            </a:lvl1pPr>
            <a:lvl2pPr marL="914400" lvl="1" indent="-304800" rtl="0">
              <a:lnSpc>
                <a:spcPct val="125000"/>
              </a:lnSpc>
              <a:spcBef>
                <a:spcPts val="800"/>
              </a:spcBef>
              <a:spcAft>
                <a:spcPts val="0"/>
              </a:spcAft>
              <a:buSzPts val="1200"/>
              <a:buChar char="○"/>
              <a:defRPr sz="1200"/>
            </a:lvl2pPr>
            <a:lvl3pPr marL="1371600" lvl="2" indent="-304800" rtl="0">
              <a:lnSpc>
                <a:spcPct val="125000"/>
              </a:lnSpc>
              <a:spcBef>
                <a:spcPts val="800"/>
              </a:spcBef>
              <a:spcAft>
                <a:spcPts val="0"/>
              </a:spcAft>
              <a:buSzPts val="1200"/>
              <a:buChar char="■"/>
              <a:defRPr sz="1200"/>
            </a:lvl3pPr>
            <a:lvl4pPr marL="1828800" lvl="3" indent="-304800" rtl="0">
              <a:lnSpc>
                <a:spcPct val="125000"/>
              </a:lnSpc>
              <a:spcBef>
                <a:spcPts val="800"/>
              </a:spcBef>
              <a:spcAft>
                <a:spcPts val="0"/>
              </a:spcAft>
              <a:buSzPts val="1200"/>
              <a:buChar char="●"/>
              <a:defRPr sz="1200"/>
            </a:lvl4pPr>
            <a:lvl5pPr marL="2286000" lvl="4" indent="-304800" rtl="0">
              <a:lnSpc>
                <a:spcPct val="125000"/>
              </a:lnSpc>
              <a:spcBef>
                <a:spcPts val="800"/>
              </a:spcBef>
              <a:spcAft>
                <a:spcPts val="0"/>
              </a:spcAft>
              <a:buSzPts val="1200"/>
              <a:buChar char="○"/>
              <a:defRPr sz="1200"/>
            </a:lvl5pPr>
            <a:lvl6pPr marL="2743200" lvl="5" indent="-304800" rtl="0">
              <a:lnSpc>
                <a:spcPct val="125000"/>
              </a:lnSpc>
              <a:spcBef>
                <a:spcPts val="800"/>
              </a:spcBef>
              <a:spcAft>
                <a:spcPts val="0"/>
              </a:spcAft>
              <a:buSzPts val="1200"/>
              <a:buChar char="■"/>
              <a:defRPr sz="1200"/>
            </a:lvl6pPr>
            <a:lvl7pPr marL="3200400" lvl="6" indent="-304800" rtl="0">
              <a:lnSpc>
                <a:spcPct val="125000"/>
              </a:lnSpc>
              <a:spcBef>
                <a:spcPts val="800"/>
              </a:spcBef>
              <a:spcAft>
                <a:spcPts val="0"/>
              </a:spcAft>
              <a:buSzPts val="1200"/>
              <a:buChar char="●"/>
              <a:defRPr sz="1200"/>
            </a:lvl7pPr>
            <a:lvl8pPr marL="3657600" lvl="7" indent="-304800" rtl="0">
              <a:lnSpc>
                <a:spcPct val="125000"/>
              </a:lnSpc>
              <a:spcBef>
                <a:spcPts val="800"/>
              </a:spcBef>
              <a:spcAft>
                <a:spcPts val="0"/>
              </a:spcAft>
              <a:buSzPts val="1200"/>
              <a:buChar char="○"/>
              <a:defRPr sz="1200"/>
            </a:lvl8pPr>
            <a:lvl9pPr marL="4114800" lvl="8" indent="-304800" rtl="0">
              <a:lnSpc>
                <a:spcPct val="125000"/>
              </a:lnSpc>
              <a:spcBef>
                <a:spcPts val="800"/>
              </a:spcBef>
              <a:spcAft>
                <a:spcPts val="800"/>
              </a:spcAft>
              <a:buSzPts val="1200"/>
              <a:buChar char="■"/>
              <a:defRPr sz="1200"/>
            </a:lvl9pPr>
          </a:lstStyle>
          <a:p>
            <a:endParaRPr/>
          </a:p>
        </p:txBody>
      </p:sp>
      <p:sp>
        <p:nvSpPr>
          <p:cNvPr id="33" name="Google Shape;33;p6"/>
          <p:cNvSpPr txBox="1">
            <a:spLocks noGrp="1"/>
          </p:cNvSpPr>
          <p:nvPr>
            <p:ph type="body" idx="2"/>
          </p:nvPr>
        </p:nvSpPr>
        <p:spPr>
          <a:xfrm>
            <a:off x="4619925" y="2467949"/>
            <a:ext cx="3999900" cy="1807800"/>
          </a:xfrm>
          <a:prstGeom prst="rect">
            <a:avLst/>
          </a:prstGeom>
        </p:spPr>
        <p:txBody>
          <a:bodyPr spcFirstLastPara="1" wrap="square" lIns="91425" tIns="91425" rIns="91425" bIns="91425" anchor="t" anchorCtr="0">
            <a:noAutofit/>
          </a:bodyPr>
          <a:lstStyle>
            <a:lvl1pPr marL="457200" lvl="0" indent="-304800" rtl="0">
              <a:lnSpc>
                <a:spcPct val="125000"/>
              </a:lnSpc>
              <a:spcBef>
                <a:spcPts val="0"/>
              </a:spcBef>
              <a:spcAft>
                <a:spcPts val="0"/>
              </a:spcAft>
              <a:buSzPts val="1200"/>
              <a:buChar char="●"/>
              <a:defRPr sz="1200"/>
            </a:lvl1pPr>
            <a:lvl2pPr marL="914400" lvl="1" indent="-304800" rtl="0">
              <a:lnSpc>
                <a:spcPct val="125000"/>
              </a:lnSpc>
              <a:spcBef>
                <a:spcPts val="800"/>
              </a:spcBef>
              <a:spcAft>
                <a:spcPts val="0"/>
              </a:spcAft>
              <a:buSzPts val="1200"/>
              <a:buChar char="○"/>
              <a:defRPr sz="1200"/>
            </a:lvl2pPr>
            <a:lvl3pPr marL="1371600" lvl="2" indent="-304800" rtl="0">
              <a:lnSpc>
                <a:spcPct val="125000"/>
              </a:lnSpc>
              <a:spcBef>
                <a:spcPts val="800"/>
              </a:spcBef>
              <a:spcAft>
                <a:spcPts val="0"/>
              </a:spcAft>
              <a:buSzPts val="1200"/>
              <a:buChar char="■"/>
              <a:defRPr sz="1200"/>
            </a:lvl3pPr>
            <a:lvl4pPr marL="1828800" lvl="3" indent="-304800" rtl="0">
              <a:lnSpc>
                <a:spcPct val="125000"/>
              </a:lnSpc>
              <a:spcBef>
                <a:spcPts val="800"/>
              </a:spcBef>
              <a:spcAft>
                <a:spcPts val="0"/>
              </a:spcAft>
              <a:buSzPts val="1200"/>
              <a:buChar char="●"/>
              <a:defRPr sz="1200"/>
            </a:lvl4pPr>
            <a:lvl5pPr marL="2286000" lvl="4" indent="-304800" rtl="0">
              <a:lnSpc>
                <a:spcPct val="125000"/>
              </a:lnSpc>
              <a:spcBef>
                <a:spcPts val="800"/>
              </a:spcBef>
              <a:spcAft>
                <a:spcPts val="0"/>
              </a:spcAft>
              <a:buSzPts val="1200"/>
              <a:buChar char="○"/>
              <a:defRPr sz="1200"/>
            </a:lvl5pPr>
            <a:lvl6pPr marL="2743200" lvl="5" indent="-304800" rtl="0">
              <a:lnSpc>
                <a:spcPct val="125000"/>
              </a:lnSpc>
              <a:spcBef>
                <a:spcPts val="800"/>
              </a:spcBef>
              <a:spcAft>
                <a:spcPts val="0"/>
              </a:spcAft>
              <a:buSzPts val="1200"/>
              <a:buChar char="■"/>
              <a:defRPr sz="1200"/>
            </a:lvl6pPr>
            <a:lvl7pPr marL="3200400" lvl="6" indent="-304800" rtl="0">
              <a:lnSpc>
                <a:spcPct val="125000"/>
              </a:lnSpc>
              <a:spcBef>
                <a:spcPts val="800"/>
              </a:spcBef>
              <a:spcAft>
                <a:spcPts val="0"/>
              </a:spcAft>
              <a:buSzPts val="1200"/>
              <a:buChar char="●"/>
              <a:defRPr sz="1200"/>
            </a:lvl7pPr>
            <a:lvl8pPr marL="3657600" lvl="7" indent="-304800" rtl="0">
              <a:lnSpc>
                <a:spcPct val="125000"/>
              </a:lnSpc>
              <a:spcBef>
                <a:spcPts val="800"/>
              </a:spcBef>
              <a:spcAft>
                <a:spcPts val="0"/>
              </a:spcAft>
              <a:buSzPts val="1200"/>
              <a:buChar char="○"/>
              <a:defRPr sz="1200"/>
            </a:lvl8pPr>
            <a:lvl9pPr marL="4114800" lvl="8" indent="-304800" rtl="0">
              <a:lnSpc>
                <a:spcPct val="125000"/>
              </a:lnSpc>
              <a:spcBef>
                <a:spcPts val="800"/>
              </a:spcBef>
              <a:spcAft>
                <a:spcPts val="800"/>
              </a:spcAft>
              <a:buSzPts val="1200"/>
              <a:buChar char="■"/>
              <a:defRPr sz="1200"/>
            </a:lvl9pPr>
          </a:lstStyle>
          <a:p>
            <a:endParaRPr/>
          </a:p>
        </p:txBody>
      </p:sp>
      <p:pic>
        <p:nvPicPr>
          <p:cNvPr id="34" name="Google Shape;34;p6"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35" name="Google Shape;35;p6"/>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36" name="Google Shape;36;p6"/>
          <p:cNvSpPr txBox="1">
            <a:spLocks noGrp="1"/>
          </p:cNvSpPr>
          <p:nvPr>
            <p:ph type="subTitle" idx="3"/>
          </p:nvPr>
        </p:nvSpPr>
        <p:spPr>
          <a:xfrm>
            <a:off x="311700" y="2054620"/>
            <a:ext cx="39999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7" name="Google Shape;37;p6"/>
          <p:cNvSpPr txBox="1">
            <a:spLocks noGrp="1"/>
          </p:cNvSpPr>
          <p:nvPr>
            <p:ph type="subTitle" idx="4"/>
          </p:nvPr>
        </p:nvSpPr>
        <p:spPr>
          <a:xfrm>
            <a:off x="4619925" y="2054620"/>
            <a:ext cx="39999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pic>
        <p:nvPicPr>
          <p:cNvPr id="38" name="Google Shape;38;p6"/>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311700" y="530680"/>
            <a:ext cx="8424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57068C"/>
              </a:buClr>
              <a:buSzPts val="3600"/>
              <a:buNone/>
              <a:defRPr>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41" name="Google Shape;41;p7"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2" name="Google Shape;42;p7"/>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43" name="Google Shape;43;p7"/>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311700" y="708000"/>
            <a:ext cx="3132300" cy="755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57068C"/>
              </a:buClr>
              <a:buSzPts val="2400"/>
              <a:buNone/>
              <a:defRPr sz="2400">
                <a:solidFill>
                  <a:srgbClr val="57068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8"/>
          <p:cNvSpPr txBox="1">
            <a:spLocks noGrp="1"/>
          </p:cNvSpPr>
          <p:nvPr>
            <p:ph type="body" idx="1"/>
          </p:nvPr>
        </p:nvSpPr>
        <p:spPr>
          <a:xfrm>
            <a:off x="311700" y="1542000"/>
            <a:ext cx="3054600" cy="288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pic>
        <p:nvPicPr>
          <p:cNvPr id="47" name="Google Shape;47;p8"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8" name="Google Shape;48;p8"/>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49" name="Google Shape;49;p8"/>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32">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10" descr=" "/>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title"/>
          </p:nvPr>
        </p:nvSpPr>
        <p:spPr>
          <a:xfrm>
            <a:off x="294375" y="1233175"/>
            <a:ext cx="4079100" cy="14823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57068C"/>
              </a:buClr>
              <a:buSzPts val="3600"/>
              <a:buNone/>
              <a:defRPr sz="3600">
                <a:solidFill>
                  <a:srgbClr val="57068C"/>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8" name="Google Shape;58;p10"/>
          <p:cNvSpPr txBox="1">
            <a:spLocks noGrp="1"/>
          </p:cNvSpPr>
          <p:nvPr>
            <p:ph type="subTitle" idx="1"/>
          </p:nvPr>
        </p:nvSpPr>
        <p:spPr>
          <a:xfrm>
            <a:off x="294375" y="2803075"/>
            <a:ext cx="36168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9A6ABA"/>
              </a:buClr>
              <a:buSzPts val="1800"/>
              <a:buNone/>
              <a:defRPr>
                <a:solidFill>
                  <a:srgbClr val="9A6ABA"/>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59" name="Google Shape;59;p10"/>
          <p:cNvSpPr txBox="1">
            <a:spLocks noGrp="1"/>
          </p:cNvSpPr>
          <p:nvPr>
            <p:ph type="body" idx="2"/>
          </p:nvPr>
        </p:nvSpPr>
        <p:spPr>
          <a:xfrm>
            <a:off x="4939500" y="724075"/>
            <a:ext cx="3837000" cy="35517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60" name="Google Shape;60;p10"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1" name="Google Shape;61;p10"/>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pic>
        <p:nvPicPr>
          <p:cNvPr id="63" name="Google Shape;63;p11"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4" name="Google Shape;64;p11"/>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65" name="Google Shape;65;p11"/>
          <p:cNvSpPr txBox="1">
            <a:spLocks noGrp="1"/>
          </p:cNvSpPr>
          <p:nvPr>
            <p:ph type="title"/>
          </p:nvPr>
        </p:nvSpPr>
        <p:spPr>
          <a:xfrm>
            <a:off x="311700" y="3619355"/>
            <a:ext cx="4511700" cy="605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33333"/>
              </a:buClr>
              <a:buSzPts val="1800"/>
              <a:buFont typeface="Montserrat"/>
              <a:buNone/>
              <a:defRPr sz="1800" b="0">
                <a:solidFill>
                  <a:srgbClr val="333333"/>
                </a:solidFill>
                <a:latin typeface="Montserrat"/>
                <a:ea typeface="Montserrat"/>
                <a:cs typeface="Montserrat"/>
                <a:sym typeface="Montserrat"/>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pic>
        <p:nvPicPr>
          <p:cNvPr id="66" name="Google Shape;66;p11"/>
          <p:cNvPicPr preferRelativeResize="0"/>
          <p:nvPr/>
        </p:nvPicPr>
        <p:blipFill rotWithShape="1">
          <a:blip r:embed="rId3">
            <a:alphaModFix/>
          </a:blip>
          <a:srcRect t="29770"/>
          <a:stretch/>
        </p:blipFill>
        <p:spPr>
          <a:xfrm>
            <a:off x="0" y="1"/>
            <a:ext cx="9144003" cy="263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68825"/>
            <a:ext cx="8424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57068C"/>
              </a:buClr>
              <a:buSzPts val="3600"/>
              <a:buFont typeface="Frank Ruhl Libre"/>
              <a:buNone/>
              <a:defRPr sz="3600" b="1">
                <a:solidFill>
                  <a:srgbClr val="57068C"/>
                </a:solidFill>
                <a:latin typeface="Frank Ruhl Libre"/>
                <a:ea typeface="Frank Ruhl Libre"/>
                <a:cs typeface="Frank Ruhl Libre"/>
                <a:sym typeface="Frank Ruhl Libr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424900" cy="31233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marL="914400" lvl="1" indent="-317500" rtl="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marL="1371600" lvl="2" indent="-317500" rtl="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marL="1828800" lvl="3" indent="-317500" rtl="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marL="2286000" lvl="4" indent="-317500" rtl="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marL="2743200" lvl="5" indent="-317500" rtl="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marL="3200400" lvl="6" indent="-317500" rtl="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marL="3657600" lvl="7" indent="-317500" rtl="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marL="4114800" lvl="8" indent="-317500" rtl="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multithreading-in-cpp/"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hyperlink" Target="https://kinsta.com/knowledgebase/429-too-many-requests/" TargetMode="External"/><Relationship Id="rId5" Type="http://schemas.openxmlformats.org/officeDocument/2006/relationships/hyperlink" Target="https://finance.zacks.com/impact-earnings-announcements-stock-prices-4265.html" TargetMode="External"/><Relationship Id="rId4" Type="http://schemas.openxmlformats.org/officeDocument/2006/relationships/hyperlink" Target="https://money.usnews.com/investing/investing-101/articles/how-earnings-affect-stock-pric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905100" y="1081421"/>
            <a:ext cx="7333800" cy="15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dirty="0"/>
              <a:t>Research on Stock Earning Impact</a:t>
            </a:r>
            <a:endParaRPr sz="4900" dirty="0"/>
          </a:p>
        </p:txBody>
      </p:sp>
      <p:sp>
        <p:nvSpPr>
          <p:cNvPr id="113" name="Google Shape;113;p19"/>
          <p:cNvSpPr txBox="1"/>
          <p:nvPr/>
        </p:nvSpPr>
        <p:spPr>
          <a:xfrm>
            <a:off x="1996450" y="3007444"/>
            <a:ext cx="53964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latin typeface="Montserrat"/>
                <a:ea typeface="Montserrat"/>
                <a:cs typeface="Montserrat"/>
                <a:sym typeface="Montserrat"/>
              </a:rPr>
              <a:t>FRE-GY 6883 Financial Computing Team Project</a:t>
            </a:r>
            <a:endParaRPr sz="1600" b="1" dirty="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311700" y="530680"/>
            <a:ext cx="842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Class Muti_threading: Retrieve price data</a:t>
            </a:r>
            <a:endParaRPr sz="1800">
              <a:solidFill>
                <a:schemeClr val="dk1"/>
              </a:solidFill>
            </a:endParaRPr>
          </a:p>
        </p:txBody>
      </p:sp>
      <p:sp>
        <p:nvSpPr>
          <p:cNvPr id="209" name="Google Shape;209;p29"/>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grpSp>
        <p:nvGrpSpPr>
          <p:cNvPr id="210" name="Google Shape;210;p29"/>
          <p:cNvGrpSpPr/>
          <p:nvPr/>
        </p:nvGrpSpPr>
        <p:grpSpPr>
          <a:xfrm>
            <a:off x="1137875" y="3141493"/>
            <a:ext cx="7222260" cy="1280032"/>
            <a:chOff x="1592998" y="2322568"/>
            <a:chExt cx="5957977" cy="646481"/>
          </a:xfrm>
        </p:grpSpPr>
        <p:sp>
          <p:nvSpPr>
            <p:cNvPr id="211" name="Google Shape;211;p29"/>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701C7F"/>
                  </a:solidFill>
                  <a:latin typeface="Roboto"/>
                  <a:ea typeface="Roboto"/>
                  <a:cs typeface="Roboto"/>
                  <a:sym typeface="Roboto"/>
                </a:rPr>
                <a:t>vector&lt;map&lt;string, Stock*&gt;&gt; sub_stockMap_list;</a:t>
              </a:r>
              <a:endParaRPr sz="1000">
                <a:solidFill>
                  <a:srgbClr val="701C7F"/>
                </a:solidFill>
                <a:latin typeface="Roboto"/>
                <a:ea typeface="Roboto"/>
                <a:cs typeface="Roboto"/>
                <a:sym typeface="Roboto"/>
              </a:endParaRPr>
            </a:p>
            <a:p>
              <a:pPr marL="0" lvl="0" indent="0" algn="l" rtl="0">
                <a:lnSpc>
                  <a:spcPct val="115000"/>
                </a:lnSpc>
                <a:spcBef>
                  <a:spcPts val="0"/>
                </a:spcBef>
                <a:spcAft>
                  <a:spcPts val="0"/>
                </a:spcAft>
                <a:buNone/>
              </a:pPr>
              <a:r>
                <a:rPr lang="en" sz="1000">
                  <a:solidFill>
                    <a:srgbClr val="701C7F"/>
                  </a:solidFill>
                  <a:latin typeface="Roboto"/>
                  <a:ea typeface="Roboto"/>
                  <a:cs typeface="Roboto"/>
                  <a:sym typeface="Roboto"/>
                </a:rPr>
                <a:t>vector&lt;thread&gt; threads;</a:t>
              </a:r>
              <a:endParaRPr sz="1200">
                <a:solidFill>
                  <a:srgbClr val="FFFFFF"/>
                </a:solidFill>
                <a:latin typeface="Roboto"/>
                <a:ea typeface="Roboto"/>
                <a:cs typeface="Roboto"/>
                <a:sym typeface="Roboto"/>
              </a:endParaRPr>
            </a:p>
          </p:txBody>
        </p:sp>
        <p:sp>
          <p:nvSpPr>
            <p:cNvPr id="213" name="Google Shape;213;p29"/>
            <p:cNvSpPr/>
            <p:nvPr/>
          </p:nvSpPr>
          <p:spPr>
            <a:xfrm>
              <a:off x="1593000" y="2322568"/>
              <a:ext cx="690000" cy="642300"/>
            </a:xfrm>
            <a:prstGeom prst="rect">
              <a:avLst/>
            </a:prstGeom>
            <a:solidFill>
              <a:srgbClr val="761E86"/>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1592998" y="2322571"/>
              <a:ext cx="690000" cy="642600"/>
            </a:xfrm>
            <a:prstGeom prst="rect">
              <a:avLst/>
            </a:prstGeom>
            <a:solidFill>
              <a:srgbClr val="7F209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215" name="Google Shape;215;p29"/>
            <p:cNvSpPr/>
            <p:nvPr/>
          </p:nvSpPr>
          <p:spPr>
            <a:xfrm>
              <a:off x="4035062" y="2326749"/>
              <a:ext cx="2971200" cy="642300"/>
            </a:xfrm>
            <a:prstGeom prst="rect">
              <a:avLst/>
            </a:prstGeom>
            <a:noFill/>
            <a:ln>
              <a:noFill/>
            </a:ln>
          </p:spPr>
          <p:txBody>
            <a:bodyPr spcFirstLastPara="1" wrap="square" lIns="91425" tIns="91425" rIns="91425" bIns="91425" anchor="ctr" anchorCtr="0">
              <a:noAutofit/>
            </a:bodyPr>
            <a:lstStyle/>
            <a:p>
              <a:pPr marL="457200" lvl="0" indent="-311150" algn="l" rtl="0">
                <a:lnSpc>
                  <a:spcPct val="115000"/>
                </a:lnSpc>
                <a:spcBef>
                  <a:spcPts val="0"/>
                </a:spcBef>
                <a:spcAft>
                  <a:spcPts val="0"/>
                </a:spcAft>
                <a:buClr>
                  <a:srgbClr val="701C7F"/>
                </a:buClr>
                <a:buSzPts val="1300"/>
                <a:buFont typeface="Roboto"/>
                <a:buChar char="●"/>
              </a:pPr>
              <a:r>
                <a:rPr lang="en" sz="1300">
                  <a:solidFill>
                    <a:srgbClr val="701C7F"/>
                  </a:solidFill>
                  <a:latin typeface="Roboto"/>
                  <a:ea typeface="Roboto"/>
                  <a:cs typeface="Roboto"/>
                  <a:sym typeface="Roboto"/>
                </a:rPr>
                <a:t>sub_stockmap_list store all sliced stock map</a:t>
              </a:r>
              <a:endParaRPr sz="1300">
                <a:solidFill>
                  <a:srgbClr val="701C7F"/>
                </a:solidFill>
                <a:latin typeface="Roboto"/>
                <a:ea typeface="Roboto"/>
                <a:cs typeface="Roboto"/>
                <a:sym typeface="Roboto"/>
              </a:endParaRPr>
            </a:p>
            <a:p>
              <a:pPr marL="457200" lvl="0" indent="-311150" algn="l" rtl="0">
                <a:lnSpc>
                  <a:spcPct val="115000"/>
                </a:lnSpc>
                <a:spcBef>
                  <a:spcPts val="0"/>
                </a:spcBef>
                <a:spcAft>
                  <a:spcPts val="0"/>
                </a:spcAft>
                <a:buClr>
                  <a:srgbClr val="701C7F"/>
                </a:buClr>
                <a:buSzPts val="1300"/>
                <a:buFont typeface="Roboto"/>
                <a:buChar char="●"/>
              </a:pPr>
              <a:r>
                <a:rPr lang="en" sz="1300">
                  <a:solidFill>
                    <a:srgbClr val="701C7F"/>
                  </a:solidFill>
                  <a:latin typeface="Roboto"/>
                  <a:ea typeface="Roboto"/>
                  <a:cs typeface="Roboto"/>
                  <a:sym typeface="Roboto"/>
                </a:rPr>
                <a:t>threads.emplace_back(thread(fetchtrading, ref(sub_stockMap_list[i]), url_common, api_token))</a:t>
              </a:r>
              <a:r>
                <a:rPr lang="en" sz="1000">
                  <a:solidFill>
                    <a:srgbClr val="701C7F"/>
                  </a:solidFill>
                  <a:latin typeface="Roboto"/>
                  <a:ea typeface="Roboto"/>
                  <a:cs typeface="Roboto"/>
                  <a:sym typeface="Roboto"/>
                </a:rPr>
                <a:t> </a:t>
              </a:r>
              <a:endParaRPr sz="1000">
                <a:solidFill>
                  <a:srgbClr val="701C7F"/>
                </a:solidFill>
                <a:latin typeface="Roboto"/>
                <a:ea typeface="Roboto"/>
                <a:cs typeface="Roboto"/>
                <a:sym typeface="Roboto"/>
              </a:endParaRPr>
            </a:p>
          </p:txBody>
        </p:sp>
      </p:grpSp>
      <p:grpSp>
        <p:nvGrpSpPr>
          <p:cNvPr id="216" name="Google Shape;216;p29"/>
          <p:cNvGrpSpPr/>
          <p:nvPr/>
        </p:nvGrpSpPr>
        <p:grpSpPr>
          <a:xfrm>
            <a:off x="1137775" y="1841799"/>
            <a:ext cx="7184729" cy="1276511"/>
            <a:chOff x="1592994" y="2322568"/>
            <a:chExt cx="5957981" cy="643500"/>
          </a:xfrm>
        </p:grpSpPr>
        <p:sp>
          <p:nvSpPr>
            <p:cNvPr id="217" name="Google Shape;217;p29"/>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2342621" y="2399949"/>
              <a:ext cx="1784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000">
                <a:solidFill>
                  <a:srgbClr val="FFFFFF"/>
                </a:solidFill>
                <a:latin typeface="Roboto Medium"/>
                <a:ea typeface="Roboto Medium"/>
                <a:cs typeface="Roboto Medium"/>
                <a:sym typeface="Roboto Medium"/>
              </a:endParaRPr>
            </a:p>
            <a:p>
              <a:pPr marL="0" lvl="0" indent="0" algn="l" rtl="0">
                <a:lnSpc>
                  <a:spcPct val="115000"/>
                </a:lnSpc>
                <a:spcBef>
                  <a:spcPts val="0"/>
                </a:spcBef>
                <a:spcAft>
                  <a:spcPts val="0"/>
                </a:spcAft>
                <a:buNone/>
              </a:pPr>
              <a:r>
                <a:rPr lang="en" sz="1100">
                  <a:solidFill>
                    <a:srgbClr val="701C7F"/>
                  </a:solidFill>
                  <a:latin typeface="Roboto"/>
                  <a:ea typeface="Roboto"/>
                  <a:cs typeface="Roboto"/>
                  <a:sym typeface="Roboto"/>
                </a:rPr>
                <a:t>stockmap</a:t>
              </a:r>
              <a:endParaRPr sz="1100">
                <a:solidFill>
                  <a:srgbClr val="701C7F"/>
                </a:solidFill>
                <a:latin typeface="Roboto"/>
                <a:ea typeface="Roboto"/>
                <a:cs typeface="Roboto"/>
                <a:sym typeface="Roboto"/>
              </a:endParaRPr>
            </a:p>
            <a:p>
              <a:pPr marL="0" lvl="0" indent="0" algn="l" rtl="0">
                <a:lnSpc>
                  <a:spcPct val="115000"/>
                </a:lnSpc>
                <a:spcBef>
                  <a:spcPts val="0"/>
                </a:spcBef>
                <a:spcAft>
                  <a:spcPts val="0"/>
                </a:spcAft>
                <a:buNone/>
              </a:pPr>
              <a:r>
                <a:rPr lang="en" sz="1100">
                  <a:solidFill>
                    <a:srgbClr val="701C7F"/>
                  </a:solidFill>
                  <a:latin typeface="Roboto"/>
                  <a:ea typeface="Roboto"/>
                  <a:cs typeface="Roboto"/>
                  <a:sym typeface="Roboto"/>
                </a:rPr>
                <a:t>vector&lt;string&gt; stockTickers</a:t>
              </a:r>
              <a:endParaRPr sz="1300">
                <a:solidFill>
                  <a:srgbClr val="FFFFFF"/>
                </a:solidFill>
                <a:latin typeface="Roboto Medium"/>
                <a:ea typeface="Roboto Medium"/>
                <a:cs typeface="Roboto Medium"/>
                <a:sym typeface="Roboto Medium"/>
              </a:endParaRPr>
            </a:p>
            <a:p>
              <a:pPr marL="0" lvl="0" indent="0" algn="l" rtl="0">
                <a:lnSpc>
                  <a:spcPct val="115000"/>
                </a:lnSpc>
                <a:spcBef>
                  <a:spcPts val="0"/>
                </a:spcBef>
                <a:spcAft>
                  <a:spcPts val="0"/>
                </a:spcAft>
                <a:buNone/>
              </a:pPr>
              <a:endParaRPr sz="1300">
                <a:solidFill>
                  <a:srgbClr val="FFFFFF"/>
                </a:solidFill>
                <a:latin typeface="Roboto Medium"/>
                <a:ea typeface="Roboto Medium"/>
                <a:cs typeface="Roboto Medium"/>
                <a:sym typeface="Roboto Medium"/>
              </a:endParaRPr>
            </a:p>
            <a:p>
              <a:pPr marL="0" lvl="0" indent="0" algn="l" rtl="0">
                <a:lnSpc>
                  <a:spcPct val="115000"/>
                </a:lnSpc>
                <a:spcBef>
                  <a:spcPts val="0"/>
                </a:spcBef>
                <a:spcAft>
                  <a:spcPts val="0"/>
                </a:spcAft>
                <a:buNone/>
              </a:pPr>
              <a:endParaRPr sz="1000">
                <a:solidFill>
                  <a:srgbClr val="FFFFFF"/>
                </a:solidFill>
                <a:latin typeface="Roboto Medium"/>
                <a:ea typeface="Roboto Medium"/>
                <a:cs typeface="Roboto Medium"/>
                <a:sym typeface="Roboto Medium"/>
              </a:endParaRPr>
            </a:p>
          </p:txBody>
        </p:sp>
        <p:sp>
          <p:nvSpPr>
            <p:cNvPr id="219" name="Google Shape;219;p29"/>
            <p:cNvSpPr/>
            <p:nvPr/>
          </p:nvSpPr>
          <p:spPr>
            <a:xfrm>
              <a:off x="1593000" y="2322568"/>
              <a:ext cx="690000" cy="642300"/>
            </a:xfrm>
            <a:prstGeom prst="rect">
              <a:avLst/>
            </a:prstGeom>
            <a:solidFill>
              <a:srgbClr val="761E86"/>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1592994" y="2322581"/>
              <a:ext cx="6900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21" name="Google Shape;221;p29"/>
            <p:cNvSpPr/>
            <p:nvPr/>
          </p:nvSpPr>
          <p:spPr>
            <a:xfrm>
              <a:off x="4041872" y="2323167"/>
              <a:ext cx="3509100" cy="642300"/>
            </a:xfrm>
            <a:prstGeom prst="rect">
              <a:avLst/>
            </a:prstGeom>
            <a:noFill/>
            <a:ln>
              <a:noFill/>
            </a:ln>
          </p:spPr>
          <p:txBody>
            <a:bodyPr spcFirstLastPara="1" wrap="square" lIns="91425" tIns="91425" rIns="91425" bIns="91425" anchor="ctr" anchorCtr="0">
              <a:noAutofit/>
            </a:bodyPr>
            <a:lstStyle/>
            <a:p>
              <a:pPr marL="457200" lvl="0" indent="-311150" algn="l" rtl="0">
                <a:lnSpc>
                  <a:spcPct val="115000"/>
                </a:lnSpc>
                <a:spcBef>
                  <a:spcPts val="0"/>
                </a:spcBef>
                <a:spcAft>
                  <a:spcPts val="0"/>
                </a:spcAft>
                <a:buClr>
                  <a:srgbClr val="701C7F"/>
                </a:buClr>
                <a:buSzPts val="1300"/>
                <a:buFont typeface="Roboto"/>
                <a:buChar char="●"/>
              </a:pPr>
              <a:r>
                <a:rPr lang="en" sz="1300">
                  <a:solidFill>
                    <a:srgbClr val="701C7F"/>
                  </a:solidFill>
                  <a:latin typeface="Roboto"/>
                  <a:ea typeface="Roboto"/>
                  <a:cs typeface="Roboto"/>
                  <a:sym typeface="Roboto"/>
                </a:rPr>
                <a:t>Populate startday, endday, N using benchmark.PrevNDays(annouceday), NextNDays, GetN()</a:t>
              </a:r>
              <a:endParaRPr sz="1300">
                <a:solidFill>
                  <a:srgbClr val="701C7F"/>
                </a:solidFill>
                <a:latin typeface="Roboto"/>
                <a:ea typeface="Roboto"/>
                <a:cs typeface="Roboto"/>
                <a:sym typeface="Roboto"/>
              </a:endParaRPr>
            </a:p>
            <a:p>
              <a:pPr marL="457200" lvl="0" indent="-311150" algn="l" rtl="0">
                <a:lnSpc>
                  <a:spcPct val="115000"/>
                </a:lnSpc>
                <a:spcBef>
                  <a:spcPts val="0"/>
                </a:spcBef>
                <a:spcAft>
                  <a:spcPts val="0"/>
                </a:spcAft>
                <a:buClr>
                  <a:srgbClr val="701C7F"/>
                </a:buClr>
                <a:buSzPts val="1300"/>
                <a:buFont typeface="Roboto"/>
                <a:buChar char="●"/>
              </a:pPr>
              <a:r>
                <a:rPr lang="en" sz="1300">
                  <a:solidFill>
                    <a:srgbClr val="701C7F"/>
                  </a:solidFill>
                  <a:latin typeface="Roboto"/>
                  <a:ea typeface="Roboto"/>
                  <a:cs typeface="Roboto"/>
                  <a:sym typeface="Roboto"/>
                </a:rPr>
                <a:t>Record the stock symbols in stockTickers in the same order as stockMap</a:t>
              </a:r>
              <a:endParaRPr sz="1300">
                <a:solidFill>
                  <a:srgbClr val="701C7F"/>
                </a:solidFill>
                <a:latin typeface="Roboto"/>
                <a:ea typeface="Roboto"/>
                <a:cs typeface="Roboto"/>
                <a:sym typeface="Roboto"/>
              </a:endParaRPr>
            </a:p>
            <a:p>
              <a:pPr marL="457200" lvl="0" indent="0" algn="l" rtl="0">
                <a:lnSpc>
                  <a:spcPct val="115000"/>
                </a:lnSpc>
                <a:spcBef>
                  <a:spcPts val="0"/>
                </a:spcBef>
                <a:spcAft>
                  <a:spcPts val="0"/>
                </a:spcAft>
                <a:buNone/>
              </a:pPr>
              <a:endParaRPr sz="800">
                <a:solidFill>
                  <a:srgbClr val="701C7F"/>
                </a:solidFill>
                <a:latin typeface="Roboto"/>
                <a:ea typeface="Roboto"/>
                <a:cs typeface="Roboto"/>
                <a:sym typeface="Roboto"/>
              </a:endParaRPr>
            </a:p>
          </p:txBody>
        </p:sp>
      </p:grpSp>
      <p:sp>
        <p:nvSpPr>
          <p:cNvPr id="222" name="Google Shape;222;p29"/>
          <p:cNvSpPr txBox="1"/>
          <p:nvPr/>
        </p:nvSpPr>
        <p:spPr>
          <a:xfrm>
            <a:off x="1231800" y="1032100"/>
            <a:ext cx="7912200" cy="100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300">
                <a:latin typeface="Montserrat"/>
                <a:ea typeface="Montserrat"/>
                <a:cs typeface="Montserrat"/>
                <a:sym typeface="Montserrat"/>
              </a:rPr>
              <a:t>int no_of_threads;</a:t>
            </a:r>
            <a:endParaRPr sz="1300">
              <a:latin typeface="Montserrat"/>
              <a:ea typeface="Montserrat"/>
              <a:cs typeface="Montserrat"/>
              <a:sym typeface="Montserrat"/>
            </a:endParaRPr>
          </a:p>
          <a:p>
            <a:pPr marL="0" marR="0" lvl="0" indent="0" algn="l" rtl="0">
              <a:lnSpc>
                <a:spcPct val="100000"/>
              </a:lnSpc>
              <a:spcBef>
                <a:spcPts val="0"/>
              </a:spcBef>
              <a:spcAft>
                <a:spcPts val="0"/>
              </a:spcAft>
              <a:buNone/>
            </a:pPr>
            <a:r>
              <a:rPr lang="en" sz="1300">
                <a:latin typeface="Montserrat"/>
                <a:ea typeface="Montserrat"/>
                <a:cs typeface="Montserrat"/>
                <a:sym typeface="Montserrat"/>
              </a:rPr>
              <a:t>void fetchtrading_multi(map&lt;string, Stock*&gt;&amp; stockMap, const Benchmark&amp; benchmark, const string &amp;url_common, const string &amp;api_token)</a:t>
            </a:r>
            <a:endParaRPr sz="1050">
              <a:highlight>
                <a:srgbClr val="FFFFFF"/>
              </a:highlight>
            </a:endParaRPr>
          </a:p>
          <a:p>
            <a:pPr marL="0" lvl="0" indent="0" algn="l" rtl="0">
              <a:spcBef>
                <a:spcPts val="0"/>
              </a:spcBef>
              <a:spcAft>
                <a:spcPts val="0"/>
              </a:spcAft>
              <a:buNone/>
            </a:pP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title"/>
          </p:nvPr>
        </p:nvSpPr>
        <p:spPr>
          <a:xfrm>
            <a:off x="311700" y="530680"/>
            <a:ext cx="842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Single Thread</a:t>
            </a:r>
            <a:endParaRPr/>
          </a:p>
        </p:txBody>
      </p:sp>
      <p:grpSp>
        <p:nvGrpSpPr>
          <p:cNvPr id="228" name="Google Shape;228;p30"/>
          <p:cNvGrpSpPr/>
          <p:nvPr/>
        </p:nvGrpSpPr>
        <p:grpSpPr>
          <a:xfrm>
            <a:off x="1117849" y="1702264"/>
            <a:ext cx="7300911" cy="731700"/>
            <a:chOff x="710674" y="1323164"/>
            <a:chExt cx="7300911" cy="731700"/>
          </a:xfrm>
        </p:grpSpPr>
        <p:sp>
          <p:nvSpPr>
            <p:cNvPr id="229" name="Google Shape;229;p30"/>
            <p:cNvSpPr txBox="1"/>
            <p:nvPr/>
          </p:nvSpPr>
          <p:spPr>
            <a:xfrm>
              <a:off x="710674" y="1373350"/>
              <a:ext cx="2004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1200">
                  <a:solidFill>
                    <a:srgbClr val="551561"/>
                  </a:solidFill>
                  <a:latin typeface="Roboto Medium"/>
                  <a:ea typeface="Roboto Medium"/>
                  <a:cs typeface="Roboto Medium"/>
                  <a:sym typeface="Roboto Medium"/>
                </a:rPr>
                <a:t>Iterate over stockmap</a:t>
              </a:r>
              <a:endParaRPr sz="2200">
                <a:solidFill>
                  <a:srgbClr val="551561"/>
                </a:solidFill>
                <a:latin typeface="Roboto Medium"/>
                <a:ea typeface="Roboto Medium"/>
                <a:cs typeface="Roboto Medium"/>
                <a:sym typeface="Roboto Medium"/>
              </a:endParaRPr>
            </a:p>
          </p:txBody>
        </p:sp>
        <p:sp>
          <p:nvSpPr>
            <p:cNvPr id="230" name="Google Shape;230;p30"/>
            <p:cNvSpPr/>
            <p:nvPr/>
          </p:nvSpPr>
          <p:spPr>
            <a:xfrm>
              <a:off x="2789785" y="1323164"/>
              <a:ext cx="5221800" cy="731700"/>
            </a:xfrm>
            <a:prstGeom prst="rect">
              <a:avLst/>
            </a:prstGeom>
            <a:solidFill>
              <a:schemeClr val="l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1" name="Google Shape;231;p30"/>
            <p:cNvSpPr txBox="1"/>
            <p:nvPr/>
          </p:nvSpPr>
          <p:spPr>
            <a:xfrm>
              <a:off x="2914389" y="1407440"/>
              <a:ext cx="4765800" cy="5754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200">
                  <a:solidFill>
                    <a:srgbClr val="551561"/>
                  </a:solidFill>
                  <a:latin typeface="Roboto Medium"/>
                  <a:ea typeface="Roboto Medium"/>
                  <a:cs typeface="Roboto Medium"/>
                  <a:sym typeface="Roboto Medium"/>
                </a:rPr>
                <a:t> Get startday/endday from stock pointer</a:t>
              </a:r>
              <a:endParaRPr sz="1200">
                <a:solidFill>
                  <a:srgbClr val="FFFFFF"/>
                </a:solidFill>
                <a:latin typeface="Roboto"/>
                <a:ea typeface="Roboto"/>
                <a:cs typeface="Roboto"/>
                <a:sym typeface="Roboto"/>
              </a:endParaRPr>
            </a:p>
          </p:txBody>
        </p:sp>
      </p:grpSp>
      <p:grpSp>
        <p:nvGrpSpPr>
          <p:cNvPr id="232" name="Google Shape;232;p30"/>
          <p:cNvGrpSpPr/>
          <p:nvPr/>
        </p:nvGrpSpPr>
        <p:grpSpPr>
          <a:xfrm>
            <a:off x="407182" y="2586625"/>
            <a:ext cx="7650080" cy="731700"/>
            <a:chOff x="7" y="2207525"/>
            <a:chExt cx="7650080" cy="731700"/>
          </a:xfrm>
        </p:grpSpPr>
        <p:sp>
          <p:nvSpPr>
            <p:cNvPr id="233" name="Google Shape;233;p30"/>
            <p:cNvSpPr txBox="1"/>
            <p:nvPr/>
          </p:nvSpPr>
          <p:spPr>
            <a:xfrm>
              <a:off x="7" y="2257725"/>
              <a:ext cx="2715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1200">
                  <a:solidFill>
                    <a:srgbClr val="551561"/>
                  </a:solidFill>
                  <a:latin typeface="Roboto Medium"/>
                  <a:ea typeface="Roboto Medium"/>
                  <a:cs typeface="Roboto Medium"/>
                  <a:sym typeface="Roboto Medium"/>
                </a:rPr>
                <a:t>Use Libcurl to fetch data and store in the stock object</a:t>
              </a:r>
              <a:endParaRPr sz="4400">
                <a:solidFill>
                  <a:srgbClr val="701C7F"/>
                </a:solidFill>
                <a:latin typeface="Roboto Medium"/>
                <a:ea typeface="Roboto Medium"/>
                <a:cs typeface="Roboto Medium"/>
                <a:sym typeface="Roboto Medium"/>
              </a:endParaRPr>
            </a:p>
          </p:txBody>
        </p:sp>
        <p:sp>
          <p:nvSpPr>
            <p:cNvPr id="234" name="Google Shape;234;p30"/>
            <p:cNvSpPr/>
            <p:nvPr/>
          </p:nvSpPr>
          <p:spPr>
            <a:xfrm>
              <a:off x="2789787" y="2207525"/>
              <a:ext cx="4860300" cy="731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5" name="Google Shape;235;p30"/>
            <p:cNvSpPr txBox="1"/>
            <p:nvPr/>
          </p:nvSpPr>
          <p:spPr>
            <a:xfrm>
              <a:off x="2914387" y="2414096"/>
              <a:ext cx="4373100" cy="330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200">
                  <a:solidFill>
                    <a:srgbClr val="FFFFFF"/>
                  </a:solidFill>
                  <a:latin typeface="Roboto"/>
                  <a:ea typeface="Roboto"/>
                  <a:cs typeface="Roboto"/>
                  <a:sym typeface="Roboto"/>
                </a:rPr>
                <a:t>iter-&gt;second-&gt;addTrade(make_pair(sDate, dValue));</a:t>
              </a:r>
              <a:endParaRPr sz="1200">
                <a:solidFill>
                  <a:srgbClr val="FFFFFF"/>
                </a:solidFill>
                <a:latin typeface="Roboto"/>
                <a:ea typeface="Roboto"/>
                <a:cs typeface="Roboto"/>
                <a:sym typeface="Roboto"/>
              </a:endParaRPr>
            </a:p>
          </p:txBody>
        </p:sp>
      </p:grpSp>
      <p:sp>
        <p:nvSpPr>
          <p:cNvPr id="236" name="Google Shape;236;p30"/>
          <p:cNvSpPr txBox="1"/>
          <p:nvPr/>
        </p:nvSpPr>
        <p:spPr>
          <a:xfrm>
            <a:off x="921600" y="1074425"/>
            <a:ext cx="7300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Montserrat"/>
                <a:ea typeface="Montserrat"/>
                <a:cs typeface="Montserrat"/>
                <a:sym typeface="Montserrat"/>
              </a:rPr>
              <a:t>int fetchtrading(map&lt;string, Stock*&gt;&amp; stockMap, string url_common, string api_token)</a:t>
            </a:r>
            <a:endParaRPr sz="1300">
              <a:latin typeface="Montserrat"/>
              <a:ea typeface="Montserrat"/>
              <a:cs typeface="Montserrat"/>
              <a:sym typeface="Montserrat"/>
            </a:endParaRPr>
          </a:p>
        </p:txBody>
      </p:sp>
      <p:sp>
        <p:nvSpPr>
          <p:cNvPr id="237" name="Google Shape;237;p30"/>
          <p:cNvSpPr/>
          <p:nvPr/>
        </p:nvSpPr>
        <p:spPr>
          <a:xfrm>
            <a:off x="3196960" y="2584989"/>
            <a:ext cx="5221800" cy="731700"/>
          </a:xfrm>
          <a:prstGeom prst="rect">
            <a:avLst/>
          </a:prstGeom>
          <a:solidFill>
            <a:schemeClr val="l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1200">
                <a:solidFill>
                  <a:srgbClr val="551561"/>
                </a:solidFill>
                <a:latin typeface="Roboto Medium"/>
                <a:ea typeface="Roboto Medium"/>
                <a:cs typeface="Roboto Medium"/>
                <a:sym typeface="Roboto Medium"/>
              </a:rPr>
              <a:t>iter-&gt;second-&gt;addTrade(make_pair(sDate, dValue));</a:t>
            </a:r>
            <a:endParaRPr sz="1200">
              <a:solidFill>
                <a:srgbClr val="551561"/>
              </a:solidFill>
              <a:latin typeface="Roboto Medium"/>
              <a:ea typeface="Roboto Medium"/>
              <a:cs typeface="Roboto Medium"/>
              <a:sym typeface="Roboto Medium"/>
            </a:endParaRPr>
          </a:p>
        </p:txBody>
      </p:sp>
      <p:grpSp>
        <p:nvGrpSpPr>
          <p:cNvPr id="238" name="Google Shape;238;p30"/>
          <p:cNvGrpSpPr/>
          <p:nvPr/>
        </p:nvGrpSpPr>
        <p:grpSpPr>
          <a:xfrm>
            <a:off x="1162276" y="3467850"/>
            <a:ext cx="7353073" cy="980332"/>
            <a:chOff x="755105" y="3088619"/>
            <a:chExt cx="7353073" cy="731700"/>
          </a:xfrm>
        </p:grpSpPr>
        <p:sp>
          <p:nvSpPr>
            <p:cNvPr id="239" name="Google Shape;239;p30"/>
            <p:cNvSpPr/>
            <p:nvPr/>
          </p:nvSpPr>
          <p:spPr>
            <a:xfrm>
              <a:off x="2789777" y="3088619"/>
              <a:ext cx="5318400" cy="731700"/>
            </a:xfrm>
            <a:prstGeom prst="rect">
              <a:avLst/>
            </a:prstGeom>
            <a:solidFill>
              <a:schemeClr val="l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0" name="Google Shape;240;p30"/>
            <p:cNvSpPr txBox="1"/>
            <p:nvPr/>
          </p:nvSpPr>
          <p:spPr>
            <a:xfrm>
              <a:off x="2914388" y="3295180"/>
              <a:ext cx="3849900" cy="3306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200">
                  <a:solidFill>
                    <a:srgbClr val="551561"/>
                  </a:solidFill>
                  <a:latin typeface="Roboto Medium"/>
                  <a:ea typeface="Roboto Medium"/>
                  <a:cs typeface="Roboto Medium"/>
                  <a:sym typeface="Roboto Medium"/>
                </a:rPr>
                <a:t>if (iter-&gt;second-&gt;getTrades().size() != 2 * iter-&gt;second-&gt; getN() + 1) {</a:t>
              </a:r>
              <a:endParaRPr sz="1200">
                <a:solidFill>
                  <a:srgbClr val="551561"/>
                </a:solidFill>
                <a:latin typeface="Roboto Medium"/>
                <a:ea typeface="Roboto Medium"/>
                <a:cs typeface="Roboto Medium"/>
                <a:sym typeface="Roboto Medium"/>
              </a:endParaRPr>
            </a:p>
            <a:p>
              <a:pPr marL="0" marR="0" lvl="0" indent="0" algn="l" rtl="0">
                <a:lnSpc>
                  <a:spcPct val="100000"/>
                </a:lnSpc>
                <a:spcBef>
                  <a:spcPts val="0"/>
                </a:spcBef>
                <a:spcAft>
                  <a:spcPts val="0"/>
                </a:spcAft>
                <a:buNone/>
              </a:pPr>
              <a:r>
                <a:rPr lang="en" sz="1200">
                  <a:solidFill>
                    <a:srgbClr val="551561"/>
                  </a:solidFill>
                  <a:latin typeface="Roboto Medium"/>
                  <a:ea typeface="Roboto Medium"/>
                  <a:cs typeface="Roboto Medium"/>
                  <a:sym typeface="Roboto Medium"/>
                </a:rPr>
                <a:t>                cout &lt;&lt; iter-&gt;first &lt;&lt; '\t' &lt;&lt; iter-&gt;second-&gt;getTrades().size() &lt;&lt; endl;</a:t>
              </a:r>
              <a:endParaRPr sz="120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p:txBody>
        </p:sp>
        <p:sp>
          <p:nvSpPr>
            <p:cNvPr id="241" name="Google Shape;241;p30"/>
            <p:cNvSpPr txBox="1"/>
            <p:nvPr/>
          </p:nvSpPr>
          <p:spPr>
            <a:xfrm>
              <a:off x="755105" y="3138825"/>
              <a:ext cx="1959900" cy="629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 sz="1200">
                  <a:solidFill>
                    <a:srgbClr val="551561"/>
                  </a:solidFill>
                  <a:latin typeface="Roboto Medium"/>
                  <a:ea typeface="Roboto Medium"/>
                  <a:cs typeface="Roboto Medium"/>
                  <a:sym typeface="Roboto Medium"/>
                </a:rPr>
                <a:t>warning for stocks with less than 2N+1 price data</a:t>
              </a:r>
              <a:endParaRPr sz="4400">
                <a:solidFill>
                  <a:srgbClr val="761E86"/>
                </a:solidFill>
                <a:latin typeface="Roboto Medium"/>
                <a:ea typeface="Roboto Medium"/>
                <a:cs typeface="Roboto Medium"/>
                <a:sym typeface="Roboto Medium"/>
              </a:endParaRPr>
            </a:p>
          </p:txBody>
        </p:sp>
      </p:grpSp>
      <p:sp>
        <p:nvSpPr>
          <p:cNvPr id="242" name="Google Shape;242;p30"/>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p:nvPr/>
        </p:nvSpPr>
        <p:spPr>
          <a:xfrm>
            <a:off x="554250" y="188425"/>
            <a:ext cx="3658200" cy="433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8" name="Google Shape;248;p31"/>
          <p:cNvCxnSpPr/>
          <p:nvPr/>
        </p:nvCxnSpPr>
        <p:spPr>
          <a:xfrm rot="10800000" flipH="1">
            <a:off x="532050" y="600575"/>
            <a:ext cx="3658200" cy="22200"/>
          </a:xfrm>
          <a:prstGeom prst="straightConnector1">
            <a:avLst/>
          </a:prstGeom>
          <a:noFill/>
          <a:ln w="9525" cap="flat" cmpd="sng">
            <a:solidFill>
              <a:schemeClr val="dk2"/>
            </a:solidFill>
            <a:prstDash val="solid"/>
            <a:round/>
            <a:headEnd type="none" w="med" len="med"/>
            <a:tailEnd type="none" w="med" len="med"/>
          </a:ln>
        </p:spPr>
      </p:cxnSp>
      <p:sp>
        <p:nvSpPr>
          <p:cNvPr id="249" name="Google Shape;249;p31"/>
          <p:cNvSpPr txBox="1"/>
          <p:nvPr/>
        </p:nvSpPr>
        <p:spPr>
          <a:xfrm>
            <a:off x="554250" y="188425"/>
            <a:ext cx="2970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dk1"/>
                </a:solidFill>
                <a:latin typeface="Montserrat"/>
                <a:ea typeface="Montserrat"/>
                <a:cs typeface="Montserrat"/>
                <a:sym typeface="Montserrat"/>
              </a:rPr>
              <a:t>Class: Stock</a:t>
            </a:r>
            <a:endParaRPr sz="1600" b="1">
              <a:solidFill>
                <a:schemeClr val="dk1"/>
              </a:solidFill>
              <a:latin typeface="Montserrat"/>
              <a:ea typeface="Montserrat"/>
              <a:cs typeface="Montserrat"/>
              <a:sym typeface="Montserrat"/>
            </a:endParaRPr>
          </a:p>
        </p:txBody>
      </p:sp>
      <p:cxnSp>
        <p:nvCxnSpPr>
          <p:cNvPr id="250" name="Google Shape;250;p31"/>
          <p:cNvCxnSpPr/>
          <p:nvPr/>
        </p:nvCxnSpPr>
        <p:spPr>
          <a:xfrm>
            <a:off x="554250" y="2871100"/>
            <a:ext cx="3613800" cy="0"/>
          </a:xfrm>
          <a:prstGeom prst="straightConnector1">
            <a:avLst/>
          </a:prstGeom>
          <a:noFill/>
          <a:ln w="9525" cap="flat" cmpd="sng">
            <a:solidFill>
              <a:schemeClr val="dk2"/>
            </a:solidFill>
            <a:prstDash val="solid"/>
            <a:round/>
            <a:headEnd type="none" w="med" len="med"/>
            <a:tailEnd type="none" w="med" len="med"/>
          </a:ln>
        </p:spPr>
      </p:cxnSp>
      <p:sp>
        <p:nvSpPr>
          <p:cNvPr id="251" name="Google Shape;251;p31"/>
          <p:cNvSpPr txBox="1"/>
          <p:nvPr/>
        </p:nvSpPr>
        <p:spPr>
          <a:xfrm>
            <a:off x="642900" y="604075"/>
            <a:ext cx="3436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Private Data: </a:t>
            </a:r>
            <a:endParaRPr sz="1000">
              <a:solidFill>
                <a:schemeClr val="dk1"/>
              </a:solidFill>
              <a:latin typeface="Montserrat"/>
              <a:ea typeface="Montserrat"/>
              <a:cs typeface="Montserrat"/>
              <a:sym typeface="Montserrat"/>
            </a:endParaRPr>
          </a:p>
        </p:txBody>
      </p:sp>
      <p:sp>
        <p:nvSpPr>
          <p:cNvPr id="252" name="Google Shape;252;p31"/>
          <p:cNvSpPr txBox="1"/>
          <p:nvPr/>
        </p:nvSpPr>
        <p:spPr>
          <a:xfrm>
            <a:off x="604200" y="816963"/>
            <a:ext cx="3381000" cy="21240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Symbol</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Group</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Announce_date</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Period_end</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estimated</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reported</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surprise</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surprise_pct</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start_day</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end_day</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map&lt;string, double&gt; trades</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Vector daily_return</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Vector cumulative_return</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Vector AR  </a:t>
            </a:r>
            <a:endParaRPr sz="900">
              <a:latin typeface="Montserrat"/>
              <a:ea typeface="Montserrat"/>
              <a:cs typeface="Montserrat"/>
              <a:sym typeface="Montserrat"/>
            </a:endParaRPr>
          </a:p>
        </p:txBody>
      </p:sp>
      <p:cxnSp>
        <p:nvCxnSpPr>
          <p:cNvPr id="253" name="Google Shape;253;p31"/>
          <p:cNvCxnSpPr/>
          <p:nvPr/>
        </p:nvCxnSpPr>
        <p:spPr>
          <a:xfrm rot="10800000" flipH="1">
            <a:off x="3248050" y="401575"/>
            <a:ext cx="1607400" cy="4800"/>
          </a:xfrm>
          <a:prstGeom prst="straightConnector1">
            <a:avLst/>
          </a:prstGeom>
          <a:noFill/>
          <a:ln w="9525" cap="flat" cmpd="sng">
            <a:solidFill>
              <a:schemeClr val="dk2"/>
            </a:solidFill>
            <a:prstDash val="solid"/>
            <a:round/>
            <a:headEnd type="none" w="med" len="med"/>
            <a:tailEnd type="triangle" w="med" len="med"/>
          </a:ln>
        </p:spPr>
      </p:cxnSp>
      <p:sp>
        <p:nvSpPr>
          <p:cNvPr id="254" name="Google Shape;254;p31"/>
          <p:cNvSpPr txBox="1"/>
          <p:nvPr/>
        </p:nvSpPr>
        <p:spPr>
          <a:xfrm>
            <a:off x="4855450" y="203875"/>
            <a:ext cx="428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Pull information for one stock from one group</a:t>
            </a:r>
            <a:endParaRPr>
              <a:latin typeface="Montserrat"/>
              <a:ea typeface="Montserrat"/>
              <a:cs typeface="Montserrat"/>
              <a:sym typeface="Montserrat"/>
            </a:endParaRPr>
          </a:p>
        </p:txBody>
      </p:sp>
      <p:sp>
        <p:nvSpPr>
          <p:cNvPr id="255" name="Google Shape;255;p31"/>
          <p:cNvSpPr txBox="1"/>
          <p:nvPr/>
        </p:nvSpPr>
        <p:spPr>
          <a:xfrm>
            <a:off x="604200" y="2871100"/>
            <a:ext cx="2405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Public Member function:</a:t>
            </a:r>
            <a:endParaRPr sz="1000">
              <a:solidFill>
                <a:schemeClr val="dk1"/>
              </a:solidFill>
              <a:latin typeface="Montserrat"/>
              <a:ea typeface="Montserrat"/>
              <a:cs typeface="Montserrat"/>
              <a:sym typeface="Montserrat"/>
            </a:endParaRPr>
          </a:p>
        </p:txBody>
      </p:sp>
      <p:sp>
        <p:nvSpPr>
          <p:cNvPr id="256" name="Google Shape;256;p31"/>
          <p:cNvSpPr txBox="1"/>
          <p:nvPr/>
        </p:nvSpPr>
        <p:spPr>
          <a:xfrm>
            <a:off x="604200" y="3046500"/>
            <a:ext cx="3525000" cy="15699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getSymbol( )</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getAnnounceDay( )</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Vector getReturn( )</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Vector getCumulativeReturn( )</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Vector getAR( )</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a:t>
            </a:r>
            <a:endParaRPr sz="900">
              <a:latin typeface="Montserrat"/>
              <a:ea typeface="Montserrat"/>
              <a:cs typeface="Montserrat"/>
              <a:sym typeface="Montserrat"/>
            </a:endParaRPr>
          </a:p>
          <a:p>
            <a:pPr marL="457200" lvl="0" indent="-285750" algn="l" rtl="0">
              <a:spcBef>
                <a:spcPts val="0"/>
              </a:spcBef>
              <a:spcAft>
                <a:spcPts val="0"/>
              </a:spcAft>
              <a:buSzPts val="900"/>
              <a:buFont typeface="Montserrat"/>
              <a:buChar char="●"/>
            </a:pPr>
            <a:r>
              <a:rPr lang="en" sz="900">
                <a:latin typeface="Montserrat"/>
                <a:ea typeface="Montserrat"/>
                <a:cs typeface="Montserrat"/>
                <a:sym typeface="Montserrat"/>
              </a:rPr>
              <a:t>ostream&amp; operator&lt;&lt;(ostream&amp; ostr, const Stock&amp; stock)</a:t>
            </a:r>
            <a:endParaRPr sz="900">
              <a:latin typeface="Montserrat"/>
              <a:ea typeface="Montserrat"/>
              <a:cs typeface="Montserrat"/>
              <a:sym typeface="Montserrat"/>
            </a:endParaRPr>
          </a:p>
        </p:txBody>
      </p:sp>
      <p:cxnSp>
        <p:nvCxnSpPr>
          <p:cNvPr id="257" name="Google Shape;257;p31"/>
          <p:cNvCxnSpPr/>
          <p:nvPr/>
        </p:nvCxnSpPr>
        <p:spPr>
          <a:xfrm rot="10800000" flipH="1">
            <a:off x="3303550" y="2638525"/>
            <a:ext cx="1496400" cy="11100"/>
          </a:xfrm>
          <a:prstGeom prst="straightConnector1">
            <a:avLst/>
          </a:prstGeom>
          <a:noFill/>
          <a:ln w="9525" cap="flat" cmpd="sng">
            <a:solidFill>
              <a:schemeClr val="dk2"/>
            </a:solidFill>
            <a:prstDash val="solid"/>
            <a:round/>
            <a:headEnd type="none" w="med" len="med"/>
            <a:tailEnd type="triangle" w="med" len="med"/>
          </a:ln>
        </p:spPr>
      </p:cxnSp>
      <p:sp>
        <p:nvSpPr>
          <p:cNvPr id="258" name="Google Shape;258;p31"/>
          <p:cNvSpPr txBox="1"/>
          <p:nvPr/>
        </p:nvSpPr>
        <p:spPr>
          <a:xfrm>
            <a:off x="4855450" y="2455025"/>
            <a:ext cx="6384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User-defined data type Vector: to store </a:t>
            </a: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vector &lt;double&gt;</a:t>
            </a:r>
            <a:endParaRPr sz="1200">
              <a:latin typeface="Montserrat"/>
              <a:ea typeface="Montserrat"/>
              <a:cs typeface="Montserrat"/>
              <a:sym typeface="Montserrat"/>
            </a:endParaRPr>
          </a:p>
        </p:txBody>
      </p:sp>
      <p:cxnSp>
        <p:nvCxnSpPr>
          <p:cNvPr id="259" name="Google Shape;259;p31"/>
          <p:cNvCxnSpPr/>
          <p:nvPr/>
        </p:nvCxnSpPr>
        <p:spPr>
          <a:xfrm>
            <a:off x="3525150" y="3702450"/>
            <a:ext cx="1308000" cy="11100"/>
          </a:xfrm>
          <a:prstGeom prst="straightConnector1">
            <a:avLst/>
          </a:prstGeom>
          <a:noFill/>
          <a:ln w="9525" cap="flat" cmpd="sng">
            <a:solidFill>
              <a:schemeClr val="dk2"/>
            </a:solidFill>
            <a:prstDash val="solid"/>
            <a:round/>
            <a:headEnd type="none" w="med" len="med"/>
            <a:tailEnd type="triangle" w="med" len="med"/>
          </a:ln>
        </p:spPr>
      </p:cxnSp>
      <p:sp>
        <p:nvSpPr>
          <p:cNvPr id="260" name="Google Shape;260;p31"/>
          <p:cNvSpPr txBox="1"/>
          <p:nvPr/>
        </p:nvSpPr>
        <p:spPr>
          <a:xfrm>
            <a:off x="4966150" y="3523350"/>
            <a:ext cx="35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ontserrat"/>
                <a:ea typeface="Montserrat"/>
                <a:cs typeface="Montserrat"/>
                <a:sym typeface="Montserrat"/>
              </a:rPr>
              <a:t>Get Private data</a:t>
            </a:r>
            <a:endParaRPr sz="1200">
              <a:latin typeface="Montserrat"/>
              <a:ea typeface="Montserrat"/>
              <a:cs typeface="Montserrat"/>
              <a:sym typeface="Montserrat"/>
            </a:endParaRPr>
          </a:p>
        </p:txBody>
      </p:sp>
      <p:cxnSp>
        <p:nvCxnSpPr>
          <p:cNvPr id="261" name="Google Shape;261;p31"/>
          <p:cNvCxnSpPr/>
          <p:nvPr/>
        </p:nvCxnSpPr>
        <p:spPr>
          <a:xfrm>
            <a:off x="4123675" y="4345375"/>
            <a:ext cx="964500" cy="11100"/>
          </a:xfrm>
          <a:prstGeom prst="straightConnector1">
            <a:avLst/>
          </a:prstGeom>
          <a:noFill/>
          <a:ln w="9525" cap="flat" cmpd="sng">
            <a:solidFill>
              <a:schemeClr val="dk2"/>
            </a:solidFill>
            <a:prstDash val="solid"/>
            <a:round/>
            <a:headEnd type="none" w="med" len="med"/>
            <a:tailEnd type="triangle" w="med" len="med"/>
          </a:ln>
        </p:spPr>
      </p:cxnSp>
      <p:sp>
        <p:nvSpPr>
          <p:cNvPr id="262" name="Google Shape;262;p31"/>
          <p:cNvSpPr txBox="1"/>
          <p:nvPr/>
        </p:nvSpPr>
        <p:spPr>
          <a:xfrm>
            <a:off x="5143500" y="4150825"/>
            <a:ext cx="638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Overload cout to get stock information</a:t>
            </a:r>
            <a:endParaRPr>
              <a:latin typeface="Montserrat"/>
              <a:ea typeface="Montserrat"/>
              <a:cs typeface="Montserrat"/>
              <a:sym typeface="Montserrat"/>
            </a:endParaRPr>
          </a:p>
        </p:txBody>
      </p:sp>
      <p:cxnSp>
        <p:nvCxnSpPr>
          <p:cNvPr id="263" name="Google Shape;263;p31"/>
          <p:cNvCxnSpPr/>
          <p:nvPr/>
        </p:nvCxnSpPr>
        <p:spPr>
          <a:xfrm rot="10800000" flipH="1">
            <a:off x="3325550" y="1906650"/>
            <a:ext cx="1463100" cy="443400"/>
          </a:xfrm>
          <a:prstGeom prst="straightConnector1">
            <a:avLst/>
          </a:prstGeom>
          <a:noFill/>
          <a:ln w="9525" cap="flat" cmpd="sng">
            <a:solidFill>
              <a:schemeClr val="dk2"/>
            </a:solidFill>
            <a:prstDash val="solid"/>
            <a:round/>
            <a:headEnd type="none" w="med" len="med"/>
            <a:tailEnd type="triangle" w="med" len="med"/>
          </a:ln>
        </p:spPr>
      </p:cxnSp>
      <p:sp>
        <p:nvSpPr>
          <p:cNvPr id="264" name="Google Shape;264;p31"/>
          <p:cNvSpPr txBox="1"/>
          <p:nvPr/>
        </p:nvSpPr>
        <p:spPr>
          <a:xfrm>
            <a:off x="4966150" y="1570463"/>
            <a:ext cx="3658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Store stock data in the map. Key is the trading date, and value is the daily price</a:t>
            </a:r>
            <a:endParaRPr>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32"/>
          <p:cNvPicPr preferRelativeResize="0"/>
          <p:nvPr/>
        </p:nvPicPr>
        <p:blipFill>
          <a:blip r:embed="rId3">
            <a:alphaModFix/>
          </a:blip>
          <a:stretch>
            <a:fillRect/>
          </a:stretch>
        </p:blipFill>
        <p:spPr>
          <a:xfrm>
            <a:off x="3580375" y="1260950"/>
            <a:ext cx="5156225" cy="2020275"/>
          </a:xfrm>
          <a:prstGeom prst="rect">
            <a:avLst/>
          </a:prstGeom>
          <a:noFill/>
          <a:ln>
            <a:noFill/>
          </a:ln>
        </p:spPr>
      </p:pic>
      <p:sp>
        <p:nvSpPr>
          <p:cNvPr id="270" name="Google Shape;270;p32"/>
          <p:cNvSpPr txBox="1"/>
          <p:nvPr/>
        </p:nvSpPr>
        <p:spPr>
          <a:xfrm>
            <a:off x="310375" y="387975"/>
            <a:ext cx="6384900" cy="415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dk1"/>
                </a:solidFill>
                <a:latin typeface="Montserrat"/>
                <a:ea typeface="Montserrat"/>
                <a:cs typeface="Montserrat"/>
                <a:sym typeface="Montserrat"/>
              </a:rPr>
              <a:t>Class Stock: Calculate_Return( )</a:t>
            </a:r>
            <a:endParaRPr sz="1500" b="1">
              <a:solidFill>
                <a:schemeClr val="dk1"/>
              </a:solidFill>
              <a:latin typeface="Montserrat"/>
              <a:ea typeface="Montserrat"/>
              <a:cs typeface="Montserrat"/>
              <a:sym typeface="Montserrat"/>
            </a:endParaRPr>
          </a:p>
        </p:txBody>
      </p:sp>
      <p:sp>
        <p:nvSpPr>
          <p:cNvPr id="271" name="Google Shape;271;p32"/>
          <p:cNvSpPr/>
          <p:nvPr/>
        </p:nvSpPr>
        <p:spPr>
          <a:xfrm>
            <a:off x="3150950" y="1651725"/>
            <a:ext cx="665100" cy="221700"/>
          </a:xfrm>
          <a:prstGeom prst="lef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txBox="1"/>
          <p:nvPr/>
        </p:nvSpPr>
        <p:spPr>
          <a:xfrm>
            <a:off x="268925" y="1454775"/>
            <a:ext cx="2660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Use our own Vector class to store daily price</a:t>
            </a:r>
            <a:endParaRPr>
              <a:latin typeface="Montserrat"/>
              <a:ea typeface="Montserrat"/>
              <a:cs typeface="Montserrat"/>
              <a:sym typeface="Montserrat"/>
            </a:endParaRPr>
          </a:p>
        </p:txBody>
      </p:sp>
      <p:sp>
        <p:nvSpPr>
          <p:cNvPr id="273" name="Google Shape;273;p32"/>
          <p:cNvSpPr/>
          <p:nvPr/>
        </p:nvSpPr>
        <p:spPr>
          <a:xfrm>
            <a:off x="2785250" y="2677000"/>
            <a:ext cx="1030800" cy="293700"/>
          </a:xfrm>
          <a:prstGeom prst="lef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txBox="1"/>
          <p:nvPr/>
        </p:nvSpPr>
        <p:spPr>
          <a:xfrm>
            <a:off x="241175" y="2446375"/>
            <a:ext cx="27159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We use some Vector calculation function inside the class Vector to calculate the percentage change and cumulative return</a:t>
            </a:r>
            <a:endParaRPr>
              <a:latin typeface="Montserrat"/>
              <a:ea typeface="Montserrat"/>
              <a:cs typeface="Montserrat"/>
              <a:sym typeface="Montserrat"/>
            </a:endParaRPr>
          </a:p>
        </p:txBody>
      </p:sp>
      <p:sp>
        <p:nvSpPr>
          <p:cNvPr id="275" name="Google Shape;275;p32"/>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
        <p:nvSpPr>
          <p:cNvPr id="281" name="Google Shape;281;p33"/>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Class Vector</a:t>
            </a:r>
            <a:endParaRPr b="1">
              <a:solidFill>
                <a:schemeClr val="dk1"/>
              </a:solidFill>
              <a:latin typeface="Frank Ruhl Libre"/>
              <a:ea typeface="Frank Ruhl Libre"/>
              <a:cs typeface="Frank Ruhl Libre"/>
              <a:sym typeface="Frank Ruhl Libre"/>
            </a:endParaRPr>
          </a:p>
        </p:txBody>
      </p:sp>
      <p:sp>
        <p:nvSpPr>
          <p:cNvPr id="282" name="Google Shape;282;p33"/>
          <p:cNvSpPr txBox="1"/>
          <p:nvPr/>
        </p:nvSpPr>
        <p:spPr>
          <a:xfrm>
            <a:off x="617875" y="1046700"/>
            <a:ext cx="7071600" cy="275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Compared with STL vector, the Vector class stores a </a:t>
            </a:r>
            <a:r>
              <a:rPr lang="en" sz="1250">
                <a:solidFill>
                  <a:srgbClr val="2B91AF"/>
                </a:solidFill>
              </a:rPr>
              <a:t>vector</a:t>
            </a:r>
            <a:r>
              <a:rPr lang="en" sz="1250"/>
              <a:t>&lt;</a:t>
            </a:r>
            <a:r>
              <a:rPr lang="en" sz="1250">
                <a:solidFill>
                  <a:srgbClr val="0000FF"/>
                </a:solidFill>
              </a:rPr>
              <a:t>double</a:t>
            </a:r>
            <a:r>
              <a:rPr lang="en" sz="1250"/>
              <a:t>&gt;.</a:t>
            </a:r>
            <a:endParaRPr sz="1250"/>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It has some extended advanced vector calculation functions.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For example:</a:t>
            </a:r>
            <a:endParaRPr>
              <a:latin typeface="Montserrat"/>
              <a:ea typeface="Montserrat"/>
              <a:cs typeface="Montserrat"/>
              <a:sym typeface="Montserrat"/>
            </a:endParaRPr>
          </a:p>
          <a:p>
            <a:pPr marL="0" lvl="0" indent="0" algn="l" rtl="0">
              <a:lnSpc>
                <a:spcPct val="115000"/>
              </a:lnSpc>
              <a:spcBef>
                <a:spcPts val="1200"/>
              </a:spcBef>
              <a:spcAft>
                <a:spcPts val="0"/>
              </a:spcAft>
              <a:buNone/>
            </a:pPr>
            <a:r>
              <a:rPr lang="en" sz="1250">
                <a:solidFill>
                  <a:srgbClr val="2B91AF"/>
                </a:solidFill>
              </a:rPr>
              <a:t>Vector</a:t>
            </a:r>
            <a:r>
              <a:rPr lang="en" sz="1250"/>
              <a:t> pct_change()</a:t>
            </a:r>
            <a:r>
              <a:rPr lang="en" sz="1250">
                <a:solidFill>
                  <a:srgbClr val="0000FF"/>
                </a:solidFill>
              </a:rPr>
              <a:t>const</a:t>
            </a:r>
            <a:r>
              <a:rPr lang="en" sz="1250"/>
              <a:t>;     // percentage change can be used to calculate the daily return</a:t>
            </a:r>
            <a:endParaRPr sz="1250"/>
          </a:p>
          <a:p>
            <a:pPr marL="0" lvl="0" indent="0" algn="l" rtl="0">
              <a:lnSpc>
                <a:spcPct val="115000"/>
              </a:lnSpc>
              <a:spcBef>
                <a:spcPts val="1200"/>
              </a:spcBef>
              <a:spcAft>
                <a:spcPts val="0"/>
              </a:spcAft>
              <a:buNone/>
            </a:pPr>
            <a:r>
              <a:rPr lang="en" sz="1250">
                <a:solidFill>
                  <a:srgbClr val="2B91AF"/>
                </a:solidFill>
              </a:rPr>
              <a:t>Vector</a:t>
            </a:r>
            <a:r>
              <a:rPr lang="en" sz="1250"/>
              <a:t> cumsum()</a:t>
            </a:r>
            <a:r>
              <a:rPr lang="en" sz="1250">
                <a:solidFill>
                  <a:srgbClr val="0000FF"/>
                </a:solidFill>
              </a:rPr>
              <a:t>const</a:t>
            </a:r>
            <a:r>
              <a:rPr lang="en" sz="1250"/>
              <a:t>;	//  cumulative sum can be used to calculate the CAAR</a:t>
            </a:r>
            <a:endParaRPr sz="1250"/>
          </a:p>
          <a:p>
            <a:pPr marL="0" lvl="0" indent="0" algn="l" rtl="0">
              <a:lnSpc>
                <a:spcPct val="115000"/>
              </a:lnSpc>
              <a:spcBef>
                <a:spcPts val="1200"/>
              </a:spcBef>
              <a:spcAft>
                <a:spcPts val="0"/>
              </a:spcAft>
              <a:buNone/>
            </a:pPr>
            <a:endParaRPr sz="1250"/>
          </a:p>
          <a:p>
            <a:pPr marL="0" lvl="0" indent="0" algn="l" rtl="0">
              <a:spcBef>
                <a:spcPts val="1200"/>
              </a:spcBef>
              <a:spcAft>
                <a:spcPts val="0"/>
              </a:spcAft>
              <a:buNone/>
            </a:pPr>
            <a:r>
              <a:rPr lang="en">
                <a:latin typeface="Montserrat"/>
                <a:ea typeface="Montserrat"/>
                <a:cs typeface="Montserrat"/>
                <a:sym typeface="Montserrat"/>
              </a:rPr>
              <a:t>We also did operator overloading for common vector calculations (+, -, *, /)</a:t>
            </a:r>
            <a:endParaRPr sz="12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4"/>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
        <p:nvSpPr>
          <p:cNvPr id="288" name="Google Shape;288;p34"/>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Class Stock: Calculate_AR( )</a:t>
            </a:r>
            <a:endParaRPr b="1">
              <a:solidFill>
                <a:schemeClr val="dk1"/>
              </a:solidFill>
              <a:latin typeface="Frank Ruhl Libre"/>
              <a:ea typeface="Frank Ruhl Libre"/>
              <a:cs typeface="Frank Ruhl Libre"/>
              <a:sym typeface="Frank Ruhl Libre"/>
            </a:endParaRPr>
          </a:p>
        </p:txBody>
      </p:sp>
      <p:sp>
        <p:nvSpPr>
          <p:cNvPr id="289" name="Google Shape;289;p34"/>
          <p:cNvSpPr txBox="1"/>
          <p:nvPr/>
        </p:nvSpPr>
        <p:spPr>
          <a:xfrm>
            <a:off x="572625" y="997875"/>
            <a:ext cx="7411800" cy="421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250">
                <a:solidFill>
                  <a:srgbClr val="2B91AF"/>
                </a:solidFill>
              </a:rPr>
              <a:t>Vector</a:t>
            </a:r>
            <a:r>
              <a:rPr lang="en" sz="1250"/>
              <a:t> calculate_AR(</a:t>
            </a:r>
            <a:r>
              <a:rPr lang="en" sz="1250">
                <a:solidFill>
                  <a:srgbClr val="0000FF"/>
                </a:solidFill>
              </a:rPr>
              <a:t>const</a:t>
            </a:r>
            <a:r>
              <a:rPr lang="en" sz="1250"/>
              <a:t> </a:t>
            </a:r>
            <a:r>
              <a:rPr lang="en" sz="1250">
                <a:solidFill>
                  <a:srgbClr val="2B91AF"/>
                </a:solidFill>
              </a:rPr>
              <a:t>Benchmark</a:t>
            </a:r>
            <a:r>
              <a:rPr lang="en" sz="1250"/>
              <a:t>&amp; </a:t>
            </a:r>
            <a:r>
              <a:rPr lang="en" sz="1250">
                <a:solidFill>
                  <a:srgbClr val="808080"/>
                </a:solidFill>
              </a:rPr>
              <a:t>benchmark</a:t>
            </a:r>
            <a:r>
              <a:rPr lang="en" sz="1250"/>
              <a:t>);</a:t>
            </a:r>
            <a:endParaRPr sz="1250"/>
          </a:p>
          <a:p>
            <a:pPr marL="0" lvl="0" indent="0" algn="l" rtl="0">
              <a:spcBef>
                <a:spcPts val="1200"/>
              </a:spcBef>
              <a:spcAft>
                <a:spcPts val="0"/>
              </a:spcAft>
              <a:buNone/>
            </a:pPr>
            <a:r>
              <a:rPr lang="en">
                <a:latin typeface="Montserrat"/>
                <a:ea typeface="Montserrat"/>
                <a:cs typeface="Montserrat"/>
                <a:sym typeface="Montserrat"/>
              </a:rPr>
              <a:t>This member function returns the Abnormal Return vector of the stock.</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solidFill>
                  <a:schemeClr val="accent1"/>
                </a:solidFill>
              </a:rPr>
              <a:t>How it works:</a:t>
            </a:r>
            <a:endParaRPr>
              <a:solidFill>
                <a:schemeClr val="accent1"/>
              </a:solidFill>
            </a:endParaRPr>
          </a:p>
          <a:p>
            <a:pPr marL="0" lvl="0" indent="0" algn="l" rtl="0">
              <a:spcBef>
                <a:spcPts val="0"/>
              </a:spcBef>
              <a:spcAft>
                <a:spcPts val="0"/>
              </a:spcAft>
              <a:buNone/>
            </a:pPr>
            <a:endParaRPr sz="500">
              <a:solidFill>
                <a:schemeClr val="accent1"/>
              </a:solidFill>
            </a:endParaRPr>
          </a:p>
          <a:p>
            <a:pPr marL="0" lvl="0" indent="0" algn="l" rtl="0">
              <a:spcBef>
                <a:spcPts val="0"/>
              </a:spcBef>
              <a:spcAft>
                <a:spcPts val="0"/>
              </a:spcAft>
              <a:buNone/>
            </a:pPr>
            <a:r>
              <a:rPr lang="en">
                <a:latin typeface="Montserrat"/>
                <a:ea typeface="Montserrat"/>
                <a:cs typeface="Montserrat"/>
                <a:sym typeface="Montserrat"/>
              </a:rPr>
              <a:t>Step 1: Get the daily price and then calculate the daily return of IWV of the </a:t>
            </a: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             corresponding time period</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Step 2: Calculate the Abnormal Return</a:t>
            </a:r>
            <a:endParaRPr>
              <a:latin typeface="Montserrat"/>
              <a:ea typeface="Montserrat"/>
              <a:cs typeface="Montserrat"/>
              <a:sym typeface="Montserrat"/>
            </a:endParaRPr>
          </a:p>
          <a:p>
            <a:pPr marL="457200" lvl="0" indent="0" algn="l" rtl="0">
              <a:lnSpc>
                <a:spcPct val="115000"/>
              </a:lnSpc>
              <a:spcBef>
                <a:spcPts val="1200"/>
              </a:spcBef>
              <a:spcAft>
                <a:spcPts val="0"/>
              </a:spcAft>
              <a:buNone/>
            </a:pPr>
            <a:r>
              <a:rPr lang="en" sz="1250"/>
              <a:t>   </a:t>
            </a:r>
            <a:r>
              <a:rPr lang="en" sz="1150"/>
              <a:t>  AR </a:t>
            </a:r>
            <a:r>
              <a:rPr lang="en" sz="1150">
                <a:solidFill>
                  <a:srgbClr val="008080"/>
                </a:solidFill>
              </a:rPr>
              <a:t>=</a:t>
            </a:r>
            <a:r>
              <a:rPr lang="en" sz="1150"/>
              <a:t> daily_return </a:t>
            </a:r>
            <a:r>
              <a:rPr lang="en" sz="1150">
                <a:solidFill>
                  <a:srgbClr val="008080"/>
                </a:solidFill>
              </a:rPr>
              <a:t>-</a:t>
            </a:r>
            <a:r>
              <a:rPr lang="en" sz="1150"/>
              <a:t> iwvReturn;</a:t>
            </a:r>
            <a:endParaRPr sz="1150"/>
          </a:p>
          <a:p>
            <a:pPr marL="457200" lvl="0" indent="0" algn="l" rtl="0">
              <a:lnSpc>
                <a:spcPct val="115000"/>
              </a:lnSpc>
              <a:spcBef>
                <a:spcPts val="1200"/>
              </a:spcBef>
              <a:spcAft>
                <a:spcPts val="0"/>
              </a:spcAft>
              <a:buNone/>
            </a:pPr>
            <a:r>
              <a:rPr lang="en" sz="1150"/>
              <a:t>     </a:t>
            </a:r>
            <a:r>
              <a:rPr lang="en" sz="1150">
                <a:solidFill>
                  <a:srgbClr val="0000FF"/>
                </a:solidFill>
              </a:rPr>
              <a:t>return</a:t>
            </a:r>
            <a:r>
              <a:rPr lang="en" sz="1150"/>
              <a:t> AR;</a:t>
            </a:r>
            <a:endParaRPr sz="1150"/>
          </a:p>
          <a:p>
            <a:pPr marL="0" lvl="0" indent="0" algn="l" rtl="0">
              <a:lnSpc>
                <a:spcPct val="115000"/>
              </a:lnSpc>
              <a:spcBef>
                <a:spcPts val="1200"/>
              </a:spcBef>
              <a:spcAft>
                <a:spcPts val="0"/>
              </a:spcAft>
              <a:buNone/>
            </a:pPr>
            <a:endParaRPr sz="950"/>
          </a:p>
          <a:p>
            <a:pPr marL="457200" lvl="0" indent="457200" algn="l" rtl="0">
              <a:spcBef>
                <a:spcPts val="1200"/>
              </a:spcBef>
              <a:spcAft>
                <a:spcPts val="0"/>
              </a:spcAft>
              <a:buNone/>
            </a:pPr>
            <a:r>
              <a:rPr lang="en">
                <a:latin typeface="Montserrat"/>
                <a:ea typeface="Montserrat"/>
                <a:cs typeface="Montserrat"/>
                <a:sym typeface="Montserrat"/>
              </a:rPr>
              <a:t> </a:t>
            </a:r>
            <a:endParaRPr>
              <a:latin typeface="Montserrat"/>
              <a:ea typeface="Montserrat"/>
              <a:cs typeface="Montserrat"/>
              <a:sym typeface="Montserrat"/>
            </a:endParaRPr>
          </a:p>
        </p:txBody>
      </p:sp>
      <p:sp>
        <p:nvSpPr>
          <p:cNvPr id="290" name="Google Shape;290;p34"/>
          <p:cNvSpPr txBox="1"/>
          <p:nvPr/>
        </p:nvSpPr>
        <p:spPr>
          <a:xfrm>
            <a:off x="1302200" y="2627650"/>
            <a:ext cx="3000000" cy="74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 sz="1150">
                <a:solidFill>
                  <a:srgbClr val="2B91AF"/>
                </a:solidFill>
              </a:rPr>
              <a:t>Vector</a:t>
            </a:r>
            <a:r>
              <a:rPr lang="en" sz="1150"/>
              <a:t> iwvPrice;</a:t>
            </a:r>
            <a:endParaRPr sz="1150"/>
          </a:p>
          <a:p>
            <a:pPr marL="0" lvl="0" indent="0" algn="l" rtl="0">
              <a:lnSpc>
                <a:spcPct val="115000"/>
              </a:lnSpc>
              <a:spcBef>
                <a:spcPts val="1400"/>
              </a:spcBef>
              <a:spcAft>
                <a:spcPts val="1400"/>
              </a:spcAft>
              <a:buNone/>
            </a:pPr>
            <a:r>
              <a:rPr lang="en" sz="1150">
                <a:solidFill>
                  <a:srgbClr val="2B91AF"/>
                </a:solidFill>
              </a:rPr>
              <a:t>Vector</a:t>
            </a:r>
            <a:r>
              <a:rPr lang="en" sz="1150"/>
              <a:t> iwvReturn = iwvPrice.pct_change();</a:t>
            </a:r>
            <a:endParaRPr sz="11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
        <p:nvSpPr>
          <p:cNvPr id="296" name="Google Shape;296;p35"/>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Class OneCalcul</a:t>
            </a:r>
            <a:endParaRPr b="1">
              <a:solidFill>
                <a:schemeClr val="dk1"/>
              </a:solidFill>
              <a:latin typeface="Frank Ruhl Libre"/>
              <a:ea typeface="Frank Ruhl Libre"/>
              <a:cs typeface="Frank Ruhl Libre"/>
              <a:sym typeface="Frank Ruhl Libre"/>
            </a:endParaRPr>
          </a:p>
        </p:txBody>
      </p:sp>
      <p:sp>
        <p:nvSpPr>
          <p:cNvPr id="297" name="Google Shape;297;p35"/>
          <p:cNvSpPr txBox="1"/>
          <p:nvPr/>
        </p:nvSpPr>
        <p:spPr>
          <a:xfrm>
            <a:off x="617875" y="1046700"/>
            <a:ext cx="7071600" cy="291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Use this class to calculate the AAR and CAAR of a group of stocks.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Structure of this class: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lnSpc>
                <a:spcPct val="115000"/>
              </a:lnSpc>
              <a:spcBef>
                <a:spcPts val="1200"/>
              </a:spcBef>
              <a:spcAft>
                <a:spcPts val="0"/>
              </a:spcAft>
              <a:buNone/>
            </a:pPr>
            <a:r>
              <a:rPr lang="en" sz="1250">
                <a:solidFill>
                  <a:srgbClr val="2B91AF"/>
                </a:solidFill>
              </a:rPr>
              <a:t>Vector</a:t>
            </a:r>
            <a:r>
              <a:rPr lang="en" sz="1250"/>
              <a:t> AAR;</a:t>
            </a:r>
            <a:endParaRPr sz="1250"/>
          </a:p>
          <a:p>
            <a:pPr marL="0" lvl="0" indent="0" algn="l" rtl="0">
              <a:lnSpc>
                <a:spcPct val="115000"/>
              </a:lnSpc>
              <a:spcBef>
                <a:spcPts val="1200"/>
              </a:spcBef>
              <a:spcAft>
                <a:spcPts val="0"/>
              </a:spcAft>
              <a:buNone/>
            </a:pPr>
            <a:r>
              <a:rPr lang="en" sz="1250">
                <a:solidFill>
                  <a:srgbClr val="2B91AF"/>
                </a:solidFill>
              </a:rPr>
              <a:t>Vector</a:t>
            </a:r>
            <a:r>
              <a:rPr lang="en" sz="1250"/>
              <a:t> CAAR;</a:t>
            </a:r>
            <a:endParaRPr sz="1250"/>
          </a:p>
          <a:p>
            <a:pPr marL="0" lvl="0" indent="0" algn="l" rtl="0">
              <a:lnSpc>
                <a:spcPct val="115000"/>
              </a:lnSpc>
              <a:spcBef>
                <a:spcPts val="1200"/>
              </a:spcBef>
              <a:spcAft>
                <a:spcPts val="0"/>
              </a:spcAft>
              <a:buNone/>
            </a:pPr>
            <a:r>
              <a:rPr lang="en" sz="1250">
                <a:solidFill>
                  <a:srgbClr val="0000FF"/>
                </a:solidFill>
              </a:rPr>
              <a:t>void</a:t>
            </a:r>
            <a:r>
              <a:rPr lang="en" sz="1250"/>
              <a:t> calculate(</a:t>
            </a:r>
            <a:r>
              <a:rPr lang="en" sz="1250">
                <a:solidFill>
                  <a:srgbClr val="2B91AF"/>
                </a:solidFill>
              </a:rPr>
              <a:t>vector</a:t>
            </a:r>
            <a:r>
              <a:rPr lang="en" sz="1250"/>
              <a:t>&lt;</a:t>
            </a:r>
            <a:r>
              <a:rPr lang="en" sz="1250">
                <a:solidFill>
                  <a:srgbClr val="2B91AF"/>
                </a:solidFill>
              </a:rPr>
              <a:t>Stock</a:t>
            </a:r>
            <a:r>
              <a:rPr lang="en" sz="1250"/>
              <a:t>*&gt; </a:t>
            </a:r>
            <a:r>
              <a:rPr lang="en" sz="1250">
                <a:solidFill>
                  <a:srgbClr val="808080"/>
                </a:solidFill>
              </a:rPr>
              <a:t>stockList</a:t>
            </a:r>
            <a:r>
              <a:rPr lang="en" sz="1250"/>
              <a:t>, </a:t>
            </a:r>
            <a:r>
              <a:rPr lang="en" sz="1250">
                <a:solidFill>
                  <a:srgbClr val="0000FF"/>
                </a:solidFill>
              </a:rPr>
              <a:t>const</a:t>
            </a:r>
            <a:r>
              <a:rPr lang="en" sz="1250"/>
              <a:t> </a:t>
            </a:r>
            <a:r>
              <a:rPr lang="en" sz="1250">
                <a:solidFill>
                  <a:srgbClr val="2B91AF"/>
                </a:solidFill>
              </a:rPr>
              <a:t>Benchmark</a:t>
            </a:r>
            <a:r>
              <a:rPr lang="en" sz="1250"/>
              <a:t>&amp; </a:t>
            </a:r>
            <a:r>
              <a:rPr lang="en" sz="1250">
                <a:solidFill>
                  <a:srgbClr val="808080"/>
                </a:solidFill>
              </a:rPr>
              <a:t>iwv</a:t>
            </a:r>
            <a:r>
              <a:rPr lang="en" sz="1250"/>
              <a:t>);</a:t>
            </a:r>
            <a:endParaRPr sz="1250"/>
          </a:p>
          <a:p>
            <a:pPr marL="0" lvl="0" indent="0" algn="l" rtl="0">
              <a:lnSpc>
                <a:spcPct val="115000"/>
              </a:lnSpc>
              <a:spcBef>
                <a:spcPts val="1200"/>
              </a:spcBef>
              <a:spcAft>
                <a:spcPts val="0"/>
              </a:spcAft>
              <a:buNone/>
            </a:pPr>
            <a:endParaRPr sz="1250"/>
          </a:p>
          <a:p>
            <a:pPr marL="0" lvl="0" indent="0" algn="l" rtl="0">
              <a:spcBef>
                <a:spcPts val="1200"/>
              </a:spcBef>
              <a:spcAft>
                <a:spcPts val="0"/>
              </a:spcAft>
              <a:buNone/>
            </a:pPr>
            <a:endParaRPr>
              <a:latin typeface="Montserrat"/>
              <a:ea typeface="Montserrat"/>
              <a:cs typeface="Montserrat"/>
              <a:sym typeface="Montserrat"/>
            </a:endParaRPr>
          </a:p>
        </p:txBody>
      </p:sp>
      <p:sp>
        <p:nvSpPr>
          <p:cNvPr id="298" name="Google Shape;298;p35"/>
          <p:cNvSpPr txBox="1"/>
          <p:nvPr/>
        </p:nvSpPr>
        <p:spPr>
          <a:xfrm>
            <a:off x="617875" y="3420650"/>
            <a:ext cx="7296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Given a vector of pointers to stock objects in a group and the benchmark, this function will calculate the AAR and CAAR of this stock group and store the result in Vevtor AAR and Vector CAAR.</a:t>
            </a:r>
            <a:endParaRPr>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6"/>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
        <p:nvSpPr>
          <p:cNvPr id="304" name="Google Shape;304;p36"/>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Class SampleCalcul</a:t>
            </a:r>
            <a:endParaRPr b="1">
              <a:solidFill>
                <a:schemeClr val="dk1"/>
              </a:solidFill>
              <a:latin typeface="Frank Ruhl Libre"/>
              <a:ea typeface="Frank Ruhl Libre"/>
              <a:cs typeface="Frank Ruhl Libre"/>
              <a:sym typeface="Frank Ruhl Libre"/>
            </a:endParaRPr>
          </a:p>
        </p:txBody>
      </p:sp>
      <p:sp>
        <p:nvSpPr>
          <p:cNvPr id="305" name="Google Shape;305;p36"/>
          <p:cNvSpPr txBox="1"/>
          <p:nvPr/>
        </p:nvSpPr>
        <p:spPr>
          <a:xfrm>
            <a:off x="617875" y="1046700"/>
            <a:ext cx="7071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Used to store the result of AARs or CAARs of 40 sampling of 1 group and calculate mean &amp; std</a:t>
            </a:r>
            <a:endParaRPr>
              <a:latin typeface="Montserrat"/>
              <a:ea typeface="Montserrat"/>
              <a:cs typeface="Montserrat"/>
              <a:sym typeface="Montserrat"/>
            </a:endParaRPr>
          </a:p>
        </p:txBody>
      </p:sp>
      <p:sp>
        <p:nvSpPr>
          <p:cNvPr id="306" name="Google Shape;306;p36"/>
          <p:cNvSpPr txBox="1"/>
          <p:nvPr/>
        </p:nvSpPr>
        <p:spPr>
          <a:xfrm>
            <a:off x="617875" y="1751400"/>
            <a:ext cx="3348000" cy="148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Private data member:</a:t>
            </a:r>
            <a:endParaRPr>
              <a:latin typeface="Montserrat"/>
              <a:ea typeface="Montserrat"/>
              <a:cs typeface="Montserrat"/>
              <a:sym typeface="Montserrat"/>
            </a:endParaRPr>
          </a:p>
          <a:p>
            <a:pPr marL="0" lvl="0" indent="0" algn="l" rtl="0">
              <a:spcBef>
                <a:spcPts val="1000"/>
              </a:spcBef>
              <a:spcAft>
                <a:spcPts val="0"/>
              </a:spcAft>
              <a:buNone/>
            </a:pPr>
            <a:r>
              <a:rPr lang="en">
                <a:latin typeface="Montserrat"/>
                <a:ea typeface="Montserrat"/>
                <a:cs typeface="Montserrat"/>
                <a:sym typeface="Montserrat"/>
              </a:rPr>
              <a:t>	</a:t>
            </a:r>
            <a:r>
              <a:rPr lang="en" sz="1300">
                <a:latin typeface="Montserrat"/>
                <a:ea typeface="Montserrat"/>
                <a:cs typeface="Montserrat"/>
                <a:sym typeface="Montserrat"/>
              </a:rPr>
              <a:t>vector&lt;Vector&gt; sampleData</a:t>
            </a:r>
            <a:endParaRPr sz="1300">
              <a:latin typeface="Montserrat"/>
              <a:ea typeface="Montserrat"/>
              <a:cs typeface="Montserrat"/>
              <a:sym typeface="Montserrat"/>
            </a:endParaRPr>
          </a:p>
          <a:p>
            <a:pPr marL="0" lvl="0" indent="457200" algn="l" rtl="0">
              <a:spcBef>
                <a:spcPts val="1000"/>
              </a:spcBef>
              <a:spcAft>
                <a:spcPts val="0"/>
              </a:spcAft>
              <a:buNone/>
            </a:pPr>
            <a:r>
              <a:rPr lang="en" sz="1300">
                <a:latin typeface="Montserrat"/>
                <a:ea typeface="Montserrat"/>
                <a:cs typeface="Montserrat"/>
                <a:sym typeface="Montserrat"/>
              </a:rPr>
              <a:t>Vector mean</a:t>
            </a:r>
            <a:endParaRPr sz="1300">
              <a:latin typeface="Montserrat"/>
              <a:ea typeface="Montserrat"/>
              <a:cs typeface="Montserrat"/>
              <a:sym typeface="Montserrat"/>
            </a:endParaRPr>
          </a:p>
          <a:p>
            <a:pPr marL="0" lvl="0" indent="457200" algn="l" rtl="0">
              <a:spcBef>
                <a:spcPts val="0"/>
              </a:spcBef>
              <a:spcAft>
                <a:spcPts val="0"/>
              </a:spcAft>
              <a:buNone/>
            </a:pPr>
            <a:r>
              <a:rPr lang="en" sz="1300">
                <a:latin typeface="Montserrat"/>
                <a:ea typeface="Montserrat"/>
                <a:cs typeface="Montserrat"/>
                <a:sym typeface="Montserrat"/>
              </a:rPr>
              <a:t>Vector stdev</a:t>
            </a:r>
            <a:endParaRPr sz="1300">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cxnSp>
        <p:nvCxnSpPr>
          <p:cNvPr id="307" name="Google Shape;307;p36"/>
          <p:cNvCxnSpPr/>
          <p:nvPr/>
        </p:nvCxnSpPr>
        <p:spPr>
          <a:xfrm>
            <a:off x="3925575" y="2274825"/>
            <a:ext cx="936000" cy="0"/>
          </a:xfrm>
          <a:prstGeom prst="straightConnector1">
            <a:avLst/>
          </a:prstGeom>
          <a:noFill/>
          <a:ln w="9525" cap="flat" cmpd="sng">
            <a:solidFill>
              <a:schemeClr val="dk2"/>
            </a:solidFill>
            <a:prstDash val="solid"/>
            <a:round/>
            <a:headEnd type="none" w="med" len="med"/>
            <a:tailEnd type="triangle" w="med" len="med"/>
          </a:ln>
        </p:spPr>
      </p:cxnSp>
      <p:sp>
        <p:nvSpPr>
          <p:cNvPr id="308" name="Google Shape;308;p36"/>
          <p:cNvSpPr txBox="1"/>
          <p:nvPr/>
        </p:nvSpPr>
        <p:spPr>
          <a:xfrm>
            <a:off x="5083100" y="2074725"/>
            <a:ext cx="350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Store AAR(CAAR) of 40 sampling</a:t>
            </a:r>
            <a:endParaRPr>
              <a:latin typeface="Montserrat"/>
              <a:ea typeface="Montserrat"/>
              <a:cs typeface="Montserrat"/>
              <a:sym typeface="Montserrat"/>
            </a:endParaRPr>
          </a:p>
        </p:txBody>
      </p:sp>
      <p:sp>
        <p:nvSpPr>
          <p:cNvPr id="309" name="Google Shape;309;p36"/>
          <p:cNvSpPr txBox="1"/>
          <p:nvPr/>
        </p:nvSpPr>
        <p:spPr>
          <a:xfrm>
            <a:off x="617875" y="3019700"/>
            <a:ext cx="3797100" cy="160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Public member function:</a:t>
            </a:r>
            <a:endParaRPr>
              <a:latin typeface="Montserrat"/>
              <a:ea typeface="Montserrat"/>
              <a:cs typeface="Montserrat"/>
              <a:sym typeface="Montserrat"/>
            </a:endParaRPr>
          </a:p>
          <a:p>
            <a:pPr marL="0" lvl="0" indent="0" algn="l" rtl="0">
              <a:spcBef>
                <a:spcPts val="1000"/>
              </a:spcBef>
              <a:spcAft>
                <a:spcPts val="0"/>
              </a:spcAft>
              <a:buNone/>
            </a:pPr>
            <a:r>
              <a:rPr lang="en">
                <a:latin typeface="Montserrat"/>
                <a:ea typeface="Montserrat"/>
                <a:cs typeface="Montserrat"/>
                <a:sym typeface="Montserrat"/>
              </a:rPr>
              <a:t>	</a:t>
            </a:r>
            <a:r>
              <a:rPr lang="en" sz="1300">
                <a:latin typeface="Montserrat"/>
                <a:ea typeface="Montserrat"/>
                <a:cs typeface="Montserrat"/>
                <a:sym typeface="Montserrat"/>
              </a:rPr>
              <a:t>addData(Vector v)</a:t>
            </a:r>
            <a:endParaRPr sz="1300">
              <a:latin typeface="Montserrat"/>
              <a:ea typeface="Montserrat"/>
              <a:cs typeface="Montserrat"/>
              <a:sym typeface="Montserrat"/>
            </a:endParaRPr>
          </a:p>
          <a:p>
            <a:pPr marL="0" lvl="0" indent="0" algn="l" rtl="0">
              <a:spcBef>
                <a:spcPts val="1000"/>
              </a:spcBef>
              <a:spcAft>
                <a:spcPts val="0"/>
              </a:spcAft>
              <a:buNone/>
            </a:pPr>
            <a:r>
              <a:rPr lang="en" sz="1300">
                <a:latin typeface="Montserrat"/>
                <a:ea typeface="Montserrat"/>
                <a:cs typeface="Montserrat"/>
                <a:sym typeface="Montserrat"/>
              </a:rPr>
              <a:t>	calculate()</a:t>
            </a:r>
            <a:endParaRPr sz="1300">
              <a:latin typeface="Montserrat"/>
              <a:ea typeface="Montserrat"/>
              <a:cs typeface="Montserrat"/>
              <a:sym typeface="Montserrat"/>
            </a:endParaRPr>
          </a:p>
          <a:p>
            <a:pPr marL="0" lvl="0" indent="0" algn="l" rtl="0">
              <a:spcBef>
                <a:spcPts val="1000"/>
              </a:spcBef>
              <a:spcAft>
                <a:spcPts val="0"/>
              </a:spcAft>
              <a:buNone/>
            </a:pPr>
            <a:r>
              <a:rPr lang="en" sz="1300">
                <a:latin typeface="Montserrat"/>
                <a:ea typeface="Montserrat"/>
                <a:cs typeface="Montserrat"/>
                <a:sym typeface="Montserrat"/>
              </a:rPr>
              <a:t>	getMean()</a:t>
            </a:r>
            <a:endParaRPr sz="1300">
              <a:latin typeface="Montserrat"/>
              <a:ea typeface="Montserrat"/>
              <a:cs typeface="Montserrat"/>
              <a:sym typeface="Montserrat"/>
            </a:endParaRPr>
          </a:p>
          <a:p>
            <a:pPr marL="0" lvl="0" indent="0" algn="l" rtl="0">
              <a:spcBef>
                <a:spcPts val="0"/>
              </a:spcBef>
              <a:spcAft>
                <a:spcPts val="0"/>
              </a:spcAft>
              <a:buNone/>
            </a:pPr>
            <a:r>
              <a:rPr lang="en" sz="1300">
                <a:latin typeface="Montserrat"/>
                <a:ea typeface="Montserrat"/>
                <a:cs typeface="Montserrat"/>
                <a:sym typeface="Montserrat"/>
              </a:rPr>
              <a:t>	getStd()</a:t>
            </a:r>
            <a:endParaRPr sz="1300">
              <a:latin typeface="Montserrat"/>
              <a:ea typeface="Montserrat"/>
              <a:cs typeface="Montserrat"/>
              <a:sym typeface="Montserrat"/>
            </a:endParaRPr>
          </a:p>
        </p:txBody>
      </p:sp>
      <p:sp>
        <p:nvSpPr>
          <p:cNvPr id="310" name="Google Shape;310;p36"/>
          <p:cNvSpPr txBox="1"/>
          <p:nvPr/>
        </p:nvSpPr>
        <p:spPr>
          <a:xfrm>
            <a:off x="4328300" y="3270000"/>
            <a:ext cx="425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Called after each sampling to store results</a:t>
            </a:r>
            <a:endParaRPr>
              <a:latin typeface="Montserrat"/>
              <a:ea typeface="Montserrat"/>
              <a:cs typeface="Montserrat"/>
              <a:sym typeface="Montserrat"/>
            </a:endParaRPr>
          </a:p>
        </p:txBody>
      </p:sp>
      <p:cxnSp>
        <p:nvCxnSpPr>
          <p:cNvPr id="311" name="Google Shape;311;p36"/>
          <p:cNvCxnSpPr>
            <a:endCxn id="310" idx="1"/>
          </p:cNvCxnSpPr>
          <p:nvPr/>
        </p:nvCxnSpPr>
        <p:spPr>
          <a:xfrm rot="10800000" flipH="1">
            <a:off x="3080000" y="3470100"/>
            <a:ext cx="1248300" cy="103200"/>
          </a:xfrm>
          <a:prstGeom prst="straightConnector1">
            <a:avLst/>
          </a:prstGeom>
          <a:noFill/>
          <a:ln w="9525" cap="flat" cmpd="sng">
            <a:solidFill>
              <a:schemeClr val="dk2"/>
            </a:solidFill>
            <a:prstDash val="solid"/>
            <a:round/>
            <a:headEnd type="none" w="med" len="med"/>
            <a:tailEnd type="triangle" w="med" len="med"/>
          </a:ln>
        </p:spPr>
      </p:cxnSp>
      <p:cxnSp>
        <p:nvCxnSpPr>
          <p:cNvPr id="312" name="Google Shape;312;p36"/>
          <p:cNvCxnSpPr>
            <a:endCxn id="313" idx="1"/>
          </p:cNvCxnSpPr>
          <p:nvPr/>
        </p:nvCxnSpPr>
        <p:spPr>
          <a:xfrm>
            <a:off x="2264900" y="3925650"/>
            <a:ext cx="855300" cy="103800"/>
          </a:xfrm>
          <a:prstGeom prst="straightConnector1">
            <a:avLst/>
          </a:prstGeom>
          <a:noFill/>
          <a:ln w="9525" cap="flat" cmpd="sng">
            <a:solidFill>
              <a:schemeClr val="dk2"/>
            </a:solidFill>
            <a:prstDash val="solid"/>
            <a:round/>
            <a:headEnd type="none" w="med" len="med"/>
            <a:tailEnd type="triangle" w="med" len="med"/>
          </a:ln>
        </p:spPr>
      </p:cxnSp>
      <p:sp>
        <p:nvSpPr>
          <p:cNvPr id="313" name="Google Shape;313;p36"/>
          <p:cNvSpPr txBox="1"/>
          <p:nvPr/>
        </p:nvSpPr>
        <p:spPr>
          <a:xfrm>
            <a:off x="3120200" y="3721650"/>
            <a:ext cx="5797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Called after all the sampling to use sampleData to calculate Ave AAR(CAAR) &amp; AAR std(CAAR std) and store in mean &amp; stdev</a:t>
            </a:r>
            <a:endParaRPr>
              <a:latin typeface="Montserrat"/>
              <a:ea typeface="Montserrat"/>
              <a:cs typeface="Montserrat"/>
              <a:sym typeface="Montserrat"/>
            </a:endParaRPr>
          </a:p>
        </p:txBody>
      </p:sp>
      <p:cxnSp>
        <p:nvCxnSpPr>
          <p:cNvPr id="314" name="Google Shape;314;p36"/>
          <p:cNvCxnSpPr>
            <a:endCxn id="315" idx="1"/>
          </p:cNvCxnSpPr>
          <p:nvPr/>
        </p:nvCxnSpPr>
        <p:spPr>
          <a:xfrm>
            <a:off x="2314950" y="4388700"/>
            <a:ext cx="875700" cy="97200"/>
          </a:xfrm>
          <a:prstGeom prst="straightConnector1">
            <a:avLst/>
          </a:prstGeom>
          <a:noFill/>
          <a:ln w="9525" cap="flat" cmpd="sng">
            <a:solidFill>
              <a:schemeClr val="dk2"/>
            </a:solidFill>
            <a:prstDash val="solid"/>
            <a:round/>
            <a:headEnd type="none" w="med" len="med"/>
            <a:tailEnd type="triangle" w="med" len="med"/>
          </a:ln>
        </p:spPr>
      </p:cxnSp>
      <p:sp>
        <p:nvSpPr>
          <p:cNvPr id="315" name="Google Shape;315;p36"/>
          <p:cNvSpPr txBox="1"/>
          <p:nvPr/>
        </p:nvSpPr>
        <p:spPr>
          <a:xfrm>
            <a:off x="3190650" y="4285800"/>
            <a:ext cx="334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Return mean(stdev)</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7"/>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
        <p:nvSpPr>
          <p:cNvPr id="321" name="Google Shape;321;p37"/>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Class Bootstrap</a:t>
            </a:r>
            <a:endParaRPr b="1">
              <a:solidFill>
                <a:schemeClr val="dk1"/>
              </a:solidFill>
              <a:latin typeface="Frank Ruhl Libre"/>
              <a:ea typeface="Frank Ruhl Libre"/>
              <a:cs typeface="Frank Ruhl Libre"/>
              <a:sym typeface="Frank Ruhl Libre"/>
            </a:endParaRPr>
          </a:p>
        </p:txBody>
      </p:sp>
      <p:sp>
        <p:nvSpPr>
          <p:cNvPr id="322" name="Google Shape;322;p37"/>
          <p:cNvSpPr txBox="1"/>
          <p:nvPr/>
        </p:nvSpPr>
        <p:spPr>
          <a:xfrm>
            <a:off x="617875" y="1046700"/>
            <a:ext cx="7071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Used to generate random number to do the sampling and calculate result matrix of 3 group</a:t>
            </a:r>
            <a:endParaRPr>
              <a:latin typeface="Montserrat"/>
              <a:ea typeface="Montserrat"/>
              <a:cs typeface="Montserrat"/>
              <a:sym typeface="Montserrat"/>
            </a:endParaRPr>
          </a:p>
        </p:txBody>
      </p:sp>
      <p:sp>
        <p:nvSpPr>
          <p:cNvPr id="323" name="Google Shape;323;p37"/>
          <p:cNvSpPr txBox="1"/>
          <p:nvPr/>
        </p:nvSpPr>
        <p:spPr>
          <a:xfrm>
            <a:off x="617875" y="1711125"/>
            <a:ext cx="7766700" cy="147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Private data member:</a:t>
            </a:r>
            <a:endParaRPr>
              <a:latin typeface="Montserrat"/>
              <a:ea typeface="Montserrat"/>
              <a:cs typeface="Montserrat"/>
              <a:sym typeface="Montserrat"/>
            </a:endParaRPr>
          </a:p>
          <a:p>
            <a:pPr marL="0" lvl="0" indent="0" algn="l" rtl="0">
              <a:spcBef>
                <a:spcPts val="1000"/>
              </a:spcBef>
              <a:spcAft>
                <a:spcPts val="0"/>
              </a:spcAft>
              <a:buNone/>
            </a:pPr>
            <a:r>
              <a:rPr lang="en">
                <a:latin typeface="Montserrat"/>
                <a:ea typeface="Montserrat"/>
                <a:cs typeface="Montserrat"/>
                <a:sym typeface="Montserrat"/>
              </a:rPr>
              <a:t>	</a:t>
            </a:r>
            <a:r>
              <a:rPr lang="en" sz="1300">
                <a:latin typeface="Montserrat"/>
                <a:ea typeface="Montserrat"/>
                <a:cs typeface="Montserrat"/>
                <a:sym typeface="Montserrat"/>
              </a:rPr>
              <a:t>vector&lt;vector&lt;Stock*&gt;&gt; symbolList</a:t>
            </a:r>
            <a:endParaRPr sz="1300">
              <a:latin typeface="Montserrat"/>
              <a:ea typeface="Montserrat"/>
              <a:cs typeface="Montserrat"/>
              <a:sym typeface="Montserrat"/>
            </a:endParaRPr>
          </a:p>
          <a:p>
            <a:pPr marL="0" lvl="0" indent="0" algn="l" rtl="0">
              <a:spcBef>
                <a:spcPts val="1000"/>
              </a:spcBef>
              <a:spcAft>
                <a:spcPts val="0"/>
              </a:spcAft>
              <a:buNone/>
            </a:pPr>
            <a:r>
              <a:rPr lang="en" sz="1300">
                <a:latin typeface="Montserrat"/>
                <a:ea typeface="Montserrat"/>
                <a:cs typeface="Montserrat"/>
                <a:sym typeface="Montserrat"/>
              </a:rPr>
              <a:t>		Store all the stock pointers that have enough data</a:t>
            </a:r>
            <a:endParaRPr sz="1300">
              <a:latin typeface="Montserrat"/>
              <a:ea typeface="Montserrat"/>
              <a:cs typeface="Montserrat"/>
              <a:sym typeface="Montserrat"/>
            </a:endParaRPr>
          </a:p>
          <a:p>
            <a:pPr marL="914400" lvl="0" indent="457200" algn="l" rtl="0">
              <a:spcBef>
                <a:spcPts val="0"/>
              </a:spcBef>
              <a:spcAft>
                <a:spcPts val="0"/>
              </a:spcAft>
              <a:buNone/>
            </a:pPr>
            <a:r>
              <a:rPr lang="en" sz="1300">
                <a:latin typeface="Montserrat"/>
                <a:ea typeface="Montserrat"/>
                <a:cs typeface="Montserrat"/>
                <a:sym typeface="Montserrat"/>
              </a:rPr>
              <a:t>symbolList.size() = 3</a:t>
            </a:r>
            <a:endParaRPr sz="1300">
              <a:latin typeface="Montserrat"/>
              <a:ea typeface="Montserrat"/>
              <a:cs typeface="Montserrat"/>
              <a:sym typeface="Montserrat"/>
            </a:endParaRPr>
          </a:p>
          <a:p>
            <a:pPr marL="914400" lvl="0" indent="457200" algn="l" rtl="0">
              <a:spcBef>
                <a:spcPts val="0"/>
              </a:spcBef>
              <a:spcAft>
                <a:spcPts val="0"/>
              </a:spcAft>
              <a:buNone/>
            </a:pPr>
            <a:r>
              <a:rPr lang="en" sz="1300">
                <a:latin typeface="Montserrat"/>
                <a:ea typeface="Montserrat"/>
                <a:cs typeface="Montserrat"/>
                <a:sym typeface="Montserrat"/>
              </a:rPr>
              <a:t>symbolList[i].size() = num of stocks with enough data in each group</a:t>
            </a:r>
            <a:endParaRPr sz="1300">
              <a:latin typeface="Montserrat"/>
              <a:ea typeface="Montserrat"/>
              <a:cs typeface="Montserrat"/>
              <a:sym typeface="Montserrat"/>
            </a:endParaRPr>
          </a:p>
        </p:txBody>
      </p:sp>
      <p:sp>
        <p:nvSpPr>
          <p:cNvPr id="324" name="Google Shape;324;p37"/>
          <p:cNvSpPr txBox="1"/>
          <p:nvPr/>
        </p:nvSpPr>
        <p:spPr>
          <a:xfrm>
            <a:off x="617875" y="3278550"/>
            <a:ext cx="7206900" cy="160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Public member function:</a:t>
            </a:r>
            <a:endParaRPr>
              <a:latin typeface="Montserrat"/>
              <a:ea typeface="Montserrat"/>
              <a:cs typeface="Montserrat"/>
              <a:sym typeface="Montserrat"/>
            </a:endParaRPr>
          </a:p>
          <a:p>
            <a:pPr marL="0" lvl="0" indent="0" algn="l" rtl="0">
              <a:spcBef>
                <a:spcPts val="1000"/>
              </a:spcBef>
              <a:spcAft>
                <a:spcPts val="0"/>
              </a:spcAft>
              <a:buNone/>
            </a:pPr>
            <a:r>
              <a:rPr lang="en">
                <a:latin typeface="Montserrat"/>
                <a:ea typeface="Montserrat"/>
                <a:cs typeface="Montserrat"/>
                <a:sym typeface="Montserrat"/>
              </a:rPr>
              <a:t>	</a:t>
            </a:r>
            <a:r>
              <a:rPr lang="en" sz="1300">
                <a:latin typeface="Montserrat"/>
                <a:ea typeface="Montserrat"/>
                <a:cs typeface="Montserrat"/>
                <a:sym typeface="Montserrat"/>
              </a:rPr>
              <a:t>constructor with a parameter (parameter: vector of map of 3 group)</a:t>
            </a:r>
            <a:endParaRPr sz="1300">
              <a:latin typeface="Montserrat"/>
              <a:ea typeface="Montserrat"/>
              <a:cs typeface="Montserrat"/>
              <a:sym typeface="Montserrat"/>
            </a:endParaRPr>
          </a:p>
          <a:p>
            <a:pPr marL="0" lvl="0" indent="0" algn="l" rtl="0">
              <a:spcBef>
                <a:spcPts val="1000"/>
              </a:spcBef>
              <a:spcAft>
                <a:spcPts val="0"/>
              </a:spcAft>
              <a:buNone/>
            </a:pPr>
            <a:r>
              <a:rPr lang="en" sz="1300">
                <a:latin typeface="Montserrat"/>
                <a:ea typeface="Montserrat"/>
                <a:cs typeface="Montserrat"/>
                <a:sym typeface="Montserrat"/>
              </a:rPr>
              <a:t>		Set seed for random number generator </a:t>
            </a:r>
            <a:endParaRPr sz="1300">
              <a:latin typeface="Montserrat"/>
              <a:ea typeface="Montserrat"/>
              <a:cs typeface="Montserrat"/>
              <a:sym typeface="Montserrat"/>
            </a:endParaRPr>
          </a:p>
          <a:p>
            <a:pPr marL="457200" lvl="0" indent="457200" algn="l" rtl="0">
              <a:spcBef>
                <a:spcPts val="1000"/>
              </a:spcBef>
              <a:spcAft>
                <a:spcPts val="0"/>
              </a:spcAft>
              <a:buNone/>
            </a:pPr>
            <a:r>
              <a:rPr lang="en" sz="1300">
                <a:latin typeface="Montserrat"/>
                <a:ea typeface="Montserrat"/>
                <a:cs typeface="Montserrat"/>
                <a:sym typeface="Montserrat"/>
              </a:rPr>
              <a:t>go through 3 map &amp; store pointer into symbolList</a:t>
            </a: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8"/>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
        <p:nvSpPr>
          <p:cNvPr id="330" name="Google Shape;330;p38"/>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Class Bootstrap</a:t>
            </a:r>
            <a:endParaRPr b="1">
              <a:solidFill>
                <a:schemeClr val="dk1"/>
              </a:solidFill>
              <a:latin typeface="Frank Ruhl Libre"/>
              <a:ea typeface="Frank Ruhl Libre"/>
              <a:cs typeface="Frank Ruhl Libre"/>
              <a:sym typeface="Frank Ruhl Libre"/>
            </a:endParaRPr>
          </a:p>
        </p:txBody>
      </p:sp>
      <p:sp>
        <p:nvSpPr>
          <p:cNvPr id="331" name="Google Shape;331;p38"/>
          <p:cNvSpPr txBox="1"/>
          <p:nvPr/>
        </p:nvSpPr>
        <p:spPr>
          <a:xfrm>
            <a:off x="407175" y="996600"/>
            <a:ext cx="8641800" cy="409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Public member function:</a:t>
            </a:r>
            <a:endParaRPr>
              <a:latin typeface="Montserrat"/>
              <a:ea typeface="Montserrat"/>
              <a:cs typeface="Montserrat"/>
              <a:sym typeface="Montserrat"/>
            </a:endParaRPr>
          </a:p>
          <a:p>
            <a:pPr marL="0" lvl="0" indent="0" algn="l" rtl="0">
              <a:spcBef>
                <a:spcPts val="1000"/>
              </a:spcBef>
              <a:spcAft>
                <a:spcPts val="0"/>
              </a:spcAft>
              <a:buNone/>
            </a:pPr>
            <a:r>
              <a:rPr lang="en">
                <a:latin typeface="Montserrat"/>
                <a:ea typeface="Montserrat"/>
                <a:cs typeface="Montserrat"/>
                <a:sym typeface="Montserrat"/>
              </a:rPr>
              <a:t>	</a:t>
            </a:r>
            <a:r>
              <a:rPr lang="en" sz="1300">
                <a:latin typeface="Montserrat"/>
                <a:ea typeface="Montserrat"/>
                <a:cs typeface="Montserrat"/>
                <a:sym typeface="Montserrat"/>
              </a:rPr>
              <a:t>vector&lt;vector&lt;Stock*&gt;&gt; Sampling(int size)</a:t>
            </a:r>
            <a:endParaRPr sz="1300">
              <a:latin typeface="Montserrat"/>
              <a:ea typeface="Montserrat"/>
              <a:cs typeface="Montserrat"/>
              <a:sym typeface="Montserrat"/>
            </a:endParaRPr>
          </a:p>
          <a:p>
            <a:pPr marL="0" lvl="0" indent="0" algn="l" rtl="0">
              <a:spcBef>
                <a:spcPts val="1000"/>
              </a:spcBef>
              <a:spcAft>
                <a:spcPts val="0"/>
              </a:spcAft>
              <a:buNone/>
            </a:pPr>
            <a:r>
              <a:rPr lang="en" sz="1300">
                <a:latin typeface="Montserrat"/>
                <a:ea typeface="Montserrat"/>
                <a:cs typeface="Montserrat"/>
                <a:sym typeface="Montserrat"/>
              </a:rPr>
              <a:t>		Generate a sample for 3 group</a:t>
            </a:r>
            <a:endParaRPr sz="1300">
              <a:latin typeface="Montserrat"/>
              <a:ea typeface="Montserrat"/>
              <a:cs typeface="Montserrat"/>
              <a:sym typeface="Montserrat"/>
            </a:endParaRPr>
          </a:p>
          <a:p>
            <a:pPr marL="457200" lvl="0" indent="457200" algn="l" rtl="0">
              <a:spcBef>
                <a:spcPts val="1000"/>
              </a:spcBef>
              <a:spcAft>
                <a:spcPts val="0"/>
              </a:spcAft>
              <a:buNone/>
            </a:pPr>
            <a:r>
              <a:rPr lang="en" sz="1300">
                <a:latin typeface="Montserrat"/>
                <a:ea typeface="Montserrat"/>
                <a:cs typeface="Montserrat"/>
                <a:sym typeface="Montserrat"/>
              </a:rPr>
              <a:t>size: num of sample, in this project 80</a:t>
            </a:r>
            <a:endParaRPr sz="1300">
              <a:latin typeface="Montserrat"/>
              <a:ea typeface="Montserrat"/>
              <a:cs typeface="Montserrat"/>
              <a:sym typeface="Montserrat"/>
            </a:endParaRPr>
          </a:p>
          <a:p>
            <a:pPr marL="0" lvl="0" indent="0" algn="l" rtl="0">
              <a:spcBef>
                <a:spcPts val="1000"/>
              </a:spcBef>
              <a:spcAft>
                <a:spcPts val="0"/>
              </a:spcAft>
              <a:buNone/>
            </a:pPr>
            <a:r>
              <a:rPr lang="en" sz="1300">
                <a:latin typeface="Montserrat"/>
                <a:ea typeface="Montserrat"/>
                <a:cs typeface="Montserrat"/>
                <a:sym typeface="Montserrat"/>
              </a:rPr>
              <a:t>		Use while loop to ensure 80 different stocks for each group</a:t>
            </a:r>
            <a:endParaRPr sz="1300">
              <a:latin typeface="Montserrat"/>
              <a:ea typeface="Montserrat"/>
              <a:cs typeface="Montserrat"/>
              <a:sym typeface="Montserrat"/>
            </a:endParaRPr>
          </a:p>
          <a:p>
            <a:pPr marL="457200" lvl="0" indent="457200" algn="l" rtl="0">
              <a:spcBef>
                <a:spcPts val="1000"/>
              </a:spcBef>
              <a:spcAft>
                <a:spcPts val="0"/>
              </a:spcAft>
              <a:buNone/>
            </a:pPr>
            <a:r>
              <a:rPr lang="en" sz="1300">
                <a:latin typeface="Montserrat"/>
                <a:ea typeface="Montserrat"/>
                <a:cs typeface="Montserrat"/>
                <a:sym typeface="Montserrat"/>
              </a:rPr>
              <a:t>Size of return: 3x80</a:t>
            </a:r>
            <a:endParaRPr sz="1300">
              <a:latin typeface="Montserrat"/>
              <a:ea typeface="Montserrat"/>
              <a:cs typeface="Montserrat"/>
              <a:sym typeface="Montserrat"/>
            </a:endParaRPr>
          </a:p>
          <a:p>
            <a:pPr marL="0" lvl="0" indent="0" algn="l" rtl="0">
              <a:spcBef>
                <a:spcPts val="1000"/>
              </a:spcBef>
              <a:spcAft>
                <a:spcPts val="0"/>
              </a:spcAft>
              <a:buNone/>
            </a:pPr>
            <a:r>
              <a:rPr lang="en" sz="1300">
                <a:latin typeface="Montserrat"/>
                <a:ea typeface="Montserrat"/>
                <a:cs typeface="Montserrat"/>
                <a:sym typeface="Montserrat"/>
              </a:rPr>
              <a:t>	vector&lt;vector&lt;Vector&gt;&gt; calculateResultMatrix(int size, int times, const Benchmark&amp; iwv)</a:t>
            </a:r>
            <a:endParaRPr sz="1300">
              <a:latin typeface="Montserrat"/>
              <a:ea typeface="Montserrat"/>
              <a:cs typeface="Montserrat"/>
              <a:sym typeface="Montserrat"/>
            </a:endParaRPr>
          </a:p>
          <a:p>
            <a:pPr marL="0" lvl="0" indent="0" algn="l" rtl="0">
              <a:spcBef>
                <a:spcPts val="1000"/>
              </a:spcBef>
              <a:spcAft>
                <a:spcPts val="0"/>
              </a:spcAft>
              <a:buNone/>
            </a:pPr>
            <a:r>
              <a:rPr lang="en" sz="1300">
                <a:latin typeface="Montserrat"/>
                <a:ea typeface="Montserrat"/>
                <a:cs typeface="Montserrat"/>
                <a:sym typeface="Montserrat"/>
              </a:rPr>
              <a:t>		size: used when calling the function Sampling</a:t>
            </a:r>
            <a:endParaRPr sz="1300">
              <a:latin typeface="Montserrat"/>
              <a:ea typeface="Montserrat"/>
              <a:cs typeface="Montserrat"/>
              <a:sym typeface="Montserrat"/>
            </a:endParaRPr>
          </a:p>
          <a:p>
            <a:pPr marL="0" lvl="0" indent="0" algn="l" rtl="0">
              <a:spcBef>
                <a:spcPts val="1000"/>
              </a:spcBef>
              <a:spcAft>
                <a:spcPts val="0"/>
              </a:spcAft>
              <a:buNone/>
            </a:pPr>
            <a:r>
              <a:rPr lang="en" sz="1300">
                <a:latin typeface="Montserrat"/>
                <a:ea typeface="Montserrat"/>
                <a:cs typeface="Montserrat"/>
                <a:sym typeface="Montserrat"/>
              </a:rPr>
              <a:t>		times: times of sampling, in this project 40</a:t>
            </a:r>
            <a:endParaRPr sz="1300">
              <a:latin typeface="Montserrat"/>
              <a:ea typeface="Montserrat"/>
              <a:cs typeface="Montserrat"/>
              <a:sym typeface="Montserrat"/>
            </a:endParaRPr>
          </a:p>
          <a:p>
            <a:pPr marL="1371600" lvl="0" indent="-311150" algn="l" rtl="0">
              <a:spcBef>
                <a:spcPts val="1000"/>
              </a:spcBef>
              <a:spcAft>
                <a:spcPts val="0"/>
              </a:spcAft>
              <a:buSzPts val="1300"/>
              <a:buFont typeface="Montserrat"/>
              <a:buAutoNum type="arabicParenR"/>
            </a:pPr>
            <a:r>
              <a:rPr lang="en" sz="1300">
                <a:latin typeface="Montserrat"/>
                <a:ea typeface="Montserrat"/>
                <a:cs typeface="Montserrat"/>
                <a:sym typeface="Montserrat"/>
              </a:rPr>
              <a:t>do the sampling, call the member function of class OneCalcul to get AAR &amp; CAAR and store. </a:t>
            </a:r>
            <a:endParaRPr sz="1300">
              <a:latin typeface="Montserrat"/>
              <a:ea typeface="Montserrat"/>
              <a:cs typeface="Montserrat"/>
              <a:sym typeface="Montserrat"/>
            </a:endParaRPr>
          </a:p>
          <a:p>
            <a:pPr marL="1371600" lvl="0" indent="-311150" algn="l" rtl="0">
              <a:spcBef>
                <a:spcPts val="0"/>
              </a:spcBef>
              <a:spcAft>
                <a:spcPts val="0"/>
              </a:spcAft>
              <a:buSzPts val="1300"/>
              <a:buFont typeface="Montserrat"/>
              <a:buAutoNum type="arabicParenR"/>
            </a:pPr>
            <a:r>
              <a:rPr lang="en" sz="1300">
                <a:latin typeface="Montserrat"/>
                <a:ea typeface="Montserrat"/>
                <a:cs typeface="Montserrat"/>
                <a:sym typeface="Montserrat"/>
              </a:rPr>
              <a:t>call the member function of class SampleCalcul to calculate and store the result</a:t>
            </a:r>
            <a:endParaRPr sz="1300">
              <a:latin typeface="Montserrat"/>
              <a:ea typeface="Montserrat"/>
              <a:cs typeface="Montserrat"/>
              <a:sym typeface="Montserrat"/>
            </a:endParaRPr>
          </a:p>
          <a:p>
            <a:pPr marL="0" lvl="0" indent="0" algn="l" rtl="0">
              <a:spcBef>
                <a:spcPts val="1000"/>
              </a:spcBef>
              <a:spcAft>
                <a:spcPts val="0"/>
              </a:spcAft>
              <a:buNone/>
            </a:pPr>
            <a:r>
              <a:rPr lang="en" sz="1300">
                <a:latin typeface="Montserrat"/>
                <a:ea typeface="Montserrat"/>
                <a:cs typeface="Montserrat"/>
                <a:sym typeface="Montserrat"/>
              </a:rPr>
              <a:t>		Size of return: 3x4x2N</a:t>
            </a:r>
            <a:endParaRPr sz="13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p:nvPr/>
        </p:nvSpPr>
        <p:spPr>
          <a:xfrm>
            <a:off x="0" y="285750"/>
            <a:ext cx="30000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dk1"/>
                </a:solidFill>
                <a:latin typeface="Frank Ruhl Libre"/>
                <a:ea typeface="Frank Ruhl Libre"/>
                <a:cs typeface="Frank Ruhl Libre"/>
                <a:sym typeface="Frank Ruhl Libre"/>
              </a:rPr>
              <a:t>Summary</a:t>
            </a:r>
            <a:endParaRPr sz="2900" b="1">
              <a:solidFill>
                <a:schemeClr val="dk1"/>
              </a:solidFill>
              <a:latin typeface="Frank Ruhl Libre"/>
              <a:ea typeface="Frank Ruhl Libre"/>
              <a:cs typeface="Frank Ruhl Libre"/>
              <a:sym typeface="Frank Ruhl Libre"/>
            </a:endParaRPr>
          </a:p>
        </p:txBody>
      </p:sp>
      <p:sp>
        <p:nvSpPr>
          <p:cNvPr id="119" name="Google Shape;119;p20"/>
          <p:cNvSpPr txBox="1"/>
          <p:nvPr/>
        </p:nvSpPr>
        <p:spPr>
          <a:xfrm>
            <a:off x="1143000" y="1185025"/>
            <a:ext cx="6723600" cy="334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latin typeface="Montserrat"/>
                <a:ea typeface="Montserrat"/>
                <a:cs typeface="Montserrat"/>
                <a:sym typeface="Montserrat"/>
              </a:rPr>
              <a:t>In this project, our team investigated the relationship between Russell 3000 stocks’ earning surprise percentage and their CAAR (Cumulative Average Abnormal Return) based on IWV benchmark before and after the earning announcement date.</a:t>
            </a:r>
            <a:endParaRPr>
              <a:latin typeface="Montserrat"/>
              <a:ea typeface="Montserrat"/>
              <a:cs typeface="Montserrat"/>
              <a:sym typeface="Montserrat"/>
            </a:endParaRPr>
          </a:p>
          <a:p>
            <a:pPr marL="0" lvl="0" indent="0" algn="l" rtl="0">
              <a:lnSpc>
                <a:spcPct val="115000"/>
              </a:lnSpc>
              <a:spcBef>
                <a:spcPts val="0"/>
              </a:spcBef>
              <a:spcAft>
                <a:spcPts val="0"/>
              </a:spcAft>
              <a:buNone/>
            </a:pPr>
            <a:endParaRPr>
              <a:latin typeface="Montserrat"/>
              <a:ea typeface="Montserrat"/>
              <a:cs typeface="Montserrat"/>
              <a:sym typeface="Montserrat"/>
            </a:endParaRPr>
          </a:p>
          <a:p>
            <a:pPr marL="0" lvl="0" indent="0" algn="l" rtl="0">
              <a:lnSpc>
                <a:spcPct val="115000"/>
              </a:lnSpc>
              <a:spcBef>
                <a:spcPts val="0"/>
              </a:spcBef>
              <a:spcAft>
                <a:spcPts val="0"/>
              </a:spcAft>
              <a:buNone/>
            </a:pPr>
            <a:endParaRPr>
              <a:latin typeface="Montserrat"/>
              <a:ea typeface="Montserrat"/>
              <a:cs typeface="Montserrat"/>
              <a:sym typeface="Montserrat"/>
            </a:endParaRPr>
          </a:p>
          <a:p>
            <a:pPr marL="0" lvl="0" indent="0" algn="l" rtl="0">
              <a:lnSpc>
                <a:spcPct val="115000"/>
              </a:lnSpc>
              <a:spcBef>
                <a:spcPts val="0"/>
              </a:spcBef>
              <a:spcAft>
                <a:spcPts val="0"/>
              </a:spcAft>
              <a:buNone/>
            </a:pPr>
            <a:r>
              <a:rPr lang="en">
                <a:latin typeface="Montserrat"/>
                <a:ea typeface="Montserrat"/>
                <a:cs typeface="Montserrat"/>
                <a:sym typeface="Montserrat"/>
              </a:rPr>
              <a:t>We divided all Russell 3000 stocks equally into 3 groups (beat, meet and miss) according to their earning surprise percentage and implemented bootstrapping 40 times with batch size 80 to all 3 groups. We found that in general, stocks with higher surprise percentage would have higher CAAR after earning announcement date.</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  </a:t>
            </a:r>
            <a:endParaRPr>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9"/>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chemeClr val="accent2"/>
                </a:solidFill>
              </a:rPr>
              <a:t>Visualization</a:t>
            </a:r>
            <a:endParaRPr sz="3600">
              <a:solidFill>
                <a:schemeClr val="accent2"/>
              </a:solidFill>
            </a:endParaRPr>
          </a:p>
          <a:p>
            <a:pPr marL="0" lvl="0" indent="0" algn="ctr" rtl="0">
              <a:spcBef>
                <a:spcPts val="0"/>
              </a:spcBef>
              <a:spcAft>
                <a:spcPts val="0"/>
              </a:spcAft>
              <a:buNone/>
            </a:pPr>
            <a:r>
              <a:rPr lang="en" sz="3600">
                <a:solidFill>
                  <a:schemeClr val="accent2"/>
                </a:solidFill>
              </a:rPr>
              <a:t>&amp; </a:t>
            </a:r>
            <a:endParaRPr sz="3600">
              <a:solidFill>
                <a:schemeClr val="accent2"/>
              </a:solidFill>
            </a:endParaRPr>
          </a:p>
          <a:p>
            <a:pPr marL="0" lvl="0" indent="0" algn="ctr" rtl="0">
              <a:spcBef>
                <a:spcPts val="0"/>
              </a:spcBef>
              <a:spcAft>
                <a:spcPts val="0"/>
              </a:spcAft>
              <a:buNone/>
            </a:pPr>
            <a:r>
              <a:rPr lang="en" sz="3600">
                <a:solidFill>
                  <a:schemeClr val="accent2"/>
                </a:solidFill>
              </a:rPr>
              <a:t>Gnuplot</a:t>
            </a:r>
            <a:endParaRPr sz="3600">
              <a:solidFill>
                <a:schemeClr val="accent2"/>
              </a:solidFill>
            </a:endParaRPr>
          </a:p>
        </p:txBody>
      </p:sp>
      <p:sp>
        <p:nvSpPr>
          <p:cNvPr id="337" name="Google Shape;337;p39"/>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 3</a:t>
            </a:r>
            <a:endParaRPr sz="900">
              <a:solidFill>
                <a:schemeClr val="accent2"/>
              </a:solidFill>
              <a:latin typeface="Montserrat ExtraBold"/>
              <a:ea typeface="Montserrat ExtraBold"/>
              <a:cs typeface="Montserrat ExtraBold"/>
              <a:sym typeface="Montserrat ExtraBold"/>
            </a:endParaRPr>
          </a:p>
        </p:txBody>
      </p:sp>
      <p:cxnSp>
        <p:nvCxnSpPr>
          <p:cNvPr id="338" name="Google Shape;338;p39"/>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0"/>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3</a:t>
            </a:r>
            <a:endParaRPr sz="700" b="1">
              <a:solidFill>
                <a:srgbClr val="9A6ABA"/>
              </a:solidFill>
              <a:latin typeface="Montserrat"/>
              <a:ea typeface="Montserrat"/>
              <a:cs typeface="Montserrat"/>
              <a:sym typeface="Montserrat"/>
            </a:endParaRPr>
          </a:p>
        </p:txBody>
      </p:sp>
      <p:sp>
        <p:nvSpPr>
          <p:cNvPr id="344" name="Google Shape;344;p40"/>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Gnuplot - Averaged CAAR for Beat, Meet, Miss Groups</a:t>
            </a:r>
            <a:endParaRPr b="1">
              <a:solidFill>
                <a:schemeClr val="dk1"/>
              </a:solidFill>
              <a:latin typeface="Frank Ruhl Libre"/>
              <a:ea typeface="Frank Ruhl Libre"/>
              <a:cs typeface="Frank Ruhl Libre"/>
              <a:sym typeface="Frank Ruhl Libre"/>
            </a:endParaRPr>
          </a:p>
        </p:txBody>
      </p:sp>
      <p:pic>
        <p:nvPicPr>
          <p:cNvPr id="345" name="Google Shape;345;p40"/>
          <p:cNvPicPr preferRelativeResize="0"/>
          <p:nvPr/>
        </p:nvPicPr>
        <p:blipFill>
          <a:blip r:embed="rId3">
            <a:alphaModFix/>
          </a:blip>
          <a:stretch>
            <a:fillRect/>
          </a:stretch>
        </p:blipFill>
        <p:spPr>
          <a:xfrm>
            <a:off x="1992975" y="1046700"/>
            <a:ext cx="5728725" cy="393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1"/>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3</a:t>
            </a:r>
            <a:endParaRPr sz="700" b="1">
              <a:solidFill>
                <a:srgbClr val="9A6ABA"/>
              </a:solidFill>
              <a:latin typeface="Montserrat"/>
              <a:ea typeface="Montserrat"/>
              <a:cs typeface="Montserrat"/>
              <a:sym typeface="Montserrat"/>
            </a:endParaRPr>
          </a:p>
        </p:txBody>
      </p:sp>
      <p:sp>
        <p:nvSpPr>
          <p:cNvPr id="351" name="Google Shape;351;p41"/>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Gnuplot - Averaged CAAR for Beat, Meet, Miss Groups</a:t>
            </a:r>
            <a:endParaRPr b="1">
              <a:solidFill>
                <a:schemeClr val="dk1"/>
              </a:solidFill>
              <a:latin typeface="Frank Ruhl Libre"/>
              <a:ea typeface="Frank Ruhl Libre"/>
              <a:cs typeface="Frank Ruhl Libre"/>
              <a:sym typeface="Frank Ruhl Libre"/>
            </a:endParaRPr>
          </a:p>
        </p:txBody>
      </p:sp>
      <p:pic>
        <p:nvPicPr>
          <p:cNvPr id="352" name="Google Shape;352;p41"/>
          <p:cNvPicPr preferRelativeResize="0"/>
          <p:nvPr/>
        </p:nvPicPr>
        <p:blipFill>
          <a:blip r:embed="rId3">
            <a:alphaModFix/>
          </a:blip>
          <a:stretch>
            <a:fillRect/>
          </a:stretch>
        </p:blipFill>
        <p:spPr>
          <a:xfrm>
            <a:off x="1524000" y="997875"/>
            <a:ext cx="6096000" cy="3657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2"/>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chemeClr val="accent2"/>
                </a:solidFill>
              </a:rPr>
              <a:t>Conclusion </a:t>
            </a:r>
            <a:endParaRPr sz="3600">
              <a:solidFill>
                <a:schemeClr val="accent2"/>
              </a:solidFill>
            </a:endParaRPr>
          </a:p>
          <a:p>
            <a:pPr marL="0" lvl="0" indent="0" algn="ctr" rtl="0">
              <a:spcBef>
                <a:spcPts val="0"/>
              </a:spcBef>
              <a:spcAft>
                <a:spcPts val="0"/>
              </a:spcAft>
              <a:buNone/>
            </a:pPr>
            <a:endParaRPr sz="3600">
              <a:solidFill>
                <a:schemeClr val="accent2"/>
              </a:solidFill>
            </a:endParaRPr>
          </a:p>
        </p:txBody>
      </p:sp>
      <p:sp>
        <p:nvSpPr>
          <p:cNvPr id="358" name="Google Shape;358;p42"/>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04</a:t>
            </a:r>
            <a:endParaRPr sz="900">
              <a:solidFill>
                <a:schemeClr val="accent2"/>
              </a:solidFill>
              <a:latin typeface="Montserrat ExtraBold"/>
              <a:ea typeface="Montserrat ExtraBold"/>
              <a:cs typeface="Montserrat ExtraBold"/>
              <a:sym typeface="Montserrat ExtraBold"/>
            </a:endParaRPr>
          </a:p>
        </p:txBody>
      </p:sp>
      <p:cxnSp>
        <p:nvCxnSpPr>
          <p:cNvPr id="359" name="Google Shape;359;p42"/>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3"/>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4</a:t>
            </a:r>
            <a:endParaRPr sz="700" b="1">
              <a:solidFill>
                <a:srgbClr val="9A6ABA"/>
              </a:solidFill>
              <a:latin typeface="Montserrat"/>
              <a:ea typeface="Montserrat"/>
              <a:cs typeface="Montserrat"/>
              <a:sym typeface="Montserrat"/>
            </a:endParaRPr>
          </a:p>
        </p:txBody>
      </p:sp>
      <p:sp>
        <p:nvSpPr>
          <p:cNvPr id="365" name="Google Shape;365;p43"/>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Conclusion</a:t>
            </a:r>
            <a:endParaRPr b="1">
              <a:solidFill>
                <a:schemeClr val="dk1"/>
              </a:solidFill>
              <a:latin typeface="Frank Ruhl Libre"/>
              <a:ea typeface="Frank Ruhl Libre"/>
              <a:cs typeface="Frank Ruhl Libre"/>
              <a:sym typeface="Frank Ruhl Libre"/>
            </a:endParaRPr>
          </a:p>
        </p:txBody>
      </p:sp>
      <p:sp>
        <p:nvSpPr>
          <p:cNvPr id="366" name="Google Shape;366;p43"/>
          <p:cNvSpPr txBox="1"/>
          <p:nvPr/>
        </p:nvSpPr>
        <p:spPr>
          <a:xfrm>
            <a:off x="516025" y="713675"/>
            <a:ext cx="8296200" cy="331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latin typeface="Montserrat"/>
              <a:ea typeface="Montserrat"/>
              <a:cs typeface="Montserrat"/>
              <a:sym typeface="Montserrat"/>
            </a:endParaRPr>
          </a:p>
          <a:p>
            <a:pPr marL="0" lvl="0" indent="0" algn="just" rtl="0">
              <a:lnSpc>
                <a:spcPct val="125000"/>
              </a:lnSpc>
              <a:spcBef>
                <a:spcPts val="0"/>
              </a:spcBef>
              <a:spcAft>
                <a:spcPts val="0"/>
              </a:spcAft>
              <a:buNone/>
            </a:pPr>
            <a:r>
              <a:rPr lang="en" sz="1200">
                <a:latin typeface="Montserrat"/>
                <a:ea typeface="Montserrat"/>
                <a:cs typeface="Montserrat"/>
                <a:sym typeface="Montserrat"/>
              </a:rPr>
              <a:t>Three groups are sorted by their earnings surprise of 2021 Q2. Earnings reveal the financial health and economic conditions of businesses. An earnings surprise occurs when a company's reported quarterly or annual profits are above or below analysts' expectations. When a company's profit performance fails to match the expectations set by the investment community, investors often express their disappointment by selling shares.</a:t>
            </a:r>
            <a:endParaRPr sz="1200" b="1">
              <a:latin typeface="Montserrat"/>
              <a:ea typeface="Montserrat"/>
              <a:cs typeface="Montserrat"/>
              <a:sym typeface="Montserrat"/>
            </a:endParaRPr>
          </a:p>
          <a:p>
            <a:pPr marL="0" lvl="0" indent="0" algn="just" rtl="0">
              <a:lnSpc>
                <a:spcPct val="125000"/>
              </a:lnSpc>
              <a:spcBef>
                <a:spcPts val="0"/>
              </a:spcBef>
              <a:spcAft>
                <a:spcPts val="0"/>
              </a:spcAft>
              <a:buNone/>
            </a:pPr>
            <a:r>
              <a:rPr lang="en" sz="1200">
                <a:latin typeface="Montserrat"/>
                <a:ea typeface="Montserrat"/>
                <a:cs typeface="Montserrat"/>
                <a:sym typeface="Montserrat"/>
              </a:rPr>
              <a:t>Our group concluded that: </a:t>
            </a:r>
            <a:r>
              <a:rPr lang="en" sz="1200" b="1">
                <a:latin typeface="Montserrat"/>
                <a:ea typeface="Montserrat"/>
                <a:cs typeface="Montserrat"/>
                <a:sym typeface="Montserrat"/>
              </a:rPr>
              <a:t>earning releases of Russell 3000 stocks have a huge impact on their future stock prices, and stocks with higher surprise will have higher CAAR after earning announcement date.</a:t>
            </a:r>
            <a:r>
              <a:rPr lang="en" sz="1200">
                <a:latin typeface="Montserrat"/>
                <a:ea typeface="Montserrat"/>
                <a:cs typeface="Montserrat"/>
                <a:sym typeface="Montserrat"/>
              </a:rPr>
              <a:t> This conclusion can be explained in </a:t>
            </a:r>
            <a:r>
              <a:rPr lang="en" sz="1200" u="sng">
                <a:latin typeface="Montserrat"/>
                <a:ea typeface="Montserrat"/>
                <a:cs typeface="Montserrat"/>
                <a:sym typeface="Montserrat"/>
              </a:rPr>
              <a:t>three aspects</a:t>
            </a:r>
            <a:r>
              <a:rPr lang="en" sz="1200">
                <a:latin typeface="Montserrat"/>
                <a:ea typeface="Montserrat"/>
                <a:cs typeface="Montserrat"/>
                <a:sym typeface="Montserrat"/>
              </a:rPr>
              <a:t> from graphs CAAR and AAR as following table:</a:t>
            </a:r>
            <a:endParaRPr sz="1200">
              <a:latin typeface="Montserrat"/>
              <a:ea typeface="Montserrat"/>
              <a:cs typeface="Montserrat"/>
              <a:sym typeface="Montserrat"/>
            </a:endParaRPr>
          </a:p>
          <a:p>
            <a:pPr marL="0" lvl="0" indent="0" algn="just" rtl="0">
              <a:lnSpc>
                <a:spcPct val="125000"/>
              </a:lnSpc>
              <a:spcBef>
                <a:spcPts val="0"/>
              </a:spcBef>
              <a:spcAft>
                <a:spcPts val="0"/>
              </a:spcAft>
              <a:buNone/>
            </a:pPr>
            <a:endParaRPr>
              <a:latin typeface="Montserrat"/>
              <a:ea typeface="Montserrat"/>
              <a:cs typeface="Montserrat"/>
              <a:sym typeface="Montserrat"/>
            </a:endParaRPr>
          </a:p>
          <a:p>
            <a:pPr marL="0" lvl="0" indent="0" algn="just" rtl="0">
              <a:lnSpc>
                <a:spcPct val="125000"/>
              </a:lnSpc>
              <a:spcBef>
                <a:spcPts val="0"/>
              </a:spcBef>
              <a:spcAft>
                <a:spcPts val="0"/>
              </a:spcAft>
              <a:buNone/>
            </a:pPr>
            <a:endParaRPr>
              <a:solidFill>
                <a:schemeClr val="dk2"/>
              </a:solidFill>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000"/>
              </a:spcBef>
              <a:spcAft>
                <a:spcPts val="0"/>
              </a:spcAft>
              <a:buNone/>
            </a:pPr>
            <a:r>
              <a:rPr lang="en">
                <a:latin typeface="Montserrat"/>
                <a:ea typeface="Montserrat"/>
                <a:cs typeface="Montserrat"/>
                <a:sym typeface="Montserrat"/>
              </a:rPr>
              <a:t>	</a:t>
            </a:r>
            <a:endParaRPr sz="1300">
              <a:latin typeface="Montserrat"/>
              <a:ea typeface="Montserrat"/>
              <a:cs typeface="Montserrat"/>
              <a:sym typeface="Montserrat"/>
            </a:endParaRPr>
          </a:p>
        </p:txBody>
      </p:sp>
      <p:pic>
        <p:nvPicPr>
          <p:cNvPr id="367" name="Google Shape;367;p43"/>
          <p:cNvPicPr preferRelativeResize="0"/>
          <p:nvPr/>
        </p:nvPicPr>
        <p:blipFill>
          <a:blip r:embed="rId3">
            <a:alphaModFix/>
          </a:blip>
          <a:stretch>
            <a:fillRect/>
          </a:stretch>
        </p:blipFill>
        <p:spPr>
          <a:xfrm>
            <a:off x="2600575" y="2889800"/>
            <a:ext cx="3669325" cy="2201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4"/>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4</a:t>
            </a:r>
            <a:endParaRPr sz="700" b="1">
              <a:solidFill>
                <a:srgbClr val="9A6ABA"/>
              </a:solidFill>
              <a:latin typeface="Montserrat"/>
              <a:ea typeface="Montserrat"/>
              <a:cs typeface="Montserrat"/>
              <a:sym typeface="Montserrat"/>
            </a:endParaRPr>
          </a:p>
        </p:txBody>
      </p:sp>
      <p:sp>
        <p:nvSpPr>
          <p:cNvPr id="373" name="Google Shape;373;p44"/>
          <p:cNvSpPr txBox="1">
            <a:spLocks noGrp="1"/>
          </p:cNvSpPr>
          <p:nvPr>
            <p:ph type="title"/>
          </p:nvPr>
        </p:nvSpPr>
        <p:spPr>
          <a:xfrm>
            <a:off x="337950" y="4364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b="1">
                <a:solidFill>
                  <a:schemeClr val="dk1"/>
                </a:solidFill>
                <a:latin typeface="Frank Ruhl Libre"/>
                <a:ea typeface="Frank Ruhl Libre"/>
                <a:cs typeface="Frank Ruhl Libre"/>
                <a:sym typeface="Frank Ruhl Libre"/>
              </a:rPr>
              <a:t>Conclusion</a:t>
            </a:r>
            <a:endParaRPr sz="1700" b="1">
              <a:solidFill>
                <a:schemeClr val="dk1"/>
              </a:solidFill>
              <a:latin typeface="Frank Ruhl Libre"/>
              <a:ea typeface="Frank Ruhl Libre"/>
              <a:cs typeface="Frank Ruhl Libre"/>
              <a:sym typeface="Frank Ruhl Libre"/>
            </a:endParaRPr>
          </a:p>
        </p:txBody>
      </p:sp>
      <p:pic>
        <p:nvPicPr>
          <p:cNvPr id="374" name="Google Shape;374;p44"/>
          <p:cNvPicPr preferRelativeResize="0"/>
          <p:nvPr/>
        </p:nvPicPr>
        <p:blipFill>
          <a:blip r:embed="rId3">
            <a:alphaModFix/>
          </a:blip>
          <a:stretch>
            <a:fillRect/>
          </a:stretch>
        </p:blipFill>
        <p:spPr>
          <a:xfrm>
            <a:off x="337938" y="769075"/>
            <a:ext cx="8468125" cy="3679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5"/>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chemeClr val="accent2"/>
                </a:solidFill>
              </a:rPr>
              <a:t>Enhancement </a:t>
            </a:r>
            <a:endParaRPr sz="3600">
              <a:solidFill>
                <a:schemeClr val="accent2"/>
              </a:solidFill>
            </a:endParaRPr>
          </a:p>
          <a:p>
            <a:pPr marL="0" lvl="0" indent="0" algn="ctr" rtl="0">
              <a:spcBef>
                <a:spcPts val="0"/>
              </a:spcBef>
              <a:spcAft>
                <a:spcPts val="0"/>
              </a:spcAft>
              <a:buNone/>
            </a:pPr>
            <a:r>
              <a:rPr lang="en" sz="3600">
                <a:solidFill>
                  <a:schemeClr val="accent2"/>
                </a:solidFill>
              </a:rPr>
              <a:t>&amp; </a:t>
            </a:r>
            <a:endParaRPr sz="3600">
              <a:solidFill>
                <a:schemeClr val="accent2"/>
              </a:solidFill>
            </a:endParaRPr>
          </a:p>
          <a:p>
            <a:pPr marL="0" lvl="0" indent="0" algn="ctr" rtl="0">
              <a:spcBef>
                <a:spcPts val="0"/>
              </a:spcBef>
              <a:spcAft>
                <a:spcPts val="0"/>
              </a:spcAft>
              <a:buNone/>
            </a:pPr>
            <a:r>
              <a:rPr lang="en" sz="3600">
                <a:solidFill>
                  <a:schemeClr val="accent2"/>
                </a:solidFill>
              </a:rPr>
              <a:t>Enrichment</a:t>
            </a:r>
            <a:endParaRPr sz="3600">
              <a:solidFill>
                <a:schemeClr val="accent2"/>
              </a:solidFill>
            </a:endParaRPr>
          </a:p>
        </p:txBody>
      </p:sp>
      <p:sp>
        <p:nvSpPr>
          <p:cNvPr id="380" name="Google Shape;380;p45"/>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05 </a:t>
            </a:r>
            <a:endParaRPr sz="900">
              <a:solidFill>
                <a:schemeClr val="accent2"/>
              </a:solidFill>
              <a:latin typeface="Montserrat ExtraBold"/>
              <a:ea typeface="Montserrat ExtraBold"/>
              <a:cs typeface="Montserrat ExtraBold"/>
              <a:sym typeface="Montserrat ExtraBold"/>
            </a:endParaRPr>
          </a:p>
        </p:txBody>
      </p:sp>
      <p:cxnSp>
        <p:nvCxnSpPr>
          <p:cNvPr id="381" name="Google Shape;381;p45"/>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6"/>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5</a:t>
            </a:r>
            <a:endParaRPr sz="700" b="1">
              <a:solidFill>
                <a:srgbClr val="9A6ABA"/>
              </a:solidFill>
              <a:latin typeface="Montserrat"/>
              <a:ea typeface="Montserrat"/>
              <a:cs typeface="Montserrat"/>
              <a:sym typeface="Montserrat"/>
            </a:endParaRPr>
          </a:p>
        </p:txBody>
      </p:sp>
      <p:sp>
        <p:nvSpPr>
          <p:cNvPr id="387" name="Google Shape;387;p46"/>
          <p:cNvSpPr txBox="1">
            <a:spLocks noGrp="1"/>
          </p:cNvSpPr>
          <p:nvPr>
            <p:ph type="title"/>
          </p:nvPr>
        </p:nvSpPr>
        <p:spPr>
          <a:xfrm>
            <a:off x="338975" y="651350"/>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b="1">
              <a:solidFill>
                <a:schemeClr val="dk1"/>
              </a:solidFill>
              <a:latin typeface="Frank Ruhl Libre"/>
              <a:ea typeface="Frank Ruhl Libre"/>
              <a:cs typeface="Frank Ruhl Libre"/>
              <a:sym typeface="Frank Ruhl Libre"/>
            </a:endParaRPr>
          </a:p>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Enhancement &amp; Enrichment</a:t>
            </a:r>
            <a:endParaRPr b="1">
              <a:solidFill>
                <a:schemeClr val="dk1"/>
              </a:solidFill>
              <a:latin typeface="Frank Ruhl Libre"/>
              <a:ea typeface="Frank Ruhl Libre"/>
              <a:cs typeface="Frank Ruhl Libre"/>
              <a:sym typeface="Frank Ruhl Libre"/>
            </a:endParaRPr>
          </a:p>
        </p:txBody>
      </p:sp>
      <p:sp>
        <p:nvSpPr>
          <p:cNvPr id="388" name="Google Shape;388;p46"/>
          <p:cNvSpPr txBox="1"/>
          <p:nvPr/>
        </p:nvSpPr>
        <p:spPr>
          <a:xfrm>
            <a:off x="407175" y="1253600"/>
            <a:ext cx="4307700" cy="2878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We downloaded json format data from EOD and parsed them into our stock objects for program stability and efficiency.</a:t>
            </a:r>
            <a:endParaRPr>
              <a:latin typeface="Montserrat"/>
              <a:ea typeface="Montserrat"/>
              <a:cs typeface="Montserrat"/>
              <a:sym typeface="Montserrat"/>
            </a:endParaRPr>
          </a:p>
          <a:p>
            <a:pPr marL="457200" lvl="0" indent="0" algn="l" rtl="0">
              <a:lnSpc>
                <a:spcPct val="115000"/>
              </a:lnSpc>
              <a:spcBef>
                <a:spcPts val="0"/>
              </a:spcBef>
              <a:spcAft>
                <a:spcPts val="0"/>
              </a:spcAft>
              <a:buNone/>
            </a:pPr>
            <a:endParaRPr>
              <a:latin typeface="Montserrat"/>
              <a:ea typeface="Montserrat"/>
              <a:cs typeface="Montserrat"/>
              <a:sym typeface="Montserrat"/>
            </a:endParaRPr>
          </a:p>
          <a:p>
            <a:pPr marL="457200" lvl="0"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Fixed issues which might occur when retrieving data from EOD on PC:</a:t>
            </a:r>
            <a:endParaRPr>
              <a:latin typeface="Montserrat"/>
              <a:ea typeface="Montserrat"/>
              <a:cs typeface="Montserrat"/>
              <a:sym typeface="Montserrat"/>
            </a:endParaRPr>
          </a:p>
          <a:p>
            <a:pPr marL="457200" lvl="0" indent="0" algn="l" rtl="0">
              <a:lnSpc>
                <a:spcPct val="115000"/>
              </a:lnSpc>
              <a:spcBef>
                <a:spcPts val="0"/>
              </a:spcBef>
              <a:spcAft>
                <a:spcPts val="0"/>
              </a:spcAft>
              <a:buNone/>
            </a:pPr>
            <a:endParaRPr>
              <a:latin typeface="Montserrat"/>
              <a:ea typeface="Montserrat"/>
              <a:cs typeface="Montserrat"/>
              <a:sym typeface="Montserrat"/>
            </a:endParaRPr>
          </a:p>
          <a:p>
            <a:pPr marL="914400" lvl="1"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Libcurl connection failed</a:t>
            </a:r>
            <a:endParaRPr>
              <a:latin typeface="Montserrat"/>
              <a:ea typeface="Montserrat"/>
              <a:cs typeface="Montserrat"/>
              <a:sym typeface="Montserrat"/>
            </a:endParaRPr>
          </a:p>
          <a:p>
            <a:pPr marL="914400" lvl="0" indent="0" algn="l" rtl="0">
              <a:lnSpc>
                <a:spcPct val="115000"/>
              </a:lnSpc>
              <a:spcBef>
                <a:spcPts val="0"/>
              </a:spcBef>
              <a:spcAft>
                <a:spcPts val="0"/>
              </a:spcAft>
              <a:buNone/>
            </a:pPr>
            <a:endParaRPr>
              <a:latin typeface="Montserrat"/>
              <a:ea typeface="Montserrat"/>
              <a:cs typeface="Montserrat"/>
              <a:sym typeface="Montserrat"/>
            </a:endParaRPr>
          </a:p>
          <a:p>
            <a:pPr marL="914400" lvl="1"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429 Too Many Request error</a:t>
            </a:r>
            <a:endParaRPr sz="1300">
              <a:latin typeface="Montserrat"/>
              <a:ea typeface="Montserrat"/>
              <a:cs typeface="Montserrat"/>
              <a:sym typeface="Montserrat"/>
            </a:endParaRPr>
          </a:p>
        </p:txBody>
      </p:sp>
      <p:pic>
        <p:nvPicPr>
          <p:cNvPr id="389" name="Google Shape;389;p46"/>
          <p:cNvPicPr preferRelativeResize="0"/>
          <p:nvPr/>
        </p:nvPicPr>
        <p:blipFill>
          <a:blip r:embed="rId3">
            <a:alphaModFix/>
          </a:blip>
          <a:stretch>
            <a:fillRect/>
          </a:stretch>
        </p:blipFill>
        <p:spPr>
          <a:xfrm>
            <a:off x="4789625" y="300200"/>
            <a:ext cx="3036650" cy="47850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7"/>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chemeClr val="accent2"/>
                </a:solidFill>
              </a:rPr>
              <a:t>Reference </a:t>
            </a:r>
            <a:endParaRPr sz="3600">
              <a:solidFill>
                <a:schemeClr val="accent2"/>
              </a:solidFill>
            </a:endParaRPr>
          </a:p>
          <a:p>
            <a:pPr marL="0" lvl="0" indent="0" algn="ctr" rtl="0">
              <a:spcBef>
                <a:spcPts val="0"/>
              </a:spcBef>
              <a:spcAft>
                <a:spcPts val="0"/>
              </a:spcAft>
              <a:buNone/>
            </a:pPr>
            <a:endParaRPr sz="3600">
              <a:solidFill>
                <a:schemeClr val="accent2"/>
              </a:solidFill>
            </a:endParaRPr>
          </a:p>
        </p:txBody>
      </p:sp>
      <p:sp>
        <p:nvSpPr>
          <p:cNvPr id="395" name="Google Shape;395;p47"/>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06 </a:t>
            </a:r>
            <a:endParaRPr sz="900">
              <a:solidFill>
                <a:schemeClr val="accent2"/>
              </a:solidFill>
              <a:latin typeface="Montserrat ExtraBold"/>
              <a:ea typeface="Montserrat ExtraBold"/>
              <a:cs typeface="Montserrat ExtraBold"/>
              <a:sym typeface="Montserrat ExtraBold"/>
            </a:endParaRPr>
          </a:p>
        </p:txBody>
      </p:sp>
      <p:cxnSp>
        <p:nvCxnSpPr>
          <p:cNvPr id="396" name="Google Shape;396;p47"/>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8"/>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6</a:t>
            </a:r>
            <a:endParaRPr sz="700" b="1">
              <a:solidFill>
                <a:srgbClr val="9A6ABA"/>
              </a:solidFill>
              <a:latin typeface="Montserrat"/>
              <a:ea typeface="Montserrat"/>
              <a:cs typeface="Montserrat"/>
              <a:sym typeface="Montserrat"/>
            </a:endParaRPr>
          </a:p>
        </p:txBody>
      </p:sp>
      <p:sp>
        <p:nvSpPr>
          <p:cNvPr id="402" name="Google Shape;402;p48"/>
          <p:cNvSpPr txBox="1">
            <a:spLocks noGrp="1"/>
          </p:cNvSpPr>
          <p:nvPr>
            <p:ph type="title"/>
          </p:nvPr>
        </p:nvSpPr>
        <p:spPr>
          <a:xfrm>
            <a:off x="338975" y="609975"/>
            <a:ext cx="6551100" cy="3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dk1"/>
                </a:solidFill>
                <a:latin typeface="Frank Ruhl Libre"/>
                <a:ea typeface="Frank Ruhl Libre"/>
                <a:cs typeface="Frank Ruhl Libre"/>
                <a:sym typeface="Frank Ruhl Libre"/>
              </a:rPr>
              <a:t>Reference</a:t>
            </a:r>
            <a:endParaRPr b="1">
              <a:solidFill>
                <a:schemeClr val="dk1"/>
              </a:solidFill>
              <a:latin typeface="Frank Ruhl Libre"/>
              <a:ea typeface="Frank Ruhl Libre"/>
              <a:cs typeface="Frank Ruhl Libre"/>
              <a:sym typeface="Frank Ruhl Libre"/>
            </a:endParaRPr>
          </a:p>
        </p:txBody>
      </p:sp>
      <p:sp>
        <p:nvSpPr>
          <p:cNvPr id="403" name="Google Shape;403;p48"/>
          <p:cNvSpPr txBox="1"/>
          <p:nvPr/>
        </p:nvSpPr>
        <p:spPr>
          <a:xfrm>
            <a:off x="407175" y="996600"/>
            <a:ext cx="8641800" cy="49872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b="1" u="sng">
                <a:latin typeface="Montserrat"/>
                <a:ea typeface="Montserrat"/>
                <a:cs typeface="Montserrat"/>
                <a:sym typeface="Montserrat"/>
              </a:rPr>
              <a:t>Multithreading in C++:</a:t>
            </a:r>
            <a:endParaRPr b="1" u="sng">
              <a:latin typeface="Montserrat"/>
              <a:ea typeface="Montserrat"/>
              <a:cs typeface="Montserrat"/>
              <a:sym typeface="Montserrat"/>
            </a:endParaRPr>
          </a:p>
          <a:p>
            <a:pPr marL="0" lvl="0" indent="0" algn="l" rtl="0">
              <a:lnSpc>
                <a:spcPct val="100000"/>
              </a:lnSpc>
              <a:spcBef>
                <a:spcPts val="600"/>
              </a:spcBef>
              <a:spcAft>
                <a:spcPts val="0"/>
              </a:spcAft>
              <a:buNone/>
            </a:pPr>
            <a:r>
              <a:rPr lang="en" u="sng">
                <a:solidFill>
                  <a:schemeClr val="hlink"/>
                </a:solidFill>
                <a:latin typeface="Montserrat"/>
                <a:ea typeface="Montserrat"/>
                <a:cs typeface="Montserrat"/>
                <a:sym typeface="Montserrat"/>
                <a:hlinkClick r:id="rId3"/>
              </a:rPr>
              <a:t>https://www.geeksforgeeks.org/multithreading-in-cpp/</a:t>
            </a:r>
            <a:endParaRPr u="sng">
              <a:latin typeface="Montserrat"/>
              <a:ea typeface="Montserrat"/>
              <a:cs typeface="Montserrat"/>
              <a:sym typeface="Montserrat"/>
            </a:endParaRPr>
          </a:p>
          <a:p>
            <a:pPr marL="0" lvl="0" indent="0" algn="l" rtl="0">
              <a:lnSpc>
                <a:spcPct val="100000"/>
              </a:lnSpc>
              <a:spcBef>
                <a:spcPts val="600"/>
              </a:spcBef>
              <a:spcAft>
                <a:spcPts val="0"/>
              </a:spcAft>
              <a:buNone/>
            </a:pPr>
            <a:endParaRPr u="sng">
              <a:latin typeface="Montserrat"/>
              <a:ea typeface="Montserrat"/>
              <a:cs typeface="Montserrat"/>
              <a:sym typeface="Montserrat"/>
            </a:endParaRPr>
          </a:p>
          <a:p>
            <a:pPr marL="0" lvl="0" indent="0" algn="l" rtl="0">
              <a:spcBef>
                <a:spcPts val="600"/>
              </a:spcBef>
              <a:spcAft>
                <a:spcPts val="0"/>
              </a:spcAft>
              <a:buNone/>
            </a:pPr>
            <a:r>
              <a:rPr lang="en" b="1" u="sng">
                <a:highlight>
                  <a:schemeClr val="lt1"/>
                </a:highlight>
                <a:latin typeface="Montserrat"/>
                <a:ea typeface="Montserrat"/>
                <a:cs typeface="Montserrat"/>
                <a:sym typeface="Montserrat"/>
              </a:rPr>
              <a:t>How Earnings Affect Stock Prices: </a:t>
            </a:r>
            <a:endParaRPr b="1" u="sng">
              <a:highlight>
                <a:schemeClr val="lt1"/>
              </a:highlight>
              <a:latin typeface="Montserrat"/>
              <a:ea typeface="Montserrat"/>
              <a:cs typeface="Montserrat"/>
              <a:sym typeface="Montserrat"/>
            </a:endParaRPr>
          </a:p>
          <a:p>
            <a:pPr marL="0" lvl="0" indent="0" algn="l" rtl="0">
              <a:spcBef>
                <a:spcPts val="600"/>
              </a:spcBef>
              <a:spcAft>
                <a:spcPts val="0"/>
              </a:spcAft>
              <a:buNone/>
            </a:pPr>
            <a:r>
              <a:rPr lang="en" u="sng">
                <a:solidFill>
                  <a:schemeClr val="hlink"/>
                </a:solidFill>
                <a:latin typeface="Montserrat"/>
                <a:ea typeface="Montserrat"/>
                <a:cs typeface="Montserrat"/>
                <a:sym typeface="Montserrat"/>
                <a:hlinkClick r:id="rId4"/>
              </a:rPr>
              <a:t>https://money.usnews.com/investing/investing-101/articles/how-earnings-affect-stock-prices</a:t>
            </a:r>
            <a:endParaRPr b="1" u="sng">
              <a:solidFill>
                <a:schemeClr val="dk2"/>
              </a:solidFill>
              <a:highlight>
                <a:schemeClr val="lt1"/>
              </a:highlight>
              <a:latin typeface="Montserrat"/>
              <a:ea typeface="Montserrat"/>
              <a:cs typeface="Montserrat"/>
              <a:sym typeface="Montserrat"/>
            </a:endParaRPr>
          </a:p>
          <a:p>
            <a:pPr marL="0" lvl="0" indent="0" algn="l" rtl="0">
              <a:spcBef>
                <a:spcPts val="600"/>
              </a:spcBef>
              <a:spcAft>
                <a:spcPts val="0"/>
              </a:spcAft>
              <a:buNone/>
            </a:pPr>
            <a:endParaRPr b="1" u="sng">
              <a:highlight>
                <a:schemeClr val="lt1"/>
              </a:highlight>
              <a:latin typeface="Montserrat"/>
              <a:ea typeface="Montserrat"/>
              <a:cs typeface="Montserrat"/>
              <a:sym typeface="Montserrat"/>
            </a:endParaRPr>
          </a:p>
          <a:p>
            <a:pPr marL="0" lvl="0" indent="0" algn="l" rtl="0">
              <a:lnSpc>
                <a:spcPct val="115000"/>
              </a:lnSpc>
              <a:spcBef>
                <a:spcPts val="600"/>
              </a:spcBef>
              <a:spcAft>
                <a:spcPts val="0"/>
              </a:spcAft>
              <a:buNone/>
            </a:pPr>
            <a:r>
              <a:rPr lang="en" b="1" u="sng">
                <a:highlight>
                  <a:schemeClr val="lt1"/>
                </a:highlight>
                <a:latin typeface="Montserrat"/>
                <a:ea typeface="Montserrat"/>
                <a:cs typeface="Montserrat"/>
                <a:sym typeface="Montserrat"/>
              </a:rPr>
              <a:t>The Impact of Earnings Announcements on Stock Prices:</a:t>
            </a:r>
            <a:endParaRPr b="1" u="sng">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u="sng">
                <a:solidFill>
                  <a:schemeClr val="hlink"/>
                </a:solidFill>
                <a:highlight>
                  <a:schemeClr val="lt1"/>
                </a:highlight>
                <a:latin typeface="Montserrat"/>
                <a:ea typeface="Montserrat"/>
                <a:cs typeface="Montserrat"/>
                <a:sym typeface="Montserrat"/>
                <a:hlinkClick r:id="rId5"/>
              </a:rPr>
              <a:t>https://finance.zacks.com/impact-earnings-announcements-stock-prices-4265.html</a:t>
            </a:r>
            <a:endParaRPr u="sng">
              <a:highlight>
                <a:schemeClr val="lt1"/>
              </a:highlight>
              <a:latin typeface="Montserrat"/>
              <a:ea typeface="Montserrat"/>
              <a:cs typeface="Montserrat"/>
              <a:sym typeface="Montserrat"/>
            </a:endParaRPr>
          </a:p>
          <a:p>
            <a:pPr marL="0" lvl="0" indent="0" algn="l" rtl="0">
              <a:lnSpc>
                <a:spcPct val="115000"/>
              </a:lnSpc>
              <a:spcBef>
                <a:spcPts val="600"/>
              </a:spcBef>
              <a:spcAft>
                <a:spcPts val="0"/>
              </a:spcAft>
              <a:buNone/>
            </a:pPr>
            <a:endParaRPr u="sng">
              <a:highlight>
                <a:schemeClr val="lt1"/>
              </a:highlight>
              <a:latin typeface="Montserrat"/>
              <a:ea typeface="Montserrat"/>
              <a:cs typeface="Montserrat"/>
              <a:sym typeface="Montserrat"/>
            </a:endParaRPr>
          </a:p>
          <a:p>
            <a:pPr marL="0" lvl="0" indent="0" algn="l" rtl="0">
              <a:lnSpc>
                <a:spcPct val="115000"/>
              </a:lnSpc>
              <a:spcBef>
                <a:spcPts val="600"/>
              </a:spcBef>
              <a:spcAft>
                <a:spcPts val="0"/>
              </a:spcAft>
              <a:buNone/>
            </a:pPr>
            <a:r>
              <a:rPr lang="en" b="1" u="sng">
                <a:solidFill>
                  <a:srgbClr val="0C022F"/>
                </a:solidFill>
                <a:latin typeface="Montserrat"/>
                <a:ea typeface="Montserrat"/>
                <a:cs typeface="Montserrat"/>
                <a:sym typeface="Montserrat"/>
              </a:rPr>
              <a:t>How to Fix 429 Too Many Requests Error:</a:t>
            </a:r>
            <a:endParaRPr b="1" u="sng">
              <a:solidFill>
                <a:srgbClr val="0C022F"/>
              </a:solidFill>
              <a:latin typeface="Montserrat"/>
              <a:ea typeface="Montserrat"/>
              <a:cs typeface="Montserrat"/>
              <a:sym typeface="Montserrat"/>
            </a:endParaRPr>
          </a:p>
          <a:p>
            <a:pPr marL="0" lvl="0" indent="0" algn="l" rtl="0">
              <a:lnSpc>
                <a:spcPct val="115000"/>
              </a:lnSpc>
              <a:spcBef>
                <a:spcPts val="0"/>
              </a:spcBef>
              <a:spcAft>
                <a:spcPts val="0"/>
              </a:spcAft>
              <a:buNone/>
            </a:pPr>
            <a:r>
              <a:rPr lang="en" u="sng">
                <a:solidFill>
                  <a:schemeClr val="hlink"/>
                </a:solidFill>
                <a:latin typeface="Montserrat"/>
                <a:ea typeface="Montserrat"/>
                <a:cs typeface="Montserrat"/>
                <a:sym typeface="Montserrat"/>
                <a:hlinkClick r:id="rId6"/>
              </a:rPr>
              <a:t>https://kinsta.com/knowledgebase/429-too-many-requests/</a:t>
            </a:r>
            <a:endParaRPr u="sng">
              <a:solidFill>
                <a:srgbClr val="0C022F"/>
              </a:solidFill>
              <a:latin typeface="Montserrat"/>
              <a:ea typeface="Montserrat"/>
              <a:cs typeface="Montserrat"/>
              <a:sym typeface="Montserrat"/>
            </a:endParaRPr>
          </a:p>
          <a:p>
            <a:pPr marL="0" lvl="0" indent="0" algn="l" rtl="0">
              <a:lnSpc>
                <a:spcPct val="110000"/>
              </a:lnSpc>
              <a:spcBef>
                <a:spcPts val="0"/>
              </a:spcBef>
              <a:spcAft>
                <a:spcPts val="0"/>
              </a:spcAft>
              <a:buNone/>
            </a:pPr>
            <a:endParaRPr u="sng">
              <a:solidFill>
                <a:srgbClr val="0C022F"/>
              </a:solidFill>
              <a:latin typeface="Montserrat"/>
              <a:ea typeface="Montserrat"/>
              <a:cs typeface="Montserrat"/>
              <a:sym typeface="Montserrat"/>
            </a:endParaRPr>
          </a:p>
          <a:p>
            <a:pPr marL="0" lvl="0" indent="0" algn="l" rtl="0">
              <a:spcBef>
                <a:spcPts val="0"/>
              </a:spcBef>
              <a:spcAft>
                <a:spcPts val="0"/>
              </a:spcAft>
              <a:buNone/>
            </a:pPr>
            <a:endParaRPr u="sng">
              <a:highlight>
                <a:schemeClr val="lt1"/>
              </a:highlight>
              <a:latin typeface="Montserrat"/>
              <a:ea typeface="Montserrat"/>
              <a:cs typeface="Montserrat"/>
              <a:sym typeface="Montserrat"/>
            </a:endParaRPr>
          </a:p>
          <a:p>
            <a:pPr marL="0" lvl="0" indent="0" algn="l" rtl="0">
              <a:spcBef>
                <a:spcPts val="600"/>
              </a:spcBef>
              <a:spcAft>
                <a:spcPts val="0"/>
              </a:spcAft>
              <a:buNone/>
            </a:pPr>
            <a:endParaRPr b="1">
              <a:solidFill>
                <a:srgbClr val="1A1D26"/>
              </a:solidFill>
              <a:highlight>
                <a:schemeClr val="lt1"/>
              </a:highlight>
              <a:latin typeface="Montserrat"/>
              <a:ea typeface="Montserrat"/>
              <a:cs typeface="Montserrat"/>
              <a:sym typeface="Montserrat"/>
            </a:endParaRPr>
          </a:p>
          <a:p>
            <a:pPr marL="0" lvl="0" indent="0" algn="l" rtl="0">
              <a:spcBef>
                <a:spcPts val="600"/>
              </a:spcBef>
              <a:spcAft>
                <a:spcPts val="0"/>
              </a:spcAft>
              <a:buNone/>
            </a:pPr>
            <a:endParaRPr b="1">
              <a:solidFill>
                <a:srgbClr val="1A1D26"/>
              </a:solidFill>
              <a:highlight>
                <a:schemeClr val="lt1"/>
              </a:highlight>
              <a:latin typeface="Montserrat"/>
              <a:ea typeface="Montserrat"/>
              <a:cs typeface="Montserrat"/>
              <a:sym typeface="Montserrat"/>
            </a:endParaRPr>
          </a:p>
          <a:p>
            <a:pPr marL="0" lvl="0" indent="0" algn="l" rtl="0">
              <a:lnSpc>
                <a:spcPct val="115000"/>
              </a:lnSpc>
              <a:spcBef>
                <a:spcPts val="600"/>
              </a:spcBef>
              <a:spcAft>
                <a:spcPts val="0"/>
              </a:spcAft>
              <a:buNone/>
            </a:pPr>
            <a:endParaRPr>
              <a:latin typeface="Montserrat"/>
              <a:ea typeface="Montserrat"/>
              <a:cs typeface="Montserrat"/>
              <a:sym typeface="Montserrat"/>
            </a:endParaRPr>
          </a:p>
          <a:p>
            <a:pPr marL="0" lvl="0" indent="0" algn="l" rtl="0">
              <a:lnSpc>
                <a:spcPct val="115000"/>
              </a:lnSpc>
              <a:spcBef>
                <a:spcPts val="600"/>
              </a:spcBef>
              <a:spcAft>
                <a:spcPts val="600"/>
              </a:spcAft>
              <a:buNone/>
            </a:pPr>
            <a:r>
              <a:rPr lang="en" b="1">
                <a:solidFill>
                  <a:srgbClr val="1A1D26"/>
                </a:solidFill>
                <a:highlight>
                  <a:srgbClr val="FFFFFF"/>
                </a:highlight>
              </a:rPr>
              <a:t> </a:t>
            </a:r>
            <a:r>
              <a:rPr lang="en">
                <a:latin typeface="Montserrat"/>
                <a:ea typeface="Montserrat"/>
                <a:cs typeface="Montserrat"/>
                <a:sym typeface="Montserrat"/>
              </a:rPr>
              <a:t>	</a:t>
            </a:r>
            <a:endParaRPr sz="13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chemeClr val="accent2"/>
                </a:solidFill>
              </a:rPr>
              <a:t>Project Design Diagrams </a:t>
            </a:r>
            <a:endParaRPr sz="3600">
              <a:solidFill>
                <a:schemeClr val="accent2"/>
              </a:solidFill>
            </a:endParaRPr>
          </a:p>
          <a:p>
            <a:pPr marL="0" lvl="0" indent="0" algn="ctr" rtl="0">
              <a:spcBef>
                <a:spcPts val="0"/>
              </a:spcBef>
              <a:spcAft>
                <a:spcPts val="0"/>
              </a:spcAft>
              <a:buNone/>
            </a:pPr>
            <a:endParaRPr sz="3600">
              <a:solidFill>
                <a:schemeClr val="accent2"/>
              </a:solidFill>
            </a:endParaRPr>
          </a:p>
        </p:txBody>
      </p:sp>
      <p:sp>
        <p:nvSpPr>
          <p:cNvPr id="131" name="Google Shape;131;p22"/>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 1</a:t>
            </a:r>
            <a:endParaRPr sz="900">
              <a:solidFill>
                <a:schemeClr val="accent2"/>
              </a:solidFill>
              <a:latin typeface="Montserrat ExtraBold"/>
              <a:ea typeface="Montserrat ExtraBold"/>
              <a:cs typeface="Montserrat ExtraBold"/>
              <a:sym typeface="Montserrat ExtraBold"/>
            </a:endParaRPr>
          </a:p>
        </p:txBody>
      </p:sp>
      <p:cxnSp>
        <p:nvCxnSpPr>
          <p:cNvPr id="132" name="Google Shape;132;p22"/>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p:nvPr/>
        </p:nvSpPr>
        <p:spPr>
          <a:xfrm>
            <a:off x="-76200" y="436325"/>
            <a:ext cx="30000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dk1"/>
                </a:solidFill>
                <a:latin typeface="Frank Ruhl Libre"/>
                <a:ea typeface="Frank Ruhl Libre"/>
                <a:cs typeface="Frank Ruhl Libre"/>
                <a:sym typeface="Frank Ruhl Libre"/>
              </a:rPr>
              <a:t>Flow Chart</a:t>
            </a:r>
            <a:endParaRPr sz="2900" b="1">
              <a:solidFill>
                <a:schemeClr val="dk1"/>
              </a:solidFill>
              <a:latin typeface="Frank Ruhl Libre"/>
              <a:ea typeface="Frank Ruhl Libre"/>
              <a:cs typeface="Frank Ruhl Libre"/>
              <a:sym typeface="Frank Ruhl Libre"/>
            </a:endParaRPr>
          </a:p>
        </p:txBody>
      </p:sp>
      <p:sp>
        <p:nvSpPr>
          <p:cNvPr id="138" name="Google Shape;138;p23"/>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pic>
        <p:nvPicPr>
          <p:cNvPr id="139" name="Google Shape;139;p23"/>
          <p:cNvPicPr preferRelativeResize="0"/>
          <p:nvPr/>
        </p:nvPicPr>
        <p:blipFill rotWithShape="1">
          <a:blip r:embed="rId3">
            <a:alphaModFix/>
          </a:blip>
          <a:srcRect t="16812"/>
          <a:stretch/>
        </p:blipFill>
        <p:spPr>
          <a:xfrm>
            <a:off x="2358650" y="253950"/>
            <a:ext cx="5735873" cy="483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4"/>
          <p:cNvPicPr preferRelativeResize="0"/>
          <p:nvPr/>
        </p:nvPicPr>
        <p:blipFill rotWithShape="1">
          <a:blip r:embed="rId3">
            <a:alphaModFix/>
          </a:blip>
          <a:srcRect l="7097"/>
          <a:stretch/>
        </p:blipFill>
        <p:spPr>
          <a:xfrm>
            <a:off x="1313624" y="645700"/>
            <a:ext cx="6862098" cy="4293849"/>
          </a:xfrm>
          <a:prstGeom prst="rect">
            <a:avLst/>
          </a:prstGeom>
          <a:noFill/>
          <a:ln>
            <a:noFill/>
          </a:ln>
        </p:spPr>
      </p:pic>
      <p:sp>
        <p:nvSpPr>
          <p:cNvPr id="145" name="Google Shape;145;p24"/>
          <p:cNvSpPr txBox="1"/>
          <p:nvPr/>
        </p:nvSpPr>
        <p:spPr>
          <a:xfrm>
            <a:off x="-155225" y="337125"/>
            <a:ext cx="42867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dk1"/>
                </a:solidFill>
                <a:latin typeface="Frank Ruhl Libre"/>
                <a:ea typeface="Frank Ruhl Libre"/>
                <a:cs typeface="Frank Ruhl Libre"/>
                <a:sym typeface="Frank Ruhl Libre"/>
              </a:rPr>
              <a:t>Class UML Diagram</a:t>
            </a:r>
            <a:endParaRPr sz="2900" b="1">
              <a:solidFill>
                <a:schemeClr val="dk1"/>
              </a:solidFill>
              <a:latin typeface="Frank Ruhl Libre"/>
              <a:ea typeface="Frank Ruhl Libre"/>
              <a:cs typeface="Frank Ruhl Libre"/>
              <a:sym typeface="Frank Ruhl Libre"/>
            </a:endParaRPr>
          </a:p>
        </p:txBody>
      </p:sp>
      <p:sp>
        <p:nvSpPr>
          <p:cNvPr id="146" name="Google Shape;146;p24"/>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p:nvPr/>
        </p:nvSpPr>
        <p:spPr>
          <a:xfrm>
            <a:off x="-85450" y="369150"/>
            <a:ext cx="43203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b="1">
                <a:solidFill>
                  <a:schemeClr val="dk1"/>
                </a:solidFill>
                <a:latin typeface="Frank Ruhl Libre"/>
                <a:ea typeface="Frank Ruhl Libre"/>
                <a:cs typeface="Frank Ruhl Libre"/>
                <a:sym typeface="Frank Ruhl Libre"/>
              </a:rPr>
              <a:t>Group Selected Stocks</a:t>
            </a:r>
            <a:endParaRPr sz="2900" b="1">
              <a:solidFill>
                <a:schemeClr val="dk1"/>
              </a:solidFill>
              <a:latin typeface="Frank Ruhl Libre"/>
              <a:ea typeface="Frank Ruhl Libre"/>
              <a:cs typeface="Frank Ruhl Libre"/>
              <a:sym typeface="Frank Ruhl Libre"/>
            </a:endParaRPr>
          </a:p>
        </p:txBody>
      </p:sp>
      <p:sp>
        <p:nvSpPr>
          <p:cNvPr id="152" name="Google Shape;152;p25"/>
          <p:cNvSpPr txBox="1"/>
          <p:nvPr/>
        </p:nvSpPr>
        <p:spPr>
          <a:xfrm>
            <a:off x="966275" y="1000350"/>
            <a:ext cx="7129800" cy="8958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We created three individual map containers to group stock pointers.</a:t>
            </a:r>
            <a:endParaRPr>
              <a:latin typeface="Montserrat"/>
              <a:ea typeface="Montserrat"/>
              <a:cs typeface="Montserrat"/>
              <a:sym typeface="Montserrat"/>
            </a:endParaRPr>
          </a:p>
          <a:p>
            <a:pPr marL="457200" lvl="0"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We used </a:t>
            </a:r>
            <a:r>
              <a:rPr lang="en" b="1">
                <a:solidFill>
                  <a:schemeClr val="dk1"/>
                </a:solidFill>
                <a:latin typeface="Montserrat"/>
                <a:ea typeface="Montserrat"/>
                <a:cs typeface="Montserrat"/>
                <a:sym typeface="Montserrat"/>
              </a:rPr>
              <a:t>vector&lt;pair&lt;string, double&gt;&gt; stockSurp</a:t>
            </a:r>
            <a:r>
              <a:rPr lang="en">
                <a:latin typeface="Montserrat"/>
                <a:ea typeface="Montserrat"/>
                <a:cs typeface="Montserrat"/>
                <a:sym typeface="Montserrat"/>
              </a:rPr>
              <a:t> to realize the sorting according to surprise% since map is always sorted by keys.</a:t>
            </a:r>
            <a:endParaRPr>
              <a:latin typeface="Montserrat"/>
              <a:ea typeface="Montserrat"/>
              <a:cs typeface="Montserrat"/>
              <a:sym typeface="Montserrat"/>
            </a:endParaRPr>
          </a:p>
        </p:txBody>
      </p:sp>
      <p:pic>
        <p:nvPicPr>
          <p:cNvPr id="153" name="Google Shape;153;p25"/>
          <p:cNvPicPr preferRelativeResize="0"/>
          <p:nvPr/>
        </p:nvPicPr>
        <p:blipFill>
          <a:blip r:embed="rId3">
            <a:alphaModFix/>
          </a:blip>
          <a:stretch>
            <a:fillRect/>
          </a:stretch>
        </p:blipFill>
        <p:spPr>
          <a:xfrm>
            <a:off x="4151675" y="2030813"/>
            <a:ext cx="4213475" cy="935050"/>
          </a:xfrm>
          <a:prstGeom prst="rect">
            <a:avLst/>
          </a:prstGeom>
          <a:noFill/>
          <a:ln>
            <a:noFill/>
          </a:ln>
        </p:spPr>
      </p:pic>
      <p:pic>
        <p:nvPicPr>
          <p:cNvPr id="154" name="Google Shape;154;p25"/>
          <p:cNvPicPr preferRelativeResize="0"/>
          <p:nvPr/>
        </p:nvPicPr>
        <p:blipFill>
          <a:blip r:embed="rId4">
            <a:alphaModFix/>
          </a:blip>
          <a:stretch>
            <a:fillRect/>
          </a:stretch>
        </p:blipFill>
        <p:spPr>
          <a:xfrm>
            <a:off x="4151675" y="3140425"/>
            <a:ext cx="4213476" cy="364866"/>
          </a:xfrm>
          <a:prstGeom prst="rect">
            <a:avLst/>
          </a:prstGeom>
          <a:noFill/>
          <a:ln>
            <a:noFill/>
          </a:ln>
        </p:spPr>
      </p:pic>
      <p:sp>
        <p:nvSpPr>
          <p:cNvPr id="155" name="Google Shape;155;p25"/>
          <p:cNvSpPr/>
          <p:nvPr/>
        </p:nvSpPr>
        <p:spPr>
          <a:xfrm>
            <a:off x="3526950" y="2387475"/>
            <a:ext cx="665100" cy="221700"/>
          </a:xfrm>
          <a:prstGeom prst="lef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5"/>
          <p:cNvSpPr txBox="1"/>
          <p:nvPr/>
        </p:nvSpPr>
        <p:spPr>
          <a:xfrm>
            <a:off x="891375" y="2357138"/>
            <a:ext cx="2707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ontserrat"/>
                <a:ea typeface="Montserrat"/>
                <a:cs typeface="Montserrat"/>
                <a:sym typeface="Montserrat"/>
              </a:rPr>
              <a:t>Function defining the sorting rule</a:t>
            </a:r>
            <a:endParaRPr sz="1100">
              <a:latin typeface="Montserrat"/>
              <a:ea typeface="Montserrat"/>
              <a:cs typeface="Montserrat"/>
              <a:sym typeface="Montserrat"/>
            </a:endParaRPr>
          </a:p>
        </p:txBody>
      </p:sp>
      <p:sp>
        <p:nvSpPr>
          <p:cNvPr id="157" name="Google Shape;157;p25"/>
          <p:cNvSpPr txBox="1"/>
          <p:nvPr/>
        </p:nvSpPr>
        <p:spPr>
          <a:xfrm>
            <a:off x="1031875" y="3061263"/>
            <a:ext cx="2707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ontserrat"/>
                <a:ea typeface="Montserrat"/>
                <a:cs typeface="Montserrat"/>
                <a:sym typeface="Montserrat"/>
              </a:rPr>
              <a:t>Sorting symbols by surprise% in ascending order</a:t>
            </a:r>
            <a:endParaRPr sz="1100">
              <a:latin typeface="Montserrat"/>
              <a:ea typeface="Montserrat"/>
              <a:cs typeface="Montserrat"/>
              <a:sym typeface="Montserrat"/>
            </a:endParaRPr>
          </a:p>
        </p:txBody>
      </p:sp>
      <p:sp>
        <p:nvSpPr>
          <p:cNvPr id="158" name="Google Shape;158;p25"/>
          <p:cNvSpPr/>
          <p:nvPr/>
        </p:nvSpPr>
        <p:spPr>
          <a:xfrm>
            <a:off x="3526950" y="3212013"/>
            <a:ext cx="665100" cy="221700"/>
          </a:xfrm>
          <a:prstGeom prst="lef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5"/>
          <p:cNvSpPr txBox="1"/>
          <p:nvPr/>
        </p:nvSpPr>
        <p:spPr>
          <a:xfrm>
            <a:off x="1031875" y="3822875"/>
            <a:ext cx="7129800" cy="6480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We created </a:t>
            </a:r>
            <a:r>
              <a:rPr lang="en" b="1">
                <a:solidFill>
                  <a:schemeClr val="dk1"/>
                </a:solidFill>
                <a:latin typeface="Montserrat"/>
                <a:ea typeface="Montserrat"/>
                <a:cs typeface="Montserrat"/>
                <a:sym typeface="Montserrat"/>
              </a:rPr>
              <a:t>map&lt;string, Stock*&gt; beatMap, meetMap, missMap</a:t>
            </a:r>
            <a:r>
              <a:rPr lang="en">
                <a:latin typeface="Montserrat"/>
                <a:ea typeface="Montserrat"/>
                <a:cs typeface="Montserrat"/>
                <a:sym typeface="Montserrat"/>
              </a:rPr>
              <a:t> based on </a:t>
            </a:r>
            <a:r>
              <a:rPr lang="en" b="1">
                <a:solidFill>
                  <a:schemeClr val="dk1"/>
                </a:solidFill>
                <a:latin typeface="Montserrat"/>
                <a:ea typeface="Montserrat"/>
                <a:cs typeface="Montserrat"/>
                <a:sym typeface="Montserrat"/>
              </a:rPr>
              <a:t>stockSurp</a:t>
            </a:r>
            <a:r>
              <a:rPr lang="en">
                <a:latin typeface="Montserrat"/>
                <a:ea typeface="Montserrat"/>
                <a:cs typeface="Montserrat"/>
                <a:sym typeface="Montserrat"/>
              </a:rPr>
              <a:t> and </a:t>
            </a:r>
            <a:r>
              <a:rPr lang="en" b="1">
                <a:solidFill>
                  <a:schemeClr val="dk1"/>
                </a:solidFill>
                <a:latin typeface="Montserrat"/>
                <a:ea typeface="Montserrat"/>
                <a:cs typeface="Montserrat"/>
                <a:sym typeface="Montserrat"/>
              </a:rPr>
              <a:t>stockMap</a:t>
            </a:r>
            <a:r>
              <a:rPr lang="en">
                <a:solidFill>
                  <a:schemeClr val="dk2"/>
                </a:solidFill>
                <a:latin typeface="Montserrat"/>
                <a:ea typeface="Montserrat"/>
                <a:cs typeface="Montserrat"/>
                <a:sym typeface="Montserrat"/>
              </a:rPr>
              <a:t>.</a:t>
            </a:r>
            <a:endParaRPr>
              <a:solidFill>
                <a:schemeClr val="dk2"/>
              </a:solidFill>
              <a:latin typeface="Montserrat"/>
              <a:ea typeface="Montserrat"/>
              <a:cs typeface="Montserrat"/>
              <a:sym typeface="Montserrat"/>
            </a:endParaRPr>
          </a:p>
        </p:txBody>
      </p:sp>
      <p:sp>
        <p:nvSpPr>
          <p:cNvPr id="160" name="Google Shape;160;p25"/>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1</a:t>
            </a:r>
            <a:endParaRPr sz="700" b="1">
              <a:solidFill>
                <a:srgbClr val="9A6ABA"/>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1506000" y="1385509"/>
            <a:ext cx="6131700" cy="16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chemeClr val="accent2"/>
                </a:solidFill>
              </a:rPr>
              <a:t>Class declaration </a:t>
            </a:r>
            <a:endParaRPr sz="3600">
              <a:solidFill>
                <a:schemeClr val="accent2"/>
              </a:solidFill>
            </a:endParaRPr>
          </a:p>
          <a:p>
            <a:pPr marL="0" lvl="0" indent="0" algn="ctr" rtl="0">
              <a:spcBef>
                <a:spcPts val="0"/>
              </a:spcBef>
              <a:spcAft>
                <a:spcPts val="0"/>
              </a:spcAft>
              <a:buNone/>
            </a:pPr>
            <a:r>
              <a:rPr lang="en" sz="3600">
                <a:solidFill>
                  <a:schemeClr val="accent2"/>
                </a:solidFill>
              </a:rPr>
              <a:t>&amp; </a:t>
            </a:r>
            <a:endParaRPr sz="3600">
              <a:solidFill>
                <a:schemeClr val="accent2"/>
              </a:solidFill>
            </a:endParaRPr>
          </a:p>
          <a:p>
            <a:pPr marL="0" lvl="0" indent="0" algn="ctr" rtl="0">
              <a:spcBef>
                <a:spcPts val="0"/>
              </a:spcBef>
              <a:spcAft>
                <a:spcPts val="0"/>
              </a:spcAft>
              <a:buNone/>
            </a:pPr>
            <a:r>
              <a:rPr lang="en" sz="3600">
                <a:solidFill>
                  <a:schemeClr val="accent2"/>
                </a:solidFill>
              </a:rPr>
              <a:t>Data structures</a:t>
            </a:r>
            <a:endParaRPr sz="3600">
              <a:solidFill>
                <a:schemeClr val="accent2"/>
              </a:solidFill>
            </a:endParaRPr>
          </a:p>
        </p:txBody>
      </p:sp>
      <p:sp>
        <p:nvSpPr>
          <p:cNvPr id="166" name="Google Shape;166;p26"/>
          <p:cNvSpPr txBox="1"/>
          <p:nvPr/>
        </p:nvSpPr>
        <p:spPr>
          <a:xfrm>
            <a:off x="3793600" y="817178"/>
            <a:ext cx="1556700" cy="298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900">
                <a:solidFill>
                  <a:schemeClr val="accent2"/>
                </a:solidFill>
                <a:latin typeface="Montserrat ExtraBold"/>
                <a:ea typeface="Montserrat ExtraBold"/>
                <a:cs typeface="Montserrat ExtraBold"/>
                <a:sym typeface="Montserrat ExtraBold"/>
              </a:rPr>
              <a:t>P A R T   0 2</a:t>
            </a:r>
            <a:endParaRPr sz="900">
              <a:solidFill>
                <a:schemeClr val="accent2"/>
              </a:solidFill>
              <a:latin typeface="Montserrat ExtraBold"/>
              <a:ea typeface="Montserrat ExtraBold"/>
              <a:cs typeface="Montserrat ExtraBold"/>
              <a:sym typeface="Montserrat ExtraBold"/>
            </a:endParaRPr>
          </a:p>
        </p:txBody>
      </p:sp>
      <p:cxnSp>
        <p:nvCxnSpPr>
          <p:cNvPr id="167" name="Google Shape;167;p26"/>
          <p:cNvCxnSpPr/>
          <p:nvPr/>
        </p:nvCxnSpPr>
        <p:spPr>
          <a:xfrm>
            <a:off x="4231926" y="1084298"/>
            <a:ext cx="692400" cy="0"/>
          </a:xfrm>
          <a:prstGeom prst="straightConnector1">
            <a:avLst/>
          </a:prstGeom>
          <a:noFill/>
          <a:ln w="9525" cap="flat" cmpd="sng">
            <a:solidFill>
              <a:srgbClr val="57068C"/>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p:nvPr/>
        </p:nvSpPr>
        <p:spPr>
          <a:xfrm>
            <a:off x="521000" y="543175"/>
            <a:ext cx="3802200" cy="373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 name="Google Shape;173;p27"/>
          <p:cNvCxnSpPr/>
          <p:nvPr/>
        </p:nvCxnSpPr>
        <p:spPr>
          <a:xfrm rot="10800000" flipH="1">
            <a:off x="543175" y="986550"/>
            <a:ext cx="3780000" cy="11100"/>
          </a:xfrm>
          <a:prstGeom prst="straightConnector1">
            <a:avLst/>
          </a:prstGeom>
          <a:noFill/>
          <a:ln w="9525" cap="flat" cmpd="sng">
            <a:solidFill>
              <a:schemeClr val="dk2"/>
            </a:solidFill>
            <a:prstDash val="solid"/>
            <a:round/>
            <a:headEnd type="none" w="med" len="med"/>
            <a:tailEnd type="none" w="med" len="med"/>
          </a:ln>
        </p:spPr>
      </p:cxnSp>
      <p:sp>
        <p:nvSpPr>
          <p:cNvPr id="174" name="Google Shape;174;p27"/>
          <p:cNvSpPr txBox="1"/>
          <p:nvPr/>
        </p:nvSpPr>
        <p:spPr>
          <a:xfrm>
            <a:off x="587500" y="587500"/>
            <a:ext cx="297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Class: Benchmark</a:t>
            </a:r>
            <a:endParaRPr b="1">
              <a:solidFill>
                <a:schemeClr val="dk1"/>
              </a:solidFill>
              <a:latin typeface="Montserrat"/>
              <a:ea typeface="Montserrat"/>
              <a:cs typeface="Montserrat"/>
              <a:sym typeface="Montserrat"/>
            </a:endParaRPr>
          </a:p>
        </p:txBody>
      </p:sp>
      <p:cxnSp>
        <p:nvCxnSpPr>
          <p:cNvPr id="175" name="Google Shape;175;p27"/>
          <p:cNvCxnSpPr/>
          <p:nvPr/>
        </p:nvCxnSpPr>
        <p:spPr>
          <a:xfrm rot="10800000" flipH="1">
            <a:off x="526550" y="2084000"/>
            <a:ext cx="3791100" cy="11100"/>
          </a:xfrm>
          <a:prstGeom prst="straightConnector1">
            <a:avLst/>
          </a:prstGeom>
          <a:noFill/>
          <a:ln w="9525" cap="flat" cmpd="sng">
            <a:solidFill>
              <a:schemeClr val="dk2"/>
            </a:solidFill>
            <a:prstDash val="solid"/>
            <a:round/>
            <a:headEnd type="none" w="med" len="med"/>
            <a:tailEnd type="none" w="med" len="med"/>
          </a:ln>
        </p:spPr>
      </p:cxnSp>
      <p:sp>
        <p:nvSpPr>
          <p:cNvPr id="176" name="Google Shape;176;p27"/>
          <p:cNvSpPr txBox="1"/>
          <p:nvPr/>
        </p:nvSpPr>
        <p:spPr>
          <a:xfrm>
            <a:off x="587500" y="997650"/>
            <a:ext cx="3047400" cy="6465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Typedef pair&lt;string, double&gt; PAIR</a:t>
            </a:r>
            <a:endParaRPr sz="1000">
              <a:latin typeface="Montserrat"/>
              <a:ea typeface="Montserrat"/>
              <a:cs typeface="Montserrat"/>
              <a:sym typeface="Montserrat"/>
            </a:endParaRPr>
          </a:p>
          <a:p>
            <a:pPr marL="0" lvl="0" indent="0" algn="l" rtl="0">
              <a:spcBef>
                <a:spcPts val="0"/>
              </a:spcBef>
              <a:spcAft>
                <a:spcPts val="0"/>
              </a:spcAft>
              <a:buNone/>
            </a:pPr>
            <a:endParaRPr sz="1000">
              <a:latin typeface="Montserrat"/>
              <a:ea typeface="Montserrat"/>
              <a:cs typeface="Montserrat"/>
              <a:sym typeface="Montserrat"/>
            </a:endParaRPr>
          </a:p>
          <a:p>
            <a:pPr marL="0" lvl="0" indent="0" algn="l" rtl="0">
              <a:spcBef>
                <a:spcPts val="0"/>
              </a:spcBef>
              <a:spcAft>
                <a:spcPts val="0"/>
              </a:spcAft>
              <a:buNone/>
            </a:pPr>
            <a:r>
              <a:rPr lang="en" sz="1000">
                <a:solidFill>
                  <a:schemeClr val="dk1"/>
                </a:solidFill>
                <a:latin typeface="Montserrat"/>
                <a:ea typeface="Montserrat"/>
                <a:cs typeface="Montserrat"/>
                <a:sym typeface="Montserrat"/>
              </a:rPr>
              <a:t>Private Data:</a:t>
            </a:r>
            <a:endParaRPr sz="1000">
              <a:solidFill>
                <a:schemeClr val="dk1"/>
              </a:solidFill>
              <a:latin typeface="Montserrat"/>
              <a:ea typeface="Montserrat"/>
              <a:cs typeface="Montserrat"/>
              <a:sym typeface="Montserrat"/>
            </a:endParaRPr>
          </a:p>
        </p:txBody>
      </p:sp>
      <p:sp>
        <p:nvSpPr>
          <p:cNvPr id="177" name="Google Shape;177;p27"/>
          <p:cNvSpPr txBox="1"/>
          <p:nvPr/>
        </p:nvSpPr>
        <p:spPr>
          <a:xfrm>
            <a:off x="631850" y="1356775"/>
            <a:ext cx="3491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String iSymbol</a:t>
            </a: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map &lt;int, PAIR&gt; indexedTrades</a:t>
            </a: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int N</a:t>
            </a:r>
            <a:endParaRPr sz="1000">
              <a:latin typeface="Montserrat"/>
              <a:ea typeface="Montserrat"/>
              <a:cs typeface="Montserrat"/>
              <a:sym typeface="Montserrat"/>
            </a:endParaRPr>
          </a:p>
        </p:txBody>
      </p:sp>
      <p:sp>
        <p:nvSpPr>
          <p:cNvPr id="178" name="Google Shape;178;p27"/>
          <p:cNvSpPr txBox="1"/>
          <p:nvPr/>
        </p:nvSpPr>
        <p:spPr>
          <a:xfrm>
            <a:off x="676250" y="2202450"/>
            <a:ext cx="3491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Montserrat"/>
                <a:ea typeface="Montserrat"/>
                <a:cs typeface="Montserrat"/>
                <a:sym typeface="Montserrat"/>
              </a:rPr>
              <a:t>Public Member Function:</a:t>
            </a:r>
            <a:endParaRPr sz="1200">
              <a:solidFill>
                <a:schemeClr val="dk1"/>
              </a:solidFill>
              <a:latin typeface="Montserrat"/>
              <a:ea typeface="Montserrat"/>
              <a:cs typeface="Montserrat"/>
              <a:sym typeface="Montserrat"/>
            </a:endParaRPr>
          </a:p>
        </p:txBody>
      </p:sp>
      <p:sp>
        <p:nvSpPr>
          <p:cNvPr id="179" name="Google Shape;179;p27"/>
          <p:cNvSpPr txBox="1"/>
          <p:nvPr/>
        </p:nvSpPr>
        <p:spPr>
          <a:xfrm>
            <a:off x="670700" y="2516300"/>
            <a:ext cx="3414000" cy="15699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getSymbol( )</a:t>
            </a: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getIndexedTrades( )</a:t>
            </a: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getN( )</a:t>
            </a: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addIndexedTtade( )</a:t>
            </a: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DayFind( )</a:t>
            </a: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NextNDays( )</a:t>
            </a:r>
            <a:endParaRPr sz="1000">
              <a:latin typeface="Montserrat"/>
              <a:ea typeface="Montserrat"/>
              <a:cs typeface="Montserrat"/>
              <a:sym typeface="Montserrat"/>
            </a:endParaRPr>
          </a:p>
          <a:p>
            <a:pPr marL="457200" lvl="0" indent="-292100" algn="l" rtl="0">
              <a:spcBef>
                <a:spcPts val="0"/>
              </a:spcBef>
              <a:spcAft>
                <a:spcPts val="0"/>
              </a:spcAft>
              <a:buSzPts val="1000"/>
              <a:buFont typeface="Montserrat"/>
              <a:buChar char="●"/>
            </a:pPr>
            <a:r>
              <a:rPr lang="en" sz="1000">
                <a:latin typeface="Montserrat"/>
                <a:ea typeface="Montserrat"/>
                <a:cs typeface="Montserrat"/>
                <a:sym typeface="Montserrat"/>
              </a:rPr>
              <a:t>PrevNDays( )</a:t>
            </a:r>
            <a:endParaRPr sz="1000">
              <a:latin typeface="Montserrat"/>
              <a:ea typeface="Montserrat"/>
              <a:cs typeface="Montserrat"/>
              <a:sym typeface="Montserrat"/>
            </a:endParaRPr>
          </a:p>
          <a:p>
            <a:pPr marL="0" lvl="0" indent="0" algn="l" rtl="0">
              <a:spcBef>
                <a:spcPts val="0"/>
              </a:spcBef>
              <a:spcAft>
                <a:spcPts val="0"/>
              </a:spcAft>
              <a:buNone/>
            </a:pPr>
            <a:endParaRPr sz="1000">
              <a:latin typeface="Montserrat"/>
              <a:ea typeface="Montserrat"/>
              <a:cs typeface="Montserrat"/>
              <a:sym typeface="Montserrat"/>
            </a:endParaRPr>
          </a:p>
          <a:p>
            <a:pPr marL="0" lvl="0" indent="0" algn="l" rtl="0">
              <a:spcBef>
                <a:spcPts val="0"/>
              </a:spcBef>
              <a:spcAft>
                <a:spcPts val="0"/>
              </a:spcAft>
              <a:buNone/>
            </a:pPr>
            <a:endParaRPr sz="1000">
              <a:latin typeface="Montserrat"/>
              <a:ea typeface="Montserrat"/>
              <a:cs typeface="Montserrat"/>
              <a:sym typeface="Montserrat"/>
            </a:endParaRPr>
          </a:p>
        </p:txBody>
      </p:sp>
      <p:cxnSp>
        <p:nvCxnSpPr>
          <p:cNvPr id="180" name="Google Shape;180;p27"/>
          <p:cNvCxnSpPr/>
          <p:nvPr/>
        </p:nvCxnSpPr>
        <p:spPr>
          <a:xfrm>
            <a:off x="3281650" y="1172700"/>
            <a:ext cx="1596300" cy="11100"/>
          </a:xfrm>
          <a:prstGeom prst="straightConnector1">
            <a:avLst/>
          </a:prstGeom>
          <a:noFill/>
          <a:ln w="9525" cap="flat" cmpd="sng">
            <a:solidFill>
              <a:schemeClr val="dk2"/>
            </a:solidFill>
            <a:prstDash val="solid"/>
            <a:round/>
            <a:headEnd type="none" w="med" len="med"/>
            <a:tailEnd type="triangle" w="med" len="med"/>
          </a:ln>
        </p:spPr>
      </p:cxnSp>
      <p:sp>
        <p:nvSpPr>
          <p:cNvPr id="181" name="Google Shape;181;p27"/>
          <p:cNvSpPr txBox="1"/>
          <p:nvPr/>
        </p:nvSpPr>
        <p:spPr>
          <a:xfrm>
            <a:off x="4877950" y="1023225"/>
            <a:ext cx="4322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ontserrat"/>
                <a:ea typeface="Montserrat"/>
                <a:cs typeface="Montserrat"/>
                <a:sym typeface="Montserrat"/>
              </a:rPr>
              <a:t>User defined data type to store pair of ticker and surprise % </a:t>
            </a:r>
            <a:endParaRPr sz="1100">
              <a:latin typeface="Montserrat"/>
              <a:ea typeface="Montserrat"/>
              <a:cs typeface="Montserrat"/>
              <a:sym typeface="Montserrat"/>
            </a:endParaRPr>
          </a:p>
        </p:txBody>
      </p:sp>
      <p:cxnSp>
        <p:nvCxnSpPr>
          <p:cNvPr id="182" name="Google Shape;182;p27"/>
          <p:cNvCxnSpPr/>
          <p:nvPr/>
        </p:nvCxnSpPr>
        <p:spPr>
          <a:xfrm rot="10800000" flipH="1">
            <a:off x="2327900" y="3267988"/>
            <a:ext cx="2339100" cy="11100"/>
          </a:xfrm>
          <a:prstGeom prst="straightConnector1">
            <a:avLst/>
          </a:prstGeom>
          <a:noFill/>
          <a:ln w="9525" cap="flat" cmpd="sng">
            <a:solidFill>
              <a:schemeClr val="dk2"/>
            </a:solidFill>
            <a:prstDash val="solid"/>
            <a:round/>
            <a:headEnd type="none" w="med" len="med"/>
            <a:tailEnd type="triangle" w="med" len="med"/>
          </a:ln>
        </p:spPr>
      </p:cxnSp>
      <p:sp>
        <p:nvSpPr>
          <p:cNvPr id="183" name="Google Shape;183;p27"/>
          <p:cNvSpPr txBox="1"/>
          <p:nvPr/>
        </p:nvSpPr>
        <p:spPr>
          <a:xfrm>
            <a:off x="4833125" y="3006275"/>
            <a:ext cx="38022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ontserrat"/>
                <a:ea typeface="Montserrat"/>
                <a:cs typeface="Montserrat"/>
                <a:sym typeface="Montserrat"/>
              </a:rPr>
              <a:t>Some firms release report on weekends (eg: CE, ON), so we will need to adjust the day0 to next trading day.</a:t>
            </a:r>
            <a:endParaRPr sz="1200">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cxnSp>
        <p:nvCxnSpPr>
          <p:cNvPr id="184" name="Google Shape;184;p27"/>
          <p:cNvCxnSpPr/>
          <p:nvPr/>
        </p:nvCxnSpPr>
        <p:spPr>
          <a:xfrm>
            <a:off x="3569500" y="801000"/>
            <a:ext cx="1574100" cy="10500"/>
          </a:xfrm>
          <a:prstGeom prst="straightConnector1">
            <a:avLst/>
          </a:prstGeom>
          <a:noFill/>
          <a:ln w="9525" cap="flat" cmpd="sng">
            <a:solidFill>
              <a:schemeClr val="dk2"/>
            </a:solidFill>
            <a:prstDash val="solid"/>
            <a:round/>
            <a:headEnd type="none" w="med" len="med"/>
            <a:tailEnd type="triangle" w="med" len="med"/>
          </a:ln>
        </p:spPr>
      </p:cxnSp>
      <p:sp>
        <p:nvSpPr>
          <p:cNvPr id="185" name="Google Shape;185;p27"/>
          <p:cNvSpPr txBox="1"/>
          <p:nvPr/>
        </p:nvSpPr>
        <p:spPr>
          <a:xfrm>
            <a:off x="5221100" y="602950"/>
            <a:ext cx="6384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ontserrat"/>
                <a:ea typeface="Montserrat"/>
                <a:cs typeface="Montserrat"/>
                <a:sym typeface="Montserrat"/>
              </a:rPr>
              <a:t>Data and Function related to benchmark </a:t>
            </a:r>
            <a:endParaRPr sz="1200">
              <a:latin typeface="Montserrat"/>
              <a:ea typeface="Montserrat"/>
              <a:cs typeface="Montserrat"/>
              <a:sym typeface="Montserrat"/>
            </a:endParaRPr>
          </a:p>
        </p:txBody>
      </p:sp>
      <p:cxnSp>
        <p:nvCxnSpPr>
          <p:cNvPr id="186" name="Google Shape;186;p27"/>
          <p:cNvCxnSpPr/>
          <p:nvPr/>
        </p:nvCxnSpPr>
        <p:spPr>
          <a:xfrm>
            <a:off x="2139425" y="3635925"/>
            <a:ext cx="920100" cy="875700"/>
          </a:xfrm>
          <a:prstGeom prst="straightConnector1">
            <a:avLst/>
          </a:prstGeom>
          <a:noFill/>
          <a:ln w="9525" cap="flat" cmpd="sng">
            <a:solidFill>
              <a:schemeClr val="dk2"/>
            </a:solidFill>
            <a:prstDash val="solid"/>
            <a:round/>
            <a:headEnd type="none" w="med" len="med"/>
            <a:tailEnd type="triangle" w="med" len="med"/>
          </a:ln>
        </p:spPr>
      </p:cxnSp>
      <p:sp>
        <p:nvSpPr>
          <p:cNvPr id="187" name="Google Shape;187;p27"/>
          <p:cNvSpPr txBox="1"/>
          <p:nvPr/>
        </p:nvSpPr>
        <p:spPr>
          <a:xfrm>
            <a:off x="3192525" y="4451975"/>
            <a:ext cx="638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p:txBody>
      </p:sp>
      <p:cxnSp>
        <p:nvCxnSpPr>
          <p:cNvPr id="188" name="Google Shape;188;p27"/>
          <p:cNvCxnSpPr/>
          <p:nvPr/>
        </p:nvCxnSpPr>
        <p:spPr>
          <a:xfrm>
            <a:off x="3857625" y="1773625"/>
            <a:ext cx="1263600" cy="0"/>
          </a:xfrm>
          <a:prstGeom prst="straightConnector1">
            <a:avLst/>
          </a:prstGeom>
          <a:noFill/>
          <a:ln w="9525" cap="flat" cmpd="sng">
            <a:solidFill>
              <a:schemeClr val="dk2"/>
            </a:solidFill>
            <a:prstDash val="solid"/>
            <a:round/>
            <a:headEnd type="none" w="med" len="med"/>
            <a:tailEnd type="triangle" w="med" len="med"/>
          </a:ln>
        </p:spPr>
      </p:cxnSp>
      <p:sp>
        <p:nvSpPr>
          <p:cNvPr id="189" name="Google Shape;189;p27"/>
          <p:cNvSpPr txBox="1"/>
          <p:nvPr/>
        </p:nvSpPr>
        <p:spPr>
          <a:xfrm>
            <a:off x="3192525" y="4396575"/>
            <a:ext cx="5354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Find for the previous N days before the announcement date and Next N days after the announcement date</a:t>
            </a:r>
            <a:endParaRPr>
              <a:latin typeface="Montserrat"/>
              <a:ea typeface="Montserrat"/>
              <a:cs typeface="Montserrat"/>
              <a:sym typeface="Montserrat"/>
            </a:endParaRPr>
          </a:p>
        </p:txBody>
      </p:sp>
      <p:cxnSp>
        <p:nvCxnSpPr>
          <p:cNvPr id="190" name="Google Shape;190;p27"/>
          <p:cNvCxnSpPr/>
          <p:nvPr/>
        </p:nvCxnSpPr>
        <p:spPr>
          <a:xfrm>
            <a:off x="2837800" y="2715875"/>
            <a:ext cx="2139300" cy="0"/>
          </a:xfrm>
          <a:prstGeom prst="straightConnector1">
            <a:avLst/>
          </a:prstGeom>
          <a:noFill/>
          <a:ln w="9525" cap="flat" cmpd="sng">
            <a:solidFill>
              <a:schemeClr val="dk2"/>
            </a:solidFill>
            <a:prstDash val="solid"/>
            <a:round/>
            <a:headEnd type="none" w="med" len="med"/>
            <a:tailEnd type="triangle" w="med" len="med"/>
          </a:ln>
        </p:spPr>
      </p:cxnSp>
      <p:sp>
        <p:nvSpPr>
          <p:cNvPr id="191" name="Google Shape;191;p27"/>
          <p:cNvSpPr txBox="1"/>
          <p:nvPr/>
        </p:nvSpPr>
        <p:spPr>
          <a:xfrm>
            <a:off x="5043725" y="2512013"/>
            <a:ext cx="638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Get private data</a:t>
            </a:r>
            <a:endParaRPr>
              <a:latin typeface="Montserrat"/>
              <a:ea typeface="Montserrat"/>
              <a:cs typeface="Montserrat"/>
              <a:sym typeface="Montserrat"/>
            </a:endParaRPr>
          </a:p>
        </p:txBody>
      </p:sp>
      <p:sp>
        <p:nvSpPr>
          <p:cNvPr id="192" name="Google Shape;192;p27"/>
          <p:cNvSpPr txBox="1"/>
          <p:nvPr/>
        </p:nvSpPr>
        <p:spPr>
          <a:xfrm>
            <a:off x="5298100" y="1588975"/>
            <a:ext cx="3691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ontserrat"/>
                <a:ea typeface="Montserrat"/>
                <a:cs typeface="Montserrat"/>
                <a:sym typeface="Montserrat"/>
              </a:rPr>
              <a:t>Store the benchmark data in the map</a:t>
            </a:r>
            <a:endParaRPr sz="1200">
              <a:latin typeface="Montserrat"/>
              <a:ea typeface="Montserrat"/>
              <a:cs typeface="Montserrat"/>
              <a:sym typeface="Montserrat"/>
            </a:endParaRPr>
          </a:p>
        </p:txBody>
      </p:sp>
      <p:sp>
        <p:nvSpPr>
          <p:cNvPr id="193" name="Google Shape;193;p27"/>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8"/>
          <p:cNvPicPr preferRelativeResize="0"/>
          <p:nvPr/>
        </p:nvPicPr>
        <p:blipFill>
          <a:blip r:embed="rId3">
            <a:alphaModFix/>
          </a:blip>
          <a:stretch>
            <a:fillRect/>
          </a:stretch>
        </p:blipFill>
        <p:spPr>
          <a:xfrm>
            <a:off x="473663" y="1435950"/>
            <a:ext cx="7044526" cy="1479425"/>
          </a:xfrm>
          <a:prstGeom prst="rect">
            <a:avLst/>
          </a:prstGeom>
          <a:noFill/>
          <a:ln>
            <a:noFill/>
          </a:ln>
        </p:spPr>
      </p:pic>
      <p:cxnSp>
        <p:nvCxnSpPr>
          <p:cNvPr id="199" name="Google Shape;199;p28"/>
          <p:cNvCxnSpPr/>
          <p:nvPr/>
        </p:nvCxnSpPr>
        <p:spPr>
          <a:xfrm>
            <a:off x="2616063" y="2383275"/>
            <a:ext cx="587400" cy="720600"/>
          </a:xfrm>
          <a:prstGeom prst="straightConnector1">
            <a:avLst/>
          </a:prstGeom>
          <a:noFill/>
          <a:ln w="9525" cap="flat" cmpd="sng">
            <a:solidFill>
              <a:srgbClr val="00FF00"/>
            </a:solidFill>
            <a:prstDash val="solid"/>
            <a:round/>
            <a:headEnd type="none" w="med" len="med"/>
            <a:tailEnd type="triangle" w="med" len="med"/>
          </a:ln>
        </p:spPr>
      </p:cxnSp>
      <p:sp>
        <p:nvSpPr>
          <p:cNvPr id="200" name="Google Shape;200;p28"/>
          <p:cNvSpPr txBox="1"/>
          <p:nvPr/>
        </p:nvSpPr>
        <p:spPr>
          <a:xfrm>
            <a:off x="1784688" y="3159250"/>
            <a:ext cx="638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Go through the iterator to check whether we need to adjust date</a:t>
            </a:r>
            <a:endParaRPr>
              <a:latin typeface="Montserrat"/>
              <a:ea typeface="Montserrat"/>
              <a:cs typeface="Montserrat"/>
              <a:sym typeface="Montserrat"/>
            </a:endParaRPr>
          </a:p>
        </p:txBody>
      </p:sp>
      <p:sp>
        <p:nvSpPr>
          <p:cNvPr id="201" name="Google Shape;201;p28"/>
          <p:cNvSpPr txBox="1"/>
          <p:nvPr/>
        </p:nvSpPr>
        <p:spPr>
          <a:xfrm>
            <a:off x="407163" y="432275"/>
            <a:ext cx="638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Montserrat"/>
                <a:ea typeface="Montserrat"/>
                <a:cs typeface="Montserrat"/>
                <a:sym typeface="Montserrat"/>
              </a:rPr>
              <a:t>Class Benchmark: DayFind( )</a:t>
            </a:r>
            <a:endParaRPr b="1">
              <a:solidFill>
                <a:schemeClr val="dk1"/>
              </a:solidFill>
              <a:latin typeface="Montserrat"/>
              <a:ea typeface="Montserrat"/>
              <a:cs typeface="Montserrat"/>
              <a:sym typeface="Montserrat"/>
            </a:endParaRPr>
          </a:p>
        </p:txBody>
      </p:sp>
      <p:sp>
        <p:nvSpPr>
          <p:cNvPr id="202" name="Google Shape;202;p28"/>
          <p:cNvSpPr txBox="1"/>
          <p:nvPr/>
        </p:nvSpPr>
        <p:spPr>
          <a:xfrm>
            <a:off x="473675" y="878698"/>
            <a:ext cx="76959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Used to adjust day0 if the announcement date is in the weekend</a:t>
            </a:r>
            <a:endParaRPr>
              <a:latin typeface="Montserrat"/>
              <a:ea typeface="Montserrat"/>
              <a:cs typeface="Montserrat"/>
              <a:sym typeface="Montserrat"/>
            </a:endParaRPr>
          </a:p>
        </p:txBody>
      </p:sp>
      <p:sp>
        <p:nvSpPr>
          <p:cNvPr id="203" name="Google Shape;203;p28"/>
          <p:cNvSpPr txBox="1"/>
          <p:nvPr/>
        </p:nvSpPr>
        <p:spPr>
          <a:xfrm>
            <a:off x="338977" y="253941"/>
            <a:ext cx="24360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9A6ABA"/>
                </a:solidFill>
                <a:latin typeface="Montserrat"/>
                <a:ea typeface="Montserrat"/>
                <a:cs typeface="Montserrat"/>
                <a:sym typeface="Montserrat"/>
              </a:rPr>
              <a:t>P A R T   0 2</a:t>
            </a:r>
            <a:endParaRPr sz="700" b="1">
              <a:solidFill>
                <a:srgbClr val="9A6ABA"/>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NYU Elegant">
  <a:themeElements>
    <a:clrScheme name="Simple Light">
      <a:dk1>
        <a:srgbClr val="57068C"/>
      </a:dk1>
      <a:lt1>
        <a:srgbClr val="FFFFFF"/>
      </a:lt1>
      <a:dk2>
        <a:srgbClr val="333333"/>
      </a:dk2>
      <a:lt2>
        <a:srgbClr val="E3DFE9"/>
      </a:lt2>
      <a:accent1>
        <a:srgbClr val="9A6ABA"/>
      </a:accent1>
      <a:accent2>
        <a:srgbClr val="330662"/>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1787</Words>
  <Application>Microsoft Office PowerPoint</Application>
  <PresentationFormat>On-screen Show (16:9)</PresentationFormat>
  <Paragraphs>254</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Roboto Medium</vt:lpstr>
      <vt:lpstr>Montserrat ExtraBold</vt:lpstr>
      <vt:lpstr>Roboto</vt:lpstr>
      <vt:lpstr>Roboto Thin</vt:lpstr>
      <vt:lpstr>Frank Ruhl Libre</vt:lpstr>
      <vt:lpstr>Montserrat</vt:lpstr>
      <vt:lpstr>Montserrat SemiBold</vt:lpstr>
      <vt:lpstr>NYU Elegant</vt:lpstr>
      <vt:lpstr>Research on Stock Earning Impact</vt:lpstr>
      <vt:lpstr>PowerPoint Presentation</vt:lpstr>
      <vt:lpstr>Project Design Diagrams  </vt:lpstr>
      <vt:lpstr>PowerPoint Presentation</vt:lpstr>
      <vt:lpstr>PowerPoint Presentation</vt:lpstr>
      <vt:lpstr>PowerPoint Presentation</vt:lpstr>
      <vt:lpstr>Class declaration  &amp;  Data structures</vt:lpstr>
      <vt:lpstr>PowerPoint Presentation</vt:lpstr>
      <vt:lpstr>PowerPoint Presentation</vt:lpstr>
      <vt:lpstr>Class Muti_threading: Retrieve price data</vt:lpstr>
      <vt:lpstr>Single Thread</vt:lpstr>
      <vt:lpstr>PowerPoint Presentation</vt:lpstr>
      <vt:lpstr>PowerPoint Presentation</vt:lpstr>
      <vt:lpstr>Class Vector</vt:lpstr>
      <vt:lpstr>Class Stock: Calculate_AR( )</vt:lpstr>
      <vt:lpstr>Class OneCalcul</vt:lpstr>
      <vt:lpstr>Class SampleCalcul</vt:lpstr>
      <vt:lpstr>Class Bootstrap</vt:lpstr>
      <vt:lpstr>Class Bootstrap</vt:lpstr>
      <vt:lpstr>Visualization &amp;  Gnuplot</vt:lpstr>
      <vt:lpstr>Gnuplot - Averaged CAAR for Beat, Meet, Miss Groups</vt:lpstr>
      <vt:lpstr>Gnuplot - Averaged CAAR for Beat, Meet, Miss Groups</vt:lpstr>
      <vt:lpstr>Conclusion  </vt:lpstr>
      <vt:lpstr>Conclusion</vt:lpstr>
      <vt:lpstr>Conclusion</vt:lpstr>
      <vt:lpstr>Enhancement  &amp;  Enrichment</vt:lpstr>
      <vt:lpstr> Enhancement &amp; Enrichment</vt:lpstr>
      <vt:lpstr>Reference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Stock Earning Impact</dc:title>
  <dc:creator>Kang Baby</dc:creator>
  <cp:lastModifiedBy>Kang, Kaiyun</cp:lastModifiedBy>
  <cp:revision>3</cp:revision>
  <dcterms:modified xsi:type="dcterms:W3CDTF">2022-10-12T19:28:20Z</dcterms:modified>
</cp:coreProperties>
</file>