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02" r:id="rId2"/>
    <p:sldId id="411" r:id="rId3"/>
    <p:sldId id="403" r:id="rId4"/>
    <p:sldId id="404" r:id="rId5"/>
    <p:sldId id="406" r:id="rId6"/>
    <p:sldId id="401" r:id="rId7"/>
    <p:sldId id="41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402"/>
            <p14:sldId id="411"/>
            <p14:sldId id="403"/>
            <p14:sldId id="404"/>
            <p14:sldId id="406"/>
            <p14:sldId id="401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E8E911-0CB3-8B38-B243-BD927FA74830}" name="이 상민" initials="상이" userId="S::lsm@fkiims.onmicrosoft.com::64505b25-1d12-486c-9a86-910d06e208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766" autoAdjust="0"/>
  </p:normalViewPr>
  <p:slideViewPr>
    <p:cSldViewPr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3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7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1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9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3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7772" y="94351"/>
            <a:ext cx="2150452" cy="382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lang="ko-KR" altLang="en-US" sz="2000" b="1" spc="-50" dirty="0" smtClean="0">
                <a:latin typeface="+mn-ea"/>
                <a:cs typeface="+mj-cs"/>
              </a:rPr>
              <a:t>환경</a:t>
            </a:r>
            <a:endParaRPr kumimoji="0" lang="ko-KR" altLang="en-US" sz="2000" b="1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제목 12"/>
          <p:cNvSpPr txBox="1">
            <a:spLocks/>
          </p:cNvSpPr>
          <p:nvPr/>
        </p:nvSpPr>
        <p:spPr>
          <a:xfrm>
            <a:off x="3275856" y="138937"/>
            <a:ext cx="345638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dirty="0" smtClean="0">
                <a:latin typeface="+mn-ea"/>
              </a:rPr>
              <a:t>HW,SW</a:t>
            </a:r>
            <a:r>
              <a:rPr lang="ko-KR" altLang="en-US" sz="1700" dirty="0" smtClean="0">
                <a:latin typeface="+mn-ea"/>
              </a:rPr>
              <a:t>구성</a:t>
            </a:r>
            <a:endParaRPr lang="ko-KR" altLang="en-US" sz="1700" spc="-5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344"/>
              </p:ext>
            </p:extLst>
          </p:nvPr>
        </p:nvGraphicFramePr>
        <p:xfrm>
          <a:off x="422473" y="836712"/>
          <a:ext cx="8119120" cy="5677316"/>
        </p:xfrm>
        <a:graphic>
          <a:graphicData uri="http://schemas.openxmlformats.org/drawingml/2006/table">
            <a:tbl>
              <a:tblPr/>
              <a:tblGrid>
                <a:gridCol w="836406">
                  <a:extLst>
                    <a:ext uri="{9D8B030D-6E8A-4147-A177-3AD203B41FA5}">
                      <a16:colId xmlns:a16="http://schemas.microsoft.com/office/drawing/2014/main" val="3232476050"/>
                    </a:ext>
                  </a:extLst>
                </a:gridCol>
                <a:gridCol w="3641357">
                  <a:extLst>
                    <a:ext uri="{9D8B030D-6E8A-4147-A177-3AD203B41FA5}">
                      <a16:colId xmlns:a16="http://schemas.microsoft.com/office/drawing/2014/main" val="3167872689"/>
                    </a:ext>
                  </a:extLst>
                </a:gridCol>
                <a:gridCol w="3641357">
                  <a:extLst>
                    <a:ext uri="{9D8B030D-6E8A-4147-A177-3AD203B41FA5}">
                      <a16:colId xmlns:a16="http://schemas.microsoft.com/office/drawing/2014/main" val="3325602624"/>
                    </a:ext>
                  </a:extLst>
                </a:gridCol>
              </a:tblGrid>
              <a:tr h="36332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구분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35128"/>
                  </a:ext>
                </a:extLst>
              </a:tr>
              <a:tr h="35731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94875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Terminal, STM32CubeIDE, Microchip Studio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94162"/>
                  </a:ext>
                </a:extLst>
              </a:tr>
              <a:tr h="66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개발도구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STM32CubeIDE(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주로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STM32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마이크로컨트롤러 개발에 사용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Microchip Studio(ATMega128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개발에 사용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6209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666932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기타사항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노트북 이용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11198"/>
                  </a:ext>
                </a:extLst>
              </a:tr>
              <a:tr h="357317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DC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로봇 하단부 제어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883569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엔코더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 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회전수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측정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661895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24V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로봇 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전원부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680283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HC05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672114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경고 알림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07264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STM32F407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모터드라이버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하단제어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DC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제어 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엔코더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APP 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수신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560658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STM32F411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보드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중앙제어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UWB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부저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수신 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하단부 데이터 송신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075728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ATMega128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보드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[APP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제어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데이터 수신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APP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송신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265704"/>
                  </a:ext>
                </a:extLst>
              </a:tr>
              <a:tr h="357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ESP32_UWB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UWB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 인터페이스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187" marR="15187" marT="15187" marB="1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5642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6417" y="11333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7772" y="94351"/>
            <a:ext cx="2150452" cy="382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lang="ko-KR" altLang="en-US" sz="2000" b="1" spc="-50" dirty="0" smtClean="0">
                <a:latin typeface="+mn-ea"/>
                <a:cs typeface="+mj-cs"/>
              </a:rPr>
              <a:t>환경</a:t>
            </a:r>
            <a:endParaRPr kumimoji="0" lang="ko-KR" altLang="en-US" sz="2000" b="1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제목 12"/>
          <p:cNvSpPr txBox="1">
            <a:spLocks/>
          </p:cNvSpPr>
          <p:nvPr/>
        </p:nvSpPr>
        <p:spPr>
          <a:xfrm>
            <a:off x="3275856" y="138937"/>
            <a:ext cx="345638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dirty="0" smtClean="0">
                <a:latin typeface="+mn-ea"/>
              </a:rPr>
              <a:t>주요기능</a:t>
            </a:r>
            <a:endParaRPr lang="ko-KR" altLang="en-US" sz="1700" spc="-5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6417" y="11333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96234"/>
              </p:ext>
            </p:extLst>
          </p:nvPr>
        </p:nvGraphicFramePr>
        <p:xfrm>
          <a:off x="422473" y="748748"/>
          <a:ext cx="8396115" cy="5920612"/>
        </p:xfrm>
        <a:graphic>
          <a:graphicData uri="http://schemas.openxmlformats.org/drawingml/2006/table">
            <a:tbl>
              <a:tblPr/>
              <a:tblGrid>
                <a:gridCol w="1584591">
                  <a:extLst>
                    <a:ext uri="{9D8B030D-6E8A-4147-A177-3AD203B41FA5}">
                      <a16:colId xmlns:a16="http://schemas.microsoft.com/office/drawing/2014/main" val="2652377041"/>
                    </a:ext>
                  </a:extLst>
                </a:gridCol>
                <a:gridCol w="2753304">
                  <a:extLst>
                    <a:ext uri="{9D8B030D-6E8A-4147-A177-3AD203B41FA5}">
                      <a16:colId xmlns:a16="http://schemas.microsoft.com/office/drawing/2014/main" val="1040084146"/>
                    </a:ext>
                  </a:extLst>
                </a:gridCol>
                <a:gridCol w="4058220">
                  <a:extLst>
                    <a:ext uri="{9D8B030D-6E8A-4147-A177-3AD203B41FA5}">
                      <a16:colId xmlns:a16="http://schemas.microsoft.com/office/drawing/2014/main" val="2457193267"/>
                    </a:ext>
                  </a:extLst>
                </a:gridCol>
              </a:tblGrid>
              <a:tr h="3896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프로젝트실물사진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35026"/>
                  </a:ext>
                </a:extLst>
              </a:tr>
              <a:tr h="2428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추종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UWB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사용하여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개는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tag, 2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개는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anchor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입혀 </a:t>
                      </a:r>
                      <a:endParaRPr lang="en-US" altLang="ko-KR" sz="1000" kern="10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anchor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로봇에 부착하여 사용자가 </a:t>
                      </a:r>
                      <a:endParaRPr lang="en-US" altLang="ko-KR" sz="1000" kern="10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소지한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거리 측정하여 거리에 따른 </a:t>
                      </a:r>
                      <a:endParaRPr lang="en-US" altLang="ko-KR" sz="1000" kern="10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</a:t>
                      </a:r>
                      <a:r>
                        <a:rPr lang="ko-KR" altLang="en-US" sz="1000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제어를 통한 추종모드개발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78091"/>
                  </a:ext>
                </a:extLst>
              </a:tr>
              <a:tr h="1551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핸드폰의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이용하여 로봇을 </a:t>
                      </a:r>
                      <a:r>
                        <a:rPr lang="ko-KR" altLang="en-US" sz="1000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제어하는</a:t>
                      </a:r>
                      <a:endParaRPr lang="en-US" altLang="ko-KR" sz="1000" kern="10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541395"/>
                  </a:ext>
                </a:extLst>
              </a:tr>
              <a:tr h="1551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의료용품 보관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의료용품을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안전하게 보관하고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운반하기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위한 의료용품 적재 공간 탑재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20538"/>
                  </a:ext>
                </a:extLst>
              </a:tr>
            </a:tbl>
          </a:graphicData>
        </a:graphic>
      </p:graphicFrame>
      <p:pic>
        <p:nvPicPr>
          <p:cNvPr id="2050" name="_x759160984" descr="EMB000017ec34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88139"/>
            <a:ext cx="2304256" cy="23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759161704" descr="EMB000017ec34e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25400"/>
            <a:ext cx="2305345" cy="128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56062" y="5154881"/>
            <a:ext cx="1497460" cy="14561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30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7772" y="94351"/>
            <a:ext cx="2150452" cy="382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lang="ko-KR" altLang="en-US" sz="2000" b="1" spc="-50" dirty="0" smtClean="0">
                <a:latin typeface="+mn-ea"/>
                <a:cs typeface="+mj-cs"/>
              </a:rPr>
              <a:t>환경</a:t>
            </a:r>
            <a:endParaRPr kumimoji="0" lang="ko-KR" altLang="en-US" sz="2000" b="1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" y="1484784"/>
            <a:ext cx="9122318" cy="4536504"/>
          </a:xfrm>
          <a:prstGeom prst="rect">
            <a:avLst/>
          </a:prstGeom>
        </p:spPr>
      </p:pic>
      <p:sp>
        <p:nvSpPr>
          <p:cNvPr id="108" name="제목 12"/>
          <p:cNvSpPr txBox="1">
            <a:spLocks/>
          </p:cNvSpPr>
          <p:nvPr/>
        </p:nvSpPr>
        <p:spPr>
          <a:xfrm>
            <a:off x="3275755" y="141421"/>
            <a:ext cx="345638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dirty="0" smtClean="0">
                <a:latin typeface="+mn-ea"/>
              </a:rPr>
              <a:t>HW </a:t>
            </a:r>
            <a:r>
              <a:rPr lang="ko-KR" altLang="en-US" sz="1700" dirty="0" smtClean="0">
                <a:latin typeface="+mn-ea"/>
              </a:rPr>
              <a:t>설계도</a:t>
            </a:r>
            <a:endParaRPr lang="ko-KR" altLang="en-US" sz="1700" spc="-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42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7772" y="94351"/>
            <a:ext cx="2150452" cy="382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lang="ko-KR" altLang="en-US" sz="2000" b="1" spc="-50" dirty="0" smtClean="0">
                <a:latin typeface="+mn-ea"/>
                <a:cs typeface="+mj-cs"/>
              </a:rPr>
              <a:t>환경</a:t>
            </a:r>
            <a:endParaRPr kumimoji="0" lang="ko-KR" altLang="en-US" sz="2000" b="1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제목 12"/>
          <p:cNvSpPr txBox="1">
            <a:spLocks/>
          </p:cNvSpPr>
          <p:nvPr/>
        </p:nvSpPr>
        <p:spPr>
          <a:xfrm>
            <a:off x="3275856" y="137195"/>
            <a:ext cx="345638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dirty="0" smtClean="0">
                <a:latin typeface="+mn-ea"/>
              </a:rPr>
              <a:t>기능 설계도</a:t>
            </a:r>
            <a:endParaRPr lang="ko-KR" altLang="en-US" sz="1700" spc="-5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484784"/>
            <a:ext cx="9001000" cy="39655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6427" r="6008"/>
          <a:stretch/>
        </p:blipFill>
        <p:spPr>
          <a:xfrm>
            <a:off x="755576" y="2204864"/>
            <a:ext cx="79868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7772" y="94351"/>
            <a:ext cx="2636036" cy="382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프로그램 설명</a:t>
            </a:r>
            <a:endParaRPr kumimoji="0" lang="ko-KR" altLang="en-US" sz="2000" b="1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제목 12"/>
          <p:cNvSpPr txBox="1">
            <a:spLocks/>
          </p:cNvSpPr>
          <p:nvPr/>
        </p:nvSpPr>
        <p:spPr>
          <a:xfrm>
            <a:off x="3275856" y="132050"/>
            <a:ext cx="345638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dirty="0" smtClean="0">
                <a:latin typeface="+mn-ea"/>
              </a:rPr>
              <a:t>흐름도</a:t>
            </a:r>
            <a:endParaRPr lang="ko-KR" altLang="en-US" sz="1700" spc="-50" dirty="0"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94806" y="836712"/>
            <a:ext cx="885970" cy="43204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" name="다이아몬드 3"/>
          <p:cNvSpPr/>
          <p:nvPr/>
        </p:nvSpPr>
        <p:spPr>
          <a:xfrm>
            <a:off x="18742" y="1620201"/>
            <a:ext cx="2038098" cy="1008112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APP_ON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버튼 눌렀는지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3" idx="4"/>
            <a:endCxn id="4" idx="0"/>
          </p:cNvCxnSpPr>
          <p:nvPr/>
        </p:nvCxnSpPr>
        <p:spPr>
          <a:xfrm>
            <a:off x="1037791" y="1268760"/>
            <a:ext cx="0" cy="3514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9167" y="2979754"/>
            <a:ext cx="115724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APP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버튼 대기</a:t>
            </a:r>
            <a:endParaRPr lang="ko-KR" altLang="en-US" sz="1000" b="1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037791" y="2628313"/>
            <a:ext cx="0" cy="3514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/>
          <p:cNvSpPr/>
          <p:nvPr/>
        </p:nvSpPr>
        <p:spPr>
          <a:xfrm>
            <a:off x="238954" y="3720217"/>
            <a:ext cx="1597673" cy="711481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파워 버튼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눌렀는지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1037790" y="3339794"/>
            <a:ext cx="0" cy="3514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037790" y="4431698"/>
            <a:ext cx="0" cy="3514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87739" y="2662145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YES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76037" y="4460680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YES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0" name="다이아몬드 59"/>
          <p:cNvSpPr/>
          <p:nvPr/>
        </p:nvSpPr>
        <p:spPr>
          <a:xfrm>
            <a:off x="238954" y="4815921"/>
            <a:ext cx="1597673" cy="711481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방향 버튼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눌렀는지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037790" y="5527402"/>
            <a:ext cx="0" cy="3514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76037" y="5556384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YES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142" y="5907825"/>
            <a:ext cx="115724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모터 방향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속도 제어</a:t>
            </a:r>
            <a:endParaRPr lang="ko-KR" altLang="en-US" sz="1000" b="1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2051720" y="2260789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NO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40075" y="1684725"/>
            <a:ext cx="115724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추종대상감지</a:t>
            </a:r>
          </a:p>
        </p:txBody>
      </p:sp>
      <p:cxnSp>
        <p:nvCxnSpPr>
          <p:cNvPr id="32" name="꺾인 연결선 31"/>
          <p:cNvCxnSpPr>
            <a:stCxn id="4" idx="3"/>
            <a:endCxn id="68" idx="1"/>
          </p:cNvCxnSpPr>
          <p:nvPr/>
        </p:nvCxnSpPr>
        <p:spPr>
          <a:xfrm flipV="1">
            <a:off x="2056840" y="1864745"/>
            <a:ext cx="2083235" cy="2595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/>
          <p:cNvSpPr/>
          <p:nvPr/>
        </p:nvSpPr>
        <p:spPr>
          <a:xfrm>
            <a:off x="3919861" y="2264832"/>
            <a:ext cx="1597673" cy="711481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감지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했는지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4" name="다이아몬드 73"/>
          <p:cNvSpPr/>
          <p:nvPr/>
        </p:nvSpPr>
        <p:spPr>
          <a:xfrm>
            <a:off x="3743991" y="3220108"/>
            <a:ext cx="1949414" cy="750002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추종대상과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거리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5cm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이상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55823" y="3878032"/>
            <a:ext cx="583937" cy="3958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정지</a:t>
            </a:r>
            <a:endParaRPr lang="ko-KR" altLang="en-US" sz="1000" b="1" dirty="0" smtClean="0"/>
          </a:p>
        </p:txBody>
      </p:sp>
      <p:cxnSp>
        <p:nvCxnSpPr>
          <p:cNvPr id="90" name="직선 화살표 연결선 89"/>
          <p:cNvCxnSpPr>
            <a:stCxn id="54" idx="3"/>
            <a:endCxn id="89" idx="1"/>
          </p:cNvCxnSpPr>
          <p:nvPr/>
        </p:nvCxnSpPr>
        <p:spPr>
          <a:xfrm flipV="1">
            <a:off x="1836627" y="4075957"/>
            <a:ext cx="41919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716743" y="4127307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NO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93" name="꺾인 연결선 92"/>
          <p:cNvCxnSpPr>
            <a:stCxn id="60" idx="3"/>
            <a:endCxn id="89" idx="2"/>
          </p:cNvCxnSpPr>
          <p:nvPr/>
        </p:nvCxnSpPr>
        <p:spPr>
          <a:xfrm flipV="1">
            <a:off x="1836627" y="4273882"/>
            <a:ext cx="711165" cy="8977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691680" y="5220721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NO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9" idx="0"/>
            <a:endCxn id="10" idx="3"/>
          </p:cNvCxnSpPr>
          <p:nvPr/>
        </p:nvCxnSpPr>
        <p:spPr>
          <a:xfrm rot="16200000" flipV="1">
            <a:off x="1722975" y="3053214"/>
            <a:ext cx="718258" cy="93137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3" idx="0"/>
          </p:cNvCxnSpPr>
          <p:nvPr/>
        </p:nvCxnSpPr>
        <p:spPr>
          <a:xfrm flipH="1">
            <a:off x="4718698" y="2044236"/>
            <a:ext cx="1469" cy="2205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3" idx="2"/>
            <a:endCxn id="74" idx="0"/>
          </p:cNvCxnSpPr>
          <p:nvPr/>
        </p:nvCxnSpPr>
        <p:spPr>
          <a:xfrm>
            <a:off x="4718698" y="2976313"/>
            <a:ext cx="0" cy="2437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718697" y="3048673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YES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656671" y="2422647"/>
            <a:ext cx="583937" cy="3958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정지</a:t>
            </a:r>
            <a:endParaRPr lang="ko-KR" altLang="en-US" sz="1000" b="1" dirty="0" smtClean="0"/>
          </a:p>
        </p:txBody>
      </p:sp>
      <p:cxnSp>
        <p:nvCxnSpPr>
          <p:cNvPr id="105" name="직선 화살표 연결선 104"/>
          <p:cNvCxnSpPr>
            <a:endCxn id="104" idx="1"/>
          </p:cNvCxnSpPr>
          <p:nvPr/>
        </p:nvCxnSpPr>
        <p:spPr>
          <a:xfrm flipV="1">
            <a:off x="5483807" y="2620572"/>
            <a:ext cx="1172864" cy="38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440911" y="2712951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NO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4722748" y="3984679"/>
            <a:ext cx="0" cy="2437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4718697" y="4034385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YES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12" name="다이아몬드 111"/>
          <p:cNvSpPr/>
          <p:nvPr/>
        </p:nvSpPr>
        <p:spPr>
          <a:xfrm>
            <a:off x="3707904" y="4299639"/>
            <a:ext cx="2065579" cy="750002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개의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거리데이터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차이가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0.3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이상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4740694" y="5062206"/>
            <a:ext cx="0" cy="2437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4063077" y="5369346"/>
            <a:ext cx="1355231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우측바퀴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회전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UP</a:t>
            </a:r>
            <a:endParaRPr lang="ko-KR" altLang="en-US" sz="1000" b="1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4726481" y="5106271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YES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17" name="다이아몬드 116"/>
          <p:cNvSpPr/>
          <p:nvPr/>
        </p:nvSpPr>
        <p:spPr>
          <a:xfrm>
            <a:off x="6016380" y="4299639"/>
            <a:ext cx="2223961" cy="750002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개의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거리데이터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차이가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-0.3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이하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?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17" idx="1"/>
          </p:cNvCxnSpPr>
          <p:nvPr/>
        </p:nvCxnSpPr>
        <p:spPr>
          <a:xfrm flipV="1">
            <a:off x="5759271" y="4674640"/>
            <a:ext cx="257109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611274" y="4773403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NO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7122825" y="5062206"/>
            <a:ext cx="0" cy="2437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108612" y="5106271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YES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24365" y="5369346"/>
            <a:ext cx="1396919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좌측바퀴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회전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UP</a:t>
            </a:r>
            <a:endParaRPr lang="ko-KR" altLang="en-US" sz="1000" b="1" dirty="0" smtClean="0"/>
          </a:p>
        </p:txBody>
      </p:sp>
      <p:cxnSp>
        <p:nvCxnSpPr>
          <p:cNvPr id="127" name="꺾인 연결선 126"/>
          <p:cNvCxnSpPr>
            <a:stCxn id="117" idx="3"/>
            <a:endCxn id="130" idx="0"/>
          </p:cNvCxnSpPr>
          <p:nvPr/>
        </p:nvCxnSpPr>
        <p:spPr>
          <a:xfrm>
            <a:off x="8240341" y="4674640"/>
            <a:ext cx="287723" cy="117057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8034827" y="5845214"/>
            <a:ext cx="986473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직진주행</a:t>
            </a:r>
            <a:endParaRPr lang="ko-KR" altLang="en-US" sz="1000" b="1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8019631" y="4785894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NO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5" name="꺾인 연결선 134"/>
          <p:cNvCxnSpPr>
            <a:stCxn id="104" idx="0"/>
            <a:endCxn id="68" idx="3"/>
          </p:cNvCxnSpPr>
          <p:nvPr/>
        </p:nvCxnSpPr>
        <p:spPr>
          <a:xfrm rot="16200000" flipV="1">
            <a:off x="5844031" y="1318037"/>
            <a:ext cx="557902" cy="165131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74" idx="3"/>
            <a:endCxn id="104" idx="2"/>
          </p:cNvCxnSpPr>
          <p:nvPr/>
        </p:nvCxnSpPr>
        <p:spPr>
          <a:xfrm flipV="1">
            <a:off x="5693405" y="2818497"/>
            <a:ext cx="1255235" cy="77661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5635331" y="3676534"/>
            <a:ext cx="504987" cy="1800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NO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7772" y="94351"/>
            <a:ext cx="2636036" cy="382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프로그램 설명</a:t>
            </a:r>
            <a:endParaRPr kumimoji="0" lang="ko-KR" altLang="en-US" sz="2000" b="1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제목 12"/>
          <p:cNvSpPr txBox="1">
            <a:spLocks/>
          </p:cNvSpPr>
          <p:nvPr/>
        </p:nvSpPr>
        <p:spPr>
          <a:xfrm>
            <a:off x="3275856" y="136860"/>
            <a:ext cx="345638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dirty="0" smtClean="0">
                <a:latin typeface="+mn-ea"/>
              </a:rPr>
              <a:t>SW</a:t>
            </a:r>
            <a:r>
              <a:rPr lang="ko-KR" altLang="en-US" sz="1700" dirty="0" err="1" smtClean="0">
                <a:latin typeface="+mn-ea"/>
              </a:rPr>
              <a:t>아키텍쳐</a:t>
            </a:r>
            <a:endParaRPr lang="ko-KR" altLang="en-US" sz="1700" spc="-5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154" y="908720"/>
            <a:ext cx="1872208" cy="865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9154" y="912885"/>
            <a:ext cx="169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ESP32</a:t>
            </a:r>
            <a:r>
              <a:rPr lang="en-US" altLang="ko-KR" sz="800" dirty="0" smtClean="0"/>
              <a:t>[UWB]</a:t>
            </a:r>
            <a:endParaRPr lang="ko-KR" altLang="en-US" sz="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5465" y="1220662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1776" y="1220662"/>
            <a:ext cx="799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Input</a:t>
            </a:r>
          </a:p>
          <a:p>
            <a:r>
              <a:rPr lang="en-US" altLang="ko-KR" sz="900" dirty="0" smtClean="0"/>
              <a:t>-DWM1000</a:t>
            </a:r>
          </a:p>
          <a:p>
            <a:r>
              <a:rPr lang="en-US" altLang="ko-KR" sz="900" dirty="0" smtClean="0"/>
              <a:t>-DWM1000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1282" y="1220662"/>
            <a:ext cx="716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Output</a:t>
            </a:r>
          </a:p>
          <a:p>
            <a:r>
              <a:rPr lang="en-US" altLang="ko-KR" sz="900" dirty="0" smtClean="0"/>
              <a:t>-UART</a:t>
            </a:r>
          </a:p>
          <a:p>
            <a:r>
              <a:rPr lang="en-US" altLang="ko-KR" sz="900" dirty="0" smtClean="0"/>
              <a:t>-UART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9154" y="2426464"/>
            <a:ext cx="3254734" cy="1053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09153" y="2430629"/>
            <a:ext cx="288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STM32F411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추종 제어기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305465" y="2734241"/>
            <a:ext cx="3258423" cy="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776" y="2738406"/>
            <a:ext cx="799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Input</a:t>
            </a:r>
          </a:p>
          <a:p>
            <a:r>
              <a:rPr lang="en-US" altLang="ko-KR" sz="900" dirty="0" smtClean="0"/>
              <a:t>-UART1_RX</a:t>
            </a:r>
          </a:p>
          <a:p>
            <a:r>
              <a:rPr lang="en-US" altLang="ko-KR" sz="900" dirty="0" smtClean="0"/>
              <a:t>-UART6_RX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4559" y="2742571"/>
            <a:ext cx="12498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Control</a:t>
            </a:r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Packet_UWB</a:t>
            </a:r>
            <a:endParaRPr lang="en-US" altLang="ko-KR" sz="900" dirty="0" smtClean="0"/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MOTOR_Control</a:t>
            </a:r>
            <a:endParaRPr lang="en-US" altLang="ko-KR" sz="900" dirty="0" smtClean="0"/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insertIntoRawArray</a:t>
            </a:r>
            <a:endParaRPr lang="en-US" altLang="ko-KR" sz="900" dirty="0" smtClean="0"/>
          </a:p>
        </p:txBody>
      </p:sp>
      <p:cxnSp>
        <p:nvCxnSpPr>
          <p:cNvPr id="29" name="꺾인 연결선 28"/>
          <p:cNvCxnSpPr>
            <a:stCxn id="20" idx="3"/>
            <a:endCxn id="26" idx="1"/>
          </p:cNvCxnSpPr>
          <p:nvPr/>
        </p:nvCxnSpPr>
        <p:spPr>
          <a:xfrm flipH="1">
            <a:off x="301776" y="1497661"/>
            <a:ext cx="1875897" cy="1517744"/>
          </a:xfrm>
          <a:prstGeom prst="bentConnector5">
            <a:avLst>
              <a:gd name="adj1" fmla="val -12186"/>
              <a:gd name="adj2" fmla="val 50000"/>
              <a:gd name="adj3" fmla="val 112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580113" y="2857351"/>
            <a:ext cx="3456384" cy="1142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580112" y="286151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STM32F407</a:t>
            </a:r>
            <a:r>
              <a:rPr lang="en-US" altLang="ko-KR" sz="800" dirty="0" smtClean="0"/>
              <a:t>[MOTOR_DRIVE </a:t>
            </a:r>
            <a:r>
              <a:rPr lang="ko-KR" altLang="en-US" sz="800" dirty="0" smtClean="0"/>
              <a:t>및 중앙 제어기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5576424" y="3167805"/>
            <a:ext cx="3460073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72735" y="3169293"/>
            <a:ext cx="79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Input</a:t>
            </a:r>
          </a:p>
          <a:p>
            <a:r>
              <a:rPr lang="en-US" altLang="ko-KR" sz="900" dirty="0" smtClean="0"/>
              <a:t>-UART5_RX</a:t>
            </a:r>
          </a:p>
          <a:p>
            <a:r>
              <a:rPr lang="en-US" altLang="ko-KR" sz="900" dirty="0" smtClean="0"/>
              <a:t>-UART4_RX</a:t>
            </a:r>
          </a:p>
          <a:p>
            <a:r>
              <a:rPr lang="en-US" altLang="ko-KR" sz="900" dirty="0" smtClean="0"/>
              <a:t>-TIM3</a:t>
            </a:r>
          </a:p>
          <a:p>
            <a:r>
              <a:rPr lang="en-US" altLang="ko-KR" sz="900" dirty="0" smtClean="0"/>
              <a:t>-TIM1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45" y="3169293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Control</a:t>
            </a:r>
            <a:endParaRPr lang="en-US" altLang="ko-KR" sz="1200" dirty="0" smtClean="0"/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UWB_RX_buf</a:t>
            </a:r>
            <a:r>
              <a:rPr lang="en-US" altLang="ko-KR" sz="900" dirty="0" smtClean="0"/>
              <a:t>[]</a:t>
            </a:r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APP_RX_buf</a:t>
            </a:r>
            <a:r>
              <a:rPr lang="en-US" altLang="ko-KR" sz="900" dirty="0" smtClean="0"/>
              <a:t>[]</a:t>
            </a:r>
          </a:p>
          <a:p>
            <a:r>
              <a:rPr lang="en-US" altLang="ko-KR" sz="900" dirty="0" smtClean="0"/>
              <a:t>-ENCODER1</a:t>
            </a:r>
          </a:p>
          <a:p>
            <a:r>
              <a:rPr lang="en-US" altLang="ko-KR" sz="900" dirty="0" smtClean="0"/>
              <a:t>-ENCODER2</a:t>
            </a:r>
          </a:p>
        </p:txBody>
      </p:sp>
      <p:cxnSp>
        <p:nvCxnSpPr>
          <p:cNvPr id="57" name="꺾인 연결선 56"/>
          <p:cNvCxnSpPr/>
          <p:nvPr/>
        </p:nvCxnSpPr>
        <p:spPr>
          <a:xfrm>
            <a:off x="3192151" y="3015404"/>
            <a:ext cx="2511118" cy="46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36876" y="1220662"/>
            <a:ext cx="81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UWB_R</a:t>
            </a: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UWB_L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22826" y="2738406"/>
            <a:ext cx="1113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Output</a:t>
            </a:r>
          </a:p>
          <a:p>
            <a:r>
              <a:rPr lang="en-US" altLang="ko-KR" sz="900" dirty="0" smtClean="0"/>
              <a:t>-UART1_TX</a:t>
            </a:r>
          </a:p>
          <a:p>
            <a:r>
              <a:rPr lang="en-US" altLang="ko-KR" sz="900" dirty="0" smtClean="0"/>
              <a:t>-TIM_CHANNEL1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44408" y="3169293"/>
            <a:ext cx="887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Output</a:t>
            </a:r>
          </a:p>
          <a:p>
            <a:r>
              <a:rPr lang="en-US" altLang="ko-KR" sz="900" dirty="0" smtClean="0"/>
              <a:t>-PWM_L</a:t>
            </a:r>
          </a:p>
          <a:p>
            <a:r>
              <a:rPr lang="en-US" altLang="ko-KR" sz="900" dirty="0" smtClean="0"/>
              <a:t>-PWM_R</a:t>
            </a:r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dir_motor_L</a:t>
            </a:r>
            <a:endParaRPr lang="en-US" altLang="ko-KR" sz="900" dirty="0" smtClean="0"/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dir_motor_R</a:t>
            </a:r>
            <a:endParaRPr lang="en-US" altLang="ko-KR" sz="9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692556" y="2738405"/>
            <a:ext cx="171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추종모드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데이터 전송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19838" y="3984356"/>
            <a:ext cx="3532081" cy="126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19838" y="3988521"/>
            <a:ext cx="288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ATMega128</a:t>
            </a:r>
            <a:r>
              <a:rPr lang="en-US" altLang="ko-KR" sz="800" dirty="0" smtClean="0"/>
              <a:t>[APP </a:t>
            </a:r>
            <a:r>
              <a:rPr lang="ko-KR" altLang="en-US" sz="800" dirty="0" smtClean="0"/>
              <a:t>제어기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316150" y="4294216"/>
            <a:ext cx="3543146" cy="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2461" y="4296298"/>
            <a:ext cx="799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Input</a:t>
            </a:r>
          </a:p>
          <a:p>
            <a:r>
              <a:rPr lang="en-US" altLang="ko-KR" sz="900" dirty="0" smtClean="0"/>
              <a:t>-UART0_RX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01242" y="4300463"/>
            <a:ext cx="152654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Control</a:t>
            </a:r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UART_init</a:t>
            </a:r>
            <a:endParaRPr lang="en-US" altLang="ko-KR" sz="900" dirty="0"/>
          </a:p>
          <a:p>
            <a:r>
              <a:rPr lang="en-US" altLang="ko-KR" sz="900" dirty="0" smtClean="0"/>
              <a:t>-HC05_Command</a:t>
            </a:r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typedef</a:t>
            </a:r>
            <a:r>
              <a:rPr lang="en-US" altLang="ko-KR" sz="900" dirty="0" smtClean="0"/>
              <a:t> steering</a:t>
            </a:r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typedef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steering_packet</a:t>
            </a:r>
            <a:endParaRPr lang="en-US" altLang="ko-KR" sz="900" dirty="0" smtClean="0"/>
          </a:p>
          <a:p>
            <a:r>
              <a:rPr lang="en-US" altLang="ko-KR" sz="900" dirty="0" smtClean="0"/>
              <a:t>-</a:t>
            </a:r>
            <a:r>
              <a:rPr lang="en-US" altLang="ko-KR" sz="900" dirty="0" err="1" smtClean="0"/>
              <a:t>TX_Packet</a:t>
            </a:r>
            <a:endParaRPr lang="en-US" altLang="ko-KR" sz="9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2698127" y="4300463"/>
            <a:ext cx="1113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Output</a:t>
            </a:r>
          </a:p>
          <a:p>
            <a:r>
              <a:rPr lang="en-US" altLang="ko-KR" sz="900" dirty="0" smtClean="0"/>
              <a:t>-UART1_TX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09154" y="5649324"/>
            <a:ext cx="1872208" cy="727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09154" y="5653489"/>
            <a:ext cx="169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Bleutooth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305465" y="5961266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1776" y="5961266"/>
            <a:ext cx="799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Input</a:t>
            </a:r>
          </a:p>
          <a:p>
            <a:r>
              <a:rPr lang="en-US" altLang="ko-KR" sz="900" dirty="0" smtClean="0"/>
              <a:t>-HC05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61282" y="5961266"/>
            <a:ext cx="7163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Output</a:t>
            </a:r>
          </a:p>
          <a:p>
            <a:r>
              <a:rPr lang="en-US" altLang="ko-KR" sz="900" dirty="0" smtClean="0"/>
              <a:t>-UART</a:t>
            </a:r>
          </a:p>
        </p:txBody>
      </p:sp>
      <p:cxnSp>
        <p:nvCxnSpPr>
          <p:cNvPr id="88" name="꺾인 연결선 87"/>
          <p:cNvCxnSpPr>
            <a:stCxn id="87" idx="3"/>
            <a:endCxn id="80" idx="1"/>
          </p:cNvCxnSpPr>
          <p:nvPr/>
        </p:nvCxnSpPr>
        <p:spPr>
          <a:xfrm flipH="1" flipV="1">
            <a:off x="312461" y="4504047"/>
            <a:ext cx="1865212" cy="1664968"/>
          </a:xfrm>
          <a:prstGeom prst="bentConnector5">
            <a:avLst>
              <a:gd name="adj1" fmla="val -12256"/>
              <a:gd name="adj2" fmla="val 50000"/>
              <a:gd name="adj3" fmla="val 112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flipH="1">
            <a:off x="319839" y="1650061"/>
            <a:ext cx="1875897" cy="1517744"/>
          </a:xfrm>
          <a:prstGeom prst="bentConnector5">
            <a:avLst>
              <a:gd name="adj1" fmla="val -12186"/>
              <a:gd name="adj2" fmla="val 50000"/>
              <a:gd name="adj3" fmla="val 112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 flipV="1">
            <a:off x="3429034" y="3600181"/>
            <a:ext cx="2274235" cy="981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800887" y="4610454"/>
            <a:ext cx="171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모드 데이터 전송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207772" y="94351"/>
            <a:ext cx="2636036" cy="382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2000" b="1" i="0" u="none" strike="noStrike" kern="1200" cap="none" spc="-5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프로그램 설명</a:t>
            </a:r>
            <a:endParaRPr kumimoji="0" lang="ko-KR" altLang="en-US" sz="2000" b="1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제목 12"/>
          <p:cNvSpPr txBox="1">
            <a:spLocks/>
          </p:cNvSpPr>
          <p:nvPr/>
        </p:nvSpPr>
        <p:spPr>
          <a:xfrm>
            <a:off x="3275856" y="132050"/>
            <a:ext cx="345638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spc="-50" dirty="0" smtClean="0">
                <a:latin typeface="+mn-ea"/>
              </a:rPr>
              <a:t>로봇 </a:t>
            </a:r>
            <a:r>
              <a:rPr lang="ko-KR" altLang="en-US" sz="1700" spc="-50" dirty="0" err="1" smtClean="0">
                <a:latin typeface="+mn-ea"/>
              </a:rPr>
              <a:t>조종모드</a:t>
            </a:r>
            <a:endParaRPr lang="ko-KR" altLang="en-US" sz="1700" spc="-50" dirty="0">
              <a:latin typeface="+mn-ea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1E2BC740-AFC4-12BD-2DBF-AD77804D3021}"/>
              </a:ext>
            </a:extLst>
          </p:cNvPr>
          <p:cNvSpPr txBox="1"/>
          <p:nvPr/>
        </p:nvSpPr>
        <p:spPr>
          <a:xfrm>
            <a:off x="432404" y="1368103"/>
            <a:ext cx="3672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Lucida Sans"/>
              </a:rPr>
              <a:t>APP</a:t>
            </a:r>
            <a:r>
              <a:rPr lang="en-US" altLang="ko-KR" sz="1800" b="1" kern="100" dirty="0" smtClean="0">
                <a:solidFill>
                  <a:srgbClr val="000000"/>
                </a:solidFill>
                <a:effectLst/>
                <a:latin typeface="맑은 고딕"/>
                <a:cs typeface="Lucida Sans"/>
              </a:rPr>
              <a:t> </a:t>
            </a:r>
            <a:r>
              <a:rPr lang="ko-KR" altLang="en-US" sz="1800" b="1" kern="100" dirty="0">
                <a:solidFill>
                  <a:srgbClr val="000000"/>
                </a:solidFill>
                <a:effectLst/>
                <a:latin typeface="한양중고딕"/>
                <a:ea typeface="맑은 고딕"/>
                <a:cs typeface="Lucida Sans"/>
              </a:rPr>
              <a:t>실제 화면 구성</a:t>
            </a:r>
            <a:endParaRPr lang="ko-KR" altLang="en-US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rcRect l="6427" r="6008"/>
          <a:stretch/>
        </p:blipFill>
        <p:spPr>
          <a:xfrm>
            <a:off x="2479158" y="2962678"/>
            <a:ext cx="3460994" cy="1872208"/>
          </a:xfrm>
          <a:prstGeom prst="rect">
            <a:avLst/>
          </a:prstGeom>
        </p:spPr>
      </p:pic>
      <p:cxnSp>
        <p:nvCxnSpPr>
          <p:cNvPr id="62" name="꺾인 연결선 61"/>
          <p:cNvCxnSpPr/>
          <p:nvPr/>
        </p:nvCxnSpPr>
        <p:spPr>
          <a:xfrm rot="5400000" flipH="1" flipV="1">
            <a:off x="2515162" y="4870890"/>
            <a:ext cx="936104" cy="43204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V="1">
            <a:off x="1435042" y="4114806"/>
            <a:ext cx="1044116" cy="5040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76ACC5-F337-2788-7F92-7F374B5BD0FB}"/>
              </a:ext>
            </a:extLst>
          </p:cNvPr>
          <p:cNvSpPr/>
          <p:nvPr/>
        </p:nvSpPr>
        <p:spPr>
          <a:xfrm>
            <a:off x="663170" y="4476057"/>
            <a:ext cx="773291" cy="358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좌회전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76ACC5-F337-2788-7F92-7F374B5BD0FB}"/>
              </a:ext>
            </a:extLst>
          </p:cNvPr>
          <p:cNvSpPr/>
          <p:nvPr/>
        </p:nvSpPr>
        <p:spPr>
          <a:xfrm>
            <a:off x="2380544" y="5554966"/>
            <a:ext cx="773291" cy="358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후진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1" name="꺾인 연결선 70"/>
          <p:cNvCxnSpPr>
            <a:stCxn id="72" idx="2"/>
          </p:cNvCxnSpPr>
          <p:nvPr/>
        </p:nvCxnSpPr>
        <p:spPr>
          <a:xfrm rot="16200000" flipH="1">
            <a:off x="2420991" y="2770516"/>
            <a:ext cx="836415" cy="62927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76ACC5-F337-2788-7F92-7F374B5BD0FB}"/>
              </a:ext>
            </a:extLst>
          </p:cNvPr>
          <p:cNvSpPr/>
          <p:nvPr/>
        </p:nvSpPr>
        <p:spPr>
          <a:xfrm>
            <a:off x="2137915" y="2308117"/>
            <a:ext cx="773291" cy="358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76ACC5-F337-2788-7F92-7F374B5BD0FB}"/>
              </a:ext>
            </a:extLst>
          </p:cNvPr>
          <p:cNvSpPr/>
          <p:nvPr/>
        </p:nvSpPr>
        <p:spPr>
          <a:xfrm>
            <a:off x="3540481" y="2308117"/>
            <a:ext cx="773291" cy="358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우회전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6" name="꺾인 연결선 75"/>
          <p:cNvCxnSpPr>
            <a:stCxn id="75" idx="2"/>
          </p:cNvCxnSpPr>
          <p:nvPr/>
        </p:nvCxnSpPr>
        <p:spPr>
          <a:xfrm rot="5400000">
            <a:off x="3117886" y="3089541"/>
            <a:ext cx="1231836" cy="38664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76ACC5-F337-2788-7F92-7F374B5BD0FB}"/>
              </a:ext>
            </a:extLst>
          </p:cNvPr>
          <p:cNvSpPr/>
          <p:nvPr/>
        </p:nvSpPr>
        <p:spPr>
          <a:xfrm>
            <a:off x="4783414" y="2170590"/>
            <a:ext cx="1656184" cy="496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조종모드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</a:t>
            </a:r>
          </a:p>
          <a:p>
            <a:pPr algn="ctr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추종모드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8" name="꺾인 연결선 77"/>
          <p:cNvCxnSpPr>
            <a:stCxn id="77" idx="2"/>
          </p:cNvCxnSpPr>
          <p:nvPr/>
        </p:nvCxnSpPr>
        <p:spPr>
          <a:xfrm rot="5400000">
            <a:off x="4581542" y="2868817"/>
            <a:ext cx="1231836" cy="8280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 rot="10800000" flipV="1">
            <a:off x="5361785" y="3085153"/>
            <a:ext cx="1639690" cy="6972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76ACC5-F337-2788-7F92-7F374B5BD0FB}"/>
              </a:ext>
            </a:extLst>
          </p:cNvPr>
          <p:cNvSpPr/>
          <p:nvPr/>
        </p:nvSpPr>
        <p:spPr>
          <a:xfrm>
            <a:off x="7014591" y="2905738"/>
            <a:ext cx="1081191" cy="358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스피드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16200000" flipV="1">
            <a:off x="4877798" y="4959440"/>
            <a:ext cx="1078909" cy="47097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C76ACC5-F337-2788-7F92-7F374B5BD0FB}"/>
              </a:ext>
            </a:extLst>
          </p:cNvPr>
          <p:cNvSpPr/>
          <p:nvPr/>
        </p:nvSpPr>
        <p:spPr>
          <a:xfrm>
            <a:off x="4904204" y="5734380"/>
            <a:ext cx="1497070" cy="358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스피드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DOWN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3" name="꺾인 연결선 82"/>
          <p:cNvCxnSpPr>
            <a:stCxn id="84" idx="1"/>
          </p:cNvCxnSpPr>
          <p:nvPr/>
        </p:nvCxnSpPr>
        <p:spPr>
          <a:xfrm rot="10800000" flipV="1">
            <a:off x="5794905" y="3822695"/>
            <a:ext cx="1219687" cy="29907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C76ACC5-F337-2788-7F92-7F374B5BD0FB}"/>
              </a:ext>
            </a:extLst>
          </p:cNvPr>
          <p:cNvSpPr/>
          <p:nvPr/>
        </p:nvSpPr>
        <p:spPr>
          <a:xfrm>
            <a:off x="7014591" y="3574517"/>
            <a:ext cx="1656184" cy="496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조종모드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추종모드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391</Words>
  <Application>Microsoft Office PowerPoint</Application>
  <PresentationFormat>화면 슬라이드 쇼(4:3)</PresentationFormat>
  <Paragraphs>176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바탕</vt:lpstr>
      <vt:lpstr>한양중고딕</vt:lpstr>
      <vt:lpstr>Arial</vt:lpstr>
      <vt:lpstr>Lucida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390</cp:revision>
  <dcterms:created xsi:type="dcterms:W3CDTF">2014-04-16T00:55:54Z</dcterms:created>
  <dcterms:modified xsi:type="dcterms:W3CDTF">2024-09-03T14:37:58Z</dcterms:modified>
</cp:coreProperties>
</file>