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9" r:id="rId11"/>
    <p:sldId id="270" r:id="rId12"/>
    <p:sldId id="281" r:id="rId13"/>
    <p:sldId id="271" r:id="rId14"/>
    <p:sldId id="272" r:id="rId15"/>
    <p:sldId id="28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796C"/>
    <a:srgbClr val="E1DEB3"/>
    <a:srgbClr val="E16C5A"/>
    <a:srgbClr val="482400"/>
    <a:srgbClr val="D74E29"/>
    <a:srgbClr val="E77119"/>
    <a:srgbClr val="481A00"/>
    <a:srgbClr val="603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068" autoAdjust="0"/>
  </p:normalViewPr>
  <p:slideViewPr>
    <p:cSldViewPr>
      <p:cViewPr varScale="1">
        <p:scale>
          <a:sx n="53" d="100"/>
          <a:sy n="53" d="100"/>
        </p:scale>
        <p:origin x="-96" y="-3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6FB020-F3B8-4C8A-9534-85D7F3807D64}" type="datetimeFigureOut">
              <a:rPr lang="id-ID" smtClean="0"/>
              <a:t>24/11/2014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615FE0-7992-4F60-8E5F-9461916DE1A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5340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15FE0-7992-4F60-8E5F-9461916DE1AC}" type="slidenum">
              <a:rPr lang="id-ID" smtClean="0"/>
              <a:t>4</a:t>
            </a:fld>
            <a:endParaRPr lang="id-ID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C24BA-1095-4C14-91CB-E5C7B270586B}" type="datetimeFigureOut">
              <a:rPr lang="en-US" smtClean="0"/>
              <a:pPr/>
              <a:t>11/24/2014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2BE48-AF8B-42BD-AED5-6FCA2AF04E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713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C24BA-1095-4C14-91CB-E5C7B270586B}" type="datetimeFigureOut">
              <a:rPr lang="en-US" smtClean="0"/>
              <a:pPr/>
              <a:t>11/24/2014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2BE48-AF8B-42BD-AED5-6FCA2AF04E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226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C24BA-1095-4C14-91CB-E5C7B270586B}" type="datetimeFigureOut">
              <a:rPr lang="en-US" smtClean="0"/>
              <a:pPr/>
              <a:t>11/24/2014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2BE48-AF8B-42BD-AED5-6FCA2AF04E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170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C24BA-1095-4C14-91CB-E5C7B270586B}" type="datetimeFigureOut">
              <a:rPr lang="en-US" smtClean="0"/>
              <a:pPr/>
              <a:t>11/24/2014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2BE48-AF8B-42BD-AED5-6FCA2AF04E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7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C24BA-1095-4C14-91CB-E5C7B270586B}" type="datetimeFigureOut">
              <a:rPr lang="en-US" smtClean="0"/>
              <a:pPr/>
              <a:t>11/24/2014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2BE48-AF8B-42BD-AED5-6FCA2AF04E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213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C24BA-1095-4C14-91CB-E5C7B270586B}" type="datetimeFigureOut">
              <a:rPr lang="en-US" smtClean="0"/>
              <a:pPr/>
              <a:t>11/24/2014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2BE48-AF8B-42BD-AED5-6FCA2AF04E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1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C24BA-1095-4C14-91CB-E5C7B270586B}" type="datetimeFigureOut">
              <a:rPr lang="en-US" smtClean="0"/>
              <a:pPr/>
              <a:t>11/24/2014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2BE48-AF8B-42BD-AED5-6FCA2AF04E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046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C24BA-1095-4C14-91CB-E5C7B270586B}" type="datetimeFigureOut">
              <a:rPr lang="en-US" smtClean="0"/>
              <a:pPr/>
              <a:t>11/24/2014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2BE48-AF8B-42BD-AED5-6FCA2AF04E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456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C24BA-1095-4C14-91CB-E5C7B270586B}" type="datetimeFigureOut">
              <a:rPr lang="en-US" smtClean="0"/>
              <a:pPr/>
              <a:t>11/24/2014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2BE48-AF8B-42BD-AED5-6FCA2AF04E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663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C24BA-1095-4C14-91CB-E5C7B270586B}" type="datetimeFigureOut">
              <a:rPr lang="en-US" smtClean="0"/>
              <a:pPr/>
              <a:t>11/24/2014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2BE48-AF8B-42BD-AED5-6FCA2AF04E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013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C24BA-1095-4C14-91CB-E5C7B270586B}" type="datetimeFigureOut">
              <a:rPr lang="en-US" smtClean="0"/>
              <a:pPr/>
              <a:t>11/24/2014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2BE48-AF8B-42BD-AED5-6FCA2AF04E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651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1A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4C24BA-1095-4C14-91CB-E5C7B270586B}" type="datetimeFigureOut">
              <a:rPr lang="en-US" smtClean="0"/>
              <a:pPr/>
              <a:t>11/24/2014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A2BE48-AF8B-42BD-AED5-6FCA2AF04E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574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3600451"/>
          </a:xfrm>
          <a:solidFill>
            <a:schemeClr val="accent2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 smtClean="0">
                <a:solidFill>
                  <a:srgbClr val="603000"/>
                </a:solidFill>
              </a:rPr>
              <a:t>PEMODELAN DAN SIMULASI</a:t>
            </a:r>
            <a:br>
              <a:rPr lang="en-US" dirty="0" smtClean="0">
                <a:solidFill>
                  <a:srgbClr val="603000"/>
                </a:solidFill>
              </a:rPr>
            </a:br>
            <a:r>
              <a:rPr lang="en-US" dirty="0" smtClean="0">
                <a:solidFill>
                  <a:srgbClr val="603000"/>
                </a:solidFill>
              </a:rPr>
              <a:t>ANTRIAN PASIEN DI RUMAH SAKIT</a:t>
            </a:r>
            <a:endParaRPr lang="en-US" dirty="0">
              <a:solidFill>
                <a:srgbClr val="603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sz="2400" smtClean="0">
              <a:solidFill>
                <a:schemeClr val="bg1"/>
              </a:solidFill>
            </a:endParaRPr>
          </a:p>
          <a:p>
            <a:r>
              <a:rPr lang="en-US" sz="2400" smtClean="0">
                <a:solidFill>
                  <a:schemeClr val="bg1"/>
                </a:solidFill>
              </a:rPr>
              <a:t>Rizki Ekaputri Amalia	2011730069</a:t>
            </a:r>
            <a:endParaRPr lang="en-US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3565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>
                <a:solidFill>
                  <a:schemeClr val="bg1"/>
                </a:solidFill>
              </a:rPr>
              <a:t>Fasilitas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Pelayanan</a:t>
            </a:r>
            <a:endParaRPr lang="en-US" sz="2800" dirty="0" smtClean="0">
              <a:solidFill>
                <a:schemeClr val="bg1"/>
              </a:solidFill>
            </a:endParaRP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 err="1" smtClean="0">
                <a:solidFill>
                  <a:schemeClr val="bg1"/>
                </a:solidFill>
              </a:rPr>
              <a:t>Disiplin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Pelayanan</a:t>
            </a:r>
            <a:endParaRPr lang="en-US" sz="2800" dirty="0" smtClean="0">
              <a:solidFill>
                <a:schemeClr val="bg1"/>
              </a:solidFill>
            </a:endParaRPr>
          </a:p>
          <a:p>
            <a:endParaRPr lang="en-US" sz="2800" dirty="0">
              <a:solidFill>
                <a:schemeClr val="bg1"/>
              </a:solidFill>
            </a:endParaRPr>
          </a:p>
          <a:p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1575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>
                <a:solidFill>
                  <a:schemeClr val="bg1"/>
                </a:solidFill>
              </a:rPr>
              <a:t>Ukuran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Antrian</a:t>
            </a:r>
            <a:endParaRPr lang="en-US" sz="2800" dirty="0" smtClean="0">
              <a:solidFill>
                <a:schemeClr val="bg1"/>
              </a:solidFill>
            </a:endParaRP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 err="1" smtClean="0">
                <a:solidFill>
                  <a:schemeClr val="bg1"/>
                </a:solidFill>
              </a:rPr>
              <a:t>Sumber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Pemanggilan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7890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714620"/>
            <a:ext cx="8229600" cy="1143000"/>
          </a:xfrm>
        </p:spPr>
        <p:txBody>
          <a:bodyPr/>
          <a:lstStyle/>
          <a:p>
            <a:r>
              <a:rPr lang="id-ID" dirty="0" smtClean="0">
                <a:solidFill>
                  <a:schemeClr val="bg1"/>
                </a:solidFill>
              </a:rPr>
              <a:t>PERMASALAHAN</a:t>
            </a:r>
            <a:endParaRPr lang="id-ID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>
                <a:solidFill>
                  <a:schemeClr val="bg1"/>
                </a:solidFill>
              </a:rPr>
              <a:t>Bencana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alam</a:t>
            </a:r>
            <a:endParaRPr lang="id-ID" sz="2800" dirty="0" smtClean="0">
              <a:solidFill>
                <a:schemeClr val="bg1"/>
              </a:solidFill>
            </a:endParaRPr>
          </a:p>
          <a:p>
            <a:endParaRPr lang="en-US" sz="2800" dirty="0" smtClean="0">
              <a:solidFill>
                <a:schemeClr val="bg1"/>
              </a:solidFill>
            </a:endParaRPr>
          </a:p>
          <a:p>
            <a:r>
              <a:rPr lang="en-US" sz="2800" dirty="0" err="1" smtClean="0">
                <a:solidFill>
                  <a:schemeClr val="bg1"/>
                </a:solidFill>
              </a:rPr>
              <a:t>Wabah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penyakit</a:t>
            </a:r>
            <a:endParaRPr lang="id-ID" sz="2800" dirty="0" smtClean="0">
              <a:solidFill>
                <a:schemeClr val="bg1"/>
              </a:solidFill>
            </a:endParaRPr>
          </a:p>
          <a:p>
            <a:endParaRPr lang="en-US" sz="2800" dirty="0" smtClean="0">
              <a:solidFill>
                <a:schemeClr val="bg1"/>
              </a:solidFill>
            </a:endParaRPr>
          </a:p>
          <a:p>
            <a:r>
              <a:rPr lang="en-US" sz="2800" dirty="0" err="1" smtClean="0">
                <a:solidFill>
                  <a:schemeClr val="bg1"/>
                </a:solidFill>
              </a:rPr>
              <a:t>perang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8884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Akibatnya</a:t>
            </a:r>
            <a:r>
              <a:rPr lang="en-US" dirty="0" smtClean="0">
                <a:solidFill>
                  <a:schemeClr val="bg1"/>
                </a:solidFill>
              </a:rPr>
              <a:t>..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>
                <a:solidFill>
                  <a:schemeClr val="bg1"/>
                </a:solidFill>
              </a:rPr>
              <a:t>Frekuensi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kedatangan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pasien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meningkat</a:t>
            </a:r>
            <a:endParaRPr lang="en-US" sz="2800" dirty="0" smtClean="0">
              <a:solidFill>
                <a:schemeClr val="bg1"/>
              </a:solidFill>
            </a:endParaRPr>
          </a:p>
          <a:p>
            <a:pPr>
              <a:buNone/>
            </a:pPr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 err="1" smtClean="0">
                <a:solidFill>
                  <a:schemeClr val="bg1"/>
                </a:solidFill>
              </a:rPr>
              <a:t>Antrian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memanjang</a:t>
            </a:r>
            <a:endParaRPr lang="en-US" sz="2800" dirty="0" smtClean="0">
              <a:solidFill>
                <a:schemeClr val="bg1"/>
              </a:solidFill>
            </a:endParaRP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 smtClean="0">
                <a:solidFill>
                  <a:schemeClr val="bg1"/>
                </a:solidFill>
              </a:rPr>
              <a:t>Lama </a:t>
            </a:r>
            <a:r>
              <a:rPr lang="en-US" sz="2800" dirty="0" err="1" smtClean="0">
                <a:solidFill>
                  <a:schemeClr val="bg1"/>
                </a:solidFill>
              </a:rPr>
              <a:t>waktu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tunggu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bertambah</a:t>
            </a:r>
            <a:endParaRPr lang="en-US" sz="2800" dirty="0" smtClean="0">
              <a:solidFill>
                <a:schemeClr val="bg1"/>
              </a:solidFill>
            </a:endParaRP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 err="1" smtClean="0">
                <a:solidFill>
                  <a:schemeClr val="bg1"/>
                </a:solidFill>
              </a:rPr>
              <a:t>Pasien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kehilangan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kesabaran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8307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496"/>
            <a:ext cx="8229600" cy="1143000"/>
          </a:xfrm>
        </p:spPr>
        <p:txBody>
          <a:bodyPr/>
          <a:lstStyle/>
          <a:p>
            <a:r>
              <a:rPr lang="id-ID" dirty="0" smtClean="0">
                <a:solidFill>
                  <a:schemeClr val="bg1"/>
                </a:solidFill>
              </a:rPr>
              <a:t>SOLUSI</a:t>
            </a:r>
            <a:endParaRPr lang="id-ID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>
                <a:solidFill>
                  <a:schemeClr val="bg1"/>
                </a:solidFill>
              </a:rPr>
              <a:t>Penambahan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sumber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daya</a:t>
            </a:r>
            <a:endParaRPr lang="en-US" sz="2800" dirty="0" smtClean="0">
              <a:solidFill>
                <a:schemeClr val="bg1"/>
              </a:solidFill>
            </a:endParaRPr>
          </a:p>
          <a:p>
            <a:r>
              <a:rPr lang="en-US" sz="2800" dirty="0" smtClean="0">
                <a:solidFill>
                  <a:schemeClr val="bg1"/>
                </a:solidFill>
              </a:rPr>
              <a:t>--</a:t>
            </a:r>
            <a:r>
              <a:rPr lang="en-US" sz="2800" dirty="0" err="1" smtClean="0">
                <a:solidFill>
                  <a:schemeClr val="bg1"/>
                </a:solidFill>
              </a:rPr>
              <a:t>dapat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terjadi</a:t>
            </a:r>
            <a:r>
              <a:rPr lang="en-US" sz="2800" dirty="0" smtClean="0">
                <a:solidFill>
                  <a:schemeClr val="bg1"/>
                </a:solidFill>
              </a:rPr>
              <a:t> idle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 err="1" smtClean="0">
                <a:solidFill>
                  <a:schemeClr val="bg1"/>
                </a:solidFill>
              </a:rPr>
              <a:t>Perlu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dilakukan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penelitian</a:t>
            </a:r>
            <a:endParaRPr lang="en-US" sz="2800" dirty="0" smtClean="0">
              <a:solidFill>
                <a:schemeClr val="bg1"/>
              </a:solidFill>
            </a:endParaRPr>
          </a:p>
          <a:p>
            <a:r>
              <a:rPr lang="en-US" sz="2800" dirty="0" err="1" smtClean="0">
                <a:solidFill>
                  <a:schemeClr val="bg1"/>
                </a:solidFill>
              </a:rPr>
              <a:t>Pemodelan</a:t>
            </a:r>
            <a:endParaRPr lang="en-US" sz="2800" dirty="0" smtClean="0">
              <a:solidFill>
                <a:schemeClr val="bg1"/>
              </a:solidFill>
            </a:endParaRPr>
          </a:p>
          <a:p>
            <a:r>
              <a:rPr lang="en-US" sz="2800" dirty="0" err="1" smtClean="0">
                <a:solidFill>
                  <a:schemeClr val="bg1"/>
                </a:solidFill>
              </a:rPr>
              <a:t>Simulasi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0479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928934"/>
            <a:ext cx="91440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</a:t>
            </a:r>
            <a:r>
              <a:rPr lang="id-ID" dirty="0" smtClean="0">
                <a:solidFill>
                  <a:schemeClr val="bg1"/>
                </a:solidFill>
              </a:rPr>
              <a:t>EORI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5967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>
                <a:solidFill>
                  <a:schemeClr val="bg1"/>
                </a:solidFill>
              </a:rPr>
              <a:t>Sistem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745" y="1600200"/>
            <a:ext cx="6880510" cy="4525963"/>
          </a:xfrm>
        </p:spPr>
      </p:pic>
    </p:spTree>
    <p:extLst>
      <p:ext uri="{BB962C8B-B14F-4D97-AF65-F5344CB8AC3E}">
        <p14:creationId xmlns:p14="http://schemas.microsoft.com/office/powerpoint/2010/main" val="315843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bg1"/>
                </a:solidFill>
              </a:rPr>
              <a:t>Model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>
                <a:solidFill>
                  <a:schemeClr val="bg1"/>
                </a:solidFill>
              </a:rPr>
              <a:t>Merepresentasikan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sistem</a:t>
            </a:r>
            <a:endParaRPr lang="en-US" sz="2800" dirty="0" smtClean="0">
              <a:solidFill>
                <a:schemeClr val="bg1"/>
              </a:solidFill>
            </a:endParaRP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 err="1" smtClean="0">
                <a:solidFill>
                  <a:schemeClr val="bg1"/>
                </a:solidFill>
              </a:rPr>
              <a:t>Bentuk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--</a:t>
            </a:r>
            <a:r>
              <a:rPr lang="en-US" sz="2800" dirty="0" err="1" smtClean="0">
                <a:solidFill>
                  <a:schemeClr val="bg1"/>
                </a:solidFill>
              </a:rPr>
              <a:t>fisik</a:t>
            </a:r>
            <a:endParaRPr lang="en-US" sz="2800" dirty="0" smtClean="0">
              <a:solidFill>
                <a:schemeClr val="bg1"/>
              </a:solidFill>
            </a:endParaRPr>
          </a:p>
          <a:p>
            <a:r>
              <a:rPr lang="en-US" sz="2800" dirty="0" smtClean="0">
                <a:solidFill>
                  <a:schemeClr val="bg1"/>
                </a:solidFill>
              </a:rPr>
              <a:t>--</a:t>
            </a:r>
            <a:r>
              <a:rPr lang="en-US" sz="2800" dirty="0" err="1" smtClean="0">
                <a:solidFill>
                  <a:schemeClr val="bg1"/>
                </a:solidFill>
              </a:rPr>
              <a:t>matematis</a:t>
            </a:r>
            <a:endParaRPr lang="en-US" sz="2800" dirty="0" smtClean="0">
              <a:solidFill>
                <a:schemeClr val="bg1"/>
              </a:solidFill>
            </a:endParaRPr>
          </a:p>
          <a:p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8405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3429000" cy="6858000"/>
          </a:xfrm>
          <a:solidFill>
            <a:schemeClr val="accent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482400"/>
                </a:solidFill>
              </a:rPr>
              <a:t>Agenda </a:t>
            </a:r>
            <a:r>
              <a:rPr lang="en-US" sz="4000" dirty="0" err="1" smtClean="0">
                <a:solidFill>
                  <a:srgbClr val="482400"/>
                </a:solidFill>
              </a:rPr>
              <a:t>Pembahasan</a:t>
            </a:r>
            <a:endParaRPr lang="en-US" sz="4000" dirty="0">
              <a:solidFill>
                <a:srgbClr val="4824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6182" y="0"/>
            <a:ext cx="5357818" cy="6858000"/>
          </a:xfrm>
          <a:noFill/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80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8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800" smtClean="0">
                <a:solidFill>
                  <a:schemeClr val="bg1"/>
                </a:solidFill>
              </a:rPr>
              <a:t>Latar </a:t>
            </a:r>
            <a:r>
              <a:rPr lang="en-US" sz="2800" dirty="0" err="1" smtClean="0">
                <a:solidFill>
                  <a:schemeClr val="bg1"/>
                </a:solidFill>
              </a:rPr>
              <a:t>belakang</a:t>
            </a:r>
            <a:endParaRPr lang="en-US" sz="28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8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800" dirty="0" err="1" smtClean="0">
                <a:solidFill>
                  <a:schemeClr val="bg1"/>
                </a:solidFill>
              </a:rPr>
              <a:t>Permasalahan</a:t>
            </a:r>
            <a:endParaRPr lang="en-US" sz="28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8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800" dirty="0" err="1" smtClean="0">
                <a:solidFill>
                  <a:schemeClr val="bg1"/>
                </a:solidFill>
              </a:rPr>
              <a:t>Solusi</a:t>
            </a:r>
            <a:endParaRPr lang="en-US" sz="28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8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800" dirty="0" err="1" smtClean="0">
                <a:solidFill>
                  <a:schemeClr val="bg1"/>
                </a:solidFill>
              </a:rPr>
              <a:t>Teori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4631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Model </a:t>
            </a:r>
            <a:r>
              <a:rPr lang="id-ID" dirty="0" err="1" smtClean="0">
                <a:solidFill>
                  <a:schemeClr val="bg1"/>
                </a:solidFill>
              </a:rPr>
              <a:t>M</a:t>
            </a:r>
            <a:r>
              <a:rPr lang="en-US" dirty="0" err="1" smtClean="0">
                <a:solidFill>
                  <a:schemeClr val="bg1"/>
                </a:solidFill>
              </a:rPr>
              <a:t>atematis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>
                <a:solidFill>
                  <a:schemeClr val="bg1"/>
                </a:solidFill>
              </a:rPr>
              <a:t>Analitis</a:t>
            </a:r>
            <a:endParaRPr lang="id-ID" sz="2800" dirty="0" smtClean="0">
              <a:solidFill>
                <a:schemeClr val="bg1"/>
              </a:solidFill>
            </a:endParaRPr>
          </a:p>
          <a:p>
            <a:endParaRPr lang="en-US" sz="2800" dirty="0" smtClean="0">
              <a:solidFill>
                <a:schemeClr val="bg1"/>
              </a:solidFill>
            </a:endParaRPr>
          </a:p>
          <a:p>
            <a:r>
              <a:rPr lang="id-ID" sz="2800" dirty="0" err="1" smtClean="0">
                <a:solidFill>
                  <a:schemeClr val="bg1"/>
                </a:solidFill>
              </a:rPr>
              <a:t>S</a:t>
            </a:r>
            <a:r>
              <a:rPr lang="en-US" sz="2800" dirty="0" err="1" smtClean="0">
                <a:solidFill>
                  <a:schemeClr val="bg1"/>
                </a:solidFill>
              </a:rPr>
              <a:t>imulasi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1678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Karateristik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id-ID" dirty="0" smtClean="0">
                <a:solidFill>
                  <a:schemeClr val="bg1"/>
                </a:solidFill>
              </a:rPr>
              <a:t>M</a:t>
            </a:r>
            <a:r>
              <a:rPr lang="en-US" dirty="0" err="1" smtClean="0">
                <a:solidFill>
                  <a:schemeClr val="bg1"/>
                </a:solidFill>
              </a:rPr>
              <a:t>odel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457575"/>
            <a:ext cx="8229600" cy="2811213"/>
          </a:xfrm>
        </p:spPr>
      </p:pic>
    </p:spTree>
    <p:extLst>
      <p:ext uri="{BB962C8B-B14F-4D97-AF65-F5344CB8AC3E}">
        <p14:creationId xmlns:p14="http://schemas.microsoft.com/office/powerpoint/2010/main" val="1209984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>
                <a:solidFill>
                  <a:schemeClr val="bg1"/>
                </a:solidFill>
              </a:rPr>
              <a:t>S</a:t>
            </a:r>
            <a:r>
              <a:rPr lang="en-US" dirty="0" err="1" smtClean="0">
                <a:solidFill>
                  <a:schemeClr val="bg1"/>
                </a:solidFill>
              </a:rPr>
              <a:t>imulasi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Discrete-event simulation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959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Rumah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Sakit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8748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4E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371600"/>
            <a:ext cx="9144000" cy="3840162"/>
          </a:xfrm>
        </p:spPr>
        <p:txBody>
          <a:bodyPr/>
          <a:lstStyle/>
          <a:p>
            <a:r>
              <a:rPr lang="en-US" spc="300" smtClean="0">
                <a:solidFill>
                  <a:schemeClr val="bg1"/>
                </a:solidFill>
              </a:rPr>
              <a:t>LATAR BELAKANG</a:t>
            </a:r>
            <a:endParaRPr lang="en-US" spc="3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7317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8965" y="0"/>
            <a:ext cx="2828365" cy="6858000"/>
          </a:xfrm>
        </p:spPr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Rumah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id-ID" dirty="0" smtClean="0">
                <a:solidFill>
                  <a:schemeClr val="bg1"/>
                </a:solidFill>
              </a:rPr>
              <a:t>S</a:t>
            </a:r>
            <a:r>
              <a:rPr lang="en-US" dirty="0" err="1" smtClean="0">
                <a:solidFill>
                  <a:schemeClr val="bg1"/>
                </a:solidFill>
              </a:rPr>
              <a:t>aki</a:t>
            </a:r>
            <a:r>
              <a:rPr lang="id-ID" dirty="0" smtClean="0">
                <a:solidFill>
                  <a:schemeClr val="bg1"/>
                </a:solidFill>
              </a:rPr>
              <a:t>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6600" y="4191000"/>
            <a:ext cx="5867400" cy="2667000"/>
          </a:xfrm>
        </p:spPr>
        <p:txBody>
          <a:bodyPr>
            <a:normAutofit/>
          </a:bodyPr>
          <a:lstStyle/>
          <a:p>
            <a:r>
              <a:rPr lang="en-US" sz="2800" smtClean="0">
                <a:solidFill>
                  <a:schemeClr val="bg1"/>
                </a:solidFill>
              </a:rPr>
              <a:t>Pemberi layanan kesehatan</a:t>
            </a:r>
          </a:p>
          <a:p>
            <a:pPr marL="0" indent="0">
              <a:buNone/>
            </a:pPr>
            <a:endParaRPr lang="en-US" sz="2800" smtClean="0">
              <a:solidFill>
                <a:schemeClr val="bg1"/>
              </a:solidFill>
            </a:endParaRPr>
          </a:p>
          <a:p>
            <a:r>
              <a:rPr lang="en-US" sz="2800" smtClean="0">
                <a:solidFill>
                  <a:schemeClr val="bg1"/>
                </a:solidFill>
              </a:rPr>
              <a:t>Sarana pendidikan</a:t>
            </a:r>
          </a:p>
          <a:p>
            <a:endParaRPr lang="en-US" sz="2800">
              <a:solidFill>
                <a:schemeClr val="bg1"/>
              </a:solidFill>
            </a:endParaRPr>
          </a:p>
          <a:p>
            <a:endParaRPr lang="en-US" sz="2800" smtClean="0">
              <a:solidFill>
                <a:schemeClr val="bg1"/>
              </a:solidFill>
            </a:endParaRPr>
          </a:p>
          <a:p>
            <a:endParaRPr lang="en-US" sz="2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9736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4857752" cy="6858000"/>
          </a:xfrm>
        </p:spPr>
        <p:txBody>
          <a:bodyPr>
            <a:normAutofit/>
          </a:bodyPr>
          <a:lstStyle/>
          <a:p>
            <a:pPr>
              <a:buNone/>
            </a:pPr>
            <a:endParaRPr lang="id-ID" sz="2800" dirty="0" smtClean="0">
              <a:solidFill>
                <a:schemeClr val="bg1"/>
              </a:solidFill>
            </a:endParaRPr>
          </a:p>
          <a:p>
            <a:pPr>
              <a:buNone/>
            </a:pPr>
            <a:endParaRPr lang="id-ID" sz="2800" dirty="0" smtClean="0">
              <a:solidFill>
                <a:schemeClr val="bg1"/>
              </a:solidFill>
            </a:endParaRPr>
          </a:p>
          <a:p>
            <a:r>
              <a:rPr lang="en-US" sz="2800" dirty="0" err="1" smtClean="0">
                <a:solidFill>
                  <a:schemeClr val="bg1"/>
                </a:solidFill>
              </a:rPr>
              <a:t>Pasien</a:t>
            </a:r>
            <a:r>
              <a:rPr lang="en-US" sz="2800" dirty="0" smtClean="0">
                <a:solidFill>
                  <a:schemeClr val="bg1"/>
                </a:solidFill>
              </a:rPr>
              <a:t> yang </a:t>
            </a:r>
            <a:r>
              <a:rPr lang="en-US" sz="2800" dirty="0" err="1" smtClean="0">
                <a:solidFill>
                  <a:schemeClr val="bg1"/>
                </a:solidFill>
              </a:rPr>
              <a:t>datang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berobat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atau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melakukan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pemeriksaan</a:t>
            </a:r>
            <a:endParaRPr lang="en-US" sz="2800" dirty="0" smtClean="0">
              <a:solidFill>
                <a:schemeClr val="bg1"/>
              </a:solidFill>
            </a:endParaRP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 err="1" smtClean="0">
                <a:solidFill>
                  <a:schemeClr val="bg1"/>
                </a:solidFill>
              </a:rPr>
              <a:t>Rumah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sakit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kecil</a:t>
            </a:r>
            <a:r>
              <a:rPr lang="en-US" sz="2800" dirty="0" smtClean="0">
                <a:solidFill>
                  <a:schemeClr val="bg1"/>
                </a:solidFill>
              </a:rPr>
              <a:t> = </a:t>
            </a:r>
            <a:r>
              <a:rPr lang="en-US" sz="2800" dirty="0" err="1" smtClean="0">
                <a:solidFill>
                  <a:schemeClr val="bg1"/>
                </a:solidFill>
              </a:rPr>
              <a:t>belasan</a:t>
            </a:r>
            <a:r>
              <a:rPr lang="id-ID" sz="2800" dirty="0" smtClean="0">
                <a:solidFill>
                  <a:schemeClr val="bg1"/>
                </a:solidFill>
              </a:rPr>
              <a:t> s/d puluhan</a:t>
            </a:r>
            <a:endParaRPr lang="en-US" sz="2800" dirty="0" smtClean="0">
              <a:solidFill>
                <a:schemeClr val="bg1"/>
              </a:solidFill>
            </a:endParaRP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 err="1" smtClean="0">
                <a:solidFill>
                  <a:schemeClr val="bg1"/>
                </a:solidFill>
              </a:rPr>
              <a:t>Rumah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sakit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besar</a:t>
            </a:r>
            <a:r>
              <a:rPr lang="en-US" sz="2800" dirty="0" smtClean="0">
                <a:solidFill>
                  <a:schemeClr val="bg1"/>
                </a:solidFill>
              </a:rPr>
              <a:t> = </a:t>
            </a:r>
            <a:r>
              <a:rPr lang="id-ID" sz="2800" dirty="0" smtClean="0">
                <a:solidFill>
                  <a:schemeClr val="bg1"/>
                </a:solidFill>
              </a:rPr>
              <a:t>puluhan s/d ratusan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276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2500306"/>
            <a:ext cx="4186238" cy="2982915"/>
          </a:xfrm>
        </p:spPr>
        <p:txBody>
          <a:bodyPr/>
          <a:lstStyle/>
          <a:p>
            <a:r>
              <a:rPr lang="en-US" sz="2800" dirty="0" err="1" smtClean="0">
                <a:solidFill>
                  <a:schemeClr val="bg1"/>
                </a:solidFill>
              </a:rPr>
              <a:t>Pasien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menunggu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sebelum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mendapat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giliran</a:t>
            </a:r>
            <a:r>
              <a:rPr lang="id-ID" sz="2800" dirty="0" smtClean="0">
                <a:solidFill>
                  <a:schemeClr val="bg1"/>
                </a:solidFill>
              </a:rPr>
              <a:t> =</a:t>
            </a:r>
            <a:endParaRPr lang="en-US" sz="2800" dirty="0" smtClean="0">
              <a:solidFill>
                <a:schemeClr val="bg1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500694" y="2643182"/>
            <a:ext cx="3186138" cy="29829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id-ID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Antrian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2437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Antrian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>
                <a:solidFill>
                  <a:schemeClr val="bg1"/>
                </a:solidFill>
              </a:rPr>
              <a:t>Sekumpulan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orang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atau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pelanggan</a:t>
            </a:r>
            <a:r>
              <a:rPr lang="en-US" sz="2800" dirty="0" smtClean="0">
                <a:solidFill>
                  <a:schemeClr val="bg1"/>
                </a:solidFill>
              </a:rPr>
              <a:t> yang </a:t>
            </a:r>
            <a:r>
              <a:rPr lang="en-US" sz="2800" dirty="0" err="1" smtClean="0">
                <a:solidFill>
                  <a:schemeClr val="bg1"/>
                </a:solidFill>
              </a:rPr>
              <a:t>menunggu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untuk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dilayani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841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Yang </a:t>
            </a:r>
            <a:r>
              <a:rPr lang="en-US" dirty="0" err="1" smtClean="0">
                <a:solidFill>
                  <a:schemeClr val="bg1"/>
                </a:solidFill>
              </a:rPr>
              <a:t>mempengaruhi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antrian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43116"/>
            <a:ext cx="8229600" cy="450059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 err="1" smtClean="0">
                <a:solidFill>
                  <a:schemeClr val="bg1"/>
                </a:solidFill>
              </a:rPr>
              <a:t>Waktu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kedatangan</a:t>
            </a:r>
            <a:endParaRPr lang="en-US" sz="28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800" dirty="0" err="1" smtClean="0">
                <a:solidFill>
                  <a:schemeClr val="bg1"/>
                </a:solidFill>
              </a:rPr>
              <a:t>Waktu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pelayanan</a:t>
            </a:r>
            <a:endParaRPr lang="en-US" sz="28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800" dirty="0" err="1" smtClean="0">
                <a:solidFill>
                  <a:schemeClr val="bg1"/>
                </a:solidFill>
              </a:rPr>
              <a:t>Fasilitas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pelayanan</a:t>
            </a:r>
            <a:endParaRPr lang="en-US" sz="28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800" dirty="0" err="1" smtClean="0">
                <a:solidFill>
                  <a:schemeClr val="bg1"/>
                </a:solidFill>
              </a:rPr>
              <a:t>Disiplin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pelayanan</a:t>
            </a:r>
            <a:endParaRPr lang="en-US" sz="28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800" dirty="0" err="1" smtClean="0">
                <a:solidFill>
                  <a:schemeClr val="bg1"/>
                </a:solidFill>
              </a:rPr>
              <a:t>Ukuran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antrian</a:t>
            </a:r>
            <a:endParaRPr lang="en-US" sz="28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800" dirty="0" err="1" smtClean="0">
                <a:solidFill>
                  <a:schemeClr val="bg1"/>
                </a:solidFill>
              </a:rPr>
              <a:t>Sumber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pemanggilan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3169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>
                <a:solidFill>
                  <a:schemeClr val="bg1"/>
                </a:solidFill>
              </a:rPr>
              <a:t>Waktu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kedatangan</a:t>
            </a:r>
            <a:endParaRPr lang="en-US" sz="2800" dirty="0" smtClean="0">
              <a:solidFill>
                <a:schemeClr val="bg1"/>
              </a:solidFill>
            </a:endParaRP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 err="1" smtClean="0">
                <a:solidFill>
                  <a:schemeClr val="bg1"/>
                </a:solidFill>
              </a:rPr>
              <a:t>Waktu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pelayanan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0825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Skripshit">
      <a:majorFont>
        <a:latin typeface="Calibri"/>
        <a:ea typeface=""/>
        <a:cs typeface=""/>
      </a:majorFont>
      <a:minorFont>
        <a:latin typeface="Centur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258</TotalTime>
  <Words>149</Words>
  <Application>Microsoft Office PowerPoint</Application>
  <PresentationFormat>On-screen Show (4:3)</PresentationFormat>
  <Paragraphs>85</Paragraphs>
  <Slides>23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PEMODELAN DAN SIMULASI ANTRIAN PASIEN DI RUMAH SAKIT</vt:lpstr>
      <vt:lpstr>Agenda Pembahasan</vt:lpstr>
      <vt:lpstr>LATAR BELAKANG</vt:lpstr>
      <vt:lpstr>Rumah Sakit</vt:lpstr>
      <vt:lpstr>PowerPoint Presentation</vt:lpstr>
      <vt:lpstr>PowerPoint Presentation</vt:lpstr>
      <vt:lpstr>Antrian</vt:lpstr>
      <vt:lpstr>Yang mempengaruhi antrian</vt:lpstr>
      <vt:lpstr>PowerPoint Presentation</vt:lpstr>
      <vt:lpstr>PowerPoint Presentation</vt:lpstr>
      <vt:lpstr>PowerPoint Presentation</vt:lpstr>
      <vt:lpstr>PERMASALAHAN</vt:lpstr>
      <vt:lpstr>PowerPoint Presentation</vt:lpstr>
      <vt:lpstr>Akibatnya..</vt:lpstr>
      <vt:lpstr>SOLUSI</vt:lpstr>
      <vt:lpstr>PowerPoint Presentation</vt:lpstr>
      <vt:lpstr>TEORI</vt:lpstr>
      <vt:lpstr>Sistem</vt:lpstr>
      <vt:lpstr>Model</vt:lpstr>
      <vt:lpstr>Model Matematis</vt:lpstr>
      <vt:lpstr>Karateristik Model </vt:lpstr>
      <vt:lpstr>Simulasi</vt:lpstr>
      <vt:lpstr>Rumah Sakit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Pemodelan dan Simulasi Antrian Pasien di Rumah Sakit</dc:title>
  <dc:creator>Admin</dc:creator>
  <cp:lastModifiedBy>Admin</cp:lastModifiedBy>
  <cp:revision>26</cp:revision>
  <dcterms:created xsi:type="dcterms:W3CDTF">2014-11-24T03:15:58Z</dcterms:created>
  <dcterms:modified xsi:type="dcterms:W3CDTF">2014-11-24T15:47:43Z</dcterms:modified>
</cp:coreProperties>
</file>