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59" r:id="rId5"/>
    <p:sldId id="263" r:id="rId6"/>
    <p:sldId id="260" r:id="rId7"/>
    <p:sldId id="261" r:id="rId8"/>
    <p:sldId id="262" r:id="rId9"/>
    <p:sldId id="264" r:id="rId10"/>
    <p:sldId id="266" r:id="rId11"/>
    <p:sldId id="267" r:id="rId12"/>
    <p:sldId id="265" r:id="rId13"/>
    <p:sldId id="258" r:id="rId14"/>
    <p:sldId id="271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3D50-5D2E-0C4C-AEDC-DE379BAEF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E5E17-4D57-2E4A-8D77-8B663830A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C0CD2-536F-2045-A933-16580457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F2B9-9F20-7348-8722-63018501ADB3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E4FF8-5097-5142-96FF-EE094C10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80DEA-A474-564E-AD90-75C97D750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6AE3-9531-854B-A113-33AF0C07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4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5FD8-E6D5-814F-BA4C-1A39F379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9BAE2-C486-0B4A-876A-194782AE5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B0897-077A-C741-982D-7B6CA776D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F2B9-9F20-7348-8722-63018501ADB3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2AC2-9F11-5547-AF8F-B91F1540A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ECC45-1220-8C43-AAEF-55A491D4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6AE3-9531-854B-A113-33AF0C07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4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C695A-E6A4-6141-87CC-4F390BA9B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30F27-F6CE-E14E-8393-78B268CCD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17EEA-28FB-1B43-BFB1-850F1A2E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F2B9-9F20-7348-8722-63018501ADB3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F1419-70FE-3043-B9BD-687653A3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5C532-EAEC-6E4E-ADB0-DD834E8C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6AE3-9531-854B-A113-33AF0C07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3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A6A6-8E03-2540-874D-74FAB803D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29930-BE3E-EB42-8ACF-54E87162C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8583D-1EBF-9249-AFAC-4B1A5375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F2B9-9F20-7348-8722-63018501ADB3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06772-1B66-1E47-B67E-308CC643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CB214-F73C-7A40-AE68-F3519240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6AE3-9531-854B-A113-33AF0C07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6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F953-CC50-0345-89C2-EB524A5A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97508-63A0-2946-93A2-FA6D9426F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4A2A7-1D66-D84F-A2E8-F25A40BB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F2B9-9F20-7348-8722-63018501ADB3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EB766-3A8D-CC4F-A3A1-830503C5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91BFB-7E48-3B40-AD61-064274AF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6AE3-9531-854B-A113-33AF0C07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2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BD6A-2A90-C14F-B98B-02CA62ED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F0CBD-5767-2B42-965D-7161058C7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359C1-ED12-754F-B5A7-BB2F29A63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A6616-A8B8-6342-B9A8-629A2F773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F2B9-9F20-7348-8722-63018501ADB3}" type="datetimeFigureOut">
              <a:rPr lang="en-US" smtClean="0"/>
              <a:t>2/15/20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842B7-A2C9-FC45-988F-737099D3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2A7EF-F537-AB4E-AA99-A5E226C5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6AE3-9531-854B-A113-33AF0C07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8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C2E6-2F96-D44F-A5A4-2A15E20C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2E440-EE9D-7E45-B476-845834EA3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964AE-6537-C742-AAC2-719B0A09B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87A54-C237-2948-806C-E2A696394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90244-7102-7344-937D-7EED0044F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E43F4-CF42-3444-B8CD-4BE2EF1D8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F2B9-9F20-7348-8722-63018501ADB3}" type="datetimeFigureOut">
              <a:rPr lang="en-US" smtClean="0"/>
              <a:t>2/15/20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EEB3-A7C7-3348-B44B-B3312D76D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954EC-DC55-B040-8013-6120C43E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6AE3-9531-854B-A113-33AF0C07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4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FB2B-3C98-2542-8940-C2873C06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F2E94B-C93F-734F-B3D0-658050CC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F2B9-9F20-7348-8722-63018501ADB3}" type="datetimeFigureOut">
              <a:rPr lang="en-US" smtClean="0"/>
              <a:t>2/15/20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EFF1D-B323-1847-95F8-42D1C7AC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57FF0-8ED4-4842-B729-1B4C5896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6AE3-9531-854B-A113-33AF0C07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7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57573-57E1-904D-B9C1-1A57F605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F2B9-9F20-7348-8722-63018501ADB3}" type="datetimeFigureOut">
              <a:rPr lang="en-US" smtClean="0"/>
              <a:t>2/15/20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BB4C4-1698-A947-8160-6FDC4E126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045BA-5BF7-1646-B132-011176E5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6AE3-9531-854B-A113-33AF0C07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4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3EA5-ADFE-D348-BD60-C4F47642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BE029-EE85-234E-9D82-32567B384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ED73B-9C8E-634C-A4B7-483E34DC5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6797A-CB63-B948-B073-27DB052C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F2B9-9F20-7348-8722-63018501ADB3}" type="datetimeFigureOut">
              <a:rPr lang="en-US" smtClean="0"/>
              <a:t>2/15/20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CD3A4-7216-D943-BCE6-68113B952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A352D-A6C5-FB4B-AD0F-7DECD3F4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6AE3-9531-854B-A113-33AF0C07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3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A436-BD55-864A-9B73-B9C60E292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32CBA-181C-8549-9D62-A670796A2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87245-5B4F-8647-A436-69654F447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0CF3C-4030-3544-8022-0587E3E92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F2B9-9F20-7348-8722-63018501ADB3}" type="datetimeFigureOut">
              <a:rPr lang="en-US" smtClean="0"/>
              <a:t>2/15/20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86448-11DD-F243-9D38-9D32B30C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3CC8C-9DEF-0E4B-BC09-DB0A9A61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6AE3-9531-854B-A113-33AF0C07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7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DCDCE-BC62-0647-98D6-1D8BE787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CCCDE-CEF4-954B-A264-1291E5857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E10D1-57EC-3146-A88C-52B92C0B0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CF2B9-9F20-7348-8722-63018501ADB3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B5509-4AF9-F642-8C79-4D27CD8AB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B5A3D-F718-3946-874F-063F7B280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86AE3-9531-854B-A113-33AF0C07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9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korniichuk/lambda-with-pandas-fd81aa2ff25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675A-9DB9-6041-BBBB-DE4AAE195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 project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B8FA7-72E9-9B45-B4EF-8AB6603CFE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</a:t>
            </a:r>
          </a:p>
        </p:txBody>
      </p:sp>
    </p:spTree>
    <p:extLst>
      <p:ext uri="{BB962C8B-B14F-4D97-AF65-F5344CB8AC3E}">
        <p14:creationId xmlns:p14="http://schemas.microsoft.com/office/powerpoint/2010/main" val="3383902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1155-D429-F44D-8BD4-24F378A8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table (time for 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9365-29AB-9A45-BB47-D3B215733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5D1A9-8802-CF41-9B07-D2894ACD4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11342" cy="483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06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9D6B-B539-0F45-B666-E0DC463A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Staging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0DAA-69FC-CD48-A849-D4C2E1FE4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35507-88B5-1349-9DFE-F23B288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260419" cy="456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40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DA3C-BEBF-394E-AFF0-C0453522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624DD-2463-5C49-B7CB-57E43AB33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7F19DA-31DC-1C4B-BE43-4D9A8965C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827386" cy="452403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EAE9D1A-E58A-E642-9634-8374C6BC12DA}"/>
              </a:ext>
            </a:extLst>
          </p:cNvPr>
          <p:cNvSpPr/>
          <p:nvPr/>
        </p:nvSpPr>
        <p:spPr>
          <a:xfrm>
            <a:off x="489098" y="1803814"/>
            <a:ext cx="1435395" cy="45240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28C7E-B972-D24E-8BA6-9F9753143EEE}"/>
              </a:ext>
            </a:extLst>
          </p:cNvPr>
          <p:cNvSpPr txBox="1"/>
          <p:nvPr/>
        </p:nvSpPr>
        <p:spPr>
          <a:xfrm>
            <a:off x="350875" y="1456950"/>
            <a:ext cx="6549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Factid</a:t>
            </a:r>
            <a:r>
              <a:rPr lang="en-US" dirty="0"/>
              <a:t>, used as surrogate key, auto-generated with IDENTITY column</a:t>
            </a:r>
          </a:p>
        </p:txBody>
      </p:sp>
    </p:spTree>
    <p:extLst>
      <p:ext uri="{BB962C8B-B14F-4D97-AF65-F5344CB8AC3E}">
        <p14:creationId xmlns:p14="http://schemas.microsoft.com/office/powerpoint/2010/main" val="4290639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968F-2D10-4A48-A66A-AAF45DE4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pipeline with redshift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C5472-0A54-5B42-8ACF-EA1DD2DC4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files uploaded to S3</a:t>
            </a:r>
          </a:p>
          <a:p>
            <a:r>
              <a:rPr lang="en-US" dirty="0"/>
              <a:t>Lambda function calls python script, output processed data to S3</a:t>
            </a:r>
          </a:p>
          <a:p>
            <a:r>
              <a:rPr lang="en-US" dirty="0"/>
              <a:t>Lambda function calls python script, check if all required (processed) data is uploaded, use </a:t>
            </a:r>
            <a:r>
              <a:rPr lang="en-US" dirty="0" err="1"/>
              <a:t>pgql</a:t>
            </a:r>
            <a:r>
              <a:rPr lang="en-US" dirty="0"/>
              <a:t> connection to load data to redshift data warehouse</a:t>
            </a:r>
          </a:p>
          <a:p>
            <a:r>
              <a:rPr lang="en-US" dirty="0"/>
              <a:t>Append new batch of data to redshift</a:t>
            </a:r>
          </a:p>
        </p:txBody>
      </p:sp>
    </p:spTree>
    <p:extLst>
      <p:ext uri="{BB962C8B-B14F-4D97-AF65-F5344CB8AC3E}">
        <p14:creationId xmlns:p14="http://schemas.microsoft.com/office/powerpoint/2010/main" val="3279316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66495-66FE-9445-A079-C45F04AA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 new batch of data to redshift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4A806-E7A9-594B-90D1-7947E09EF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use COPY command to directly append new batch of data to redshift</a:t>
            </a:r>
          </a:p>
          <a:p>
            <a:r>
              <a:rPr lang="en-US" dirty="0"/>
              <a:t>2. use following </a:t>
            </a:r>
            <a:r>
              <a:rPr lang="en-US" dirty="0" err="1"/>
              <a:t>pgql</a:t>
            </a:r>
            <a:r>
              <a:rPr lang="en-US" dirty="0"/>
              <a:t> command to remove duplicate value (</a:t>
            </a:r>
            <a:r>
              <a:rPr lang="en-US" dirty="0">
                <a:solidFill>
                  <a:srgbClr val="FF0000"/>
                </a:solidFill>
              </a:rPr>
              <a:t>performance</a:t>
            </a:r>
            <a:r>
              <a:rPr lang="en-US" dirty="0"/>
              <a:t> of this command?):</a:t>
            </a:r>
          </a:p>
          <a:p>
            <a:pPr marL="0" indent="0">
              <a:buNone/>
            </a:pPr>
            <a:r>
              <a:rPr lang="en-US" dirty="0"/>
              <a:t>delete from time where </a:t>
            </a:r>
            <a:r>
              <a:rPr lang="en-US" dirty="0" err="1"/>
              <a:t>timeid</a:t>
            </a:r>
            <a:r>
              <a:rPr lang="en-US" dirty="0"/>
              <a:t> &gt; (select min(</a:t>
            </a:r>
            <a:r>
              <a:rPr lang="en-US" dirty="0" err="1"/>
              <a:t>timeid</a:t>
            </a:r>
            <a:r>
              <a:rPr lang="en-US" dirty="0"/>
              <a:t>) from time a where </a:t>
            </a:r>
            <a:r>
              <a:rPr lang="en-US" dirty="0" err="1"/>
              <a:t>time.datetime</a:t>
            </a:r>
            <a:r>
              <a:rPr lang="en-US" dirty="0"/>
              <a:t> = </a:t>
            </a:r>
            <a:r>
              <a:rPr lang="en-US" dirty="0" err="1"/>
              <a:t>a.datetime</a:t>
            </a:r>
            <a:r>
              <a:rPr lang="en-US" dirty="0"/>
              <a:t>);</a:t>
            </a:r>
          </a:p>
          <a:p>
            <a:r>
              <a:rPr lang="en-US" dirty="0"/>
              <a:t>3. load data from staging table to fact table</a:t>
            </a:r>
          </a:p>
          <a:p>
            <a:r>
              <a:rPr lang="en-US" dirty="0"/>
              <a:t>4. truncate staging table</a:t>
            </a:r>
          </a:p>
        </p:txBody>
      </p:sp>
    </p:spTree>
    <p:extLst>
      <p:ext uri="{BB962C8B-B14F-4D97-AF65-F5344CB8AC3E}">
        <p14:creationId xmlns:p14="http://schemas.microsoft.com/office/powerpoint/2010/main" val="2510465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75A4C-3E5D-DE46-9014-EAEDCE22B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D47C9-94FB-A84D-881A-7B07F5891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include python packages in the lambda deployment package, we need to activate virtual environment, download package (</a:t>
            </a:r>
            <a:r>
              <a:rPr lang="en-US" dirty="0">
                <a:hlinkClick r:id="rId2"/>
              </a:rPr>
              <a:t>https://medium.com/@korniichuk/lambda-with-pandas-fd81aa2ff25e</a:t>
            </a:r>
            <a:r>
              <a:rPr lang="en-US" dirty="0"/>
              <a:t> , different from normal pip install process), zip, and upload to S3</a:t>
            </a:r>
          </a:p>
          <a:p>
            <a:r>
              <a:rPr lang="en-US" dirty="0"/>
              <a:t>Question: how to debug and test zip file lambda function more easily?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0565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968F-2D10-4A48-A66A-AAF45DE4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processing with 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C5472-0A54-5B42-8ACF-EA1DD2DC4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/>
              <a:t>be 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0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651B-5223-5446-A61E-1E69BA59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this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37A07-E100-454A-B3ED-087A143BA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ETL process</a:t>
            </a:r>
          </a:p>
          <a:p>
            <a:pPr lvl="1"/>
            <a:r>
              <a:rPr lang="en-US" dirty="0"/>
              <a:t>Manual process with redshift</a:t>
            </a:r>
          </a:p>
          <a:p>
            <a:pPr lvl="1"/>
            <a:r>
              <a:rPr lang="en-US" dirty="0"/>
              <a:t>Automation pipeline with redshift</a:t>
            </a:r>
          </a:p>
          <a:p>
            <a:pPr lvl="1"/>
            <a:r>
              <a:rPr lang="en-US" dirty="0"/>
              <a:t>Manual process with hive</a:t>
            </a:r>
          </a:p>
          <a:p>
            <a:r>
              <a:rPr lang="en-US" dirty="0"/>
              <a:t>Reporting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42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968F-2D10-4A48-A66A-AAF45DE4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processing with redshift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C5472-0A54-5B42-8ACF-EA1DD2DC4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raw data with python script, upload processed data (csv) to S3</a:t>
            </a:r>
          </a:p>
          <a:p>
            <a:r>
              <a:rPr lang="en-US" dirty="0"/>
              <a:t>Use redshift query editor to populate the data warehouse </a:t>
            </a:r>
          </a:p>
          <a:p>
            <a:r>
              <a:rPr lang="en-US" dirty="0"/>
              <a:t>Load data to redshift</a:t>
            </a:r>
          </a:p>
        </p:txBody>
      </p:sp>
    </p:spTree>
    <p:extLst>
      <p:ext uri="{BB962C8B-B14F-4D97-AF65-F5344CB8AC3E}">
        <p14:creationId xmlns:p14="http://schemas.microsoft.com/office/powerpoint/2010/main" val="233135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43A3-850C-7E40-908B-A8083A74A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Process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4D0B5-8695-F243-B900-46807DE8C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4796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Raw data</a:t>
            </a:r>
          </a:p>
          <a:p>
            <a:r>
              <a:rPr lang="en-US" dirty="0" err="1"/>
              <a:t>Video_data.csv</a:t>
            </a:r>
            <a:r>
              <a:rPr lang="en-US" dirty="0"/>
              <a:t>: </a:t>
            </a:r>
          </a:p>
          <a:p>
            <a:r>
              <a:rPr lang="en-US" dirty="0" err="1"/>
              <a:t>DateTime</a:t>
            </a:r>
            <a:r>
              <a:rPr lang="en-US" dirty="0"/>
              <a:t>, </a:t>
            </a:r>
            <a:r>
              <a:rPr lang="en-US" dirty="0" err="1"/>
              <a:t>VideoTitle</a:t>
            </a:r>
            <a:r>
              <a:rPr lang="en-US" dirty="0"/>
              <a:t>, Events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D9AE3D-0150-104E-8772-C93A3BB4EDF7}"/>
              </a:ext>
            </a:extLst>
          </p:cNvPr>
          <p:cNvSpPr txBox="1">
            <a:spLocks/>
          </p:cNvSpPr>
          <p:nvPr/>
        </p:nvSpPr>
        <p:spPr>
          <a:xfrm>
            <a:off x="6096000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93D140-A834-4F41-803B-FCBC605AADA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Processed data</a:t>
            </a:r>
          </a:p>
          <a:p>
            <a:r>
              <a:rPr lang="en-US" dirty="0" err="1"/>
              <a:t>Dim_time.csv</a:t>
            </a:r>
            <a:r>
              <a:rPr lang="en-US" dirty="0"/>
              <a:t>: </a:t>
            </a:r>
            <a:r>
              <a:rPr lang="en-US" dirty="0" err="1"/>
              <a:t>timeid</a:t>
            </a:r>
            <a:r>
              <a:rPr lang="en-US" dirty="0"/>
              <a:t>, </a:t>
            </a:r>
            <a:r>
              <a:rPr lang="en-US" dirty="0" err="1"/>
              <a:t>DateTime</a:t>
            </a:r>
            <a:r>
              <a:rPr lang="en-US" dirty="0"/>
              <a:t>, year, month, day, hour, minute</a:t>
            </a:r>
          </a:p>
          <a:p>
            <a:r>
              <a:rPr lang="en-US" dirty="0" err="1"/>
              <a:t>Dim_title.csv</a:t>
            </a:r>
            <a:r>
              <a:rPr lang="en-US" dirty="0"/>
              <a:t>: </a:t>
            </a:r>
            <a:r>
              <a:rPr lang="en-US" dirty="0" err="1"/>
              <a:t>titleid</a:t>
            </a:r>
            <a:r>
              <a:rPr lang="en-US" dirty="0"/>
              <a:t>, title</a:t>
            </a:r>
          </a:p>
          <a:p>
            <a:r>
              <a:rPr lang="en-US" dirty="0" err="1"/>
              <a:t>Dim_site.csv</a:t>
            </a:r>
            <a:r>
              <a:rPr lang="en-US" dirty="0"/>
              <a:t>: </a:t>
            </a:r>
            <a:r>
              <a:rPr lang="en-US" dirty="0" err="1"/>
              <a:t>siteid</a:t>
            </a:r>
            <a:r>
              <a:rPr lang="en-US" dirty="0"/>
              <a:t>, site</a:t>
            </a:r>
          </a:p>
          <a:p>
            <a:r>
              <a:rPr lang="en-US" dirty="0" err="1"/>
              <a:t>Dim_platform.csv</a:t>
            </a:r>
            <a:r>
              <a:rPr lang="en-US" dirty="0"/>
              <a:t>: platformed, platform</a:t>
            </a:r>
          </a:p>
          <a:p>
            <a:r>
              <a:rPr lang="en-US" dirty="0" err="1"/>
              <a:t>Fact.csv</a:t>
            </a:r>
            <a:r>
              <a:rPr lang="en-US" dirty="0"/>
              <a:t>: </a:t>
            </a:r>
            <a:r>
              <a:rPr lang="en-US" dirty="0" err="1"/>
              <a:t>factid</a:t>
            </a:r>
            <a:r>
              <a:rPr lang="en-US" dirty="0"/>
              <a:t>, </a:t>
            </a:r>
            <a:r>
              <a:rPr lang="en-US" dirty="0" err="1"/>
              <a:t>DateTime</a:t>
            </a:r>
            <a:r>
              <a:rPr lang="en-US" dirty="0"/>
              <a:t>, title, site, platform</a:t>
            </a:r>
          </a:p>
          <a:p>
            <a:endParaRPr lang="en-US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E5A64C9-9979-224C-A833-8233F5916A3A}"/>
              </a:ext>
            </a:extLst>
          </p:cNvPr>
          <p:cNvSpPr/>
          <p:nvPr/>
        </p:nvSpPr>
        <p:spPr>
          <a:xfrm>
            <a:off x="4143375" y="2900363"/>
            <a:ext cx="1457325" cy="528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25694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D637-2FE5-3644-80E0-1BA9F01C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Processed data example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(facts to be loaded to staging table)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50F3F-E56F-114E-B1AB-B1F609E6E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A2D38-AE4D-344D-A071-E0282F71F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2705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7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84632-C579-8A43-AC9A-792711BC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to populate data warehouse on redshift</a:t>
            </a:r>
            <a:br>
              <a:rPr lang="en-US" dirty="0"/>
            </a:br>
            <a:r>
              <a:rPr lang="en-US" dirty="0"/>
              <a:t>dimension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0D0D5-92B2-8642-B1A1-AA788DE08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0392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table time(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timeid</a:t>
            </a:r>
            <a:r>
              <a:rPr lang="en-US" dirty="0"/>
              <a:t> int not null identity(0,1),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DateTime</a:t>
            </a:r>
            <a:r>
              <a:rPr lang="en-US" dirty="0"/>
              <a:t> char(16),</a:t>
            </a:r>
          </a:p>
          <a:p>
            <a:pPr marL="0" indent="0">
              <a:buNone/>
            </a:pPr>
            <a:r>
              <a:rPr lang="en-US" dirty="0"/>
              <a:t>	year </a:t>
            </a:r>
            <a:r>
              <a:rPr lang="en-US" dirty="0" err="1"/>
              <a:t>smallint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month </a:t>
            </a:r>
            <a:r>
              <a:rPr lang="en-US" dirty="0" err="1"/>
              <a:t>smallint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day </a:t>
            </a:r>
            <a:r>
              <a:rPr lang="en-US" dirty="0" err="1"/>
              <a:t>smallint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hour </a:t>
            </a:r>
            <a:r>
              <a:rPr lang="en-US" dirty="0" err="1"/>
              <a:t>smallint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minute </a:t>
            </a:r>
            <a:r>
              <a:rPr lang="en-US" dirty="0" err="1"/>
              <a:t>smallint</a:t>
            </a:r>
            <a:r>
              <a:rPr lang="en-US" dirty="0"/>
              <a:t>);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2ADFFF-5D90-1A4B-B82F-7D0B311480C9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create table title(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titleid</a:t>
            </a:r>
            <a:r>
              <a:rPr lang="en-US" dirty="0"/>
              <a:t> int not null identity(0,1),</a:t>
            </a:r>
          </a:p>
          <a:p>
            <a:pPr marL="0" indent="0">
              <a:buNone/>
            </a:pPr>
            <a:r>
              <a:rPr lang="en-US" dirty="0"/>
              <a:t>	title varchar(200));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site(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siteid</a:t>
            </a:r>
            <a:r>
              <a:rPr lang="en-US" dirty="0"/>
              <a:t> int not null identity(0,1),</a:t>
            </a:r>
          </a:p>
          <a:p>
            <a:pPr marL="0" indent="0">
              <a:buNone/>
            </a:pPr>
            <a:r>
              <a:rPr lang="en-US" dirty="0"/>
              <a:t>	site varchar(200));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platform(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platformid</a:t>
            </a:r>
            <a:r>
              <a:rPr lang="en-US" dirty="0"/>
              <a:t> int not null identity(0,1),</a:t>
            </a:r>
          </a:p>
          <a:p>
            <a:pPr marL="0" indent="0">
              <a:buNone/>
            </a:pPr>
            <a:r>
              <a:rPr lang="en-US" dirty="0"/>
              <a:t>	platform varchar(50));</a:t>
            </a:r>
          </a:p>
        </p:txBody>
      </p:sp>
    </p:spTree>
    <p:extLst>
      <p:ext uri="{BB962C8B-B14F-4D97-AF65-F5344CB8AC3E}">
        <p14:creationId xmlns:p14="http://schemas.microsoft.com/office/powerpoint/2010/main" val="163623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84632-C579-8A43-AC9A-792711BC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to populate data warehouse on redshift</a:t>
            </a:r>
            <a:br>
              <a:rPr lang="en-US" dirty="0"/>
            </a:br>
            <a:r>
              <a:rPr lang="en-US" dirty="0"/>
              <a:t>staging and fact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0D0D5-92B2-8642-B1A1-AA788DE08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staging(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factid</a:t>
            </a:r>
            <a:r>
              <a:rPr lang="en-US" dirty="0"/>
              <a:t> int not null identity(0,1),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DateTime</a:t>
            </a:r>
            <a:r>
              <a:rPr lang="en-US" dirty="0"/>
              <a:t> char(16) not null,</a:t>
            </a:r>
          </a:p>
          <a:p>
            <a:pPr marL="0" indent="0">
              <a:buNone/>
            </a:pPr>
            <a:r>
              <a:rPr lang="en-US" dirty="0"/>
              <a:t>	title varchar(200) not null,</a:t>
            </a:r>
          </a:p>
          <a:p>
            <a:pPr marL="0" indent="0">
              <a:buNone/>
            </a:pPr>
            <a:r>
              <a:rPr lang="en-US" dirty="0"/>
              <a:t>	site varchar(200) not null,</a:t>
            </a:r>
          </a:p>
          <a:p>
            <a:pPr marL="0" indent="0">
              <a:buNone/>
            </a:pPr>
            <a:r>
              <a:rPr lang="en-US" dirty="0"/>
              <a:t>	platform varchar(50) not null);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2ADFFF-5D90-1A4B-B82F-7D0B311480C9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create table fact(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factid</a:t>
            </a:r>
            <a:r>
              <a:rPr lang="en-US" dirty="0"/>
              <a:t> int not null identity(0,1),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timeid</a:t>
            </a:r>
            <a:r>
              <a:rPr lang="en-US" dirty="0"/>
              <a:t> int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titleid</a:t>
            </a:r>
            <a:r>
              <a:rPr lang="en-US" dirty="0"/>
              <a:t> int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siteid</a:t>
            </a:r>
            <a:r>
              <a:rPr lang="en-US" dirty="0"/>
              <a:t> int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platformid</a:t>
            </a:r>
            <a:r>
              <a:rPr lang="en-US" dirty="0"/>
              <a:t> int not null);</a:t>
            </a:r>
          </a:p>
        </p:txBody>
      </p:sp>
    </p:spTree>
    <p:extLst>
      <p:ext uri="{BB962C8B-B14F-4D97-AF65-F5344CB8AC3E}">
        <p14:creationId xmlns:p14="http://schemas.microsoft.com/office/powerpoint/2010/main" val="76062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A7C2-0CB3-A34C-A509-E4EAD1E2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 from S3 to redshift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8B27C-794F-A04B-ADB9-143DD2606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Load dimension table data to dimension table, </a:t>
            </a:r>
            <a:r>
              <a:rPr lang="en-US" dirty="0">
                <a:solidFill>
                  <a:srgbClr val="FF0000"/>
                </a:solidFill>
              </a:rPr>
              <a:t>fact</a:t>
            </a:r>
            <a:r>
              <a:rPr lang="en-US" dirty="0"/>
              <a:t> table data to </a:t>
            </a:r>
            <a:r>
              <a:rPr lang="en-US" dirty="0">
                <a:solidFill>
                  <a:srgbClr val="FF0000"/>
                </a:solidFill>
              </a:rPr>
              <a:t>staging</a:t>
            </a:r>
            <a:r>
              <a:rPr lang="en-US" dirty="0"/>
              <a:t> table:</a:t>
            </a:r>
          </a:p>
          <a:p>
            <a:pPr marL="0" indent="0">
              <a:buNone/>
            </a:pPr>
            <a:r>
              <a:rPr lang="en-US" dirty="0"/>
              <a:t>COPY time ("</a:t>
            </a:r>
            <a:r>
              <a:rPr lang="en-US" dirty="0" err="1"/>
              <a:t>timeid</a:t>
            </a:r>
            <a:r>
              <a:rPr lang="en-US" dirty="0"/>
              <a:t>", "</a:t>
            </a:r>
            <a:r>
              <a:rPr lang="en-US" dirty="0" err="1"/>
              <a:t>DateTime</a:t>
            </a:r>
            <a:r>
              <a:rPr lang="en-US" dirty="0"/>
              <a:t>", "year", "month", "day", "hour", "minute")</a:t>
            </a:r>
          </a:p>
          <a:p>
            <a:pPr marL="0" indent="0">
              <a:buNone/>
            </a:pPr>
            <a:r>
              <a:rPr lang="en-US" dirty="0"/>
              <a:t>FROM 's3://</a:t>
            </a:r>
            <a:r>
              <a:rPr lang="en-US" dirty="0" err="1"/>
              <a:t>jr</a:t>
            </a:r>
            <a:r>
              <a:rPr lang="en-US" dirty="0"/>
              <a:t>-demo/processed-1.csv'</a:t>
            </a:r>
          </a:p>
          <a:p>
            <a:pPr marL="0" indent="0">
              <a:buNone/>
            </a:pPr>
            <a:r>
              <a:rPr lang="en-US" dirty="0"/>
              <a:t>credentials '</a:t>
            </a:r>
            <a:r>
              <a:rPr lang="en-US" dirty="0" err="1"/>
              <a:t>aws_iam_role</a:t>
            </a:r>
            <a:r>
              <a:rPr lang="en-US" dirty="0"/>
              <a:t>=&lt;</a:t>
            </a:r>
            <a:r>
              <a:rPr lang="en-US" dirty="0" err="1"/>
              <a:t>rold</a:t>
            </a:r>
            <a:r>
              <a:rPr lang="en-US" dirty="0"/>
              <a:t> </a:t>
            </a:r>
            <a:r>
              <a:rPr lang="en-US" dirty="0" err="1"/>
              <a:t>arn</a:t>
            </a:r>
            <a:r>
              <a:rPr lang="en-US" dirty="0"/>
              <a:t>&gt;' </a:t>
            </a:r>
          </a:p>
          <a:p>
            <a:pPr marL="0" indent="0">
              <a:buNone/>
            </a:pPr>
            <a:r>
              <a:rPr lang="en-US" dirty="0"/>
              <a:t>CSV</a:t>
            </a:r>
          </a:p>
          <a:p>
            <a:pPr marL="0" indent="0">
              <a:buNone/>
            </a:pPr>
            <a:r>
              <a:rPr lang="en-US" dirty="0"/>
              <a:t>EXPLICIT_IDS</a:t>
            </a:r>
          </a:p>
          <a:p>
            <a:pPr marL="0" indent="0">
              <a:buNone/>
            </a:pPr>
            <a:r>
              <a:rPr lang="en-US" dirty="0"/>
              <a:t>IGNOREHEADER 1;</a:t>
            </a:r>
          </a:p>
        </p:txBody>
      </p:sp>
    </p:spTree>
    <p:extLst>
      <p:ext uri="{BB962C8B-B14F-4D97-AF65-F5344CB8AC3E}">
        <p14:creationId xmlns:p14="http://schemas.microsoft.com/office/powerpoint/2010/main" val="3865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BB9D-179B-CB4B-BFEB-F0CAB575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 from </a:t>
            </a:r>
            <a:r>
              <a:rPr lang="en-US" dirty="0">
                <a:solidFill>
                  <a:srgbClr val="FF0000"/>
                </a:solidFill>
              </a:rPr>
              <a:t>staging</a:t>
            </a:r>
            <a:r>
              <a:rPr lang="en-US" dirty="0"/>
              <a:t> table to </a:t>
            </a:r>
            <a:r>
              <a:rPr lang="en-US" dirty="0">
                <a:solidFill>
                  <a:srgbClr val="FF0000"/>
                </a:solidFill>
              </a:rPr>
              <a:t>fact</a:t>
            </a:r>
            <a:r>
              <a:rPr lang="en-US" dirty="0"/>
              <a:t>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FDDE-9DD8-3246-8B1C-DD602B089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>
                <a:solidFill>
                  <a:srgbClr val="FF0000"/>
                </a:solidFill>
              </a:rPr>
              <a:t>fact</a:t>
            </a:r>
            <a:r>
              <a:rPr lang="en-US" dirty="0"/>
              <a:t> (</a:t>
            </a:r>
            <a:r>
              <a:rPr lang="en-US" dirty="0" err="1"/>
              <a:t>timeid</a:t>
            </a:r>
            <a:r>
              <a:rPr lang="en-US" dirty="0"/>
              <a:t>, </a:t>
            </a:r>
            <a:r>
              <a:rPr lang="en-US" dirty="0" err="1"/>
              <a:t>titleid</a:t>
            </a:r>
            <a:r>
              <a:rPr lang="en-US" dirty="0"/>
              <a:t>, </a:t>
            </a:r>
            <a:r>
              <a:rPr lang="en-US" dirty="0" err="1"/>
              <a:t>siteid</a:t>
            </a:r>
            <a:r>
              <a:rPr lang="en-US" dirty="0"/>
              <a:t>, </a:t>
            </a:r>
            <a:r>
              <a:rPr lang="en-US" dirty="0" err="1"/>
              <a:t>platformid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a.timeid</a:t>
            </a:r>
            <a:r>
              <a:rPr lang="en-US" dirty="0"/>
              <a:t>, </a:t>
            </a:r>
            <a:r>
              <a:rPr lang="en-US" dirty="0" err="1"/>
              <a:t>b.titleid</a:t>
            </a:r>
            <a:r>
              <a:rPr lang="en-US" dirty="0"/>
              <a:t>, </a:t>
            </a:r>
            <a:r>
              <a:rPr lang="en-US" dirty="0" err="1"/>
              <a:t>c.siteid</a:t>
            </a:r>
            <a:r>
              <a:rPr lang="en-US" dirty="0"/>
              <a:t>, </a:t>
            </a:r>
            <a:r>
              <a:rPr lang="en-US" dirty="0" err="1"/>
              <a:t>d.platformid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>
                <a:solidFill>
                  <a:srgbClr val="FF0000"/>
                </a:solidFill>
              </a:rPr>
              <a:t>staging</a:t>
            </a:r>
            <a:r>
              <a:rPr lang="en-US" dirty="0"/>
              <a:t> e</a:t>
            </a:r>
          </a:p>
          <a:p>
            <a:pPr marL="0" indent="0">
              <a:buNone/>
            </a:pPr>
            <a:r>
              <a:rPr lang="en-US" dirty="0"/>
              <a:t>left join time a </a:t>
            </a:r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e.DateTime</a:t>
            </a:r>
            <a:r>
              <a:rPr lang="en-US" dirty="0"/>
              <a:t> = </a:t>
            </a:r>
            <a:r>
              <a:rPr lang="en-US" dirty="0" err="1"/>
              <a:t>a.DateTime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left join title b </a:t>
            </a:r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e.title</a:t>
            </a:r>
            <a:r>
              <a:rPr lang="en-US" dirty="0"/>
              <a:t> = </a:t>
            </a:r>
            <a:r>
              <a:rPr lang="en-US" dirty="0" err="1"/>
              <a:t>b.title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left join site c </a:t>
            </a:r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e.site</a:t>
            </a:r>
            <a:r>
              <a:rPr lang="en-US" dirty="0"/>
              <a:t> = </a:t>
            </a:r>
            <a:r>
              <a:rPr lang="en-US" dirty="0" err="1"/>
              <a:t>e.site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left join platform d </a:t>
            </a:r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e.platform</a:t>
            </a:r>
            <a:r>
              <a:rPr lang="en-US" dirty="0"/>
              <a:t> = </a:t>
            </a:r>
            <a:r>
              <a:rPr lang="en-US" dirty="0" err="1"/>
              <a:t>d.platform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Truncate staging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23363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3464</TotalTime>
  <Words>727</Words>
  <Application>Microsoft Macintosh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DE project summary</vt:lpstr>
      <vt:lpstr>Overview of this summary</vt:lpstr>
      <vt:lpstr>Manual processing with redshift</vt:lpstr>
      <vt:lpstr>Process data</vt:lpstr>
      <vt:lpstr>Processed data example  (facts to be loaded to staging table)</vt:lpstr>
      <vt:lpstr>SQL to populate data warehouse on redshift dimension tables</vt:lpstr>
      <vt:lpstr>SQL to populate data warehouse on redshift staging and fact tables</vt:lpstr>
      <vt:lpstr>Load data from S3 to redshift</vt:lpstr>
      <vt:lpstr>Load data from staging table to fact table</vt:lpstr>
      <vt:lpstr>Dimension table (time for example)</vt:lpstr>
      <vt:lpstr>Staging table</vt:lpstr>
      <vt:lpstr>Fact table</vt:lpstr>
      <vt:lpstr>Automation pipeline with redshift</vt:lpstr>
      <vt:lpstr>Append new batch of data to redshift</vt:lpstr>
      <vt:lpstr>remarks</vt:lpstr>
      <vt:lpstr>Manual processing with hive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Weichen Luo</dc:creator>
  <cp:lastModifiedBy>Weichen Luo</cp:lastModifiedBy>
  <cp:revision>56</cp:revision>
  <dcterms:created xsi:type="dcterms:W3CDTF">2020-02-15T04:28:37Z</dcterms:created>
  <dcterms:modified xsi:type="dcterms:W3CDTF">2020-02-17T14:12:56Z</dcterms:modified>
</cp:coreProperties>
</file>