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Amatic SC"/>
      <p:regular r:id="rId37"/>
      <p:bold r:id="rId38"/>
    </p:embeddedFont>
    <p:embeddedFont>
      <p:font typeface="Source Code Pr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A37707-74B6-4F02-9977-C674D6ED8A30}">
  <a:tblStyle styleId="{FEA37707-74B6-4F02-9977-C674D6ED8A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.fntdata"/><Relationship Id="rId20" Type="http://schemas.openxmlformats.org/officeDocument/2006/relationships/slide" Target="slides/slide14.xml"/><Relationship Id="rId42" Type="http://schemas.openxmlformats.org/officeDocument/2006/relationships/font" Target="fonts/SourceCodePro-boldItalic.fntdata"/><Relationship Id="rId41" Type="http://schemas.openxmlformats.org/officeDocument/2006/relationships/font" Target="fonts/SourceCodePr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schemas.openxmlformats.org/officeDocument/2006/relationships/font" Target="fonts/AmaticSC-regular.fnt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39" Type="http://schemas.openxmlformats.org/officeDocument/2006/relationships/font" Target="fonts/SourceCodePro-regular.fntdata"/><Relationship Id="rId16" Type="http://schemas.openxmlformats.org/officeDocument/2006/relationships/slide" Target="slides/slide10.xml"/><Relationship Id="rId38" Type="http://schemas.openxmlformats.org/officeDocument/2006/relationships/font" Target="fonts/AmaticSC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8347b546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8347b546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https://publications-prairial.fr/elad-silda/index.php?id=677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8347b546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68347b546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https://publications-prairial.fr/elad-silda/index.php?id=677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8347b546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68347b546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https://publications-prairial.fr/elad-silda/index.php?id=677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8347b546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68347b546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https://publications-prairial.fr/elad-silda/index.php?id=677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8347b546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68347b546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68347b546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68347b546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8347b546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68347b546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8347b5463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68347b5463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8347b546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68347b546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68347b5463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68347b5463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8347b54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8347b54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8347b5463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68347b5463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68347b5463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68347b5463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https://colab.research.google.com/drive/1JC9sUzIXYEel5QSD9ZSu5DCio6vtHAQ6?usp=sharing#scrollTo=55zu8kF6xQrK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8347b5463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8347b5463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68347b5463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68347b5463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68347b5463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68347b5463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8347b546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68347b546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68347b54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68347b54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8347b546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68347b546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8347b546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8347b546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8347b54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8347b54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8347b546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8347b546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8347b546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8347b546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8347b546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8347b546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8347b546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8347b546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Компьютерный синтаксис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Синтаксическая омонимия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https://publications-prairial.fr/elad-silda/index.php?id=677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 уровне слова проявляются: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омонимия предложно-падежных синтаксем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Способность предложно-падежных форм русского языка выражать богатый репертуар значений, реализующихся в различных синтаксических позициях, создает предпосылки для формирования конструкций, в которых возможные значения конкурируют.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highlight>
                  <a:srgbClr val="D0E0E3"/>
                </a:highlight>
              </a:rPr>
              <a:t>Например: Не </a:t>
            </a:r>
            <a:r>
              <a:rPr lang="ru">
                <a:highlight>
                  <a:srgbClr val="F4CCCC"/>
                </a:highlight>
              </a:rPr>
              <a:t>до смерти</a:t>
            </a:r>
            <a:r>
              <a:rPr lang="ru">
                <a:highlight>
                  <a:srgbClr val="D0E0E3"/>
                </a:highlight>
              </a:rPr>
              <a:t> любим, но до поливальных машин, до солнца, повернутого в профиль к Югу</a:t>
            </a:r>
            <a:endParaRPr>
              <a:highlight>
                <a:srgbClr val="D0E0E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– признаковая синтаксема до смерти совмещает интенсификационное значение (ср.: расстроиться до слез, испугаться до смерти, до ужаса красивый) и значение темпоральной границы (ср.: до обеда, до свадьбы заживет);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Синтаксическая омонимия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конкуренция за место подлежащего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</a:t>
            </a:r>
            <a:r>
              <a:rPr lang="ru"/>
              <a:t>бусловлено совпадением форм Имен. и Вин. падежа у ряда словоизменительных классов существительных.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Например: </a:t>
            </a:r>
            <a:r>
              <a:rPr lang="ru">
                <a:highlight>
                  <a:srgbClr val="D0E0E3"/>
                </a:highlight>
              </a:rPr>
              <a:t>Над кофейной гущей </a:t>
            </a:r>
            <a:r>
              <a:rPr lang="ru">
                <a:highlight>
                  <a:srgbClr val="F4CCCC"/>
                </a:highlight>
              </a:rPr>
              <a:t>ветер</a:t>
            </a:r>
            <a:r>
              <a:rPr lang="ru">
                <a:highlight>
                  <a:srgbClr val="D0E0E3"/>
                </a:highlight>
              </a:rPr>
              <a:t> проносит </a:t>
            </a:r>
            <a:r>
              <a:rPr lang="ru">
                <a:highlight>
                  <a:srgbClr val="F4CCCC"/>
                </a:highlight>
              </a:rPr>
              <a:t>змей</a:t>
            </a:r>
            <a:endParaRPr>
              <a:highlight>
                <a:srgbClr val="F4CCCC"/>
              </a:highlight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highlight>
                  <a:srgbClr val="D0E0E3"/>
                </a:highlight>
              </a:rPr>
              <a:t>их? его? или ветер несут?</a:t>
            </a:r>
            <a:endParaRPr>
              <a:highlight>
                <a:srgbClr val="D0E0E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здесь поэт сам обозначил три варианта прочтения субъектно-объектной структуры первой строчки фрагмента</a:t>
            </a:r>
            <a:endParaRPr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Синтаксическая омонимия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r>
              <a:rPr lang="ru"/>
              <a:t>. частеречная омонимия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 частеречной синтаксической омонимии в лирической поэзии мы относим не только общеязыковые омоформы, но и соположение одинаково оканчивающихся слов разных частей речи, которые могут соединяться сочинительными союзами, и использование слова одной части речи в функции другой, с совпадающей финалью.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Например: </a:t>
            </a:r>
            <a:r>
              <a:rPr lang="ru">
                <a:highlight>
                  <a:srgbClr val="D0E0E3"/>
                </a:highlight>
              </a:rPr>
              <a:t>Это </a:t>
            </a:r>
            <a:r>
              <a:rPr lang="ru">
                <a:highlight>
                  <a:srgbClr val="F4CCCC"/>
                </a:highlight>
              </a:rPr>
              <a:t>стекло стекло</a:t>
            </a:r>
            <a:r>
              <a:rPr lang="ru">
                <a:highlight>
                  <a:srgbClr val="D0E0E3"/>
                </a:highlight>
              </a:rPr>
              <a:t> в город ниш и свободы между югом и западом плачущих комаров</a:t>
            </a:r>
            <a:endParaRPr>
              <a:highlight>
                <a:srgbClr val="D0E0E3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Синтаксическая омонимия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частеречная омонимия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 частеречной синтаксической омонимии в лирической поэзии мы относим не только общеязыковые омоформы, но и соположение одинаково оканчивающихся слов разных частей речи, которые могут соединяться сочинительными союзами, и использование слова одной части речи в функции другой, с совпадающей финалью.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Например: </a:t>
            </a:r>
            <a:r>
              <a:rPr lang="ru">
                <a:highlight>
                  <a:srgbClr val="D0E0E3"/>
                </a:highlight>
              </a:rPr>
              <a:t>Это </a:t>
            </a:r>
            <a:r>
              <a:rPr lang="ru">
                <a:highlight>
                  <a:srgbClr val="F4CCCC"/>
                </a:highlight>
              </a:rPr>
              <a:t>стекло стекло</a:t>
            </a:r>
            <a:r>
              <a:rPr lang="ru">
                <a:highlight>
                  <a:srgbClr val="D0E0E3"/>
                </a:highlight>
              </a:rPr>
              <a:t> в город ниш и свободы между югом и западом плачущих комаров</a:t>
            </a:r>
            <a:endParaRPr>
              <a:highlight>
                <a:srgbClr val="D0E0E3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Реальная - формальная омонимия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Реальная: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Он из </a:t>
            </a:r>
            <a:r>
              <a:rPr lang="ru">
                <a:highlight>
                  <a:srgbClr val="F4CCCC"/>
                </a:highlight>
              </a:rPr>
              <a:t>Г</a:t>
            </a:r>
            <a:r>
              <a:rPr lang="ru">
                <a:highlight>
                  <a:srgbClr val="F4CCCC"/>
                </a:highlight>
              </a:rPr>
              <a:t>ермании </a:t>
            </a:r>
            <a:r>
              <a:rPr lang="ru">
                <a:highlight>
                  <a:srgbClr val="EA9999"/>
                </a:highlight>
              </a:rPr>
              <a:t>туманной</a:t>
            </a:r>
            <a:r>
              <a:rPr lang="ru"/>
              <a:t> привез </a:t>
            </a:r>
            <a:r>
              <a:rPr lang="ru">
                <a:highlight>
                  <a:srgbClr val="F4CCCC"/>
                </a:highlight>
              </a:rPr>
              <a:t>учености</a:t>
            </a:r>
            <a:r>
              <a:rPr lang="ru"/>
              <a:t> плоды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Формальная: Обнаруживается, если устанавливать связи без учета смысловых х-к и/или контекста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Еще примеры: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Возьмите деревянный брусок с отверстием </a:t>
            </a:r>
            <a:r>
              <a:rPr lang="ru">
                <a:highlight>
                  <a:srgbClr val="F4CCCC"/>
                </a:highlight>
              </a:rPr>
              <a:t>диаметром</a:t>
            </a:r>
            <a:r>
              <a:rPr lang="ru"/>
              <a:t> 30 мм.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Возьмите деревянный брусок с отверстием </a:t>
            </a:r>
            <a:r>
              <a:rPr lang="ru">
                <a:highlight>
                  <a:srgbClr val="F4CCCC"/>
                </a:highlight>
              </a:rPr>
              <a:t>весом</a:t>
            </a:r>
            <a:r>
              <a:rPr lang="ru"/>
              <a:t> 300 г.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>
                <a:highlight>
                  <a:srgbClr val="F4CCCC"/>
                </a:highlight>
              </a:rPr>
              <a:t>Лифты</a:t>
            </a:r>
            <a:r>
              <a:rPr lang="ru"/>
              <a:t> для высотных </a:t>
            </a:r>
            <a:r>
              <a:rPr lang="ru">
                <a:highlight>
                  <a:srgbClr val="F4CCCC"/>
                </a:highlight>
              </a:rPr>
              <a:t>зданий</a:t>
            </a:r>
            <a:r>
              <a:rPr lang="ru"/>
              <a:t> </a:t>
            </a:r>
            <a:r>
              <a:rPr lang="ru">
                <a:highlight>
                  <a:srgbClr val="EA9999"/>
                </a:highlight>
              </a:rPr>
              <a:t>со скоростью</a:t>
            </a:r>
            <a:r>
              <a:rPr lang="ru"/>
              <a:t> 30 м/мин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>
                <a:highlight>
                  <a:srgbClr val="F4CCCC"/>
                </a:highlight>
              </a:rPr>
              <a:t>Мальчишек</a:t>
            </a:r>
            <a:r>
              <a:rPr lang="ru"/>
              <a:t> радостный народ коньками звучно режет </a:t>
            </a:r>
            <a:r>
              <a:rPr lang="ru">
                <a:highlight>
                  <a:srgbClr val="E6B8AF"/>
                </a:highlight>
              </a:rPr>
              <a:t>лед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>
                <a:highlight>
                  <a:srgbClr val="F4CCCC"/>
                </a:highlight>
              </a:rPr>
              <a:t>Маркизу</a:t>
            </a:r>
            <a:r>
              <a:rPr lang="ru"/>
              <a:t> нельзя есть </a:t>
            </a:r>
            <a:r>
              <a:rPr lang="ru">
                <a:highlight>
                  <a:srgbClr val="F4CCCC"/>
                </a:highlight>
              </a:rPr>
              <a:t>руками</a:t>
            </a:r>
            <a:endParaRPr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Локальная - глобальная</a:t>
            </a:r>
            <a:r>
              <a:rPr lang="ru"/>
              <a:t> омонимия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Локальная: выбор одной из альтернативных связей для слова не влияет на установление связей между другими словами.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Глобальная: </a:t>
            </a:r>
            <a:r>
              <a:rPr lang="ru"/>
              <a:t>выбор одной из альтернативных связей для слова влечет изменение связей между другими словами.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Автобус догнал трамвай (кто кого догнал?)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Он видел их семью своими глазами (имеется в виду семья? или семь глаз?)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Погибли три рабочих смены (три смены или трое из одной смены?)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омонимия адреса - содержания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Адрес: альтернативные связи по разному определяют хозяина слова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Я опять хочу в Париж (поехать имеется в виду)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Fred saw the plane </a:t>
            </a:r>
            <a:r>
              <a:rPr lang="ru">
                <a:highlight>
                  <a:srgbClr val="F4CCCC"/>
                </a:highlight>
              </a:rPr>
              <a:t>flying</a:t>
            </a:r>
            <a:r>
              <a:rPr lang="ru"/>
              <a:t> over Zurich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Fred saw the mountains </a:t>
            </a:r>
            <a:r>
              <a:rPr lang="ru">
                <a:highlight>
                  <a:srgbClr val="F4CCCC"/>
                </a:highlight>
              </a:rPr>
              <a:t>flying</a:t>
            </a:r>
            <a:r>
              <a:rPr lang="ru"/>
              <a:t> over Zurich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Содержание: определение вида связи для пары слуга - хозяин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Выступление </a:t>
            </a:r>
            <a:r>
              <a:rPr lang="ru">
                <a:highlight>
                  <a:srgbClr val="F4CCCC"/>
                </a:highlight>
              </a:rPr>
              <a:t>адвоката Иванова</a:t>
            </a:r>
            <a:r>
              <a:rPr lang="ru"/>
              <a:t> (это фамилия адвоката или того, кого он защищает?)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омонимия разных видов связей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Сочинительные связи: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Вошли </a:t>
            </a:r>
            <a:r>
              <a:rPr lang="ru">
                <a:highlight>
                  <a:srgbClr val="F4CCCC"/>
                </a:highlight>
              </a:rPr>
              <a:t>два человека</a:t>
            </a:r>
            <a:r>
              <a:rPr lang="ru"/>
              <a:t> в </a:t>
            </a:r>
            <a:r>
              <a:rPr lang="ru">
                <a:highlight>
                  <a:srgbClr val="F4CCCC"/>
                </a:highlight>
              </a:rPr>
              <a:t>шляпах</a:t>
            </a:r>
            <a:r>
              <a:rPr lang="ru"/>
              <a:t> и </a:t>
            </a:r>
            <a:r>
              <a:rPr lang="ru">
                <a:highlight>
                  <a:srgbClr val="EA9999"/>
                </a:highlight>
              </a:rPr>
              <a:t>пальто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Анафорические связи: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Девочка уронила </a:t>
            </a:r>
            <a:r>
              <a:rPr lang="ru">
                <a:highlight>
                  <a:srgbClr val="F4CCCC"/>
                </a:highlight>
              </a:rPr>
              <a:t>карандаш</a:t>
            </a:r>
            <a:r>
              <a:rPr lang="ru"/>
              <a:t> на </a:t>
            </a:r>
            <a:r>
              <a:rPr lang="ru">
                <a:highlight>
                  <a:srgbClr val="F4CCCC"/>
                </a:highlight>
              </a:rPr>
              <a:t>пол</a:t>
            </a:r>
            <a:r>
              <a:rPr lang="ru"/>
              <a:t> и сломала </a:t>
            </a:r>
            <a:r>
              <a:rPr lang="ru">
                <a:highlight>
                  <a:srgbClr val="F4CCCC"/>
                </a:highlight>
              </a:rPr>
              <a:t>его</a:t>
            </a:r>
            <a:endParaRPr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Межсегментные связи: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Необходим контроль за </a:t>
            </a:r>
            <a:r>
              <a:rPr lang="ru">
                <a:highlight>
                  <a:srgbClr val="F4CCCC"/>
                </a:highlight>
              </a:rPr>
              <a:t>расходами граждан</a:t>
            </a:r>
            <a:r>
              <a:rPr lang="ru"/>
              <a:t>, которые </a:t>
            </a:r>
            <a:r>
              <a:rPr lang="ru">
                <a:highlight>
                  <a:srgbClr val="F4CCCC"/>
                </a:highlight>
              </a:rPr>
              <a:t>толкают</a:t>
            </a:r>
            <a:r>
              <a:rPr lang="ru"/>
              <a:t> вверх стоимость жилья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синтаксический разбор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1228675"/>
            <a:ext cx="5487900" cy="3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Разбор предложений предполагает построение дерева зависимостей. Существует два способа построения дерева:</a:t>
            </a:r>
            <a:r>
              <a:rPr lang="ru"/>
              <a:t> phrase structure-based parsing и dependency parsing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первом способе разделяют предложение на «составляющие», далее каждая составляющая разбивается на свои составляющие — и так до тех пор, пока не дойдём до слов.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Во втором способе</a:t>
            </a:r>
            <a:r>
              <a:rPr lang="ru"/>
              <a:t> соединяют зависящие друг от друга слова между собой непосредственно, без каких-либо вспомогательных узлов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175" y="480600"/>
            <a:ext cx="29146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2450" y="2324100"/>
            <a:ext cx="23241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синтаксический разбор по составляющим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311700" y="1228675"/>
            <a:ext cx="8417100" cy="3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Разбор «по составляющим» явно вырос из грамматик Хомского.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Грамматика Хомского представляет собой способ задания правил, описывающих предложения языка. С помощью такой грамматики можно как генерировать фразы, так и анализировать.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Например, следующая грамматика описывает «язык», состоящий из произвольного количества букв a, за которым следует произвольное количество букв b: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 -&gt; aS | bA | 'empty'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 -&gt; bA | 'empty'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Начав с символа S, можно сгенерировать любую строку вида a...ab...b.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Скормив ему входную строку и набор правил грамматики, можно получить ответ — является ли строка корректной строкой в рамках данного языка или нет. Можно получить и дерево разбора, показывающее, каким образом строка выводится из начального символа S.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Синтаксис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Раздел грамматики, изучающий предложения и способы сочетания слов внутри предложения.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Морфология - изучает отдельные слова.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Синтаксис - работает с группами слов, собирает их в предложения.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синтаксический разбор по зависимостям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11700" y="1228675"/>
            <a:ext cx="8417100" cy="24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идея dependency parsing — соединять между собой зависимые слова. Центром практически любой фразы является глагол-сказуемое (явный или подразумеваемый) если имеется в предложении.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Происходит анализ пары слов. Выделяются: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Главное слово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Слово, зависимое от главного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Корнем дерева будет глагол-сказуемое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Для каждой пары проверяются шаблоны.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Например, глагол и существительное в им.п. - то есть это сказуемое и подлежащее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глагол и существительное в р. п. - сказуемое и дополнение и тд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425" y="3561900"/>
            <a:ext cx="53816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 для синтаксического анализа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11700" y="1228675"/>
            <a:ext cx="8344800" cy="3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80"/>
              <a:t>https://colab.research.google.com/drive/1JC9sUzIXYEel5QSD9ZSu5DCio6vtHAQ6?usp=sharing#scrollTo=55zu8kF6xQrK</a:t>
            </a:r>
            <a:endParaRPr sz="148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spacy: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Для работы с библиотекой сначала необходимо загрузить модель обученную на русскоязычном корпусе: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!python -m spacy download ru_core_news_sm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Далее создается экземпляр анализатора: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nlp = spacy.load('ru_core_news_sm')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Далее передаем текст для анализа и можем получить разбор: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doc = nlp(text)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for token in doc: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   print(token.text, token.pos_, token.dep_)</a:t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755" y="2863105"/>
            <a:ext cx="2635250" cy="18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 для синтаксического анализа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228675"/>
            <a:ext cx="8417100" cy="14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восприятия можно вывести разбор в следующем виде: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from spacy import displacy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displacy.render(doc, style="dep", jupyter=True)</a:t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30400"/>
            <a:ext cx="8839202" cy="2200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 для синтаксического анализа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311700" y="1228675"/>
            <a:ext cx="8520600" cy="3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natasha: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Для работы с синтаксическим анализатором сначала необходимо создать сам парсер, сегментировать на токены предложение. И уже потом набор токенов передать в анализатор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emb = NewsEmbedding()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segmenter = Segmenter()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syntax_parser = NewsSyntaxParser(emb)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 = Doc(text)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doc.segment(segmenter)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doc.parse_syntax(syntax_parser)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for tocken in doc.tokens: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print(tocken)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 для синтаксического анализа</a:t>
            </a:r>
            <a:endParaRPr/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228675"/>
            <a:ext cx="8520600" cy="3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25" y="1659550"/>
            <a:ext cx="8393100" cy="26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 для синтаксического анализа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228675"/>
            <a:ext cx="8520600" cy="3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doc.sents[0].syntax.print()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734" y="1678234"/>
            <a:ext cx="3698550" cy="31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 для синтаксического анализа</a:t>
            </a:r>
            <a:endParaRPr/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311700" y="1228675"/>
            <a:ext cx="8520600" cy="19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stanza: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Для работы с этой библиотекой создается целый конвейер, который может выполнить предварительную обработку данных, затем провести анализ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nlp = stanza.Pipeline(lang='ru', processors='tokenize,pos,lemma,ner,depparse')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 = nlp("The quick brown fox jumping over the lazy dog")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for sent in doc.sentences: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for word in sent.words: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print(f'id:{word.id}\tword: {word.text}\thead id: {word.head}\thead: {sent.words[word.head-1].text if word.head &gt; 0 else "root"}\tdeprel: {word.deprel}')</a:t>
            </a:r>
            <a:endParaRPr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638" y="3208775"/>
            <a:ext cx="6050729" cy="16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Члены предложений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Для русского и английского языков выделяют следующие члены предложений: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793050" y="2175450"/>
            <a:ext cx="15579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Члены предложений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064475" y="2900775"/>
            <a:ext cx="1826400" cy="5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Главные члены предложения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350950" y="2900775"/>
            <a:ext cx="1981500" cy="5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Второстепенные</a:t>
            </a:r>
            <a:r>
              <a:rPr lang="ru"/>
              <a:t> члены предложения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11700" y="3887150"/>
            <a:ext cx="12891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Подлежащее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285600" y="3887150"/>
            <a:ext cx="12891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Сказуемое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4340850" y="3887150"/>
            <a:ext cx="12891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Дополнение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876350" y="3887150"/>
            <a:ext cx="14235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7458075" y="3887150"/>
            <a:ext cx="1557900" cy="3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Обстоятельство</a:t>
            </a:r>
            <a:endParaRPr/>
          </a:p>
        </p:txBody>
      </p:sp>
      <p:cxnSp>
        <p:nvCxnSpPr>
          <p:cNvPr id="78" name="Google Shape;78;p15"/>
          <p:cNvCxnSpPr>
            <a:endCxn id="71" idx="0"/>
          </p:cNvCxnSpPr>
          <p:nvPr/>
        </p:nvCxnSpPr>
        <p:spPr>
          <a:xfrm flipH="1">
            <a:off x="1977675" y="2413575"/>
            <a:ext cx="1842000" cy="4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>
            <a:endCxn id="73" idx="0"/>
          </p:cNvCxnSpPr>
          <p:nvPr/>
        </p:nvCxnSpPr>
        <p:spPr>
          <a:xfrm flipH="1">
            <a:off x="956250" y="3409550"/>
            <a:ext cx="1023900" cy="4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>
            <a:endCxn id="74" idx="0"/>
          </p:cNvCxnSpPr>
          <p:nvPr/>
        </p:nvCxnSpPr>
        <p:spPr>
          <a:xfrm>
            <a:off x="1991750" y="3421250"/>
            <a:ext cx="938400" cy="4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>
            <a:stCxn id="72" idx="2"/>
            <a:endCxn id="75" idx="0"/>
          </p:cNvCxnSpPr>
          <p:nvPr/>
        </p:nvCxnSpPr>
        <p:spPr>
          <a:xfrm flipH="1">
            <a:off x="4985400" y="3411075"/>
            <a:ext cx="1356300" cy="4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>
            <a:stCxn id="72" idx="2"/>
            <a:endCxn id="76" idx="0"/>
          </p:cNvCxnSpPr>
          <p:nvPr/>
        </p:nvCxnSpPr>
        <p:spPr>
          <a:xfrm>
            <a:off x="6341700" y="3411075"/>
            <a:ext cx="246300" cy="4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>
            <a:stCxn id="72" idx="2"/>
            <a:endCxn id="77" idx="0"/>
          </p:cNvCxnSpPr>
          <p:nvPr/>
        </p:nvCxnSpPr>
        <p:spPr>
          <a:xfrm>
            <a:off x="6341700" y="3411075"/>
            <a:ext cx="1895400" cy="4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>
            <a:stCxn id="70" idx="3"/>
            <a:endCxn id="72" idx="0"/>
          </p:cNvCxnSpPr>
          <p:nvPr/>
        </p:nvCxnSpPr>
        <p:spPr>
          <a:xfrm>
            <a:off x="5350950" y="2373600"/>
            <a:ext cx="9909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Члены предложений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Для каждого из членов предложения определены части речи: </a:t>
            </a:r>
            <a:endParaRPr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311700" y="1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{FEA37707-74B6-4F02-9977-C674D6ED8A30}</a:tableStyleId>
              </a:tblPr>
              <a:tblGrid>
                <a:gridCol w="1879450"/>
                <a:gridCol w="2781625"/>
                <a:gridCol w="3859525"/>
              </a:tblGrid>
              <a:tr h="33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Член предложения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Вопросы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Части речи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Подлежащее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Кто? Что?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Существительное, местоимение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Сказуемое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Что делает? Какой? Кто такой?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Глагол, краткое прилагательное, существительное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Определение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Какой? Чей?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Прилагательное, местоимение, числительное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Дополнение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Кого? Чего?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Существительное, местоимение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Обстоятельство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Как? Когда? (вопросы наречия)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Наречие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Порядок слов в предложениях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русском языке порядок слов в предложении может меняться, при этом смысл предложения сохраняется. В английском языке существуют строгие правила.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488" y="2305981"/>
            <a:ext cx="6485025" cy="11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375" y="3944500"/>
            <a:ext cx="7001260" cy="8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Порядок слов в предложениях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228675"/>
            <a:ext cx="8520600" cy="3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английском языке порядок слов формируется по правилам. Различают прямой и непрямой порядок слов в предложениях.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Прямой порядок - утверждения и отрицания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Непрямой порядок - вопросы, повелительные высказывания, восклицания, конструкции there is/are, инверсии, неполные предложения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https://skyeng.ru/articles/5-prostyh-pravil-poryadka-slov-v-anglijskom/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Порядок слов в предложениях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28675"/>
            <a:ext cx="8520600" cy="3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Утверждения: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2041675" y="2571750"/>
            <a:ext cx="1288800" cy="71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Подлежащее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3690775" y="2542525"/>
            <a:ext cx="1183200" cy="71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Сказуемое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5234275" y="2542525"/>
            <a:ext cx="1288800" cy="71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Дополнение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3330475" y="1148275"/>
            <a:ext cx="1675500" cy="71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Обстоятельство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3330475" y="3936775"/>
            <a:ext cx="1675500" cy="71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</a:t>
            </a:r>
            <a:endParaRPr/>
          </a:p>
        </p:txBody>
      </p:sp>
      <p:cxnSp>
        <p:nvCxnSpPr>
          <p:cNvPr id="117" name="Google Shape;117;p19"/>
          <p:cNvCxnSpPr/>
          <p:nvPr/>
        </p:nvCxnSpPr>
        <p:spPr>
          <a:xfrm>
            <a:off x="1862900" y="3620375"/>
            <a:ext cx="48624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 rot="10800000">
            <a:off x="1874625" y="3104975"/>
            <a:ext cx="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9"/>
          <p:cNvCxnSpPr/>
          <p:nvPr/>
        </p:nvCxnSpPr>
        <p:spPr>
          <a:xfrm rot="10800000">
            <a:off x="6736925" y="3151800"/>
            <a:ext cx="0" cy="4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9"/>
          <p:cNvCxnSpPr>
            <a:stCxn id="116" idx="0"/>
          </p:cNvCxnSpPr>
          <p:nvPr/>
        </p:nvCxnSpPr>
        <p:spPr>
          <a:xfrm flipH="1" rot="10800000">
            <a:off x="4168225" y="3631975"/>
            <a:ext cx="27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9"/>
          <p:cNvCxnSpPr/>
          <p:nvPr/>
        </p:nvCxnSpPr>
        <p:spPr>
          <a:xfrm rot="10800000">
            <a:off x="3444725" y="3104975"/>
            <a:ext cx="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/>
          <p:nvPr/>
        </p:nvCxnSpPr>
        <p:spPr>
          <a:xfrm rot="10800000">
            <a:off x="5096800" y="3104975"/>
            <a:ext cx="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9"/>
          <p:cNvCxnSpPr/>
          <p:nvPr/>
        </p:nvCxnSpPr>
        <p:spPr>
          <a:xfrm>
            <a:off x="1640250" y="2190950"/>
            <a:ext cx="547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9"/>
          <p:cNvCxnSpPr/>
          <p:nvPr/>
        </p:nvCxnSpPr>
        <p:spPr>
          <a:xfrm flipH="1" rot="10800000">
            <a:off x="4074600" y="1874513"/>
            <a:ext cx="27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9"/>
          <p:cNvCxnSpPr/>
          <p:nvPr/>
        </p:nvCxnSpPr>
        <p:spPr>
          <a:xfrm>
            <a:off x="1652025" y="2202675"/>
            <a:ext cx="0" cy="8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9"/>
          <p:cNvCxnSpPr/>
          <p:nvPr/>
        </p:nvCxnSpPr>
        <p:spPr>
          <a:xfrm flipH="1">
            <a:off x="7100150" y="2202675"/>
            <a:ext cx="11700" cy="8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71" y="4705800"/>
            <a:ext cx="8365077" cy="3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Порядок слов в предложениях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Вопросы: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311700" y="2541475"/>
            <a:ext cx="1675500" cy="71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Вопросительное слово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2123775" y="2541475"/>
            <a:ext cx="1675500" cy="71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Вспомогательный глагол</a:t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3935850" y="2541475"/>
            <a:ext cx="1675500" cy="71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Подлежащее</a:t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5747925" y="2541475"/>
            <a:ext cx="1176600" cy="71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Сказуемое</a:t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061100" y="2541475"/>
            <a:ext cx="1675500" cy="71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Дополнение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25" y="3468075"/>
            <a:ext cx="8793951" cy="3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Синтаксическая омонимия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Синтаксическая</a:t>
            </a:r>
            <a:r>
              <a:rPr lang="ru"/>
              <a:t> омонимия может проявляться на разных уровнях: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На уровне слова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На уровне предложения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На уровне текста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Виды синтаксической омонимии: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Реальная - формальная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Локальная - глобальная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Адрес - содержание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Омонимия видов связей: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подчинительные и сочинительные связи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анафорических связей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межсегментных связей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