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5143500" type="screen16x9"/>
  <p:notesSz cx="6858000" cy="9144000"/>
  <p:embeddedFontLst>
    <p:embeddedFont>
      <p:font typeface="Amatic SC" panose="020B0604020202020204" charset="-79"/>
      <p:regular r:id="rId12"/>
      <p:bold r:id="rId13"/>
    </p:embeddedFont>
    <p:embeddedFont>
      <p:font typeface="Source Code Pr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07F0FB-57C8-4389-9C88-A7979DC0CA40}">
  <a:tblStyle styleId="{0C07F0FB-57C8-4389-9C88-A7979DC0CA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87b8b871e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87b8b871e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7b8b871e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87b8b871e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7b8b871e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7b8b871e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7b8b871e7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7b8b871e7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87b8b871e7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87b8b871e7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87b8b871e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87b8b871e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87b8b871e7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87b8b871e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87b8b871e7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87b8b871e7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7b8b871e7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87b8b871e7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Векторное представление слов</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существуют различные подходы к моделированию языка и обучению представлений в обработке естественного языка, направленных на сопоставление словам из некоторого словаря векторов небольшой размерности</a:t>
            </a:r>
            <a:endParaRPr sz="4200" b="1">
              <a:solidFill>
                <a:schemeClr val="accent1"/>
              </a:solidFill>
              <a:latin typeface="Amatic SC"/>
              <a:ea typeface="Amatic SC"/>
              <a:cs typeface="Amatic SC"/>
              <a:sym typeface="Amatic SC"/>
            </a:endParaRPr>
          </a:p>
          <a:p>
            <a:pPr marL="0" lvl="0" indent="0" algn="l" rtl="0">
              <a:lnSpc>
                <a:spcPct val="100000"/>
              </a:lnSpc>
              <a:spcBef>
                <a:spcPts val="1200"/>
              </a:spcBef>
              <a:spcAft>
                <a:spcPts val="0"/>
              </a:spcAft>
              <a:buNone/>
            </a:pPr>
            <a:endParaRPr sz="4200" b="1">
              <a:solidFill>
                <a:schemeClr val="accent1"/>
              </a:solidFill>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One-hot encoding</a:t>
            </a:r>
            <a:endParaRPr/>
          </a:p>
        </p:txBody>
      </p:sp>
      <p:sp>
        <p:nvSpPr>
          <p:cNvPr id="69" name="Google Shape;69;p15"/>
          <p:cNvSpPr txBox="1">
            <a:spLocks noGrp="1"/>
          </p:cNvSpPr>
          <p:nvPr>
            <p:ph type="body" idx="1"/>
          </p:nvPr>
        </p:nvSpPr>
        <p:spPr>
          <a:xfrm>
            <a:off x="311700" y="1228675"/>
            <a:ext cx="8584200" cy="2127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ru"/>
              <a:t>Признаковое пространство в one-hot векторах имеет размерность, равную мощности словаря коллекции текстов. Для каждого слова в вектор-столбце “зарезервировано” единицей свое место.</a:t>
            </a:r>
            <a:endParaRPr/>
          </a:p>
          <a:p>
            <a:pPr marL="0" lvl="0" indent="0" algn="l" rtl="0">
              <a:spcBef>
                <a:spcPts val="1200"/>
              </a:spcBef>
              <a:spcAft>
                <a:spcPts val="0"/>
              </a:spcAft>
              <a:buNone/>
            </a:pPr>
            <a:r>
              <a:rPr lang="ru"/>
              <a:t>Возможны различные варианты учёта со-встречаемости слов: сумма по всей коллекции числа попаданий пары слов в окно фиксированного размера, количество документов, хоть раз содержащих пару слов, количество документов, хоть раз содержащих пару слов в окне. </a:t>
            </a:r>
            <a:endParaRPr/>
          </a:p>
          <a:p>
            <a:pPr marL="0" lvl="0" indent="0" algn="l" rtl="0">
              <a:spcBef>
                <a:spcPts val="1200"/>
              </a:spcBef>
              <a:spcAft>
                <a:spcPts val="0"/>
              </a:spcAft>
              <a:buNone/>
            </a:pPr>
            <a:r>
              <a:rPr lang="ru"/>
              <a:t>Минусы: </a:t>
            </a:r>
            <a:endParaRPr/>
          </a:p>
          <a:p>
            <a:pPr marL="457200" lvl="0" indent="-291465" algn="l" rtl="0">
              <a:spcBef>
                <a:spcPts val="1200"/>
              </a:spcBef>
              <a:spcAft>
                <a:spcPts val="0"/>
              </a:spcAft>
              <a:buSzPct val="100000"/>
              <a:buChar char="●"/>
            </a:pPr>
            <a:r>
              <a:rPr lang="ru"/>
              <a:t>Не учитывает семантическую близость слов, все векторы одинаково далеки друг от друга в признаковом пространстве. </a:t>
            </a:r>
            <a:endParaRPr/>
          </a:p>
          <a:p>
            <a:pPr marL="457200" lvl="0" indent="-291465" algn="l" rtl="0">
              <a:spcBef>
                <a:spcPts val="0"/>
              </a:spcBef>
              <a:spcAft>
                <a:spcPts val="0"/>
              </a:spcAft>
              <a:buSzPct val="100000"/>
              <a:buChar char="●"/>
            </a:pPr>
            <a:r>
              <a:rPr lang="ru"/>
              <a:t>Из-за большого словаря получаются большие разреженные векторы</a:t>
            </a:r>
            <a:endParaRPr/>
          </a:p>
          <a:p>
            <a:pPr marL="457200" lvl="0" indent="-291465" algn="l" rtl="0">
              <a:spcBef>
                <a:spcPts val="0"/>
              </a:spcBef>
              <a:spcAft>
                <a:spcPts val="0"/>
              </a:spcAft>
              <a:buSzPct val="124137"/>
              <a:buChar char="●"/>
            </a:pPr>
            <a:r>
              <a:rPr lang="ru"/>
              <a:t>Одно и то же слово может иметь разный смысл</a:t>
            </a:r>
            <a:endParaRPr sz="1450">
              <a:solidFill>
                <a:srgbClr val="000000"/>
              </a:solidFill>
              <a:highlight>
                <a:srgbClr val="FFFFFF"/>
              </a:highlight>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1155175" y="3297475"/>
            <a:ext cx="7015500" cy="196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Word2Vec</a:t>
            </a:r>
            <a:endParaRPr/>
          </a:p>
        </p:txBody>
      </p:sp>
      <p:sp>
        <p:nvSpPr>
          <p:cNvPr id="76" name="Google Shape;76;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Главная идея состоит в том, что семантически близким словам должны соответствовать в векторном пространстве векторы, которые находятся на небольшом расстоянии друг от друга. </a:t>
            </a:r>
            <a:endParaRPr/>
          </a:p>
          <a:p>
            <a:pPr marL="0" lvl="0" indent="0" algn="l" rtl="0">
              <a:spcBef>
                <a:spcPts val="1200"/>
              </a:spcBef>
              <a:spcAft>
                <a:spcPts val="0"/>
              </a:spcAft>
              <a:buNone/>
            </a:pPr>
            <a:r>
              <a:rPr lang="ru"/>
              <a:t>Например, для вектора cat (кошка) одним из наиболее близких будет слово dog (собака). Однако векторное представление слова pencil (карандаш) будет достаточно сильно отличаться от вектора cat. Эта схожесть обусловлена частотой встречаемости двух слов (т.е. [cat, dog] или [cat, pencil]) в одном контексте. </a:t>
            </a:r>
            <a:endParaRPr/>
          </a:p>
          <a:p>
            <a:pPr marL="0" lvl="0" indent="0" algn="l" rtl="0">
              <a:spcBef>
                <a:spcPts val="1200"/>
              </a:spcBef>
              <a:spcAft>
                <a:spcPts val="1200"/>
              </a:spcAft>
              <a:buNone/>
            </a:pPr>
            <a:endParaRPr/>
          </a:p>
        </p:txBody>
      </p:sp>
      <p:pic>
        <p:nvPicPr>
          <p:cNvPr id="77" name="Google Shape;77;p16"/>
          <p:cNvPicPr preferRelativeResize="0"/>
          <p:nvPr/>
        </p:nvPicPr>
        <p:blipFill>
          <a:blip r:embed="rId3">
            <a:alphaModFix/>
          </a:blip>
          <a:stretch>
            <a:fillRect/>
          </a:stretch>
        </p:blipFill>
        <p:spPr>
          <a:xfrm>
            <a:off x="1857375" y="3809800"/>
            <a:ext cx="5429250" cy="12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Word2Vec</a:t>
            </a:r>
            <a:endParaRPr/>
          </a:p>
        </p:txBody>
      </p:sp>
      <p:sp>
        <p:nvSpPr>
          <p:cNvPr id="83" name="Google Shape;83;p17"/>
          <p:cNvSpPr txBox="1">
            <a:spLocks noGrp="1"/>
          </p:cNvSpPr>
          <p:nvPr>
            <p:ph type="body" idx="1"/>
          </p:nvPr>
        </p:nvSpPr>
        <p:spPr>
          <a:xfrm>
            <a:off x="311700" y="1228675"/>
            <a:ext cx="5301900" cy="3340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ru"/>
              <a:t>word2vec — способ построения сжатого пространства векторов слов, использующий нейронные сети. Принимает на вход большой текстовый корпус и сопоставляет каждому слову вектор. Сначала он создает словарь, а затем вычисляет векторное представление слов. Векторное представление основывается на контекстной близости: слова, встречающиеся в тексте рядом с одинаковыми словами (а следовательно, имеющие схожий смысл), в векторном представлении имеют высокое косинусное сходство</a:t>
            </a:r>
            <a:endParaRPr/>
          </a:p>
        </p:txBody>
      </p:sp>
      <p:pic>
        <p:nvPicPr>
          <p:cNvPr id="84" name="Google Shape;84;p17"/>
          <p:cNvPicPr preferRelativeResize="0"/>
          <p:nvPr/>
        </p:nvPicPr>
        <p:blipFill rotWithShape="1">
          <a:blip r:embed="rId3">
            <a:alphaModFix/>
          </a:blip>
          <a:srcRect r="13269"/>
          <a:stretch/>
        </p:blipFill>
        <p:spPr>
          <a:xfrm>
            <a:off x="5613600" y="292850"/>
            <a:ext cx="3384176" cy="3247876"/>
          </a:xfrm>
          <a:prstGeom prst="rect">
            <a:avLst/>
          </a:prstGeom>
          <a:noFill/>
          <a:ln>
            <a:noFill/>
          </a:ln>
        </p:spPr>
      </p:pic>
      <p:pic>
        <p:nvPicPr>
          <p:cNvPr id="85" name="Google Shape;85;p17"/>
          <p:cNvPicPr preferRelativeResize="0"/>
          <p:nvPr/>
        </p:nvPicPr>
        <p:blipFill>
          <a:blip r:embed="rId4">
            <a:alphaModFix/>
          </a:blip>
          <a:stretch>
            <a:fillRect/>
          </a:stretch>
        </p:blipFill>
        <p:spPr>
          <a:xfrm>
            <a:off x="3746100" y="4053422"/>
            <a:ext cx="5086200" cy="9903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Word2Vec</a:t>
            </a:r>
            <a:endParaRPr/>
          </a:p>
        </p:txBody>
      </p:sp>
      <p:sp>
        <p:nvSpPr>
          <p:cNvPr id="91" name="Google Shape;91;p18"/>
          <p:cNvSpPr txBox="1">
            <a:spLocks noGrp="1"/>
          </p:cNvSpPr>
          <p:nvPr>
            <p:ph type="body" idx="1"/>
          </p:nvPr>
        </p:nvSpPr>
        <p:spPr>
          <a:xfrm>
            <a:off x="69975" y="1093850"/>
            <a:ext cx="2951700" cy="3875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ru"/>
              <a:t>В word2vec существуют две основных модели обучения: Skip-gram и CBOW. В модели Skip-gram по слову предсказываются слова из его контекста, а в модели CBOW по контексту подбирается наиболее вероятное слово. На выходном слое используется функция softmax или его вариация, чтобы получить на выходе распределение вероятности каждого слова.</a:t>
            </a:r>
            <a:endParaRPr/>
          </a:p>
        </p:txBody>
      </p:sp>
      <p:pic>
        <p:nvPicPr>
          <p:cNvPr id="92" name="Google Shape;92;p18"/>
          <p:cNvPicPr preferRelativeResize="0"/>
          <p:nvPr/>
        </p:nvPicPr>
        <p:blipFill>
          <a:blip r:embed="rId3">
            <a:alphaModFix/>
          </a:blip>
          <a:stretch>
            <a:fillRect/>
          </a:stretch>
        </p:blipFill>
        <p:spPr>
          <a:xfrm>
            <a:off x="2983588" y="533650"/>
            <a:ext cx="3176825" cy="4264200"/>
          </a:xfrm>
          <a:prstGeom prst="rect">
            <a:avLst/>
          </a:prstGeom>
          <a:noFill/>
          <a:ln>
            <a:noFill/>
          </a:ln>
        </p:spPr>
      </p:pic>
      <p:pic>
        <p:nvPicPr>
          <p:cNvPr id="93" name="Google Shape;93;p18"/>
          <p:cNvPicPr preferRelativeResize="0"/>
          <p:nvPr/>
        </p:nvPicPr>
        <p:blipFill>
          <a:blip r:embed="rId4">
            <a:alphaModFix/>
          </a:blip>
          <a:stretch>
            <a:fillRect/>
          </a:stretch>
        </p:blipFill>
        <p:spPr>
          <a:xfrm>
            <a:off x="6192299" y="605076"/>
            <a:ext cx="2951700" cy="4121339"/>
          </a:xfrm>
          <a:prstGeom prst="rect">
            <a:avLst/>
          </a:prstGeom>
          <a:noFill/>
          <a:ln>
            <a:noFill/>
          </a:ln>
        </p:spPr>
      </p:pic>
      <p:sp>
        <p:nvSpPr>
          <p:cNvPr id="94" name="Google Shape;94;p18"/>
          <p:cNvSpPr txBox="1"/>
          <p:nvPr/>
        </p:nvSpPr>
        <p:spPr>
          <a:xfrm>
            <a:off x="3491675" y="4660050"/>
            <a:ext cx="553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Source Code Pro"/>
                <a:ea typeface="Source Code Pro"/>
                <a:cs typeface="Source Code Pro"/>
                <a:sym typeface="Source Code Pro"/>
              </a:rPr>
              <a:t>Skip-gram                       CBOW</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Word2Vec</a:t>
            </a:r>
            <a:endParaRPr/>
          </a:p>
        </p:txBody>
      </p:sp>
      <p:sp>
        <p:nvSpPr>
          <p:cNvPr id="100" name="Google Shape;100;p19"/>
          <p:cNvSpPr txBox="1">
            <a:spLocks noGrp="1"/>
          </p:cNvSpPr>
          <p:nvPr>
            <p:ph type="body" idx="1"/>
          </p:nvPr>
        </p:nvSpPr>
        <p:spPr>
          <a:xfrm>
            <a:off x="311700" y="1228675"/>
            <a:ext cx="3771000" cy="3914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ru"/>
              <a:t>В обеих моделях входные и выходные слова подаются в one-hot encoding, благодаря чему при умножении на матрицу W, соединяющую входной и скрытый слои, происходит выбор одной строки W. Размерность N является гиперпараметром алгоритма, а обученная матрица W — выходом, так как ее строки содержат векторные представления слов.</a:t>
            </a:r>
            <a:endParaRPr/>
          </a:p>
          <a:p>
            <a:pPr marL="0" lvl="0" indent="0" algn="l" rtl="0">
              <a:spcBef>
                <a:spcPts val="1200"/>
              </a:spcBef>
              <a:spcAft>
                <a:spcPts val="0"/>
              </a:spcAft>
              <a:buNone/>
            </a:pPr>
            <a:r>
              <a:rPr lang="ru"/>
              <a:t>Минус: </a:t>
            </a:r>
            <a:endParaRPr/>
          </a:p>
          <a:p>
            <a:pPr marL="457200" lvl="0" indent="-308610" algn="l" rtl="0">
              <a:spcBef>
                <a:spcPts val="1200"/>
              </a:spcBef>
              <a:spcAft>
                <a:spcPts val="0"/>
              </a:spcAft>
              <a:buSzPct val="100000"/>
              <a:buChar char="●"/>
            </a:pPr>
            <a:r>
              <a:rPr lang="ru"/>
              <a:t>с его помощью не могут быть представлены слова, не встречающиеся в обучающей выборке</a:t>
            </a:r>
            <a:endParaRPr/>
          </a:p>
          <a:p>
            <a:pPr marL="457200" lvl="0" indent="-308610" algn="l" rtl="0">
              <a:spcBef>
                <a:spcPts val="0"/>
              </a:spcBef>
              <a:spcAft>
                <a:spcPts val="0"/>
              </a:spcAft>
              <a:buSzPct val="100000"/>
              <a:buChar char="●"/>
            </a:pPr>
            <a:r>
              <a:rPr lang="ru"/>
              <a:t>не учитывается семантическая неоднозначность</a:t>
            </a:r>
            <a:endParaRPr/>
          </a:p>
        </p:txBody>
      </p:sp>
      <p:pic>
        <p:nvPicPr>
          <p:cNvPr id="101" name="Google Shape;101;p19"/>
          <p:cNvPicPr preferRelativeResize="0"/>
          <p:nvPr/>
        </p:nvPicPr>
        <p:blipFill>
          <a:blip r:embed="rId3">
            <a:alphaModFix/>
          </a:blip>
          <a:stretch>
            <a:fillRect/>
          </a:stretch>
        </p:blipFill>
        <p:spPr>
          <a:xfrm>
            <a:off x="3979700" y="1404663"/>
            <a:ext cx="5164299" cy="24684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fastText</a:t>
            </a:r>
            <a:endParaRPr/>
          </a:p>
        </p:txBody>
      </p:sp>
      <p:sp>
        <p:nvSpPr>
          <p:cNvPr id="107" name="Google Shape;107;p20"/>
          <p:cNvSpPr txBox="1">
            <a:spLocks noGrp="1"/>
          </p:cNvSpPr>
          <p:nvPr>
            <p:ph type="body" idx="1"/>
          </p:nvPr>
        </p:nvSpPr>
        <p:spPr>
          <a:xfrm>
            <a:off x="311700" y="1228675"/>
            <a:ext cx="4952700" cy="3340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ru"/>
              <a:t> fastText решает проблему с незнакомыми словами с помощью N-грамм символов. Например, 3-граммами для слова яблоко являются яб, ябл, бло, лок, око,ко. Модель fastText строит векторные представления N-грамм, а векторным представлением слова является сумма векторных представлений всех его N-грамм. Части слов с большой вероятностью встречаются и в других словах, что позволяет выдавать векторные представления и для редких слов.</a:t>
            </a:r>
            <a:endParaRPr/>
          </a:p>
          <a:p>
            <a:pPr marL="0" lvl="0" indent="0" algn="l" rtl="0">
              <a:spcBef>
                <a:spcPts val="1200"/>
              </a:spcBef>
              <a:spcAft>
                <a:spcPts val="1200"/>
              </a:spcAft>
              <a:buNone/>
            </a:pPr>
            <a:r>
              <a:rPr lang="ru"/>
              <a:t>Минус: все так же не учитывается семантическая неоднозначность</a:t>
            </a:r>
            <a:endParaRPr/>
          </a:p>
        </p:txBody>
      </p:sp>
      <p:pic>
        <p:nvPicPr>
          <p:cNvPr id="108" name="Google Shape;108;p20"/>
          <p:cNvPicPr preferRelativeResize="0"/>
          <p:nvPr/>
        </p:nvPicPr>
        <p:blipFill>
          <a:blip r:embed="rId3">
            <a:alphaModFix/>
          </a:blip>
          <a:stretch>
            <a:fillRect/>
          </a:stretch>
        </p:blipFill>
        <p:spPr>
          <a:xfrm>
            <a:off x="5165450" y="1780650"/>
            <a:ext cx="3978550" cy="158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ELMO</a:t>
            </a:r>
            <a:endParaRPr/>
          </a:p>
        </p:txBody>
      </p:sp>
      <p:sp>
        <p:nvSpPr>
          <p:cNvPr id="114" name="Google Shape;114;p21"/>
          <p:cNvSpPr txBox="1">
            <a:spLocks noGrp="1"/>
          </p:cNvSpPr>
          <p:nvPr>
            <p:ph type="body" idx="1"/>
          </p:nvPr>
        </p:nvSpPr>
        <p:spPr>
          <a:xfrm>
            <a:off x="311700" y="1228675"/>
            <a:ext cx="4039500" cy="3340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ru"/>
              <a:t>word2vec назначает слову один вектор независимо от контекста. ELMO решает эту проблему. В основе стоит идея использовать скрытые состояния языковой модели многослойной LSTM.</a:t>
            </a:r>
            <a:endParaRPr/>
          </a:p>
          <a:p>
            <a:pPr marL="0" lvl="0" indent="0" algn="l" rtl="0">
              <a:spcBef>
                <a:spcPts val="1200"/>
              </a:spcBef>
              <a:spcAft>
                <a:spcPts val="1200"/>
              </a:spcAft>
              <a:buNone/>
            </a:pPr>
            <a:r>
              <a:rPr lang="ru"/>
              <a:t>Было замечено, что нижние слои сети отвечают за синтаксис и грамматику, а верхние — за смысл слов. Пусть даны токены t1,...,tN, на которые поделено предложение. Будем считать логарифм правдоподобия метки слова в обоих направлениях, учитывая контекст слева и контекст справа, то есть на основании данных от начала строки до текущего символа и данных от текущего символа и до конца строки. Таким образом, модель предсказывает вероятность следующего токена с учетом истории.</a:t>
            </a:r>
            <a:endParaRPr/>
          </a:p>
        </p:txBody>
      </p:sp>
      <p:pic>
        <p:nvPicPr>
          <p:cNvPr id="115" name="Google Shape;115;p21"/>
          <p:cNvPicPr preferRelativeResize="0"/>
          <p:nvPr/>
        </p:nvPicPr>
        <p:blipFill>
          <a:blip r:embed="rId3">
            <a:alphaModFix/>
          </a:blip>
          <a:stretch>
            <a:fillRect/>
          </a:stretch>
        </p:blipFill>
        <p:spPr>
          <a:xfrm>
            <a:off x="4678175" y="494200"/>
            <a:ext cx="4249525" cy="435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Bert</a:t>
            </a:r>
            <a:endParaRPr/>
          </a:p>
        </p:txBody>
      </p:sp>
      <p:sp>
        <p:nvSpPr>
          <p:cNvPr id="121" name="Google Shape;121;p22"/>
          <p:cNvSpPr txBox="1">
            <a:spLocks noGrp="1"/>
          </p:cNvSpPr>
          <p:nvPr>
            <p:ph type="body" idx="1"/>
          </p:nvPr>
        </p:nvSpPr>
        <p:spPr>
          <a:xfrm>
            <a:off x="311700" y="2363600"/>
            <a:ext cx="8520600" cy="2618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ru"/>
              <a:t>BERT — это многослойный двунаправленный кодировщик Transformer. В данной архитектуре используется двунаправленное самовнимание. Модель используется в совокупности с некоторым классификатором, на вход которого подается результат работы BERT — векторное представление входных данных. В основе обучения модели лежат две идеи.</a:t>
            </a:r>
            <a:endParaRPr/>
          </a:p>
          <a:p>
            <a:pPr marL="457200" lvl="0" indent="-308610" algn="l" rtl="0">
              <a:spcBef>
                <a:spcPts val="1200"/>
              </a:spcBef>
              <a:spcAft>
                <a:spcPts val="0"/>
              </a:spcAft>
              <a:buSzPct val="100000"/>
              <a:buChar char="●"/>
            </a:pPr>
            <a:r>
              <a:rPr lang="ru"/>
              <a:t>Первая заключается в том, чтобы заменить 15% слов масками и обучить сеть предсказывать эти слова.</a:t>
            </a:r>
            <a:endParaRPr/>
          </a:p>
          <a:p>
            <a:pPr marL="457200" lvl="0" indent="-308610" algn="l" rtl="0">
              <a:spcBef>
                <a:spcPts val="0"/>
              </a:spcBef>
              <a:spcAft>
                <a:spcPts val="0"/>
              </a:spcAft>
              <a:buSzPct val="100000"/>
              <a:buChar char="●"/>
            </a:pPr>
            <a:r>
              <a:rPr lang="ru"/>
              <a:t>Вторая состоит в том, чтобы дополнительно научить BERT определять, может ли одно предложение идти после другого.</a:t>
            </a:r>
            <a:endParaRPr/>
          </a:p>
          <a:p>
            <a:pPr marL="0" lvl="0" indent="0" algn="l" rtl="0">
              <a:spcBef>
                <a:spcPts val="1200"/>
              </a:spcBef>
              <a:spcAft>
                <a:spcPts val="1200"/>
              </a:spcAft>
              <a:buNone/>
            </a:pPr>
            <a:r>
              <a:rPr lang="ru"/>
              <a:t>BERT принимает на вход последовательность слов, которая затем продвигается вверх по стеку энкодеров. Каждый слой энкодера применяет самовнимание и передает результаты в сеть прямого распространения, после чего направляет его следующему энкодеру.</a:t>
            </a:r>
            <a:endParaRPr/>
          </a:p>
        </p:txBody>
      </p:sp>
      <p:pic>
        <p:nvPicPr>
          <p:cNvPr id="122" name="Google Shape;122;p22"/>
          <p:cNvPicPr preferRelativeResize="0"/>
          <p:nvPr/>
        </p:nvPicPr>
        <p:blipFill rotWithShape="1">
          <a:blip r:embed="rId3">
            <a:alphaModFix/>
          </a:blip>
          <a:srcRect t="8397" b="5912"/>
          <a:stretch/>
        </p:blipFill>
        <p:spPr>
          <a:xfrm>
            <a:off x="2552550" y="53725"/>
            <a:ext cx="6429375" cy="2309875"/>
          </a:xfrm>
          <a:prstGeom prst="rect">
            <a:avLst/>
          </a:prstGeom>
          <a:noFill/>
          <a:ln>
            <a:noFill/>
          </a:ln>
        </p:spPr>
      </p:pic>
      <p:pic>
        <p:nvPicPr>
          <p:cNvPr id="123" name="Google Shape;123;p22"/>
          <p:cNvPicPr preferRelativeResize="0"/>
          <p:nvPr/>
        </p:nvPicPr>
        <p:blipFill>
          <a:blip r:embed="rId4">
            <a:alphaModFix/>
          </a:blip>
          <a:stretch>
            <a:fillRect/>
          </a:stretch>
        </p:blipFill>
        <p:spPr>
          <a:xfrm>
            <a:off x="923475" y="914100"/>
            <a:ext cx="1937000" cy="144950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Экран (16:9)</PresentationFormat>
  <Paragraphs>33</Paragraphs>
  <Slides>9</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Times New Roman</vt:lpstr>
      <vt:lpstr>Amatic SC</vt:lpstr>
      <vt:lpstr>Arial</vt:lpstr>
      <vt:lpstr>Source Code Pro</vt:lpstr>
      <vt:lpstr>Beach Day</vt:lpstr>
      <vt:lpstr>Векторное представление слов</vt:lpstr>
      <vt:lpstr>One-hot encoding</vt:lpstr>
      <vt:lpstr>Word2Vec</vt:lpstr>
      <vt:lpstr>Word2Vec</vt:lpstr>
      <vt:lpstr>Word2Vec</vt:lpstr>
      <vt:lpstr>Word2Vec</vt:lpstr>
      <vt:lpstr>fastText</vt:lpstr>
      <vt:lpstr>ELMO</vt:lpstr>
      <vt:lpstr>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Векторное представление слов</dc:title>
  <cp:lastModifiedBy>HP</cp:lastModifiedBy>
  <cp:revision>1</cp:revision>
  <dcterms:modified xsi:type="dcterms:W3CDTF">2024-10-23T03:34:09Z</dcterms:modified>
</cp:coreProperties>
</file>