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63" r:id="rId6"/>
    <p:sldId id="290" r:id="rId7"/>
    <p:sldId id="259" r:id="rId8"/>
    <p:sldId id="331" r:id="rId9"/>
    <p:sldId id="332" r:id="rId10"/>
    <p:sldId id="333" r:id="rId11"/>
    <p:sldId id="334" r:id="rId12"/>
    <p:sldId id="336" r:id="rId13"/>
    <p:sldId id="260" r:id="rId14"/>
    <p:sldId id="335" r:id="rId15"/>
    <p:sldId id="337" r:id="rId16"/>
    <p:sldId id="339" r:id="rId17"/>
    <p:sldId id="340" r:id="rId18"/>
    <p:sldId id="341" r:id="rId19"/>
    <p:sldId id="342" r:id="rId20"/>
    <p:sldId id="338" r:id="rId21"/>
    <p:sldId id="344" r:id="rId22"/>
    <p:sldId id="345" r:id="rId23"/>
    <p:sldId id="346" r:id="rId24"/>
    <p:sldId id="347" r:id="rId25"/>
    <p:sldId id="261" r:id="rId26"/>
    <p:sldId id="326" r:id="rId27"/>
    <p:sldId id="327" r:id="rId28"/>
    <p:sldId id="330" r:id="rId29"/>
    <p:sldId id="325" r:id="rId30"/>
    <p:sldId id="320" r:id="rId31"/>
    <p:sldId id="321" r:id="rId32"/>
    <p:sldId id="322" r:id="rId33"/>
    <p:sldId id="324" r:id="rId34"/>
    <p:sldId id="262" r:id="rId35"/>
    <p:sldId id="267" r:id="rId36"/>
    <p:sldId id="348" r:id="rId37"/>
    <p:sldId id="268" r:id="rId38"/>
  </p:sldIdLst>
  <p:sldSz cx="9144000" cy="5143500" type="screen16x9"/>
  <p:notesSz cx="6858000" cy="9144000"/>
  <p:embeddedFontLst>
    <p:embeddedFont>
      <p:font typeface="微软雅黑 Light" panose="020B0502040204020203" pitchFamily="34" charset="-122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Bahnschrift SemiLight" panose="020B0502040204020203" pitchFamily="34" charset="0"/>
      <p:regular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6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17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/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37"/>
            <p:cNvSpPr/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38"/>
            <p:cNvSpPr/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39"/>
            <p:cNvSpPr/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Freeform 40"/>
            <p:cNvSpPr/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Freeform 41"/>
            <p:cNvSpPr/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圆角矩形 1030"/>
          <p:cNvSpPr/>
          <p:nvPr/>
        </p:nvSpPr>
        <p:spPr>
          <a:xfrm>
            <a:off x="1591310" y="3280410"/>
            <a:ext cx="5937885" cy="309245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软件工程第七次作业          项目：天涯共此时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9250" y="1496060"/>
            <a:ext cx="5881370" cy="135318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项目系统设计与数据库设计</a:t>
            </a:r>
            <a:endParaRPr lang="zh-CN" altLang="en-US" sz="3200" dirty="0">
              <a:ln w="6350">
                <a:noFill/>
              </a:ln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dist"/>
            <a:endParaRPr lang="zh-CN" altLang="en-US" sz="3200" dirty="0">
              <a:ln w="6350">
                <a:noFill/>
              </a:ln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3880" y="2593975"/>
            <a:ext cx="393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————by 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以上队伍成绩无效队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512" y="0"/>
          <a:ext cx="7056784" cy="257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8786"/>
                <a:gridCol w="2938786"/>
                <a:gridCol w="1179212"/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查看广场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4.1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查看他人计划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4.2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搜索计划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4.3 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分享计划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2352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5.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学习小组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5.1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添加共享学习小组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5.2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查看共享学习小组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5.3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创建共享学习小组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个人中心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6.1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修改个人信息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6.2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查看个人信息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14287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6.3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设置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236296" y="5320"/>
          <a:ext cx="1872208" cy="2569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</a:tblGrid>
              <a:tr h="2717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</a:tr>
              <a:tr h="5689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8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8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59832" y="2715766"/>
            <a:ext cx="34956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管理员功能模块设计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2483768" y="2752078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99592" y="3373038"/>
          <a:ext cx="7524837" cy="1601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094"/>
                <a:gridCol w="2610094"/>
                <a:gridCol w="1007100"/>
                <a:gridCol w="1297549"/>
              </a:tblGrid>
              <a:tr h="398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功能名称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功能描述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权限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备注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4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用户管理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用户权限管理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872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内容管理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2.1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审核计划内容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872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2.2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审核评论内容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1079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4" y="58968"/>
            <a:ext cx="5279594" cy="4883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8482" y="662960"/>
            <a:ext cx="31746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plan_group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分别是共享小组类和用户类。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user_group_unit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是用户与共享小组的关联类，与用户、社团均为一对多的关系，表明一个用户可以有多个小组，一个小组也对应多个用户。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plan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是个人计划安排管理的类。里面拥有有两类，一是番茄时钟，二是用户的花费时间图示表。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user_group_role1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user_group_leader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是针对权限管理的类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具体针对这个人在组内是什么身份拥有什么权限。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Project Publication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是计划发表（广场）类。有编辑发表计划类，还有评论这一类的模块。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Administrator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是管理员类，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类继承了管理员类的一些权限，受限于管理员。图中缺少就是管理员对于评论区的管理这一块，不知道怎么下手。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系统设计（界面设计与展示）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220096"/>
            <a:ext cx="228600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界面展示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验收验证标准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903917"/>
            <a:ext cx="1721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设计工具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15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界面设计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264896" y="1943209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6096" y="732438"/>
            <a:ext cx="1721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设计原则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4991596" y="676318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9632" y="2787774"/>
            <a:ext cx="71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墨刀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75856" y="1470875"/>
            <a:ext cx="5400600" cy="3372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界面设计要求简洁清晰，具有一致性，即字体色号、色调、按钮等在页面都处于同一位置；字体字号字色合适；重要选项在主页显示；用户能轻松上手，快速地明晰各模块功能；导航尽量采用底部导航的方式，菜单数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3-5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个为佳；重要的组件一眼就能看到；消息、提示、通知等信息均出现在屏幕上目光容易找到的地方；充分考虑到用户体验，符合基础设计规则同时具有个性化特点。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536" y="2144158"/>
            <a:ext cx="620750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开屏页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15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界面展示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27100" y="1419621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721" y="2144158"/>
            <a:ext cx="576064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基本信息页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5004048" y="1419622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767902"/>
            <a:ext cx="1951720" cy="4137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767902"/>
            <a:ext cx="1951719" cy="4141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536" y="2144158"/>
            <a:ext cx="62075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主页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15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界面展示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27100" y="1419621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721" y="2144158"/>
            <a:ext cx="576064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添加任务页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5004048" y="1419622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1593991" y="767902"/>
            <a:ext cx="1951719" cy="41166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767902"/>
            <a:ext cx="1951718" cy="41166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536" y="2144158"/>
            <a:ext cx="620750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新建小组页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15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界面展示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27100" y="1419621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721" y="2144158"/>
            <a:ext cx="576064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番茄时钟页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5004048" y="1419622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495" y="763885"/>
            <a:ext cx="1944803" cy="4131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763885"/>
            <a:ext cx="1944803" cy="41317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536" y="2144158"/>
            <a:ext cx="620750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计划进度页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15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界面展示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27100" y="1419621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721" y="2144158"/>
            <a:ext cx="576064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广场页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5004048" y="1419622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767902"/>
            <a:ext cx="1951719" cy="41410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15" y="771432"/>
            <a:ext cx="1964556" cy="41375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536" y="2144158"/>
            <a:ext cx="620750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个人主页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15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界面展示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27100" y="1419621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721" y="2144158"/>
            <a:ext cx="576064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管理员页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5004048" y="1419622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991" y="679918"/>
            <a:ext cx="2220326" cy="4314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73" y="679918"/>
            <a:ext cx="2430107" cy="4310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567" y="690629"/>
            <a:ext cx="128982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客户端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验证验收标准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219447" y="729921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1185" y="1213849"/>
            <a:ext cx="39627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1.1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整体概述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用户可通过小程序浏览他人的学习计划，用户可以进行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，快速建立与他人相同的计划，并且可自行修改。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用户可自行制定计划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用户可以上传分享学习计划至广场，让他人浏览评论点赞。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用户可以参加共享的学习小组，或者创建共享学习小组供他人加入，在共享小组里可以看见其他组员的计划完成进度。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0" y="342186"/>
            <a:ext cx="39724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不同功能模块具有不同的输入输出。将在下文详述。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小程序界面在布局和人机交互上应足够合理，功能分区明确。（以原型为标准）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1.2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登陆注册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用户使用微信号绑定并且提供学工号姓名进行注册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用户登录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保存账户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点击按钮就行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注册输入学工号要是数字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41135" y="66422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Freeform 36"/>
            <p:cNvSpPr/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5359" y="3403384"/>
            <a:ext cx="109184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359" y="3928625"/>
            <a:ext cx="10918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741164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时间与分工安排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42184" y="719179"/>
            <a:ext cx="307149" cy="413301"/>
            <a:chOff x="4211960" y="594800"/>
            <a:chExt cx="374475" cy="662059"/>
          </a:xfrm>
        </p:grpSpPr>
        <p:sp>
          <p:nvSpPr>
            <p:cNvPr id="37" name="直角三角形 36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37" idx="4"/>
              <a:endCxn id="37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41135" y="147956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1556504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系统设计（功能与函数设计）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1135" y="231014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056" y="2387084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系统设计（界面设计与展示）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1135" y="312548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3202424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数据库设计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1135" y="39332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6056" y="4010144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上期需求报告问题解决方案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542184" y="1534519"/>
            <a:ext cx="307149" cy="413301"/>
            <a:chOff x="4211960" y="594800"/>
            <a:chExt cx="374475" cy="662059"/>
          </a:xfrm>
        </p:grpSpPr>
        <p:sp>
          <p:nvSpPr>
            <p:cNvPr id="42" name="直角三角形 41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4"/>
              <a:endCxn id="42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542184" y="2365099"/>
            <a:ext cx="307149" cy="413301"/>
            <a:chOff x="4211960" y="594800"/>
            <a:chExt cx="374475" cy="662059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4"/>
              <a:endCxn id="45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542184" y="3180439"/>
            <a:ext cx="307149" cy="413301"/>
            <a:chOff x="4211960" y="594800"/>
            <a:chExt cx="374475" cy="662059"/>
          </a:xfrm>
        </p:grpSpPr>
        <p:sp>
          <p:nvSpPr>
            <p:cNvPr id="48" name="直角三角形 47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48" idx="4"/>
              <a:endCxn id="48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542184" y="3988159"/>
            <a:ext cx="307149" cy="413301"/>
            <a:chOff x="4211960" y="594800"/>
            <a:chExt cx="374475" cy="662059"/>
          </a:xfrm>
        </p:grpSpPr>
        <p:sp>
          <p:nvSpPr>
            <p:cNvPr id="51" name="直角三角形 50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4"/>
              <a:endCxn id="51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验证验收标准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037" y="767902"/>
            <a:ext cx="39627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只有在文本框必填项都有内容，且内容合法时，按钮才生效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实现原型展示的功能，能够进行新用户的注册和老用户的登录。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1.3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计划管理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用户制定发布计划，可以设置计划时间，书写计划内容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用户可以修改已经制定好的计划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用户可以使用系统提供的番茄时钟进行任务计时，并且完成任务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0" y="333832"/>
            <a:ext cx="3972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进行签到打卡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可编辑文本作为计划内容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用户点击进行选择即可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以原型为准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实现原型展示的功能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1.4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广场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用户可浏览与自己想学习方向相关的计划（别人上传的）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用户也可以上传自己的计划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点赞数越高的计划排的越前面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验证验收标准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037" y="767902"/>
            <a:ext cx="39627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下划浏览更多计划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将别人的计划添加为自己的计划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点赞，评论他人计划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可编辑要上传的计划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可编辑要搜索的内容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可编辑要发表的评论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向用户展示计划的详细信息、点赞数、评论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以原型为准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实现原型展示的功能，能够进行用户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0" y="333832"/>
            <a:ext cx="39724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的计划上传、计划搜索、计划浏览、计划添加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1.5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学习小组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用户可查看自己已添加的共享小组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查看小组组员的任务完成进度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自己创建共享小组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点击即可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文字编辑小组名称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向用户展示已参加的小组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向用户展示每个成员的名称以及他们的完成进度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验证验收标准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037" y="767902"/>
            <a:ext cx="39627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以原型为准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实现原型展示的功能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1.5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个人中心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用户可以查看自己的信息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用户可以修改自己的信息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用户可以进行相关设置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向用户展示个人信息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提供文本框进行文字修改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以原型为准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实现原型展示的功能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1419" y="767902"/>
            <a:ext cx="3972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6.2.1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整体概述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修改计划社区中计划展示页面。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增删用户发布的计划、成员信息。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修改普通用户在交流平台发布信息的权限。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对网站的数据进行统计和分析。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根据不同的功能模块进行不同的输入输出。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界面简洁清晰，基本实现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5607768" y="218720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6176" y="148045"/>
            <a:ext cx="172819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管理员端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验证验收标准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2790" y="767902"/>
            <a:ext cx="39627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原型的设计界面。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完成原型的所有功能。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响应速度良好。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lang="en-US" altLang="zh-CN" dirty="0"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用户管理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管理员可以对于用户权限进行管理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将权限细分形成表格，简化权限管理工作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有用户名的列表，可以进行批量化管理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以原型为准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5528" y="72014"/>
            <a:ext cx="47609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实现原型展示的功能，能够进行用户的权限的管理。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内容管理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具体功能描述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用户制定发布计划，管理员跟进进行对于计划内容的审核，确保小程序里面的环境是良好文明的，也确保计划内容质量。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管理员对于每一份计划发表下方的评论区进行内容管理，避免有不太和谐的评论出现。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输入输出格式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一个评论区的所有评论形成一个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txt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，以便管理员进行内容审核。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界面验收标准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	以原型为准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功能验收标准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实现原型展示的功能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pattFill prst="dkUpDiag">
                <a:fgClr>
                  <a:srgbClr val="FFFFFF">
                    <a:lumMod val="50000"/>
                  </a:srgbClr>
                </a:fgClr>
                <a:bgClr>
                  <a:srgbClr val="333333">
                    <a:lumMod val="75000"/>
                    <a:lumOff val="25000"/>
                  </a:srgbClr>
                </a:bgClr>
              </a:pattFill>
              <a:effectLst>
                <a:outerShdw blurRad="38100" dist="19050" dir="2700000" algn="tl" rotWithShape="0">
                  <a:srgbClr val="333333">
                    <a:lumMod val="50000"/>
                    <a:alpha val="40000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9609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数据库设计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56397"/>
            <a:ext cx="228600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运用设计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外部设计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2915816" y="1209046"/>
            <a:ext cx="454025" cy="4146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560" y="1923678"/>
          <a:ext cx="7838008" cy="285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905"/>
                <a:gridCol w="2648727"/>
                <a:gridCol w="2304256"/>
                <a:gridCol w="108012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表名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描述信息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User_info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用户信息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学习计划表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Plan_info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学习计划信息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角色权限表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RolePermission_info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角色权限信息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学习小组成员表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GroupMember_info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小组组成用户信息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学习小组计划表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GroupPlan_info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小组共享计划信息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评论表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Comment_table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用户评论计划信息表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小组学习时长表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GroupStudyTime_table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记录小组成员每日打卡学习时长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暂时使用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563888" y="1154764"/>
            <a:ext cx="3888432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标识符和状态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外部设计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03446" y="1563638"/>
            <a:ext cx="1610068" cy="523220"/>
            <a:chOff x="5037185" y="322824"/>
            <a:chExt cx="1610068" cy="523220"/>
          </a:xfrm>
        </p:grpSpPr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5037185" y="355733"/>
              <a:ext cx="454025" cy="414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90991" y="322824"/>
              <a:ext cx="956262" cy="52322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约定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41001" y="972611"/>
          <a:ext cx="4896545" cy="1033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8746"/>
                <a:gridCol w="1713327"/>
                <a:gridCol w="964472"/>
              </a:tblGrid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应用程序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版本号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天涯共此时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一般用户模块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天涯共此时系统管理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管理员模块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61394" y="2283718"/>
            <a:ext cx="8352926" cy="253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在本系统中，数据库的设计采用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PowerPoint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进行，并且采用面向对象的设计方法，首先进行对象实体的设计，最后将对象持久化到数据库中，表和表之间的关联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(E-R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都采用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PowerPoint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进行设计，将整个系统的设计和数据库设计有机的结合起来。</a:t>
            </a:r>
            <a:endParaRPr lang="zh-CN" altLang="en-US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本系统采用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数据库为基本开发工具，因而程序员或者系统分析员，或者任何想要使用此数据库进行操作的人员，需要安装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开发工具。</a:t>
            </a:r>
            <a:endParaRPr lang="zh-CN" altLang="en-US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515" y="305371"/>
            <a:ext cx="3127519" cy="524301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203848" y="0"/>
            <a:ext cx="0" cy="2211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907704" y="2211710"/>
            <a:ext cx="26642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外部设计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309447" y="3414945"/>
            <a:ext cx="2525104" cy="523220"/>
            <a:chOff x="5037185" y="322824"/>
            <a:chExt cx="2525104" cy="523220"/>
          </a:xfrm>
        </p:grpSpPr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5037185" y="355733"/>
              <a:ext cx="454025" cy="414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endPara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90990" y="322824"/>
              <a:ext cx="1871299" cy="52322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</a:rPr>
                <a:t>支持软件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3165" y="4113819"/>
          <a:ext cx="761767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627"/>
                <a:gridCol w="1687302"/>
                <a:gridCol w="33917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软件名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版本号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主要功能特性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天涯共此时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版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给与用户优质的学习计划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Server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V2018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Server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数据库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300549" y="212023"/>
            <a:ext cx="2525104" cy="523220"/>
            <a:chOff x="5037185" y="322824"/>
            <a:chExt cx="2525104" cy="523220"/>
          </a:xfrm>
        </p:grpSpPr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37185" y="355733"/>
              <a:ext cx="454025" cy="414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90990" y="322824"/>
              <a:ext cx="1871299" cy="52322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</a:rPr>
                <a:t>专门指导</a:t>
              </a:r>
              <a:endParaRPr lang="zh-CN" altLang="en-US" sz="28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7504" y="808816"/>
            <a:ext cx="8960840" cy="295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对于从事此数据库的生成、此数据库的测试、维护的人员，提出如下参考意见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en-US" altLang="zh-CN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数据库的输入统一采用键盘。对于本系统需要的数据，有数据长度和类型限制的，尤其是有说明的部分和注释的地方测试人员在具体进行数据测试时，要注意数据输入格式。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操作流程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:(1).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工具，通过用户名和密码登录到</a:t>
            </a: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(2).</a:t>
            </a:r>
            <a:r>
              <a:rPr lang="zh-CN" altLang="en-US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在左侧菜单列表中找到对应数据库项，打开弹出用户所在数据库中的所有表，如果测试、维护人员需要参考数据，请直接通过数据库命令进行查询操作。</a:t>
            </a:r>
            <a:endParaRPr lang="zh-CN" altLang="en-US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14220" y="184150"/>
            <a:ext cx="7052945" cy="4789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9592" y="1232922"/>
            <a:ext cx="615360" cy="2677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概念结构设计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结构设计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167323" y="2349704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14220" y="184150"/>
            <a:ext cx="7052945" cy="4789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8875" y="1232922"/>
            <a:ext cx="591145" cy="2677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概念结构设计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结构设计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167323" y="2349704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220" y="184150"/>
            <a:ext cx="7053580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26837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时间与分工安排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187142"/>
            <a:ext cx="228600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时间安排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贡献度比例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21840" y="184150"/>
            <a:ext cx="7052945" cy="4789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6693" y="1275606"/>
            <a:ext cx="711835" cy="28007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E</a:t>
            </a:r>
            <a:endParaRPr lang="en-US" altLang="zh-CN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—</a:t>
            </a:r>
            <a:endParaRPr lang="en-US" altLang="zh-CN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R</a:t>
            </a:r>
            <a:endParaRPr lang="en-US" altLang="zh-CN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分析图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结构设计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167323" y="2349704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21840" y="184150"/>
            <a:ext cx="7052310" cy="47891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1610" y="728980"/>
            <a:ext cx="32766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主要表结构分析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结构设计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1058545" y="844550"/>
            <a:ext cx="454025" cy="4146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15900" y="1638935"/>
            <a:ext cx="4626610" cy="3183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61635" y="2077720"/>
            <a:ext cx="2947670" cy="230695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建立系统程序员视图，包括： </a:t>
            </a:r>
            <a:endParaRPr lang="en-US" altLang="zh-CN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a．数据在内存中的安排，包括对索引区、缓冲区的设计； </a:t>
            </a:r>
            <a:endParaRPr lang="en-US" altLang="zh-CN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b．所使用的外存设备及外存空间的组织，包括索引区、数据块的组织与划分； </a:t>
            </a:r>
            <a:endParaRPr lang="en-US" altLang="zh-CN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c．访问数据的方式方法</a:t>
            </a:r>
            <a:endParaRPr lang="en-US" altLang="zh-CN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7255" y="821690"/>
            <a:ext cx="23844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物理结构设计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5461318" y="814909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714375"/>
            <a:ext cx="327660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数据字典设计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1402080" cy="460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运用设计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6415" y="821690"/>
            <a:ext cx="2947670" cy="3907155"/>
            <a:chOff x="1667" y="1330"/>
            <a:chExt cx="4642" cy="6153"/>
          </a:xfrm>
        </p:grpSpPr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1667" y="1330"/>
              <a:ext cx="715" cy="6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67" y="2541"/>
              <a:ext cx="4642" cy="494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    </a:t>
              </a:r>
              <a:r>
                <a:rPr lang="en-US" altLang="zh-CN" dirty="0" err="1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用户id：使用者的唯一标识符，作为部分表结构的主键。同义名：与组员id、拥有者id、组长id</a:t>
              </a:r>
              <a:r>
                <a:rPr lang="en-US" altLang="zh-CN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。</a:t>
              </a:r>
              <a:endPara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  <a:p>
              <a:r>
                <a:rPr lang="en-US" altLang="zh-CN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用户权限表：包括用户id、权限类型、权限等级。权限类型指对计划表的读写表数据、创建小组权限；权限等级是指根据经验值累积形成的，用于描述用户活跃度和已拥有权限情况的数值。</a:t>
              </a:r>
              <a:endPara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16425" y="821894"/>
            <a:ext cx="4171950" cy="1413941"/>
            <a:chOff x="7230" y="1283"/>
            <a:chExt cx="6570" cy="2227"/>
          </a:xfrm>
        </p:grpSpPr>
        <p:sp>
          <p:nvSpPr>
            <p:cNvPr id="7" name="文本框 6"/>
            <p:cNvSpPr txBox="1"/>
            <p:nvPr/>
          </p:nvSpPr>
          <p:spPr>
            <a:xfrm>
              <a:off x="9413" y="1294"/>
              <a:ext cx="3755" cy="8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安全保密设计</a:t>
              </a:r>
              <a:endPara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8601" y="1283"/>
              <a:ext cx="700" cy="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230" y="2494"/>
              <a:ext cx="6570" cy="1016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    </a:t>
              </a:r>
              <a:r>
                <a:rPr lang="en-US" altLang="zh-CN" dirty="0" err="1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系统主要有两个管理用户级别，分别拥有不同的管理权限。具体如下</a:t>
              </a:r>
              <a:r>
                <a:rPr lang="en-US" altLang="zh-CN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：</a:t>
              </a:r>
              <a:endParaRPr lang="en-US" altLang="zh-CN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4185285" y="2562860"/>
          <a:ext cx="4782820" cy="201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030"/>
                <a:gridCol w="1182370"/>
                <a:gridCol w="1455420"/>
              </a:tblGrid>
              <a:tr h="395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一般用户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系统管理员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用户信息管理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√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计划上传管理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√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√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计划评论管理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√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系统信息管理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√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3190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上期需求报告问题解决方案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220096"/>
            <a:ext cx="2286000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问题描述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703005" y="3507854"/>
            <a:ext cx="444500" cy="4446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703005" y="1191009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445406" y="11488"/>
            <a:ext cx="7380312" cy="2560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问：我个人希望能展示我的的每日固定任务的投入时间变化，</a:t>
            </a:r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以及不同任务投入时间分布，你们的工具能否达到要求？</a:t>
            </a:r>
            <a:endParaRPr lang="en-US" altLang="zh-CN" b="1" dirty="0">
              <a:solidFill>
                <a:schemeClr val="accent4"/>
              </a:solidFill>
            </a:endParaRPr>
          </a:p>
          <a:p>
            <a:endParaRPr lang="zh-CN" altLang="en-US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答：感谢老师提问，这是一个好问题。我们最开始的设想是展示当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天内某一项任务的进度，用于自检和互相监督。我觉得您说的这个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功能，可以加到后面的设计当中。</a:t>
            </a:r>
            <a:endParaRPr lang="zh-CN" altLang="en-US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39592" y="2643758"/>
            <a:ext cx="7380312" cy="24882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问：看了你们的哔哩哔哩视频，是记录你们输出当前这个原型的过程。</a:t>
            </a:r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缺少旁白，我看起来挺费劲。</a:t>
            </a:r>
            <a:endParaRPr lang="en-US" altLang="zh-CN" b="1" dirty="0">
              <a:solidFill>
                <a:schemeClr val="accent4"/>
              </a:solidFill>
            </a:endParaRPr>
          </a:p>
          <a:p>
            <a:br>
              <a:rPr lang="zh-CN" altLang="en-US" b="1" dirty="0">
                <a:solidFill>
                  <a:schemeClr val="accent4"/>
                </a:solidFill>
              </a:rPr>
            </a:br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答：感谢老师提出这个好问题，我们在视频剪辑的过程中没有考虑原型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型输出那一块需要用一定的旁白来对原型做解释，很抱歉给您和其他观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看者造成了一定的不便，在未来的拍摄和制作中会更加注意。但对于此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次</a:t>
            </a:r>
            <a:r>
              <a:rPr lang="en-US" altLang="zh-CN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Vlog</a:t>
            </a:r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的主题，我们小组的理解是更侧重记录这个过程，给我们小组留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下珍贵的有趣的回忆。</a:t>
            </a:r>
            <a:b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zh-CN" altLang="en-US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403648" y="1059582"/>
            <a:ext cx="7380312" cy="2560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dirty="0"/>
              <a:t>问：任务分工如何决定的呢？自有领取还是组长决定？如果出现不同小</a:t>
            </a:r>
            <a:endParaRPr lang="en-US" altLang="zh-CN" dirty="0"/>
          </a:p>
          <a:p>
            <a:r>
              <a:rPr lang="zh-CN" altLang="en-US" dirty="0"/>
              <a:t>伙伴选择同一个任务，咋解决？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答：组长先把本次作业细化为一些小的任务列出来，每个人按照自己的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意愿选择任务。如果碰到冲突的情况，由组长、冲突的人一起协商，决</a:t>
            </a:r>
            <a:endParaRPr lang="en-US" altLang="zh-CN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定最后的任务归属。</a:t>
            </a:r>
            <a:endParaRPr lang="zh-CN" altLang="en-US" b="1" dirty="0">
              <a:ln w="9525">
                <a:solidFill>
                  <a:sysClr val="windowText" lastClr="0000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925149"/>
            <a:ext cx="835224" cy="8291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90" name="Group 58"/>
          <p:cNvGrpSpPr/>
          <p:nvPr/>
        </p:nvGrpSpPr>
        <p:grpSpPr bwMode="auto">
          <a:xfrm>
            <a:off x="3540126" y="3095311"/>
            <a:ext cx="263525" cy="276310"/>
            <a:chOff x="2352" y="1832"/>
            <a:chExt cx="166" cy="174"/>
          </a:xfrm>
        </p:grpSpPr>
        <p:sp>
          <p:nvSpPr>
            <p:cNvPr id="44080" name="Freeform 48"/>
            <p:cNvSpPr/>
            <p:nvPr/>
          </p:nvSpPr>
          <p:spPr bwMode="auto">
            <a:xfrm>
              <a:off x="2352" y="1832"/>
              <a:ext cx="166" cy="14"/>
            </a:xfrm>
            <a:custGeom>
              <a:avLst/>
              <a:gdLst>
                <a:gd name="T0" fmla="*/ 79 w 82"/>
                <a:gd name="T1" fmla="*/ 0 h 7"/>
                <a:gd name="T2" fmla="*/ 3 w 82"/>
                <a:gd name="T3" fmla="*/ 0 h 7"/>
                <a:gd name="T4" fmla="*/ 0 w 82"/>
                <a:gd name="T5" fmla="*/ 4 h 7"/>
                <a:gd name="T6" fmla="*/ 3 w 82"/>
                <a:gd name="T7" fmla="*/ 7 h 7"/>
                <a:gd name="T8" fmla="*/ 79 w 82"/>
                <a:gd name="T9" fmla="*/ 7 h 7"/>
                <a:gd name="T10" fmla="*/ 82 w 82"/>
                <a:gd name="T11" fmla="*/ 4 h 7"/>
                <a:gd name="T12" fmla="*/ 79 w 8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">
                  <a:moveTo>
                    <a:pt x="7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7"/>
                    <a:pt x="82" y="6"/>
                    <a:pt x="82" y="4"/>
                  </a:cubicBezTo>
                  <a:cubicBezTo>
                    <a:pt x="82" y="2"/>
                    <a:pt x="81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Freeform 49"/>
            <p:cNvSpPr/>
            <p:nvPr/>
          </p:nvSpPr>
          <p:spPr bwMode="auto">
            <a:xfrm>
              <a:off x="2368" y="1866"/>
              <a:ext cx="134" cy="87"/>
            </a:xfrm>
            <a:custGeom>
              <a:avLst/>
              <a:gdLst>
                <a:gd name="T0" fmla="*/ 63 w 66"/>
                <a:gd name="T1" fmla="*/ 0 h 43"/>
                <a:gd name="T2" fmla="*/ 59 w 66"/>
                <a:gd name="T3" fmla="*/ 3 h 43"/>
                <a:gd name="T4" fmla="*/ 59 w 66"/>
                <a:gd name="T5" fmla="*/ 32 h 43"/>
                <a:gd name="T6" fmla="*/ 55 w 66"/>
                <a:gd name="T7" fmla="*/ 36 h 43"/>
                <a:gd name="T8" fmla="*/ 11 w 66"/>
                <a:gd name="T9" fmla="*/ 36 h 43"/>
                <a:gd name="T10" fmla="*/ 7 w 66"/>
                <a:gd name="T11" fmla="*/ 32 h 43"/>
                <a:gd name="T12" fmla="*/ 7 w 66"/>
                <a:gd name="T13" fmla="*/ 3 h 43"/>
                <a:gd name="T14" fmla="*/ 3 w 66"/>
                <a:gd name="T15" fmla="*/ 0 h 43"/>
                <a:gd name="T16" fmla="*/ 0 w 66"/>
                <a:gd name="T17" fmla="*/ 3 h 43"/>
                <a:gd name="T18" fmla="*/ 0 w 66"/>
                <a:gd name="T19" fmla="*/ 32 h 43"/>
                <a:gd name="T20" fmla="*/ 11 w 66"/>
                <a:gd name="T21" fmla="*/ 43 h 43"/>
                <a:gd name="T22" fmla="*/ 55 w 66"/>
                <a:gd name="T23" fmla="*/ 43 h 43"/>
                <a:gd name="T24" fmla="*/ 66 w 66"/>
                <a:gd name="T25" fmla="*/ 32 h 43"/>
                <a:gd name="T26" fmla="*/ 66 w 66"/>
                <a:gd name="T27" fmla="*/ 3 h 43"/>
                <a:gd name="T28" fmla="*/ 63 w 66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3">
                  <a:moveTo>
                    <a:pt x="63" y="0"/>
                  </a:moveTo>
                  <a:cubicBezTo>
                    <a:pt x="61" y="0"/>
                    <a:pt x="59" y="1"/>
                    <a:pt x="59" y="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4"/>
                    <a:pt x="57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4"/>
                    <a:pt x="7" y="3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1" y="43"/>
                    <a:pt x="66" y="38"/>
                    <a:pt x="66" y="3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Freeform 50"/>
            <p:cNvSpPr/>
            <p:nvPr/>
          </p:nvSpPr>
          <p:spPr bwMode="auto">
            <a:xfrm>
              <a:off x="2402" y="1895"/>
              <a:ext cx="15" cy="28"/>
            </a:xfrm>
            <a:custGeom>
              <a:avLst/>
              <a:gdLst>
                <a:gd name="T0" fmla="*/ 7 w 7"/>
                <a:gd name="T1" fmla="*/ 10 h 14"/>
                <a:gd name="T2" fmla="*/ 7 w 7"/>
                <a:gd name="T3" fmla="*/ 4 h 14"/>
                <a:gd name="T4" fmla="*/ 3 w 7"/>
                <a:gd name="T5" fmla="*/ 0 h 14"/>
                <a:gd name="T6" fmla="*/ 0 w 7"/>
                <a:gd name="T7" fmla="*/ 4 h 14"/>
                <a:gd name="T8" fmla="*/ 0 w 7"/>
                <a:gd name="T9" fmla="*/ 10 h 14"/>
                <a:gd name="T10" fmla="*/ 3 w 7"/>
                <a:gd name="T11" fmla="*/ 14 h 14"/>
                <a:gd name="T12" fmla="*/ 7 w 7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7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Freeform 51"/>
            <p:cNvSpPr/>
            <p:nvPr/>
          </p:nvSpPr>
          <p:spPr bwMode="auto">
            <a:xfrm>
              <a:off x="2427" y="1868"/>
              <a:ext cx="16" cy="55"/>
            </a:xfrm>
            <a:custGeom>
              <a:avLst/>
              <a:gdLst>
                <a:gd name="T0" fmla="*/ 8 w 8"/>
                <a:gd name="T1" fmla="*/ 23 h 27"/>
                <a:gd name="T2" fmla="*/ 8 w 8"/>
                <a:gd name="T3" fmla="*/ 3 h 27"/>
                <a:gd name="T4" fmla="*/ 4 w 8"/>
                <a:gd name="T5" fmla="*/ 0 h 27"/>
                <a:gd name="T6" fmla="*/ 0 w 8"/>
                <a:gd name="T7" fmla="*/ 3 h 27"/>
                <a:gd name="T8" fmla="*/ 0 w 8"/>
                <a:gd name="T9" fmla="*/ 23 h 27"/>
                <a:gd name="T10" fmla="*/ 4 w 8"/>
                <a:gd name="T11" fmla="*/ 27 h 27"/>
                <a:gd name="T12" fmla="*/ 8 w 8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8" y="2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6" y="27"/>
                    <a:pt x="8" y="25"/>
                    <a:pt x="8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Freeform 52"/>
            <p:cNvSpPr/>
            <p:nvPr/>
          </p:nvSpPr>
          <p:spPr bwMode="auto">
            <a:xfrm>
              <a:off x="2453" y="1881"/>
              <a:ext cx="14" cy="42"/>
            </a:xfrm>
            <a:custGeom>
              <a:avLst/>
              <a:gdLst>
                <a:gd name="T0" fmla="*/ 7 w 7"/>
                <a:gd name="T1" fmla="*/ 17 h 21"/>
                <a:gd name="T2" fmla="*/ 7 w 7"/>
                <a:gd name="T3" fmla="*/ 4 h 21"/>
                <a:gd name="T4" fmla="*/ 4 w 7"/>
                <a:gd name="T5" fmla="*/ 0 h 21"/>
                <a:gd name="T6" fmla="*/ 0 w 7"/>
                <a:gd name="T7" fmla="*/ 4 h 21"/>
                <a:gd name="T8" fmla="*/ 0 w 7"/>
                <a:gd name="T9" fmla="*/ 17 h 21"/>
                <a:gd name="T10" fmla="*/ 4 w 7"/>
                <a:gd name="T11" fmla="*/ 21 h 21"/>
                <a:gd name="T12" fmla="*/ 7 w 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1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Freeform 53"/>
            <p:cNvSpPr/>
            <p:nvPr/>
          </p:nvSpPr>
          <p:spPr bwMode="auto">
            <a:xfrm>
              <a:off x="2396" y="1965"/>
              <a:ext cx="77" cy="41"/>
            </a:xfrm>
            <a:custGeom>
              <a:avLst/>
              <a:gdLst>
                <a:gd name="T0" fmla="*/ 30 w 38"/>
                <a:gd name="T1" fmla="*/ 2 h 20"/>
                <a:gd name="T2" fmla="*/ 26 w 38"/>
                <a:gd name="T3" fmla="*/ 0 h 20"/>
                <a:gd name="T4" fmla="*/ 12 w 38"/>
                <a:gd name="T5" fmla="*/ 0 h 20"/>
                <a:gd name="T6" fmla="*/ 8 w 38"/>
                <a:gd name="T7" fmla="*/ 2 h 20"/>
                <a:gd name="T8" fmla="*/ 1 w 38"/>
                <a:gd name="T9" fmla="*/ 14 h 20"/>
                <a:gd name="T10" fmla="*/ 2 w 38"/>
                <a:gd name="T11" fmla="*/ 19 h 20"/>
                <a:gd name="T12" fmla="*/ 7 w 38"/>
                <a:gd name="T13" fmla="*/ 18 h 20"/>
                <a:gd name="T14" fmla="*/ 14 w 38"/>
                <a:gd name="T15" fmla="*/ 7 h 20"/>
                <a:gd name="T16" fmla="*/ 24 w 38"/>
                <a:gd name="T17" fmla="*/ 7 h 20"/>
                <a:gd name="T18" fmla="*/ 31 w 38"/>
                <a:gd name="T19" fmla="*/ 18 h 20"/>
                <a:gd name="T20" fmla="*/ 34 w 38"/>
                <a:gd name="T21" fmla="*/ 19 h 20"/>
                <a:gd name="T22" fmla="*/ 36 w 38"/>
                <a:gd name="T23" fmla="*/ 19 h 20"/>
                <a:gd name="T24" fmla="*/ 37 w 38"/>
                <a:gd name="T25" fmla="*/ 14 h 20"/>
                <a:gd name="T26" fmla="*/ 30 w 38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0">
                  <a:moveTo>
                    <a:pt x="30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4" y="20"/>
                    <a:pt x="6" y="19"/>
                    <a:pt x="7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19"/>
                    <a:pt x="34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7" y="18"/>
                    <a:pt x="38" y="16"/>
                    <a:pt x="37" y="14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89" name="Group 57"/>
          <p:cNvGrpSpPr/>
          <p:nvPr/>
        </p:nvGrpSpPr>
        <p:grpSpPr bwMode="auto">
          <a:xfrm>
            <a:off x="1130301" y="3095310"/>
            <a:ext cx="276225" cy="273134"/>
            <a:chOff x="834" y="1832"/>
            <a:chExt cx="174" cy="172"/>
          </a:xfrm>
        </p:grpSpPr>
        <p:sp>
          <p:nvSpPr>
            <p:cNvPr id="44086" name="Freeform 54"/>
            <p:cNvSpPr>
              <a:spLocks noEditPoints="1"/>
            </p:cNvSpPr>
            <p:nvPr/>
          </p:nvSpPr>
          <p:spPr bwMode="auto">
            <a:xfrm>
              <a:off x="834" y="1832"/>
              <a:ext cx="174" cy="172"/>
            </a:xfrm>
            <a:custGeom>
              <a:avLst/>
              <a:gdLst>
                <a:gd name="T0" fmla="*/ 83 w 86"/>
                <a:gd name="T1" fmla="*/ 33 h 85"/>
                <a:gd name="T2" fmla="*/ 75 w 86"/>
                <a:gd name="T3" fmla="*/ 28 h 85"/>
                <a:gd name="T4" fmla="*/ 77 w 86"/>
                <a:gd name="T5" fmla="*/ 17 h 85"/>
                <a:gd name="T6" fmla="*/ 65 w 86"/>
                <a:gd name="T7" fmla="*/ 8 h 85"/>
                <a:gd name="T8" fmla="*/ 55 w 86"/>
                <a:gd name="T9" fmla="*/ 10 h 85"/>
                <a:gd name="T10" fmla="*/ 49 w 86"/>
                <a:gd name="T11" fmla="*/ 0 h 85"/>
                <a:gd name="T12" fmla="*/ 34 w 86"/>
                <a:gd name="T13" fmla="*/ 3 h 85"/>
                <a:gd name="T14" fmla="*/ 28 w 86"/>
                <a:gd name="T15" fmla="*/ 11 h 85"/>
                <a:gd name="T16" fmla="*/ 18 w 86"/>
                <a:gd name="T17" fmla="*/ 8 h 85"/>
                <a:gd name="T18" fmla="*/ 8 w 86"/>
                <a:gd name="T19" fmla="*/ 21 h 85"/>
                <a:gd name="T20" fmla="*/ 10 w 86"/>
                <a:gd name="T21" fmla="*/ 31 h 85"/>
                <a:gd name="T22" fmla="*/ 1 w 86"/>
                <a:gd name="T23" fmla="*/ 36 h 85"/>
                <a:gd name="T24" fmla="*/ 1 w 86"/>
                <a:gd name="T25" fmla="*/ 49 h 85"/>
                <a:gd name="T26" fmla="*/ 10 w 86"/>
                <a:gd name="T27" fmla="*/ 54 h 85"/>
                <a:gd name="T28" fmla="*/ 8 w 86"/>
                <a:gd name="T29" fmla="*/ 64 h 85"/>
                <a:gd name="T30" fmla="*/ 18 w 86"/>
                <a:gd name="T31" fmla="*/ 77 h 85"/>
                <a:gd name="T32" fmla="*/ 28 w 86"/>
                <a:gd name="T33" fmla="*/ 74 h 85"/>
                <a:gd name="T34" fmla="*/ 34 w 86"/>
                <a:gd name="T35" fmla="*/ 82 h 85"/>
                <a:gd name="T36" fmla="*/ 43 w 86"/>
                <a:gd name="T37" fmla="*/ 85 h 85"/>
                <a:gd name="T38" fmla="*/ 52 w 86"/>
                <a:gd name="T39" fmla="*/ 82 h 85"/>
                <a:gd name="T40" fmla="*/ 58 w 86"/>
                <a:gd name="T41" fmla="*/ 74 h 85"/>
                <a:gd name="T42" fmla="*/ 68 w 86"/>
                <a:gd name="T43" fmla="*/ 77 h 85"/>
                <a:gd name="T44" fmla="*/ 78 w 86"/>
                <a:gd name="T45" fmla="*/ 64 h 85"/>
                <a:gd name="T46" fmla="*/ 76 w 86"/>
                <a:gd name="T47" fmla="*/ 54 h 85"/>
                <a:gd name="T48" fmla="*/ 85 w 86"/>
                <a:gd name="T49" fmla="*/ 49 h 85"/>
                <a:gd name="T50" fmla="*/ 85 w 86"/>
                <a:gd name="T51" fmla="*/ 36 h 85"/>
                <a:gd name="T52" fmla="*/ 72 w 86"/>
                <a:gd name="T53" fmla="*/ 48 h 85"/>
                <a:gd name="T54" fmla="*/ 67 w 86"/>
                <a:gd name="T55" fmla="*/ 56 h 85"/>
                <a:gd name="T56" fmla="*/ 70 w 86"/>
                <a:gd name="T57" fmla="*/ 65 h 85"/>
                <a:gd name="T58" fmla="*/ 60 w 86"/>
                <a:gd name="T59" fmla="*/ 67 h 85"/>
                <a:gd name="T60" fmla="*/ 51 w 86"/>
                <a:gd name="T61" fmla="*/ 69 h 85"/>
                <a:gd name="T62" fmla="*/ 46 w 86"/>
                <a:gd name="T63" fmla="*/ 78 h 85"/>
                <a:gd name="T64" fmla="*/ 38 w 86"/>
                <a:gd name="T65" fmla="*/ 72 h 85"/>
                <a:gd name="T66" fmla="*/ 30 w 86"/>
                <a:gd name="T67" fmla="*/ 67 h 85"/>
                <a:gd name="T68" fmla="*/ 20 w 86"/>
                <a:gd name="T69" fmla="*/ 70 h 85"/>
                <a:gd name="T70" fmla="*/ 19 w 86"/>
                <a:gd name="T71" fmla="*/ 59 h 85"/>
                <a:gd name="T72" fmla="*/ 16 w 86"/>
                <a:gd name="T73" fmla="*/ 51 h 85"/>
                <a:gd name="T74" fmla="*/ 8 w 86"/>
                <a:gd name="T75" fmla="*/ 46 h 85"/>
                <a:gd name="T76" fmla="*/ 8 w 86"/>
                <a:gd name="T77" fmla="*/ 39 h 85"/>
                <a:gd name="T78" fmla="*/ 16 w 86"/>
                <a:gd name="T79" fmla="*/ 35 h 85"/>
                <a:gd name="T80" fmla="*/ 19 w 86"/>
                <a:gd name="T81" fmla="*/ 26 h 85"/>
                <a:gd name="T82" fmla="*/ 20 w 86"/>
                <a:gd name="T83" fmla="*/ 15 h 85"/>
                <a:gd name="T84" fmla="*/ 30 w 86"/>
                <a:gd name="T85" fmla="*/ 18 h 85"/>
                <a:gd name="T86" fmla="*/ 38 w 86"/>
                <a:gd name="T87" fmla="*/ 14 h 85"/>
                <a:gd name="T88" fmla="*/ 46 w 86"/>
                <a:gd name="T89" fmla="*/ 7 h 85"/>
                <a:gd name="T90" fmla="*/ 51 w 86"/>
                <a:gd name="T91" fmla="*/ 16 h 85"/>
                <a:gd name="T92" fmla="*/ 60 w 86"/>
                <a:gd name="T93" fmla="*/ 18 h 85"/>
                <a:gd name="T94" fmla="*/ 70 w 86"/>
                <a:gd name="T95" fmla="*/ 20 h 85"/>
                <a:gd name="T96" fmla="*/ 67 w 86"/>
                <a:gd name="T97" fmla="*/ 29 h 85"/>
                <a:gd name="T98" fmla="*/ 72 w 86"/>
                <a:gd name="T99" fmla="*/ 37 h 85"/>
                <a:gd name="T100" fmla="*/ 78 w 86"/>
                <a:gd name="T10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5">
                  <a:moveTo>
                    <a:pt x="85" y="36"/>
                  </a:moveTo>
                  <a:cubicBezTo>
                    <a:pt x="85" y="35"/>
                    <a:pt x="84" y="34"/>
                    <a:pt x="83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5" y="29"/>
                    <a:pt x="75" y="28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18"/>
                    <a:pt x="77" y="17"/>
                  </a:cubicBezTo>
                  <a:cubicBezTo>
                    <a:pt x="75" y="14"/>
                    <a:pt x="72" y="11"/>
                    <a:pt x="68" y="8"/>
                  </a:cubicBezTo>
                  <a:cubicBezTo>
                    <a:pt x="67" y="7"/>
                    <a:pt x="66" y="7"/>
                    <a:pt x="65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1" y="1"/>
                    <a:pt x="49" y="0"/>
                  </a:cubicBezTo>
                  <a:cubicBezTo>
                    <a:pt x="45" y="0"/>
                    <a:pt x="41" y="0"/>
                    <a:pt x="37" y="0"/>
                  </a:cubicBezTo>
                  <a:cubicBezTo>
                    <a:pt x="35" y="1"/>
                    <a:pt x="34" y="2"/>
                    <a:pt x="34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9" y="10"/>
                    <a:pt x="28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4" y="11"/>
                    <a:pt x="11" y="14"/>
                    <a:pt x="9" y="17"/>
                  </a:cubicBezTo>
                  <a:cubicBezTo>
                    <a:pt x="8" y="18"/>
                    <a:pt x="8" y="20"/>
                    <a:pt x="8" y="2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5"/>
                    <a:pt x="1" y="36"/>
                  </a:cubicBezTo>
                  <a:cubicBezTo>
                    <a:pt x="0" y="39"/>
                    <a:pt x="0" y="41"/>
                    <a:pt x="0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1" y="50"/>
                    <a:pt x="2" y="52"/>
                    <a:pt x="3" y="5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1" y="57"/>
                    <a:pt x="11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7"/>
                    <a:pt x="9" y="68"/>
                  </a:cubicBezTo>
                  <a:cubicBezTo>
                    <a:pt x="11" y="71"/>
                    <a:pt x="14" y="74"/>
                    <a:pt x="18" y="77"/>
                  </a:cubicBezTo>
                  <a:cubicBezTo>
                    <a:pt x="19" y="78"/>
                    <a:pt x="20" y="78"/>
                    <a:pt x="2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30" y="75"/>
                    <a:pt x="31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5" y="85"/>
                    <a:pt x="37" y="85"/>
                  </a:cubicBezTo>
                  <a:cubicBezTo>
                    <a:pt x="39" y="85"/>
                    <a:pt x="41" y="85"/>
                    <a:pt x="43" y="85"/>
                  </a:cubicBezTo>
                  <a:cubicBezTo>
                    <a:pt x="45" y="85"/>
                    <a:pt x="47" y="85"/>
                    <a:pt x="49" y="85"/>
                  </a:cubicBezTo>
                  <a:cubicBezTo>
                    <a:pt x="51" y="85"/>
                    <a:pt x="52" y="84"/>
                    <a:pt x="52" y="82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5"/>
                    <a:pt x="57" y="75"/>
                    <a:pt x="58" y="7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7" y="78"/>
                    <a:pt x="68" y="77"/>
                  </a:cubicBezTo>
                  <a:cubicBezTo>
                    <a:pt x="72" y="74"/>
                    <a:pt x="75" y="71"/>
                    <a:pt x="77" y="68"/>
                  </a:cubicBezTo>
                  <a:cubicBezTo>
                    <a:pt x="78" y="67"/>
                    <a:pt x="78" y="65"/>
                    <a:pt x="78" y="64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7"/>
                    <a:pt x="76" y="56"/>
                    <a:pt x="76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5" y="49"/>
                  </a:cubicBezTo>
                  <a:cubicBezTo>
                    <a:pt x="86" y="47"/>
                    <a:pt x="86" y="45"/>
                    <a:pt x="86" y="43"/>
                  </a:cubicBezTo>
                  <a:cubicBezTo>
                    <a:pt x="86" y="41"/>
                    <a:pt x="86" y="39"/>
                    <a:pt x="85" y="36"/>
                  </a:cubicBezTo>
                  <a:moveTo>
                    <a:pt x="78" y="46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1" y="48"/>
                    <a:pt x="70" y="49"/>
                    <a:pt x="70" y="51"/>
                  </a:cubicBezTo>
                  <a:cubicBezTo>
                    <a:pt x="69" y="52"/>
                    <a:pt x="68" y="54"/>
                    <a:pt x="67" y="56"/>
                  </a:cubicBezTo>
                  <a:cubicBezTo>
                    <a:pt x="67" y="57"/>
                    <a:pt x="67" y="58"/>
                    <a:pt x="67" y="59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7"/>
                    <a:pt x="67" y="68"/>
                    <a:pt x="6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7" y="66"/>
                    <a:pt x="56" y="67"/>
                  </a:cubicBezTo>
                  <a:cubicBezTo>
                    <a:pt x="55" y="68"/>
                    <a:pt x="53" y="69"/>
                    <a:pt x="51" y="69"/>
                  </a:cubicBezTo>
                  <a:cubicBezTo>
                    <a:pt x="50" y="70"/>
                    <a:pt x="49" y="70"/>
                    <a:pt x="48" y="7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4" y="78"/>
                    <a:pt x="42" y="78"/>
                    <a:pt x="40" y="78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0"/>
                    <a:pt x="36" y="70"/>
                    <a:pt x="35" y="69"/>
                  </a:cubicBezTo>
                  <a:cubicBezTo>
                    <a:pt x="33" y="69"/>
                    <a:pt x="31" y="68"/>
                    <a:pt x="30" y="67"/>
                  </a:cubicBezTo>
                  <a:cubicBezTo>
                    <a:pt x="29" y="66"/>
                    <a:pt x="27" y="66"/>
                    <a:pt x="26" y="67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68"/>
                    <a:pt x="17" y="67"/>
                    <a:pt x="16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7"/>
                    <a:pt x="19" y="56"/>
                  </a:cubicBezTo>
                  <a:cubicBezTo>
                    <a:pt x="18" y="54"/>
                    <a:pt x="17" y="52"/>
                    <a:pt x="16" y="51"/>
                  </a:cubicBezTo>
                  <a:cubicBezTo>
                    <a:pt x="16" y="49"/>
                    <a:pt x="15" y="48"/>
                    <a:pt x="14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1"/>
                    <a:pt x="8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6" y="36"/>
                    <a:pt x="16" y="35"/>
                  </a:cubicBezTo>
                  <a:cubicBezTo>
                    <a:pt x="17" y="33"/>
                    <a:pt x="18" y="31"/>
                    <a:pt x="19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9"/>
                    <a:pt x="29" y="19"/>
                    <a:pt x="30" y="18"/>
                  </a:cubicBezTo>
                  <a:cubicBezTo>
                    <a:pt x="31" y="17"/>
                    <a:pt x="33" y="17"/>
                    <a:pt x="35" y="16"/>
                  </a:cubicBezTo>
                  <a:cubicBezTo>
                    <a:pt x="36" y="16"/>
                    <a:pt x="37" y="15"/>
                    <a:pt x="38" y="1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7"/>
                    <a:pt x="46" y="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5"/>
                    <a:pt x="50" y="16"/>
                    <a:pt x="51" y="16"/>
                  </a:cubicBezTo>
                  <a:cubicBezTo>
                    <a:pt x="53" y="17"/>
                    <a:pt x="55" y="17"/>
                    <a:pt x="56" y="18"/>
                  </a:cubicBezTo>
                  <a:cubicBezTo>
                    <a:pt x="57" y="19"/>
                    <a:pt x="59" y="19"/>
                    <a:pt x="60" y="1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7" y="17"/>
                    <a:pt x="69" y="18"/>
                    <a:pt x="70" y="2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7"/>
                    <a:pt x="67" y="28"/>
                    <a:pt x="67" y="29"/>
                  </a:cubicBezTo>
                  <a:cubicBezTo>
                    <a:pt x="68" y="31"/>
                    <a:pt x="69" y="33"/>
                    <a:pt x="70" y="35"/>
                  </a:cubicBezTo>
                  <a:cubicBezTo>
                    <a:pt x="70" y="36"/>
                    <a:pt x="71" y="37"/>
                    <a:pt x="72" y="3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8" y="44"/>
                    <a:pt x="78" y="45"/>
                    <a:pt x="7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Freeform 55"/>
            <p:cNvSpPr>
              <a:spLocks noEditPoints="1"/>
            </p:cNvSpPr>
            <p:nvPr/>
          </p:nvSpPr>
          <p:spPr bwMode="auto">
            <a:xfrm>
              <a:off x="887" y="1883"/>
              <a:ext cx="69" cy="6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6 h 34"/>
                <a:gd name="T12" fmla="*/ 7 w 34"/>
                <a:gd name="T13" fmla="*/ 17 h 34"/>
                <a:gd name="T14" fmla="*/ 17 w 34"/>
                <a:gd name="T15" fmla="*/ 7 h 34"/>
                <a:gd name="T16" fmla="*/ 27 w 34"/>
                <a:gd name="T17" fmla="*/ 17 h 34"/>
                <a:gd name="T18" fmla="*/ 17 w 34"/>
                <a:gd name="T1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moveTo>
                    <a:pt x="17" y="26"/>
                  </a:moveTo>
                  <a:cubicBezTo>
                    <a:pt x="12" y="26"/>
                    <a:pt x="7" y="22"/>
                    <a:pt x="7" y="17"/>
                  </a:cubicBezTo>
                  <a:cubicBezTo>
                    <a:pt x="7" y="11"/>
                    <a:pt x="12" y="7"/>
                    <a:pt x="17" y="7"/>
                  </a:cubicBezTo>
                  <a:cubicBezTo>
                    <a:pt x="22" y="7"/>
                    <a:pt x="27" y="11"/>
                    <a:pt x="27" y="17"/>
                  </a:cubicBezTo>
                  <a:cubicBezTo>
                    <a:pt x="27" y="22"/>
                    <a:pt x="22" y="26"/>
                    <a:pt x="1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88" name="Freeform 56"/>
          <p:cNvSpPr>
            <a:spLocks noEditPoints="1"/>
          </p:cNvSpPr>
          <p:nvPr/>
        </p:nvSpPr>
        <p:spPr bwMode="auto">
          <a:xfrm>
            <a:off x="2328864" y="3136598"/>
            <a:ext cx="276225" cy="190559"/>
          </a:xfrm>
          <a:custGeom>
            <a:avLst/>
            <a:gdLst>
              <a:gd name="T0" fmla="*/ 82 w 86"/>
              <a:gd name="T1" fmla="*/ 7 h 59"/>
              <a:gd name="T2" fmla="*/ 74 w 86"/>
              <a:gd name="T3" fmla="*/ 4 h 59"/>
              <a:gd name="T4" fmla="*/ 66 w 86"/>
              <a:gd name="T5" fmla="*/ 7 h 59"/>
              <a:gd name="T6" fmla="*/ 63 w 86"/>
              <a:gd name="T7" fmla="*/ 15 h 59"/>
              <a:gd name="T8" fmla="*/ 64 w 86"/>
              <a:gd name="T9" fmla="*/ 20 h 59"/>
              <a:gd name="T10" fmla="*/ 50 w 86"/>
              <a:gd name="T11" fmla="*/ 32 h 59"/>
              <a:gd name="T12" fmla="*/ 42 w 86"/>
              <a:gd name="T13" fmla="*/ 30 h 59"/>
              <a:gd name="T14" fmla="*/ 35 w 86"/>
              <a:gd name="T15" fmla="*/ 32 h 59"/>
              <a:gd name="T16" fmla="*/ 25 w 86"/>
              <a:gd name="T17" fmla="*/ 20 h 59"/>
              <a:gd name="T18" fmla="*/ 23 w 86"/>
              <a:gd name="T19" fmla="*/ 4 h 59"/>
              <a:gd name="T20" fmla="*/ 14 w 86"/>
              <a:gd name="T21" fmla="*/ 0 h 59"/>
              <a:gd name="T22" fmla="*/ 4 w 86"/>
              <a:gd name="T23" fmla="*/ 4 h 59"/>
              <a:gd name="T24" fmla="*/ 0 w 86"/>
              <a:gd name="T25" fmla="*/ 14 h 59"/>
              <a:gd name="T26" fmla="*/ 4 w 86"/>
              <a:gd name="T27" fmla="*/ 23 h 59"/>
              <a:gd name="T28" fmla="*/ 14 w 86"/>
              <a:gd name="T29" fmla="*/ 27 h 59"/>
              <a:gd name="T30" fmla="*/ 20 w 86"/>
              <a:gd name="T31" fmla="*/ 25 h 59"/>
              <a:gd name="T32" fmla="*/ 30 w 86"/>
              <a:gd name="T33" fmla="*/ 37 h 59"/>
              <a:gd name="T34" fmla="*/ 32 w 86"/>
              <a:gd name="T35" fmla="*/ 55 h 59"/>
              <a:gd name="T36" fmla="*/ 42 w 86"/>
              <a:gd name="T37" fmla="*/ 59 h 59"/>
              <a:gd name="T38" fmla="*/ 52 w 86"/>
              <a:gd name="T39" fmla="*/ 55 h 59"/>
              <a:gd name="T40" fmla="*/ 55 w 86"/>
              <a:gd name="T41" fmla="*/ 38 h 59"/>
              <a:gd name="T42" fmla="*/ 69 w 86"/>
              <a:gd name="T43" fmla="*/ 25 h 59"/>
              <a:gd name="T44" fmla="*/ 74 w 86"/>
              <a:gd name="T45" fmla="*/ 27 h 59"/>
              <a:gd name="T46" fmla="*/ 82 w 86"/>
              <a:gd name="T47" fmla="*/ 23 h 59"/>
              <a:gd name="T48" fmla="*/ 86 w 86"/>
              <a:gd name="T49" fmla="*/ 15 h 59"/>
              <a:gd name="T50" fmla="*/ 82 w 86"/>
              <a:gd name="T51" fmla="*/ 7 h 59"/>
              <a:gd name="T52" fmla="*/ 9 w 86"/>
              <a:gd name="T53" fmla="*/ 18 h 59"/>
              <a:gd name="T54" fmla="*/ 8 w 86"/>
              <a:gd name="T55" fmla="*/ 14 h 59"/>
              <a:gd name="T56" fmla="*/ 9 w 86"/>
              <a:gd name="T57" fmla="*/ 9 h 59"/>
              <a:gd name="T58" fmla="*/ 14 w 86"/>
              <a:gd name="T59" fmla="*/ 8 h 59"/>
              <a:gd name="T60" fmla="*/ 18 w 86"/>
              <a:gd name="T61" fmla="*/ 9 h 59"/>
              <a:gd name="T62" fmla="*/ 18 w 86"/>
              <a:gd name="T63" fmla="*/ 18 h 59"/>
              <a:gd name="T64" fmla="*/ 9 w 86"/>
              <a:gd name="T65" fmla="*/ 18 h 59"/>
              <a:gd name="T66" fmla="*/ 77 w 86"/>
              <a:gd name="T67" fmla="*/ 18 h 59"/>
              <a:gd name="T68" fmla="*/ 71 w 86"/>
              <a:gd name="T69" fmla="*/ 18 h 59"/>
              <a:gd name="T70" fmla="*/ 70 w 86"/>
              <a:gd name="T71" fmla="*/ 15 h 59"/>
              <a:gd name="T72" fmla="*/ 71 w 86"/>
              <a:gd name="T73" fmla="*/ 12 h 59"/>
              <a:gd name="T74" fmla="*/ 74 w 86"/>
              <a:gd name="T75" fmla="*/ 11 h 59"/>
              <a:gd name="T76" fmla="*/ 77 w 86"/>
              <a:gd name="T77" fmla="*/ 12 h 59"/>
              <a:gd name="T78" fmla="*/ 78 w 86"/>
              <a:gd name="T79" fmla="*/ 15 h 59"/>
              <a:gd name="T80" fmla="*/ 77 w 86"/>
              <a:gd name="T81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" h="59">
                <a:moveTo>
                  <a:pt x="82" y="7"/>
                </a:moveTo>
                <a:cubicBezTo>
                  <a:pt x="80" y="5"/>
                  <a:pt x="77" y="4"/>
                  <a:pt x="74" y="4"/>
                </a:cubicBezTo>
                <a:cubicBezTo>
                  <a:pt x="71" y="4"/>
                  <a:pt x="68" y="5"/>
                  <a:pt x="66" y="7"/>
                </a:cubicBezTo>
                <a:cubicBezTo>
                  <a:pt x="64" y="9"/>
                  <a:pt x="63" y="12"/>
                  <a:pt x="63" y="15"/>
                </a:cubicBezTo>
                <a:cubicBezTo>
                  <a:pt x="63" y="17"/>
                  <a:pt x="63" y="18"/>
                  <a:pt x="64" y="20"/>
                </a:cubicBezTo>
                <a:cubicBezTo>
                  <a:pt x="50" y="32"/>
                  <a:pt x="50" y="32"/>
                  <a:pt x="50" y="32"/>
                </a:cubicBezTo>
                <a:cubicBezTo>
                  <a:pt x="47" y="31"/>
                  <a:pt x="45" y="30"/>
                  <a:pt x="42" y="30"/>
                </a:cubicBezTo>
                <a:cubicBezTo>
                  <a:pt x="40" y="30"/>
                  <a:pt x="37" y="31"/>
                  <a:pt x="35" y="32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15"/>
                  <a:pt x="27" y="8"/>
                  <a:pt x="23" y="4"/>
                </a:cubicBezTo>
                <a:cubicBezTo>
                  <a:pt x="21" y="2"/>
                  <a:pt x="17" y="0"/>
                  <a:pt x="14" y="0"/>
                </a:cubicBezTo>
                <a:cubicBezTo>
                  <a:pt x="10" y="0"/>
                  <a:pt x="7" y="2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7"/>
                  <a:pt x="14" y="27"/>
                </a:cubicBezTo>
                <a:cubicBezTo>
                  <a:pt x="16" y="27"/>
                  <a:pt x="18" y="26"/>
                  <a:pt x="20" y="25"/>
                </a:cubicBezTo>
                <a:cubicBezTo>
                  <a:pt x="30" y="37"/>
                  <a:pt x="30" y="37"/>
                  <a:pt x="30" y="37"/>
                </a:cubicBezTo>
                <a:cubicBezTo>
                  <a:pt x="27" y="43"/>
                  <a:pt x="27" y="50"/>
                  <a:pt x="32" y="55"/>
                </a:cubicBezTo>
                <a:cubicBezTo>
                  <a:pt x="35" y="58"/>
                  <a:pt x="38" y="59"/>
                  <a:pt x="42" y="59"/>
                </a:cubicBezTo>
                <a:cubicBezTo>
                  <a:pt x="46" y="59"/>
                  <a:pt x="50" y="58"/>
                  <a:pt x="52" y="55"/>
                </a:cubicBezTo>
                <a:cubicBezTo>
                  <a:pt x="57" y="50"/>
                  <a:pt x="58" y="43"/>
                  <a:pt x="55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71" y="26"/>
                  <a:pt x="72" y="27"/>
                  <a:pt x="74" y="27"/>
                </a:cubicBezTo>
                <a:cubicBezTo>
                  <a:pt x="77" y="27"/>
                  <a:pt x="80" y="25"/>
                  <a:pt x="82" y="23"/>
                </a:cubicBezTo>
                <a:cubicBezTo>
                  <a:pt x="85" y="21"/>
                  <a:pt x="86" y="18"/>
                  <a:pt x="86" y="15"/>
                </a:cubicBezTo>
                <a:cubicBezTo>
                  <a:pt x="86" y="12"/>
                  <a:pt x="85" y="9"/>
                  <a:pt x="82" y="7"/>
                </a:cubicBezTo>
                <a:moveTo>
                  <a:pt x="9" y="18"/>
                </a:moveTo>
                <a:cubicBezTo>
                  <a:pt x="8" y="17"/>
                  <a:pt x="8" y="15"/>
                  <a:pt x="8" y="14"/>
                </a:cubicBezTo>
                <a:cubicBezTo>
                  <a:pt x="8" y="12"/>
                  <a:pt x="8" y="10"/>
                  <a:pt x="9" y="9"/>
                </a:cubicBezTo>
                <a:cubicBezTo>
                  <a:pt x="11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5"/>
                  <a:pt x="18" y="18"/>
                </a:cubicBezTo>
                <a:cubicBezTo>
                  <a:pt x="16" y="20"/>
                  <a:pt x="12" y="20"/>
                  <a:pt x="9" y="18"/>
                </a:cubicBezTo>
                <a:moveTo>
                  <a:pt x="77" y="18"/>
                </a:moveTo>
                <a:cubicBezTo>
                  <a:pt x="76" y="20"/>
                  <a:pt x="73" y="20"/>
                  <a:pt x="71" y="18"/>
                </a:cubicBezTo>
                <a:cubicBezTo>
                  <a:pt x="71" y="17"/>
                  <a:pt x="70" y="16"/>
                  <a:pt x="70" y="15"/>
                </a:cubicBezTo>
                <a:cubicBezTo>
                  <a:pt x="70" y="14"/>
                  <a:pt x="71" y="13"/>
                  <a:pt x="71" y="12"/>
                </a:cubicBezTo>
                <a:cubicBezTo>
                  <a:pt x="72" y="11"/>
                  <a:pt x="73" y="11"/>
                  <a:pt x="74" y="11"/>
                </a:cubicBezTo>
                <a:cubicBezTo>
                  <a:pt x="75" y="11"/>
                  <a:pt x="76" y="11"/>
                  <a:pt x="77" y="12"/>
                </a:cubicBezTo>
                <a:cubicBezTo>
                  <a:pt x="78" y="13"/>
                  <a:pt x="78" y="14"/>
                  <a:pt x="78" y="15"/>
                </a:cubicBezTo>
                <a:cubicBezTo>
                  <a:pt x="78" y="16"/>
                  <a:pt x="78" y="17"/>
                  <a:pt x="77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849313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01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046288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02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3251200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03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44095" name="Freeform 63"/>
          <p:cNvSpPr>
            <a:spLocks noEditPoints="1"/>
          </p:cNvSpPr>
          <p:nvPr/>
        </p:nvSpPr>
        <p:spPr bwMode="auto">
          <a:xfrm>
            <a:off x="776288" y="4383171"/>
            <a:ext cx="176212" cy="161975"/>
          </a:xfrm>
          <a:custGeom>
            <a:avLst/>
            <a:gdLst>
              <a:gd name="T0" fmla="*/ 44 w 168"/>
              <a:gd name="T1" fmla="*/ 73 h 154"/>
              <a:gd name="T2" fmla="*/ 16 w 168"/>
              <a:gd name="T3" fmla="*/ 73 h 154"/>
              <a:gd name="T4" fmla="*/ 20 w 168"/>
              <a:gd name="T5" fmla="*/ 64 h 154"/>
              <a:gd name="T6" fmla="*/ 40 w 168"/>
              <a:gd name="T7" fmla="*/ 57 h 154"/>
              <a:gd name="T8" fmla="*/ 20 w 168"/>
              <a:gd name="T9" fmla="*/ 64 h 154"/>
              <a:gd name="T10" fmla="*/ 120 w 168"/>
              <a:gd name="T11" fmla="*/ 18 h 154"/>
              <a:gd name="T12" fmla="*/ 54 w 168"/>
              <a:gd name="T13" fmla="*/ 0 h 154"/>
              <a:gd name="T14" fmla="*/ 6 w 168"/>
              <a:gd name="T15" fmla="*/ 18 h 154"/>
              <a:gd name="T16" fmla="*/ 6 w 168"/>
              <a:gd name="T17" fmla="*/ 146 h 154"/>
              <a:gd name="T18" fmla="*/ 54 w 168"/>
              <a:gd name="T19" fmla="*/ 154 h 154"/>
              <a:gd name="T20" fmla="*/ 120 w 168"/>
              <a:gd name="T21" fmla="*/ 146 h 154"/>
              <a:gd name="T22" fmla="*/ 168 w 168"/>
              <a:gd name="T23" fmla="*/ 24 h 154"/>
              <a:gd name="T24" fmla="*/ 48 w 168"/>
              <a:gd name="T25" fmla="*/ 134 h 154"/>
              <a:gd name="T26" fmla="*/ 48 w 168"/>
              <a:gd name="T27" fmla="*/ 30 h 154"/>
              <a:gd name="T28" fmla="*/ 108 w 168"/>
              <a:gd name="T29" fmla="*/ 142 h 154"/>
              <a:gd name="T30" fmla="*/ 108 w 168"/>
              <a:gd name="T31" fmla="*/ 12 h 154"/>
              <a:gd name="T32" fmla="*/ 156 w 168"/>
              <a:gd name="T33" fmla="*/ 134 h 154"/>
              <a:gd name="T34" fmla="*/ 156 w 168"/>
              <a:gd name="T35" fmla="*/ 30 h 154"/>
              <a:gd name="T36" fmla="*/ 20 w 168"/>
              <a:gd name="T37" fmla="*/ 51 h 154"/>
              <a:gd name="T38" fmla="*/ 40 w 168"/>
              <a:gd name="T39" fmla="*/ 44 h 154"/>
              <a:gd name="T40" fmla="*/ 20 w 168"/>
              <a:gd name="T41" fmla="*/ 51 h 154"/>
              <a:gd name="T42" fmla="*/ 30 w 168"/>
              <a:gd name="T43" fmla="*/ 101 h 154"/>
              <a:gd name="T44" fmla="*/ 20 w 168"/>
              <a:gd name="T45" fmla="*/ 123 h 154"/>
              <a:gd name="T46" fmla="*/ 39 w 168"/>
              <a:gd name="T47" fmla="*/ 123 h 154"/>
              <a:gd name="T48" fmla="*/ 39 w 168"/>
              <a:gd name="T49" fmla="*/ 104 h 154"/>
              <a:gd name="T50" fmla="*/ 30 w 168"/>
              <a:gd name="T51" fmla="*/ 120 h 154"/>
              <a:gd name="T52" fmla="*/ 24 w 168"/>
              <a:gd name="T53" fmla="*/ 114 h 154"/>
              <a:gd name="T54" fmla="*/ 30 w 168"/>
              <a:gd name="T55" fmla="*/ 108 h 154"/>
              <a:gd name="T56" fmla="*/ 36 w 168"/>
              <a:gd name="T57" fmla="*/ 114 h 154"/>
              <a:gd name="T58" fmla="*/ 128 w 168"/>
              <a:gd name="T59" fmla="*/ 64 h 154"/>
              <a:gd name="T60" fmla="*/ 148 w 168"/>
              <a:gd name="T61" fmla="*/ 57 h 154"/>
              <a:gd name="T62" fmla="*/ 128 w 168"/>
              <a:gd name="T63" fmla="*/ 64 h 154"/>
              <a:gd name="T64" fmla="*/ 148 w 168"/>
              <a:gd name="T65" fmla="*/ 77 h 154"/>
              <a:gd name="T66" fmla="*/ 128 w 168"/>
              <a:gd name="T67" fmla="*/ 70 h 154"/>
              <a:gd name="T68" fmla="*/ 128 w 168"/>
              <a:gd name="T69" fmla="*/ 51 h 154"/>
              <a:gd name="T70" fmla="*/ 152 w 168"/>
              <a:gd name="T71" fmla="*/ 47 h 154"/>
              <a:gd name="T72" fmla="*/ 124 w 168"/>
              <a:gd name="T73" fmla="*/ 47 h 154"/>
              <a:gd name="T74" fmla="*/ 71 w 168"/>
              <a:gd name="T75" fmla="*/ 70 h 154"/>
              <a:gd name="T76" fmla="*/ 97 w 168"/>
              <a:gd name="T77" fmla="*/ 63 h 154"/>
              <a:gd name="T78" fmla="*/ 71 w 168"/>
              <a:gd name="T79" fmla="*/ 70 h 154"/>
              <a:gd name="T80" fmla="*/ 138 w 168"/>
              <a:gd name="T81" fmla="*/ 101 h 154"/>
              <a:gd name="T82" fmla="*/ 128 w 168"/>
              <a:gd name="T83" fmla="*/ 123 h 154"/>
              <a:gd name="T84" fmla="*/ 147 w 168"/>
              <a:gd name="T85" fmla="*/ 123 h 154"/>
              <a:gd name="T86" fmla="*/ 147 w 168"/>
              <a:gd name="T87" fmla="*/ 104 h 154"/>
              <a:gd name="T88" fmla="*/ 138 w 168"/>
              <a:gd name="T89" fmla="*/ 120 h 154"/>
              <a:gd name="T90" fmla="*/ 132 w 168"/>
              <a:gd name="T91" fmla="*/ 114 h 154"/>
              <a:gd name="T92" fmla="*/ 138 w 168"/>
              <a:gd name="T93" fmla="*/ 108 h 154"/>
              <a:gd name="T94" fmla="*/ 144 w 168"/>
              <a:gd name="T95" fmla="*/ 114 h 154"/>
              <a:gd name="T96" fmla="*/ 71 w 168"/>
              <a:gd name="T97" fmla="*/ 38 h 154"/>
              <a:gd name="T98" fmla="*/ 97 w 168"/>
              <a:gd name="T99" fmla="*/ 31 h 154"/>
              <a:gd name="T100" fmla="*/ 71 w 168"/>
              <a:gd name="T101" fmla="*/ 38 h 154"/>
              <a:gd name="T102" fmla="*/ 97 w 168"/>
              <a:gd name="T103" fmla="*/ 54 h 154"/>
              <a:gd name="T104" fmla="*/ 71 w 168"/>
              <a:gd name="T105" fmla="*/ 47 h 154"/>
              <a:gd name="T106" fmla="*/ 95 w 168"/>
              <a:gd name="T107" fmla="*/ 106 h 154"/>
              <a:gd name="T108" fmla="*/ 84 w 168"/>
              <a:gd name="T109" fmla="*/ 101 h 154"/>
              <a:gd name="T110" fmla="*/ 68 w 168"/>
              <a:gd name="T111" fmla="*/ 116 h 154"/>
              <a:gd name="T112" fmla="*/ 95 w 168"/>
              <a:gd name="T113" fmla="*/ 127 h 154"/>
              <a:gd name="T114" fmla="*/ 95 w 168"/>
              <a:gd name="T115" fmla="*/ 106 h 154"/>
              <a:gd name="T116" fmla="*/ 84 w 168"/>
              <a:gd name="T117" fmla="*/ 125 h 154"/>
              <a:gd name="T118" fmla="*/ 78 w 168"/>
              <a:gd name="T119" fmla="*/ 122 h 154"/>
              <a:gd name="T120" fmla="*/ 78 w 168"/>
              <a:gd name="T121" fmla="*/ 110 h 154"/>
              <a:gd name="T122" fmla="*/ 90 w 168"/>
              <a:gd name="T123" fmla="*/ 1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" h="154">
                <a:moveTo>
                  <a:pt x="2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2" y="77"/>
                  <a:pt x="44" y="75"/>
                  <a:pt x="44" y="73"/>
                </a:cubicBezTo>
                <a:cubicBezTo>
                  <a:pt x="44" y="71"/>
                  <a:pt x="42" y="70"/>
                  <a:pt x="4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18" y="70"/>
                  <a:pt x="16" y="71"/>
                  <a:pt x="16" y="73"/>
                </a:cubicBezTo>
                <a:cubicBezTo>
                  <a:pt x="16" y="75"/>
                  <a:pt x="18" y="77"/>
                  <a:pt x="20" y="77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7"/>
                  <a:pt x="4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8" y="57"/>
                  <a:pt x="16" y="58"/>
                  <a:pt x="16" y="60"/>
                </a:cubicBezTo>
                <a:cubicBezTo>
                  <a:pt x="16" y="62"/>
                  <a:pt x="18" y="64"/>
                  <a:pt x="20" y="64"/>
                </a:cubicBezTo>
                <a:close/>
                <a:moveTo>
                  <a:pt x="162" y="18"/>
                </a:moveTo>
                <a:cubicBezTo>
                  <a:pt x="162" y="18"/>
                  <a:pt x="162" y="18"/>
                  <a:pt x="16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21"/>
                  <a:pt x="0" y="2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6"/>
                  <a:pt x="6" y="146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151"/>
                  <a:pt x="51" y="154"/>
                  <a:pt x="5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5" y="146"/>
                  <a:pt x="168" y="143"/>
                  <a:pt x="168" y="140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1"/>
                  <a:pt x="165" y="18"/>
                  <a:pt x="162" y="18"/>
                </a:cubicBezTo>
                <a:close/>
                <a:moveTo>
                  <a:pt x="48" y="134"/>
                </a:moveTo>
                <a:cubicBezTo>
                  <a:pt x="48" y="134"/>
                  <a:pt x="48" y="134"/>
                  <a:pt x="48" y="134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134"/>
                  <a:pt x="48" y="134"/>
                  <a:pt x="48" y="134"/>
                </a:cubicBezTo>
                <a:close/>
                <a:moveTo>
                  <a:pt x="108" y="142"/>
                </a:moveTo>
                <a:cubicBezTo>
                  <a:pt x="108" y="142"/>
                  <a:pt x="108" y="142"/>
                  <a:pt x="108" y="142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2"/>
                  <a:pt x="60" y="12"/>
                  <a:pt x="60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42"/>
                  <a:pt x="108" y="142"/>
                  <a:pt x="108" y="142"/>
                </a:cubicBezTo>
                <a:close/>
                <a:moveTo>
                  <a:pt x="156" y="134"/>
                </a:moveTo>
                <a:cubicBezTo>
                  <a:pt x="156" y="134"/>
                  <a:pt x="156" y="134"/>
                  <a:pt x="156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134"/>
                  <a:pt x="156" y="134"/>
                  <a:pt x="156" y="134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2" y="51"/>
                  <a:pt x="44" y="49"/>
                  <a:pt x="44" y="47"/>
                </a:cubicBezTo>
                <a:cubicBezTo>
                  <a:pt x="44" y="45"/>
                  <a:pt x="42" y="44"/>
                  <a:pt x="4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4"/>
                  <a:pt x="16" y="45"/>
                  <a:pt x="16" y="47"/>
                </a:cubicBezTo>
                <a:cubicBezTo>
                  <a:pt x="16" y="49"/>
                  <a:pt x="18" y="51"/>
                  <a:pt x="20" y="51"/>
                </a:cubicBezTo>
                <a:close/>
                <a:moveTo>
                  <a:pt x="39" y="104"/>
                </a:moveTo>
                <a:cubicBezTo>
                  <a:pt x="39" y="104"/>
                  <a:pt x="39" y="104"/>
                  <a:pt x="39" y="104"/>
                </a:cubicBezTo>
                <a:cubicBezTo>
                  <a:pt x="37" y="102"/>
                  <a:pt x="34" y="101"/>
                  <a:pt x="30" y="101"/>
                </a:cubicBezTo>
                <a:cubicBezTo>
                  <a:pt x="26" y="101"/>
                  <a:pt x="23" y="102"/>
                  <a:pt x="21" y="104"/>
                </a:cubicBezTo>
                <a:cubicBezTo>
                  <a:pt x="18" y="107"/>
                  <a:pt x="17" y="110"/>
                  <a:pt x="17" y="114"/>
                </a:cubicBezTo>
                <a:cubicBezTo>
                  <a:pt x="17" y="117"/>
                  <a:pt x="18" y="121"/>
                  <a:pt x="20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5"/>
                  <a:pt x="26" y="127"/>
                  <a:pt x="30" y="127"/>
                </a:cubicBezTo>
                <a:cubicBezTo>
                  <a:pt x="34" y="127"/>
                  <a:pt x="37" y="125"/>
                  <a:pt x="39" y="123"/>
                </a:cubicBezTo>
                <a:cubicBezTo>
                  <a:pt x="42" y="121"/>
                  <a:pt x="43" y="117"/>
                  <a:pt x="43" y="114"/>
                </a:cubicBezTo>
                <a:cubicBezTo>
                  <a:pt x="43" y="110"/>
                  <a:pt x="42" y="107"/>
                  <a:pt x="39" y="105"/>
                </a:cubicBezTo>
                <a:cubicBezTo>
                  <a:pt x="39" y="104"/>
                  <a:pt x="39" y="104"/>
                  <a:pt x="39" y="104"/>
                </a:cubicBezTo>
                <a:close/>
                <a:moveTo>
                  <a:pt x="34" y="118"/>
                </a:moveTo>
                <a:cubicBezTo>
                  <a:pt x="34" y="118"/>
                  <a:pt x="34" y="118"/>
                  <a:pt x="34" y="118"/>
                </a:cubicBezTo>
                <a:cubicBezTo>
                  <a:pt x="33" y="119"/>
                  <a:pt x="32" y="120"/>
                  <a:pt x="30" y="120"/>
                </a:cubicBezTo>
                <a:cubicBezTo>
                  <a:pt x="28" y="120"/>
                  <a:pt x="27" y="119"/>
                  <a:pt x="26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17"/>
                  <a:pt x="24" y="115"/>
                  <a:pt x="24" y="114"/>
                </a:cubicBezTo>
                <a:cubicBezTo>
                  <a:pt x="24" y="112"/>
                  <a:pt x="24" y="111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7" y="108"/>
                  <a:pt x="28" y="108"/>
                  <a:pt x="30" y="108"/>
                </a:cubicBezTo>
                <a:cubicBezTo>
                  <a:pt x="32" y="108"/>
                  <a:pt x="33" y="108"/>
                  <a:pt x="34" y="109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1"/>
                  <a:pt x="36" y="112"/>
                  <a:pt x="36" y="114"/>
                </a:cubicBezTo>
                <a:cubicBezTo>
                  <a:pt x="36" y="115"/>
                  <a:pt x="35" y="117"/>
                  <a:pt x="34" y="118"/>
                </a:cubicBezTo>
                <a:close/>
                <a:moveTo>
                  <a:pt x="128" y="64"/>
                </a:moveTo>
                <a:cubicBezTo>
                  <a:pt x="128" y="64"/>
                  <a:pt x="128" y="64"/>
                  <a:pt x="12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7"/>
                  <a:pt x="148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6" y="57"/>
                  <a:pt x="124" y="58"/>
                  <a:pt x="124" y="60"/>
                </a:cubicBezTo>
                <a:cubicBezTo>
                  <a:pt x="124" y="62"/>
                  <a:pt x="126" y="64"/>
                  <a:pt x="128" y="64"/>
                </a:cubicBezTo>
                <a:close/>
                <a:moveTo>
                  <a:pt x="128" y="77"/>
                </a:moveTo>
                <a:cubicBezTo>
                  <a:pt x="128" y="77"/>
                  <a:pt x="128" y="77"/>
                  <a:pt x="12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50" y="77"/>
                  <a:pt x="152" y="75"/>
                  <a:pt x="152" y="73"/>
                </a:cubicBezTo>
                <a:cubicBezTo>
                  <a:pt x="152" y="71"/>
                  <a:pt x="150" y="70"/>
                  <a:pt x="148" y="70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6" y="70"/>
                  <a:pt x="124" y="71"/>
                  <a:pt x="124" y="73"/>
                </a:cubicBezTo>
                <a:cubicBezTo>
                  <a:pt x="124" y="75"/>
                  <a:pt x="126" y="77"/>
                  <a:pt x="128" y="77"/>
                </a:cubicBezTo>
                <a:close/>
                <a:moveTo>
                  <a:pt x="128" y="51"/>
                </a:moveTo>
                <a:cubicBezTo>
                  <a:pt x="128" y="51"/>
                  <a:pt x="128" y="51"/>
                  <a:pt x="128" y="5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50" y="51"/>
                  <a:pt x="152" y="49"/>
                  <a:pt x="152" y="47"/>
                </a:cubicBezTo>
                <a:cubicBezTo>
                  <a:pt x="152" y="45"/>
                  <a:pt x="150" y="44"/>
                  <a:pt x="14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6" y="44"/>
                  <a:pt x="124" y="45"/>
                  <a:pt x="124" y="47"/>
                </a:cubicBezTo>
                <a:cubicBezTo>
                  <a:pt x="124" y="49"/>
                  <a:pt x="126" y="51"/>
                  <a:pt x="128" y="51"/>
                </a:cubicBezTo>
                <a:close/>
                <a:moveTo>
                  <a:pt x="71" y="70"/>
                </a:moveTo>
                <a:cubicBezTo>
                  <a:pt x="71" y="70"/>
                  <a:pt x="71" y="70"/>
                  <a:pt x="71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70"/>
                  <a:pt x="100" y="68"/>
                  <a:pt x="100" y="66"/>
                </a:cubicBezTo>
                <a:cubicBezTo>
                  <a:pt x="100" y="64"/>
                  <a:pt x="99" y="63"/>
                  <a:pt x="97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69" y="63"/>
                  <a:pt x="68" y="64"/>
                  <a:pt x="68" y="66"/>
                </a:cubicBezTo>
                <a:cubicBezTo>
                  <a:pt x="68" y="68"/>
                  <a:pt x="69" y="70"/>
                  <a:pt x="71" y="70"/>
                </a:cubicBezTo>
                <a:close/>
                <a:moveTo>
                  <a:pt x="147" y="104"/>
                </a:moveTo>
                <a:cubicBezTo>
                  <a:pt x="147" y="104"/>
                  <a:pt x="147" y="104"/>
                  <a:pt x="147" y="104"/>
                </a:cubicBezTo>
                <a:cubicBezTo>
                  <a:pt x="145" y="102"/>
                  <a:pt x="142" y="101"/>
                  <a:pt x="138" y="101"/>
                </a:cubicBezTo>
                <a:cubicBezTo>
                  <a:pt x="134" y="101"/>
                  <a:pt x="131" y="102"/>
                  <a:pt x="129" y="104"/>
                </a:cubicBezTo>
                <a:cubicBezTo>
                  <a:pt x="126" y="107"/>
                  <a:pt x="125" y="110"/>
                  <a:pt x="125" y="114"/>
                </a:cubicBezTo>
                <a:cubicBezTo>
                  <a:pt x="125" y="117"/>
                  <a:pt x="126" y="121"/>
                  <a:pt x="128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31" y="125"/>
                  <a:pt x="134" y="127"/>
                  <a:pt x="138" y="127"/>
                </a:cubicBezTo>
                <a:cubicBezTo>
                  <a:pt x="142" y="127"/>
                  <a:pt x="145" y="125"/>
                  <a:pt x="147" y="123"/>
                </a:cubicBezTo>
                <a:cubicBezTo>
                  <a:pt x="150" y="121"/>
                  <a:pt x="151" y="117"/>
                  <a:pt x="151" y="114"/>
                </a:cubicBezTo>
                <a:cubicBezTo>
                  <a:pt x="151" y="110"/>
                  <a:pt x="150" y="107"/>
                  <a:pt x="147" y="105"/>
                </a:cubicBezTo>
                <a:cubicBezTo>
                  <a:pt x="147" y="104"/>
                  <a:pt x="147" y="104"/>
                  <a:pt x="147" y="104"/>
                </a:cubicBezTo>
                <a:close/>
                <a:moveTo>
                  <a:pt x="142" y="118"/>
                </a:moveTo>
                <a:cubicBezTo>
                  <a:pt x="142" y="118"/>
                  <a:pt x="142" y="118"/>
                  <a:pt x="142" y="118"/>
                </a:cubicBezTo>
                <a:cubicBezTo>
                  <a:pt x="141" y="119"/>
                  <a:pt x="140" y="120"/>
                  <a:pt x="138" y="120"/>
                </a:cubicBezTo>
                <a:cubicBezTo>
                  <a:pt x="136" y="120"/>
                  <a:pt x="135" y="119"/>
                  <a:pt x="134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2" y="117"/>
                  <a:pt x="132" y="115"/>
                  <a:pt x="132" y="114"/>
                </a:cubicBezTo>
                <a:cubicBezTo>
                  <a:pt x="132" y="112"/>
                  <a:pt x="132" y="111"/>
                  <a:pt x="134" y="10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5" y="108"/>
                  <a:pt x="136" y="108"/>
                  <a:pt x="138" y="108"/>
                </a:cubicBezTo>
                <a:cubicBezTo>
                  <a:pt x="140" y="108"/>
                  <a:pt x="141" y="108"/>
                  <a:pt x="142" y="109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3" y="111"/>
                  <a:pt x="144" y="112"/>
                  <a:pt x="144" y="114"/>
                </a:cubicBezTo>
                <a:cubicBezTo>
                  <a:pt x="144" y="115"/>
                  <a:pt x="143" y="117"/>
                  <a:pt x="142" y="118"/>
                </a:cubicBezTo>
                <a:close/>
                <a:moveTo>
                  <a:pt x="71" y="38"/>
                </a:moveTo>
                <a:cubicBezTo>
                  <a:pt x="71" y="38"/>
                  <a:pt x="71" y="38"/>
                  <a:pt x="71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9" y="38"/>
                  <a:pt x="100" y="36"/>
                  <a:pt x="100" y="34"/>
                </a:cubicBezTo>
                <a:cubicBezTo>
                  <a:pt x="100" y="33"/>
                  <a:pt x="99" y="31"/>
                  <a:pt x="9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69" y="31"/>
                  <a:pt x="68" y="33"/>
                  <a:pt x="68" y="34"/>
                </a:cubicBezTo>
                <a:cubicBezTo>
                  <a:pt x="68" y="36"/>
                  <a:pt x="69" y="38"/>
                  <a:pt x="71" y="38"/>
                </a:cubicBezTo>
                <a:close/>
                <a:moveTo>
                  <a:pt x="71" y="54"/>
                </a:moveTo>
                <a:cubicBezTo>
                  <a:pt x="71" y="54"/>
                  <a:pt x="71" y="54"/>
                  <a:pt x="71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2"/>
                  <a:pt x="100" y="50"/>
                </a:cubicBezTo>
                <a:cubicBezTo>
                  <a:pt x="100" y="48"/>
                  <a:pt x="99" y="47"/>
                  <a:pt x="97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8" y="48"/>
                  <a:pt x="68" y="50"/>
                </a:cubicBezTo>
                <a:cubicBezTo>
                  <a:pt x="68" y="52"/>
                  <a:pt x="69" y="54"/>
                  <a:pt x="71" y="54"/>
                </a:cubicBezTo>
                <a:close/>
                <a:moveTo>
                  <a:pt x="95" y="106"/>
                </a:move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2" y="103"/>
                  <a:pt x="88" y="101"/>
                  <a:pt x="84" y="101"/>
                </a:cubicBezTo>
                <a:cubicBezTo>
                  <a:pt x="80" y="101"/>
                  <a:pt x="76" y="103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0" y="108"/>
                  <a:pt x="68" y="112"/>
                  <a:pt x="68" y="116"/>
                </a:cubicBezTo>
                <a:cubicBezTo>
                  <a:pt x="68" y="121"/>
                  <a:pt x="70" y="124"/>
                  <a:pt x="73" y="127"/>
                </a:cubicBezTo>
                <a:cubicBezTo>
                  <a:pt x="76" y="130"/>
                  <a:pt x="80" y="132"/>
                  <a:pt x="84" y="132"/>
                </a:cubicBezTo>
                <a:cubicBezTo>
                  <a:pt x="88" y="132"/>
                  <a:pt x="92" y="130"/>
                  <a:pt x="95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8" y="124"/>
                  <a:pt x="99" y="121"/>
                  <a:pt x="99" y="116"/>
                </a:cubicBezTo>
                <a:cubicBezTo>
                  <a:pt x="99" y="112"/>
                  <a:pt x="98" y="108"/>
                  <a:pt x="95" y="106"/>
                </a:cubicBezTo>
                <a:close/>
                <a:moveTo>
                  <a:pt x="90" y="122"/>
                </a:moveTo>
                <a:cubicBezTo>
                  <a:pt x="90" y="122"/>
                  <a:pt x="90" y="122"/>
                  <a:pt x="90" y="122"/>
                </a:cubicBezTo>
                <a:cubicBezTo>
                  <a:pt x="88" y="124"/>
                  <a:pt x="86" y="125"/>
                  <a:pt x="84" y="125"/>
                </a:cubicBezTo>
                <a:cubicBezTo>
                  <a:pt x="82" y="125"/>
                  <a:pt x="79" y="124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6" y="121"/>
                  <a:pt x="76" y="119"/>
                  <a:pt x="76" y="116"/>
                </a:cubicBezTo>
                <a:cubicBezTo>
                  <a:pt x="76" y="114"/>
                  <a:pt x="76" y="112"/>
                  <a:pt x="78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0" y="109"/>
                  <a:pt x="82" y="108"/>
                  <a:pt x="84" y="108"/>
                </a:cubicBezTo>
                <a:cubicBezTo>
                  <a:pt x="86" y="108"/>
                  <a:pt x="88" y="109"/>
                  <a:pt x="90" y="110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1" y="112"/>
                  <a:pt x="92" y="114"/>
                  <a:pt x="92" y="116"/>
                </a:cubicBezTo>
                <a:cubicBezTo>
                  <a:pt x="92" y="119"/>
                  <a:pt x="91" y="121"/>
                  <a:pt x="9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97805" y="1294477"/>
            <a:ext cx="731589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>
                <a:solidFill>
                  <a:schemeClr val="accent3"/>
                </a:solidFill>
                <a:effectLst/>
                <a:latin typeface="Bahnschrift SemiLight" panose="020B0502040204020203" pitchFamily="34" charset="0"/>
              </a:rPr>
              <a:t>Thank you for watching</a:t>
            </a:r>
            <a:endParaRPr lang="zh-CN" altLang="en-US" sz="8000" b="1" cap="none" spc="0" dirty="0">
              <a:solidFill>
                <a:schemeClr val="accent3"/>
              </a:solidFill>
              <a:effectLst/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0025" y="749934"/>
          <a:ext cx="3776980" cy="432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90"/>
                <a:gridCol w="1888490"/>
              </a:tblGrid>
              <a:tr h="4236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日期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目标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744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-8</a:t>
                      </a:r>
                      <a:r>
                        <a:rPr lang="zh-CN" altLang="en-US" dirty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数据库，系统架构设计与学习、开发微信小程序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2668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-15</a:t>
                      </a:r>
                      <a:r>
                        <a:rPr lang="zh-CN" altLang="en-US" dirty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细化接口文档、搭建项目基础架构、实现基础功能（注册登录等）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21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11</a:t>
                      </a:r>
                      <a:r>
                        <a:rPr lang="zh-CN" altLang="en-US" sz="1800" dirty="0">
                          <a:sym typeface="+mn-ea"/>
                        </a:rPr>
                        <a:t>月</a:t>
                      </a:r>
                      <a:r>
                        <a:rPr lang="en-US" altLang="zh-CN" sz="1800" dirty="0">
                          <a:sym typeface="+mn-ea"/>
                        </a:rPr>
                        <a:t>16</a:t>
                      </a:r>
                      <a:r>
                        <a:rPr lang="zh-CN" altLang="en-US" sz="1800" dirty="0">
                          <a:sym typeface="+mn-ea"/>
                        </a:rPr>
                        <a:t>日</a:t>
                      </a:r>
                      <a:r>
                        <a:rPr lang="en-US" altLang="zh-CN" sz="1800" dirty="0">
                          <a:sym typeface="+mn-ea"/>
                        </a:rPr>
                        <a:t>-22</a:t>
                      </a:r>
                      <a:r>
                        <a:rPr lang="zh-CN" altLang="en-US" sz="1800" dirty="0">
                          <a:sym typeface="+mn-ea"/>
                        </a:rPr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填充项目功能、进行集成测试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744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11</a:t>
                      </a:r>
                      <a:r>
                        <a:rPr lang="zh-CN" altLang="en-US" sz="1800" dirty="0">
                          <a:sym typeface="+mn-ea"/>
                        </a:rPr>
                        <a:t>月</a:t>
                      </a:r>
                      <a:r>
                        <a:rPr lang="en-US" altLang="zh-CN" sz="1800" dirty="0">
                          <a:sym typeface="+mn-ea"/>
                        </a:rPr>
                        <a:t>23</a:t>
                      </a:r>
                      <a:r>
                        <a:rPr lang="zh-CN" altLang="en-US" sz="1800" dirty="0">
                          <a:sym typeface="+mn-ea"/>
                        </a:rPr>
                        <a:t>日</a:t>
                      </a:r>
                      <a:r>
                        <a:rPr lang="en-US" altLang="zh-CN" sz="1800" dirty="0">
                          <a:sym typeface="+mn-ea"/>
                        </a:rPr>
                        <a:t>-29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实现非主要功能、邀请同学进行测试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9224" y="187"/>
            <a:ext cx="2214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时间安排</a:t>
            </a:r>
            <a:endParaRPr lang="en-US" altLang="zh-CN" sz="4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59479" y="43367"/>
            <a:ext cx="2214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  <a:endParaRPr lang="en-US" altLang="zh-CN" sz="4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275455" y="750251"/>
          <a:ext cx="4783455" cy="433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55"/>
                <a:gridCol w="1339215"/>
                <a:gridCol w="2445385"/>
              </a:tblGrid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组员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学号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分工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朱龙隆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031802343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分工、贡献度安排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陈翰泽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031804103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数据库设计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林炳灿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031802117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系统设计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郑国荣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031802339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需求说明书更新改进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谢润锋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051806129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数据库设计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陈书航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031802603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系统设计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傅显荣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031802207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博客撰写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陈泽宇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031802106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系统设计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叶昭庭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031802537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制作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周涛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031802643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系统设计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0820" y="738504"/>
          <a:ext cx="3764280" cy="433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95"/>
                <a:gridCol w="2978785"/>
              </a:tblGrid>
              <a:tr h="6653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顺序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任务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697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根据老师和同学们提出的建议，修改需求分析书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281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根据需求分析书和原型设计数据库的结构，分析接口，并设计系统架构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697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最后整合文档，撰写博客与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形成总结汇报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9224" y="187"/>
            <a:ext cx="2214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4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endParaRPr lang="zh-CN" sz="4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06114" y="187"/>
            <a:ext cx="2722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4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贡献度比例</a:t>
            </a:r>
            <a:endParaRPr lang="zh-CN" sz="4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275455" y="750251"/>
          <a:ext cx="4783455" cy="433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  <a:gridCol w="1613535"/>
                <a:gridCol w="1565910"/>
              </a:tblGrid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组员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学号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贡献度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朱龙隆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031802343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9.80%</a:t>
                      </a:r>
                      <a:endParaRPr lang="en-US" altLang="zh-CN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陈翰泽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031804103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10.60%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林炳灿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031802117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10.66%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郑国荣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031802339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10.10%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谢润锋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051806129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9.99%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陈书航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031802603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10.51%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傅显荣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031802207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10.10%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陈泽宇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031802106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8.30%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叶昭庭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031802537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9.99%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周涛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031802643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9.94%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71018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系统设计（功能与函数设计）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31323"/>
            <a:ext cx="228600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主要类函数说明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功能模块设计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类设计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509158"/>
            <a:ext cx="234412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系统设计模式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体系结构设计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201680" y="1548450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1498" y="479517"/>
            <a:ext cx="2031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体系结构图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4788024" y="545583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334" y="2565642"/>
            <a:ext cx="2880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本系统的设计模式主要有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、职责链模式、命令模式、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pattFill prst="dkUpDiag">
                  <a:fgClr>
                    <a:srgbClr val="FFFFFF">
                      <a:lumMod val="50000"/>
                    </a:srgbClr>
                  </a:fgClr>
                  <a:bgClr>
                    <a:srgbClr val="333333">
                      <a:lumMod val="75000"/>
                      <a:lumOff val="25000"/>
                    </a:srgbClr>
                  </a:bgClr>
                </a:pattFill>
                <a:effectLst>
                  <a:outerShdw blurRad="38100" dist="19050" dir="2700000" algn="tl" rotWithShape="0">
                    <a:srgbClr val="333333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设计模式。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024" y="1157351"/>
            <a:ext cx="4993882" cy="3739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2062" y="1448363"/>
            <a:ext cx="585609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功能层次图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功能模块设计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271834" y="2349430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992" y="10195"/>
            <a:ext cx="5287977" cy="51231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6454" y="184337"/>
            <a:ext cx="309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201295"/>
            <a:ext cx="203132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体系结构设计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1920" y="238516"/>
            <a:ext cx="34956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用户功能模块设计</a:t>
            </a:r>
            <a:endParaRPr lang="zh-CN" altLang="en-US" sz="28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3222959" y="256002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8038" y="1078012"/>
          <a:ext cx="7078258" cy="382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160"/>
                <a:gridCol w="2791161"/>
                <a:gridCol w="1534226"/>
                <a:gridCol w="144371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功能名称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功能描述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权限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首页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展示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概览、显示功能分区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所有人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注册登录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2.1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普通用户注册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用户使用微信登录，并且输入学工号以及姓名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所有人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2.2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普通用户登陆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用户使用微信登录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2.3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管理员登陆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管理员使用管理员账号登陆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管理员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计划管理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3.1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发布计划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3.2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修改计划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3.3 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计划执行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注册用户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236296" y="1074178"/>
          <a:ext cx="1872208" cy="3805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</a:tblGrid>
              <a:tr h="229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备注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23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2835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普通用户登陆后，跳转至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用户界面，管理员登陆后可选择跳转至管理员端。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157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89abfaf-9b57-4498-aad8-cae210e4ffe3}"/>
</p:tagLst>
</file>

<file path=ppt/tags/tag2.xml><?xml version="1.0" encoding="utf-8"?>
<p:tagLst xmlns:p="http://schemas.openxmlformats.org/presentationml/2006/main">
  <p:tag name="KSO_WM_UNIT_TABLE_BEAUTIFY" val="smartTable{1d6a76bc-75b5-4310-9098-c0badf23999b}"/>
</p:tagLst>
</file>

<file path=ppt/tags/tag3.xml><?xml version="1.0" encoding="utf-8"?>
<p:tagLst xmlns:p="http://schemas.openxmlformats.org/presentationml/2006/main">
  <p:tag name="KSO_WM_UNIT_TABLE_BEAUTIFY" val="smartTable{e89abfaf-9b57-4498-aad8-cae210e4ffe3}"/>
</p:tagLst>
</file>

<file path=ppt/tags/tag4.xml><?xml version="1.0" encoding="utf-8"?>
<p:tagLst xmlns:p="http://schemas.openxmlformats.org/presentationml/2006/main">
  <p:tag name="KSO_WM_UNIT_TABLE_BEAUTIFY" val="smartTable{1d6a76bc-75b5-4310-9098-c0badf23999b}"/>
</p:tagLst>
</file>

<file path=ppt/tags/tag5.xml><?xml version="1.0" encoding="utf-8"?>
<p:tagLst xmlns:p="http://schemas.openxmlformats.org/presentationml/2006/main">
  <p:tag name="KSO_WM_UNIT_TABLE_BEAUTIFY" val="smartTable{68afdee9-a934-4256-80ab-5e0e5bf482ad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5308</Words>
  <Application>WPS 演示</Application>
  <PresentationFormat>全屏显示(16:9)</PresentationFormat>
  <Paragraphs>894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微软雅黑 Light</vt:lpstr>
      <vt:lpstr>Times New Roman</vt:lpstr>
      <vt:lpstr>Calibri</vt:lpstr>
      <vt:lpstr>微软雅黑</vt:lpstr>
      <vt:lpstr>Arial Unicode MS</vt:lpstr>
      <vt:lpstr>Bahnschrift SemiLight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</cp:keywords>
  <dc:description>https://cyppt.taobao.com</dc:description>
  <dc:subject>丫丫精饰</dc:subject>
  <cp:category>https://cyppt.taobao.com</cp:category>
  <cp:lastModifiedBy>Mirror Night</cp:lastModifiedBy>
  <cp:revision>44</cp:revision>
  <dcterms:created xsi:type="dcterms:W3CDTF">2016-04-19T02:45:00Z</dcterms:created>
  <dcterms:modified xsi:type="dcterms:W3CDTF">2020-11-10T01:47:24Z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