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00467-F90D-4EC1-8751-8809333E7063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D35A3-D086-4844-AD79-A3F133ED3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35A3-D086-4844-AD79-A3F133ED36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39C-331F-40A4-A6A4-274669A09407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B95-F7EF-4F96-9FA1-D1EF9D040A07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5C94-7729-44E0-9168-3260DA7633DB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D6D1-9C01-4541-8086-6A4349991C18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F566-6047-436F-899E-4DC68C42DDCB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141D-54D0-4D9B-AA82-89BEB5FE98D7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E69E-C8A6-4A5A-833B-CCD50D06FFE5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162-A2B9-4EE6-B077-47C7D6E26CCA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BE85-481A-43F9-BE6C-ED391993AE0D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EB3F-F378-48E8-A123-1F1090CD379E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292-8F15-48B2-BE90-3CABEB7DB38F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DAE3-D840-4B34-B36E-9242C1F9DDF9}" type="datetime1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AE18-7F98-4231-A892-9CAE69A3F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Improvement on LEACH Protocol of Wireless Sensor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Multihop</a:t>
            </a:r>
            <a:r>
              <a:rPr lang="en-US" dirty="0" smtClean="0"/>
              <a:t> </a:t>
            </a:r>
            <a:r>
              <a:rPr lang="en-US" dirty="0" smtClean="0"/>
              <a:t>LEACH</a:t>
            </a:r>
          </a:p>
          <a:p>
            <a:r>
              <a:rPr lang="en-US" dirty="0" smtClean="0"/>
              <a:t>Energy LEACH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Different Processes of LEACH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324600" cy="549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Improvements of </a:t>
            </a:r>
            <a:r>
              <a:rPr lang="en-US" b="1" dirty="0"/>
              <a:t>LEACH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71500"/>
            <a:r>
              <a:rPr lang="en-US" dirty="0" smtClean="0"/>
              <a:t>The </a:t>
            </a:r>
            <a:r>
              <a:rPr lang="en-US" dirty="0"/>
              <a:t>criterion of selecting cluster head </a:t>
            </a:r>
            <a:r>
              <a:rPr lang="en-US" dirty="0" smtClean="0"/>
              <a:t>node</a:t>
            </a:r>
          </a:p>
          <a:p>
            <a:pPr marL="628650" indent="-571500"/>
            <a:r>
              <a:rPr lang="en-US" dirty="0" smtClean="0"/>
              <a:t>Multi-hop </a:t>
            </a:r>
            <a:r>
              <a:rPr lang="en-US" dirty="0"/>
              <a:t>communication among cluster heads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criterion of selecting cluster head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LEACH </a:t>
            </a:r>
            <a:r>
              <a:rPr lang="en-US" dirty="0"/>
              <a:t>protocol </a:t>
            </a:r>
            <a:r>
              <a:rPr lang="en-US" dirty="0">
                <a:solidFill>
                  <a:srgbClr val="0070C0"/>
                </a:solidFill>
              </a:rPr>
              <a:t>randomly selects cluster head </a:t>
            </a:r>
            <a:r>
              <a:rPr lang="en-US" dirty="0" smtClean="0">
                <a:solidFill>
                  <a:srgbClr val="0070C0"/>
                </a:solidFill>
              </a:rPr>
              <a:t>at each </a:t>
            </a:r>
            <a:r>
              <a:rPr lang="en-US" dirty="0">
                <a:solidFill>
                  <a:srgbClr val="0070C0"/>
                </a:solidFill>
              </a:rPr>
              <a:t>round. 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smtClean="0"/>
              <a:t>Therefore</a:t>
            </a:r>
            <a:r>
              <a:rPr lang="en-US" dirty="0"/>
              <a:t>, some nodes maybe </a:t>
            </a:r>
            <a:r>
              <a:rPr lang="en-US" dirty="0" smtClean="0"/>
              <a:t>exhaust energy </a:t>
            </a:r>
            <a:r>
              <a:rPr lang="en-US" dirty="0"/>
              <a:t>too quickly due to being selected as </a:t>
            </a:r>
            <a:r>
              <a:rPr lang="en-US" dirty="0" smtClean="0"/>
              <a:t>cluster head </a:t>
            </a:r>
            <a:r>
              <a:rPr lang="en-US" dirty="0"/>
              <a:t>many times. </a:t>
            </a:r>
            <a:endParaRPr lang="en-US" dirty="0" smtClean="0"/>
          </a:p>
          <a:p>
            <a:pPr algn="just"/>
            <a:r>
              <a:rPr lang="en-US" dirty="0" smtClean="0"/>
              <a:t>Our modified protocol </a:t>
            </a:r>
            <a:r>
              <a:rPr lang="en-US" dirty="0" smtClean="0">
                <a:solidFill>
                  <a:srgbClr val="0070C0"/>
                </a:solidFill>
              </a:rPr>
              <a:t>makes </a:t>
            </a:r>
            <a:r>
              <a:rPr lang="en-US" dirty="0">
                <a:solidFill>
                  <a:srgbClr val="0070C0"/>
                </a:solidFill>
              </a:rPr>
              <a:t>the nodes with more residual energy have </a:t>
            </a:r>
            <a:r>
              <a:rPr lang="en-US" dirty="0" smtClean="0">
                <a:solidFill>
                  <a:srgbClr val="0070C0"/>
                </a:solidFill>
              </a:rPr>
              <a:t>more chance </a:t>
            </a:r>
            <a:r>
              <a:rPr lang="en-US" dirty="0">
                <a:solidFill>
                  <a:srgbClr val="0070C0"/>
                </a:solidFill>
              </a:rPr>
              <a:t>as cluster head</a:t>
            </a:r>
            <a:r>
              <a:rPr lang="en-US" dirty="0"/>
              <a:t> </a:t>
            </a:r>
            <a:endParaRPr lang="en-US" dirty="0" smtClean="0"/>
          </a:p>
          <a:p>
            <a:pPr lvl="1" algn="just"/>
            <a:r>
              <a:rPr lang="en-US" dirty="0" smtClean="0"/>
              <a:t>prevent </a:t>
            </a:r>
            <a:r>
              <a:rPr lang="en-US" dirty="0"/>
              <a:t>the </a:t>
            </a:r>
            <a:r>
              <a:rPr lang="en-US" dirty="0" smtClean="0"/>
              <a:t>whole network </a:t>
            </a:r>
            <a:r>
              <a:rPr lang="en-US" dirty="0"/>
              <a:t>to die too 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Multi-hop communication among cluster 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Cluster </a:t>
            </a:r>
            <a:r>
              <a:rPr lang="en-US" dirty="0"/>
              <a:t>heads directly communicate with sink </a:t>
            </a:r>
            <a:r>
              <a:rPr lang="en-US" dirty="0" smtClean="0"/>
              <a:t>in LEACH </a:t>
            </a:r>
            <a:r>
              <a:rPr lang="en-US" dirty="0"/>
              <a:t>protocol.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energy consumption </a:t>
            </a:r>
            <a:r>
              <a:rPr lang="en-US" dirty="0" smtClean="0">
                <a:solidFill>
                  <a:srgbClr val="0070C0"/>
                </a:solidFill>
              </a:rPr>
              <a:t>between cluster </a:t>
            </a:r>
            <a:r>
              <a:rPr lang="en-US" dirty="0">
                <a:solidFill>
                  <a:srgbClr val="0070C0"/>
                </a:solidFill>
              </a:rPr>
              <a:t>head and sink</a:t>
            </a:r>
            <a:r>
              <a:rPr lang="en-US" dirty="0"/>
              <a:t> are </a:t>
            </a:r>
            <a:r>
              <a:rPr lang="en-US" dirty="0">
                <a:solidFill>
                  <a:srgbClr val="0070C0"/>
                </a:solidFill>
              </a:rPr>
              <a:t>greater</a:t>
            </a:r>
            <a:r>
              <a:rPr lang="en-US" dirty="0"/>
              <a:t> than </a:t>
            </a:r>
            <a:r>
              <a:rPr lang="en-US" dirty="0" smtClean="0"/>
              <a:t>energy consumption </a:t>
            </a:r>
            <a:r>
              <a:rPr lang="en-US" dirty="0"/>
              <a:t>among </a:t>
            </a:r>
            <a:r>
              <a:rPr lang="en-US" dirty="0">
                <a:solidFill>
                  <a:srgbClr val="0070C0"/>
                </a:solidFill>
              </a:rPr>
              <a:t>cluster heads</a:t>
            </a:r>
            <a:r>
              <a:rPr lang="en-US" dirty="0"/>
              <a:t>, so the cluster </a:t>
            </a:r>
            <a:r>
              <a:rPr lang="en-US" dirty="0" smtClean="0"/>
              <a:t>head will </a:t>
            </a:r>
            <a:r>
              <a:rPr lang="en-US" dirty="0"/>
              <a:t>exhaust energy soon. </a:t>
            </a:r>
            <a:endParaRPr lang="en-US" dirty="0" smtClean="0"/>
          </a:p>
          <a:p>
            <a:pPr algn="just"/>
            <a:r>
              <a:rPr lang="en-US" dirty="0" smtClean="0"/>
              <a:t>Multi-hop communication </a:t>
            </a:r>
          </a:p>
          <a:p>
            <a:pPr lvl="1" algn="just"/>
            <a:r>
              <a:rPr lang="en-US" dirty="0" smtClean="0"/>
              <a:t>can </a:t>
            </a:r>
            <a:r>
              <a:rPr lang="en-US" dirty="0">
                <a:solidFill>
                  <a:srgbClr val="0070C0"/>
                </a:solidFill>
              </a:rPr>
              <a:t>avoid the whole network from dying quickly 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prolong </a:t>
            </a:r>
            <a:r>
              <a:rPr lang="en-US" dirty="0">
                <a:solidFill>
                  <a:srgbClr val="0070C0"/>
                </a:solidFill>
              </a:rPr>
              <a:t>the network lifetime </a:t>
            </a:r>
            <a:r>
              <a:rPr lang="en-US" dirty="0"/>
              <a:t>by balancing the </a:t>
            </a:r>
            <a:r>
              <a:rPr lang="en-US" dirty="0" smtClean="0"/>
              <a:t>energy consumption </a:t>
            </a:r>
            <a:r>
              <a:rPr lang="en-US" dirty="0"/>
              <a:t>among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Energy-LEACH </a:t>
            </a:r>
            <a:r>
              <a:rPr lang="en-US" b="1" dirty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nergy-LEACH </a:t>
            </a:r>
            <a:r>
              <a:rPr lang="en-US" dirty="0"/>
              <a:t>protocol improves the </a:t>
            </a:r>
            <a:r>
              <a:rPr lang="en-US" dirty="0" smtClean="0"/>
              <a:t>cluster head </a:t>
            </a:r>
            <a:r>
              <a:rPr lang="en-US" dirty="0"/>
              <a:t>selection procedure.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>
                <a:solidFill>
                  <a:srgbClr val="0070C0"/>
                </a:solidFill>
              </a:rPr>
              <a:t>makes residual energy </a:t>
            </a:r>
            <a:r>
              <a:rPr lang="en-US" dirty="0" smtClean="0">
                <a:solidFill>
                  <a:srgbClr val="0070C0"/>
                </a:solidFill>
              </a:rPr>
              <a:t>of node </a:t>
            </a:r>
            <a:r>
              <a:rPr lang="en-US" dirty="0">
                <a:solidFill>
                  <a:srgbClr val="0070C0"/>
                </a:solidFill>
              </a:rPr>
              <a:t>as the main matrix </a:t>
            </a:r>
            <a:r>
              <a:rPr lang="en-US" dirty="0"/>
              <a:t>which decides </a:t>
            </a:r>
            <a:endParaRPr lang="en-US" dirty="0" smtClean="0"/>
          </a:p>
          <a:p>
            <a:pPr lvl="2" algn="just"/>
            <a:r>
              <a:rPr lang="en-US" dirty="0" smtClean="0">
                <a:solidFill>
                  <a:srgbClr val="0070C0"/>
                </a:solidFill>
              </a:rPr>
              <a:t>whether these nodes </a:t>
            </a:r>
            <a:r>
              <a:rPr lang="en-US" dirty="0">
                <a:solidFill>
                  <a:srgbClr val="0070C0"/>
                </a:solidFill>
              </a:rPr>
              <a:t>turn into cluster head or not in the next round.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In first </a:t>
            </a:r>
            <a:r>
              <a:rPr lang="en-US" dirty="0"/>
              <a:t>round communication, every node has the </a:t>
            </a:r>
            <a:r>
              <a:rPr lang="en-US" dirty="0" smtClean="0"/>
              <a:t>same probability </a:t>
            </a:r>
            <a:r>
              <a:rPr lang="en-US" dirty="0"/>
              <a:t>to turn into cluster head. </a:t>
            </a:r>
            <a:endParaRPr lang="en-US" dirty="0" smtClean="0"/>
          </a:p>
          <a:p>
            <a:pPr algn="just"/>
            <a:r>
              <a:rPr lang="en-US" dirty="0" smtClean="0"/>
              <a:t>n </a:t>
            </a:r>
            <a:r>
              <a:rPr lang="en-US" dirty="0"/>
              <a:t>(n=</a:t>
            </a:r>
            <a:r>
              <a:rPr lang="en-US" dirty="0" err="1"/>
              <a:t>p×N</a:t>
            </a:r>
            <a:r>
              <a:rPr lang="en-US" dirty="0"/>
              <a:t>) </a:t>
            </a:r>
            <a:r>
              <a:rPr lang="en-US" dirty="0" smtClean="0"/>
              <a:t>nodes </a:t>
            </a:r>
            <a:r>
              <a:rPr lang="en-US" dirty="0"/>
              <a:t>are randomly selected as cluster heads, and then, </a:t>
            </a:r>
            <a:r>
              <a:rPr lang="en-US" dirty="0" smtClean="0"/>
              <a:t>the residual </a:t>
            </a:r>
            <a:r>
              <a:rPr lang="en-US" dirty="0"/>
              <a:t>energy of each node is different after </a:t>
            </a:r>
            <a:r>
              <a:rPr lang="en-US" dirty="0" smtClean="0"/>
              <a:t>one round </a:t>
            </a:r>
            <a:r>
              <a:rPr lang="en-US" dirty="0"/>
              <a:t>communication.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select n nodes with </a:t>
            </a:r>
            <a:r>
              <a:rPr lang="en-US" dirty="0" smtClean="0"/>
              <a:t>more residual </a:t>
            </a:r>
            <a:r>
              <a:rPr lang="en-US" dirty="0"/>
              <a:t>energy as cluster heads in next </a:t>
            </a:r>
            <a:r>
              <a:rPr lang="en-US" dirty="0" smtClean="0"/>
              <a:t>round communication</a:t>
            </a:r>
            <a:r>
              <a:rPr lang="en-US" dirty="0"/>
              <a:t>, and so on until all nodes are dead.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Energy-LEACH protocol</a:t>
            </a:r>
            <a:r>
              <a:rPr lang="en-US" sz="2800" b="1" dirty="0" smtClean="0"/>
              <a:t>(Conti…)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Same as the LEACH protocol, </a:t>
            </a:r>
            <a:r>
              <a:rPr lang="en-US" dirty="0" smtClean="0">
                <a:solidFill>
                  <a:srgbClr val="0070C0"/>
                </a:solidFill>
              </a:rPr>
              <a:t>energy-LEACH protocol </a:t>
            </a:r>
            <a:r>
              <a:rPr lang="en-US" dirty="0">
                <a:solidFill>
                  <a:srgbClr val="0070C0"/>
                </a:solidFill>
              </a:rPr>
              <a:t>also divides into many rounds,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E</a:t>
            </a:r>
            <a:r>
              <a:rPr lang="en-US" dirty="0" smtClean="0"/>
              <a:t>ach round contains following two phases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cluster </a:t>
            </a:r>
            <a:r>
              <a:rPr lang="en-US" dirty="0"/>
              <a:t>formation </a:t>
            </a:r>
            <a:r>
              <a:rPr lang="en-US" dirty="0" smtClean="0"/>
              <a:t>phase (Set up phase)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cluster steady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2.3. Energy-LEACH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</a:t>
            </a:r>
            <a:r>
              <a:rPr lang="en-US" b="1" dirty="0"/>
              <a:t>cluster formation phase</a:t>
            </a:r>
            <a:r>
              <a:rPr lang="en-US" b="1" dirty="0" smtClean="0"/>
              <a:t>,</a:t>
            </a:r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node </a:t>
            </a:r>
            <a:r>
              <a:rPr lang="en-US" dirty="0" smtClean="0"/>
              <a:t>decides whether </a:t>
            </a:r>
            <a:r>
              <a:rPr lang="en-US" dirty="0"/>
              <a:t>to turn into cluster head </a:t>
            </a:r>
            <a:r>
              <a:rPr lang="en-US" dirty="0" smtClean="0"/>
              <a:t>or </a:t>
            </a:r>
            <a:r>
              <a:rPr lang="en-US" dirty="0"/>
              <a:t>not by </a:t>
            </a:r>
            <a:r>
              <a:rPr lang="en-US" dirty="0" smtClean="0"/>
              <a:t>comparing with </a:t>
            </a:r>
            <a:r>
              <a:rPr lang="en-US" dirty="0"/>
              <a:t>residual energy</a:t>
            </a:r>
            <a:r>
              <a:rPr lang="en-US" dirty="0" smtClean="0"/>
              <a:t>；</a:t>
            </a:r>
          </a:p>
          <a:p>
            <a:pPr lvl="2" algn="just"/>
            <a:r>
              <a:rPr lang="en-US" dirty="0"/>
              <a:t>Some nodes with more residual energy turn </a:t>
            </a:r>
            <a:r>
              <a:rPr lang="en-US" dirty="0" smtClean="0"/>
              <a:t>into cluster </a:t>
            </a:r>
            <a:r>
              <a:rPr lang="en-US" dirty="0"/>
              <a:t>heads </a:t>
            </a:r>
            <a:endParaRPr lang="en-US" dirty="0" smtClean="0"/>
          </a:p>
          <a:p>
            <a:pPr lvl="3" algn="just"/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send cluster head information </a:t>
            </a:r>
            <a:r>
              <a:rPr lang="en-US" dirty="0" smtClean="0">
                <a:solidFill>
                  <a:srgbClr val="0070C0"/>
                </a:solidFill>
              </a:rPr>
              <a:t>to inform </a:t>
            </a:r>
            <a:r>
              <a:rPr lang="en-US" dirty="0">
                <a:solidFill>
                  <a:srgbClr val="0070C0"/>
                </a:solidFill>
              </a:rPr>
              <a:t>other nodes</a:t>
            </a:r>
            <a:r>
              <a:rPr lang="en-US" dirty="0"/>
              <a:t>. </a:t>
            </a:r>
            <a:endParaRPr lang="en-US" dirty="0" smtClean="0"/>
          </a:p>
          <a:p>
            <a:pPr lvl="2" algn="just"/>
            <a:r>
              <a:rPr lang="en-US" dirty="0" smtClean="0"/>
              <a:t>The </a:t>
            </a:r>
            <a:r>
              <a:rPr lang="en-US" dirty="0"/>
              <a:t>other nodes with less </a:t>
            </a:r>
            <a:r>
              <a:rPr lang="en-US" dirty="0" smtClean="0"/>
              <a:t>residual energy </a:t>
            </a:r>
            <a:r>
              <a:rPr lang="en-US" dirty="0"/>
              <a:t>turn into common nodes, </a:t>
            </a:r>
            <a:r>
              <a:rPr lang="en-US" dirty="0" smtClean="0"/>
              <a:t> </a:t>
            </a:r>
          </a:p>
          <a:p>
            <a:pPr lvl="3" algn="just"/>
            <a:r>
              <a:rPr lang="en-US" dirty="0" smtClean="0">
                <a:solidFill>
                  <a:srgbClr val="0070C0"/>
                </a:solidFill>
              </a:rPr>
              <a:t>send information about </a:t>
            </a:r>
            <a:r>
              <a:rPr lang="en-US" dirty="0">
                <a:solidFill>
                  <a:srgbClr val="0070C0"/>
                </a:solidFill>
              </a:rPr>
              <a:t>joining cluster to a cluster head；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Flow chart of Energy-LEACH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In cluster formation phase</a:t>
            </a:r>
            <a:r>
              <a:rPr lang="en-US" sz="1800" dirty="0"/>
              <a:t>, </a:t>
            </a:r>
            <a:endParaRPr lang="en-US" sz="1800" dirty="0" smtClean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flow chart </a:t>
            </a:r>
            <a:r>
              <a:rPr lang="en-US" sz="1800" dirty="0" smtClean="0"/>
              <a:t>of </a:t>
            </a:r>
            <a:r>
              <a:rPr lang="en-US" sz="1800" i="1" dirty="0" smtClean="0">
                <a:solidFill>
                  <a:srgbClr val="0070C0"/>
                </a:solidFill>
              </a:rPr>
              <a:t>whether </a:t>
            </a:r>
            <a:r>
              <a:rPr lang="en-US" sz="1800" i="1" dirty="0">
                <a:solidFill>
                  <a:srgbClr val="0070C0"/>
                </a:solidFill>
              </a:rPr>
              <a:t>a node turns into cluster head or a </a:t>
            </a:r>
            <a:r>
              <a:rPr lang="en-US" sz="1800" i="1" dirty="0" smtClean="0">
                <a:solidFill>
                  <a:srgbClr val="0070C0"/>
                </a:solidFill>
              </a:rPr>
              <a:t>common node</a:t>
            </a:r>
            <a:r>
              <a:rPr lang="en-US" sz="1800" dirty="0" smtClean="0"/>
              <a:t> </a:t>
            </a:r>
            <a:r>
              <a:rPr lang="en-US" sz="1800" dirty="0"/>
              <a:t>is shown in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0100" y="1110398"/>
            <a:ext cx="3619500" cy="569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Cluster Steady Phase of </a:t>
            </a:r>
            <a:br>
              <a:rPr lang="en-US" b="1" dirty="0" smtClean="0"/>
            </a:br>
            <a:r>
              <a:rPr lang="en-US" b="1" dirty="0" smtClean="0"/>
              <a:t>E-LEACH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In </a:t>
            </a:r>
            <a:r>
              <a:rPr lang="en-US" b="1" dirty="0"/>
              <a:t>cluster steady phase</a:t>
            </a:r>
            <a:r>
              <a:rPr lang="en-US" dirty="0"/>
              <a:t>, </a:t>
            </a:r>
            <a:endParaRPr lang="en-US" dirty="0" smtClean="0"/>
          </a:p>
          <a:p>
            <a:pPr lvl="1" algn="just"/>
            <a:r>
              <a:rPr lang="en-US" dirty="0" smtClean="0"/>
              <a:t>nodes </a:t>
            </a:r>
            <a:r>
              <a:rPr lang="en-US" dirty="0"/>
              <a:t>in a cluster </a:t>
            </a:r>
            <a:r>
              <a:rPr lang="en-US" dirty="0" smtClean="0"/>
              <a:t>send data </a:t>
            </a:r>
            <a:r>
              <a:rPr lang="en-US" dirty="0"/>
              <a:t>according to TDMA table, and cluster </a:t>
            </a:r>
            <a:r>
              <a:rPr lang="en-US" dirty="0" smtClean="0"/>
              <a:t>heads receive</a:t>
            </a:r>
            <a:r>
              <a:rPr lang="en-US" dirty="0"/>
              <a:t>, fuse and send data to sink. </a:t>
            </a:r>
            <a:endParaRPr lang="en-US" dirty="0" smtClean="0"/>
          </a:p>
          <a:p>
            <a:pPr lvl="1" algn="just"/>
            <a:r>
              <a:rPr lang="en-US" dirty="0" smtClean="0"/>
              <a:t>After </a:t>
            </a:r>
            <a:r>
              <a:rPr lang="en-US" dirty="0"/>
              <a:t>a period </a:t>
            </a:r>
            <a:r>
              <a:rPr lang="en-US" dirty="0" smtClean="0"/>
              <a:t>of time</a:t>
            </a:r>
            <a:r>
              <a:rPr lang="en-US" dirty="0"/>
              <a:t>, the network reforms the cluster head </a:t>
            </a:r>
            <a:r>
              <a:rPr lang="en-US" dirty="0" smtClean="0"/>
              <a:t>selection procedure </a:t>
            </a:r>
            <a:r>
              <a:rPr lang="en-US" dirty="0"/>
              <a:t>in a new 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Multihop</a:t>
            </a:r>
            <a:r>
              <a:rPr lang="en-US" b="1" dirty="0" smtClean="0"/>
              <a:t>-LEACH </a:t>
            </a:r>
            <a:r>
              <a:rPr lang="en-US" b="1" dirty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Why we Introduce M-LEACH?</a:t>
            </a:r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cluster head directly communicates with </a:t>
            </a:r>
            <a:r>
              <a:rPr lang="en-US" dirty="0" smtClean="0"/>
              <a:t>sink</a:t>
            </a:r>
          </a:p>
          <a:p>
            <a:pPr lvl="2" algn="just"/>
            <a:r>
              <a:rPr lang="en-US" dirty="0" smtClean="0"/>
              <a:t>no </a:t>
            </a:r>
            <a:r>
              <a:rPr lang="en-US" dirty="0"/>
              <a:t>matter the </a:t>
            </a:r>
            <a:r>
              <a:rPr lang="en-US" dirty="0">
                <a:solidFill>
                  <a:srgbClr val="0070C0"/>
                </a:solidFill>
              </a:rPr>
              <a:t>distance between cluster head and sink </a:t>
            </a:r>
            <a:r>
              <a:rPr lang="en-US" dirty="0" smtClean="0">
                <a:solidFill>
                  <a:srgbClr val="0070C0"/>
                </a:solidFill>
              </a:rPr>
              <a:t>is far </a:t>
            </a:r>
            <a:r>
              <a:rPr lang="en-US" dirty="0">
                <a:solidFill>
                  <a:srgbClr val="0070C0"/>
                </a:solidFill>
              </a:rPr>
              <a:t>or near </a:t>
            </a:r>
            <a:r>
              <a:rPr lang="en-US" dirty="0"/>
              <a:t>in LEACH protocol. </a:t>
            </a:r>
            <a:endParaRPr lang="en-US" dirty="0" smtClean="0"/>
          </a:p>
          <a:p>
            <a:pPr lvl="2" algn="just"/>
            <a:r>
              <a:rPr lang="en-US" dirty="0" smtClean="0"/>
              <a:t>It </a:t>
            </a:r>
            <a:r>
              <a:rPr lang="en-US" dirty="0"/>
              <a:t>will consume lot </a:t>
            </a:r>
            <a:r>
              <a:rPr lang="en-US" dirty="0" smtClean="0"/>
              <a:t>of energy </a:t>
            </a:r>
            <a:r>
              <a:rPr lang="en-US" dirty="0"/>
              <a:t>if the distance is far.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further </a:t>
            </a:r>
            <a:r>
              <a:rPr lang="en-US" dirty="0" smtClean="0"/>
              <a:t>modified LEACH </a:t>
            </a:r>
            <a:r>
              <a:rPr lang="en-US" dirty="0"/>
              <a:t>protocol </a:t>
            </a:r>
            <a:r>
              <a:rPr lang="en-US" dirty="0" smtClean="0"/>
              <a:t>(multihop-LEACH protocol)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which </a:t>
            </a:r>
            <a:r>
              <a:rPr lang="en-US" dirty="0">
                <a:solidFill>
                  <a:srgbClr val="00B050"/>
                </a:solidFill>
              </a:rPr>
              <a:t>selects optimal path and adopts </a:t>
            </a:r>
            <a:r>
              <a:rPr lang="en-US" dirty="0" smtClean="0">
                <a:solidFill>
                  <a:srgbClr val="00B050"/>
                </a:solidFill>
              </a:rPr>
              <a:t>multihop between </a:t>
            </a:r>
            <a:r>
              <a:rPr lang="en-US" dirty="0">
                <a:solidFill>
                  <a:srgbClr val="00B050"/>
                </a:solidFill>
              </a:rPr>
              <a:t>cluster head and sink is presented here.</a:t>
            </a:r>
          </a:p>
          <a:p>
            <a:pPr lvl="2" algn="just"/>
            <a:r>
              <a:rPr lang="en-US" dirty="0"/>
              <a:t>First, multi-hop communication is adopted </a:t>
            </a:r>
            <a:r>
              <a:rPr lang="en-US" dirty="0" smtClean="0"/>
              <a:t>among cluster </a:t>
            </a:r>
            <a:r>
              <a:rPr lang="en-US" dirty="0"/>
              <a:t>heads. </a:t>
            </a:r>
            <a:endParaRPr lang="en-US" dirty="0" smtClean="0"/>
          </a:p>
          <a:p>
            <a:pPr lvl="2" algn="just"/>
            <a:r>
              <a:rPr lang="en-US" dirty="0" smtClean="0"/>
              <a:t>Then</a:t>
            </a:r>
            <a:r>
              <a:rPr lang="en-US" dirty="0"/>
              <a:t>, according to the selected </a:t>
            </a:r>
            <a:r>
              <a:rPr lang="en-US" dirty="0" smtClean="0"/>
              <a:t>optimal path</a:t>
            </a:r>
            <a:r>
              <a:rPr lang="en-US" dirty="0"/>
              <a:t>, </a:t>
            </a:r>
            <a:endParaRPr lang="en-US" dirty="0" smtClean="0"/>
          </a:p>
          <a:p>
            <a:pPr lvl="3" algn="just"/>
            <a:r>
              <a:rPr lang="en-US" dirty="0" smtClean="0">
                <a:solidFill>
                  <a:srgbClr val="00B050"/>
                </a:solidFill>
              </a:rPr>
              <a:t>these </a:t>
            </a:r>
            <a:r>
              <a:rPr lang="en-US" dirty="0">
                <a:solidFill>
                  <a:srgbClr val="00B050"/>
                </a:solidFill>
              </a:rPr>
              <a:t>cluster heads transmit data to </a:t>
            </a:r>
            <a:r>
              <a:rPr lang="en-US" dirty="0" smtClean="0">
                <a:solidFill>
                  <a:srgbClr val="00B050"/>
                </a:solidFill>
              </a:rPr>
              <a:t>the corresponding </a:t>
            </a:r>
            <a:r>
              <a:rPr lang="en-US" dirty="0">
                <a:solidFill>
                  <a:srgbClr val="00B050"/>
                </a:solidFill>
              </a:rPr>
              <a:t>cluster head which is nearest to sink.</a:t>
            </a:r>
          </a:p>
          <a:p>
            <a:pPr lvl="2" algn="just"/>
            <a:r>
              <a:rPr lang="en-US" dirty="0"/>
              <a:t>Finally, this cluster head sends data to sink.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i="1" dirty="0"/>
              <a:t>E</a:t>
            </a:r>
            <a:r>
              <a:rPr lang="en-US" i="1" dirty="0" smtClean="0"/>
              <a:t>nergy-LEACH </a:t>
            </a:r>
            <a:r>
              <a:rPr lang="en-US" i="1" dirty="0"/>
              <a:t>and </a:t>
            </a:r>
            <a:r>
              <a:rPr lang="en-US" i="1" dirty="0" smtClean="0"/>
              <a:t>multihop –LEACH protocols</a:t>
            </a:r>
            <a:r>
              <a:rPr lang="en-US" i="1" dirty="0"/>
              <a:t>. </a:t>
            </a:r>
            <a:endParaRPr lang="en-US" i="1" dirty="0" smtClean="0"/>
          </a:p>
          <a:p>
            <a:pPr algn="just"/>
            <a:r>
              <a:rPr lang="en-US" i="1" dirty="0" smtClean="0"/>
              <a:t>Energy-LEACH </a:t>
            </a:r>
            <a:r>
              <a:rPr lang="en-US" i="1" dirty="0"/>
              <a:t>protocol improves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00B0F0"/>
                </a:solidFill>
              </a:rPr>
              <a:t>choice </a:t>
            </a:r>
            <a:r>
              <a:rPr lang="en-US" i="1" dirty="0">
                <a:solidFill>
                  <a:srgbClr val="00B0F0"/>
                </a:solidFill>
              </a:rPr>
              <a:t>method of the cluster head, </a:t>
            </a:r>
            <a:endParaRPr lang="en-US" i="1" dirty="0" smtClean="0">
              <a:solidFill>
                <a:srgbClr val="00B0F0"/>
              </a:solidFill>
            </a:endParaRPr>
          </a:p>
          <a:p>
            <a:pPr lvl="1" algn="just"/>
            <a:r>
              <a:rPr lang="en-US" i="1" dirty="0" smtClean="0"/>
              <a:t>makes </a:t>
            </a:r>
            <a:r>
              <a:rPr lang="en-US" i="1" dirty="0"/>
              <a:t>some </a:t>
            </a:r>
            <a:r>
              <a:rPr lang="en-US" i="1" dirty="0" smtClean="0"/>
              <a:t>nodes which </a:t>
            </a:r>
            <a:r>
              <a:rPr lang="en-US" i="1" dirty="0"/>
              <a:t>have more residual energy as cluster heads </a:t>
            </a:r>
            <a:r>
              <a:rPr lang="en-US" i="1" dirty="0" smtClean="0"/>
              <a:t>in next </a:t>
            </a:r>
            <a:r>
              <a:rPr lang="en-US" i="1" dirty="0"/>
              <a:t>round. </a:t>
            </a:r>
            <a:endParaRPr lang="en-US" i="1" dirty="0" smtClean="0"/>
          </a:p>
          <a:p>
            <a:pPr algn="just"/>
            <a:r>
              <a:rPr lang="en-US" i="1" dirty="0" smtClean="0"/>
              <a:t>Multihop-LEACH </a:t>
            </a:r>
            <a:r>
              <a:rPr lang="en-US" i="1" dirty="0"/>
              <a:t>protocol </a:t>
            </a:r>
            <a:r>
              <a:rPr lang="en-US" i="1" dirty="0" smtClean="0"/>
              <a:t>improves  </a:t>
            </a:r>
            <a:r>
              <a:rPr lang="en-US" i="1" dirty="0" smtClean="0">
                <a:solidFill>
                  <a:srgbClr val="00B0F0"/>
                </a:solidFill>
              </a:rPr>
              <a:t>communication </a:t>
            </a:r>
            <a:r>
              <a:rPr lang="en-US" i="1" dirty="0">
                <a:solidFill>
                  <a:srgbClr val="00B0F0"/>
                </a:solidFill>
              </a:rPr>
              <a:t>mode </a:t>
            </a:r>
            <a:endParaRPr lang="en-US" i="1" dirty="0" smtClean="0">
              <a:solidFill>
                <a:srgbClr val="00B0F0"/>
              </a:solidFill>
            </a:endParaRPr>
          </a:p>
          <a:p>
            <a:pPr lvl="1" algn="just"/>
            <a:r>
              <a:rPr lang="en-US" i="1" dirty="0" smtClean="0"/>
              <a:t>from </a:t>
            </a:r>
            <a:r>
              <a:rPr lang="en-US" i="1" dirty="0"/>
              <a:t>single hop to </a:t>
            </a:r>
            <a:r>
              <a:rPr lang="en-US" i="1" dirty="0" smtClean="0"/>
              <a:t>multi-hop between </a:t>
            </a:r>
            <a:r>
              <a:rPr lang="en-US" i="1" dirty="0"/>
              <a:t>cluster head and sink. </a:t>
            </a:r>
            <a:endParaRPr lang="en-US" i="1" dirty="0" smtClean="0"/>
          </a:p>
          <a:p>
            <a:pPr algn="just"/>
            <a:r>
              <a:rPr lang="en-US" i="1" dirty="0" smtClean="0"/>
              <a:t>Simulation </a:t>
            </a:r>
            <a:r>
              <a:rPr lang="en-US" i="1" dirty="0"/>
              <a:t>results </a:t>
            </a:r>
            <a:r>
              <a:rPr lang="en-US" i="1" dirty="0" smtClean="0"/>
              <a:t>show that </a:t>
            </a:r>
          </a:p>
          <a:p>
            <a:pPr lvl="1" algn="just"/>
            <a:r>
              <a:rPr lang="en-US" i="1" dirty="0" smtClean="0"/>
              <a:t>energy-LEACH </a:t>
            </a:r>
            <a:r>
              <a:rPr lang="en-US" i="1" dirty="0"/>
              <a:t>and multihop-LEACH </a:t>
            </a:r>
            <a:r>
              <a:rPr lang="en-US" i="1" dirty="0" smtClean="0"/>
              <a:t>protocols have </a:t>
            </a:r>
            <a:r>
              <a:rPr lang="en-US" i="1" dirty="0"/>
              <a:t>better performance than LEACH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Multihop</a:t>
            </a:r>
            <a:r>
              <a:rPr lang="en-US" b="1" dirty="0" smtClean="0"/>
              <a:t>-LEACH </a:t>
            </a:r>
            <a:r>
              <a:rPr lang="en-US" b="1" dirty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Multihop-LEACH protocol is almost the same </a:t>
            </a:r>
            <a:r>
              <a:rPr lang="en-US" dirty="0" smtClean="0"/>
              <a:t>as LEACH </a:t>
            </a:r>
            <a:r>
              <a:rPr lang="en-US" dirty="0"/>
              <a:t>protocol, 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only </a:t>
            </a:r>
            <a:r>
              <a:rPr lang="en-US" dirty="0">
                <a:solidFill>
                  <a:srgbClr val="00B050"/>
                </a:solidFill>
              </a:rPr>
              <a:t>makes communication </a:t>
            </a:r>
            <a:r>
              <a:rPr lang="en-US" dirty="0" smtClean="0">
                <a:solidFill>
                  <a:srgbClr val="00B050"/>
                </a:solidFill>
              </a:rPr>
              <a:t>mode from </a:t>
            </a:r>
            <a:r>
              <a:rPr lang="en-US" dirty="0">
                <a:solidFill>
                  <a:srgbClr val="00B050"/>
                </a:solidFill>
              </a:rPr>
              <a:t>single hop to multi-hop between cluster </a:t>
            </a:r>
            <a:r>
              <a:rPr lang="en-US" dirty="0" smtClean="0">
                <a:solidFill>
                  <a:srgbClr val="00B050"/>
                </a:solidFill>
              </a:rPr>
              <a:t>heads and </a:t>
            </a:r>
            <a:r>
              <a:rPr lang="en-US" dirty="0">
                <a:solidFill>
                  <a:srgbClr val="00B050"/>
                </a:solidFill>
              </a:rPr>
              <a:t>sink. </a:t>
            </a:r>
            <a:endParaRPr lang="en-US" dirty="0" smtClean="0">
              <a:solidFill>
                <a:srgbClr val="00B050"/>
              </a:solidFill>
            </a:endParaRPr>
          </a:p>
          <a:p>
            <a:pPr lvl="1" algn="just"/>
            <a:r>
              <a:rPr lang="en-US" dirty="0" smtClean="0"/>
              <a:t>Its </a:t>
            </a:r>
            <a:r>
              <a:rPr lang="en-US" dirty="0"/>
              <a:t>multi-hop routing algorithm within </a:t>
            </a:r>
            <a:r>
              <a:rPr lang="en-US" dirty="0" smtClean="0"/>
              <a:t>one round </a:t>
            </a:r>
            <a:r>
              <a:rPr lang="en-US" dirty="0"/>
              <a:t>is shown in </a:t>
            </a:r>
            <a:r>
              <a:rPr lang="en-US" dirty="0" smtClean="0"/>
              <a:t>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2476500"/>
            <a:ext cx="2171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62600" y="6031468"/>
            <a:ext cx="357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of multihop-LEACH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 </a:t>
            </a:r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Performances </a:t>
            </a:r>
            <a:r>
              <a:rPr lang="en-US" dirty="0" smtClean="0"/>
              <a:t> Comparison of </a:t>
            </a:r>
          </a:p>
          <a:p>
            <a:pPr lvl="1"/>
            <a:r>
              <a:rPr lang="en-US" dirty="0" smtClean="0"/>
              <a:t>LEACH protocol </a:t>
            </a:r>
          </a:p>
          <a:p>
            <a:pPr lvl="1"/>
            <a:r>
              <a:rPr lang="en-US" dirty="0" smtClean="0"/>
              <a:t>energy-LEACH protocol </a:t>
            </a:r>
          </a:p>
          <a:p>
            <a:pPr lvl="1"/>
            <a:r>
              <a:rPr lang="en-US" dirty="0" smtClean="0"/>
              <a:t>multihop-LEACH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 </a:t>
            </a:r>
            <a:r>
              <a:rPr lang="en-US" b="1" dirty="0"/>
              <a:t>matrixes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Network lifetime of WSN is very important due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B050"/>
                </a:solidFill>
              </a:rPr>
              <a:t>restricting </a:t>
            </a:r>
            <a:r>
              <a:rPr lang="en-US" dirty="0">
                <a:solidFill>
                  <a:srgbClr val="00B050"/>
                </a:solidFill>
              </a:rPr>
              <a:t>energy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Here</a:t>
            </a:r>
            <a:r>
              <a:rPr lang="en-US" dirty="0"/>
              <a:t>, two matrixes are given </a:t>
            </a:r>
            <a:r>
              <a:rPr lang="en-US" dirty="0" smtClean="0"/>
              <a:t>to show </a:t>
            </a:r>
            <a:r>
              <a:rPr lang="en-US" dirty="0"/>
              <a:t>the state of network energy consumption.</a:t>
            </a:r>
          </a:p>
          <a:p>
            <a:pPr lvl="1" algn="just"/>
            <a:r>
              <a:rPr lang="en-US" dirty="0" smtClean="0"/>
              <a:t>Residual </a:t>
            </a:r>
            <a:r>
              <a:rPr lang="en-US" dirty="0"/>
              <a:t>energy of all node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shows all </a:t>
            </a:r>
            <a:r>
              <a:rPr lang="en-US" dirty="0" smtClean="0"/>
              <a:t>residual energy </a:t>
            </a:r>
            <a:r>
              <a:rPr lang="en-US" dirty="0"/>
              <a:t>of 100 node</a:t>
            </a:r>
          </a:p>
          <a:p>
            <a:pPr lvl="1" algn="just"/>
            <a:r>
              <a:rPr lang="en-US" dirty="0" smtClean="0"/>
              <a:t>Time </a:t>
            </a:r>
            <a:r>
              <a:rPr lang="en-US" dirty="0"/>
              <a:t>of network death for </a:t>
            </a:r>
            <a:r>
              <a:rPr lang="en-US" dirty="0" smtClean="0"/>
              <a:t>different number of nodes.</a:t>
            </a:r>
          </a:p>
          <a:p>
            <a:pPr lvl="2"/>
            <a:r>
              <a:rPr lang="en-US" dirty="0" smtClean="0"/>
              <a:t>time when </a:t>
            </a:r>
            <a:r>
              <a:rPr lang="en-US" dirty="0"/>
              <a:t>the whole network is finally dead under the </a:t>
            </a:r>
            <a:r>
              <a:rPr lang="en-US" dirty="0" smtClean="0"/>
              <a:t>condition of </a:t>
            </a:r>
            <a:r>
              <a:rPr lang="en-US" dirty="0"/>
              <a:t>a given number of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 </a:t>
            </a:r>
            <a:r>
              <a:rPr lang="en-US" b="1" dirty="0"/>
              <a:t>parameters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Sensor </a:t>
            </a:r>
            <a:r>
              <a:rPr lang="en-US" dirty="0"/>
              <a:t>nodes contain two kinds of nodes: </a:t>
            </a:r>
            <a:endParaRPr lang="en-US" dirty="0" smtClean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sink nodes </a:t>
            </a:r>
            <a:r>
              <a:rPr lang="en-US" dirty="0"/>
              <a:t>(no energy restriction) </a:t>
            </a:r>
            <a:endParaRPr lang="en-US" dirty="0" smtClean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common </a:t>
            </a:r>
            <a:r>
              <a:rPr lang="en-US" dirty="0"/>
              <a:t>nodes (</a:t>
            </a:r>
            <a:r>
              <a:rPr lang="en-US" dirty="0" smtClean="0"/>
              <a:t>with energy </a:t>
            </a:r>
            <a:r>
              <a:rPr lang="en-US" dirty="0"/>
              <a:t>restriction);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Nodes </a:t>
            </a:r>
            <a:r>
              <a:rPr lang="en-US" dirty="0"/>
              <a:t>are randomly distributed in a area </a:t>
            </a:r>
            <a:r>
              <a:rPr lang="en-US" dirty="0" smtClean="0"/>
              <a:t>within 80m×80m</a:t>
            </a:r>
            <a:r>
              <a:rPr lang="en-US" dirty="0"/>
              <a:t>, </a:t>
            </a:r>
            <a:endParaRPr lang="en-US" dirty="0" smtClean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and </a:t>
            </a:r>
            <a:r>
              <a:rPr lang="en-US" dirty="0"/>
              <a:t>the efficient distance among nodes </a:t>
            </a:r>
            <a:r>
              <a:rPr lang="en-US" dirty="0" smtClean="0"/>
              <a:t>is 15m</a:t>
            </a:r>
            <a:r>
              <a:rPr lang="en-US" dirty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dirty="0">
                <a:solidFill>
                  <a:srgbClr val="00B050"/>
                </a:solidFill>
              </a:rPr>
              <a:t>every node knows its </a:t>
            </a:r>
            <a:r>
              <a:rPr lang="en-US" dirty="0" smtClean="0">
                <a:solidFill>
                  <a:srgbClr val="00B050"/>
                </a:solidFill>
              </a:rPr>
              <a:t>position, channels </a:t>
            </a:r>
            <a:r>
              <a:rPr lang="en-US" dirty="0">
                <a:solidFill>
                  <a:srgbClr val="00B050"/>
                </a:solidFill>
              </a:rPr>
              <a:t>between sensor nodes are ideal</a:t>
            </a:r>
            <a:r>
              <a:rPr lang="en-US" dirty="0"/>
              <a:t>, </a:t>
            </a:r>
            <a:r>
              <a:rPr lang="en-US" dirty="0" smtClean="0"/>
              <a:t>sending energy </a:t>
            </a:r>
            <a:r>
              <a:rPr lang="en-US" dirty="0"/>
              <a:t>consumption is the same as receiving </a:t>
            </a:r>
            <a:r>
              <a:rPr lang="en-US" dirty="0" smtClean="0"/>
              <a:t>energy consumption</a:t>
            </a:r>
            <a:r>
              <a:rPr lang="en-US" dirty="0"/>
              <a:t>, </a:t>
            </a:r>
            <a:endParaRPr lang="en-US" dirty="0" smtClean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 smtClean="0"/>
              <a:t>energy </a:t>
            </a:r>
            <a:r>
              <a:rPr lang="en-US" dirty="0"/>
              <a:t>consumption in each round </a:t>
            </a:r>
            <a:r>
              <a:rPr lang="en-US" dirty="0" smtClean="0"/>
              <a:t>is 0.05J</a:t>
            </a:r>
            <a:r>
              <a:rPr lang="en-US" dirty="0"/>
              <a:t>, and initial energy of each node is 10J;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Energy </a:t>
            </a:r>
            <a:r>
              <a:rPr lang="en-US" dirty="0"/>
              <a:t>consumption between cluster head </a:t>
            </a:r>
            <a:r>
              <a:rPr lang="en-US" dirty="0" smtClean="0"/>
              <a:t>and sink </a:t>
            </a:r>
            <a:r>
              <a:rPr lang="en-US" dirty="0"/>
              <a:t>is 59 times of the energy consumption </a:t>
            </a:r>
            <a:r>
              <a:rPr lang="en-US" dirty="0" smtClean="0"/>
              <a:t>among common </a:t>
            </a:r>
            <a:r>
              <a:rPr lang="en-US" dirty="0"/>
              <a:t>nodes</a:t>
            </a:r>
            <a:r>
              <a:rPr lang="en-US" dirty="0" smtClean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Probability of being cluster head equals 0.04;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Each node sends data in every 0.5s, and sends data in every time interval at a random time by a TDMA slotted MAC protocol;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 parameters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dirty="0" smtClean="0"/>
              <a:t>7. Network </a:t>
            </a:r>
            <a:r>
              <a:rPr lang="en-US" dirty="0"/>
              <a:t>with same number of nodes still </a:t>
            </a:r>
            <a:r>
              <a:rPr lang="en-US" dirty="0" smtClean="0"/>
              <a:t>may have </a:t>
            </a:r>
            <a:r>
              <a:rPr lang="en-US" dirty="0"/>
              <a:t>different performance due to network structure. </a:t>
            </a:r>
            <a:endParaRPr lang="en-US" dirty="0" smtClean="0"/>
          </a:p>
          <a:p>
            <a:pPr marL="514350" indent="-514350" algn="just"/>
            <a:r>
              <a:rPr lang="en-US" dirty="0" smtClean="0"/>
              <a:t>In our </a:t>
            </a:r>
            <a:r>
              <a:rPr lang="en-US" dirty="0"/>
              <a:t>simulation, the network topology is randomly </a:t>
            </a:r>
            <a:r>
              <a:rPr lang="en-US" dirty="0" smtClean="0"/>
              <a:t>built each </a:t>
            </a:r>
            <a:r>
              <a:rPr lang="en-US" dirty="0"/>
              <a:t>time, and simulation results are averaged for </a:t>
            </a:r>
            <a:r>
              <a:rPr lang="en-US" dirty="0" smtClean="0"/>
              <a:t>3 different </a:t>
            </a:r>
            <a:r>
              <a:rPr lang="en-US" dirty="0"/>
              <a:t>network topologies.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 </a:t>
            </a:r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the performance of residual </a:t>
            </a:r>
            <a:r>
              <a:rPr lang="en-US" dirty="0" smtClean="0"/>
              <a:t>energy of </a:t>
            </a:r>
            <a:r>
              <a:rPr lang="en-US" dirty="0"/>
              <a:t>LEACH protocol, our energy-LEACH protocol </a:t>
            </a:r>
            <a:r>
              <a:rPr lang="en-US" dirty="0" smtClean="0"/>
              <a:t>and multihop-LEACH </a:t>
            </a:r>
            <a:r>
              <a:rPr lang="en-US" dirty="0"/>
              <a:t>protocol. </a:t>
            </a:r>
            <a:endParaRPr lang="en-US" dirty="0" smtClean="0"/>
          </a:p>
          <a:p>
            <a:pPr algn="just"/>
            <a:r>
              <a:rPr lang="en-US" dirty="0" smtClean="0"/>
              <a:t>Multihop-LEACH protocol </a:t>
            </a:r>
            <a:r>
              <a:rPr lang="en-US" dirty="0"/>
              <a:t>has more residual energy than LEACH </a:t>
            </a:r>
            <a:r>
              <a:rPr lang="en-US" dirty="0" smtClean="0"/>
              <a:t>and energy-LEACH </a:t>
            </a:r>
            <a:r>
              <a:rPr lang="en-US" dirty="0"/>
              <a:t>protocols. </a:t>
            </a:r>
            <a:endParaRPr lang="en-US" dirty="0" smtClean="0"/>
          </a:p>
          <a:p>
            <a:pPr algn="just"/>
            <a:r>
              <a:rPr lang="en-US" dirty="0" smtClean="0"/>
              <a:t>Energy-LEACH protocol has </a:t>
            </a:r>
            <a:r>
              <a:rPr lang="en-US" dirty="0"/>
              <a:t>the same residual energy as LEACH protocol </a:t>
            </a:r>
            <a:r>
              <a:rPr lang="en-US" dirty="0" smtClean="0"/>
              <a:t>in the </a:t>
            </a:r>
            <a:r>
              <a:rPr lang="en-US" dirty="0"/>
              <a:t>beginning, </a:t>
            </a:r>
            <a:endParaRPr lang="en-US" dirty="0" smtClean="0"/>
          </a:p>
          <a:p>
            <a:pPr lvl="1" algn="just"/>
            <a:r>
              <a:rPr lang="en-US" dirty="0" smtClean="0"/>
              <a:t>but </a:t>
            </a:r>
            <a:r>
              <a:rPr lang="en-US" dirty="0"/>
              <a:t>Energy-LEACH protocol </a:t>
            </a:r>
            <a:r>
              <a:rPr lang="en-US" dirty="0" smtClean="0">
                <a:solidFill>
                  <a:srgbClr val="00B050"/>
                </a:solidFill>
              </a:rPr>
              <a:t>gradually has </a:t>
            </a:r>
            <a:r>
              <a:rPr lang="en-US" dirty="0">
                <a:solidFill>
                  <a:srgbClr val="00B050"/>
                </a:solidFill>
              </a:rPr>
              <a:t>more residual energy </a:t>
            </a:r>
            <a:r>
              <a:rPr lang="en-US" dirty="0"/>
              <a:t>than LEACH protocol </a:t>
            </a:r>
            <a:r>
              <a:rPr lang="en-US" dirty="0">
                <a:solidFill>
                  <a:srgbClr val="00B050"/>
                </a:solidFill>
              </a:rPr>
              <a:t>after </a:t>
            </a:r>
            <a:r>
              <a:rPr lang="en-US" dirty="0" smtClean="0">
                <a:solidFill>
                  <a:srgbClr val="00B050"/>
                </a:solidFill>
              </a:rPr>
              <a:t>a certain </a:t>
            </a:r>
            <a:r>
              <a:rPr lang="en-US" dirty="0">
                <a:solidFill>
                  <a:srgbClr val="00B050"/>
                </a:solidFill>
              </a:rPr>
              <a:t>period of time </a:t>
            </a:r>
            <a:r>
              <a:rPr lang="en-US" dirty="0"/>
              <a:t>(120s for our simulation).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199" y="2096433"/>
            <a:ext cx="4537343" cy="346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00600" y="5638800"/>
            <a:ext cx="415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Residual </a:t>
            </a:r>
            <a:r>
              <a:rPr lang="en-US" dirty="0"/>
              <a:t>energy of three </a:t>
            </a:r>
            <a:r>
              <a:rPr lang="en-US" dirty="0" smtClean="0"/>
              <a:t>protocols </a:t>
            </a:r>
          </a:p>
          <a:p>
            <a:r>
              <a:rPr lang="en-US" dirty="0" smtClean="0"/>
              <a:t> with 100 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 </a:t>
            </a:r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Figure  </a:t>
            </a:r>
            <a:r>
              <a:rPr lang="en-US" dirty="0"/>
              <a:t>shows the </a:t>
            </a:r>
            <a:r>
              <a:rPr lang="en-US" dirty="0">
                <a:solidFill>
                  <a:srgbClr val="00B050"/>
                </a:solidFill>
              </a:rPr>
              <a:t>performance of network </a:t>
            </a:r>
            <a:r>
              <a:rPr lang="en-US" dirty="0" smtClean="0">
                <a:solidFill>
                  <a:srgbClr val="00B050"/>
                </a:solidFill>
              </a:rPr>
              <a:t>death time </a:t>
            </a:r>
            <a:r>
              <a:rPr lang="en-US" dirty="0">
                <a:solidFill>
                  <a:srgbClr val="00B050"/>
                </a:solidFill>
              </a:rPr>
              <a:t>for different number of nodes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Multihop-LEACH protocol </a:t>
            </a:r>
            <a:r>
              <a:rPr lang="en-US" dirty="0"/>
              <a:t>survives longer than both </a:t>
            </a:r>
            <a:r>
              <a:rPr lang="en-US" dirty="0" smtClean="0"/>
              <a:t>energy-LEACH protocol </a:t>
            </a:r>
            <a:r>
              <a:rPr lang="en-US" dirty="0"/>
              <a:t>and LEACH </a:t>
            </a:r>
            <a:r>
              <a:rPr lang="en-US" dirty="0" smtClean="0"/>
              <a:t>protocol</a:t>
            </a:r>
          </a:p>
          <a:p>
            <a:pPr lvl="1" algn="just"/>
            <a:r>
              <a:rPr lang="en-US" dirty="0" smtClean="0"/>
              <a:t>Energy-LEACH protocol survives longer </a:t>
            </a:r>
            <a:r>
              <a:rPr lang="en-US" dirty="0"/>
              <a:t>than LEACH protocol. </a:t>
            </a:r>
            <a:endParaRPr lang="en-US" dirty="0" smtClean="0"/>
          </a:p>
          <a:p>
            <a:pPr lvl="1" algn="just"/>
            <a:r>
              <a:rPr lang="en-US" dirty="0" smtClean="0"/>
              <a:t>The results show </a:t>
            </a:r>
            <a:r>
              <a:rPr lang="en-US" dirty="0"/>
              <a:t>that </a:t>
            </a:r>
            <a:endParaRPr lang="en-US" dirty="0" smtClean="0"/>
          </a:p>
          <a:p>
            <a:pPr lvl="2" algn="just"/>
            <a:r>
              <a:rPr lang="en-US" dirty="0" smtClean="0"/>
              <a:t>our </a:t>
            </a:r>
            <a:r>
              <a:rPr lang="en-US" dirty="0"/>
              <a:t>two modified protocols prolong </a:t>
            </a:r>
            <a:r>
              <a:rPr lang="en-US" dirty="0" smtClean="0"/>
              <a:t>the network </a:t>
            </a:r>
            <a:r>
              <a:rPr lang="en-US" dirty="0"/>
              <a:t>lifetime as compared with the commonly </a:t>
            </a:r>
            <a:r>
              <a:rPr lang="en-US" dirty="0" smtClean="0"/>
              <a:t>used LEACH </a:t>
            </a:r>
            <a:r>
              <a:rPr lang="en-US" dirty="0"/>
              <a:t>protocol.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261437"/>
            <a:ext cx="4535335" cy="352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038600" y="5867400"/>
            <a:ext cx="484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/>
              <a:t>Time of network death in different num of</a:t>
            </a:r>
          </a:p>
          <a:p>
            <a:r>
              <a:rPr lang="en-US" dirty="0"/>
              <a:t>node of three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Two modified LEACH protocols: </a:t>
            </a:r>
            <a:r>
              <a:rPr lang="en-US" dirty="0" smtClean="0"/>
              <a:t>energy-LEACH protocol </a:t>
            </a:r>
            <a:r>
              <a:rPr lang="en-US" dirty="0"/>
              <a:t>and multihop-LEACH protocol are </a:t>
            </a:r>
            <a:r>
              <a:rPr lang="en-US" dirty="0" smtClean="0"/>
              <a:t>presented </a:t>
            </a:r>
            <a:r>
              <a:rPr lang="en-US" dirty="0"/>
              <a:t>in this paper. </a:t>
            </a:r>
            <a:endParaRPr lang="en-US" dirty="0" smtClean="0"/>
          </a:p>
          <a:p>
            <a:pPr lvl="1" algn="just"/>
            <a:r>
              <a:rPr lang="en-US" dirty="0" smtClean="0"/>
              <a:t>Energy-LEACH </a:t>
            </a:r>
            <a:r>
              <a:rPr lang="en-US" dirty="0"/>
              <a:t>protocol </a:t>
            </a:r>
            <a:r>
              <a:rPr lang="en-US" dirty="0" smtClean="0"/>
              <a:t>considers </a:t>
            </a:r>
            <a:r>
              <a:rPr lang="en-US" dirty="0" smtClean="0">
                <a:solidFill>
                  <a:srgbClr val="00B050"/>
                </a:solidFill>
              </a:rPr>
              <a:t>residual </a:t>
            </a:r>
            <a:r>
              <a:rPr lang="en-US" dirty="0">
                <a:solidFill>
                  <a:srgbClr val="00B050"/>
                </a:solidFill>
              </a:rPr>
              <a:t>energy in the phase of cluster head selection.</a:t>
            </a:r>
          </a:p>
          <a:p>
            <a:pPr lvl="1" algn="just"/>
            <a:r>
              <a:rPr lang="en-US" dirty="0"/>
              <a:t>Multihop-LEACH protocol </a:t>
            </a:r>
            <a:r>
              <a:rPr lang="en-US" dirty="0">
                <a:solidFill>
                  <a:srgbClr val="00B050"/>
                </a:solidFill>
              </a:rPr>
              <a:t>adopts </a:t>
            </a:r>
            <a:r>
              <a:rPr lang="en-US" dirty="0" smtClean="0">
                <a:solidFill>
                  <a:srgbClr val="00B050"/>
                </a:solidFill>
              </a:rPr>
              <a:t>multi-hop communication </a:t>
            </a:r>
            <a:r>
              <a:rPr lang="en-US" dirty="0">
                <a:solidFill>
                  <a:srgbClr val="00B050"/>
                </a:solidFill>
              </a:rPr>
              <a:t>between cluster and sink.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/>
              <a:t>Simulation results </a:t>
            </a:r>
            <a:r>
              <a:rPr lang="en-US" dirty="0"/>
              <a:t>show that </a:t>
            </a:r>
            <a:endParaRPr lang="en-US" dirty="0" smtClean="0"/>
          </a:p>
          <a:p>
            <a:pPr lvl="1" algn="just"/>
            <a:r>
              <a:rPr lang="en-US" dirty="0"/>
              <a:t>E</a:t>
            </a:r>
            <a:r>
              <a:rPr lang="en-US" dirty="0" smtClean="0"/>
              <a:t>nergy-LEACH </a:t>
            </a:r>
            <a:r>
              <a:rPr lang="en-US" dirty="0"/>
              <a:t>and </a:t>
            </a:r>
            <a:r>
              <a:rPr lang="en-US" dirty="0" smtClean="0"/>
              <a:t>multihop- LEACH </a:t>
            </a:r>
            <a:r>
              <a:rPr lang="en-US" dirty="0"/>
              <a:t>protocols have better performance </a:t>
            </a:r>
            <a:r>
              <a:rPr lang="en-US" dirty="0" smtClean="0"/>
              <a:t>than LEACH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dirty="0" smtClean="0"/>
              <a:t>WSN </a:t>
            </a:r>
            <a:r>
              <a:rPr lang="en-US" dirty="0"/>
              <a:t>consists of </a:t>
            </a:r>
            <a:r>
              <a:rPr lang="en-US" dirty="0" smtClean="0"/>
              <a:t>a certain </a:t>
            </a:r>
            <a:r>
              <a:rPr lang="en-US" dirty="0"/>
              <a:t>number of smart sensors which </a:t>
            </a:r>
            <a:r>
              <a:rPr lang="en-US" dirty="0">
                <a:solidFill>
                  <a:srgbClr val="00B0F0"/>
                </a:solidFill>
              </a:rPr>
              <a:t>form a </a:t>
            </a:r>
            <a:r>
              <a:rPr lang="en-US" dirty="0" smtClean="0">
                <a:solidFill>
                  <a:srgbClr val="00B0F0"/>
                </a:solidFill>
              </a:rPr>
              <a:t>multihop Ad </a:t>
            </a:r>
            <a:r>
              <a:rPr lang="en-US" dirty="0">
                <a:solidFill>
                  <a:srgbClr val="00B0F0"/>
                </a:solidFill>
              </a:rPr>
              <a:t>Hoc network by radio communications </a:t>
            </a:r>
            <a:r>
              <a:rPr lang="en-US" dirty="0" smtClean="0">
                <a:solidFill>
                  <a:srgbClr val="00B0F0"/>
                </a:solidFill>
              </a:rPr>
              <a:t>in sensor </a:t>
            </a:r>
            <a:r>
              <a:rPr lang="en-US" dirty="0">
                <a:solidFill>
                  <a:srgbClr val="00B0F0"/>
                </a:solidFill>
              </a:rPr>
              <a:t>field. </a:t>
            </a:r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WSN </a:t>
            </a:r>
            <a:r>
              <a:rPr lang="en-US" dirty="0"/>
              <a:t>aims to </a:t>
            </a:r>
            <a:r>
              <a:rPr lang="en-US" dirty="0" smtClean="0"/>
              <a:t>perceive </a:t>
            </a:r>
            <a:r>
              <a:rPr lang="en-US" dirty="0"/>
              <a:t>in </a:t>
            </a:r>
            <a:r>
              <a:rPr lang="en-US" dirty="0" smtClean="0"/>
              <a:t>collaborative mode</a:t>
            </a:r>
            <a:r>
              <a:rPr lang="en-US" dirty="0"/>
              <a:t>, gather </a:t>
            </a:r>
            <a:r>
              <a:rPr lang="en-US" dirty="0" smtClean="0"/>
              <a:t>, deal </a:t>
            </a:r>
            <a:r>
              <a:rPr lang="en-US" dirty="0"/>
              <a:t>with and send information </a:t>
            </a:r>
            <a:r>
              <a:rPr lang="en-US" dirty="0" smtClean="0"/>
              <a:t>to observer </a:t>
            </a:r>
            <a:r>
              <a:rPr lang="en-US" dirty="0"/>
              <a:t>in network areas.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B0F0"/>
                </a:solidFill>
              </a:rPr>
              <a:t>Three factors of WSN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Sensor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sensing object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observer</a:t>
            </a:r>
          </a:p>
          <a:p>
            <a:pPr algn="just"/>
            <a:r>
              <a:rPr lang="en-US" dirty="0" smtClean="0"/>
              <a:t>WSN protocol </a:t>
            </a:r>
            <a:r>
              <a:rPr lang="en-US" dirty="0"/>
              <a:t>stack contains </a:t>
            </a:r>
            <a:endParaRPr lang="en-US" dirty="0" smtClean="0"/>
          </a:p>
          <a:p>
            <a:pPr lvl="1" algn="just"/>
            <a:r>
              <a:rPr lang="en-US" dirty="0" smtClean="0"/>
              <a:t>physical layer</a:t>
            </a:r>
          </a:p>
          <a:p>
            <a:pPr lvl="1" algn="just"/>
            <a:r>
              <a:rPr lang="en-US" dirty="0" smtClean="0"/>
              <a:t>data </a:t>
            </a:r>
            <a:r>
              <a:rPr lang="en-US" dirty="0"/>
              <a:t>link </a:t>
            </a:r>
            <a:r>
              <a:rPr lang="en-US" dirty="0" smtClean="0"/>
              <a:t>layer </a:t>
            </a:r>
          </a:p>
          <a:p>
            <a:pPr lvl="1" algn="just"/>
            <a:r>
              <a:rPr lang="en-US" dirty="0" smtClean="0"/>
              <a:t>network layer </a:t>
            </a:r>
          </a:p>
          <a:p>
            <a:pPr lvl="1" algn="just"/>
            <a:r>
              <a:rPr lang="en-US" dirty="0" smtClean="0"/>
              <a:t>transport </a:t>
            </a:r>
            <a:r>
              <a:rPr lang="en-US" dirty="0"/>
              <a:t>layer </a:t>
            </a:r>
            <a:endParaRPr lang="en-US" dirty="0" smtClean="0"/>
          </a:p>
          <a:p>
            <a:pPr lvl="1" algn="just"/>
            <a:r>
              <a:rPr lang="en-US" dirty="0" smtClean="0"/>
              <a:t>application layer</a:t>
            </a:r>
            <a:endParaRPr lang="en-US" dirty="0"/>
          </a:p>
          <a:p>
            <a:pPr algn="just"/>
            <a:r>
              <a:rPr lang="en-US" dirty="0"/>
              <a:t>According to network architecture, </a:t>
            </a:r>
            <a:r>
              <a:rPr lang="en-US" dirty="0">
                <a:solidFill>
                  <a:srgbClr val="00B0F0"/>
                </a:solidFill>
              </a:rPr>
              <a:t>routing </a:t>
            </a:r>
            <a:r>
              <a:rPr lang="en-US" dirty="0" smtClean="0">
                <a:solidFill>
                  <a:srgbClr val="00B0F0"/>
                </a:solidFill>
              </a:rPr>
              <a:t>protocols classification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plane routing 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grade routing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position routing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r>
              <a:rPr lang="en-US" sz="2000" b="1" dirty="0" smtClean="0"/>
              <a:t>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LEACH (Lower Energy Adaptive </a:t>
            </a:r>
            <a:r>
              <a:rPr lang="en-US" dirty="0" smtClean="0"/>
              <a:t>Clustering </a:t>
            </a:r>
            <a:r>
              <a:rPr lang="pt-BR" dirty="0" smtClean="0"/>
              <a:t>Hierarchy</a:t>
            </a:r>
            <a:r>
              <a:rPr lang="pt-BR" dirty="0"/>
              <a:t>) protocol is a grade routing protocol. </a:t>
            </a:r>
            <a:endParaRPr lang="pt-BR" dirty="0" smtClean="0"/>
          </a:p>
          <a:p>
            <a:pPr lvl="1" algn="just"/>
            <a:r>
              <a:rPr lang="en-US" dirty="0" smtClean="0"/>
              <a:t>LEACH protocols is already discussed in detail. </a:t>
            </a:r>
          </a:p>
          <a:p>
            <a:pPr algn="just"/>
            <a:r>
              <a:rPr lang="en-US" dirty="0" smtClean="0"/>
              <a:t>Sun </a:t>
            </a:r>
            <a:r>
              <a:rPr lang="en-US" dirty="0" err="1" smtClean="0"/>
              <a:t>limin</a:t>
            </a:r>
            <a:r>
              <a:rPr lang="en-US" dirty="0" smtClean="0"/>
              <a:t>, et. al., and W. </a:t>
            </a:r>
            <a:r>
              <a:rPr lang="en-US" dirty="0" err="1" smtClean="0"/>
              <a:t>Heinzelman</a:t>
            </a:r>
            <a:r>
              <a:rPr lang="en-US" dirty="0" smtClean="0"/>
              <a:t>, et. al., modified leach protocol</a:t>
            </a:r>
            <a:r>
              <a:rPr lang="en-US" dirty="0"/>
              <a:t>, but it is still </a:t>
            </a:r>
            <a:r>
              <a:rPr lang="en-US" dirty="0" smtClean="0"/>
              <a:t>faulty and </a:t>
            </a:r>
            <a:r>
              <a:rPr lang="en-US" dirty="0"/>
              <a:t>the performance matrixes are complex. </a:t>
            </a:r>
            <a:endParaRPr lang="en-US" dirty="0" smtClean="0"/>
          </a:p>
          <a:p>
            <a:pPr algn="just"/>
            <a:r>
              <a:rPr lang="en-US" dirty="0" smtClean="0"/>
              <a:t>In this paper, a </a:t>
            </a:r>
            <a:r>
              <a:rPr lang="en-US" dirty="0"/>
              <a:t>new modified energy-LEACH protocol is </a:t>
            </a:r>
            <a:r>
              <a:rPr lang="en-US" dirty="0" smtClean="0"/>
              <a:t>presented which designs </a:t>
            </a:r>
            <a:r>
              <a:rPr lang="en-US" dirty="0"/>
              <a:t>in detail and improves the </a:t>
            </a:r>
            <a:r>
              <a:rPr lang="en-US" dirty="0" err="1" smtClean="0"/>
              <a:t>wang</a:t>
            </a:r>
            <a:r>
              <a:rPr lang="en-US" dirty="0" smtClean="0"/>
              <a:t> </a:t>
            </a:r>
            <a:r>
              <a:rPr lang="en-US" dirty="0" err="1" smtClean="0"/>
              <a:t>wei</a:t>
            </a:r>
            <a:r>
              <a:rPr lang="en-US" dirty="0" smtClean="0"/>
              <a:t>,  leach protocol with the help of two simple performance matrixes.</a:t>
            </a:r>
          </a:p>
          <a:p>
            <a:pPr algn="just"/>
            <a:r>
              <a:rPr lang="en-US" dirty="0" smtClean="0"/>
              <a:t>Multi-hop </a:t>
            </a:r>
            <a:r>
              <a:rPr lang="en-US" dirty="0"/>
              <a:t>protocol </a:t>
            </a:r>
            <a:r>
              <a:rPr lang="en-US" dirty="0" smtClean="0"/>
              <a:t> introduced by Mo </a:t>
            </a:r>
            <a:r>
              <a:rPr lang="en-US" dirty="0" err="1" smtClean="0"/>
              <a:t>Xiaoyan</a:t>
            </a:r>
            <a:r>
              <a:rPr lang="en-US" dirty="0" smtClean="0"/>
              <a:t>; is </a:t>
            </a:r>
            <a:r>
              <a:rPr lang="en-US" dirty="0"/>
              <a:t>quite complex. </a:t>
            </a:r>
            <a:endParaRPr lang="en-US" dirty="0" smtClean="0"/>
          </a:p>
          <a:p>
            <a:pPr algn="just"/>
            <a:r>
              <a:rPr lang="en-US" dirty="0" err="1" smtClean="0"/>
              <a:t>Multihop</a:t>
            </a:r>
            <a:r>
              <a:rPr lang="en-US" dirty="0" smtClean="0"/>
              <a:t>-LEACH </a:t>
            </a:r>
            <a:r>
              <a:rPr lang="en-US" dirty="0"/>
              <a:t>protocol </a:t>
            </a:r>
            <a:r>
              <a:rPr lang="en-US" dirty="0" smtClean="0"/>
              <a:t>introduced in this paper is :</a:t>
            </a:r>
          </a:p>
          <a:p>
            <a:pPr lvl="1" algn="just"/>
            <a:r>
              <a:rPr lang="en-US" dirty="0" smtClean="0"/>
              <a:t>Simple</a:t>
            </a:r>
          </a:p>
          <a:p>
            <a:pPr lvl="1" algn="just"/>
            <a:r>
              <a:rPr lang="en-US" dirty="0" smtClean="0"/>
              <a:t>Great performance</a:t>
            </a:r>
          </a:p>
          <a:p>
            <a:pPr lvl="1" algn="just"/>
            <a:r>
              <a:rPr lang="en-US" dirty="0" smtClean="0"/>
              <a:t>Especially </a:t>
            </a:r>
            <a:r>
              <a:rPr lang="en-US" dirty="0"/>
              <a:t>fit for WSN </a:t>
            </a:r>
            <a:r>
              <a:rPr lang="en-US" dirty="0" smtClean="0"/>
              <a:t>with restrictive </a:t>
            </a:r>
            <a:r>
              <a:rPr lang="en-US" dirty="0"/>
              <a:t>energy.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LEACH </a:t>
            </a:r>
            <a:r>
              <a:rPr lang="en-US" b="1" dirty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Main techniques of LEACH protocol </a:t>
            </a:r>
            <a:r>
              <a:rPr lang="en-US" dirty="0" smtClean="0"/>
              <a:t>include algorithms for: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distributing </a:t>
            </a:r>
            <a:r>
              <a:rPr lang="en-US" dirty="0">
                <a:solidFill>
                  <a:srgbClr val="00B050"/>
                </a:solidFill>
              </a:rPr>
              <a:t>cluster </a:t>
            </a:r>
            <a:r>
              <a:rPr lang="en-US" dirty="0" smtClean="0">
                <a:solidFill>
                  <a:srgbClr val="00B050"/>
                </a:solidFill>
              </a:rPr>
              <a:t>forming</a:t>
            </a:r>
            <a:endParaRPr lang="en-US" dirty="0" smtClean="0"/>
          </a:p>
          <a:p>
            <a:pPr lvl="1" algn="just"/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adaptive cluster forming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cluster </a:t>
            </a:r>
            <a:r>
              <a:rPr lang="en-US" dirty="0">
                <a:solidFill>
                  <a:srgbClr val="00B0F0"/>
                </a:solidFill>
              </a:rPr>
              <a:t>header position </a:t>
            </a:r>
            <a:r>
              <a:rPr lang="en-US" dirty="0" smtClean="0">
                <a:solidFill>
                  <a:srgbClr val="00B0F0"/>
                </a:solidFill>
              </a:rPr>
              <a:t>changing</a:t>
            </a:r>
            <a:endParaRPr lang="en-US" dirty="0">
              <a:solidFill>
                <a:srgbClr val="00B0F0"/>
              </a:solidFill>
            </a:endParaRPr>
          </a:p>
          <a:p>
            <a:pPr algn="just"/>
            <a:r>
              <a:rPr lang="en-US" dirty="0"/>
              <a:t>The technique of </a:t>
            </a:r>
            <a:r>
              <a:rPr lang="en-US" dirty="0">
                <a:solidFill>
                  <a:srgbClr val="00B050"/>
                </a:solidFill>
              </a:rPr>
              <a:t>distributing cluster forming </a:t>
            </a:r>
            <a:r>
              <a:rPr lang="en-US" dirty="0" smtClean="0"/>
              <a:t>ensures </a:t>
            </a:r>
            <a:r>
              <a:rPr lang="en-US" dirty="0" smtClean="0">
                <a:solidFill>
                  <a:srgbClr val="0070C0"/>
                </a:solidFill>
              </a:rPr>
              <a:t>self-organization </a:t>
            </a:r>
            <a:r>
              <a:rPr lang="en-US" dirty="0">
                <a:solidFill>
                  <a:srgbClr val="0070C0"/>
                </a:solidFill>
              </a:rPr>
              <a:t>of most target nodes.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adaptive cluster </a:t>
            </a:r>
            <a:r>
              <a:rPr lang="en-US" dirty="0">
                <a:solidFill>
                  <a:srgbClr val="7030A0"/>
                </a:solidFill>
              </a:rPr>
              <a:t>forming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cluster header position </a:t>
            </a:r>
            <a:r>
              <a:rPr lang="en-US" dirty="0" smtClean="0">
                <a:solidFill>
                  <a:srgbClr val="00B0F0"/>
                </a:solidFill>
              </a:rPr>
              <a:t>changing</a:t>
            </a:r>
            <a:r>
              <a:rPr lang="en-US" dirty="0" smtClean="0"/>
              <a:t> algorithms ensure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share the energy dissipation </a:t>
            </a:r>
            <a:r>
              <a:rPr lang="en-US" dirty="0" smtClean="0">
                <a:solidFill>
                  <a:srgbClr val="0070C0"/>
                </a:solidFill>
              </a:rPr>
              <a:t>fairly among </a:t>
            </a:r>
            <a:r>
              <a:rPr lang="en-US" dirty="0">
                <a:solidFill>
                  <a:srgbClr val="0070C0"/>
                </a:solidFill>
              </a:rPr>
              <a:t>all nodes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prolong the lifetime of the </a:t>
            </a:r>
            <a:r>
              <a:rPr lang="en-US" dirty="0" smtClean="0">
                <a:solidFill>
                  <a:srgbClr val="0070C0"/>
                </a:solidFill>
              </a:rPr>
              <a:t>whole system </a:t>
            </a:r>
            <a:r>
              <a:rPr lang="en-US" dirty="0"/>
              <a:t>in 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 </a:t>
            </a:r>
            <a:r>
              <a:rPr lang="en-US" b="1" dirty="0"/>
              <a:t>of LEACH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LEACH protocol provides a </a:t>
            </a:r>
            <a:r>
              <a:rPr lang="en-US" dirty="0" smtClean="0"/>
              <a:t>concept </a:t>
            </a:r>
            <a:r>
              <a:rPr lang="en-US" dirty="0"/>
              <a:t>of </a:t>
            </a:r>
            <a:r>
              <a:rPr lang="en-US" dirty="0" smtClean="0"/>
              <a:t>rounds.</a:t>
            </a:r>
            <a:endParaRPr lang="en-US" dirty="0"/>
          </a:p>
          <a:p>
            <a:r>
              <a:rPr lang="en-US" dirty="0" smtClean="0"/>
              <a:t>Each round contains </a:t>
            </a:r>
            <a:r>
              <a:rPr lang="en-US" dirty="0"/>
              <a:t>two states: </a:t>
            </a:r>
            <a:endParaRPr lang="en-US" dirty="0" smtClean="0"/>
          </a:p>
          <a:p>
            <a:pPr marL="971550" lvl="1" indent="-457200"/>
            <a:r>
              <a:rPr lang="en-US" dirty="0" smtClean="0"/>
              <a:t>cluster </a:t>
            </a:r>
            <a:r>
              <a:rPr lang="en-US" dirty="0"/>
              <a:t>setup state </a:t>
            </a:r>
            <a:endParaRPr lang="en-US" dirty="0" smtClean="0"/>
          </a:p>
          <a:p>
            <a:pPr marL="971550" lvl="1" indent="-457200"/>
            <a:r>
              <a:rPr lang="en-US" dirty="0" smtClean="0"/>
              <a:t>steady </a:t>
            </a:r>
            <a:r>
              <a:rPr lang="en-US" dirty="0"/>
              <a:t>state.</a:t>
            </a:r>
          </a:p>
          <a:p>
            <a:r>
              <a:rPr lang="en-US" dirty="0"/>
              <a:t>In cluster setup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forms </a:t>
            </a:r>
            <a:r>
              <a:rPr lang="en-US" dirty="0">
                <a:solidFill>
                  <a:srgbClr val="0070C0"/>
                </a:solidFill>
              </a:rPr>
              <a:t>cluster in </a:t>
            </a:r>
            <a:r>
              <a:rPr lang="en-US" dirty="0" smtClean="0">
                <a:solidFill>
                  <a:srgbClr val="0070C0"/>
                </a:solidFill>
              </a:rPr>
              <a:t>self-adaptive mode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In </a:t>
            </a:r>
            <a:r>
              <a:rPr lang="en-US" dirty="0"/>
              <a:t>steady state,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transfers </a:t>
            </a:r>
            <a:r>
              <a:rPr lang="en-US" dirty="0">
                <a:solidFill>
                  <a:srgbClr val="0070C0"/>
                </a:solidFill>
              </a:rPr>
              <a:t>data.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time </a:t>
            </a:r>
            <a:r>
              <a:rPr lang="en-US" dirty="0" smtClean="0">
                <a:solidFill>
                  <a:srgbClr val="0070C0"/>
                </a:solidFill>
              </a:rPr>
              <a:t>of transfer </a:t>
            </a:r>
            <a:r>
              <a:rPr lang="en-US" dirty="0">
                <a:solidFill>
                  <a:srgbClr val="0070C0"/>
                </a:solidFill>
              </a:rPr>
              <a:t>state is usually longer than the time of </a:t>
            </a:r>
            <a:r>
              <a:rPr lang="en-US" dirty="0" smtClean="0">
                <a:solidFill>
                  <a:srgbClr val="0070C0"/>
                </a:solidFill>
              </a:rPr>
              <a:t>set up state for </a:t>
            </a:r>
            <a:r>
              <a:rPr lang="en-US" dirty="0">
                <a:solidFill>
                  <a:srgbClr val="0070C0"/>
                </a:solidFill>
              </a:rPr>
              <a:t>saving the protocol payload.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 Time of LEACH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841317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chart of LEACH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7030" y="1341856"/>
            <a:ext cx="3163770" cy="536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Cluster Formation of LEACH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E18-7F98-4231-A892-9CAE69A3F0F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0403" y="1143000"/>
            <a:ext cx="510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1514</Words>
  <Application>Microsoft Office PowerPoint</Application>
  <PresentationFormat>On-screen Show (4:3)</PresentationFormat>
  <Paragraphs>191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Improvement on LEACH Protocol of Wireless Sensor Network</vt:lpstr>
      <vt:lpstr>Abstract</vt:lpstr>
      <vt:lpstr>Introduction</vt:lpstr>
      <vt:lpstr>Introduction (cont…)</vt:lpstr>
      <vt:lpstr>LEACH protocol</vt:lpstr>
      <vt:lpstr>Description of LEACH protocol</vt:lpstr>
      <vt:lpstr>Operation Time of LEACH </vt:lpstr>
      <vt:lpstr>Flow chart of LEACH protocol</vt:lpstr>
      <vt:lpstr>Cluster Formation of LEACH protocol</vt:lpstr>
      <vt:lpstr>Different Processes of LEACH protocol</vt:lpstr>
      <vt:lpstr>Improvements of LEACH protocol</vt:lpstr>
      <vt:lpstr>The criterion of selecting cluster head node</vt:lpstr>
      <vt:lpstr>Multi-hop communication among cluster heads</vt:lpstr>
      <vt:lpstr>Energy-LEACH protocol</vt:lpstr>
      <vt:lpstr>Energy-LEACH protocol(Conti…)</vt:lpstr>
      <vt:lpstr>2.3. Energy-LEACH protocol</vt:lpstr>
      <vt:lpstr>Flow chart of Energy-LEACH protocol</vt:lpstr>
      <vt:lpstr>Cluster Steady Phase of  E-LEACH protocol</vt:lpstr>
      <vt:lpstr>Multihop-LEACH protocol</vt:lpstr>
      <vt:lpstr>Multihop-LEACH protocol</vt:lpstr>
      <vt:lpstr>Simulation analysis</vt:lpstr>
      <vt:lpstr>Performance matrixes</vt:lpstr>
      <vt:lpstr>Simulation parameters setting</vt:lpstr>
      <vt:lpstr>Simulation parameters setting</vt:lpstr>
      <vt:lpstr>Simulation results</vt:lpstr>
      <vt:lpstr>Simulation results</vt:lpstr>
      <vt:lpstr>Conclusion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on LEACH Protocol of Wireless Sensor Network</dc:title>
  <dc:creator>Project Lab</dc:creator>
  <cp:lastModifiedBy>Project Lab</cp:lastModifiedBy>
  <cp:revision>106</cp:revision>
  <dcterms:created xsi:type="dcterms:W3CDTF">2012-02-28T05:46:29Z</dcterms:created>
  <dcterms:modified xsi:type="dcterms:W3CDTF">2012-03-02T15:19:41Z</dcterms:modified>
</cp:coreProperties>
</file>