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8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sldIdLst>
    <p:sldId id="277" r:id="rId2"/>
    <p:sldId id="258" r:id="rId3"/>
    <p:sldId id="278" r:id="rId4"/>
    <p:sldId id="260" r:id="rId5"/>
    <p:sldId id="261" r:id="rId6"/>
    <p:sldId id="297" r:id="rId7"/>
    <p:sldId id="315" r:id="rId8"/>
    <p:sldId id="316" r:id="rId9"/>
    <p:sldId id="317" r:id="rId10"/>
    <p:sldId id="318" r:id="rId11"/>
    <p:sldId id="319" r:id="rId12"/>
    <p:sldId id="263" r:id="rId13"/>
    <p:sldId id="264" r:id="rId14"/>
    <p:sldId id="265" r:id="rId15"/>
    <p:sldId id="305" r:id="rId16"/>
    <p:sldId id="314" r:id="rId17"/>
    <p:sldId id="296" r:id="rId18"/>
    <p:sldId id="307" r:id="rId19"/>
    <p:sldId id="280" r:id="rId20"/>
    <p:sldId id="270" r:id="rId21"/>
    <p:sldId id="303" r:id="rId22"/>
    <p:sldId id="312" r:id="rId23"/>
    <p:sldId id="304" r:id="rId24"/>
    <p:sldId id="308" r:id="rId25"/>
    <p:sldId id="310" r:id="rId26"/>
    <p:sldId id="311" r:id="rId27"/>
    <p:sldId id="313" r:id="rId28"/>
    <p:sldId id="306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2" autoAdjust="0"/>
    <p:restoredTop sz="61510" autoAdjust="0"/>
  </p:normalViewPr>
  <p:slideViewPr>
    <p:cSldViewPr>
      <p:cViewPr>
        <p:scale>
          <a:sx n="70" d="100"/>
          <a:sy n="70" d="100"/>
        </p:scale>
        <p:origin x="-148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00F830A1-3891-4B82-A120-081866556DA0}" type="datetimeFigureOut">
              <a:pPr/>
              <a:t>12/17/2009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58CC9574-A819-4FE4-99A7-1E27AD09ADC2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09615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zh-CN" smtClean="0"/>
              <a:pPr/>
              <a:t>1</a:t>
            </a:fld>
            <a:endParaRPr 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15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17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18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19</a:t>
            </a:fld>
            <a:endParaRPr 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20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21</a:t>
            </a:fld>
            <a:endParaRPr 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>
                <a:solidFill>
                  <a:prstClr val="black"/>
                </a:solidFill>
              </a:rPr>
              <a:pPr/>
              <a:t>23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28</a:t>
            </a:fld>
            <a:endParaRPr 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/>
              <a:pPr/>
              <a:t>2</a:t>
            </a:fld>
            <a:endParaRPr 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3</a:t>
            </a:fld>
            <a:endParaRPr 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4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5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6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12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13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>
                <a:solidFill>
                  <a:prstClr val="black"/>
                </a:solidFill>
              </a:rPr>
              <a:pPr/>
              <a:t>14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CN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zh-CN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zh-CN"/>
              <a:t>单击此处编辑母版副标题样式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 eaLnBrk="1" latinLnBrk="0" hangingPunct="1">
              <a:defRPr kumimoji="0" lang="zh-CN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媒体(带标题)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12/17/2009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CN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 eaLnBrk="1" latinLnBrk="0" hangingPunct="1">
              <a:buNone/>
              <a:defRPr kumimoji="0" lang="zh-CN"/>
            </a:lvl1pPr>
          </a:lstStyle>
          <a:p>
            <a:pPr eaLnBrk="1" latinLnBrk="0" hangingPunct="1"/>
            <a:r>
              <a:rPr lang="zh-CN" altLang="en-US" smtClean="0"/>
              <a:t>单击图标添加媒体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zh-CN" sz="2400">
                <a:solidFill>
                  <a:schemeClr val="bg1"/>
                </a:solidFill>
              </a:defRPr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CN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12/17/2009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竖排文字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 eaLnBrk="1" latinLnBrk="0" hangingPunct="1">
              <a:defRPr kumimoji="0" lang="zh-CN"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/>
              <a:t>    单击此处编辑母版标题样式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pPr/>
              <a:t>12/17/2009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pPr/>
              <a:t>‹#›</a:t>
            </a:fld>
            <a:endParaRPr kumimoji="0"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 eaLnBrk="1" latinLnBrk="0" hangingPunct="1">
              <a:defRPr kumimoji="0" lang="zh-CN" sz="3000" b="1" cap="all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/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zh-CN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: 强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12/17/2009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zh-CN" sz="280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12/17/2009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12/17/2009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 lang="zh-CN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: 强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12/17/2009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zh-CN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zh-CN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12/17/2009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C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zh-CN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zh-CN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zh-CN"/>
              <a:t>单击此处编辑母版副标题样式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bg1"/>
                </a:solidFill>
              </a:defRPr>
            </a:lvl1pPr>
            <a:lvl2pPr eaLnBrk="1" latinLnBrk="0" hangingPunct="1">
              <a:defRPr kumimoji="0" lang="zh-CN" sz="2800">
                <a:solidFill>
                  <a:schemeClr val="bg1"/>
                </a:solidFill>
              </a:defRPr>
            </a:lvl2pPr>
            <a:lvl3pPr eaLnBrk="1" latinLnBrk="0" hangingPunct="1">
              <a:defRPr kumimoji="0" lang="zh-CN" sz="2400">
                <a:solidFill>
                  <a:schemeClr val="bg1"/>
                </a:solidFill>
              </a:defRPr>
            </a:lvl3pPr>
            <a:lvl4pPr eaLnBrk="1" latinLnBrk="0" hangingPunct="1">
              <a:defRPr kumimoji="0" lang="zh-CN" sz="2000">
                <a:solidFill>
                  <a:schemeClr val="bg1"/>
                </a:solidFill>
              </a:defRPr>
            </a:lvl4pPr>
            <a:lvl5pPr eaLnBrk="1" latinLnBrk="0" hangingPunct="1">
              <a:defRPr kumimoji="0" lang="zh-CN" sz="2000">
                <a:solidFill>
                  <a:schemeClr val="bg1"/>
                </a:solidFill>
              </a:defRPr>
            </a:lvl5pPr>
            <a:lvl6pPr eaLnBrk="1" latinLnBrk="0" hangingPunct="1">
              <a:defRPr kumimoji="0" lang="zh-CN" sz="2000"/>
            </a:lvl6pPr>
            <a:lvl7pPr eaLnBrk="1" latinLnBrk="0" hangingPunct="1">
              <a:defRPr kumimoji="0" lang="zh-CN" sz="2000"/>
            </a:lvl7pPr>
            <a:lvl8pPr eaLnBrk="1" latinLnBrk="0" hangingPunct="1">
              <a:defRPr kumimoji="0" lang="zh-CN" sz="2000"/>
            </a:lvl8pPr>
            <a:lvl9pPr eaLnBrk="1" latinLnBrk="0" hangingPunct="1">
              <a:defRPr kumimoji="0" lang="zh-CN"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 eaLnBrk="1" latinLnBrk="0" hangingPunct="1">
              <a:buNone/>
              <a:defRPr kumimoji="0" lang="zh-CN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12/17/2009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  <p:sldLayoutId id="2147483663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0" lang="zh-CN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9.jpeg"/><Relationship Id="rId4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420"/>
            <a:ext cx="4953000" cy="1416269"/>
          </a:xfrm>
        </p:spPr>
        <p:txBody>
          <a:bodyPr>
            <a:normAutofit/>
          </a:bodyPr>
          <a:lstStyle/>
          <a:p>
            <a:endParaRPr lang="zh-CN" dirty="0">
              <a:solidFill>
                <a:srgbClr val="7030A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048000"/>
            <a:ext cx="7812360" cy="1828800"/>
          </a:xfrm>
          <a:noFill/>
        </p:spPr>
        <p:txBody>
          <a:bodyPr>
            <a:normAutofit fontScale="90000"/>
          </a:bodyPr>
          <a:lstStyle/>
          <a:p>
            <a:r>
              <a:rPr lang="en-US" altLang="zh-CN" sz="4000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  <a:cs typeface="+mn-cs"/>
              </a:rPr>
              <a:t>LEACH</a:t>
            </a:r>
            <a:r>
              <a:rPr lang="zh-CN" altLang="en-US" sz="4000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  <a:cs typeface="+mn-cs"/>
              </a:rPr>
              <a:t>：低功耗</a:t>
            </a:r>
            <a:r>
              <a:rPr lang="zh-CN" altLang="en-US" sz="4000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  <a:cs typeface="+mn-cs"/>
              </a:rPr>
              <a:t>自适应集簇分层型</a:t>
            </a:r>
            <a:r>
              <a:rPr lang="zh-CN" altLang="en-US" sz="4000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  <a:cs typeface="+mn-cs"/>
              </a:rPr>
              <a:t>协议</a:t>
            </a:r>
            <a:r>
              <a:rPr lang="en-US" altLang="zh-CN" sz="4000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  <a:cs typeface="+mn-cs"/>
              </a:rPr>
              <a:t/>
            </a:r>
            <a:br>
              <a:rPr lang="en-US" altLang="zh-CN" sz="4000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  <a:cs typeface="+mn-cs"/>
              </a:rPr>
            </a:br>
            <a:r>
              <a:rPr lang="zh-CN" altLang="en-US" sz="4000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  <a:cs typeface="+mn-cs"/>
              </a:rPr>
              <a:t>和</a:t>
            </a:r>
            <a:r>
              <a:rPr lang="zh-CN" sz="2400" b="0" dirty="0" smtClean="0">
                <a:solidFill>
                  <a:srgbClr val="262626"/>
                </a:solidFill>
              </a:rPr>
              <a:t/>
            </a:r>
            <a:br>
              <a:rPr lang="zh-CN" sz="2400" b="0" dirty="0" smtClean="0">
                <a:solidFill>
                  <a:srgbClr val="262626"/>
                </a:solidFill>
              </a:rPr>
            </a:br>
            <a:r>
              <a:rPr lang="en-US" altLang="zh-CN" sz="4000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TEEN</a:t>
            </a:r>
            <a:r>
              <a:rPr lang="zh-CN" altLang="en-US" sz="4000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：阈值敏感的节能型协议</a:t>
            </a:r>
            <a:endParaRPr lang="zh-CN" sz="4000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424936" cy="5040560"/>
          </a:xfrm>
        </p:spPr>
        <p:txBody>
          <a:bodyPr>
            <a:normAutofit fontScale="90000"/>
          </a:bodyPr>
          <a:lstStyle/>
          <a:p>
            <a:pPr lvl="0">
              <a:lnSpc>
                <a:spcPct val="150000"/>
              </a:lnSpc>
              <a:spcBef>
                <a:spcPct val="20000"/>
              </a:spcBef>
            </a:pPr>
            <a:r>
              <a:rPr lang="zh-CN" altLang="en-US" sz="2700" b="1" dirty="0">
                <a:solidFill>
                  <a:srgbClr val="262626">
                    <a:lumMod val="85000"/>
                    <a:lumOff val="15000"/>
                  </a:srgbClr>
                </a:solidFill>
                <a:latin typeface="隶书" pitchFamily="49" charset="-122"/>
                <a:ea typeface="隶书" pitchFamily="49" charset="-122"/>
                <a:cs typeface="+mn-cs"/>
              </a:rPr>
              <a:t>了整个系统的生存时间。</a:t>
            </a:r>
            <a:br>
              <a:rPr lang="zh-CN" altLang="en-US" sz="2700" b="1" dirty="0">
                <a:solidFill>
                  <a:srgbClr val="262626">
                    <a:lumMod val="85000"/>
                    <a:lumOff val="15000"/>
                  </a:srgbClr>
                </a:solidFill>
                <a:latin typeface="隶书" pitchFamily="49" charset="-122"/>
                <a:ea typeface="隶书" pitchFamily="49" charset="-122"/>
                <a:cs typeface="+mn-cs"/>
              </a:rPr>
            </a:br>
            <a:r>
              <a:rPr lang="zh-CN" altLang="en-US" sz="2700" b="1" dirty="0">
                <a:solidFill>
                  <a:srgbClr val="7030A0"/>
                </a:solidFill>
                <a:latin typeface="隶书" pitchFamily="49" charset="-122"/>
                <a:ea typeface="隶书" pitchFamily="49" charset="-122"/>
                <a:cs typeface="+mn-cs"/>
              </a:rPr>
              <a:t>缺点</a:t>
            </a:r>
            <a:r>
              <a:rPr lang="zh-CN" altLang="en-US" sz="2700" b="1" dirty="0" smtClean="0">
                <a:solidFill>
                  <a:srgbClr val="7030A0"/>
                </a:solidFill>
                <a:latin typeface="隶书" pitchFamily="49" charset="-122"/>
                <a:ea typeface="隶书" pitchFamily="49" charset="-122"/>
                <a:cs typeface="+mn-cs"/>
              </a:rPr>
              <a:t>：</a:t>
            </a:r>
            <a:r>
              <a:rPr lang="en-US" altLang="zh-CN" sz="2700" b="1" dirty="0" smtClean="0">
                <a:solidFill>
                  <a:srgbClr val="7030A0"/>
                </a:solidFill>
                <a:latin typeface="隶书" pitchFamily="49" charset="-122"/>
                <a:ea typeface="隶书" pitchFamily="49" charset="-122"/>
                <a:cs typeface="+mn-cs"/>
              </a:rPr>
              <a:t/>
            </a:r>
            <a:br>
              <a:rPr lang="en-US" altLang="zh-CN" sz="2700" b="1" dirty="0" smtClean="0">
                <a:solidFill>
                  <a:srgbClr val="7030A0"/>
                </a:solidFill>
                <a:latin typeface="隶书" pitchFamily="49" charset="-122"/>
                <a:ea typeface="隶书" pitchFamily="49" charset="-122"/>
                <a:cs typeface="+mn-cs"/>
              </a:rPr>
            </a:br>
            <a:r>
              <a:rPr lang="en-US" altLang="zh-CN" sz="2700" b="1" dirty="0" smtClean="0">
                <a:solidFill>
                  <a:srgbClr val="7030A0"/>
                </a:solidFill>
                <a:latin typeface="隶书" pitchFamily="49" charset="-122"/>
                <a:ea typeface="隶书" pitchFamily="49" charset="-122"/>
                <a:cs typeface="+mn-cs"/>
              </a:rPr>
              <a:t>   </a:t>
            </a:r>
            <a:r>
              <a:rPr lang="zh-CN" altLang="en-US" sz="2700" b="1" dirty="0" smtClean="0">
                <a:latin typeface="隶书" pitchFamily="49" charset="-122"/>
                <a:ea typeface="隶书" pitchFamily="49" charset="-122"/>
                <a:cs typeface="+mn-cs"/>
              </a:rPr>
              <a:t>①</a:t>
            </a:r>
            <a:r>
              <a:rPr lang="zh-CN" altLang="en-US" sz="2700" b="1" dirty="0">
                <a:latin typeface="隶书" pitchFamily="49" charset="-122"/>
                <a:ea typeface="隶书" pitchFamily="49" charset="-122"/>
                <a:cs typeface="+mn-cs"/>
              </a:rPr>
              <a:t>由于每轮固定簇头之后再建立簇类，所以簇头</a:t>
            </a:r>
            <a:r>
              <a:rPr lang="zh-CN" altLang="en-US" sz="27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  <a:cs typeface="+mn-cs"/>
              </a:rPr>
              <a:t>开销大</a:t>
            </a:r>
            <a:r>
              <a:rPr lang="zh-CN" altLang="en-US" sz="2700" b="1" dirty="0">
                <a:latin typeface="隶书" pitchFamily="49" charset="-122"/>
                <a:ea typeface="隶书" pitchFamily="49" charset="-122"/>
                <a:cs typeface="+mn-cs"/>
              </a:rPr>
              <a:t>；簇头节点的数目一般为节点数的</a:t>
            </a:r>
            <a:r>
              <a:rPr lang="en-US" altLang="zh-CN" sz="2700" b="1" dirty="0">
                <a:latin typeface="隶书" pitchFamily="49" charset="-122"/>
                <a:ea typeface="隶书" pitchFamily="49" charset="-122"/>
                <a:cs typeface="+mn-cs"/>
              </a:rPr>
              <a:t>5</a:t>
            </a:r>
            <a:r>
              <a:rPr lang="zh-CN" altLang="en-US" sz="2700" b="1" dirty="0">
                <a:latin typeface="隶书" pitchFamily="49" charset="-122"/>
                <a:ea typeface="隶书" pitchFamily="49" charset="-122"/>
                <a:cs typeface="+mn-cs"/>
              </a:rPr>
              <a:t>％，当传感器的</a:t>
            </a:r>
            <a:r>
              <a:rPr lang="zh-CN" altLang="en-US" sz="27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  <a:cs typeface="+mn-cs"/>
              </a:rPr>
              <a:t>分布密度不同</a:t>
            </a:r>
            <a:r>
              <a:rPr lang="zh-CN" altLang="en-US" sz="2700" b="1" dirty="0">
                <a:latin typeface="隶书" pitchFamily="49" charset="-122"/>
                <a:ea typeface="隶书" pitchFamily="49" charset="-122"/>
                <a:cs typeface="+mn-cs"/>
              </a:rPr>
              <a:t>时，固定节点数的做法并不能最优化网络开销</a:t>
            </a:r>
            <a:r>
              <a:rPr lang="zh-CN" altLang="en-US" sz="2700" b="1" dirty="0" smtClean="0">
                <a:latin typeface="隶书" pitchFamily="49" charset="-122"/>
                <a:ea typeface="隶书" pitchFamily="49" charset="-122"/>
                <a:cs typeface="+mn-cs"/>
              </a:rPr>
              <a:t>。</a:t>
            </a:r>
            <a:r>
              <a:rPr lang="en-US" altLang="zh-CN" sz="2700" b="1" dirty="0" smtClean="0">
                <a:latin typeface="隶书" pitchFamily="49" charset="-122"/>
                <a:ea typeface="隶书" pitchFamily="49" charset="-122"/>
                <a:cs typeface="+mn-cs"/>
              </a:rPr>
              <a:t/>
            </a:r>
            <a:br>
              <a:rPr lang="en-US" altLang="zh-CN" sz="2700" b="1" dirty="0" smtClean="0">
                <a:latin typeface="隶书" pitchFamily="49" charset="-122"/>
                <a:ea typeface="隶书" pitchFamily="49" charset="-122"/>
                <a:cs typeface="+mn-cs"/>
              </a:rPr>
            </a:br>
            <a:r>
              <a:rPr lang="en-US" altLang="zh-CN" sz="2700" b="1" dirty="0" smtClean="0">
                <a:latin typeface="隶书" pitchFamily="49" charset="-122"/>
                <a:ea typeface="隶书" pitchFamily="49" charset="-122"/>
                <a:cs typeface="+mn-cs"/>
              </a:rPr>
              <a:t>   </a:t>
            </a:r>
            <a:r>
              <a:rPr lang="zh-CN" altLang="en-US" sz="2700" b="1" dirty="0" smtClean="0">
                <a:latin typeface="隶书" pitchFamily="49" charset="-122"/>
                <a:ea typeface="隶书" pitchFamily="49" charset="-122"/>
                <a:cs typeface="+mn-cs"/>
              </a:rPr>
              <a:t>②</a:t>
            </a:r>
            <a:r>
              <a:rPr lang="en-US" altLang="zh-CN" sz="2700" b="1" dirty="0">
                <a:latin typeface="隶书" pitchFamily="49" charset="-122"/>
                <a:ea typeface="隶书" pitchFamily="49" charset="-122"/>
                <a:cs typeface="+mn-cs"/>
              </a:rPr>
              <a:t>LEACH</a:t>
            </a:r>
            <a:r>
              <a:rPr lang="zh-CN" altLang="en-US" sz="2700" b="1" dirty="0">
                <a:latin typeface="隶书" pitchFamily="49" charset="-122"/>
                <a:ea typeface="隶书" pitchFamily="49" charset="-122"/>
                <a:cs typeface="+mn-cs"/>
              </a:rPr>
              <a:t>提出的簇头选举机制没有考虑实际传感器节点的</a:t>
            </a:r>
            <a:r>
              <a:rPr lang="zh-CN" altLang="en-US" sz="2700" b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  <a:cs typeface="+mn-cs"/>
              </a:rPr>
              <a:t>具体地理位置</a:t>
            </a:r>
            <a:r>
              <a:rPr lang="zh-CN" altLang="en-US" sz="2700" b="1" dirty="0">
                <a:latin typeface="隶书" pitchFamily="49" charset="-122"/>
                <a:ea typeface="隶书" pitchFamily="49" charset="-122"/>
                <a:cs typeface="+mn-cs"/>
              </a:rPr>
              <a:t>，可能距离很近的节点群中有多个簇头节点，这样会把距离很近的节点群划分为多个簇类，即不能保证簇头</a:t>
            </a:r>
            <a:r>
              <a:rPr lang="zh-CN" altLang="en-US" sz="27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  <a:cs typeface="+mn-cs"/>
              </a:rPr>
              <a:t>均匀地分布</a:t>
            </a:r>
            <a:r>
              <a:rPr lang="zh-CN" altLang="en-US" sz="2700" b="1" dirty="0">
                <a:latin typeface="隶书" pitchFamily="49" charset="-122"/>
                <a:ea typeface="隶书" pitchFamily="49" charset="-122"/>
                <a:cs typeface="+mn-cs"/>
              </a:rPr>
              <a:t>在整个网络中，使得簇头节点分布</a:t>
            </a:r>
            <a:r>
              <a:rPr lang="zh-CN" altLang="en-US" sz="27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  <a:cs typeface="+mn-cs"/>
              </a:rPr>
              <a:t>不均匀</a:t>
            </a:r>
            <a:r>
              <a:rPr lang="zh-CN" altLang="en-US" sz="2700" b="1" dirty="0" smtClean="0">
                <a:latin typeface="隶书" pitchFamily="49" charset="-122"/>
                <a:ea typeface="隶书" pitchFamily="49" charset="-122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4048" y="6093295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j-cs"/>
              </a:rPr>
              <a:t>LEACH</a:t>
            </a:r>
            <a:r>
              <a:rPr lang="zh-CN" altLang="en-US" sz="3600" b="1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j-cs"/>
              </a:rPr>
              <a:t>优缺点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10677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028384" y="3068960"/>
            <a:ext cx="971600" cy="2827189"/>
          </a:xfrm>
        </p:spPr>
        <p:txBody>
          <a:bodyPr vert="vert"/>
          <a:lstStyle/>
          <a:p>
            <a:pPr lvl="0" algn="r">
              <a:spcBef>
                <a:spcPts val="0"/>
              </a:spcBef>
            </a:pPr>
            <a:r>
              <a:rPr lang="en-US" altLang="zh-CN" sz="3600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  <a:cs typeface="+mn-cs"/>
              </a:rPr>
              <a:t>LEACH</a:t>
            </a:r>
            <a:r>
              <a:rPr lang="zh-CN" altLang="en-US" sz="3600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  <a:cs typeface="+mn-cs"/>
              </a:rPr>
              <a:t>优缺点</a:t>
            </a:r>
            <a:endParaRPr lang="zh-CN" altLang="en-US" sz="3600" b="1" dirty="0">
              <a:solidFill>
                <a:srgbClr val="00B050"/>
              </a:solidFill>
              <a:latin typeface="隶书" pitchFamily="49" charset="-122"/>
              <a:ea typeface="隶书" pitchFamily="49" charset="-122"/>
              <a:cs typeface="+mn-cs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995120" cy="5851525"/>
          </a:xfrm>
        </p:spPr>
        <p:txBody>
          <a:bodyPr vert="horz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隶书" pitchFamily="49" charset="-122"/>
                <a:ea typeface="隶书" pitchFamily="49" charset="-122"/>
                <a:cs typeface="+mj-cs"/>
              </a:rPr>
              <a:t>   ③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  <a:cs typeface="+mj-cs"/>
              </a:rPr>
              <a:t>各簇点与基站直接通信，采取的是</a:t>
            </a:r>
            <a:r>
              <a:rPr lang="zh-CN" altLang="en-US" sz="2400" b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  <a:cs typeface="+mj-cs"/>
              </a:rPr>
              <a:t>一跳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  <a:cs typeface="+mj-cs"/>
              </a:rPr>
              <a:t>的通信方式，</a:t>
            </a:r>
            <a:r>
              <a:rPr lang="zh-CN" altLang="en-US" sz="2400" b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  <a:cs typeface="+mj-cs"/>
              </a:rPr>
              <a:t>距离远的簇头节点消耗的能量大</a:t>
            </a:r>
            <a:r>
              <a:rPr lang="zh-CN" altLang="en-US" sz="2400" b="1" dirty="0" smtClean="0">
                <a:latin typeface="隶书" pitchFamily="49" charset="-122"/>
                <a:ea typeface="隶书" pitchFamily="49" charset="-122"/>
                <a:cs typeface="+mj-cs"/>
              </a:rPr>
              <a:t>。</a:t>
            </a:r>
            <a:endParaRPr lang="en-US" altLang="zh-CN" sz="2400" b="1" dirty="0" smtClean="0">
              <a:latin typeface="隶书" pitchFamily="49" charset="-122"/>
              <a:ea typeface="隶书" pitchFamily="49" charset="-122"/>
              <a:cs typeface="+mj-cs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隶书" pitchFamily="49" charset="-122"/>
                <a:ea typeface="隶书" pitchFamily="49" charset="-122"/>
                <a:cs typeface="+mj-cs"/>
              </a:rPr>
              <a:t>   ④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  <a:cs typeface="+mj-cs"/>
              </a:rPr>
              <a:t>没有考虑节点</a:t>
            </a:r>
            <a:r>
              <a:rPr lang="zh-CN" altLang="en-US" sz="2400" b="1" dirty="0">
                <a:solidFill>
                  <a:srgbClr val="7030A0"/>
                </a:solidFill>
                <a:latin typeface="隶书" pitchFamily="49" charset="-122"/>
                <a:ea typeface="隶书" pitchFamily="49" charset="-122"/>
                <a:cs typeface="+mj-cs"/>
              </a:rPr>
              <a:t>当前的能量状况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  <a:cs typeface="+mj-cs"/>
              </a:rPr>
              <a:t>，如果能量很低的节点也当选为簇头节点，那么会加速该节点的死亡，从而影响整个网络的周期</a:t>
            </a:r>
            <a:r>
              <a:rPr lang="zh-CN" altLang="en-US" sz="2400" b="1" dirty="0" smtClean="0">
                <a:latin typeface="隶书" pitchFamily="49" charset="-122"/>
                <a:ea typeface="隶书" pitchFamily="49" charset="-122"/>
                <a:cs typeface="+mj-cs"/>
              </a:rPr>
              <a:t>。</a:t>
            </a:r>
            <a:endParaRPr lang="en-US" altLang="zh-CN" sz="2400" b="1" dirty="0" smtClean="0">
              <a:latin typeface="隶书" pitchFamily="49" charset="-122"/>
              <a:ea typeface="隶书" pitchFamily="49" charset="-122"/>
              <a:cs typeface="+mj-cs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隶书" pitchFamily="49" charset="-122"/>
                <a:ea typeface="隶书" pitchFamily="49" charset="-122"/>
                <a:cs typeface="+mj-cs"/>
              </a:rPr>
              <a:t>   ⑤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  <a:cs typeface="+mj-cs"/>
              </a:rPr>
              <a:t>为了保证簇头节点的</a:t>
            </a:r>
            <a:r>
              <a:rPr lang="zh-CN" altLang="en-US" sz="2400" b="1" dirty="0">
                <a:solidFill>
                  <a:srgbClr val="7030A0"/>
                </a:solidFill>
                <a:latin typeface="隶书" pitchFamily="49" charset="-122"/>
                <a:ea typeface="隶书" pitchFamily="49" charset="-122"/>
                <a:cs typeface="+mj-cs"/>
              </a:rPr>
              <a:t>均匀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  <a:cs typeface="+mj-cs"/>
              </a:rPr>
              <a:t>分布，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  <a:cs typeface="+mj-cs"/>
              </a:rPr>
              <a:t>LEACH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  <a:cs typeface="+mj-cs"/>
              </a:rPr>
              <a:t>需要周期性的重新选举簇头，选举簇头节点会过多地</a:t>
            </a:r>
            <a:r>
              <a:rPr lang="zh-CN" altLang="en-US" sz="2400" b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  <a:cs typeface="+mj-cs"/>
              </a:rPr>
              <a:t>浪费系统的</a:t>
            </a:r>
            <a:r>
              <a:rPr lang="zh-CN" altLang="en-US" sz="2400" b="1" dirty="0" smtClean="0">
                <a:solidFill>
                  <a:srgbClr val="0070C0"/>
                </a:solidFill>
                <a:latin typeface="隶书" pitchFamily="49" charset="-122"/>
                <a:ea typeface="隶书" pitchFamily="49" charset="-122"/>
                <a:cs typeface="+mj-cs"/>
              </a:rPr>
              <a:t>资源</a:t>
            </a:r>
            <a:r>
              <a:rPr lang="zh-CN" altLang="en-US" sz="2400" b="1" dirty="0" smtClean="0">
                <a:latin typeface="隶书" pitchFamily="49" charset="-122"/>
                <a:ea typeface="隶书" pitchFamily="49" charset="-122"/>
                <a:cs typeface="+mj-cs"/>
              </a:rPr>
              <a:t>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979029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>
            <a:gsLst>
              <a:gs pos="0">
                <a:srgbClr val="00B0F0"/>
              </a:gs>
              <a:gs pos="50000">
                <a:srgbClr val="399ECB"/>
              </a:gs>
              <a:gs pos="100000">
                <a:srgbClr val="0077D0"/>
              </a:gs>
            </a:gsLst>
            <a:path path="circle">
              <a:fillToRect l="50000" t="50000" r="50000" b="50000"/>
            </a:path>
          </a:gradFill>
          <a:ln w="82550">
            <a:noFill/>
          </a:ln>
          <a:effectLst>
            <a:outerShdw blurRad="1270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prstClr val="white"/>
                </a:solidFill>
              </a:rPr>
              <a:t>             </a:t>
            </a:r>
          </a:p>
        </p:txBody>
      </p:sp>
      <p:sp>
        <p:nvSpPr>
          <p:cNvPr id="8" name="Oval 7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prstClr val="white"/>
                </a:solidFill>
              </a:rPr>
              <a:t>     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59728" y="1531434"/>
            <a:ext cx="121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7000" b="1" dirty="0">
                <a:solidFill>
                  <a:srgbClr val="2A7A9E">
                    <a:alpha val="40000"/>
                  </a:srgbClr>
                </a:solidFill>
                <a:cs typeface="Arial" pitchFamily="34" charset="0"/>
              </a:rPr>
              <a:t>2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6000" cap="none" dirty="0" smtClean="0">
                <a:solidFill>
                  <a:srgbClr val="7030A0"/>
                </a:solidFill>
                <a:latin typeface="隶书" pitchFamily="49" charset="-122"/>
                <a:ea typeface="隶书" pitchFamily="49" charset="-122"/>
                <a:cs typeface="Arial" pitchFamily="34" charset="0"/>
              </a:rPr>
              <a:t>TEEN</a:t>
            </a:r>
            <a:r>
              <a:rPr lang="zh-CN" altLang="en-US" sz="6000" cap="none" dirty="0" smtClean="0">
                <a:solidFill>
                  <a:srgbClr val="7030A0"/>
                </a:solidFill>
                <a:latin typeface="隶书" pitchFamily="49" charset="-122"/>
                <a:ea typeface="隶书" pitchFamily="49" charset="-122"/>
                <a:cs typeface="Arial" pitchFamily="34" charset="0"/>
              </a:rPr>
              <a:t>协议</a:t>
            </a:r>
            <a:endParaRPr lang="zh-CN" sz="6000" cap="none" dirty="0">
              <a:solidFill>
                <a:srgbClr val="7030A0"/>
              </a:solidFill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347864" y="5013176"/>
            <a:ext cx="5328591" cy="555848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28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隶书" pitchFamily="49" charset="-122"/>
                <a:ea typeface="隶书" pitchFamily="49" charset="-122"/>
              </a:rPr>
              <a:t>TEEN</a:t>
            </a:r>
            <a:r>
              <a:rPr lang="zh-CN" altLang="en-US" sz="28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隶书" pitchFamily="49" charset="-122"/>
                <a:ea typeface="隶书" pitchFamily="49" charset="-122"/>
              </a:rPr>
              <a:t>的简介、工作过程、优缺点</a:t>
            </a:r>
            <a:endParaRPr lang="zh-CN" sz="2800" b="1" dirty="0">
              <a:solidFill>
                <a:prstClr val="black">
                  <a:lumMod val="75000"/>
                  <a:lumOff val="25000"/>
                </a:prstClr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7544" y="260648"/>
            <a:ext cx="8280920" cy="5472608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 smtClean="0">
                <a:latin typeface="隶书" pitchFamily="49" charset="-122"/>
                <a:ea typeface="隶书" pitchFamily="49" charset="-122"/>
              </a:rPr>
              <a:t>  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2400" b="1" dirty="0" smtClean="0">
                <a:latin typeface="隶书" pitchFamily="49" charset="-122"/>
                <a:ea typeface="隶书" pitchFamily="49" charset="-122"/>
              </a:rPr>
              <a:t>  TEEN</a:t>
            </a:r>
            <a:r>
              <a:rPr lang="zh-CN" altLang="en-US" sz="2400" b="1" dirty="0" smtClean="0">
                <a:latin typeface="隶书" pitchFamily="49" charset="-122"/>
                <a:ea typeface="隶书" pitchFamily="49" charset="-122"/>
              </a:rPr>
              <a:t>全称是“</a:t>
            </a:r>
            <a:r>
              <a:rPr lang="zh-CN" altLang="en-US" sz="2400" b="1" dirty="0" smtClean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阈值</a:t>
            </a:r>
            <a:r>
              <a:rPr lang="zh-CN" altLang="en-US" sz="2400" b="1" dirty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敏感的高能效</a:t>
            </a:r>
            <a:r>
              <a:rPr lang="zh-CN" altLang="en-US" sz="2400" b="1" dirty="0" smtClean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传感器网络协议</a:t>
            </a:r>
            <a:r>
              <a:rPr lang="zh-CN" altLang="en-US" sz="2400" b="1" dirty="0" smtClean="0">
                <a:latin typeface="隶书" pitchFamily="49" charset="-122"/>
                <a:ea typeface="隶书" pitchFamily="49" charset="-122"/>
              </a:rPr>
              <a:t>”</a:t>
            </a:r>
            <a:r>
              <a:rPr lang="en-US" altLang="zh-CN" sz="2400" b="1" dirty="0" smtClean="0">
                <a:latin typeface="隶书" pitchFamily="49" charset="-122"/>
                <a:ea typeface="隶书" pitchFamily="49" charset="-122"/>
              </a:rPr>
              <a:t>(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Threshold sensitive Energy </a:t>
            </a:r>
            <a:r>
              <a:rPr lang="en-US" altLang="zh-CN" sz="2400" b="1" dirty="0" smtClean="0">
                <a:latin typeface="隶书" pitchFamily="49" charset="-122"/>
                <a:ea typeface="隶书" pitchFamily="49" charset="-122"/>
              </a:rPr>
              <a:t>Efficient Sensor 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Network protocol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，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TEEN</a:t>
            </a:r>
            <a:r>
              <a:rPr lang="en-US" altLang="zh-CN" sz="2400" b="1" dirty="0" smtClean="0">
                <a:latin typeface="隶书" pitchFamily="49" charset="-122"/>
                <a:ea typeface="隶书" pitchFamily="49" charset="-122"/>
              </a:rPr>
              <a:t>)</a:t>
            </a:r>
            <a:r>
              <a:rPr lang="zh-CN" altLang="en-US" sz="2400" b="1" dirty="0" smtClean="0">
                <a:latin typeface="隶书" pitchFamily="49" charset="-122"/>
                <a:ea typeface="隶书" pitchFamily="49" charset="-122"/>
              </a:rPr>
              <a:t> ，该协议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是在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LEACH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协议的基础上发展而来</a:t>
            </a:r>
            <a:r>
              <a:rPr lang="zh-CN" altLang="en-US" sz="2400" b="1" dirty="0" smtClean="0">
                <a:latin typeface="隶书" pitchFamily="49" charset="-122"/>
                <a:ea typeface="隶书" pitchFamily="49" charset="-122"/>
              </a:rPr>
              <a:t>的。</a:t>
            </a:r>
            <a:endParaRPr lang="en-US" altLang="zh-CN" sz="2400" b="1" dirty="0" smtClean="0">
              <a:latin typeface="隶书" pitchFamily="49" charset="-122"/>
              <a:ea typeface="隶书" pitchFamily="49" charset="-122"/>
            </a:endParaRPr>
          </a:p>
          <a:p>
            <a:pPr indent="4445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dirty="0">
                <a:latin typeface="隶书" pitchFamily="49" charset="-122"/>
                <a:ea typeface="隶书" pitchFamily="49" charset="-122"/>
              </a:rPr>
              <a:t>依照</a:t>
            </a:r>
            <a:r>
              <a:rPr lang="zh-CN" altLang="zh-CN" sz="24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应用模式</a:t>
            </a:r>
            <a:r>
              <a:rPr lang="zh-CN" altLang="zh-CN" sz="2400" b="1" dirty="0">
                <a:latin typeface="隶书" pitchFamily="49" charset="-122"/>
                <a:ea typeface="隶书" pitchFamily="49" charset="-122"/>
              </a:rPr>
              <a:t>的不同可以将无线传感器网络路由协议分为</a:t>
            </a:r>
            <a:r>
              <a:rPr lang="zh-CN" altLang="zh-CN" sz="24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主动</a:t>
            </a:r>
            <a:r>
              <a:rPr lang="en-US" altLang="zh-CN" sz="24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(proactive)</a:t>
            </a:r>
            <a:r>
              <a:rPr lang="zh-CN" altLang="zh-CN" sz="2400" b="1" dirty="0">
                <a:latin typeface="隶书" pitchFamily="49" charset="-122"/>
                <a:ea typeface="隶书" pitchFamily="49" charset="-122"/>
              </a:rPr>
              <a:t>和</a:t>
            </a:r>
            <a:r>
              <a:rPr lang="zh-CN" altLang="zh-CN" sz="24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响应</a:t>
            </a:r>
            <a:r>
              <a:rPr lang="en-US" altLang="zh-CN" sz="24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(reactive)</a:t>
            </a:r>
            <a:r>
              <a:rPr lang="zh-CN" altLang="zh-CN" sz="2400" b="1" dirty="0">
                <a:latin typeface="隶书" pitchFamily="49" charset="-122"/>
                <a:ea typeface="隶书" pitchFamily="49" charset="-122"/>
              </a:rPr>
              <a:t>两种类型。主动型传感器网络</a:t>
            </a:r>
            <a:r>
              <a:rPr lang="zh-CN" altLang="zh-CN" sz="2400" b="1" dirty="0">
                <a:solidFill>
                  <a:srgbClr val="00B0F0"/>
                </a:solidFill>
                <a:latin typeface="隶书" pitchFamily="49" charset="-122"/>
                <a:ea typeface="隶书" pitchFamily="49" charset="-122"/>
              </a:rPr>
              <a:t>持续监测</a:t>
            </a:r>
            <a:r>
              <a:rPr lang="zh-CN" altLang="zh-CN" sz="2400" b="1" dirty="0">
                <a:latin typeface="隶书" pitchFamily="49" charset="-122"/>
                <a:ea typeface="隶书" pitchFamily="49" charset="-122"/>
              </a:rPr>
              <a:t>周围的物质现象，并以</a:t>
            </a:r>
            <a:r>
              <a:rPr lang="zh-CN" altLang="zh-CN" sz="2400" b="1" dirty="0">
                <a:solidFill>
                  <a:srgbClr val="00B0F0"/>
                </a:solidFill>
                <a:latin typeface="隶书" pitchFamily="49" charset="-122"/>
                <a:ea typeface="隶书" pitchFamily="49" charset="-122"/>
              </a:rPr>
              <a:t>恒定速率发送</a:t>
            </a:r>
            <a:r>
              <a:rPr lang="zh-CN" altLang="zh-CN" sz="2400" b="1" dirty="0">
                <a:latin typeface="隶书" pitchFamily="49" charset="-122"/>
                <a:ea typeface="隶书" pitchFamily="49" charset="-122"/>
              </a:rPr>
              <a:t>监测数据；而响应型传感器网络只是在被观测变量发生</a:t>
            </a:r>
            <a:r>
              <a:rPr lang="zh-CN" altLang="zh-CN" sz="2400" b="1" dirty="0">
                <a:solidFill>
                  <a:srgbClr val="00B0F0"/>
                </a:solidFill>
                <a:latin typeface="隶书" pitchFamily="49" charset="-122"/>
                <a:ea typeface="隶书" pitchFamily="49" charset="-122"/>
              </a:rPr>
              <a:t>变化</a:t>
            </a:r>
            <a:r>
              <a:rPr lang="zh-CN" altLang="zh-CN" sz="2400" b="1" dirty="0">
                <a:latin typeface="隶书" pitchFamily="49" charset="-122"/>
                <a:ea typeface="隶书" pitchFamily="49" charset="-122"/>
              </a:rPr>
              <a:t>时才传送数据。相比之下，响应型传感器网络更适合于对</a:t>
            </a:r>
            <a:r>
              <a:rPr lang="zh-CN" altLang="zh-CN" sz="2400" b="1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</a:rPr>
              <a:t>时间敏感</a:t>
            </a:r>
            <a:r>
              <a:rPr lang="zh-CN" altLang="zh-CN" sz="2400" b="1" dirty="0">
                <a:latin typeface="隶书" pitchFamily="49" charset="-122"/>
                <a:ea typeface="隶书" pitchFamily="49" charset="-122"/>
              </a:rPr>
              <a:t>的应用</a:t>
            </a:r>
            <a:r>
              <a:rPr lang="zh-CN" altLang="zh-CN" sz="2400" b="1" dirty="0" smtClean="0">
                <a:latin typeface="隶书" pitchFamily="49" charset="-122"/>
                <a:ea typeface="隶书" pitchFamily="49" charset="-122"/>
              </a:rPr>
              <a:t>。</a:t>
            </a:r>
            <a:endParaRPr lang="zh-CN" altLang="zh-CN" sz="24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04048" y="6210302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b="1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TEEN</a:t>
            </a:r>
            <a:r>
              <a:rPr lang="zh-CN" altLang="en-US" sz="3200" b="1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协议简介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95536" y="1052736"/>
            <a:ext cx="8424936" cy="5472608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 smtClean="0">
                <a:latin typeface="隶书" pitchFamily="49" charset="-122"/>
                <a:ea typeface="隶书" pitchFamily="49" charset="-122"/>
              </a:rPr>
              <a:t>    TEEN</a:t>
            </a:r>
            <a:r>
              <a:rPr lang="zh-CN" altLang="zh-CN" sz="2400" b="1" dirty="0">
                <a:latin typeface="隶书" pitchFamily="49" charset="-122"/>
                <a:ea typeface="隶书" pitchFamily="49" charset="-122"/>
              </a:rPr>
              <a:t>是第一个针对于</a:t>
            </a:r>
            <a:r>
              <a:rPr lang="zh-CN" altLang="zh-CN" sz="24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响应型</a:t>
            </a:r>
            <a:r>
              <a:rPr lang="zh-CN" altLang="zh-CN" sz="2400" b="1" dirty="0">
                <a:latin typeface="隶书" pitchFamily="49" charset="-122"/>
                <a:ea typeface="隶书" pitchFamily="49" charset="-122"/>
              </a:rPr>
              <a:t>的网络的</a:t>
            </a:r>
            <a:r>
              <a:rPr lang="zh-CN" altLang="zh-CN" sz="24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层次型</a:t>
            </a:r>
            <a:r>
              <a:rPr lang="en-US" altLang="zh-CN" sz="2400" b="1" dirty="0" err="1">
                <a:latin typeface="隶书" pitchFamily="49" charset="-122"/>
                <a:ea typeface="隶书" pitchFamily="49" charset="-122"/>
              </a:rPr>
              <a:t>WSN</a:t>
            </a:r>
            <a:r>
              <a:rPr lang="zh-CN" altLang="zh-CN" sz="2400" b="1" dirty="0">
                <a:latin typeface="隶书" pitchFamily="49" charset="-122"/>
                <a:ea typeface="隶书" pitchFamily="49" charset="-122"/>
              </a:rPr>
              <a:t>路由协议。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TEEN</a:t>
            </a:r>
            <a:r>
              <a:rPr lang="zh-CN" altLang="zh-CN" sz="2400" b="1" dirty="0">
                <a:latin typeface="隶书" pitchFamily="49" charset="-122"/>
                <a:ea typeface="隶书" pitchFamily="49" charset="-122"/>
              </a:rPr>
              <a:t>的工作方式基本上和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LEACH</a:t>
            </a:r>
            <a:r>
              <a:rPr lang="zh-CN" altLang="zh-CN" sz="2400" b="1" dirty="0">
                <a:latin typeface="隶书" pitchFamily="49" charset="-122"/>
                <a:ea typeface="隶书" pitchFamily="49" charset="-122"/>
              </a:rPr>
              <a:t>相同，只不过在每一次重新选簇成立簇区域之后，簇首节点需要向簇内成员广播以下三个参数：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b="1" dirty="0" smtClean="0">
                <a:latin typeface="隶书" pitchFamily="49" charset="-122"/>
                <a:ea typeface="隶书" pitchFamily="49" charset="-122"/>
              </a:rPr>
              <a:t>   (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1)</a:t>
            </a:r>
            <a:r>
              <a:rPr lang="zh-CN" altLang="zh-CN" sz="2400" b="1" dirty="0">
                <a:latin typeface="隶书" pitchFamily="49" charset="-122"/>
                <a:ea typeface="隶书" pitchFamily="49" charset="-122"/>
              </a:rPr>
              <a:t>特征值：用户所关心数据的物理参数。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b="1" dirty="0" smtClean="0">
                <a:latin typeface="隶书" pitchFamily="49" charset="-122"/>
                <a:ea typeface="隶书" pitchFamily="49" charset="-122"/>
              </a:rPr>
              <a:t>   (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2)</a:t>
            </a:r>
            <a:r>
              <a:rPr lang="zh-CN" altLang="zh-CN" sz="2400" b="1" dirty="0">
                <a:latin typeface="隶书" pitchFamily="49" charset="-122"/>
                <a:ea typeface="隶书" pitchFamily="49" charset="-122"/>
              </a:rPr>
              <a:t>硬</a:t>
            </a:r>
            <a:r>
              <a:rPr lang="zh-CN" altLang="zh-CN" sz="2400" b="1" dirty="0" smtClean="0">
                <a:latin typeface="隶书" pitchFamily="49" charset="-122"/>
                <a:ea typeface="隶书" pitchFamily="49" charset="-122"/>
              </a:rPr>
              <a:t>门限</a:t>
            </a:r>
            <a:r>
              <a:rPr lang="zh-CN" altLang="en-US" sz="2400" b="1" dirty="0" smtClean="0">
                <a:latin typeface="隶书" pitchFamily="49" charset="-122"/>
                <a:ea typeface="隶书" pitchFamily="49" charset="-122"/>
              </a:rPr>
              <a:t>（</a:t>
            </a:r>
            <a:r>
              <a:rPr lang="en-US" altLang="zh-CN" sz="2400" b="1" dirty="0" smtClean="0">
                <a:latin typeface="隶书" pitchFamily="49" charset="-122"/>
                <a:ea typeface="隶书" pitchFamily="49" charset="-122"/>
              </a:rPr>
              <a:t>Hard Threshold</a:t>
            </a:r>
            <a:r>
              <a:rPr lang="zh-CN" altLang="en-US" sz="2400" b="1" dirty="0" smtClean="0">
                <a:latin typeface="隶书" pitchFamily="49" charset="-122"/>
                <a:ea typeface="隶书" pitchFamily="49" charset="-122"/>
              </a:rPr>
              <a:t>，</a:t>
            </a:r>
            <a:r>
              <a:rPr lang="en-US" altLang="zh-CN" sz="2400" b="1" dirty="0" err="1" smtClean="0">
                <a:latin typeface="隶书" pitchFamily="49" charset="-122"/>
                <a:ea typeface="隶书" pitchFamily="49" charset="-122"/>
              </a:rPr>
              <a:t>HT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)</a:t>
            </a:r>
            <a:r>
              <a:rPr lang="zh-CN" altLang="zh-CN" sz="2400" b="1" dirty="0">
                <a:latin typeface="隶书" pitchFamily="49" charset="-122"/>
                <a:ea typeface="隶书" pitchFamily="49" charset="-122"/>
              </a:rPr>
              <a:t>：监测数据特征值的绝对门限值。当节点监测到的特征值</a:t>
            </a:r>
            <a:r>
              <a:rPr lang="zh-CN" altLang="zh-CN" sz="24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超过这个门限</a:t>
            </a:r>
            <a:r>
              <a:rPr lang="zh-CN" altLang="zh-CN" sz="2400" b="1" dirty="0">
                <a:latin typeface="隶书" pitchFamily="49" charset="-122"/>
                <a:ea typeface="隶书" pitchFamily="49" charset="-122"/>
              </a:rPr>
              <a:t>，才启动发射机向簇首节点报告这个数值。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b="1" dirty="0" smtClean="0">
                <a:latin typeface="隶书" pitchFamily="49" charset="-122"/>
                <a:ea typeface="隶书" pitchFamily="49" charset="-122"/>
              </a:rPr>
              <a:t>   (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3)</a:t>
            </a:r>
            <a:r>
              <a:rPr lang="zh-CN" altLang="zh-CN" sz="2400" b="1" dirty="0">
                <a:latin typeface="隶书" pitchFamily="49" charset="-122"/>
                <a:ea typeface="隶书" pitchFamily="49" charset="-122"/>
              </a:rPr>
              <a:t>软</a:t>
            </a:r>
            <a:r>
              <a:rPr lang="zh-CN" altLang="zh-CN" sz="2400" b="1" dirty="0" smtClean="0">
                <a:latin typeface="隶书" pitchFamily="49" charset="-122"/>
                <a:ea typeface="隶书" pitchFamily="49" charset="-122"/>
              </a:rPr>
              <a:t>门限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（</a:t>
            </a:r>
            <a:r>
              <a:rPr lang="en-US" altLang="zh-CN" sz="2400" b="1" dirty="0" smtClean="0">
                <a:latin typeface="隶书" pitchFamily="49" charset="-122"/>
                <a:ea typeface="隶书" pitchFamily="49" charset="-122"/>
              </a:rPr>
              <a:t>Soft Threshold</a:t>
            </a:r>
            <a:r>
              <a:rPr lang="zh-CN" altLang="en-US" sz="2400" b="1" dirty="0" smtClean="0">
                <a:latin typeface="隶书" pitchFamily="49" charset="-122"/>
                <a:ea typeface="隶书" pitchFamily="49" charset="-122"/>
              </a:rPr>
              <a:t>，</a:t>
            </a:r>
            <a:r>
              <a:rPr lang="en-US" altLang="zh-CN" sz="2400" b="1" dirty="0" smtClean="0">
                <a:latin typeface="隶书" pitchFamily="49" charset="-122"/>
                <a:ea typeface="隶书" pitchFamily="49" charset="-122"/>
              </a:rPr>
              <a:t>ST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)</a:t>
            </a:r>
            <a:r>
              <a:rPr lang="zh-CN" altLang="zh-CN" sz="2400" b="1" dirty="0">
                <a:latin typeface="隶书" pitchFamily="49" charset="-122"/>
                <a:ea typeface="隶书" pitchFamily="49" charset="-122"/>
              </a:rPr>
              <a:t>：监测特征值的</a:t>
            </a:r>
            <a:r>
              <a:rPr lang="zh-CN" altLang="zh-CN" sz="24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小范围变化门限</a:t>
            </a:r>
            <a:r>
              <a:rPr lang="zh-CN" altLang="zh-CN" sz="2400" b="1" dirty="0">
                <a:latin typeface="隶书" pitchFamily="49" charset="-122"/>
                <a:ea typeface="隶书" pitchFamily="49" charset="-122"/>
              </a:rPr>
              <a:t>从而触发节点启动发射机向簇首报告数据。</a:t>
            </a:r>
            <a:endParaRPr lang="zh-CN" sz="2400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414867"/>
            <a:ext cx="9144001" cy="457200"/>
          </a:xfrm>
        </p:spPr>
        <p:txBody>
          <a:bodyPr>
            <a:noAutofit/>
          </a:bodyPr>
          <a:lstStyle/>
          <a:p>
            <a:r>
              <a:rPr lang="zh-CN" dirty="0">
                <a:solidFill>
                  <a:prstClr val="white"/>
                </a:solidFill>
              </a:rPr>
              <a:t>  </a:t>
            </a:r>
            <a:r>
              <a:rPr lang="zh-CN" dirty="0" smtClean="0">
                <a:solidFill>
                  <a:prstClr val="white"/>
                </a:solidFill>
              </a:rPr>
              <a:t> </a:t>
            </a:r>
            <a:r>
              <a:rPr lang="en-US" altLang="zh-CN" dirty="0" smtClean="0">
                <a:solidFill>
                  <a:prstClr val="white"/>
                </a:solidFill>
                <a:latin typeface="隶书" pitchFamily="49" charset="-122"/>
                <a:ea typeface="隶书" pitchFamily="49" charset="-122"/>
              </a:rPr>
              <a:t>TEEN</a:t>
            </a:r>
            <a:r>
              <a:rPr lang="zh-CN" altLang="en-US" dirty="0" smtClean="0">
                <a:solidFill>
                  <a:prstClr val="white"/>
                </a:solidFill>
                <a:latin typeface="隶书" pitchFamily="49" charset="-122"/>
                <a:ea typeface="隶书" pitchFamily="49" charset="-122"/>
              </a:rPr>
              <a:t>协议简介</a:t>
            </a:r>
            <a:endParaRPr lang="zh-CN" dirty="0">
              <a:latin typeface="隶书" pitchFamily="49" charset="-122"/>
              <a:ea typeface="隶书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81000" y="1219200"/>
            <a:ext cx="8001000" cy="20574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marL="342900" indent="-342900">
              <a:lnSpc>
                <a:spcPct val="114000"/>
              </a:lnSpc>
              <a:spcBef>
                <a:spcPct val="20000"/>
              </a:spcBef>
              <a:buFont typeface="Arial" pitchFamily="34" charset="0"/>
              <a:buNone/>
              <a:defRPr lang="zh-CN"/>
            </a:pPr>
            <a:endParaRPr lang="zh-CN" sz="22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251520" y="355104"/>
            <a:ext cx="4896544" cy="189279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dirty="0" smtClean="0">
                <a:latin typeface="隶书" pitchFamily="49" charset="-122"/>
                <a:ea typeface="隶书" pitchFamily="49" charset="-122"/>
                <a:cs typeface="+mn-cs"/>
              </a:rPr>
              <a:t>   </a:t>
            </a:r>
            <a:r>
              <a:rPr lang="zh-CN" altLang="zh-CN" sz="2400" b="1" dirty="0" smtClean="0">
                <a:latin typeface="隶书" pitchFamily="49" charset="-122"/>
                <a:ea typeface="隶书" pitchFamily="49" charset="-122"/>
                <a:cs typeface="+mn-cs"/>
              </a:rPr>
              <a:t>在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  <a:cs typeface="+mn-cs"/>
              </a:rPr>
              <a:t>TEEN</a:t>
            </a:r>
            <a:r>
              <a:rPr lang="zh-CN" altLang="zh-CN" sz="2400" b="1" dirty="0">
                <a:latin typeface="隶书" pitchFamily="49" charset="-122"/>
                <a:ea typeface="隶书" pitchFamily="49" charset="-122"/>
                <a:cs typeface="+mn-cs"/>
              </a:rPr>
              <a:t>中定义了这两个硬、软两个门限值，以确定是否需要发送监测数据。具体</a:t>
            </a:r>
            <a:r>
              <a:rPr lang="zh-CN" altLang="zh-CN" sz="2400" b="1" dirty="0">
                <a:solidFill>
                  <a:srgbClr val="7030A0"/>
                </a:solidFill>
                <a:latin typeface="隶书" pitchFamily="49" charset="-122"/>
                <a:ea typeface="隶书" pitchFamily="49" charset="-122"/>
                <a:cs typeface="+mn-cs"/>
              </a:rPr>
              <a:t>工作过程</a:t>
            </a:r>
            <a:r>
              <a:rPr lang="zh-CN" altLang="zh-CN" sz="2400" b="1" dirty="0">
                <a:latin typeface="隶书" pitchFamily="49" charset="-122"/>
                <a:ea typeface="隶书" pitchFamily="49" charset="-122"/>
                <a:cs typeface="+mn-cs"/>
              </a:rPr>
              <a:t>为：</a:t>
            </a:r>
          </a:p>
        </p:txBody>
      </p:sp>
      <p:sp>
        <p:nvSpPr>
          <p:cNvPr id="2" name="矩形 1"/>
          <p:cNvSpPr/>
          <p:nvPr/>
        </p:nvSpPr>
        <p:spPr>
          <a:xfrm>
            <a:off x="251520" y="2348880"/>
            <a:ext cx="48965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altLang="zh-CN" sz="2400" b="1" dirty="0" smtClean="0">
                <a:latin typeface="隶书" pitchFamily="49" charset="-122"/>
                <a:ea typeface="隶书" pitchFamily="49" charset="-122"/>
              </a:rPr>
              <a:t> (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1)</a:t>
            </a:r>
            <a:r>
              <a:rPr lang="zh-CN" altLang="zh-CN" sz="2400" b="1" dirty="0">
                <a:latin typeface="隶书" pitchFamily="49" charset="-122"/>
                <a:ea typeface="隶书" pitchFamily="49" charset="-122"/>
              </a:rPr>
              <a:t>节点持续不断地从外界感应获取数据。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altLang="zh-CN" sz="2400" b="1" dirty="0" smtClean="0">
                <a:latin typeface="隶书" pitchFamily="49" charset="-122"/>
                <a:ea typeface="隶书" pitchFamily="49" charset="-122"/>
              </a:rPr>
              <a:t> (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2)</a:t>
            </a:r>
            <a:r>
              <a:rPr lang="zh-CN" altLang="zh-CN" sz="2400" b="1" dirty="0">
                <a:latin typeface="隶书" pitchFamily="49" charset="-122"/>
                <a:ea typeface="隶书" pitchFamily="49" charset="-122"/>
              </a:rPr>
              <a:t>感应数据的</a:t>
            </a:r>
            <a:r>
              <a:rPr lang="zh-CN" altLang="zh-CN" sz="24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特征值</a:t>
            </a:r>
            <a:r>
              <a:rPr lang="zh-CN" altLang="zh-CN" sz="24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第一次</a:t>
            </a:r>
            <a:r>
              <a:rPr lang="zh-CN" altLang="zh-CN" sz="2400" b="1" dirty="0">
                <a:latin typeface="隶书" pitchFamily="49" charset="-122"/>
                <a:ea typeface="隶书" pitchFamily="49" charset="-122"/>
              </a:rPr>
              <a:t>超过了它的硬门限，节点就在接着到来的时隙内</a:t>
            </a:r>
            <a:r>
              <a:rPr lang="zh-CN" altLang="zh-CN" sz="24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启动</a:t>
            </a:r>
            <a:r>
              <a:rPr lang="zh-CN" altLang="zh-CN" sz="2400" b="1" dirty="0">
                <a:latin typeface="隶书" pitchFamily="49" charset="-122"/>
                <a:ea typeface="隶书" pitchFamily="49" charset="-122"/>
              </a:rPr>
              <a:t>发射器发送该感应数据，这个特征值也被</a:t>
            </a:r>
            <a:r>
              <a:rPr lang="zh-CN" altLang="zh-CN" sz="24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存储到节点</a:t>
            </a:r>
            <a:r>
              <a:rPr lang="zh-CN" altLang="zh-CN" sz="2400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的</a:t>
            </a:r>
            <a:endParaRPr lang="zh-CN" altLang="zh-CN" sz="2400" b="1" dirty="0">
              <a:solidFill>
                <a:srgbClr val="7030A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流程图: 可选过程 5"/>
          <p:cNvSpPr/>
          <p:nvPr/>
        </p:nvSpPr>
        <p:spPr>
          <a:xfrm>
            <a:off x="6936166" y="188640"/>
            <a:ext cx="1434595" cy="5760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特征值</a:t>
            </a:r>
            <a:endParaRPr lang="zh-CN" altLang="en-US" sz="24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" name="流程图: 决策 10"/>
          <p:cNvSpPr/>
          <p:nvPr/>
        </p:nvSpPr>
        <p:spPr>
          <a:xfrm>
            <a:off x="6281119" y="1071566"/>
            <a:ext cx="2744687" cy="57606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&gt;</a:t>
            </a:r>
            <a:r>
              <a:rPr lang="zh-CN" altLang="en-US" sz="2400" dirty="0" smtClean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硬阈值</a:t>
            </a:r>
            <a:endParaRPr lang="zh-CN" altLang="en-US" sz="2400" dirty="0">
              <a:solidFill>
                <a:srgbClr val="7030A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36166" y="5661248"/>
            <a:ext cx="1506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发送数据</a:t>
            </a:r>
            <a:endParaRPr lang="zh-CN" altLang="en-US" sz="2400" dirty="0">
              <a:latin typeface="隶书" pitchFamily="49" charset="-122"/>
              <a:ea typeface="隶书" pitchFamily="49" charset="-122"/>
            </a:endParaRPr>
          </a:p>
        </p:txBody>
      </p:sp>
      <p:cxnSp>
        <p:nvCxnSpPr>
          <p:cNvPr id="14" name="直接箭头连接符 13"/>
          <p:cNvCxnSpPr>
            <a:stCxn id="6" idx="2"/>
            <a:endCxn id="11" idx="0"/>
          </p:cNvCxnSpPr>
          <p:nvPr/>
        </p:nvCxnSpPr>
        <p:spPr>
          <a:xfrm flipH="1">
            <a:off x="7653463" y="764704"/>
            <a:ext cx="1" cy="3068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5436096" y="918135"/>
            <a:ext cx="1500070" cy="5031145"/>
            <a:chOff x="5436096" y="918135"/>
            <a:chExt cx="1500070" cy="5031145"/>
          </a:xfrm>
        </p:grpSpPr>
        <p:cxnSp>
          <p:nvCxnSpPr>
            <p:cNvPr id="21" name="肘形连接符 20"/>
            <p:cNvCxnSpPr>
              <a:endCxn id="13" idx="1"/>
            </p:cNvCxnSpPr>
            <p:nvPr/>
          </p:nvCxnSpPr>
          <p:spPr>
            <a:xfrm rot="16200000" flipH="1">
              <a:off x="3891290" y="2904404"/>
              <a:ext cx="4589682" cy="1500070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11" idx="1"/>
            </p:cNvCxnSpPr>
            <p:nvPr/>
          </p:nvCxnSpPr>
          <p:spPr>
            <a:xfrm>
              <a:off x="5436096" y="1359598"/>
              <a:ext cx="8450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652120" y="918135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370761" y="476672"/>
            <a:ext cx="655045" cy="882926"/>
            <a:chOff x="8370761" y="476672"/>
            <a:chExt cx="655045" cy="882926"/>
          </a:xfrm>
        </p:grpSpPr>
        <p:cxnSp>
          <p:nvCxnSpPr>
            <p:cNvPr id="25" name="直接箭头连接符 24"/>
            <p:cNvCxnSpPr>
              <a:endCxn id="6" idx="3"/>
            </p:cNvCxnSpPr>
            <p:nvPr/>
          </p:nvCxnSpPr>
          <p:spPr>
            <a:xfrm flipH="1">
              <a:off x="8370761" y="476672"/>
              <a:ext cx="65504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endCxn id="11" idx="3"/>
            </p:cNvCxnSpPr>
            <p:nvPr/>
          </p:nvCxnSpPr>
          <p:spPr>
            <a:xfrm>
              <a:off x="9025806" y="476672"/>
              <a:ext cx="0" cy="8829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8529656" y="764704"/>
              <a:ext cx="4355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" grpId="0" animBg="1"/>
      <p:bldP spid="11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96859"/>
            <a:ext cx="4752528" cy="5616624"/>
          </a:xfrm>
        </p:spPr>
        <p:txBody>
          <a:bodyPr/>
          <a:lstStyle/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外部变量</a:t>
            </a:r>
            <a:r>
              <a:rPr lang="zh-CN" altLang="zh-CN" sz="2400" b="1" dirty="0">
                <a:solidFill>
                  <a:srgbClr val="262626"/>
                </a:solidFill>
                <a:latin typeface="隶书" pitchFamily="49" charset="-122"/>
                <a:ea typeface="隶书" pitchFamily="49" charset="-122"/>
              </a:rPr>
              <a:t>中称为</a:t>
            </a:r>
            <a:r>
              <a:rPr lang="zh-CN" altLang="zh-CN" sz="2400" b="1" dirty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感应值</a:t>
            </a:r>
            <a:r>
              <a:rPr lang="en-US" altLang="zh-CN" sz="2400" b="1" dirty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(Sensed Value</a:t>
            </a:r>
            <a:r>
              <a:rPr lang="zh-CN" altLang="zh-CN" sz="2400" b="1" dirty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，简称</a:t>
            </a:r>
            <a:r>
              <a:rPr lang="en-US" altLang="zh-CN" sz="2400" b="1" dirty="0" err="1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SV</a:t>
            </a:r>
            <a:r>
              <a:rPr lang="en-US" altLang="zh-CN" sz="2400" b="1" dirty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)</a:t>
            </a:r>
            <a:r>
              <a:rPr lang="zh-CN" altLang="zh-CN" sz="2400" b="1" dirty="0" smtClean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。</a:t>
            </a:r>
            <a:endParaRPr lang="en-US" altLang="zh-CN" sz="2400" b="1" dirty="0" smtClean="0">
              <a:solidFill>
                <a:srgbClr val="262626"/>
              </a:solidFill>
              <a:latin typeface="隶书" pitchFamily="49" charset="-122"/>
              <a:ea typeface="隶书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262626"/>
                </a:solidFill>
                <a:latin typeface="隶书" pitchFamily="49" charset="-122"/>
                <a:ea typeface="隶书" pitchFamily="49" charset="-122"/>
              </a:rPr>
              <a:t>(</a:t>
            </a:r>
            <a:r>
              <a:rPr lang="en-US" altLang="zh-CN" sz="2400" b="1" dirty="0">
                <a:solidFill>
                  <a:srgbClr val="262626"/>
                </a:solidFill>
                <a:latin typeface="隶书" pitchFamily="49" charset="-122"/>
                <a:ea typeface="隶书" pitchFamily="49" charset="-122"/>
              </a:rPr>
              <a:t>3)</a:t>
            </a:r>
            <a:r>
              <a:rPr lang="zh-CN" altLang="zh-CN" sz="2400" b="1" dirty="0">
                <a:solidFill>
                  <a:srgbClr val="262626"/>
                </a:solidFill>
                <a:latin typeface="隶书" pitchFamily="49" charset="-122"/>
                <a:ea typeface="隶书" pitchFamily="49" charset="-122"/>
              </a:rPr>
              <a:t>当且仅当以下两个条件</a:t>
            </a:r>
            <a:r>
              <a:rPr lang="zh-CN" altLang="zh-CN" sz="2400" b="1" dirty="0">
                <a:solidFill>
                  <a:srgbClr val="00B0F0"/>
                </a:solidFill>
                <a:latin typeface="隶书" pitchFamily="49" charset="-122"/>
                <a:ea typeface="隶书" pitchFamily="49" charset="-122"/>
              </a:rPr>
              <a:t>都成立</a:t>
            </a:r>
            <a:r>
              <a:rPr lang="zh-CN" altLang="zh-CN" sz="2400" b="1" dirty="0">
                <a:solidFill>
                  <a:srgbClr val="262626"/>
                </a:solidFill>
                <a:latin typeface="隶书" pitchFamily="49" charset="-122"/>
                <a:ea typeface="隶书" pitchFamily="49" charset="-122"/>
              </a:rPr>
              <a:t>时，节点才会启动</a:t>
            </a:r>
            <a:r>
              <a:rPr lang="zh-CN" altLang="zh-CN" sz="24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下一次</a:t>
            </a:r>
            <a:r>
              <a:rPr lang="zh-CN" altLang="zh-CN" sz="2400" b="1" dirty="0">
                <a:solidFill>
                  <a:srgbClr val="262626"/>
                </a:solidFill>
                <a:latin typeface="隶书" pitchFamily="49" charset="-122"/>
                <a:ea typeface="隶书" pitchFamily="49" charset="-122"/>
              </a:rPr>
              <a:t>的数据传送：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262626"/>
                </a:solidFill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zh-CN" sz="2400" b="1" dirty="0">
                <a:solidFill>
                  <a:srgbClr val="262626"/>
                </a:solidFill>
                <a:latin typeface="隶书" pitchFamily="49" charset="-122"/>
                <a:ea typeface="隶书" pitchFamily="49" charset="-122"/>
              </a:rPr>
              <a:t>①当前感应到的特征值</a:t>
            </a:r>
            <a:r>
              <a:rPr lang="zh-CN" altLang="zh-CN" sz="2400" b="1" dirty="0">
                <a:solidFill>
                  <a:srgbClr val="00B0F0"/>
                </a:solidFill>
                <a:latin typeface="隶书" pitchFamily="49" charset="-122"/>
                <a:ea typeface="隶书" pitchFamily="49" charset="-122"/>
              </a:rPr>
              <a:t>大于</a:t>
            </a:r>
            <a:r>
              <a:rPr lang="zh-CN" altLang="zh-CN" sz="2400" b="1" dirty="0">
                <a:solidFill>
                  <a:srgbClr val="262626"/>
                </a:solidFill>
                <a:latin typeface="隶书" pitchFamily="49" charset="-122"/>
                <a:ea typeface="隶书" pitchFamily="49" charset="-122"/>
              </a:rPr>
              <a:t>硬门限值。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262626"/>
                </a:solidFill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zh-CN" sz="2400" b="1" dirty="0">
                <a:solidFill>
                  <a:srgbClr val="262626"/>
                </a:solidFill>
                <a:latin typeface="隶书" pitchFamily="49" charset="-122"/>
                <a:ea typeface="隶书" pitchFamily="49" charset="-122"/>
              </a:rPr>
              <a:t>②当前感应到的特征值与</a:t>
            </a:r>
            <a:r>
              <a:rPr lang="en-US" altLang="zh-CN" sz="2400" b="1" dirty="0" err="1">
                <a:solidFill>
                  <a:srgbClr val="262626"/>
                </a:solidFill>
                <a:latin typeface="隶书" pitchFamily="49" charset="-122"/>
                <a:ea typeface="隶书" pitchFamily="49" charset="-122"/>
              </a:rPr>
              <a:t>SV</a:t>
            </a:r>
            <a:r>
              <a:rPr lang="zh-CN" altLang="zh-CN" sz="2400" b="1" dirty="0">
                <a:solidFill>
                  <a:srgbClr val="262626"/>
                </a:solidFill>
                <a:latin typeface="隶书" pitchFamily="49" charset="-122"/>
                <a:ea typeface="隶书" pitchFamily="49" charset="-122"/>
              </a:rPr>
              <a:t>的</a:t>
            </a:r>
            <a:r>
              <a:rPr lang="zh-CN" altLang="zh-CN" sz="2400" b="1" dirty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差值</a:t>
            </a:r>
            <a:r>
              <a:rPr lang="zh-CN" altLang="zh-CN" sz="2400" b="1" dirty="0">
                <a:solidFill>
                  <a:srgbClr val="00B0F0"/>
                </a:solidFill>
                <a:latin typeface="隶书" pitchFamily="49" charset="-122"/>
                <a:ea typeface="隶书" pitchFamily="49" charset="-122"/>
              </a:rPr>
              <a:t>大于等于</a:t>
            </a:r>
            <a:r>
              <a:rPr lang="zh-CN" altLang="zh-CN" sz="2400" b="1" dirty="0">
                <a:solidFill>
                  <a:srgbClr val="262626"/>
                </a:solidFill>
                <a:latin typeface="隶书" pitchFamily="49" charset="-122"/>
                <a:ea typeface="隶书" pitchFamily="49" charset="-122"/>
              </a:rPr>
              <a:t>软门限值。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流程图: 可选过程 5"/>
          <p:cNvSpPr/>
          <p:nvPr/>
        </p:nvSpPr>
        <p:spPr>
          <a:xfrm>
            <a:off x="6936166" y="188640"/>
            <a:ext cx="1434595" cy="5760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特征值</a:t>
            </a:r>
            <a:endParaRPr lang="zh-CN" altLang="en-US" sz="24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" name="流程图: 决策 10"/>
          <p:cNvSpPr/>
          <p:nvPr/>
        </p:nvSpPr>
        <p:spPr>
          <a:xfrm>
            <a:off x="6408204" y="2947916"/>
            <a:ext cx="2592287" cy="57606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&gt;</a:t>
            </a:r>
            <a:r>
              <a:rPr lang="zh-CN" altLang="en-US" sz="2400" dirty="0" smtClean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硬阈值</a:t>
            </a:r>
            <a:endParaRPr lang="zh-CN" altLang="en-US" sz="2400" dirty="0">
              <a:solidFill>
                <a:srgbClr val="7030A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915042" y="1916832"/>
            <a:ext cx="1506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特征值</a:t>
            </a:r>
            <a:endParaRPr lang="zh-CN" altLang="en-US" sz="24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0" name="流程图: 决策 29"/>
          <p:cNvSpPr/>
          <p:nvPr/>
        </p:nvSpPr>
        <p:spPr>
          <a:xfrm>
            <a:off x="6300191" y="4755618"/>
            <a:ext cx="2808312" cy="57606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≥软阈值</a:t>
            </a:r>
            <a:endParaRPr lang="zh-CN" altLang="en-US" sz="2400" dirty="0">
              <a:solidFill>
                <a:srgbClr val="7030A0"/>
              </a:solidFill>
              <a:latin typeface="隶书" pitchFamily="49" charset="-122"/>
              <a:ea typeface="隶书" pitchFamily="49" charset="-122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7681276" y="2493413"/>
            <a:ext cx="0" cy="4545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流程图: 决策 93"/>
          <p:cNvSpPr/>
          <p:nvPr/>
        </p:nvSpPr>
        <p:spPr>
          <a:xfrm>
            <a:off x="6281119" y="1071566"/>
            <a:ext cx="2744687" cy="57606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&gt;</a:t>
            </a:r>
            <a:r>
              <a:rPr lang="zh-CN" altLang="en-US" sz="2400" dirty="0" smtClean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硬阈值</a:t>
            </a:r>
            <a:endParaRPr lang="zh-CN" altLang="en-US" sz="2400" dirty="0">
              <a:solidFill>
                <a:srgbClr val="7030A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6879038" y="3845934"/>
            <a:ext cx="16506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特征值</a:t>
            </a:r>
            <a:r>
              <a:rPr lang="en-US" altLang="zh-CN" sz="2400" dirty="0" smtClean="0">
                <a:latin typeface="隶书" pitchFamily="49" charset="-122"/>
                <a:ea typeface="隶书" pitchFamily="49" charset="-122"/>
              </a:rPr>
              <a:t>-</a:t>
            </a:r>
            <a:r>
              <a:rPr lang="en-US" altLang="zh-CN" sz="2400" dirty="0" err="1" smtClean="0">
                <a:latin typeface="隶书" pitchFamily="49" charset="-122"/>
                <a:ea typeface="隶书" pitchFamily="49" charset="-122"/>
              </a:rPr>
              <a:t>SV</a:t>
            </a:r>
            <a:endParaRPr lang="zh-CN" altLang="en-US" sz="24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936166" y="5661248"/>
            <a:ext cx="150660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发送数据</a:t>
            </a:r>
            <a:endParaRPr lang="zh-CN" altLang="en-US" sz="2400" dirty="0">
              <a:latin typeface="隶书" pitchFamily="49" charset="-122"/>
              <a:ea typeface="隶书" pitchFamily="49" charset="-122"/>
            </a:endParaRPr>
          </a:p>
        </p:txBody>
      </p:sp>
      <p:cxnSp>
        <p:nvCxnSpPr>
          <p:cNvPr id="98" name="直接箭头连接符 97"/>
          <p:cNvCxnSpPr>
            <a:stCxn id="6" idx="2"/>
            <a:endCxn id="94" idx="0"/>
          </p:cNvCxnSpPr>
          <p:nvPr/>
        </p:nvCxnSpPr>
        <p:spPr>
          <a:xfrm flipH="1">
            <a:off x="7653463" y="764704"/>
            <a:ext cx="1" cy="3068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94" idx="2"/>
            <a:endCxn id="29" idx="0"/>
          </p:cNvCxnSpPr>
          <p:nvPr/>
        </p:nvCxnSpPr>
        <p:spPr>
          <a:xfrm>
            <a:off x="7653463" y="1647630"/>
            <a:ext cx="14880" cy="2692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11" idx="2"/>
            <a:endCxn id="95" idx="0"/>
          </p:cNvCxnSpPr>
          <p:nvPr/>
        </p:nvCxnSpPr>
        <p:spPr>
          <a:xfrm flipH="1">
            <a:off x="7704347" y="3523980"/>
            <a:ext cx="1" cy="3219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95" idx="2"/>
            <a:endCxn id="30" idx="0"/>
          </p:cNvCxnSpPr>
          <p:nvPr/>
        </p:nvCxnSpPr>
        <p:spPr>
          <a:xfrm>
            <a:off x="7704347" y="4421998"/>
            <a:ext cx="0" cy="3336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30" idx="2"/>
            <a:endCxn id="96" idx="0"/>
          </p:cNvCxnSpPr>
          <p:nvPr/>
        </p:nvCxnSpPr>
        <p:spPr>
          <a:xfrm flipH="1">
            <a:off x="7689467" y="5331682"/>
            <a:ext cx="14880" cy="3295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5436096" y="918135"/>
            <a:ext cx="1500070" cy="5031145"/>
            <a:chOff x="5436096" y="918135"/>
            <a:chExt cx="1500070" cy="5031145"/>
          </a:xfrm>
        </p:grpSpPr>
        <p:cxnSp>
          <p:nvCxnSpPr>
            <p:cNvPr id="103" name="肘形连接符 102"/>
            <p:cNvCxnSpPr>
              <a:endCxn id="96" idx="1"/>
            </p:cNvCxnSpPr>
            <p:nvPr/>
          </p:nvCxnSpPr>
          <p:spPr>
            <a:xfrm rot="16200000" flipH="1">
              <a:off x="3891290" y="2904404"/>
              <a:ext cx="4589682" cy="1500070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endCxn id="94" idx="1"/>
            </p:cNvCxnSpPr>
            <p:nvPr/>
          </p:nvCxnSpPr>
          <p:spPr>
            <a:xfrm>
              <a:off x="5436096" y="1359598"/>
              <a:ext cx="8450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5652120" y="918135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370761" y="476672"/>
            <a:ext cx="655045" cy="882926"/>
            <a:chOff x="8370761" y="476672"/>
            <a:chExt cx="655045" cy="882926"/>
          </a:xfrm>
        </p:grpSpPr>
        <p:cxnSp>
          <p:nvCxnSpPr>
            <p:cNvPr id="116" name="直接箭头连接符 115"/>
            <p:cNvCxnSpPr>
              <a:endCxn id="6" idx="3"/>
            </p:cNvCxnSpPr>
            <p:nvPr/>
          </p:nvCxnSpPr>
          <p:spPr>
            <a:xfrm flipH="1">
              <a:off x="8370761" y="476672"/>
              <a:ext cx="65504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endCxn id="94" idx="3"/>
            </p:cNvCxnSpPr>
            <p:nvPr/>
          </p:nvCxnSpPr>
          <p:spPr>
            <a:xfrm>
              <a:off x="9025806" y="476672"/>
              <a:ext cx="0" cy="8829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8529656" y="764704"/>
              <a:ext cx="4355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421644" y="2204864"/>
            <a:ext cx="578847" cy="1031084"/>
            <a:chOff x="8421644" y="2204864"/>
            <a:chExt cx="578847" cy="1031084"/>
          </a:xfrm>
        </p:grpSpPr>
        <p:cxnSp>
          <p:nvCxnSpPr>
            <p:cNvPr id="120" name="直接箭头连接符 119"/>
            <p:cNvCxnSpPr>
              <a:endCxn id="29" idx="3"/>
            </p:cNvCxnSpPr>
            <p:nvPr/>
          </p:nvCxnSpPr>
          <p:spPr>
            <a:xfrm flipH="1">
              <a:off x="8421644" y="2204864"/>
              <a:ext cx="578847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flipH="1">
              <a:off x="8965173" y="2204864"/>
              <a:ext cx="25315" cy="10310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529656" y="2475158"/>
              <a:ext cx="4355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300191" y="2204864"/>
            <a:ext cx="614851" cy="2838786"/>
            <a:chOff x="6300191" y="2204864"/>
            <a:chExt cx="614851" cy="2838786"/>
          </a:xfrm>
        </p:grpSpPr>
        <p:cxnSp>
          <p:nvCxnSpPr>
            <p:cNvPr id="127" name="直接连接符 126"/>
            <p:cNvCxnSpPr>
              <a:stCxn id="30" idx="1"/>
            </p:cNvCxnSpPr>
            <p:nvPr/>
          </p:nvCxnSpPr>
          <p:spPr>
            <a:xfrm flipV="1">
              <a:off x="6300191" y="2204864"/>
              <a:ext cx="0" cy="283878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128"/>
            <p:cNvCxnSpPr>
              <a:endCxn id="29" idx="1"/>
            </p:cNvCxnSpPr>
            <p:nvPr/>
          </p:nvCxnSpPr>
          <p:spPr>
            <a:xfrm>
              <a:off x="6300191" y="2204864"/>
              <a:ext cx="61485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389857" y="4293953"/>
              <a:ext cx="4355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154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animBg="1"/>
      <p:bldP spid="30" grpId="0" animBg="1"/>
      <p:bldP spid="95" grpId="0" animBg="1"/>
      <p:bldP spid="9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95536" y="1124744"/>
            <a:ext cx="8304394" cy="1080120"/>
          </a:xfrm>
          <a:prstGeom prst="rect">
            <a:avLst/>
          </a:prstGeom>
          <a:noFill/>
        </p:spPr>
        <p:txBody>
          <a:bodyPr wrap="square" rtlCol="0" anchor="ctr"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600" b="1" kern="0" dirty="0" smtClean="0">
                <a:latin typeface="隶书" pitchFamily="49" charset="-122"/>
                <a:ea typeface="隶书" pitchFamily="49" charset="-122"/>
                <a:cs typeface="宋体"/>
              </a:rPr>
              <a:t>  (</a:t>
            </a:r>
            <a:r>
              <a:rPr lang="en-US" altLang="zh-CN" sz="2600" b="1" kern="0" dirty="0">
                <a:latin typeface="隶书" pitchFamily="49" charset="-122"/>
                <a:ea typeface="隶书" pitchFamily="49" charset="-122"/>
                <a:cs typeface="宋体"/>
              </a:rPr>
              <a:t>4)</a:t>
            </a:r>
            <a:r>
              <a:rPr lang="zh-CN" altLang="zh-CN" sz="2600" b="1" kern="0" dirty="0">
                <a:latin typeface="隶书" pitchFamily="49" charset="-122"/>
                <a:ea typeface="隶书" pitchFamily="49" charset="-122"/>
                <a:cs typeface="宋体"/>
              </a:rPr>
              <a:t>每次节点发送完当前感应的特征值数据，</a:t>
            </a:r>
            <a:r>
              <a:rPr lang="en-US" altLang="zh-CN" sz="2600" b="1" kern="0" dirty="0" err="1">
                <a:solidFill>
                  <a:srgbClr val="7030A0"/>
                </a:solidFill>
                <a:latin typeface="隶书" pitchFamily="49" charset="-122"/>
                <a:ea typeface="隶书" pitchFamily="49" charset="-122"/>
                <a:cs typeface="宋体"/>
              </a:rPr>
              <a:t>SV</a:t>
            </a:r>
            <a:r>
              <a:rPr lang="zh-CN" altLang="zh-CN" sz="2600" b="1" kern="0" dirty="0">
                <a:solidFill>
                  <a:srgbClr val="7030A0"/>
                </a:solidFill>
                <a:latin typeface="隶书" pitchFamily="49" charset="-122"/>
                <a:ea typeface="隶书" pitchFamily="49" charset="-122"/>
                <a:cs typeface="宋体"/>
              </a:rPr>
              <a:t>就设置为该值</a:t>
            </a:r>
            <a:r>
              <a:rPr lang="zh-CN" altLang="zh-CN" sz="2600" b="1" kern="0" dirty="0">
                <a:latin typeface="隶书" pitchFamily="49" charset="-122"/>
                <a:ea typeface="隶书" pitchFamily="49" charset="-122"/>
                <a:cs typeface="宋体"/>
              </a:rPr>
              <a:t>。直至</a:t>
            </a:r>
            <a:r>
              <a:rPr lang="zh-CN" altLang="zh-CN" sz="2600" b="1" kern="0" dirty="0">
                <a:solidFill>
                  <a:srgbClr val="7030A0"/>
                </a:solidFill>
                <a:latin typeface="隶书" pitchFamily="49" charset="-122"/>
                <a:ea typeface="隶书" pitchFamily="49" charset="-122"/>
                <a:cs typeface="宋体"/>
              </a:rPr>
              <a:t>一个周期</a:t>
            </a:r>
            <a:r>
              <a:rPr lang="zh-CN" altLang="zh-CN" sz="2600" b="1" kern="0" dirty="0">
                <a:latin typeface="隶书" pitchFamily="49" charset="-122"/>
                <a:ea typeface="隶书" pitchFamily="49" charset="-122"/>
                <a:cs typeface="宋体"/>
              </a:rPr>
              <a:t>过去，新的簇形成，</a:t>
            </a:r>
            <a:r>
              <a:rPr lang="zh-CN" altLang="zh-CN" sz="2600" b="1" kern="0" dirty="0">
                <a:solidFill>
                  <a:srgbClr val="7030A0"/>
                </a:solidFill>
                <a:latin typeface="隶书" pitchFamily="49" charset="-122"/>
                <a:ea typeface="隶书" pitchFamily="49" charset="-122"/>
                <a:cs typeface="宋体"/>
              </a:rPr>
              <a:t>重新设定硬门限值</a:t>
            </a:r>
            <a:r>
              <a:rPr lang="zh-CN" altLang="zh-CN" sz="2600" b="1" kern="0" dirty="0" smtClean="0">
                <a:latin typeface="隶书" pitchFamily="49" charset="-122"/>
                <a:ea typeface="隶书" pitchFamily="49" charset="-122"/>
                <a:cs typeface="宋体"/>
              </a:rPr>
              <a:t>。</a:t>
            </a:r>
            <a:endParaRPr lang="en-US" altLang="zh-CN" sz="2600" b="1" kern="0" dirty="0" smtClean="0">
              <a:latin typeface="隶书" pitchFamily="49" charset="-122"/>
              <a:ea typeface="隶书" pitchFamily="49" charset="-122"/>
              <a:cs typeface="宋体"/>
            </a:endParaRPr>
          </a:p>
          <a:p>
            <a:endParaRPr lang="en-US" altLang="zh-CN" sz="2400" kern="0" dirty="0" smtClean="0">
              <a:cs typeface="宋体"/>
            </a:endParaRPr>
          </a:p>
          <a:p>
            <a:endParaRPr lang="zh-CN" altLang="zh-CN" sz="2400" kern="100" dirty="0">
              <a:cs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7991" y="1772816"/>
            <a:ext cx="8304394" cy="453650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 smtClean="0">
                <a:solidFill>
                  <a:prstClr val="black"/>
                </a:solidFill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en-US" sz="2400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其中，</a:t>
            </a:r>
            <a:r>
              <a:rPr lang="zh-CN" altLang="en-US" sz="2400" b="1" dirty="0" smtClean="0">
                <a:solidFill>
                  <a:prstClr val="black"/>
                </a:solidFill>
                <a:latin typeface="隶书" pitchFamily="49" charset="-122"/>
                <a:ea typeface="隶书" pitchFamily="49" charset="-122"/>
              </a:rPr>
              <a:t>硬</a:t>
            </a:r>
            <a:r>
              <a:rPr lang="zh-CN" altLang="en-US" sz="2400" b="1" dirty="0">
                <a:solidFill>
                  <a:prstClr val="black"/>
                </a:solidFill>
                <a:latin typeface="隶书" pitchFamily="49" charset="-122"/>
                <a:ea typeface="隶书" pitchFamily="49" charset="-122"/>
              </a:rPr>
              <a:t>门限是根据用户对</a:t>
            </a:r>
            <a:r>
              <a:rPr lang="zh-CN" altLang="en-US" sz="24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感兴趣的数据范围</a:t>
            </a:r>
            <a:r>
              <a:rPr lang="zh-CN" altLang="en-US" sz="2400" b="1" dirty="0">
                <a:solidFill>
                  <a:prstClr val="black"/>
                </a:solidFill>
                <a:latin typeface="隶书" pitchFamily="49" charset="-122"/>
                <a:ea typeface="隶书" pitchFamily="49" charset="-122"/>
              </a:rPr>
              <a:t>来设定的，这样做</a:t>
            </a:r>
            <a:r>
              <a:rPr lang="zh-CN" altLang="en-US" sz="24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减少了不必要的数据传输次数</a:t>
            </a:r>
            <a:r>
              <a:rPr lang="zh-CN" altLang="en-US" sz="2400" b="1" dirty="0">
                <a:solidFill>
                  <a:prstClr val="black"/>
                </a:solidFill>
                <a:latin typeface="隶书" pitchFamily="49" charset="-122"/>
                <a:ea typeface="隶书" pitchFamily="49" charset="-122"/>
              </a:rPr>
              <a:t>。如果感应到的数据和先前数据</a:t>
            </a:r>
            <a:r>
              <a:rPr lang="zh-CN" altLang="en-US" sz="24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变化不大</a:t>
            </a:r>
            <a:r>
              <a:rPr lang="zh-CN" altLang="en-US" sz="2400" b="1" dirty="0">
                <a:solidFill>
                  <a:prstClr val="black"/>
                </a:solidFill>
                <a:latin typeface="隶书" pitchFamily="49" charset="-122"/>
                <a:ea typeface="隶书" pitchFamily="49" charset="-122"/>
              </a:rPr>
              <a:t>，就不用向簇头节点报告，这就是设置软门限的</a:t>
            </a:r>
            <a:r>
              <a:rPr lang="zh-CN" altLang="en-US" sz="2400" b="1" dirty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意义</a:t>
            </a:r>
            <a:r>
              <a:rPr lang="zh-CN" altLang="en-US" sz="2400" b="1" dirty="0">
                <a:solidFill>
                  <a:prstClr val="black"/>
                </a:solidFill>
                <a:latin typeface="隶书" pitchFamily="49" charset="-122"/>
                <a:ea typeface="隶书" pitchFamily="49" charset="-122"/>
              </a:rPr>
              <a:t>所在，这样做也</a:t>
            </a:r>
            <a:r>
              <a:rPr lang="zh-CN" altLang="en-US" sz="24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降低了不必要的数据传输次数</a:t>
            </a:r>
            <a:r>
              <a:rPr lang="zh-CN" altLang="en-US" sz="2400" b="1" dirty="0">
                <a:solidFill>
                  <a:prstClr val="black"/>
                </a:solidFill>
                <a:latin typeface="隶书" pitchFamily="49" charset="-122"/>
                <a:ea typeface="隶书" pitchFamily="49" charset="-122"/>
              </a:rPr>
              <a:t>。另外，软门限的值可以</a:t>
            </a:r>
            <a:r>
              <a:rPr lang="zh-CN" altLang="en-US" sz="2400" b="1" dirty="0">
                <a:solidFill>
                  <a:srgbClr val="00B0F0"/>
                </a:solidFill>
                <a:latin typeface="隶书" pitchFamily="49" charset="-122"/>
                <a:ea typeface="隶书" pitchFamily="49" charset="-122"/>
              </a:rPr>
              <a:t>随时变更</a:t>
            </a:r>
            <a:r>
              <a:rPr lang="zh-CN" altLang="en-US" sz="2400" b="1" dirty="0">
                <a:solidFill>
                  <a:prstClr val="black"/>
                </a:solidFill>
                <a:latin typeface="隶书" pitchFamily="49" charset="-122"/>
                <a:ea typeface="隶书" pitchFamily="49" charset="-122"/>
              </a:rPr>
              <a:t>，完全取决于</a:t>
            </a:r>
            <a:r>
              <a:rPr lang="zh-CN" altLang="en-US" sz="2400" b="1" dirty="0">
                <a:solidFill>
                  <a:srgbClr val="00B0F0"/>
                </a:solidFill>
                <a:latin typeface="隶书" pitchFamily="49" charset="-122"/>
                <a:ea typeface="隶书" pitchFamily="49" charset="-122"/>
              </a:rPr>
              <a:t>用户的需要</a:t>
            </a:r>
            <a:r>
              <a:rPr lang="zh-CN" altLang="en-US" sz="2400" b="1" dirty="0">
                <a:solidFill>
                  <a:prstClr val="black"/>
                </a:solidFill>
                <a:latin typeface="隶书" pitchFamily="49" charset="-122"/>
                <a:ea typeface="隶书" pitchFamily="49" charset="-122"/>
              </a:rPr>
              <a:t>。设置</a:t>
            </a:r>
            <a:r>
              <a:rPr lang="zh-CN" altLang="en-US" sz="2400" b="1" dirty="0">
                <a:solidFill>
                  <a:srgbClr val="00B0F0"/>
                </a:solidFill>
                <a:latin typeface="隶书" pitchFamily="49" charset="-122"/>
                <a:ea typeface="隶书" pitchFamily="49" charset="-122"/>
              </a:rPr>
              <a:t>较小</a:t>
            </a:r>
            <a:r>
              <a:rPr lang="zh-CN" altLang="en-US" sz="2400" b="1" dirty="0">
                <a:solidFill>
                  <a:prstClr val="black"/>
                </a:solidFill>
                <a:latin typeface="隶书" pitchFamily="49" charset="-122"/>
                <a:ea typeface="隶书" pitchFamily="49" charset="-122"/>
              </a:rPr>
              <a:t>的软门限使得网络数据更加</a:t>
            </a:r>
            <a:r>
              <a:rPr lang="zh-CN" altLang="en-US" sz="2400" b="1" dirty="0">
                <a:solidFill>
                  <a:srgbClr val="00B0F0"/>
                </a:solidFill>
                <a:latin typeface="隶书" pitchFamily="49" charset="-122"/>
                <a:ea typeface="隶书" pitchFamily="49" charset="-122"/>
              </a:rPr>
              <a:t>精确</a:t>
            </a:r>
            <a:r>
              <a:rPr lang="zh-CN" altLang="en-US" sz="2400" b="1" dirty="0">
                <a:solidFill>
                  <a:prstClr val="black"/>
                </a:solidFill>
                <a:latin typeface="隶书" pitchFamily="49" charset="-122"/>
                <a:ea typeface="隶书" pitchFamily="49" charset="-122"/>
              </a:rPr>
              <a:t>，但代价是</a:t>
            </a:r>
            <a:r>
              <a:rPr lang="zh-CN" altLang="en-US" sz="2400" b="1" dirty="0">
                <a:solidFill>
                  <a:srgbClr val="00B0F0"/>
                </a:solidFill>
                <a:latin typeface="隶书" pitchFamily="49" charset="-122"/>
                <a:ea typeface="隶书" pitchFamily="49" charset="-122"/>
              </a:rPr>
              <a:t>增大了</a:t>
            </a:r>
            <a:r>
              <a:rPr lang="zh-CN" altLang="en-US" sz="2400" b="1" dirty="0">
                <a:solidFill>
                  <a:prstClr val="black"/>
                </a:solidFill>
                <a:latin typeface="隶书" pitchFamily="49" charset="-122"/>
                <a:ea typeface="隶书" pitchFamily="49" charset="-122"/>
              </a:rPr>
              <a:t>传输过程的</a:t>
            </a:r>
            <a:r>
              <a:rPr lang="zh-CN" altLang="en-US" sz="2400" b="1" dirty="0">
                <a:solidFill>
                  <a:srgbClr val="00B0F0"/>
                </a:solidFill>
                <a:latin typeface="隶书" pitchFamily="49" charset="-122"/>
                <a:ea typeface="隶书" pitchFamily="49" charset="-122"/>
              </a:rPr>
              <a:t>能量消耗</a:t>
            </a:r>
            <a:r>
              <a:rPr lang="zh-CN" altLang="en-US" sz="2400" b="1" dirty="0">
                <a:solidFill>
                  <a:prstClr val="black"/>
                </a:solidFill>
                <a:latin typeface="隶书" pitchFamily="49" charset="-122"/>
                <a:ea typeface="隶书" pitchFamily="49" charset="-122"/>
              </a:rPr>
              <a:t>，因此在工作的时候要根据实际情况选择一个</a:t>
            </a:r>
            <a:r>
              <a:rPr lang="zh-CN" altLang="en-US" sz="2400" b="1" dirty="0">
                <a:solidFill>
                  <a:srgbClr val="00B0F0"/>
                </a:solidFill>
                <a:latin typeface="隶书" pitchFamily="49" charset="-122"/>
                <a:ea typeface="隶书" pitchFamily="49" charset="-122"/>
              </a:rPr>
              <a:t>合适</a:t>
            </a:r>
            <a:r>
              <a:rPr lang="zh-CN" altLang="en-US" sz="2400" b="1" dirty="0">
                <a:solidFill>
                  <a:prstClr val="black"/>
                </a:solidFill>
                <a:latin typeface="隶书" pitchFamily="49" charset="-122"/>
                <a:ea typeface="隶书" pitchFamily="49" charset="-122"/>
              </a:rPr>
              <a:t>的软门限。通过调节软门限值的大小，可以</a:t>
            </a:r>
            <a:r>
              <a:rPr lang="zh-CN" altLang="en-US" sz="2400" b="1" dirty="0" smtClean="0">
                <a:solidFill>
                  <a:prstClr val="black"/>
                </a:solidFill>
                <a:latin typeface="隶书" pitchFamily="49" charset="-122"/>
                <a:ea typeface="隶书" pitchFamily="49" charset="-122"/>
              </a:rPr>
              <a:t>在</a:t>
            </a:r>
            <a:r>
              <a:rPr lang="zh-CN" altLang="en-US" sz="2400" b="1" dirty="0">
                <a:solidFill>
                  <a:srgbClr val="262626"/>
                </a:solidFill>
                <a:latin typeface="隶书" pitchFamily="49" charset="-122"/>
                <a:ea typeface="隶书" pitchFamily="49" charset="-122"/>
              </a:rPr>
              <a:t>监</a:t>
            </a:r>
            <a:endParaRPr lang="zh-CN" sz="2400" b="1" dirty="0">
              <a:solidFill>
                <a:prstClr val="black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4622" y="76200"/>
            <a:ext cx="6651978" cy="734291"/>
          </a:xfrm>
        </p:spPr>
        <p:txBody>
          <a:bodyPr anchor="b"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200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TEEN</a:t>
            </a:r>
            <a:r>
              <a:rPr lang="zh-CN" altLang="en-US" sz="3200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工作过程</a:t>
            </a:r>
            <a:endParaRPr lang="zh-CN" sz="3200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81000" y="1219200"/>
            <a:ext cx="8001000" cy="20574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marL="342900" indent="-342900">
              <a:lnSpc>
                <a:spcPct val="114000"/>
              </a:lnSpc>
              <a:spcBef>
                <a:spcPct val="20000"/>
              </a:spcBef>
              <a:buFont typeface="Arial" pitchFamily="34" charset="0"/>
              <a:buNone/>
              <a:defRPr lang="zh-CN"/>
            </a:pPr>
            <a:endParaRPr lang="zh-CN" sz="22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391193" y="1416024"/>
            <a:ext cx="8229183" cy="47300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优点：</a:t>
            </a:r>
            <a:endParaRPr lang="en-US" altLang="zh-CN" sz="2400" b="1" dirty="0" smtClean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sz="2400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  </a:t>
            </a:r>
            <a:r>
              <a:rPr lang="en-US" altLang="zh-CN" sz="2400" b="1" dirty="0" smtClean="0">
                <a:latin typeface="隶书" pitchFamily="49" charset="-122"/>
                <a:ea typeface="隶书" pitchFamily="49" charset="-122"/>
              </a:rPr>
              <a:t>TEEN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通过设置硬阈值和软阈值，</a:t>
            </a:r>
            <a:r>
              <a:rPr lang="zh-CN" altLang="en-US" sz="2400" b="1" dirty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有效地减少了发送数据量，比</a:t>
            </a:r>
            <a:r>
              <a:rPr lang="en-US" altLang="zh-CN" sz="2400" b="1" dirty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LEACH</a:t>
            </a:r>
            <a:r>
              <a:rPr lang="zh-CN" altLang="en-US" sz="2400" b="1" dirty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更节能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，适用于需要</a:t>
            </a:r>
            <a:r>
              <a:rPr lang="zh-CN" altLang="en-US" sz="2400" b="1" dirty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实时监控变化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的环境中，监控者还可以通过设置不同的软阈值来</a:t>
            </a:r>
            <a:r>
              <a:rPr lang="zh-CN" altLang="en-US" sz="2400" b="1" dirty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平衡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监测数据的</a:t>
            </a:r>
            <a:r>
              <a:rPr lang="zh-CN" altLang="en-US" sz="2400" b="1" dirty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精度和系统节能性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两项指标</a:t>
            </a:r>
            <a:r>
              <a:rPr lang="zh-CN" altLang="en-US" sz="2400" b="1" dirty="0" smtClean="0">
                <a:latin typeface="隶书" pitchFamily="49" charset="-122"/>
                <a:ea typeface="隶书" pitchFamily="49" charset="-122"/>
              </a:rPr>
              <a:t>。</a:t>
            </a:r>
            <a:endParaRPr lang="en-US" altLang="zh-CN" sz="2400" b="1" dirty="0" smtClean="0">
              <a:latin typeface="隶书" pitchFamily="49" charset="-122"/>
              <a:ea typeface="隶书" pitchFamily="49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缺点：</a:t>
            </a:r>
            <a:endParaRPr lang="en-US" altLang="zh-CN" sz="2400" b="1" dirty="0" smtClean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 smtClean="0">
                <a:latin typeface="隶书" pitchFamily="49" charset="-122"/>
                <a:ea typeface="隶书" pitchFamily="49" charset="-122"/>
              </a:rPr>
              <a:t>   ①</a:t>
            </a:r>
            <a:r>
              <a:rPr lang="zh-CN" altLang="zh-CN" sz="2400" b="1" dirty="0" smtClean="0">
                <a:latin typeface="隶书" pitchFamily="49" charset="-122"/>
                <a:ea typeface="隶书" pitchFamily="49" charset="-122"/>
              </a:rPr>
              <a:t>当</a:t>
            </a:r>
            <a:r>
              <a:rPr lang="zh-CN" altLang="zh-CN" sz="2400" b="1" dirty="0">
                <a:latin typeface="隶书" pitchFamily="49" charset="-122"/>
                <a:ea typeface="隶书" pitchFamily="49" charset="-122"/>
              </a:rPr>
              <a:t>门限值一直达不到时，用户就</a:t>
            </a:r>
            <a:r>
              <a:rPr lang="zh-CN" altLang="zh-CN" sz="2400" b="1" dirty="0" smtClean="0">
                <a:latin typeface="隶书" pitchFamily="49" charset="-122"/>
                <a:ea typeface="隶书" pitchFamily="49" charset="-122"/>
              </a:rPr>
              <a:t>永远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无法</a:t>
            </a:r>
            <a:r>
              <a:rPr lang="zh-CN" altLang="zh-CN" sz="2400" b="1" dirty="0" smtClean="0">
                <a:latin typeface="隶书" pitchFamily="49" charset="-122"/>
                <a:ea typeface="隶书" pitchFamily="49" charset="-122"/>
              </a:rPr>
              <a:t>获得</a:t>
            </a:r>
            <a:r>
              <a:rPr lang="zh-CN" altLang="zh-CN" sz="2400" b="1" dirty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信息</a:t>
            </a:r>
            <a:r>
              <a:rPr lang="zh-CN" altLang="zh-CN" sz="2400" b="1" dirty="0">
                <a:latin typeface="隶书" pitchFamily="49" charset="-122"/>
                <a:ea typeface="隶书" pitchFamily="49" charset="-122"/>
              </a:rPr>
              <a:t>，</a:t>
            </a:r>
            <a:r>
              <a:rPr lang="zh-CN" altLang="zh-CN" sz="2400" b="1" dirty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无法区分节点是否死亡</a:t>
            </a:r>
            <a:r>
              <a:rPr lang="zh-CN" altLang="zh-CN" sz="2400" b="1" dirty="0">
                <a:latin typeface="隶书" pitchFamily="49" charset="-122"/>
                <a:ea typeface="隶书" pitchFamily="49" charset="-122"/>
              </a:rPr>
              <a:t>，不适用于</a:t>
            </a:r>
            <a:r>
              <a:rPr lang="zh-CN" altLang="zh-CN" sz="2400" b="1" dirty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需要周期数据上报</a:t>
            </a:r>
            <a:r>
              <a:rPr lang="zh-CN" altLang="zh-CN" sz="2400" b="1" dirty="0">
                <a:latin typeface="隶书" pitchFamily="49" charset="-122"/>
                <a:ea typeface="隶书" pitchFamily="49" charset="-122"/>
              </a:rPr>
              <a:t>的应用</a:t>
            </a:r>
            <a:r>
              <a:rPr lang="zh-CN" altLang="zh-CN" sz="2400" b="1" dirty="0" smtClean="0">
                <a:latin typeface="隶书" pitchFamily="49" charset="-122"/>
                <a:ea typeface="隶书" pitchFamily="49" charset="-122"/>
              </a:rPr>
              <a:t>；</a:t>
            </a:r>
            <a:endParaRPr lang="zh-CN" altLang="zh-CN" sz="2400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1000" y="302258"/>
            <a:ext cx="8200708" cy="1113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262626"/>
                </a:solidFill>
                <a:latin typeface="隶书" pitchFamily="49" charset="-122"/>
                <a:ea typeface="隶书" pitchFamily="49" charset="-122"/>
              </a:rPr>
              <a:t>测精度和系统</a:t>
            </a:r>
            <a:r>
              <a:rPr lang="zh-CN" altLang="en-US" sz="2400" b="1" dirty="0">
                <a:solidFill>
                  <a:srgbClr val="262626"/>
                </a:solidFill>
                <a:latin typeface="隶书" pitchFamily="49" charset="-122"/>
                <a:ea typeface="隶书" pitchFamily="49" charset="-122"/>
              </a:rPr>
              <a:t>能耗之间取得</a:t>
            </a:r>
            <a:r>
              <a:rPr lang="zh-CN" altLang="en-US" sz="2400" b="1" dirty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合理的平衡</a:t>
            </a:r>
            <a:r>
              <a:rPr lang="zh-CN" altLang="en-US" sz="2400" b="1" dirty="0">
                <a:solidFill>
                  <a:srgbClr val="262626"/>
                </a:solidFill>
                <a:latin typeface="隶书" pitchFamily="49" charset="-122"/>
                <a:ea typeface="隶书" pitchFamily="49" charset="-122"/>
              </a:rPr>
              <a:t>。采用这样的方法，可以监视一些突发事件和热点地区，减小网络内信息包数量。</a:t>
            </a:r>
          </a:p>
        </p:txBody>
      </p:sp>
    </p:spTree>
    <p:extLst>
      <p:ext uri="{BB962C8B-B14F-4D97-AF65-F5344CB8AC3E}">
        <p14:creationId xmlns:p14="http://schemas.microsoft.com/office/powerpoint/2010/main" val="28989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竖排标题 5"/>
          <p:cNvSpPr>
            <a:spLocks noGrp="1"/>
          </p:cNvSpPr>
          <p:nvPr>
            <p:ph type="title" orient="vert"/>
          </p:nvPr>
        </p:nvSpPr>
        <p:spPr>
          <a:xfrm>
            <a:off x="8028384" y="2204864"/>
            <a:ext cx="968152" cy="3705275"/>
          </a:xfrm>
        </p:spPr>
        <p:txBody>
          <a:bodyPr vert="vert">
            <a:norm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TEEN</a:t>
            </a:r>
            <a:r>
              <a:rPr lang="zh-CN" altLang="en-US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优缺点</a:t>
            </a:r>
            <a:endParaRPr lang="zh-CN" altLang="en-US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orient="vert" idx="1"/>
          </p:nvPr>
        </p:nvSpPr>
        <p:spPr>
          <a:xfrm>
            <a:off x="251520" y="274638"/>
            <a:ext cx="7416824" cy="6250706"/>
          </a:xfrm>
        </p:spPr>
        <p:txBody>
          <a:bodyPr vert="horz">
            <a:normAutofit/>
          </a:bodyPr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latin typeface="隶书" pitchFamily="49" charset="-122"/>
                <a:ea typeface="隶书" pitchFamily="49" charset="-122"/>
              </a:rPr>
              <a:t>   ②</a:t>
            </a:r>
            <a:r>
              <a:rPr lang="en-US" altLang="zh-CN" sz="2400" b="1" dirty="0" err="1">
                <a:latin typeface="隶书" pitchFamily="49" charset="-122"/>
                <a:ea typeface="隶书" pitchFamily="49" charset="-122"/>
              </a:rPr>
              <a:t>TDMA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机制的运用保证了簇中</a:t>
            </a:r>
            <a:r>
              <a:rPr lang="zh-CN" altLang="en-US" sz="24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不会出现数据冲撞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的情况，但是如果一个节点没有数据要发送的话，就会</a:t>
            </a:r>
            <a:r>
              <a:rPr lang="zh-CN" altLang="en-US" sz="24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浪费属于它的时隙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，而其他节点却还在等待自己时隙的到来，这样系统中就会引入过多的</a:t>
            </a:r>
            <a:r>
              <a:rPr lang="zh-CN" altLang="en-US" sz="24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时延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，这对</a:t>
            </a:r>
            <a:r>
              <a:rPr lang="zh-CN" altLang="en-US" sz="24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实时性要求高的场合不</a:t>
            </a:r>
            <a:r>
              <a:rPr lang="zh-CN" altLang="en-US" sz="2400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适合</a:t>
            </a:r>
            <a:r>
              <a:rPr lang="zh-CN" altLang="zh-CN" sz="2400" b="1" dirty="0" smtClean="0">
                <a:latin typeface="隶书" pitchFamily="49" charset="-122"/>
                <a:ea typeface="隶书" pitchFamily="49" charset="-122"/>
              </a:rPr>
              <a:t>；</a:t>
            </a:r>
            <a:endParaRPr lang="en-US" altLang="zh-CN" sz="2400" b="1" dirty="0" smtClean="0">
              <a:latin typeface="隶书" pitchFamily="49" charset="-122"/>
              <a:ea typeface="隶书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zh-CN" sz="2400" b="1" dirty="0" smtClean="0">
                <a:latin typeface="隶书" pitchFamily="49" charset="-122"/>
                <a:ea typeface="隶书" pitchFamily="49" charset="-122"/>
              </a:rPr>
              <a:t>③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没有相应的</a:t>
            </a:r>
            <a:r>
              <a:rPr lang="zh-CN" altLang="en-US" sz="2400" b="1" dirty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机制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去区分那些没有感应到</a:t>
            </a:r>
            <a:r>
              <a:rPr lang="zh-CN" altLang="en-US" sz="2400" b="1" dirty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足够变化的节点和处于关闭状态的节点</a:t>
            </a:r>
            <a:r>
              <a:rPr lang="zh-CN" altLang="en-US" sz="2400" b="1" dirty="0" smtClean="0">
                <a:latin typeface="隶书" pitchFamily="49" charset="-122"/>
                <a:ea typeface="隶书" pitchFamily="49" charset="-122"/>
              </a:rPr>
              <a:t>。</a:t>
            </a:r>
            <a:endParaRPr lang="en-US" altLang="zh-CN" sz="2400" b="1" dirty="0" smtClean="0">
              <a:latin typeface="隶书" pitchFamily="49" charset="-122"/>
              <a:ea typeface="隶书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 smtClean="0">
                <a:latin typeface="隶书" pitchFamily="49" charset="-122"/>
                <a:ea typeface="隶书" pitchFamily="49" charset="-122"/>
              </a:rPr>
              <a:t>   ④</a:t>
            </a:r>
            <a:r>
              <a:rPr lang="zh-CN" altLang="zh-CN" sz="2400" b="1" dirty="0" smtClean="0">
                <a:latin typeface="隶书" pitchFamily="49" charset="-122"/>
                <a:ea typeface="隶书" pitchFamily="49" charset="-122"/>
              </a:rPr>
              <a:t>簇</a:t>
            </a:r>
            <a:r>
              <a:rPr lang="zh-CN" altLang="en-US" sz="2400" b="1" dirty="0" smtClean="0">
                <a:latin typeface="隶书" pitchFamily="49" charset="-122"/>
                <a:ea typeface="隶书" pitchFamily="49" charset="-122"/>
              </a:rPr>
              <a:t>头</a:t>
            </a:r>
            <a:r>
              <a:rPr lang="zh-CN" altLang="zh-CN" sz="2400" b="1" dirty="0" smtClean="0">
                <a:latin typeface="隶书" pitchFamily="49" charset="-122"/>
                <a:ea typeface="隶书" pitchFamily="49" charset="-122"/>
              </a:rPr>
              <a:t>节点</a:t>
            </a:r>
            <a:r>
              <a:rPr lang="zh-CN" altLang="zh-CN" sz="2400" b="1" dirty="0">
                <a:latin typeface="隶书" pitchFamily="49" charset="-122"/>
                <a:ea typeface="隶书" pitchFamily="49" charset="-122"/>
              </a:rPr>
              <a:t>的接收机要</a:t>
            </a:r>
            <a:r>
              <a:rPr lang="zh-CN" altLang="zh-CN" sz="2400" b="1" dirty="0">
                <a:solidFill>
                  <a:srgbClr val="00B0F0"/>
                </a:solidFill>
                <a:latin typeface="隶书" pitchFamily="49" charset="-122"/>
                <a:ea typeface="隶书" pitchFamily="49" charset="-122"/>
              </a:rPr>
              <a:t>时刻处于激活状态</a:t>
            </a:r>
            <a:r>
              <a:rPr lang="zh-CN" altLang="zh-CN" sz="2400" b="1" dirty="0" smtClean="0">
                <a:latin typeface="隶书" pitchFamily="49" charset="-122"/>
                <a:ea typeface="隶书" pitchFamily="49" charset="-122"/>
              </a:rPr>
              <a:t>，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以便接收任何时候由成员节点传来的数据</a:t>
            </a:r>
            <a:r>
              <a:rPr lang="zh-CN" altLang="zh-CN" sz="2400" b="1" dirty="0" smtClean="0">
                <a:latin typeface="隶书" pitchFamily="49" charset="-122"/>
                <a:ea typeface="隶书" pitchFamily="49" charset="-122"/>
              </a:rPr>
              <a:t>，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这在某种程度上</a:t>
            </a:r>
            <a:r>
              <a:rPr lang="zh-CN" altLang="en-US" sz="2400" b="1" dirty="0">
                <a:solidFill>
                  <a:srgbClr val="00B0F0"/>
                </a:solidFill>
                <a:latin typeface="隶书" pitchFamily="49" charset="-122"/>
                <a:ea typeface="隶书" pitchFamily="49" charset="-122"/>
              </a:rPr>
              <a:t>增加了簇头节点的</a:t>
            </a:r>
            <a:r>
              <a:rPr lang="zh-CN" altLang="en-US" sz="2400" b="1" dirty="0" smtClean="0">
                <a:solidFill>
                  <a:srgbClr val="00B0F0"/>
                </a:solidFill>
                <a:latin typeface="隶书" pitchFamily="49" charset="-122"/>
                <a:ea typeface="隶书" pitchFamily="49" charset="-122"/>
              </a:rPr>
              <a:t>负担</a:t>
            </a:r>
            <a:r>
              <a:rPr lang="zh-CN" altLang="zh-CN" sz="2400" b="1" dirty="0" smtClean="0">
                <a:latin typeface="隶书" pitchFamily="49" charset="-122"/>
                <a:ea typeface="隶书" pitchFamily="49" charset="-122"/>
              </a:rPr>
              <a:t>。</a:t>
            </a:r>
            <a:endParaRPr lang="zh-CN" altLang="zh-CN" sz="2400" dirty="0">
              <a:latin typeface="隶书" pitchFamily="49" charset="-122"/>
              <a:ea typeface="隶书" pitchFamily="49" charset="-122"/>
            </a:endParaRPr>
          </a:p>
          <a:p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130" y="381000"/>
            <a:ext cx="7924800" cy="7078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4000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  <a:cs typeface="Arial" pitchFamily="34" charset="0"/>
              </a:rPr>
              <a:t>目录</a:t>
            </a:r>
            <a:endParaRPr lang="zh-CN" sz="4000" b="1" dirty="0">
              <a:solidFill>
                <a:srgbClr val="00B050"/>
              </a:solidFill>
              <a:latin typeface="隶书" pitchFamily="49" charset="-122"/>
              <a:ea typeface="隶书" pitchFamily="49" charset="-122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905000" y="2936809"/>
            <a:ext cx="5257800" cy="1588"/>
          </a:xfrm>
          <a:prstGeom prst="line">
            <a:avLst/>
          </a:prstGeom>
          <a:ln w="47625">
            <a:solidFill>
              <a:srgbClr val="E4E4E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9647" y="4855271"/>
            <a:ext cx="7973935" cy="955101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/>
            <a:r>
              <a:rPr lang="en-US" altLang="zh-CN" sz="2300" b="1" dirty="0" smtClean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LEACH</a:t>
            </a:r>
            <a:r>
              <a:rPr lang="zh-CN" altLang="en-US" sz="2300" b="1" dirty="0" smtClean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：低功耗</a:t>
            </a:r>
            <a:r>
              <a:rPr lang="zh-CN" altLang="en-US" sz="2300" b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自适应集簇分层型</a:t>
            </a:r>
            <a:r>
              <a:rPr lang="zh-CN" altLang="en-US" sz="2300" b="1" dirty="0" smtClean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协议</a:t>
            </a:r>
            <a:endParaRPr lang="en-US" altLang="zh-CN" sz="2400" dirty="0">
              <a:solidFill>
                <a:srgbClr val="7030A0"/>
              </a:solidFill>
              <a:latin typeface="隶书" pitchFamily="49" charset="-122"/>
              <a:ea typeface="隶书" pitchFamily="49" charset="-122"/>
            </a:endParaRPr>
          </a:p>
          <a:p>
            <a:pPr algn="r"/>
            <a:r>
              <a:rPr lang="en-US" altLang="zh-CN" sz="2400" dirty="0" smtClean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TEEN</a:t>
            </a:r>
            <a:r>
              <a:rPr lang="zh-CN" altLang="en-US" sz="2400" dirty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：阈值敏感的节能型</a:t>
            </a:r>
            <a:r>
              <a:rPr lang="zh-CN" altLang="en-US" sz="2400" dirty="0" smtClean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协议</a:t>
            </a:r>
            <a:endParaRPr lang="en-US" altLang="zh-CN" sz="2400" dirty="0" smtClean="0">
              <a:solidFill>
                <a:srgbClr val="7030A0"/>
              </a:solidFill>
              <a:latin typeface="隶书" pitchFamily="49" charset="-122"/>
              <a:ea typeface="隶书" pitchFamily="49" charset="-122"/>
            </a:endParaRPr>
          </a:p>
          <a:p>
            <a:pPr algn="r"/>
            <a:endParaRPr lang="zh-CN" sz="2400" b="1" dirty="0">
              <a:solidFill>
                <a:srgbClr val="7030A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86800" y="528448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rgbClr val="FF6600"/>
                </a:solidFill>
              </a:rPr>
              <a:t>           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12784" y="1557456"/>
            <a:ext cx="2236416" cy="2708434"/>
            <a:chOff x="612784" y="1557456"/>
            <a:chExt cx="2236416" cy="2708434"/>
          </a:xfrm>
        </p:grpSpPr>
        <p:sp>
          <p:nvSpPr>
            <p:cNvPr id="6" name="Oval 5"/>
            <p:cNvSpPr/>
            <p:nvPr/>
          </p:nvSpPr>
          <p:spPr>
            <a:xfrm>
              <a:off x="762000" y="1946209"/>
              <a:ext cx="2057400" cy="2057400"/>
            </a:xfrm>
            <a:prstGeom prst="ellipse">
              <a:avLst/>
            </a:prstGeom>
            <a:gradFill flip="none" rotWithShape="1">
              <a:gsLst>
                <a:gs pos="0">
                  <a:srgbClr val="F39C29"/>
                </a:gs>
                <a:gs pos="50000">
                  <a:srgbClr val="F7931D"/>
                </a:gs>
                <a:gs pos="100000">
                  <a:srgbClr val="FF6600"/>
                </a:gs>
              </a:gsLst>
              <a:path path="circle">
                <a:fillToRect l="50000" t="50000" r="50000" b="50000"/>
              </a:path>
              <a:tileRect/>
            </a:gradFill>
            <a:ln w="82550">
              <a:noFill/>
            </a:ln>
            <a:effectLst>
              <a:outerShdw blurRad="152400" dist="1651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/>
                <a:t>            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21392" y="1557456"/>
              <a:ext cx="1219200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17000" b="1" dirty="0">
                  <a:solidFill>
                    <a:srgbClr val="F26200">
                      <a:alpha val="40000"/>
                    </a:srgbClr>
                  </a:solidFill>
                  <a:latin typeface="+mj-lt"/>
                  <a:cs typeface="Arial" pitchFamily="34" charset="0"/>
                </a:rPr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2784" y="2661846"/>
              <a:ext cx="2236416" cy="6832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3200" b="1" dirty="0" smtClean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LEACH</a:t>
              </a:r>
              <a:r>
                <a:rPr lang="zh-CN" altLang="en-US" sz="3200" b="1" dirty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协议</a:t>
              </a:r>
              <a:endParaRPr lang="zh-CN" sz="3200" b="1" dirty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15000"/>
                    </a:prstClr>
                  </a:outerShdw>
                </a:effectLst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007328" y="1992354"/>
              <a:ext cx="1583472" cy="1295400"/>
            </a:xfrm>
            <a:prstGeom prst="ellipse">
              <a:avLst/>
            </a:prstGeom>
            <a:gradFill flip="none" rotWithShape="1">
              <a:gsLst>
                <a:gs pos="63000">
                  <a:schemeClr val="bg1">
                    <a:alpha val="7000"/>
                  </a:schemeClr>
                </a:gs>
                <a:gs pos="72000">
                  <a:schemeClr val="bg1">
                    <a:alpha val="15000"/>
                  </a:schemeClr>
                </a:gs>
                <a:gs pos="91000">
                  <a:schemeClr val="bg1">
                    <a:alpha val="28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/>
                <a:t>       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872" y="1591943"/>
            <a:ext cx="2057400" cy="2708434"/>
            <a:chOff x="3543300" y="1591943"/>
            <a:chExt cx="2057400" cy="2708434"/>
          </a:xfrm>
        </p:grpSpPr>
        <p:sp>
          <p:nvSpPr>
            <p:cNvPr id="4" name="Oval 3"/>
            <p:cNvSpPr/>
            <p:nvPr/>
          </p:nvSpPr>
          <p:spPr>
            <a:xfrm>
              <a:off x="3543300" y="1946209"/>
              <a:ext cx="2057400" cy="2057400"/>
            </a:xfrm>
            <a:prstGeom prst="ellipse">
              <a:avLst/>
            </a:prstGeom>
            <a:gradFill>
              <a:gsLst>
                <a:gs pos="0">
                  <a:srgbClr val="00B0F0"/>
                </a:gs>
                <a:gs pos="50000">
                  <a:srgbClr val="399ECB"/>
                </a:gs>
                <a:gs pos="100000">
                  <a:srgbClr val="0077D0"/>
                </a:gs>
              </a:gsLst>
              <a:path path="circle">
                <a:fillToRect l="50000" t="50000" r="50000" b="50000"/>
              </a:path>
            </a:gradFill>
            <a:ln w="82550">
              <a:noFill/>
            </a:ln>
            <a:effectLst>
              <a:outerShdw blurRad="127000" dist="1651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/>
                <a:t>            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968" y="1591943"/>
              <a:ext cx="1219200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17000" b="1" dirty="0">
                  <a:solidFill>
                    <a:srgbClr val="2A7A9E">
                      <a:alpha val="40000"/>
                    </a:srgbClr>
                  </a:solidFill>
                  <a:latin typeface="+mj-lt"/>
                  <a:cs typeface="Arial" pitchFamily="34" charset="0"/>
                </a:rPr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06420" y="2653062"/>
              <a:ext cx="1931160" cy="66569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3200" b="1" dirty="0" smtClean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TEEN</a:t>
              </a:r>
              <a:r>
                <a:rPr lang="zh-CN" altLang="en-US" sz="3200" b="1" dirty="0" smtClean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协议</a:t>
              </a:r>
              <a:endParaRPr lang="zh-CN" sz="32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780264" y="1989584"/>
              <a:ext cx="1583472" cy="1295400"/>
            </a:xfrm>
            <a:prstGeom prst="ellipse">
              <a:avLst/>
            </a:prstGeom>
            <a:gradFill flip="none" rotWithShape="1">
              <a:gsLst>
                <a:gs pos="63000">
                  <a:schemeClr val="bg1">
                    <a:alpha val="7000"/>
                  </a:schemeClr>
                </a:gs>
                <a:gs pos="72000">
                  <a:schemeClr val="bg1">
                    <a:alpha val="15000"/>
                  </a:schemeClr>
                </a:gs>
                <a:gs pos="91000">
                  <a:schemeClr val="bg1">
                    <a:alpha val="28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/>
                <a:t>       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24600" y="1587511"/>
            <a:ext cx="2057400" cy="2708434"/>
            <a:chOff x="6324600" y="1587511"/>
            <a:chExt cx="2057400" cy="2708434"/>
          </a:xfrm>
        </p:grpSpPr>
        <p:sp>
          <p:nvSpPr>
            <p:cNvPr id="5" name="Oval 4"/>
            <p:cNvSpPr/>
            <p:nvPr/>
          </p:nvSpPr>
          <p:spPr>
            <a:xfrm>
              <a:off x="6324600" y="1953643"/>
              <a:ext cx="2057400" cy="2057400"/>
            </a:xfrm>
            <a:prstGeom prst="ellipse">
              <a:avLst/>
            </a:prstGeom>
            <a:gradFill flip="none" rotWithShape="1">
              <a:gsLst>
                <a:gs pos="5000">
                  <a:srgbClr val="84D830"/>
                </a:gs>
                <a:gs pos="48000">
                  <a:srgbClr val="7BCF27"/>
                </a:gs>
                <a:gs pos="100000">
                  <a:srgbClr val="56901C"/>
                </a:gs>
              </a:gsLst>
              <a:path path="circle">
                <a:fillToRect l="50000" t="50000" r="50000" b="50000"/>
              </a:path>
              <a:tileRect/>
            </a:gradFill>
            <a:ln w="50800">
              <a:noFill/>
            </a:ln>
            <a:effectLst>
              <a:outerShdw blurRad="152400" dist="165100" dir="5400000" sx="90000" sy="-19000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/>
                <a:t>            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21604" y="1587511"/>
              <a:ext cx="1219200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17000" b="1" dirty="0" smtClean="0">
                  <a:solidFill>
                    <a:srgbClr val="65B131">
                      <a:alpha val="64000"/>
                    </a:srgbClr>
                  </a:solidFill>
                  <a:latin typeface="+mj-lt"/>
                  <a:cs typeface="Arial" pitchFamily="34" charset="0"/>
                </a:rPr>
                <a:t>3</a:t>
              </a:r>
              <a:endParaRPr lang="zh-CN" sz="17000" b="1" dirty="0">
                <a:solidFill>
                  <a:srgbClr val="65B131">
                    <a:alpha val="64000"/>
                  </a:srgb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87720" y="2661846"/>
              <a:ext cx="1931160" cy="66569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3200" b="1" spc="60" dirty="0" smtClean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比较总结</a:t>
              </a:r>
              <a:endParaRPr lang="zh-CN" sz="3200" b="1" spc="6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6561564" y="1946209"/>
              <a:ext cx="1583472" cy="1295400"/>
            </a:xfrm>
            <a:prstGeom prst="ellipse">
              <a:avLst/>
            </a:prstGeom>
            <a:gradFill flip="none" rotWithShape="1">
              <a:gsLst>
                <a:gs pos="63000">
                  <a:schemeClr val="bg1">
                    <a:alpha val="7000"/>
                  </a:schemeClr>
                </a:gs>
                <a:gs pos="72000">
                  <a:schemeClr val="bg1">
                    <a:alpha val="15000"/>
                  </a:schemeClr>
                </a:gs>
                <a:gs pos="91000">
                  <a:schemeClr val="bg1">
                    <a:alpha val="28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dirty="0"/>
                <a:t>       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5000">
                <a:srgbClr val="84D830"/>
              </a:gs>
              <a:gs pos="48000">
                <a:srgbClr val="7BCF27"/>
              </a:gs>
              <a:gs pos="100000">
                <a:srgbClr val="56901C"/>
              </a:gs>
            </a:gsLst>
            <a:path path="circle">
              <a:fillToRect l="50000" t="50000" r="50000" b="50000"/>
            </a:path>
            <a:tileRect/>
          </a:gradFill>
          <a:ln w="5080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prstClr val="white"/>
                </a:solidFill>
              </a:rPr>
              <a:t>             </a:t>
            </a:r>
          </a:p>
        </p:txBody>
      </p:sp>
      <p:sp>
        <p:nvSpPr>
          <p:cNvPr id="6" name="Oval 5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prstClr val="white"/>
                </a:solidFill>
              </a:rPr>
              <a:t>     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57868" y="1592766"/>
            <a:ext cx="121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7000" b="1">
                <a:solidFill>
                  <a:srgbClr val="65B131">
                    <a:alpha val="64000"/>
                  </a:srgbClr>
                </a:solidFill>
                <a:cs typeface="Arial" pitchFamily="34" charset="0"/>
              </a:rPr>
              <a:t>3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zh-CN" altLang="en-US" sz="6000" dirty="0" smtClean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比较总结</a:t>
            </a:r>
            <a:endParaRPr lang="zh-CN" sz="6000" dirty="0">
              <a:solidFill>
                <a:srgbClr val="7030A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2819400" y="4941168"/>
            <a:ext cx="5791201" cy="540019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28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隶书" pitchFamily="49" charset="-122"/>
                <a:ea typeface="隶书" pitchFamily="49" charset="-122"/>
              </a:rPr>
              <a:t>LEACH</a:t>
            </a:r>
            <a:r>
              <a:rPr lang="zh-CN" altLang="en-US" sz="28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隶书" pitchFamily="49" charset="-122"/>
                <a:ea typeface="隶书" pitchFamily="49" charset="-122"/>
              </a:rPr>
              <a:t>和</a:t>
            </a:r>
            <a:r>
              <a:rPr lang="en-US" altLang="zh-CN" sz="28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隶书" pitchFamily="49" charset="-122"/>
                <a:ea typeface="隶书" pitchFamily="49" charset="-122"/>
              </a:rPr>
              <a:t>TEEN</a:t>
            </a:r>
            <a:r>
              <a:rPr lang="zh-CN" altLang="en-US" sz="28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隶书" pitchFamily="49" charset="-122"/>
                <a:ea typeface="隶书" pitchFamily="49" charset="-122"/>
              </a:rPr>
              <a:t>的模拟仿真、比较总结</a:t>
            </a:r>
            <a:endParaRPr lang="zh-CN" sz="2800" b="1" dirty="0">
              <a:solidFill>
                <a:prstClr val="black">
                  <a:lumMod val="75000"/>
                  <a:lumOff val="25000"/>
                </a:prstClr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349992"/>
            <a:ext cx="9144000" cy="444778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924" y="1484784"/>
            <a:ext cx="8615556" cy="4104456"/>
          </a:xfrm>
          <a:prstGeom prst="rect">
            <a:avLst/>
          </a:prstGeom>
          <a:noFill/>
        </p:spPr>
        <p:txBody>
          <a:bodyPr wrap="square" lIns="91440" rtlCol="0">
            <a:normAutofit fontScale="92500" lnSpcReduction="10000"/>
          </a:bodyPr>
          <a:lstStyle/>
          <a:p>
            <a:pPr algn="just">
              <a:lnSpc>
                <a:spcPct val="15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</a:pPr>
            <a:r>
              <a:rPr lang="en-US" altLang="zh-CN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1. Simulation</a:t>
            </a:r>
          </a:p>
          <a:p>
            <a:pPr algn="just">
              <a:lnSpc>
                <a:spcPct val="15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</a:pP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To evaluate the performance of our protocol, we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have implemented </a:t>
            </a: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it on the </a:t>
            </a:r>
            <a:r>
              <a:rPr lang="en-US" altLang="zh-CN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ns-2</a:t>
            </a: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simulator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LEACH extension . </a:t>
            </a: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Our </a:t>
            </a:r>
            <a:r>
              <a:rPr lang="en-US" altLang="zh-CN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goals</a:t>
            </a: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in conducting the simulation are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as follows</a:t>
            </a: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Compare </a:t>
            </a: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performance </a:t>
            </a: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of the TEEN and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LEACH protocols </a:t>
            </a: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on the basis of </a:t>
            </a:r>
            <a:r>
              <a:rPr lang="en-US" altLang="zh-CN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energy dissipation </a:t>
            </a: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CN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longevity </a:t>
            </a:r>
            <a:r>
              <a:rPr lang="en-US" altLang="zh-CN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of the network</a:t>
            </a: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Study the effect of the </a:t>
            </a:r>
            <a:r>
              <a:rPr lang="en-US" altLang="zh-CN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soft threshold S</a:t>
            </a:r>
            <a:r>
              <a:rPr lang="en-US" altLang="zh-CN" sz="2600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on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TEEN.</a:t>
            </a:r>
            <a:endParaRPr lang="en-US" altLang="zh-CN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</a:pP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simulation has been performed on a network of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100 </a:t>
            </a:r>
            <a:r>
              <a:rPr lang="en-US" altLang="zh-CN" sz="2400" dirty="0">
                <a:solidFill>
                  <a:srgbClr val="00B050"/>
                </a:solidFill>
              </a:rPr>
              <a:t>nodes </a:t>
            </a:r>
            <a:r>
              <a:rPr lang="en-US" altLang="zh-CN" sz="2400" dirty="0" smtClean="0">
                <a:solidFill>
                  <a:srgbClr val="00B050"/>
                </a:solidFill>
              </a:rPr>
              <a:t>and a</a:t>
            </a:r>
            <a:endParaRPr lang="en-US" altLang="zh-CN" sz="24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1739" y="405900"/>
            <a:ext cx="8313234" cy="624730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CN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隶书" pitchFamily="49" charset="-122"/>
                <a:ea typeface="隶书" pitchFamily="49" charset="-122"/>
              </a:rPr>
              <a:t>LEACH</a:t>
            </a:r>
            <a:r>
              <a:rPr lang="zh-CN" altLang="en-U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隶书" pitchFamily="49" charset="-122"/>
                <a:ea typeface="隶书" pitchFamily="49" charset="-122"/>
              </a:rPr>
              <a:t>和</a:t>
            </a:r>
            <a:r>
              <a:rPr lang="en-US" altLang="zh-CN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隶书" pitchFamily="49" charset="-122"/>
                <a:ea typeface="隶书" pitchFamily="49" charset="-122"/>
              </a:rPr>
              <a:t>TEEN</a:t>
            </a:r>
            <a:r>
              <a:rPr lang="zh-CN" altLang="en-US" sz="4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隶书" pitchFamily="49" charset="-122"/>
                <a:ea typeface="隶书" pitchFamily="49" charset="-122"/>
              </a:rPr>
              <a:t>的性能评估</a:t>
            </a:r>
            <a:endParaRPr lang="zh-CN" altLang="zh-CN" sz="4000" b="1" dirty="0">
              <a:solidFill>
                <a:prstClr val="black">
                  <a:lumMod val="75000"/>
                  <a:lumOff val="25000"/>
                </a:prstClr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>
                <a:solidFill>
                  <a:srgbClr val="262626">
                    <a:lumMod val="85000"/>
                    <a:lumOff val="15000"/>
                  </a:srgbClr>
                </a:solidFill>
              </a:rPr>
              <a:t>Performance 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929411"/>
          </a:xfrm>
        </p:spPr>
        <p:txBody>
          <a:bodyPr/>
          <a:lstStyle/>
          <a:p>
            <a:pPr marL="0" lvl="0" indent="0" algn="just">
              <a:lnSpc>
                <a:spcPct val="160000"/>
              </a:lnSpc>
              <a:spcBef>
                <a:spcPts val="0"/>
              </a:spcBef>
              <a:buClr>
                <a:prstClr val="black">
                  <a:lumMod val="50000"/>
                  <a:lumOff val="50000"/>
                </a:prstClr>
              </a:buClr>
              <a:buSzPct val="94000"/>
              <a:buNone/>
            </a:pPr>
            <a:r>
              <a:rPr lang="en-US" altLang="zh-CN" sz="2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fixed base station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 The nodes are placed </a:t>
            </a:r>
            <a:r>
              <a:rPr lang="en-US" altLang="zh-CN" sz="2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randomly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in the network. All the nodes start with </a:t>
            </a:r>
            <a:r>
              <a:rPr lang="en-US" altLang="zh-CN" sz="2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initial energy of </a:t>
            </a:r>
            <a:r>
              <a:rPr lang="en-US" altLang="zh-CN" sz="2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 J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 Cluster formation is done as in the leach protocol . However, their radio model is modified to include idle time power dissipation (set equal to the radio electronics energy) and sensing power dissipation (set equal to 10% of the radio electronics energy). </a:t>
            </a:r>
            <a:r>
              <a:rPr lang="en-US" altLang="zh-CN" sz="22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The idle time power is the same 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for all the networks and hence, does not affect the performance comparison of the protocols.</a:t>
            </a:r>
            <a:endParaRPr lang="zh-CN" altLang="en-US" sz="2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buClr>
                <a:prstClr val="black">
                  <a:lumMod val="50000"/>
                  <a:lumOff val="50000"/>
                </a:prstClr>
              </a:buClr>
              <a:buSzPct val="94000"/>
              <a:buNone/>
            </a:pPr>
            <a:r>
              <a:rPr lang="en-US" altLang="zh-CN" sz="22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2. Experiments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04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3528" y="1052736"/>
            <a:ext cx="8496944" cy="5378152"/>
          </a:xfrm>
          <a:prstGeom prst="rect">
            <a:avLst/>
          </a:prstGeom>
          <a:noFill/>
        </p:spPr>
        <p:txBody>
          <a:bodyPr wrap="square" lIns="91440" rtlCol="0">
            <a:normAutofit fontScale="92500"/>
          </a:bodyPr>
          <a:lstStyle/>
          <a:p>
            <a:pPr lvl="0" algn="just">
              <a:lnSpc>
                <a:spcPct val="16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</a:pPr>
            <a:r>
              <a:rPr lang="en-US" altLang="zh-CN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We 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use two metrics to analyze and compare the performance of the protocols. They are:</a:t>
            </a:r>
          </a:p>
          <a:p>
            <a:pPr lvl="0" algn="just">
              <a:lnSpc>
                <a:spcPct val="16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</a:pPr>
            <a:r>
              <a:rPr lang="en-US" altLang="zh-CN" sz="2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Average </a:t>
            </a:r>
            <a:r>
              <a:rPr lang="en-US" altLang="zh-CN" sz="2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energy dissipated: 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This metric shows </a:t>
            </a:r>
            <a:r>
              <a:rPr lang="en-US" altLang="zh-CN" sz="22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the average 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dissipation of energy per node over time in the network as it performs various </a:t>
            </a:r>
            <a:r>
              <a:rPr lang="en-US" altLang="zh-CN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functions such 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altLang="zh-CN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transmitting</a:t>
            </a:r>
            <a:r>
              <a:rPr lang="zh-CN" altLang="en-US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receiving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sensing, aggregation of data etc.</a:t>
            </a:r>
          </a:p>
          <a:p>
            <a:pPr algn="just">
              <a:lnSpc>
                <a:spcPct val="14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</a:pPr>
            <a:r>
              <a:rPr lang="en-US" altLang="zh-CN" sz="2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Total </a:t>
            </a:r>
            <a:r>
              <a:rPr lang="en-US" altLang="zh-CN" sz="2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number of nodes alive: 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This metric indicates </a:t>
            </a:r>
            <a:r>
              <a:rPr lang="en-US" altLang="zh-CN" sz="22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the overall lifetime 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of the network. More importantly, it gives an idea of the area coverage of the network over time</a:t>
            </a:r>
            <a:r>
              <a:rPr lang="en-US" altLang="zh-CN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40000"/>
              </a:lnSpc>
              <a:buClr>
                <a:prstClr val="black">
                  <a:lumMod val="50000"/>
                  <a:lumOff val="50000"/>
                </a:prstClr>
              </a:buClr>
              <a:buSzPct val="94000"/>
            </a:pPr>
            <a:r>
              <a:rPr lang="en-US" altLang="zh-CN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We 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now look at the various parameters used in the implementation of these protocols. A common parameter for both the protocols is the attribute to be sensed, which is the </a:t>
            </a:r>
            <a:r>
              <a:rPr lang="en-US" altLang="zh-CN" sz="2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temperature</a:t>
            </a:r>
            <a:r>
              <a:rPr lang="en-US" altLang="zh-CN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 wrap="square" bIns="0"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2800" b="1" dirty="0"/>
              <a:t>Performance Evaluation</a:t>
            </a:r>
            <a:endParaRPr lang="zh-CN" dirty="0"/>
          </a:p>
        </p:txBody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424936" cy="5073427"/>
          </a:xfrm>
        </p:spPr>
        <p:txBody>
          <a:bodyPr>
            <a:normAutofit fontScale="92500" lnSpcReduction="10000"/>
          </a:bodyPr>
          <a:lstStyle/>
          <a:p>
            <a:pPr marL="0" lvl="0" indent="0" algn="just">
              <a:lnSpc>
                <a:spcPct val="140000"/>
              </a:lnSpc>
              <a:spcBef>
                <a:spcPts val="0"/>
              </a:spcBef>
              <a:buClr>
                <a:prstClr val="black">
                  <a:lumMod val="50000"/>
                  <a:lumOff val="50000"/>
                </a:prstClr>
              </a:buClr>
              <a:buSzPct val="94000"/>
              <a:buNone/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The </a:t>
            </a: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performance of TEEN is studied in two modes, one with only the </a:t>
            </a:r>
            <a:r>
              <a:rPr lang="en-US" altLang="zh-CN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hard threshold (hard mode) </a:t>
            </a: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and the other with </a:t>
            </a:r>
            <a:r>
              <a:rPr lang="en-US" altLang="zh-CN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both the hard threshold and the soft threshold (soft mode). </a:t>
            </a: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hard threshold is set at the </a:t>
            </a:r>
            <a:r>
              <a:rPr lang="en-US" altLang="zh-CN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average </a:t>
            </a: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value of the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lowest and </a:t>
            </a: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highest possible temperatures, </a:t>
            </a:r>
            <a:r>
              <a:rPr lang="en-US" altLang="zh-CN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100˚ F</a:t>
            </a: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 The soft threshold is set at </a:t>
            </a:r>
            <a:r>
              <a:rPr lang="en-US" altLang="zh-CN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2˚ F </a:t>
            </a: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for our experiments.</a:t>
            </a:r>
          </a:p>
          <a:p>
            <a:pPr marL="0" indent="0"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prstClr val="black">
                  <a:lumMod val="50000"/>
                  <a:lumOff val="50000"/>
                </a:prstClr>
              </a:buClr>
              <a:buSzPct val="94000"/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We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executed </a:t>
            </a:r>
            <a:r>
              <a:rPr lang="en-US" altLang="zh-CN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runs of the simulator for each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protocol and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for each mode of TEEN. The readings from these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5 trials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were then </a:t>
            </a:r>
            <a:r>
              <a:rPr lang="en-US" altLang="zh-CN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averaged and plotted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. A lower value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energy-dissipation metric and a higher number of nodes alive at any given time indicates a more efficient protocol.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2035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512" y="260648"/>
            <a:ext cx="3008313" cy="482453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In both figures,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compare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the two protocols.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We see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altLang="zh-CN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both modes of TEEN perform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much better </a:t>
            </a:r>
            <a:r>
              <a:rPr lang="en-US" altLang="zh-CN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than </a:t>
            </a:r>
            <a:r>
              <a:rPr lang="en-US" altLang="zh-CN" sz="20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leach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If the cluster formation is based on the </a:t>
            </a:r>
            <a:r>
              <a:rPr lang="en-US" altLang="zh-CN" sz="20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leach-c 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protocol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performance of the 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TEEN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protocol is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expected to be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correspondingly better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04664"/>
            <a:ext cx="5809784" cy="645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96136" y="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Performance Evaluation</a:t>
            </a:r>
            <a:endParaRPr lang="zh-CN" altLang="en-US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9013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8600" y="404665"/>
            <a:ext cx="3008313" cy="48531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expected, </a:t>
            </a:r>
            <a:r>
              <a:rPr lang="en-US" altLang="zh-CN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soft mode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TEEN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performs much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better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than </a:t>
            </a:r>
            <a:r>
              <a:rPr lang="en-US" altLang="zh-CN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hard </a:t>
            </a:r>
            <a:r>
              <a:rPr lang="en-US" altLang="zh-CN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TEEN because of the presence of the soft threshold.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04664"/>
            <a:ext cx="5724128" cy="645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81936" y="0"/>
            <a:ext cx="268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Performance Evaluation</a:t>
            </a:r>
            <a:endParaRPr lang="zh-CN" altLang="en-US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7250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200" b="1" dirty="0">
                <a:solidFill>
                  <a:srgbClr val="7030A0"/>
                </a:solidFill>
                <a:latin typeface="隶书" pitchFamily="49" charset="-122"/>
                <a:ea typeface="隶书" pitchFamily="49" charset="-122"/>
                <a:cs typeface="+mn-cs"/>
              </a:rPr>
              <a:t>LEACH</a:t>
            </a:r>
            <a:r>
              <a:rPr lang="zh-CN" altLang="en-US" sz="3200" b="1" dirty="0">
                <a:solidFill>
                  <a:srgbClr val="7030A0"/>
                </a:solidFill>
                <a:latin typeface="隶书" pitchFamily="49" charset="-122"/>
                <a:ea typeface="隶书" pitchFamily="49" charset="-122"/>
                <a:cs typeface="+mn-cs"/>
              </a:rPr>
              <a:t>和</a:t>
            </a:r>
            <a:r>
              <a:rPr lang="en-US" altLang="zh-CN" sz="3200" b="1" dirty="0">
                <a:solidFill>
                  <a:srgbClr val="7030A0"/>
                </a:solidFill>
                <a:latin typeface="隶书" pitchFamily="49" charset="-122"/>
                <a:ea typeface="隶书" pitchFamily="49" charset="-122"/>
                <a:cs typeface="+mn-cs"/>
              </a:rPr>
              <a:t>TEEN</a:t>
            </a:r>
            <a:r>
              <a:rPr lang="zh-CN" altLang="en-US" sz="3200" b="1" dirty="0">
                <a:solidFill>
                  <a:srgbClr val="7030A0"/>
                </a:solidFill>
                <a:latin typeface="隶书" pitchFamily="49" charset="-122"/>
                <a:ea typeface="隶书" pitchFamily="49" charset="-122"/>
                <a:cs typeface="+mn-cs"/>
              </a:rPr>
              <a:t>的</a:t>
            </a:r>
            <a:r>
              <a:rPr lang="zh-CN" altLang="en-US" sz="3200" b="1" dirty="0" smtClean="0">
                <a:solidFill>
                  <a:srgbClr val="7030A0"/>
                </a:solidFill>
                <a:latin typeface="隶书" pitchFamily="49" charset="-122"/>
                <a:ea typeface="隶书" pitchFamily="49" charset="-122"/>
                <a:cs typeface="+mn-cs"/>
              </a:rPr>
              <a:t>比较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552459"/>
              </p:ext>
            </p:extLst>
          </p:nvPr>
        </p:nvGraphicFramePr>
        <p:xfrm>
          <a:off x="25867" y="1844824"/>
          <a:ext cx="9037518" cy="206911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63017"/>
                <a:gridCol w="904733"/>
                <a:gridCol w="896221"/>
                <a:gridCol w="896221"/>
                <a:gridCol w="896221"/>
                <a:gridCol w="896221"/>
                <a:gridCol w="896221"/>
                <a:gridCol w="896221"/>
                <a:gridCol w="896221"/>
                <a:gridCol w="896221"/>
              </a:tblGrid>
              <a:tr h="788957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隶书" pitchFamily="49" charset="-122"/>
                          <a:ea typeface="隶书" pitchFamily="49" charset="-122"/>
                        </a:rPr>
                        <a:t>协议名称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隶书" pitchFamily="49" charset="-122"/>
                          <a:ea typeface="隶书" pitchFamily="49" charset="-122"/>
                        </a:rPr>
                        <a:t>结构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隶书" pitchFamily="49" charset="-122"/>
                          <a:ea typeface="隶书" pitchFamily="49" charset="-122"/>
                        </a:rPr>
                        <a:t>策略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隶书" pitchFamily="49" charset="-122"/>
                          <a:ea typeface="隶书" pitchFamily="49" charset="-122"/>
                        </a:rPr>
                        <a:t>节能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隶书" pitchFamily="49" charset="-122"/>
                          <a:ea typeface="隶书" pitchFamily="49" charset="-122"/>
                        </a:rPr>
                        <a:t>生存期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隶书" pitchFamily="49" charset="-122"/>
                          <a:ea typeface="隶书" pitchFamily="49" charset="-122"/>
                        </a:rPr>
                        <a:t>数据融合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隶书" pitchFamily="49" charset="-122"/>
                          <a:ea typeface="隶书" pitchFamily="49" charset="-122"/>
                        </a:rPr>
                        <a:t>基于位置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>
                          <a:latin typeface="隶书" pitchFamily="49" charset="-122"/>
                          <a:ea typeface="隶书" pitchFamily="49" charset="-122"/>
                        </a:rPr>
                        <a:t>QoS</a:t>
                      </a:r>
                      <a:r>
                        <a:rPr lang="zh-CN" altLang="en-US" sz="2400" dirty="0" smtClean="0">
                          <a:latin typeface="隶书" pitchFamily="49" charset="-122"/>
                          <a:ea typeface="隶书" pitchFamily="49" charset="-122"/>
                        </a:rPr>
                        <a:t>支持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隶书" pitchFamily="49" charset="-122"/>
                          <a:ea typeface="隶书" pitchFamily="49" charset="-122"/>
                        </a:rPr>
                        <a:t>多跳路径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隶书" pitchFamily="49" charset="-122"/>
                          <a:ea typeface="隶书" pitchFamily="49" charset="-122"/>
                        </a:rPr>
                        <a:t>扩展性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/>
                </a:tc>
              </a:tr>
              <a:tr h="43831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leach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隶书" pitchFamily="49" charset="-122"/>
                          <a:ea typeface="隶书" pitchFamily="49" charset="-122"/>
                        </a:rPr>
                        <a:t>分层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隶书" pitchFamily="49" charset="-122"/>
                          <a:ea typeface="隶书" pitchFamily="49" charset="-122"/>
                        </a:rPr>
                        <a:t>主动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隶书" pitchFamily="49" charset="-122"/>
                          <a:ea typeface="隶书" pitchFamily="49" charset="-122"/>
                        </a:rPr>
                        <a:t>好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隶书" pitchFamily="49" charset="-122"/>
                          <a:ea typeface="隶书" pitchFamily="49" charset="-122"/>
                        </a:rPr>
                        <a:t>好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隶书" pitchFamily="49" charset="-122"/>
                          <a:ea typeface="隶书" pitchFamily="49" charset="-122"/>
                        </a:rPr>
                        <a:t>有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隶书" pitchFamily="49" charset="-122"/>
                          <a:ea typeface="隶书" pitchFamily="49" charset="-122"/>
                        </a:rPr>
                        <a:t>不是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隶书" pitchFamily="49" charset="-122"/>
                          <a:ea typeface="隶书" pitchFamily="49" charset="-122"/>
                        </a:rPr>
                        <a:t>没有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隶书" pitchFamily="49" charset="-122"/>
                          <a:ea typeface="隶书" pitchFamily="49" charset="-122"/>
                        </a:rPr>
                        <a:t>不是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隶书" pitchFamily="49" charset="-122"/>
                          <a:ea typeface="隶书" pitchFamily="49" charset="-122"/>
                        </a:rPr>
                        <a:t>一般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/>
                </a:tc>
              </a:tr>
              <a:tr h="788957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TEEN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隶书" pitchFamily="49" charset="-122"/>
                          <a:ea typeface="隶书" pitchFamily="49" charset="-122"/>
                        </a:rPr>
                        <a:t>分层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隶书" pitchFamily="49" charset="-122"/>
                          <a:ea typeface="隶书" pitchFamily="49" charset="-122"/>
                        </a:rPr>
                        <a:t>主动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隶书" pitchFamily="49" charset="-122"/>
                          <a:ea typeface="隶书" pitchFamily="49" charset="-122"/>
                        </a:rPr>
                        <a:t>很好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smtClean="0">
                          <a:latin typeface="隶书" pitchFamily="49" charset="-122"/>
                          <a:ea typeface="隶书" pitchFamily="49" charset="-122"/>
                        </a:rPr>
                        <a:t>很好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隶书" pitchFamily="49" charset="-122"/>
                          <a:ea typeface="隶书" pitchFamily="49" charset="-122"/>
                        </a:rPr>
                        <a:t>有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隶书" pitchFamily="49" charset="-122"/>
                          <a:ea typeface="隶书" pitchFamily="49" charset="-122"/>
                        </a:rPr>
                        <a:t>不是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隶书" pitchFamily="49" charset="-122"/>
                          <a:ea typeface="隶书" pitchFamily="49" charset="-122"/>
                        </a:rPr>
                        <a:t>没有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隶书" pitchFamily="49" charset="-122"/>
                          <a:ea typeface="隶书" pitchFamily="49" charset="-122"/>
                        </a:rPr>
                        <a:t>不是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隶书" pitchFamily="49" charset="-122"/>
                          <a:ea typeface="隶书" pitchFamily="49" charset="-122"/>
                        </a:rPr>
                        <a:t>好</a:t>
                      </a:r>
                      <a:endParaRPr lang="zh-CN" altLang="en-US" sz="240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0" y="980729"/>
            <a:ext cx="7668344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下面通过表格来比较一下</a:t>
            </a:r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LEACH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协议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和</a:t>
            </a:r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TEEN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协议。</a:t>
            </a:r>
            <a:endParaRPr lang="zh-CN" altLang="en-US" sz="2800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244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420"/>
            <a:ext cx="4953000" cy="1416269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无线</a:t>
            </a:r>
            <a:r>
              <a:rPr lang="en-US" altLang="zh-CN" b="1" dirty="0" smtClean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ad hoc</a:t>
            </a:r>
            <a:r>
              <a:rPr lang="zh-CN" altLang="en-US" b="1" dirty="0" smtClean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网络</a:t>
            </a:r>
            <a:endParaRPr lang="zh-CN" b="1" dirty="0">
              <a:solidFill>
                <a:srgbClr val="7030A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0"/>
            <a:ext cx="7239000" cy="1828800"/>
          </a:xfrm>
          <a:noFill/>
        </p:spPr>
        <p:txBody>
          <a:bodyPr>
            <a:normAutofit fontScale="90000"/>
          </a:bodyPr>
          <a:lstStyle/>
          <a:p>
            <a:r>
              <a:rPr lang="zh-CN" sz="2400" b="0" dirty="0">
                <a:solidFill>
                  <a:srgbClr val="262626"/>
                </a:solidFill>
              </a:rPr>
              <a:t/>
            </a:r>
            <a:br>
              <a:rPr lang="zh-CN" sz="2400" b="0" dirty="0">
                <a:solidFill>
                  <a:srgbClr val="262626"/>
                </a:solidFill>
              </a:rPr>
            </a:br>
            <a:r>
              <a:rPr lang="en-US" altLang="zh-CN" sz="2400" b="0" dirty="0" smtClean="0">
                <a:solidFill>
                  <a:srgbClr val="262626"/>
                </a:solidFill>
              </a:rPr>
              <a:t>                    </a:t>
            </a:r>
            <a:r>
              <a:rPr lang="zh-CN" altLang="en-US" sz="9600" b="0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  <a:cs typeface="+mn-cs"/>
              </a:rPr>
              <a:t>谢谢</a:t>
            </a:r>
            <a:r>
              <a:rPr lang="zh-CN" altLang="en-US" sz="9600" b="0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  <a:cs typeface="+mn-cs"/>
              </a:rPr>
              <a:t>！</a:t>
            </a:r>
            <a:endParaRPr lang="zh-CN" sz="5600" b="0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730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6000" cap="none" dirty="0" smtClean="0">
                <a:solidFill>
                  <a:srgbClr val="7030A0"/>
                </a:solidFill>
                <a:latin typeface="隶书" pitchFamily="49" charset="-122"/>
                <a:ea typeface="隶书" pitchFamily="49" charset="-122"/>
                <a:cs typeface="+mn-cs"/>
              </a:rPr>
              <a:t>LEACH</a:t>
            </a:r>
            <a:r>
              <a:rPr lang="zh-CN" altLang="en-US" sz="6000" cap="none" dirty="0" smtClean="0">
                <a:solidFill>
                  <a:srgbClr val="7030A0"/>
                </a:solidFill>
                <a:latin typeface="隶书" pitchFamily="49" charset="-122"/>
                <a:ea typeface="隶书" pitchFamily="49" charset="-122"/>
                <a:cs typeface="+mn-cs"/>
              </a:rPr>
              <a:t>协议</a:t>
            </a:r>
            <a:endParaRPr lang="zh-CN" sz="6000" dirty="0">
              <a:solidFill>
                <a:srgbClr val="7030A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915816" y="5013176"/>
            <a:ext cx="5781329" cy="504056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28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隶书" pitchFamily="49" charset="-122"/>
                <a:ea typeface="隶书" pitchFamily="49" charset="-122"/>
              </a:rPr>
              <a:t>LEACH</a:t>
            </a:r>
            <a:r>
              <a:rPr lang="zh-CN" altLang="en-US" sz="28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隶书" pitchFamily="49" charset="-122"/>
                <a:ea typeface="隶书" pitchFamily="49" charset="-122"/>
              </a:rPr>
              <a:t>协议简介、工作过程及优缺点</a:t>
            </a:r>
            <a:endParaRPr lang="zh-CN" sz="2800" b="1" dirty="0">
              <a:solidFill>
                <a:prstClr val="black">
                  <a:lumMod val="75000"/>
                  <a:lumOff val="25000"/>
                </a:prstClr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1392" y="1557456"/>
            <a:ext cx="121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7000" b="1" dirty="0">
                <a:solidFill>
                  <a:srgbClr val="F26200">
                    <a:alpha val="40000"/>
                  </a:srgbClr>
                </a:solidFill>
                <a:cs typeface="Arial" pitchFamily="34" charset="0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9552" y="1124744"/>
            <a:ext cx="8064896" cy="51845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 smtClean="0">
                <a:latin typeface="隶书" pitchFamily="49" charset="-122"/>
                <a:ea typeface="隶书" pitchFamily="49" charset="-122"/>
              </a:rPr>
              <a:t>    LEACH</a:t>
            </a:r>
            <a:r>
              <a:rPr lang="zh-CN" altLang="en-US" sz="2400" b="1" dirty="0" smtClean="0">
                <a:latin typeface="隶书" pitchFamily="49" charset="-122"/>
                <a:ea typeface="隶书" pitchFamily="49" charset="-122"/>
              </a:rPr>
              <a:t>全称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是“</a:t>
            </a:r>
            <a:r>
              <a:rPr lang="zh-CN" altLang="en-US" sz="2400" b="1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低功耗自适应集簇分层型协议</a:t>
            </a:r>
            <a:r>
              <a:rPr lang="zh-CN" altLang="en-US" sz="2400" b="1" dirty="0" smtClean="0">
                <a:latin typeface="隶书" pitchFamily="49" charset="-122"/>
                <a:ea typeface="隶书" pitchFamily="49" charset="-122"/>
              </a:rPr>
              <a:t>”</a:t>
            </a:r>
            <a:r>
              <a:rPr lang="en-US" altLang="zh-CN" sz="2400" b="1" dirty="0" smtClean="0">
                <a:latin typeface="隶书" pitchFamily="49" charset="-122"/>
                <a:ea typeface="隶书" pitchFamily="49" charset="-122"/>
              </a:rPr>
              <a:t>(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Low Energy Adaptive Clustering Hierarchy)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。它是</a:t>
            </a:r>
            <a:r>
              <a:rPr lang="zh-CN" altLang="en-US" sz="24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主动网络的路由算法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，是无线传感器网络中提出的</a:t>
            </a:r>
            <a:r>
              <a:rPr lang="zh-CN" altLang="en-US" sz="24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第一个分级路由协议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。其</a:t>
            </a:r>
            <a:r>
              <a:rPr lang="zh-CN" altLang="en-US" sz="2400" b="1" dirty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特征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主要有：</a:t>
            </a:r>
            <a:r>
              <a:rPr lang="zh-CN" altLang="en-US" sz="24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本地协调以产生集群、动态的选举集群的“簇头”节点同数据融合技术相结合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。其后的大部分分级路由协议都是在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LEACH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的基础上发展起来的</a:t>
            </a:r>
            <a:r>
              <a:rPr lang="zh-CN" altLang="en-US" sz="2400" b="1" dirty="0" smtClean="0">
                <a:latin typeface="隶书" pitchFamily="49" charset="-122"/>
                <a:ea typeface="隶书" pitchFamily="49" charset="-122"/>
              </a:rPr>
              <a:t>。</a:t>
            </a:r>
            <a:r>
              <a:rPr lang="en-US" altLang="zh-CN" sz="2400" b="1" dirty="0" smtClean="0">
                <a:latin typeface="隶书" pitchFamily="49" charset="-122"/>
                <a:ea typeface="隶书" pitchFamily="49" charset="-122"/>
              </a:rPr>
              <a:t>LEACH</a:t>
            </a:r>
            <a:r>
              <a:rPr lang="zh-CN" altLang="en-US" sz="2400" b="1" dirty="0" smtClean="0">
                <a:latin typeface="隶书" pitchFamily="49" charset="-122"/>
                <a:ea typeface="隶书" pitchFamily="49" charset="-122"/>
              </a:rPr>
              <a:t>算法首先将无线传感器网络中的节点分成簇，然后选举出“簇头节点”，簇头节点接收其簇内成员节点的数据后，再将经过数据融合处理后的数据发送给基站。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LEACH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的</a:t>
            </a:r>
            <a:r>
              <a:rPr lang="zh-CN" altLang="en-US" sz="2400" b="1" dirty="0" smtClean="0">
                <a:latin typeface="隶书" pitchFamily="49" charset="-122"/>
                <a:ea typeface="隶书" pitchFamily="49" charset="-122"/>
              </a:rPr>
              <a:t>基本</a:t>
            </a:r>
            <a:endParaRPr lang="zh-CN" altLang="zh-CN" sz="2400" b="1" dirty="0">
              <a:solidFill>
                <a:prstClr val="black">
                  <a:lumMod val="85000"/>
                  <a:lumOff val="15000"/>
                </a:prstClr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CN" b="1" dirty="0" smtClean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LEACH</a:t>
            </a:r>
            <a:r>
              <a:rPr lang="zh-CN" altLang="en-US" b="1" dirty="0" smtClean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协议简介</a:t>
            </a:r>
            <a:endParaRPr lang="zh-CN" b="1" dirty="0">
              <a:solidFill>
                <a:srgbClr val="7030A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2134016" y="2450816"/>
            <a:ext cx="5486400" cy="104196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en-US" altLang="zh-CN" sz="4000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  <a:cs typeface="+mj-cs"/>
              </a:rPr>
              <a:t>LEACH</a:t>
            </a:r>
            <a:r>
              <a:rPr lang="zh-CN" altLang="en-US" sz="4000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  <a:cs typeface="+mj-cs"/>
              </a:rPr>
              <a:t>协议简介</a:t>
            </a:r>
            <a:endParaRPr lang="zh-CN" sz="4000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04739" y="228599"/>
            <a:ext cx="7391401" cy="62967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 smtClean="0">
                <a:latin typeface="隶书" pitchFamily="49" charset="-122"/>
                <a:ea typeface="隶书" pitchFamily="49" charset="-122"/>
              </a:rPr>
              <a:t>思想</a:t>
            </a:r>
            <a:r>
              <a:rPr lang="zh-CN" altLang="en-US" sz="2400" b="1" dirty="0" smtClean="0">
                <a:solidFill>
                  <a:srgbClr val="262626"/>
                </a:solidFill>
                <a:latin typeface="隶书" pitchFamily="49" charset="-122"/>
                <a:ea typeface="隶书" pitchFamily="49" charset="-122"/>
              </a:rPr>
              <a:t>是</a:t>
            </a:r>
            <a:r>
              <a:rPr lang="zh-CN" altLang="en-US" sz="2400" b="1" dirty="0">
                <a:solidFill>
                  <a:srgbClr val="262626"/>
                </a:solidFill>
                <a:latin typeface="隶书" pitchFamily="49" charset="-122"/>
                <a:ea typeface="隶书" pitchFamily="49" charset="-122"/>
              </a:rPr>
              <a:t>通过</a:t>
            </a:r>
            <a:r>
              <a:rPr lang="zh-CN" altLang="en-US" sz="2400" b="1" dirty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随机循环</a:t>
            </a:r>
            <a:r>
              <a:rPr lang="zh-CN" altLang="en-US" sz="2400" b="1" dirty="0">
                <a:solidFill>
                  <a:srgbClr val="262626"/>
                </a:solidFill>
                <a:latin typeface="隶书" pitchFamily="49" charset="-122"/>
                <a:ea typeface="隶书" pitchFamily="49" charset="-122"/>
              </a:rPr>
              <a:t>地选择簇头节点，从而将整个网络的能量负载</a:t>
            </a:r>
            <a:r>
              <a:rPr lang="zh-CN" altLang="en-US" sz="2400" b="1" dirty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平均分配</a:t>
            </a:r>
            <a:r>
              <a:rPr lang="zh-CN" altLang="en-US" sz="2400" b="1" dirty="0">
                <a:solidFill>
                  <a:srgbClr val="262626"/>
                </a:solidFill>
                <a:latin typeface="隶书" pitchFamily="49" charset="-122"/>
                <a:ea typeface="隶书" pitchFamily="49" charset="-122"/>
              </a:rPr>
              <a:t>到每个传感器节点中，达到</a:t>
            </a:r>
            <a:r>
              <a:rPr lang="zh-CN" altLang="en-US" sz="2400" b="1" dirty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降低网络能源消耗、提高网络整体生存时间</a:t>
            </a:r>
            <a:r>
              <a:rPr lang="zh-CN" altLang="en-US" sz="2400" b="1" dirty="0">
                <a:solidFill>
                  <a:srgbClr val="262626"/>
                </a:solidFill>
                <a:latin typeface="隶书" pitchFamily="49" charset="-122"/>
                <a:ea typeface="隶书" pitchFamily="49" charset="-122"/>
              </a:rPr>
              <a:t>的目的</a:t>
            </a:r>
            <a:r>
              <a:rPr lang="zh-CN" altLang="en-US" sz="2400" b="1" dirty="0" smtClean="0">
                <a:solidFill>
                  <a:srgbClr val="262626"/>
                </a:solidFill>
                <a:latin typeface="隶书" pitchFamily="49" charset="-122"/>
                <a:ea typeface="隶书" pitchFamily="49" charset="-122"/>
              </a:rPr>
              <a:t>。</a:t>
            </a:r>
            <a:endParaRPr lang="en-US" altLang="zh-CN" sz="2400" b="1" dirty="0" smtClean="0">
              <a:solidFill>
                <a:srgbClr val="262626"/>
              </a:solidFill>
              <a:latin typeface="隶书" pitchFamily="49" charset="-122"/>
              <a:ea typeface="隶书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262626"/>
                </a:solidFill>
                <a:latin typeface="隶书" pitchFamily="49" charset="-122"/>
                <a:ea typeface="隶书" pitchFamily="49" charset="-122"/>
              </a:rPr>
              <a:t>  LEACH</a:t>
            </a:r>
            <a:r>
              <a:rPr lang="zh-CN" altLang="en-US" sz="2400" b="1" dirty="0">
                <a:solidFill>
                  <a:srgbClr val="262626"/>
                </a:solidFill>
                <a:latin typeface="隶书" pitchFamily="49" charset="-122"/>
                <a:ea typeface="隶书" pitchFamily="49" charset="-122"/>
              </a:rPr>
              <a:t>协议节约能量的主要原因在于它运用了</a:t>
            </a:r>
            <a:r>
              <a:rPr lang="zh-CN" altLang="en-US" sz="2400" b="1" dirty="0">
                <a:solidFill>
                  <a:schemeClr val="accent1"/>
                </a:solidFill>
                <a:latin typeface="隶书" pitchFamily="49" charset="-122"/>
                <a:ea typeface="隶书" pitchFamily="49" charset="-122"/>
              </a:rPr>
              <a:t>数据压缩技术和分层动态路由技术</a:t>
            </a:r>
            <a:r>
              <a:rPr lang="zh-CN" altLang="en-US" sz="2400" b="1" dirty="0">
                <a:solidFill>
                  <a:srgbClr val="262626"/>
                </a:solidFill>
                <a:latin typeface="隶书" pitchFamily="49" charset="-122"/>
                <a:ea typeface="隶书" pitchFamily="49" charset="-122"/>
              </a:rPr>
              <a:t>，通过本地的联合工作来提高网络的</a:t>
            </a:r>
            <a:r>
              <a:rPr lang="zh-CN" altLang="en-US" sz="2400" b="1" dirty="0">
                <a:solidFill>
                  <a:schemeClr val="accent1"/>
                </a:solidFill>
                <a:latin typeface="隶书" pitchFamily="49" charset="-122"/>
                <a:ea typeface="隶书" pitchFamily="49" charset="-122"/>
              </a:rPr>
              <a:t>可扩展性和鲁棒性</a:t>
            </a:r>
            <a:r>
              <a:rPr lang="zh-CN" altLang="en-US" sz="2400" b="1" dirty="0">
                <a:solidFill>
                  <a:srgbClr val="262626"/>
                </a:solidFill>
                <a:latin typeface="隶书" pitchFamily="49" charset="-122"/>
                <a:ea typeface="隶书" pitchFamily="49" charset="-122"/>
              </a:rPr>
              <a:t>，通过</a:t>
            </a:r>
            <a:r>
              <a:rPr lang="zh-CN" altLang="en-US" sz="2400" b="1" dirty="0">
                <a:solidFill>
                  <a:schemeClr val="accent1"/>
                </a:solidFill>
                <a:latin typeface="隶书" pitchFamily="49" charset="-122"/>
                <a:ea typeface="隶书" pitchFamily="49" charset="-122"/>
              </a:rPr>
              <a:t>数据融合技术</a:t>
            </a:r>
            <a:r>
              <a:rPr lang="zh-CN" altLang="en-US" sz="2400" b="1" dirty="0">
                <a:solidFill>
                  <a:srgbClr val="262626"/>
                </a:solidFill>
                <a:latin typeface="隶书" pitchFamily="49" charset="-122"/>
                <a:ea typeface="隶书" pitchFamily="49" charset="-122"/>
              </a:rPr>
              <a:t>来减少发送的数据量，通过把</a:t>
            </a:r>
            <a:r>
              <a:rPr lang="zh-CN" altLang="en-US" sz="2400" b="1" dirty="0">
                <a:solidFill>
                  <a:srgbClr val="00B0F0"/>
                </a:solidFill>
                <a:latin typeface="隶书" pitchFamily="49" charset="-122"/>
                <a:ea typeface="隶书" pitchFamily="49" charset="-122"/>
              </a:rPr>
              <a:t>节点随机的设置成为“簇头节点”</a:t>
            </a:r>
            <a:r>
              <a:rPr lang="zh-CN" altLang="en-US" sz="2400" b="1" dirty="0">
                <a:solidFill>
                  <a:srgbClr val="262626"/>
                </a:solidFill>
                <a:latin typeface="隶书" pitchFamily="49" charset="-122"/>
                <a:ea typeface="隶书" pitchFamily="49" charset="-122"/>
              </a:rPr>
              <a:t>来达到在网络</a:t>
            </a:r>
            <a:r>
              <a:rPr lang="zh-CN" altLang="en-US" sz="2400" b="1" dirty="0">
                <a:solidFill>
                  <a:schemeClr val="accent1"/>
                </a:solidFill>
                <a:latin typeface="隶书" pitchFamily="49" charset="-122"/>
                <a:ea typeface="隶书" pitchFamily="49" charset="-122"/>
              </a:rPr>
              <a:t>内部负载均衡</a:t>
            </a:r>
            <a:r>
              <a:rPr lang="zh-CN" altLang="en-US" sz="2400" b="1" dirty="0">
                <a:solidFill>
                  <a:srgbClr val="262626"/>
                </a:solidFill>
                <a:latin typeface="隶书" pitchFamily="49" charset="-122"/>
                <a:ea typeface="隶书" pitchFamily="49" charset="-122"/>
              </a:rPr>
              <a:t>的目的，防止簇</a:t>
            </a:r>
            <a:r>
              <a:rPr lang="zh-CN" altLang="en-US" sz="2400" b="1" dirty="0" smtClean="0">
                <a:solidFill>
                  <a:srgbClr val="262626"/>
                </a:solidFill>
                <a:latin typeface="隶书" pitchFamily="49" charset="-122"/>
                <a:ea typeface="隶书" pitchFamily="49" charset="-122"/>
              </a:rPr>
              <a:t>头节</a:t>
            </a:r>
            <a:r>
              <a:rPr lang="zh-CN" altLang="zh-CN" sz="2400" b="1" dirty="0">
                <a:latin typeface="隶书" pitchFamily="49" charset="-122"/>
                <a:ea typeface="隶书" pitchFamily="49" charset="-122"/>
              </a:rPr>
              <a:t>点的过快死亡</a:t>
            </a:r>
            <a:r>
              <a:rPr lang="zh-CN" altLang="zh-CN" sz="2400" b="1" dirty="0" smtClean="0">
                <a:latin typeface="隶书" pitchFamily="49" charset="-122"/>
                <a:ea typeface="隶书" pitchFamily="49" charset="-122"/>
              </a:rPr>
              <a:t>。</a:t>
            </a:r>
            <a:endParaRPr lang="en-US" altLang="zh-CN" sz="2400" b="1" dirty="0" smtClean="0">
              <a:latin typeface="隶书" pitchFamily="49" charset="-122"/>
              <a:ea typeface="隶书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b="1" dirty="0">
                <a:solidFill>
                  <a:prstClr val="black"/>
                </a:solidFill>
                <a:latin typeface="隶书" pitchFamily="49" charset="-122"/>
                <a:ea typeface="隶书" pitchFamily="49" charset="-122"/>
              </a:rPr>
              <a:t>  LEACH</a:t>
            </a:r>
            <a:r>
              <a:rPr lang="zh-CN" altLang="en-US" sz="2400" b="1" dirty="0">
                <a:solidFill>
                  <a:prstClr val="black"/>
                </a:solidFill>
                <a:latin typeface="隶书" pitchFamily="49" charset="-122"/>
                <a:ea typeface="隶书" pitchFamily="49" charset="-122"/>
              </a:rPr>
              <a:t>协议主要通过随机选择聚类首领，平均分担中继通信业务来实现，它分为两个阶段，即</a:t>
            </a:r>
            <a:r>
              <a:rPr lang="zh-CN" altLang="en-US" sz="24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类准备</a:t>
            </a:r>
            <a:r>
              <a:rPr lang="zh-CN" altLang="en-US" sz="2400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阶段</a:t>
            </a:r>
            <a:endParaRPr lang="zh-CN" sz="2400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7512"/>
            <a:ext cx="5121510" cy="648072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和就绪阶段</a:t>
            </a:r>
            <a:r>
              <a:rPr lang="zh-CN" altLang="en-US" sz="24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。在类准备阶段，</a:t>
            </a:r>
            <a:r>
              <a:rPr lang="en-US" altLang="zh-CN" sz="24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LEACH</a:t>
            </a:r>
            <a:r>
              <a:rPr lang="zh-CN" altLang="en-US" sz="24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协议</a:t>
            </a:r>
            <a:r>
              <a:rPr lang="zh-CN" altLang="en-US" sz="24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随机</a:t>
            </a:r>
            <a:r>
              <a:rPr lang="zh-CN" altLang="en-US" sz="24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选择一个传感器节点作为</a:t>
            </a:r>
            <a:r>
              <a:rPr lang="zh-CN" altLang="en-US" sz="24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头节点</a:t>
            </a:r>
            <a:r>
              <a:rPr lang="zh-CN" altLang="en-US" sz="24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，头节点与其附近的节点构成簇，头节点就成为簇首领。为了防止某个节点长期作为簇头节点而能量损耗过多，利用簇头选举算法使得每个节点都有成为簇头节点的机会，簇头节点负责簇内部和各个簇之间的通信。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   LEACH</a:t>
            </a:r>
            <a:r>
              <a:rPr lang="zh-CN" altLang="en-US" sz="24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定义了</a:t>
            </a:r>
            <a:r>
              <a:rPr lang="zh-CN" altLang="en-US" sz="24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“轮”</a:t>
            </a:r>
            <a:r>
              <a:rPr lang="en-US" altLang="zh-CN" sz="24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(round)</a:t>
            </a:r>
            <a:r>
              <a:rPr lang="zh-CN" altLang="en-US" sz="24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的概念，一轮由</a:t>
            </a:r>
            <a:r>
              <a:rPr lang="zh-CN" altLang="en-US" sz="24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初始化和稳定工作</a:t>
            </a:r>
            <a:r>
              <a:rPr lang="zh-CN" altLang="en-US" sz="24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两个阶段组成，为了避免额外的处理开销，稳定态一般持续相对较长的时间。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98018">
            <a:off x="7834024" y="2845970"/>
            <a:ext cx="1031813" cy="22833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16882" y="267512"/>
            <a:ext cx="1584446" cy="2438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10596" y="356541"/>
            <a:ext cx="828109" cy="213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29094" y="3332751"/>
            <a:ext cx="2326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7030A0"/>
                </a:solidFill>
                <a:latin typeface="隶书" pitchFamily="49" charset="-122"/>
                <a:ea typeface="隶书" pitchFamily="49" charset="-122"/>
                <a:cs typeface="+mj-cs"/>
              </a:rPr>
              <a:t>LEACH</a:t>
            </a:r>
            <a:endParaRPr lang="en-US" altLang="zh-CN" sz="3600" b="1" dirty="0">
              <a:solidFill>
                <a:srgbClr val="7030A0"/>
              </a:solidFill>
              <a:latin typeface="隶书" pitchFamily="49" charset="-122"/>
              <a:ea typeface="隶书" pitchFamily="49" charset="-122"/>
              <a:cs typeface="+mj-cs"/>
            </a:endParaRPr>
          </a:p>
          <a:p>
            <a:pPr algn="ctr"/>
            <a:r>
              <a:rPr lang="zh-CN" altLang="en-US" sz="3600" b="1" dirty="0" smtClean="0">
                <a:solidFill>
                  <a:srgbClr val="7030A0"/>
                </a:solidFill>
                <a:latin typeface="隶书" pitchFamily="49" charset="-122"/>
                <a:ea typeface="隶书" pitchFamily="49" charset="-122"/>
                <a:cs typeface="+mj-cs"/>
              </a:rPr>
              <a:t>工作过程</a:t>
            </a:r>
            <a:endParaRPr lang="zh-CN" altLang="en-US" sz="3600" dirty="0">
              <a:solidFill>
                <a:srgbClr val="7030A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999" y="116631"/>
            <a:ext cx="7068015" cy="721569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latin typeface="隶书" pitchFamily="49" charset="-122"/>
                <a:ea typeface="隶书" pitchFamily="49" charset="-122"/>
              </a:rPr>
              <a:t>LEACH</a:t>
            </a:r>
            <a:r>
              <a:rPr lang="zh-CN" altLang="en-US" sz="3600" b="1" dirty="0" smtClean="0">
                <a:latin typeface="隶书" pitchFamily="49" charset="-122"/>
                <a:ea typeface="隶书" pitchFamily="49" charset="-122"/>
              </a:rPr>
              <a:t>工作过程</a:t>
            </a:r>
            <a:endParaRPr lang="zh-CN" altLang="en-US" sz="3600" b="1" dirty="0">
              <a:latin typeface="隶书" pitchFamily="49" charset="-122"/>
              <a:ea typeface="隶书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51520" y="980728"/>
                <a:ext cx="8568952" cy="5688632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dirty="0" smtClean="0"/>
                  <a:t>      </a:t>
                </a:r>
                <a:r>
                  <a:rPr lang="zh-CN" altLang="en-US" sz="2400" b="1" dirty="0" smtClean="0">
                    <a:latin typeface="隶书" pitchFamily="49" charset="-122"/>
                    <a:ea typeface="隶书" pitchFamily="49" charset="-122"/>
                  </a:rPr>
                  <a:t>初始化</a:t>
                </a:r>
                <a:r>
                  <a:rPr lang="zh-CN" altLang="en-US" sz="2400" b="1" dirty="0">
                    <a:latin typeface="隶书" pitchFamily="49" charset="-122"/>
                    <a:ea typeface="隶书" pitchFamily="49" charset="-122"/>
                  </a:rPr>
                  <a:t>阶段即簇的形成阶段。每一轮的初始化阶段都要</a:t>
                </a:r>
                <a:r>
                  <a:rPr lang="zh-CN" altLang="en-US" sz="2400" b="1" dirty="0">
                    <a:solidFill>
                      <a:srgbClr val="00B050"/>
                    </a:solidFill>
                    <a:latin typeface="隶书" pitchFamily="49" charset="-122"/>
                    <a:ea typeface="隶书" pitchFamily="49" charset="-122"/>
                  </a:rPr>
                  <a:t>重新</a:t>
                </a:r>
                <a:r>
                  <a:rPr lang="zh-CN" altLang="en-US" sz="2400" b="1" dirty="0">
                    <a:latin typeface="隶书" pitchFamily="49" charset="-122"/>
                    <a:ea typeface="隶书" pitchFamily="49" charset="-122"/>
                  </a:rPr>
                  <a:t>选择聚类首领，聚类首领必须</a:t>
                </a:r>
                <a:r>
                  <a:rPr lang="zh-CN" altLang="en-US" sz="2400" b="1" dirty="0">
                    <a:solidFill>
                      <a:srgbClr val="00B050"/>
                    </a:solidFill>
                    <a:latin typeface="隶书" pitchFamily="49" charset="-122"/>
                    <a:ea typeface="隶书" pitchFamily="49" charset="-122"/>
                  </a:rPr>
                  <a:t>从没有当过聚类首领</a:t>
                </a:r>
                <a:r>
                  <a:rPr lang="zh-CN" altLang="en-US" sz="2400" b="1" dirty="0">
                    <a:latin typeface="隶书" pitchFamily="49" charset="-122"/>
                    <a:ea typeface="隶书" pitchFamily="49" charset="-122"/>
                  </a:rPr>
                  <a:t>的节点中选出，直到所有的节点都充当过聚类首领。聚类首领的选择方法为网络中的传感器节点生成</a:t>
                </a:r>
                <a:r>
                  <a:rPr lang="en-US" altLang="zh-CN" sz="2400" b="1" dirty="0">
                    <a:solidFill>
                      <a:srgbClr val="00B0F0"/>
                    </a:solidFill>
                    <a:latin typeface="隶书" pitchFamily="49" charset="-122"/>
                    <a:ea typeface="隶书" pitchFamily="49" charset="-122"/>
                  </a:rPr>
                  <a:t>0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隶书" pitchFamily="49" charset="-122"/>
                    <a:ea typeface="隶书" pitchFamily="49" charset="-122"/>
                  </a:rPr>
                  <a:t>，</a:t>
                </a:r>
                <a:r>
                  <a:rPr lang="en-US" altLang="zh-CN" sz="2400" b="1" dirty="0">
                    <a:solidFill>
                      <a:srgbClr val="00B0F0"/>
                    </a:solidFill>
                    <a:latin typeface="隶书" pitchFamily="49" charset="-122"/>
                    <a:ea typeface="隶书" pitchFamily="49" charset="-122"/>
                  </a:rPr>
                  <a:t>1</a:t>
                </a:r>
                <a:r>
                  <a:rPr lang="zh-CN" altLang="en-US" sz="2400" b="1" dirty="0">
                    <a:latin typeface="隶书" pitchFamily="49" charset="-122"/>
                    <a:ea typeface="隶书" pitchFamily="49" charset="-122"/>
                  </a:rPr>
                  <a:t>之间的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隶书" pitchFamily="49" charset="-122"/>
                    <a:ea typeface="隶书" pitchFamily="49" charset="-122"/>
                  </a:rPr>
                  <a:t>随机数</a:t>
                </a:r>
                <a:r>
                  <a:rPr lang="zh-CN" altLang="en-US" sz="2400" b="1" dirty="0">
                    <a:latin typeface="隶书" pitchFamily="49" charset="-122"/>
                    <a:ea typeface="隶书" pitchFamily="49" charset="-122"/>
                  </a:rPr>
                  <a:t>，如果</a:t>
                </a:r>
                <a:r>
                  <a:rPr lang="zh-CN" altLang="en-US" sz="2400" b="1" dirty="0">
                    <a:solidFill>
                      <a:schemeClr val="accent1"/>
                    </a:solidFill>
                    <a:latin typeface="隶书" pitchFamily="49" charset="-122"/>
                    <a:ea typeface="隶书" pitchFamily="49" charset="-122"/>
                  </a:rPr>
                  <a:t>小于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隶书" pitchFamily="49" charset="-122"/>
                    <a:ea typeface="隶书" pitchFamily="49" charset="-122"/>
                  </a:rPr>
                  <a:t>阈值</a:t>
                </a:r>
                <a:r>
                  <a:rPr lang="en-US" altLang="zh-CN" sz="2400" b="1" dirty="0">
                    <a:solidFill>
                      <a:srgbClr val="00B0F0"/>
                    </a:solidFill>
                    <a:latin typeface="隶书" pitchFamily="49" charset="-122"/>
                    <a:ea typeface="隶书" pitchFamily="49" charset="-122"/>
                  </a:rPr>
                  <a:t>T</a:t>
                </a:r>
                <a:r>
                  <a:rPr lang="zh-CN" altLang="en-US" sz="2400" b="1" dirty="0">
                    <a:latin typeface="隶书" pitchFamily="49" charset="-122"/>
                    <a:ea typeface="隶书" pitchFamily="49" charset="-122"/>
                  </a:rPr>
                  <a:t>，</a:t>
                </a:r>
                <a:r>
                  <a:rPr lang="zh-CN" altLang="en-US" sz="2400" b="1" dirty="0" smtClean="0">
                    <a:latin typeface="隶书" pitchFamily="49" charset="-122"/>
                    <a:ea typeface="隶书" pitchFamily="49" charset="-122"/>
                  </a:rPr>
                  <a:t>则选</a:t>
                </a:r>
                <a:r>
                  <a:rPr lang="zh-CN" altLang="en-US" sz="2400" b="1" dirty="0">
                    <a:latin typeface="隶书" pitchFamily="49" charset="-122"/>
                    <a:ea typeface="隶书" pitchFamily="49" charset="-122"/>
                  </a:rPr>
                  <a:t>该节点为聚类首领。</a:t>
                </a:r>
                <a:r>
                  <a:rPr lang="en-US" altLang="zh-CN" sz="2400" b="1" dirty="0">
                    <a:latin typeface="隶书" pitchFamily="49" charset="-122"/>
                    <a:ea typeface="隶书" pitchFamily="49" charset="-122"/>
                  </a:rPr>
                  <a:t>T</a:t>
                </a:r>
                <a:r>
                  <a:rPr lang="zh-CN" altLang="en-US" sz="2400" b="1" dirty="0">
                    <a:latin typeface="隶书" pitchFamily="49" charset="-122"/>
                    <a:ea typeface="隶书" pitchFamily="49" charset="-122"/>
                  </a:rPr>
                  <a:t>的计算方法如下</a:t>
                </a:r>
                <a:r>
                  <a:rPr lang="zh-CN" altLang="en-US" sz="2400" b="1" dirty="0" smtClean="0">
                    <a:latin typeface="隶书" pitchFamily="49" charset="-122"/>
                    <a:ea typeface="隶书" pitchFamily="49" charset="-122"/>
                  </a:rPr>
                  <a:t>：</a:t>
                </a:r>
                <a:endParaRPr lang="en-US" altLang="zh-CN" sz="2400" b="1" dirty="0" smtClean="0">
                  <a:latin typeface="隶书" pitchFamily="49" charset="-122"/>
                  <a:ea typeface="隶书" pitchFamily="49" charset="-122"/>
                </a:endParaRPr>
              </a:p>
              <a:p>
                <a:pPr marL="0" indent="0" algn="just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kern="100">
                          <a:latin typeface="Cambria Math"/>
                          <a:cs typeface="Times New Roman"/>
                        </a:rPr>
                        <m:t>𝐓</m:t>
                      </m:r>
                      <m:r>
                        <a:rPr lang="en-US" altLang="zh-CN" sz="2400" b="1" kern="100">
                          <a:latin typeface="Cambria Math"/>
                          <a:cs typeface="Times New Roman"/>
                        </a:rPr>
                        <m:t>(</m:t>
                      </m:r>
                      <m:r>
                        <a:rPr lang="en-US" altLang="zh-CN" sz="2400" b="1" i="1" kern="100">
                          <a:latin typeface="Cambria Math"/>
                          <a:cs typeface="Times New Roman"/>
                        </a:rPr>
                        <m:t>𝐧</m:t>
                      </m:r>
                      <m:r>
                        <a:rPr lang="en-US" altLang="zh-CN" sz="2400" b="1" kern="100">
                          <a:latin typeface="Cambria Math"/>
                          <a:cs typeface="Times New Roman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2400" b="1" i="1" kern="10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400" b="1" i="1" kern="100">
                                  <a:effectLst/>
                                  <a:latin typeface="Cambria Math"/>
                                  <a:ea typeface="Cambria Math"/>
                                  <a:cs typeface="Times New Roman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zh-CN" altLang="zh-CN" sz="2400" b="1" i="1" kern="100">
                                      <a:effectLst/>
                                      <a:latin typeface="Cambria Math"/>
                                      <a:ea typeface="Cambria Math"/>
                                      <a:cs typeface="Times New Roman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 kern="100">
                                      <a:latin typeface="Cambria Math"/>
                                      <a:cs typeface="Times New Roman"/>
                                    </a:rPr>
                                    <m:t>𝒑</m:t>
                                  </m:r>
                                </m:num>
                                <m:den>
                                  <m:r>
                                    <a:rPr lang="en-US" altLang="zh-CN" sz="2400" b="1" i="1" kern="100">
                                      <a:latin typeface="Cambria Math"/>
                                      <a:cs typeface="Times New Roman"/>
                                    </a:rPr>
                                    <m:t>𝟏</m:t>
                                  </m:r>
                                  <m:r>
                                    <a:rPr lang="en-US" altLang="zh-CN" sz="2400" b="1" i="1" kern="100">
                                      <a:latin typeface="Cambria Math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US" altLang="zh-CN" sz="2400" b="1" i="1" kern="100">
                                      <a:latin typeface="Cambria Math"/>
                                      <a:cs typeface="Times New Roman"/>
                                    </a:rPr>
                                    <m:t>𝒑</m:t>
                                  </m:r>
                                  <m:r>
                                    <a:rPr lang="en-US" altLang="zh-CN" sz="2400" b="1" i="1" kern="100">
                                      <a:latin typeface="Cambria Math"/>
                                      <a:cs typeface="Times New Roman"/>
                                    </a:rPr>
                                    <m:t>×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zh-CN" sz="2400" b="1" i="1" kern="100">
                                          <a:effectLst/>
                                          <a:latin typeface="Cambria Math"/>
                                          <a:ea typeface="Cambria Math"/>
                                          <a:cs typeface="Times New Roman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 kern="100">
                                          <a:latin typeface="Cambria Math"/>
                                          <a:cs typeface="Times New Roman"/>
                                        </a:rPr>
                                        <m:t>𝒓</m:t>
                                      </m:r>
                                      <m:r>
                                        <a:rPr lang="en-US" altLang="zh-CN" sz="2400" b="1" i="1" kern="100">
                                          <a:latin typeface="Cambria Math"/>
                                          <a:cs typeface="Times New Roman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1" i="1" kern="100">
                                          <a:latin typeface="Cambria Math"/>
                                          <a:cs typeface="Times New Roman"/>
                                        </a:rPr>
                                        <m:t>𝒎𝒐𝒅</m:t>
                                      </m:r>
                                      <m:d>
                                        <m:dPr>
                                          <m:ctrlPr>
                                            <a:rPr lang="zh-CN" altLang="zh-CN" sz="2400" b="1" i="1" kern="100"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Times New Roman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zh-CN" altLang="zh-CN" sz="2400" b="1" i="1" kern="100">
                                                  <a:effectLst/>
                                                  <a:latin typeface="Cambria Math"/>
                                                  <a:ea typeface="Cambria Math"/>
                                                  <a:cs typeface="Times New Roman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2400" b="1" i="1" kern="100">
                                                  <a:latin typeface="Cambria Math"/>
                                                  <a:cs typeface="Times New Roman"/>
                                                </a:rPr>
                                                <m:t>𝟏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2400" b="1" i="1" kern="100">
                                                  <a:latin typeface="Cambria Math"/>
                                                  <a:cs typeface="Times New Roman"/>
                                                </a:rPr>
                                                <m:t>𝒑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  <m:r>
                                <a:rPr lang="en-US" altLang="zh-CN" sz="2400" b="1" i="1" kern="100">
                                  <a:latin typeface="Cambria Math"/>
                                  <a:cs typeface="Times New Roman"/>
                                </a:rPr>
                                <m:t>     </m:t>
                              </m:r>
                              <m:r>
                                <a:rPr lang="en-US" altLang="zh-CN" sz="2400" b="1" i="1" kern="100">
                                  <a:latin typeface="Cambria Math"/>
                                  <a:cs typeface="Times New Roman"/>
                                </a:rPr>
                                <m:t>𝒏</m:t>
                              </m:r>
                              <m:r>
                                <a:rPr lang="en-US" altLang="zh-CN" sz="2400" b="1" i="1" kern="100">
                                  <a:latin typeface="Cambria Math"/>
                                  <a:cs typeface="Times New Roman"/>
                                </a:rPr>
                                <m:t>∈</m:t>
                              </m:r>
                              <m:r>
                                <a:rPr lang="en-US" altLang="zh-CN" sz="2400" b="1" i="1" kern="100">
                                  <a:latin typeface="Cambria Math"/>
                                  <a:cs typeface="Times New Roman"/>
                                </a:rPr>
                                <m:t>𝑮</m:t>
                              </m:r>
                            </m:e>
                            <m:e>
                              <m:r>
                                <a:rPr lang="en-US" altLang="zh-CN" sz="2400" b="1" i="1" kern="100">
                                  <a:latin typeface="Cambria Math"/>
                                  <a:cs typeface="Times New Roman"/>
                                </a:rPr>
                                <m:t>𝟎</m:t>
                              </m:r>
                              <m:r>
                                <a:rPr lang="en-US" altLang="zh-CN" sz="2400" b="1" i="1" kern="100">
                                  <a:latin typeface="Cambria Math"/>
                                  <a:cs typeface="Times New Roman"/>
                                </a:rPr>
                                <m:t>                                               </m:t>
                              </m:r>
                              <m:r>
                                <a:rPr lang="zh-CN" altLang="zh-CN" sz="2400" b="1" kern="100">
                                  <a:latin typeface="Cambria Math"/>
                                  <a:cs typeface="Times New Roman"/>
                                </a:rPr>
                                <m:t>其他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b="1" kern="100" dirty="0" smtClean="0">
                  <a:cs typeface="Times New Roman"/>
                </a:endParaRPr>
              </a:p>
              <a:p>
                <a:pPr marL="0" indent="0" algn="just">
                  <a:spcAft>
                    <a:spcPts val="0"/>
                  </a:spcAft>
                  <a:buNone/>
                </a:pPr>
                <a:endParaRPr lang="zh-CN" altLang="zh-CN" sz="2400" kern="100" dirty="0">
                  <a:cs typeface="Times New Roman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b="1" dirty="0" smtClean="0">
                    <a:solidFill>
                      <a:srgbClr val="00B0F0"/>
                    </a:solidFill>
                    <a:latin typeface="隶书" pitchFamily="49" charset="-122"/>
                    <a:ea typeface="隶书" pitchFamily="49" charset="-122"/>
                  </a:rPr>
                  <a:t>   其中，</a:t>
                </a:r>
                <a:r>
                  <a:rPr lang="en-US" altLang="zh-CN" sz="2400" b="1" dirty="0" smtClean="0">
                    <a:latin typeface="隶书" pitchFamily="49" charset="-122"/>
                    <a:ea typeface="隶书" pitchFamily="49" charset="-122"/>
                  </a:rPr>
                  <a:t>p</a:t>
                </a:r>
                <a:r>
                  <a:rPr lang="zh-CN" altLang="en-US" sz="2400" b="1" dirty="0">
                    <a:latin typeface="隶书" pitchFamily="49" charset="-122"/>
                    <a:ea typeface="隶书" pitchFamily="49" charset="-122"/>
                  </a:rPr>
                  <a:t>为节点中成为簇首领的百分数，</a:t>
                </a:r>
                <a:r>
                  <a:rPr lang="en-US" altLang="zh-CN" sz="2400" b="1" dirty="0">
                    <a:latin typeface="隶书" pitchFamily="49" charset="-122"/>
                    <a:ea typeface="隶书" pitchFamily="49" charset="-122"/>
                  </a:rPr>
                  <a:t>r</a:t>
                </a:r>
                <a:r>
                  <a:rPr lang="zh-CN" altLang="en-US" sz="2400" b="1" dirty="0">
                    <a:latin typeface="隶书" pitchFamily="49" charset="-122"/>
                    <a:ea typeface="隶书" pitchFamily="49" charset="-122"/>
                  </a:rPr>
                  <a:t>是当前的轮数。</a:t>
                </a:r>
                <a:r>
                  <a:rPr lang="en-US" altLang="zh-CN" sz="2400" b="1" dirty="0">
                    <a:latin typeface="隶书" pitchFamily="49" charset="-122"/>
                    <a:ea typeface="隶书" pitchFamily="49" charset="-122"/>
                  </a:rPr>
                  <a:t>G</a:t>
                </a:r>
                <a:r>
                  <a:rPr lang="zh-CN" altLang="en-US" sz="2400" b="1" dirty="0">
                    <a:latin typeface="隶书" pitchFamily="49" charset="-122"/>
                    <a:ea typeface="隶书" pitchFamily="49" charset="-122"/>
                  </a:rPr>
                  <a:t>是在过去</a:t>
                </a:r>
                <a:r>
                  <a:rPr lang="en-US" altLang="zh-CN" sz="2400" b="1" dirty="0">
                    <a:latin typeface="隶书" pitchFamily="49" charset="-122"/>
                    <a:ea typeface="隶书" pitchFamily="49" charset="-122"/>
                  </a:rPr>
                  <a:t>1/p</a:t>
                </a:r>
                <a:r>
                  <a:rPr lang="zh-CN" altLang="en-US" sz="2400" b="1" dirty="0">
                    <a:latin typeface="隶书" pitchFamily="49" charset="-122"/>
                    <a:ea typeface="隶书" pitchFamily="49" charset="-122"/>
                  </a:rPr>
                  <a:t>轮中未当过簇首领的节点的集合。在</a:t>
                </a:r>
                <a:r>
                  <a:rPr lang="en-US" altLang="zh-CN" sz="2400" b="1" dirty="0">
                    <a:latin typeface="隶书" pitchFamily="49" charset="-122"/>
                    <a:ea typeface="隶书" pitchFamily="49" charset="-122"/>
                  </a:rPr>
                  <a:t>r=0</a:t>
                </a:r>
                <a:r>
                  <a:rPr lang="zh-CN" altLang="en-US" sz="2400" b="1" dirty="0">
                    <a:latin typeface="隶书" pitchFamily="49" charset="-122"/>
                    <a:ea typeface="隶书" pitchFamily="49" charset="-122"/>
                  </a:rPr>
                  <a:t>时，</a:t>
                </a:r>
                <a:r>
                  <a:rPr lang="zh-CN" altLang="en-US" sz="2400" b="1" dirty="0" smtClean="0">
                    <a:latin typeface="隶书" pitchFamily="49" charset="-122"/>
                    <a:ea typeface="隶书" pitchFamily="49" charset="-122"/>
                  </a:rPr>
                  <a:t>每个</a:t>
                </a:r>
                <a:endParaRPr lang="zh-CN" altLang="en-US" sz="2400" b="1" dirty="0">
                  <a:latin typeface="隶书" pitchFamily="49" charset="-122"/>
                  <a:ea typeface="隶书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51520" y="980728"/>
                <a:ext cx="8568952" cy="5688632"/>
              </a:xfrm>
              <a:blipFill rotWithShape="1">
                <a:blip r:embed="rId2"/>
                <a:stretch>
                  <a:fillRect l="-1067" r="-1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90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1520" y="260648"/>
            <a:ext cx="7344816" cy="6264696"/>
          </a:xfrm>
        </p:spPr>
        <p:txBody>
          <a:bodyPr vert="horz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隶书" pitchFamily="49" charset="-122"/>
                <a:ea typeface="隶书" pitchFamily="49" charset="-122"/>
              </a:rPr>
              <a:t>节点都有概率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p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做簇首领。在前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r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轮中做过簇首领的节点，在以后的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(1/p-r)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轮中不能再做簇首领，以增加其它节点做簇首领的概率。经过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／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p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轮，所有节点重新具有概率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P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做簇首领，这样重复循环。一旦聚类首领被选定，它们便使用</a:t>
            </a:r>
            <a:r>
              <a:rPr lang="zh-CN" altLang="en-US" sz="2400" b="1" dirty="0">
                <a:solidFill>
                  <a:srgbClr val="00B0F0"/>
                </a:solidFill>
                <a:latin typeface="隶书" pitchFamily="49" charset="-122"/>
                <a:ea typeface="隶书" pitchFamily="49" charset="-122"/>
              </a:rPr>
              <a:t>相同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的能量</a:t>
            </a:r>
            <a:r>
              <a:rPr lang="zh-CN" altLang="en-US" sz="2400" b="1" dirty="0">
                <a:solidFill>
                  <a:srgbClr val="00B0F0"/>
                </a:solidFill>
                <a:latin typeface="隶书" pitchFamily="49" charset="-122"/>
                <a:ea typeface="隶书" pitchFamily="49" charset="-122"/>
              </a:rPr>
              <a:t>主动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向所有节点</a:t>
            </a:r>
            <a:r>
              <a:rPr lang="zh-CN" altLang="en-US" sz="2400" b="1" dirty="0">
                <a:solidFill>
                  <a:srgbClr val="00B0F0"/>
                </a:solidFill>
                <a:latin typeface="隶书" pitchFamily="49" charset="-122"/>
                <a:ea typeface="隶书" pitchFamily="49" charset="-122"/>
              </a:rPr>
              <a:t>广播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这一消息，非簇头节点根据最小通信能量原则选择应该加入的簇，然后簇头节点给属于其聚类的节点分配通信时隙，非簇头节点只能在其</a:t>
            </a:r>
            <a:r>
              <a:rPr lang="zh-CN" altLang="en-US" sz="24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特定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的时隙内与簇头节点进行通信</a:t>
            </a:r>
            <a:r>
              <a:rPr lang="zh-CN" altLang="en-US" sz="2400" b="1" dirty="0" smtClean="0">
                <a:latin typeface="隶书" pitchFamily="49" charset="-122"/>
                <a:ea typeface="隶书" pitchFamily="49" charset="-122"/>
              </a:rPr>
              <a:t>。</a:t>
            </a:r>
            <a:endParaRPr lang="en-US" altLang="zh-CN" sz="2400" b="1" dirty="0" smtClean="0">
              <a:latin typeface="隶书" pitchFamily="49" charset="-122"/>
              <a:ea typeface="隶书" pitchFamily="49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 smtClean="0">
                <a:latin typeface="隶书" pitchFamily="49" charset="-122"/>
                <a:ea typeface="隶书" pitchFamily="49" charset="-122"/>
              </a:rPr>
              <a:t>    簇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一旦形成，数据传输便可开始，即</a:t>
            </a:r>
            <a:r>
              <a:rPr lang="zh-CN" altLang="en-US" sz="24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稳定工作阶段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。节点持续采集监测数据，在其相应时隙，</a:t>
            </a:r>
            <a:r>
              <a:rPr lang="zh-CN" altLang="en-US" sz="2400" b="1" dirty="0" smtClean="0">
                <a:latin typeface="隶书" pitchFamily="49" charset="-122"/>
                <a:ea typeface="隶书" pitchFamily="49" charset="-122"/>
              </a:rPr>
              <a:t>使用</a:t>
            </a:r>
            <a:r>
              <a:rPr lang="zh-CN" altLang="en-US" sz="2400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最</a:t>
            </a:r>
            <a:endParaRPr lang="zh-CN" altLang="en-US" sz="2400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72400" y="2708920"/>
            <a:ext cx="738664" cy="307999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r"/>
            <a:r>
              <a:rPr lang="en-US" altLang="zh-CN" sz="3600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LEACH</a:t>
            </a:r>
            <a:r>
              <a:rPr lang="zh-CN" altLang="en-US" sz="3600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工作过程</a:t>
            </a:r>
            <a:endParaRPr lang="zh-CN" altLang="en-US" sz="3600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41841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prstClr val="white"/>
                </a:solidFill>
                <a:latin typeface="隶书" pitchFamily="49" charset="-122"/>
                <a:ea typeface="隶书" pitchFamily="49" charset="-122"/>
              </a:rPr>
              <a:t>LEACH</a:t>
            </a:r>
            <a:r>
              <a:rPr lang="zh-CN" altLang="en-US" sz="3600" b="1" dirty="0" smtClean="0">
                <a:solidFill>
                  <a:prstClr val="white"/>
                </a:solidFill>
                <a:latin typeface="隶书" pitchFamily="49" charset="-122"/>
                <a:ea typeface="隶书" pitchFamily="49" charset="-122"/>
              </a:rPr>
              <a:t>优缺点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1520" y="980728"/>
            <a:ext cx="8640960" cy="561662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zh-CN" sz="24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小能量</a:t>
            </a:r>
            <a:r>
              <a:rPr lang="zh-CN" altLang="zh-CN" sz="2400" b="1" dirty="0">
                <a:latin typeface="隶书" pitchFamily="49" charset="-122"/>
                <a:ea typeface="隶书" pitchFamily="49" charset="-122"/>
              </a:rPr>
              <a:t>传输数据给簇头节点。在不发送数据时，节点</a:t>
            </a:r>
            <a:r>
              <a:rPr lang="zh-CN" altLang="zh-CN" sz="24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关闭</a:t>
            </a:r>
            <a:r>
              <a:rPr lang="zh-CN" altLang="zh-CN" sz="2400" b="1" dirty="0">
                <a:latin typeface="隶书" pitchFamily="49" charset="-122"/>
                <a:ea typeface="隶书" pitchFamily="49" charset="-122"/>
              </a:rPr>
              <a:t>以节约能量。当所有数据接收完毕后，簇头节点进行</a:t>
            </a:r>
            <a:r>
              <a:rPr lang="zh-CN" altLang="zh-CN" sz="24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必要的数据融合处理</a:t>
            </a:r>
            <a:r>
              <a:rPr lang="zh-CN" altLang="zh-CN" sz="2400" b="1" dirty="0">
                <a:latin typeface="隶书" pitchFamily="49" charset="-122"/>
                <a:ea typeface="隶书" pitchFamily="49" charset="-122"/>
              </a:rPr>
              <a:t>，然后发送到基站。因基站较远，通信耗能较多，因此这是一种减小通信业务量的合理工作模式。持续一段时间以后，整个网络进入</a:t>
            </a:r>
            <a:r>
              <a:rPr lang="zh-CN" altLang="zh-CN" sz="2400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下一轮工作周期，重新选择簇首领</a:t>
            </a:r>
            <a:r>
              <a:rPr lang="zh-CN" altLang="zh-CN" sz="2400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。</a:t>
            </a:r>
            <a:endParaRPr lang="en-US" altLang="zh-CN" sz="2400" b="1" dirty="0" smtClean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7030A0"/>
                </a:solidFill>
                <a:latin typeface="隶书" pitchFamily="49" charset="-122"/>
                <a:ea typeface="隶书" pitchFamily="49" charset="-122"/>
              </a:rPr>
              <a:t>优点：</a:t>
            </a:r>
            <a:r>
              <a:rPr lang="en-US" altLang="zh-CN" sz="2400" b="1" dirty="0">
                <a:latin typeface="隶书" pitchFamily="49" charset="-122"/>
                <a:ea typeface="隶书" pitchFamily="49" charset="-122"/>
              </a:rPr>
              <a:t>LEACH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算法是通过簇头</a:t>
            </a:r>
            <a:r>
              <a:rPr lang="zh-CN" altLang="en-US" sz="2400" b="1" dirty="0">
                <a:solidFill>
                  <a:srgbClr val="00B0F0"/>
                </a:solidFill>
                <a:latin typeface="隶书" pitchFamily="49" charset="-122"/>
                <a:ea typeface="隶书" pitchFamily="49" charset="-122"/>
              </a:rPr>
              <a:t>选举机制进行最优化能量使用效率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的协议体系，精华之处在于</a:t>
            </a:r>
            <a:r>
              <a:rPr lang="zh-CN" altLang="en-US" sz="2400" b="1" dirty="0">
                <a:solidFill>
                  <a:srgbClr val="00B0F0"/>
                </a:solidFill>
                <a:latin typeface="隶书" pitchFamily="49" charset="-122"/>
                <a:ea typeface="隶书" pitchFamily="49" charset="-122"/>
              </a:rPr>
              <a:t>分布式的成簇技术和自适应的成簇算法以及簇首位置的轮换算法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，其中分布式成簇技术保证了大数目的节点的</a:t>
            </a:r>
            <a:r>
              <a:rPr lang="zh-CN" altLang="en-US" sz="2400" b="1" dirty="0">
                <a:solidFill>
                  <a:srgbClr val="00B0F0"/>
                </a:solidFill>
                <a:latin typeface="隶书" pitchFamily="49" charset="-122"/>
                <a:ea typeface="隶书" pitchFamily="49" charset="-122"/>
              </a:rPr>
              <a:t>自组织行为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，自适应成簇算法以及簇首位置的轮换算法保证所有的节点</a:t>
            </a:r>
            <a:r>
              <a:rPr lang="zh-CN" altLang="en-US" sz="2400" b="1" dirty="0">
                <a:solidFill>
                  <a:srgbClr val="00B0F0"/>
                </a:solidFill>
                <a:latin typeface="隶书" pitchFamily="49" charset="-122"/>
                <a:ea typeface="隶书" pitchFamily="49" charset="-122"/>
              </a:rPr>
              <a:t>公平地承担能量消耗的负担</a:t>
            </a:r>
            <a:r>
              <a:rPr lang="zh-CN" altLang="en-US" sz="2400" b="1" dirty="0">
                <a:latin typeface="隶书" pitchFamily="49" charset="-122"/>
                <a:ea typeface="隶书" pitchFamily="49" charset="-122"/>
              </a:rPr>
              <a:t>，从而</a:t>
            </a:r>
            <a:r>
              <a:rPr lang="zh-CN" altLang="en-US" sz="2400" b="1" dirty="0" smtClean="0">
                <a:latin typeface="隶书" pitchFamily="49" charset="-122"/>
                <a:ea typeface="隶书" pitchFamily="49" charset="-122"/>
              </a:rPr>
              <a:t>延长</a:t>
            </a:r>
            <a:endParaRPr lang="zh-CN" altLang="en-US" sz="2400" b="1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265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tb5iYcBF5pNknMcsH5Nw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bkdZuEZ0Onown8fg9IOmK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VENTTIMING" val="|m0;0;26;0|m0;8.2;28;0|m1;8.4;26;0|m1;14.9;28;0|m1;15.9;26;0|m1;15.9;28;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bkdZuEZ0Onown8fg9IOm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zR10xIjSp9ydXfZCEUpf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o7EXg3J7pxd79sxolJbfP"/>
</p:tagLst>
</file>

<file path=ppt/theme/theme1.xml><?xml version="1.0" encoding="utf-8"?>
<a:theme xmlns:a="http://schemas.openxmlformats.org/drawingml/2006/main" name="PowerPoint 2010 简介">
  <a:themeElements>
    <a:clrScheme name="Fresh">
      <a:dk1>
        <a:srgbClr val="262626"/>
      </a:dk1>
      <a:lt1>
        <a:sysClr val="window" lastClr="C7EDCC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IntroducingPowerPoint2010</Template>
  <TotalTime>0</TotalTime>
  <Words>2521</Words>
  <Application>Microsoft Office PowerPoint</Application>
  <PresentationFormat>全屏显示(4:3)</PresentationFormat>
  <Paragraphs>174</Paragraphs>
  <Slides>28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PowerPoint 2010 简介</vt:lpstr>
      <vt:lpstr>LEACH：低功耗自适应集簇分层型协议 和 TEEN：阈值敏感的节能型协议</vt:lpstr>
      <vt:lpstr>PowerPoint 演示文稿</vt:lpstr>
      <vt:lpstr>LEACH协议</vt:lpstr>
      <vt:lpstr>LEACH协议简介</vt:lpstr>
      <vt:lpstr>PowerPoint 演示文稿</vt:lpstr>
      <vt:lpstr>PowerPoint 演示文稿</vt:lpstr>
      <vt:lpstr>LEACH工作过程</vt:lpstr>
      <vt:lpstr>PowerPoint 演示文稿</vt:lpstr>
      <vt:lpstr>LEACH优缺点</vt:lpstr>
      <vt:lpstr>了整个系统的生存时间。 缺点：    ①由于每轮固定簇头之后再建立簇类，所以簇头开销大；簇头节点的数目一般为节点数的5％，当传感器的分布密度不同时，固定节点数的做法并不能最优化网络开销。    ②LEACH提出的簇头选举机制没有考虑实际传感器节点的具体地理位置，可能距离很近的节点群中有多个簇头节点，这样会把距离很近的节点群划分为多个簇类，即不能保证簇头均匀地分布在整个网络中，使得簇头节点分布不均匀。</vt:lpstr>
      <vt:lpstr>LEACH优缺点</vt:lpstr>
      <vt:lpstr>TEEN协议</vt:lpstr>
      <vt:lpstr>PowerPoint 演示文稿</vt:lpstr>
      <vt:lpstr>   TEEN协议简介</vt:lpstr>
      <vt:lpstr>   在TEEN中定义了这两个硬、软两个门限值，以确定是否需要发送监测数据。具体工作过程为：</vt:lpstr>
      <vt:lpstr>PowerPoint 演示文稿</vt:lpstr>
      <vt:lpstr>TEEN工作过程</vt:lpstr>
      <vt:lpstr>PowerPoint 演示文稿</vt:lpstr>
      <vt:lpstr>TEEN优缺点</vt:lpstr>
      <vt:lpstr>比较总结</vt:lpstr>
      <vt:lpstr>PowerPoint 演示文稿</vt:lpstr>
      <vt:lpstr>Performance Evaluation</vt:lpstr>
      <vt:lpstr>Performance Evaluation</vt:lpstr>
      <vt:lpstr>Performance Evaluation</vt:lpstr>
      <vt:lpstr>PowerPoint 演示文稿</vt:lpstr>
      <vt:lpstr>PowerPoint 演示文稿</vt:lpstr>
      <vt:lpstr>LEACH和TEEN的比较</vt:lpstr>
      <vt:lpstr>                     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2012-03-28T08:23:11Z</dcterms:created>
  <dcterms:modified xsi:type="dcterms:W3CDTF">2012-04-07T08:56:44Z</dcterms:modified>
</cp:coreProperties>
</file>