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6" r:id="rId3"/>
  </p:sldMasterIdLst>
  <p:notesMasterIdLst>
    <p:notesMasterId r:id="rId5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8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F80AB-51AA-4329-B792-36EDEF733471}" type="datetimeFigureOut">
              <a:rPr lang="zh-CN" altLang="en-US" smtClean="0"/>
              <a:t>2014/5/29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0EEB3D-9D50-4024-89F9-F9BC860AAAB5}" type="slidenum">
              <a:rPr lang="zh-CN" altLang="en-US" smtClean="0"/>
              <a:t>‹#›</a:t>
            </a:fld>
            <a:endParaRPr lang="zh-CN" altLang="en-US"/>
          </a:p>
        </p:txBody>
      </p:sp>
    </p:spTree>
    <p:extLst>
      <p:ext uri="{BB962C8B-B14F-4D97-AF65-F5344CB8AC3E}">
        <p14:creationId xmlns:p14="http://schemas.microsoft.com/office/powerpoint/2010/main" val="407272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2013</a:t>
            </a:r>
            <a:r>
              <a:rPr lang="zh-CN" altLang="en-US" dirty="0" smtClean="0"/>
              <a:t>年</a:t>
            </a:r>
            <a:r>
              <a:rPr lang="en-US" altLang="zh-CN" dirty="0" smtClean="0"/>
              <a:t>Q1</a:t>
            </a:r>
            <a:r>
              <a:rPr lang="zh-CN" altLang="en-US" dirty="0" smtClean="0"/>
              <a:t>更新</a:t>
            </a:r>
            <a:endParaRPr lang="zh-CN" altLang="en-US" dirty="0"/>
          </a:p>
        </p:txBody>
      </p:sp>
      <p:sp>
        <p:nvSpPr>
          <p:cNvPr id="4" name="灯片编号占位符 3"/>
          <p:cNvSpPr>
            <a:spLocks noGrp="1"/>
          </p:cNvSpPr>
          <p:nvPr>
            <p:ph type="sldNum" sz="quarter" idx="10"/>
          </p:nvPr>
        </p:nvSpPr>
        <p:spPr/>
        <p:txBody>
          <a:bodyPr/>
          <a:lstStyle/>
          <a:p>
            <a:fld id="{D763B3CD-E79E-48F8-833E-34211C9731C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C5AF768-9E96-45E5-BDB6-EECF48AE44BD}" type="slidenum">
              <a:rPr lang="en-US" altLang="zh-CN" smtClean="0"/>
              <a:pPr/>
              <a:t>12</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00A5AC6-7651-444F-980C-08D61F4491A5}" type="slidenum">
              <a:rPr lang="en-US" altLang="zh-CN" smtClean="0"/>
              <a:pPr/>
              <a:t>13</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F89B877-6D87-41AF-A8EA-E6B25C4CCA72}" type="slidenum">
              <a:rPr lang="en-US" altLang="zh-CN" smtClean="0"/>
              <a:pPr/>
              <a:t>14</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BE1EFF4-75E6-4880-B421-2E6B1BD053DD}" type="slidenum">
              <a:rPr lang="en-US" altLang="zh-CN" smtClean="0"/>
              <a:pPr/>
              <a:t>15</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BE1EFF4-75E6-4880-B421-2E6B1BD053DD}" type="slidenum">
              <a:rPr lang="en-US" altLang="zh-CN" smtClean="0"/>
              <a:pPr/>
              <a:t>16</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92039F2-074E-4697-AD3D-A991CB885E4D}" type="slidenum">
              <a:rPr lang="en-US" altLang="zh-CN" smtClean="0"/>
              <a:pPr/>
              <a:t>17</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3A95027-4CBD-49A9-9E0B-23DB81F2863F}" type="slidenum">
              <a:rPr lang="en-US" altLang="zh-CN" smtClean="0"/>
              <a:pPr/>
              <a:t>20</a:t>
            </a:fld>
            <a:endParaRPr lang="en-US" altLang="zh-CN" smtClean="0"/>
          </a:p>
        </p:txBody>
      </p:sp>
      <p:sp>
        <p:nvSpPr>
          <p:cNvPr id="70659" name="Rectangle 2"/>
          <p:cNvSpPr>
            <a:spLocks noGrp="1" noRot="1" noChangeAspect="1" noChangeArrowheads="1" noTextEdit="1"/>
          </p:cNvSpPr>
          <p:nvPr>
            <p:ph type="sldImg"/>
          </p:nvPr>
        </p:nvSpPr>
        <p:spPr>
          <a:xfrm>
            <a:off x="1143000" y="990600"/>
            <a:ext cx="4572000" cy="3429000"/>
          </a:xfrm>
          <a:ln/>
        </p:spPr>
      </p:sp>
      <p:sp>
        <p:nvSpPr>
          <p:cNvPr id="70660" name="Rectangle 3"/>
          <p:cNvSpPr>
            <a:spLocks noGrp="1" noChangeArrowheads="1"/>
          </p:cNvSpPr>
          <p:nvPr>
            <p:ph type="body" idx="1"/>
          </p:nvPr>
        </p:nvSpPr>
        <p:spPr>
          <a:xfrm>
            <a:off x="914400" y="4572000"/>
            <a:ext cx="5029200" cy="3890963"/>
          </a:xfrm>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E50903B-21DF-456C-A8F1-86C92C78ECA8}" type="slidenum">
              <a:rPr lang="en-US" altLang="zh-CN" smtClean="0"/>
              <a:pPr/>
              <a:t>21</a:t>
            </a:fld>
            <a:endParaRPr lang="en-US" altLang="zh-CN" smtClean="0"/>
          </a:p>
        </p:txBody>
      </p:sp>
      <p:sp>
        <p:nvSpPr>
          <p:cNvPr id="71683" name="Rectangle 2"/>
          <p:cNvSpPr>
            <a:spLocks noGrp="1" noRot="1" noChangeAspect="1" noChangeArrowheads="1" noTextEdit="1"/>
          </p:cNvSpPr>
          <p:nvPr>
            <p:ph type="sldImg"/>
          </p:nvPr>
        </p:nvSpPr>
        <p:spPr>
          <a:xfrm>
            <a:off x="1143000" y="990600"/>
            <a:ext cx="4572000" cy="3429000"/>
          </a:xfrm>
          <a:ln/>
        </p:spPr>
      </p:sp>
      <p:sp>
        <p:nvSpPr>
          <p:cNvPr id="71684" name="Rectangle 3"/>
          <p:cNvSpPr>
            <a:spLocks noGrp="1" noChangeArrowheads="1"/>
          </p:cNvSpPr>
          <p:nvPr>
            <p:ph type="body" idx="1"/>
          </p:nvPr>
        </p:nvSpPr>
        <p:spPr>
          <a:xfrm>
            <a:off x="914400" y="4572000"/>
            <a:ext cx="5029200" cy="3890963"/>
          </a:xfrm>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68BA1C1-80F5-4BC1-A2CD-3EBE5E2248A3}" type="slidenum">
              <a:rPr lang="en-US" altLang="zh-CN" smtClean="0"/>
              <a:pPr/>
              <a:t>22</a:t>
            </a:fld>
            <a:endParaRPr lang="en-US" altLang="zh-CN" smtClean="0"/>
          </a:p>
        </p:txBody>
      </p:sp>
      <p:sp>
        <p:nvSpPr>
          <p:cNvPr id="72707" name="Rectangle 2"/>
          <p:cNvSpPr>
            <a:spLocks noGrp="1" noRot="1" noChangeAspect="1" noChangeArrowheads="1" noTextEdit="1"/>
          </p:cNvSpPr>
          <p:nvPr>
            <p:ph type="sldImg"/>
          </p:nvPr>
        </p:nvSpPr>
        <p:spPr>
          <a:xfrm>
            <a:off x="1143000" y="990600"/>
            <a:ext cx="4572000" cy="3429000"/>
          </a:xfrm>
          <a:ln/>
        </p:spPr>
      </p:sp>
      <p:sp>
        <p:nvSpPr>
          <p:cNvPr id="72708" name="Rectangle 3"/>
          <p:cNvSpPr>
            <a:spLocks noGrp="1" noChangeArrowheads="1"/>
          </p:cNvSpPr>
          <p:nvPr>
            <p:ph type="body" idx="1"/>
          </p:nvPr>
        </p:nvSpPr>
        <p:spPr>
          <a:xfrm>
            <a:off x="914400" y="4572000"/>
            <a:ext cx="5029200" cy="3890963"/>
          </a:xfrm>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DF4A687-B852-45B2-B6FA-4D5DECE8CA22}" type="slidenum">
              <a:rPr lang="en-US" altLang="zh-CN" smtClean="0"/>
              <a:pPr/>
              <a:t>23</a:t>
            </a:fld>
            <a:endParaRPr lang="en-US" altLang="zh-CN" smtClean="0"/>
          </a:p>
        </p:txBody>
      </p:sp>
      <p:sp>
        <p:nvSpPr>
          <p:cNvPr id="73731" name="Rectangle 2"/>
          <p:cNvSpPr>
            <a:spLocks noGrp="1" noRot="1" noChangeAspect="1" noChangeArrowheads="1" noTextEdit="1"/>
          </p:cNvSpPr>
          <p:nvPr>
            <p:ph type="sldImg"/>
          </p:nvPr>
        </p:nvSpPr>
        <p:spPr>
          <a:xfrm>
            <a:off x="1143000" y="990600"/>
            <a:ext cx="4572000" cy="3429000"/>
          </a:xfrm>
          <a:ln/>
        </p:spPr>
      </p:sp>
      <p:sp>
        <p:nvSpPr>
          <p:cNvPr id="73732" name="Rectangle 3"/>
          <p:cNvSpPr>
            <a:spLocks noGrp="1" noChangeArrowheads="1"/>
          </p:cNvSpPr>
          <p:nvPr>
            <p:ph type="body" idx="1"/>
          </p:nvPr>
        </p:nvSpPr>
        <p:spPr>
          <a:xfrm>
            <a:off x="914400" y="4572000"/>
            <a:ext cx="5029200" cy="3890963"/>
          </a:xfrm>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E9C79FC-1618-4FA0-9BC0-39AC7C578574}" type="slidenum">
              <a:rPr lang="en-US" altLang="zh-CN" smtClean="0"/>
              <a:pPr/>
              <a:t>24</a:t>
            </a:fld>
            <a:endParaRPr lang="en-US" altLang="zh-CN" smtClean="0"/>
          </a:p>
        </p:txBody>
      </p:sp>
      <p:sp>
        <p:nvSpPr>
          <p:cNvPr id="76803" name="Rectangle 2"/>
          <p:cNvSpPr>
            <a:spLocks noGrp="1" noRot="1" noChangeAspect="1" noChangeArrowheads="1" noTextEdit="1"/>
          </p:cNvSpPr>
          <p:nvPr>
            <p:ph type="sldImg"/>
          </p:nvPr>
        </p:nvSpPr>
        <p:spPr>
          <a:xfrm>
            <a:off x="1143000" y="990600"/>
            <a:ext cx="4572000" cy="3429000"/>
          </a:xfrm>
          <a:ln/>
        </p:spPr>
      </p:sp>
      <p:sp>
        <p:nvSpPr>
          <p:cNvPr id="76804" name="Rectangle 3"/>
          <p:cNvSpPr>
            <a:spLocks noGrp="1" noChangeArrowheads="1"/>
          </p:cNvSpPr>
          <p:nvPr>
            <p:ph type="body" idx="1"/>
          </p:nvPr>
        </p:nvSpPr>
        <p:spPr>
          <a:xfrm>
            <a:off x="914400" y="4572000"/>
            <a:ext cx="5029200" cy="3890963"/>
          </a:xfrm>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498FF9F-B173-4920-8A76-D47742BDA6FE}" type="slidenum">
              <a:rPr lang="en-US" altLang="zh-CN" smtClean="0"/>
              <a:pPr/>
              <a:t>25</a:t>
            </a:fld>
            <a:endParaRPr lang="en-US" altLang="zh-CN" smtClean="0"/>
          </a:p>
        </p:txBody>
      </p:sp>
      <p:sp>
        <p:nvSpPr>
          <p:cNvPr id="77827" name="Rectangle 2"/>
          <p:cNvSpPr>
            <a:spLocks noGrp="1" noRot="1" noChangeAspect="1" noChangeArrowheads="1" noTextEdit="1"/>
          </p:cNvSpPr>
          <p:nvPr>
            <p:ph type="sldImg"/>
          </p:nvPr>
        </p:nvSpPr>
        <p:spPr>
          <a:xfrm>
            <a:off x="1143000" y="990600"/>
            <a:ext cx="4572000" cy="3429000"/>
          </a:xfrm>
          <a:ln/>
        </p:spPr>
      </p:sp>
      <p:sp>
        <p:nvSpPr>
          <p:cNvPr id="77828" name="Rectangle 3"/>
          <p:cNvSpPr>
            <a:spLocks noGrp="1" noChangeArrowheads="1"/>
          </p:cNvSpPr>
          <p:nvPr>
            <p:ph type="body" idx="1"/>
          </p:nvPr>
        </p:nvSpPr>
        <p:spPr>
          <a:xfrm>
            <a:off x="914400" y="4572000"/>
            <a:ext cx="5029200" cy="3890963"/>
          </a:xfrm>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单播：</a:t>
            </a:r>
            <a:r>
              <a:rPr lang="en-US" altLang="zh-CN" dirty="0" smtClean="0"/>
              <a:t>1</a:t>
            </a:r>
            <a:r>
              <a:rPr lang="zh-CN" altLang="en-US" dirty="0" smtClean="0"/>
              <a:t>对</a:t>
            </a:r>
            <a:r>
              <a:rPr lang="en-US" altLang="zh-CN" dirty="0" smtClean="0"/>
              <a:t>1</a:t>
            </a:r>
            <a:r>
              <a:rPr lang="zh-CN" altLang="en-US" dirty="0" smtClean="0"/>
              <a:t>流量</a:t>
            </a:r>
            <a:endParaRPr lang="zh-CN" altLang="en-US" dirty="0"/>
          </a:p>
        </p:txBody>
      </p:sp>
      <p:sp>
        <p:nvSpPr>
          <p:cNvPr id="4" name="灯片编号占位符 3"/>
          <p:cNvSpPr>
            <a:spLocks noGrp="1"/>
          </p:cNvSpPr>
          <p:nvPr>
            <p:ph type="sldNum" sz="quarter" idx="10"/>
          </p:nvPr>
        </p:nvSpPr>
        <p:spPr/>
        <p:txBody>
          <a:bodyPr/>
          <a:lstStyle/>
          <a:p>
            <a:fld id="{D763B3CD-E79E-48F8-833E-34211C9731C7}" type="slidenum">
              <a:rPr lang="zh-CN" altLang="en-US" smtClean="0"/>
              <a:pPr/>
              <a:t>28</a:t>
            </a:fld>
            <a:endParaRPr lang="zh-CN" altLang="en-US"/>
          </a:p>
        </p:txBody>
      </p:sp>
    </p:spTree>
    <p:extLst>
      <p:ext uri="{BB962C8B-B14F-4D97-AF65-F5344CB8AC3E}">
        <p14:creationId xmlns:p14="http://schemas.microsoft.com/office/powerpoint/2010/main" val="3678612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B99093F-7559-46D4-BE74-997F295C53EA}" type="slidenum">
              <a:rPr lang="en-US" altLang="zh-CN" smtClean="0"/>
              <a:pPr/>
              <a:t>31</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61C6F07-6FBE-4101-8812-37C764AE63AA}" type="slidenum">
              <a:rPr lang="en-US" altLang="zh-CN" smtClean="0"/>
              <a:pPr/>
              <a:t>32</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12631A4-7F4B-4CBB-8EA0-0DFC614B5C06}" type="slidenum">
              <a:rPr lang="en-US" altLang="zh-CN" smtClean="0"/>
              <a:pPr/>
              <a:t>33</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763B3CD-E79E-48F8-833E-34211C9731C7}" type="slidenum">
              <a:rPr lang="zh-CN" altLang="en-US" smtClean="0"/>
              <a:pPr/>
              <a:t>45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63B3CD-E79E-48F8-833E-34211C9731C7}" type="slidenum">
              <a:rPr lang="zh-CN" altLang="en-US" smtClean="0"/>
              <a:pPr/>
              <a:t>3</a:t>
            </a:fld>
            <a:endParaRPr lang="zh-CN" altLang="en-US"/>
          </a:p>
        </p:txBody>
      </p:sp>
    </p:spTree>
    <p:extLst>
      <p:ext uri="{BB962C8B-B14F-4D97-AF65-F5344CB8AC3E}">
        <p14:creationId xmlns:p14="http://schemas.microsoft.com/office/powerpoint/2010/main" val="1511080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F798995-147C-4EC0-B3BC-5D8BE3271EFD}" type="slidenum">
              <a:rPr lang="en-US" altLang="zh-CN" smtClean="0"/>
              <a:pPr/>
              <a:t>47</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872E46D-F7C3-4C23-B905-D7CD90F4A2BC}" type="slidenum">
              <a:rPr lang="en-US" altLang="zh-CN" smtClean="0"/>
              <a:pPr/>
              <a:t>48</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FDBEB28-CE10-4592-B841-DA30ADC81B01}" type="slidenum">
              <a:rPr lang="en-US" altLang="zh-CN" smtClean="0"/>
              <a:pPr/>
              <a:t>49</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9E1DCE5-A348-4248-891E-D023FADAA9EA}" type="slidenum">
              <a:rPr lang="en-US" altLang="zh-CN"/>
              <a:pPr/>
              <a:t>4</a:t>
            </a:fld>
            <a:endParaRPr lang="en-US" altLang="zh-CN"/>
          </a:p>
        </p:txBody>
      </p:sp>
      <p:sp>
        <p:nvSpPr>
          <p:cNvPr id="18434" name="スライド イメージ プレースホルダ 1"/>
          <p:cNvSpPr>
            <a:spLocks noGrp="1" noRot="1" noChangeAspect="1" noTextEdit="1"/>
          </p:cNvSpPr>
          <p:nvPr>
            <p:ph type="sldImg"/>
          </p:nvPr>
        </p:nvSpPr>
        <p:spPr>
          <a:xfrm>
            <a:off x="1146175" y="685800"/>
            <a:ext cx="4570413" cy="3427413"/>
          </a:xfrm>
          <a:ln/>
        </p:spPr>
      </p:sp>
      <p:sp>
        <p:nvSpPr>
          <p:cNvPr id="18435" name="ノート プレースホルダ 2"/>
          <p:cNvSpPr>
            <a:spLocks noGrp="1"/>
          </p:cNvSpPr>
          <p:nvPr>
            <p:ph type="body" idx="1"/>
          </p:nvPr>
        </p:nvSpPr>
        <p:spPr/>
        <p:txBody>
          <a:bodyPr lIns="94783" tIns="47391" rIns="94783" bIns="47391"/>
          <a:lstStyle/>
          <a:p>
            <a:endParaRPr lang="ja-JP" altLang="en-US"/>
          </a:p>
        </p:txBody>
      </p:sp>
      <p:sp>
        <p:nvSpPr>
          <p:cNvPr id="18436" name="スライド番号プレースホルダ 3"/>
          <p:cNvSpPr txBox="1">
            <a:spLocks noGrp="1"/>
          </p:cNvSpPr>
          <p:nvPr/>
        </p:nvSpPr>
        <p:spPr bwMode="auto">
          <a:xfrm>
            <a:off x="3886200" y="8686800"/>
            <a:ext cx="2970213" cy="455613"/>
          </a:xfrm>
          <a:prstGeom prst="rect">
            <a:avLst/>
          </a:prstGeom>
          <a:noFill/>
          <a:ln w="9525">
            <a:noFill/>
            <a:miter lim="800000"/>
            <a:headEnd/>
            <a:tailEnd/>
          </a:ln>
        </p:spPr>
        <p:txBody>
          <a:bodyPr lIns="94783" tIns="47391" rIns="94783" bIns="47391" anchor="b"/>
          <a:lstStyle/>
          <a:p>
            <a:pPr algn="r" defTabSz="946150"/>
            <a:fld id="{A82FB464-26C5-4A0B-A421-EA1329E33AC1}" type="slidenum">
              <a:rPr kumimoji="1" lang="ja-JP" altLang="en-US" sz="1400">
                <a:latin typeface="Calibri" pitchFamily="34" charset="0"/>
                <a:ea typeface="MS PGothic" pitchFamily="34" charset="-128"/>
              </a:rPr>
              <a:pPr algn="r" defTabSz="946150"/>
              <a:t>4</a:t>
            </a:fld>
            <a:endParaRPr kumimoji="1" lang="en-US" altLang="ja-JP" sz="1400">
              <a:latin typeface="Calibri" pitchFamily="34" charset="0"/>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763B3CD-E79E-48F8-833E-34211C9731C7}"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763B3CD-E79E-48F8-833E-34211C9731C7}"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763B3CD-E79E-48F8-833E-34211C9731C7}"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624991E-D085-4269-B29B-46C5F12E178D}" type="slidenum">
              <a:rPr lang="en-US" altLang="zh-CN" smtClean="0"/>
              <a:pPr/>
              <a:t>10</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2BC5FAD-F3D7-4982-9BB5-78F0FF07311F}" type="slidenum">
              <a:rPr lang="en-US" altLang="zh-CN" smtClean="0"/>
              <a:pPr/>
              <a:t>11</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1916113"/>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95288" y="1557338"/>
            <a:ext cx="4038600" cy="218598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86288" y="1557338"/>
            <a:ext cx="4038600" cy="218598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95288" y="3895725"/>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586288" y="3895725"/>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1"/>
          <p:cNvSpPr>
            <a:spLocks noGrp="1" noChangeArrowheads="1"/>
          </p:cNvSpPr>
          <p:nvPr>
            <p:ph type="sldNum" sz="quarter" idx="10"/>
          </p:nvPr>
        </p:nvSpPr>
        <p:spPr>
          <a:xfrm>
            <a:off x="6902450" y="6553200"/>
            <a:ext cx="2133600" cy="476250"/>
          </a:xfrm>
          <a:prstGeom prst="rect">
            <a:avLst/>
          </a:prstGeom>
          <a:ln/>
        </p:spPr>
        <p:txBody>
          <a:bodyPr/>
          <a:lstStyle>
            <a:lvl1pPr>
              <a:defRPr/>
            </a:lvl1pPr>
          </a:lstStyle>
          <a:p>
            <a:pPr>
              <a:defRPr/>
            </a:pPr>
            <a:fld id="{12AF7AFB-C2F9-46CD-A931-A1DD8FEA2BEB}" type="slidenum">
              <a:rPr lang="en-US" altLang="zh-CN"/>
              <a:pPr>
                <a:defRPr/>
              </a:pPr>
              <a:t>‹#›</a:t>
            </a:fld>
            <a:endParaRPr lang="en-US" altLang="zh-CN"/>
          </a:p>
        </p:txBody>
      </p:sp>
    </p:spTree>
    <p:extLst>
      <p:ext uri="{BB962C8B-B14F-4D97-AF65-F5344CB8AC3E}">
        <p14:creationId xmlns:p14="http://schemas.microsoft.com/office/powerpoint/2010/main" val="701628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842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29FA632B-9413-4788-BB18-38909D4BB872}"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413801804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E8FB19BE-D36B-4EC0-9809-6DBB0B05C3B3}"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97071250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A211A853-ABE5-44BE-A25A-2C078BA6CF2E}"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302323870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7" name="灯片编号占位符 6"/>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BE7D1E95-4F12-411E-883C-0841B700C18F}"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12678469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9" name="灯片编号占位符 8"/>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5DCB4692-2809-4DA8-BE1F-BA1DD2F30DE2}"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122558546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5" name="灯片编号占位符 4"/>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AB72A54B-DCC8-4057-9996-DCC28AB90CF6}"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287449871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4" name="灯片编号占位符 3"/>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12760672-E29C-4C42-A9D0-E2F79D4F438F}" type="slidenum">
              <a:rPr lang="zh-CN" altLang="en-US">
                <a:solidFill>
                  <a:prstClr val="black"/>
                </a:solidFill>
              </a:rPr>
              <a:pPr>
                <a:defRPr/>
              </a:pPr>
              <a:t>‹#›</a:t>
            </a:fld>
            <a:endParaRPr lang="zh-CN" altLang="en-US" dirty="0">
              <a:solidFill>
                <a:prstClr val="black"/>
              </a:solidFill>
            </a:endParaRPr>
          </a:p>
        </p:txBody>
      </p:sp>
    </p:spTree>
    <p:extLst>
      <p:ext uri="{BB962C8B-B14F-4D97-AF65-F5344CB8AC3E}">
        <p14:creationId xmlns:p14="http://schemas.microsoft.com/office/powerpoint/2010/main" val="3099898746"/>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7" name="灯片编号占位符 6"/>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0F5F1F0F-A310-4843-874B-7746CA29E101}"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77936197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7" name="灯片编号占位符 6"/>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1A3F74AF-A941-42CB-9FCB-CE1E75186998}"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639472378"/>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9F66552E-CB54-4802-A3A0-B6E0DEC59D15}"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2548832784"/>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charset="-122"/>
              </a:defRPr>
            </a:lvl1pPr>
          </a:lstStyle>
          <a:p>
            <a:pPr>
              <a:defRPr/>
            </a:pPr>
            <a:endParaRPr lang="zh-CN" altLang="en-US">
              <a:solidFill>
                <a:prstClr val="black"/>
              </a:solidFill>
            </a:endParaRPr>
          </a:p>
        </p:txBody>
      </p:sp>
      <p:sp>
        <p:nvSpPr>
          <p:cNvPr id="6" name="灯片编号占位符 5"/>
          <p:cNvSpPr>
            <a:spLocks noGrp="1"/>
          </p:cNvSpPr>
          <p:nvPr>
            <p:ph type="sldNum" sz="quarter" idx="12"/>
          </p:nvPr>
        </p:nvSpPr>
        <p:spPr>
          <a:xfrm>
            <a:off x="8604250" y="6381750"/>
            <a:ext cx="288925" cy="287338"/>
          </a:xfrm>
          <a:prstGeom prst="roundRect">
            <a:avLst/>
          </a:prstGeom>
        </p:spPr>
        <p:txBody>
          <a:bodyPr/>
          <a:lstStyle>
            <a:lvl1pPr>
              <a:defRPr>
                <a:ea typeface="宋体" charset="-122"/>
              </a:defRPr>
            </a:lvl1pPr>
          </a:lstStyle>
          <a:p>
            <a:pPr>
              <a:defRPr/>
            </a:pPr>
            <a:fld id="{BA0C56F1-0812-4384-B8CF-70654A4AE012}" type="slidenum">
              <a:rPr lang="zh-CN" altLang="en-US">
                <a:solidFill>
                  <a:prstClr val="black"/>
                </a:solidFill>
              </a:rPr>
              <a:pPr>
                <a:defRPr/>
              </a:pPr>
              <a:t>‹#›</a:t>
            </a:fld>
            <a:endParaRPr lang="zh-CN" altLang="en-US">
              <a:solidFill>
                <a:prstClr val="black"/>
              </a:solidFill>
            </a:endParaRPr>
          </a:p>
        </p:txBody>
      </p:sp>
    </p:spTree>
    <p:extLst>
      <p:ext uri="{BB962C8B-B14F-4D97-AF65-F5344CB8AC3E}">
        <p14:creationId xmlns:p14="http://schemas.microsoft.com/office/powerpoint/2010/main" val="585272588"/>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04800"/>
            <a:ext cx="8229600" cy="58213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3812910"/>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8420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52400"/>
            <a:ext cx="7200900" cy="762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0825" y="1268413"/>
            <a:ext cx="8642350" cy="50403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03597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srgbClr val="000000"/>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srgbClr val="000000"/>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90829087-E3C4-421A-AF46-00E724EFD916}"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4825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03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04800"/>
            <a:ext cx="8229600" cy="58213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66037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9073435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7749082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657542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5320802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6216635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8283304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8126969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6578123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507459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5690010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011937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34587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706428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标题 5"/>
          <p:cNvSpPr>
            <a:spLocks noGrp="1"/>
          </p:cNvSpPr>
          <p:nvPr>
            <p:ph type="title"/>
          </p:nvPr>
        </p:nvSpPr>
        <p:spPr>
          <a:xfrm>
            <a:off x="457200" y="304800"/>
            <a:ext cx="7239000" cy="6096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548994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image" Target="../media/image1.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圆角矩形 11"/>
          <p:cNvSpPr/>
          <p:nvPr userDrawn="1"/>
        </p:nvSpPr>
        <p:spPr>
          <a:xfrm>
            <a:off x="7308304" y="6381328"/>
            <a:ext cx="1296144" cy="288032"/>
          </a:xfrm>
          <a:prstGeom prst="round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anchor="ctr"/>
          <a:lstStyle/>
          <a:p>
            <a:pPr>
              <a:defRPr/>
            </a:pPr>
            <a:r>
              <a:rPr lang="en-US" altLang="zh-CN" dirty="0">
                <a:ln>
                  <a:solidFill>
                    <a:srgbClr val="C00000"/>
                  </a:solidFill>
                </a:ln>
                <a:solidFill>
                  <a:srgbClr val="C00000"/>
                </a:solidFill>
              </a:rPr>
              <a:t>H3C </a:t>
            </a:r>
            <a:r>
              <a:rPr lang="zh-CN" altLang="en-US" sz="1600" dirty="0" smtClean="0">
                <a:ln>
                  <a:solidFill>
                    <a:srgbClr val="C00000"/>
                  </a:solidFill>
                </a:ln>
                <a:solidFill>
                  <a:srgbClr val="C00000"/>
                </a:solidFill>
                <a:latin typeface="微软雅黑" pitchFamily="34" charset="-122"/>
                <a:ea typeface="微软雅黑" pitchFamily="34" charset="-122"/>
              </a:rPr>
              <a:t>交换机</a:t>
            </a:r>
            <a:endParaRPr lang="zh-CN" altLang="en-US" sz="1600" dirty="0">
              <a:ln>
                <a:solidFill>
                  <a:srgbClr val="C00000"/>
                </a:solidFill>
              </a:ln>
              <a:solidFill>
                <a:srgbClr val="C00000"/>
              </a:solidFill>
              <a:latin typeface="微软雅黑" pitchFamily="34" charset="-122"/>
              <a:ea typeface="微软雅黑" pitchFamily="34" charset="-122"/>
            </a:endParaRPr>
          </a:p>
        </p:txBody>
      </p:sp>
      <p:sp>
        <p:nvSpPr>
          <p:cNvPr id="13" name="灯片编号占位符 5"/>
          <p:cNvSpPr txBox="1">
            <a:spLocks/>
          </p:cNvSpPr>
          <p:nvPr userDrawn="1"/>
        </p:nvSpPr>
        <p:spPr>
          <a:xfrm>
            <a:off x="8532440" y="6438935"/>
            <a:ext cx="432048" cy="158417"/>
          </a:xfrm>
          <a:prstGeom prst="roundRect">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anchor="ctr"/>
          <a:lstStyle>
            <a:lvl1pPr algn="r">
              <a:defRPr sz="1200" b="0" cap="none" spc="0">
                <a:ln w="18415" cmpd="sng">
                  <a:solidFill>
                    <a:srgbClr val="FFFFFF"/>
                  </a:solidFill>
                  <a:prstDash val="solid"/>
                </a:ln>
                <a:solidFill>
                  <a:schemeClr val="tx1"/>
                </a:solidFill>
                <a:effectLst>
                  <a:outerShdw blurRad="63500" dir="3600000" algn="tl" rotWithShape="0">
                    <a:srgbClr val="000000">
                      <a:alpha val="70000"/>
                    </a:srgbClr>
                  </a:outerShdw>
                </a:effectLst>
              </a:defRPr>
            </a:lvl1pPr>
          </a:lstStyle>
          <a:p>
            <a:pPr algn="ctr">
              <a:defRPr/>
            </a:pPr>
            <a:fld id="{BE43DD12-8445-4311-879C-171C91E61EDF}" type="slidenum">
              <a:rPr lang="zh-CN" altLang="en-US" smtClean="0">
                <a:solidFill>
                  <a:prstClr val="black"/>
                </a:solidFill>
              </a:rPr>
              <a:pPr algn="ctr">
                <a:defRPr/>
              </a:pPr>
              <a:t>‹#›</a:t>
            </a:fld>
            <a:endParaRPr lang="zh-CN" altLang="en-US" dirty="0">
              <a:solidFill>
                <a:prstClr val="black"/>
              </a:solidFill>
            </a:endParaRPr>
          </a:p>
        </p:txBody>
      </p:sp>
    </p:spTree>
    <p:extLst>
      <p:ext uri="{BB962C8B-B14F-4D97-AF65-F5344CB8AC3E}">
        <p14:creationId xmlns:p14="http://schemas.microsoft.com/office/powerpoint/2010/main" val="29191545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spd="med">
    <p:fade/>
  </p:transition>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057400" y="4038600"/>
            <a:ext cx="5257800" cy="885825"/>
          </a:xfrm>
          <a:prstGeom prst="rect">
            <a:avLst/>
          </a:prstGeom>
          <a:noFill/>
          <a:ln w="9525" algn="ctr">
            <a:noFill/>
            <a:miter lim="800000"/>
            <a:headEnd/>
            <a:tailEnd/>
          </a:ln>
          <a:effectLst/>
        </p:spPr>
        <p:txBody>
          <a:bodyPr>
            <a:spAutoFit/>
          </a:bodyPr>
          <a:lstStyle/>
          <a:p>
            <a:pPr algn="ctr">
              <a:lnSpc>
                <a:spcPct val="130000"/>
              </a:lnSpc>
              <a:defRPr/>
            </a:pPr>
            <a:r>
              <a:rPr lang="en-US" altLang="zh-CN" sz="2000">
                <a:solidFill>
                  <a:srgbClr val="000000"/>
                </a:solidFill>
                <a:ea typeface="华文细黑" pitchFamily="2" charset="-122"/>
              </a:rPr>
              <a:t>Hangzhou H3C Technologies Co., Ltd.</a:t>
            </a:r>
          </a:p>
          <a:p>
            <a:pPr algn="ctr">
              <a:lnSpc>
                <a:spcPct val="130000"/>
              </a:lnSpc>
              <a:defRPr/>
            </a:pPr>
            <a:r>
              <a:rPr lang="en-US" altLang="zh-CN" sz="2000">
                <a:solidFill>
                  <a:srgbClr val="000000"/>
                </a:solidFill>
                <a:ea typeface="华文细黑" pitchFamily="2" charset="-122"/>
              </a:rPr>
              <a:t>www.h3c.com</a:t>
            </a:r>
          </a:p>
        </p:txBody>
      </p:sp>
      <p:pic>
        <p:nvPicPr>
          <p:cNvPr id="4099" name="Picture 3" descr="H3C+英文口号_红灰"/>
          <p:cNvPicPr>
            <a:picLocks noChangeAspect="1" noChangeArrowheads="1"/>
          </p:cNvPicPr>
          <p:nvPr/>
        </p:nvPicPr>
        <p:blipFill>
          <a:blip r:embed="rId21" cstate="print"/>
          <a:srcRect l="-4047" t="-10257" r="-5815" b="33334"/>
          <a:stretch>
            <a:fillRect/>
          </a:stretch>
        </p:blipFill>
        <p:spPr bwMode="auto">
          <a:xfrm>
            <a:off x="2895600" y="2286000"/>
            <a:ext cx="3620616" cy="1143000"/>
          </a:xfrm>
          <a:prstGeom prst="rect">
            <a:avLst/>
          </a:prstGeom>
          <a:noFill/>
          <a:ln w="9525">
            <a:noFill/>
            <a:miter lim="800000"/>
            <a:headEnd/>
            <a:tailEnd/>
          </a:ln>
        </p:spPr>
      </p:pic>
    </p:spTree>
    <p:extLst>
      <p:ext uri="{BB962C8B-B14F-4D97-AF65-F5344CB8AC3E}">
        <p14:creationId xmlns:p14="http://schemas.microsoft.com/office/powerpoint/2010/main" val="388073728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34.png"/><Relationship Id="rId3" Type="http://schemas.openxmlformats.org/officeDocument/2006/relationships/image" Target="../media/image36.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5.png"/><Relationship Id="rId11" Type="http://schemas.openxmlformats.org/officeDocument/2006/relationships/image" Target="../media/image43.png"/><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png"/><Relationship Id="rId7"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4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4.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12.xml"/><Relationship Id="rId5" Type="http://schemas.openxmlformats.org/officeDocument/2006/relationships/image" Target="../media/image59.jpeg"/><Relationship Id="rId4" Type="http://schemas.openxmlformats.org/officeDocument/2006/relationships/image" Target="../media/image58.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4.pn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512" y="5373216"/>
            <a:ext cx="9180512" cy="148478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H3C   </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网络产品部  交换机产品管理部 </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2014</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年</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3</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月 </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pic>
        <p:nvPicPr>
          <p:cNvPr id="7" name="Picture 40" descr="H3C_彩色"/>
          <p:cNvPicPr>
            <a:picLocks noChangeAspect="1" noChangeArrowheads="1"/>
          </p:cNvPicPr>
          <p:nvPr/>
        </p:nvPicPr>
        <p:blipFill>
          <a:blip r:embed="rId3" cstate="print"/>
          <a:srcRect l="-5000" t="-19835" r="-10001" b="-19008"/>
          <a:stretch>
            <a:fillRect/>
          </a:stretch>
        </p:blipFill>
        <p:spPr bwMode="auto">
          <a:xfrm>
            <a:off x="7308304" y="332656"/>
            <a:ext cx="1501775" cy="457200"/>
          </a:xfrm>
          <a:prstGeom prst="rect">
            <a:avLst/>
          </a:prstGeom>
          <a:noFill/>
          <a:ln w="9525">
            <a:noFill/>
            <a:miter lim="800000"/>
            <a:headEnd/>
            <a:tailEnd/>
          </a:ln>
        </p:spPr>
      </p:pic>
      <p:sp>
        <p:nvSpPr>
          <p:cNvPr id="8" name="矩形 7"/>
          <p:cNvSpPr/>
          <p:nvPr/>
        </p:nvSpPr>
        <p:spPr>
          <a:xfrm>
            <a:off x="0" y="1652607"/>
            <a:ext cx="9144000" cy="1200329"/>
          </a:xfrm>
          <a:prstGeom prst="rect">
            <a:avLst/>
          </a:prstGeom>
          <a:noFill/>
        </p:spPr>
        <p:txBody>
          <a:bodyPr wrap="square" lIns="91440" tIns="45720" rIns="91440" bIns="45720">
            <a:spAutoFit/>
          </a:bodyPr>
          <a:lstStyle/>
          <a:p>
            <a:pPr lvl="0" algn="ctr" fontAlgn="base">
              <a:spcBef>
                <a:spcPct val="0"/>
              </a:spcBef>
              <a:spcAft>
                <a:spcPct val="0"/>
              </a:spcAft>
            </a:pPr>
            <a:r>
              <a:rPr lang="en-US" altLang="en-US" sz="4400" b="1" dirty="0" smtClean="0">
                <a:solidFill>
                  <a:srgbClr val="CC3300"/>
                </a:solidFill>
                <a:latin typeface="Arial" pitchFamily="34" charset="0"/>
                <a:ea typeface="华文细黑" pitchFamily="2" charset="-122"/>
                <a:cs typeface="Arial" pitchFamily="34" charset="0"/>
              </a:rPr>
              <a:t>H3C IRF3</a:t>
            </a:r>
            <a:r>
              <a:rPr lang="zh-CN" altLang="en-US" sz="4400" b="1" dirty="0" smtClean="0">
                <a:solidFill>
                  <a:srgbClr val="CC3300"/>
                </a:solidFill>
                <a:latin typeface="Arial" pitchFamily="34" charset="0"/>
                <a:ea typeface="华文细黑" pitchFamily="2" charset="-122"/>
                <a:cs typeface="Arial" pitchFamily="34" charset="0"/>
              </a:rPr>
              <a:t>纵向</a:t>
            </a:r>
            <a:r>
              <a:rPr lang="zh-CN" altLang="en-US" sz="4400" b="1" dirty="0">
                <a:solidFill>
                  <a:srgbClr val="CC3300"/>
                </a:solidFill>
                <a:latin typeface="Arial" pitchFamily="34" charset="0"/>
                <a:ea typeface="华文细黑" pitchFamily="2" charset="-122"/>
                <a:cs typeface="Arial" pitchFamily="34" charset="0"/>
              </a:rPr>
              <a:t>虚拟化</a:t>
            </a:r>
            <a:r>
              <a:rPr lang="zh-CN" altLang="en-US" sz="4400" b="1" dirty="0" smtClean="0">
                <a:solidFill>
                  <a:srgbClr val="CC3300"/>
                </a:solidFill>
                <a:latin typeface="Arial" pitchFamily="34" charset="0"/>
                <a:ea typeface="华文细黑" pitchFamily="2" charset="-122"/>
                <a:cs typeface="Arial" pitchFamily="34" charset="0"/>
              </a:rPr>
              <a:t>解决</a:t>
            </a:r>
            <a:r>
              <a:rPr lang="zh-CN" altLang="en-US" sz="4400" b="1" dirty="0" smtClean="0">
                <a:solidFill>
                  <a:srgbClr val="CC3300"/>
                </a:solidFill>
                <a:latin typeface="华文中宋" pitchFamily="2" charset="-122"/>
                <a:ea typeface="华文细黑" pitchFamily="2" charset="-122"/>
                <a:cs typeface="Arial" pitchFamily="34" charset="0"/>
              </a:rPr>
              <a:t>方案</a:t>
            </a:r>
            <a:endParaRPr lang="en-US" altLang="zh-CN" sz="4400" b="1" dirty="0" smtClean="0">
              <a:solidFill>
                <a:srgbClr val="CC3300"/>
              </a:solidFill>
              <a:latin typeface="华文中宋" pitchFamily="2" charset="-122"/>
              <a:ea typeface="华文细黑" pitchFamily="2" charset="-122"/>
              <a:cs typeface="Arial" pitchFamily="34" charset="0"/>
            </a:endParaRPr>
          </a:p>
          <a:p>
            <a:pPr lvl="0" algn="ctr" fontAlgn="base">
              <a:spcBef>
                <a:spcPct val="0"/>
              </a:spcBef>
              <a:spcAft>
                <a:spcPct val="0"/>
              </a:spcAft>
            </a:pPr>
            <a:r>
              <a:rPr lang="en-US" altLang="zh-CN" sz="2800" dirty="0" smtClean="0">
                <a:solidFill>
                  <a:srgbClr val="C00000"/>
                </a:solidFill>
              </a:rPr>
              <a:t>H3C IRF3 </a:t>
            </a:r>
            <a:r>
              <a:rPr lang="en-US" altLang="zh-CN" sz="2800" dirty="0">
                <a:solidFill>
                  <a:srgbClr val="C00000"/>
                </a:solidFill>
              </a:rPr>
              <a:t>Vertical virtualization Solutions</a:t>
            </a:r>
          </a:p>
        </p:txBody>
      </p:sp>
      <p:sp>
        <p:nvSpPr>
          <p:cNvPr id="6" name="TextBox 5"/>
          <p:cNvSpPr txBox="1"/>
          <p:nvPr/>
        </p:nvSpPr>
        <p:spPr>
          <a:xfrm>
            <a:off x="251520" y="476672"/>
            <a:ext cx="927720" cy="338554"/>
          </a:xfrm>
          <a:prstGeom prst="rect">
            <a:avLst/>
          </a:prstGeom>
          <a:solidFill>
            <a:schemeClr val="bg1"/>
          </a:solidFill>
        </p:spPr>
        <p:txBody>
          <a:bodyPr wrap="square" rtlCol="0">
            <a:spAutoFit/>
          </a:bodyPr>
          <a:lstStyle/>
          <a:p>
            <a:r>
              <a:rPr lang="zh-CN" altLang="en-US" sz="1600" cap="all" dirty="0" smtClean="0">
                <a:ln w="9000" cmpd="sng">
                  <a:solidFill>
                    <a:schemeClr val="accent4">
                      <a:shade val="50000"/>
                      <a:satMod val="120000"/>
                    </a:schemeClr>
                  </a:solidFill>
                  <a:prstDash val="solid"/>
                </a:ln>
                <a:solidFill>
                  <a:schemeClr val="accent1">
                    <a:lumMod val="50000"/>
                  </a:schemeClr>
                </a:solidFill>
                <a:effectLst>
                  <a:reflection blurRad="12700" stA="28000" endPos="45000" dist="1000" dir="5400000" sy="-100000" algn="bl" rotWithShape="0"/>
                </a:effectLst>
                <a:latin typeface="+mj-lt"/>
              </a:rPr>
              <a:t>机     密</a:t>
            </a:r>
            <a:endParaRPr lang="zh-CN" altLang="en-US" sz="1600" cap="all" dirty="0">
              <a:ln w="9000" cmpd="sng">
                <a:solidFill>
                  <a:schemeClr val="accent4">
                    <a:shade val="50000"/>
                    <a:satMod val="120000"/>
                  </a:schemeClr>
                </a:solidFill>
                <a:prstDash val="solid"/>
              </a:ln>
              <a:solidFill>
                <a:schemeClr val="accent1">
                  <a:lumMod val="50000"/>
                </a:schemeClr>
              </a:solidFill>
              <a:effectLst>
                <a:reflection blurRad="12700" stA="28000" endPos="45000" dist="1000" dir="5400000" sy="-100000" algn="bl" rotWithShape="0"/>
              </a:effectLst>
              <a:latin typeface="+mj-lt"/>
            </a:endParaRPr>
          </a:p>
        </p:txBody>
      </p:sp>
    </p:spTree>
    <p:extLst>
      <p:ext uri="{BB962C8B-B14F-4D97-AF65-F5344CB8AC3E}">
        <p14:creationId xmlns:p14="http://schemas.microsoft.com/office/powerpoint/2010/main" val="6403941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0" y="0"/>
            <a:ext cx="8604448" cy="584775"/>
          </a:xfrm>
          <a:prstGeom prst="rect">
            <a:avLst/>
          </a:prstGeom>
        </p:spPr>
        <p:txBody>
          <a:bodyPr/>
          <a:lstStyle/>
          <a:p>
            <a:pPr fontAlgn="base">
              <a:spcBef>
                <a:spcPct val="0"/>
              </a:spcBef>
              <a:spcAft>
                <a:spcPct val="0"/>
              </a:spcAft>
            </a:pPr>
            <a:r>
              <a:rPr lang="zh-CN" altLang="en-US" sz="3200" b="1" dirty="0" smtClean="0">
                <a:solidFill>
                  <a:srgbClr val="C00000"/>
                </a:solidFill>
                <a:latin typeface="微软雅黑" pitchFamily="34" charset="-122"/>
                <a:ea typeface="微软雅黑" pitchFamily="34" charset="-122"/>
              </a:rPr>
              <a:t>高性价比：从</a:t>
            </a:r>
            <a:r>
              <a:rPr lang="en-US" altLang="zh-CN" sz="3200" b="1" dirty="0" smtClean="0">
                <a:solidFill>
                  <a:srgbClr val="C00000"/>
                </a:solidFill>
                <a:latin typeface="微软雅黑" pitchFamily="34" charset="-122"/>
                <a:ea typeface="微软雅黑" pitchFamily="34" charset="-122"/>
              </a:rPr>
              <a:t>L3</a:t>
            </a:r>
            <a:r>
              <a:rPr lang="zh-CN" altLang="en-US" sz="3200" b="1" dirty="0" smtClean="0">
                <a:solidFill>
                  <a:srgbClr val="C00000"/>
                </a:solidFill>
                <a:latin typeface="微软雅黑" pitchFamily="34" charset="-122"/>
                <a:ea typeface="微软雅黑" pitchFamily="34" charset="-122"/>
              </a:rPr>
              <a:t>层网络演变为大二层</a:t>
            </a:r>
          </a:p>
        </p:txBody>
      </p:sp>
      <p:sp>
        <p:nvSpPr>
          <p:cNvPr id="36868" name="下箭头 1439"/>
          <p:cNvSpPr>
            <a:spLocks noChangeArrowheads="1"/>
          </p:cNvSpPr>
          <p:nvPr/>
        </p:nvSpPr>
        <p:spPr bwMode="auto">
          <a:xfrm rot="4315229">
            <a:off x="4047742" y="1595561"/>
            <a:ext cx="411162" cy="2960163"/>
          </a:xfrm>
          <a:prstGeom prst="downArrow">
            <a:avLst>
              <a:gd name="adj1" fmla="val 50000"/>
              <a:gd name="adj2" fmla="val 50038"/>
            </a:avLst>
          </a:prstGeom>
          <a:solidFill>
            <a:schemeClr val="bg1"/>
          </a:solidFill>
          <a:ln w="19050" algn="ctr">
            <a:solidFill>
              <a:schemeClr val="folHlink"/>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6869" name="Text Box 9"/>
          <p:cNvSpPr txBox="1">
            <a:spLocks noChangeArrowheads="1"/>
          </p:cNvSpPr>
          <p:nvPr/>
        </p:nvSpPr>
        <p:spPr bwMode="auto">
          <a:xfrm>
            <a:off x="4680520" y="4005064"/>
            <a:ext cx="4427984" cy="2169825"/>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buFont typeface="Wingdings" pitchFamily="2" charset="2"/>
              <a:buChar char="Ø"/>
            </a:pPr>
            <a:r>
              <a:rPr kumimoji="1" lang="zh-CN" altLang="en-US" dirty="0">
                <a:solidFill>
                  <a:schemeClr val="bg1"/>
                </a:solidFill>
                <a:latin typeface="微软雅黑" pitchFamily="34" charset="-122"/>
                <a:ea typeface="微软雅黑" pitchFamily="34" charset="-122"/>
              </a:rPr>
              <a:t>接入设备提供</a:t>
            </a:r>
            <a:r>
              <a:rPr kumimoji="1" lang="en-US" altLang="zh-CN" dirty="0">
                <a:solidFill>
                  <a:schemeClr val="bg1"/>
                </a:solidFill>
                <a:latin typeface="微软雅黑" pitchFamily="34" charset="-122"/>
                <a:ea typeface="微软雅黑" pitchFamily="34" charset="-122"/>
              </a:rPr>
              <a:t>L2</a:t>
            </a:r>
            <a:r>
              <a:rPr kumimoji="1" lang="zh-CN" altLang="en-US" dirty="0">
                <a:solidFill>
                  <a:schemeClr val="bg1"/>
                </a:solidFill>
                <a:latin typeface="微软雅黑" pitchFamily="34" charset="-122"/>
                <a:ea typeface="微软雅黑" pitchFamily="34" charset="-122"/>
              </a:rPr>
              <a:t>接入</a:t>
            </a:r>
            <a:endParaRPr kumimoji="1" lang="en-US" altLang="zh-CN"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zh-CN" altLang="en-US" dirty="0">
                <a:solidFill>
                  <a:schemeClr val="bg1"/>
                </a:solidFill>
                <a:latin typeface="微软雅黑" pitchFamily="34" charset="-122"/>
                <a:ea typeface="微软雅黑" pitchFamily="34" charset="-122"/>
              </a:rPr>
              <a:t>不同的</a:t>
            </a:r>
            <a:r>
              <a:rPr kumimoji="1" lang="en-US" altLang="zh-CN" dirty="0">
                <a:solidFill>
                  <a:schemeClr val="bg1"/>
                </a:solidFill>
                <a:latin typeface="微软雅黑" pitchFamily="34" charset="-122"/>
                <a:ea typeface="微软雅黑" pitchFamily="34" charset="-122"/>
              </a:rPr>
              <a:t>L2</a:t>
            </a:r>
            <a:r>
              <a:rPr kumimoji="1" lang="zh-CN" altLang="en-US" dirty="0">
                <a:solidFill>
                  <a:schemeClr val="bg1"/>
                </a:solidFill>
                <a:latin typeface="微软雅黑" pitchFamily="34" charset="-122"/>
                <a:ea typeface="微软雅黑" pitchFamily="34" charset="-122"/>
              </a:rPr>
              <a:t>之间只能</a:t>
            </a:r>
            <a:r>
              <a:rPr kumimoji="1" lang="en-US" altLang="zh-CN" dirty="0">
                <a:solidFill>
                  <a:schemeClr val="bg1"/>
                </a:solidFill>
                <a:latin typeface="微软雅黑" pitchFamily="34" charset="-122"/>
                <a:ea typeface="微软雅黑" pitchFamily="34" charset="-122"/>
              </a:rPr>
              <a:t>L3</a:t>
            </a:r>
            <a:r>
              <a:rPr kumimoji="1" lang="zh-CN" altLang="en-US" dirty="0">
                <a:solidFill>
                  <a:schemeClr val="bg1"/>
                </a:solidFill>
                <a:latin typeface="微软雅黑" pitchFamily="34" charset="-122"/>
                <a:ea typeface="微软雅黑" pitchFamily="34" charset="-122"/>
              </a:rPr>
              <a:t>通信，</a:t>
            </a:r>
            <a:r>
              <a:rPr kumimoji="1" lang="en-US" altLang="zh-CN" dirty="0">
                <a:solidFill>
                  <a:schemeClr val="bg1"/>
                </a:solidFill>
                <a:latin typeface="微软雅黑" pitchFamily="34" charset="-122"/>
                <a:ea typeface="微软雅黑" pitchFamily="34" charset="-122"/>
              </a:rPr>
              <a:t>L3</a:t>
            </a:r>
            <a:r>
              <a:rPr kumimoji="1" lang="zh-CN" altLang="en-US" dirty="0">
                <a:solidFill>
                  <a:schemeClr val="bg1"/>
                </a:solidFill>
                <a:latin typeface="微软雅黑" pitchFamily="34" charset="-122"/>
                <a:ea typeface="微软雅黑" pitchFamily="34" charset="-122"/>
              </a:rPr>
              <a:t>由汇聚设备提供</a:t>
            </a:r>
            <a:endParaRPr kumimoji="1" lang="en-US" altLang="zh-CN"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en-US" altLang="zh-CN" dirty="0">
                <a:solidFill>
                  <a:schemeClr val="bg1"/>
                </a:solidFill>
                <a:latin typeface="微软雅黑" pitchFamily="34" charset="-122"/>
                <a:ea typeface="微软雅黑" pitchFamily="34" charset="-122"/>
              </a:rPr>
              <a:t>L2</a:t>
            </a:r>
            <a:r>
              <a:rPr kumimoji="1" lang="zh-CN" altLang="en-US" dirty="0">
                <a:solidFill>
                  <a:schemeClr val="bg1"/>
                </a:solidFill>
                <a:latin typeface="微软雅黑" pitchFamily="34" charset="-122"/>
                <a:ea typeface="微软雅黑" pitchFamily="34" charset="-122"/>
              </a:rPr>
              <a:t>设备之间横向堆叠，以提供服务器接入的可靠性，通过增加成本提供可靠性</a:t>
            </a:r>
            <a:endParaRPr kumimoji="1" lang="en-US" altLang="zh-CN" dirty="0">
              <a:solidFill>
                <a:schemeClr val="bg1"/>
              </a:solidFill>
              <a:latin typeface="微软雅黑" pitchFamily="34" charset="-122"/>
              <a:ea typeface="微软雅黑" pitchFamily="34" charset="-122"/>
            </a:endParaRPr>
          </a:p>
        </p:txBody>
      </p:sp>
      <p:sp>
        <p:nvSpPr>
          <p:cNvPr id="36870" name="Text Box 9"/>
          <p:cNvSpPr txBox="1">
            <a:spLocks noChangeArrowheads="1"/>
          </p:cNvSpPr>
          <p:nvPr/>
        </p:nvSpPr>
        <p:spPr bwMode="auto">
          <a:xfrm>
            <a:off x="35496" y="836712"/>
            <a:ext cx="4824536" cy="1754326"/>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buFont typeface="Wingdings" pitchFamily="2" charset="2"/>
              <a:buChar char="Ø"/>
            </a:pPr>
            <a:r>
              <a:rPr kumimoji="1" lang="zh-CN" altLang="en-US" dirty="0">
                <a:solidFill>
                  <a:schemeClr val="bg1"/>
                </a:solidFill>
                <a:latin typeface="微软雅黑" pitchFamily="34" charset="-122"/>
                <a:ea typeface="微软雅黑" pitchFamily="34" charset="-122"/>
              </a:rPr>
              <a:t>整个网络为大二层</a:t>
            </a:r>
            <a:endParaRPr kumimoji="1" lang="en-US" altLang="zh-CN"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zh-CN" altLang="en-US" dirty="0">
                <a:solidFill>
                  <a:schemeClr val="bg1"/>
                </a:solidFill>
                <a:latin typeface="微软雅黑" pitchFamily="34" charset="-122"/>
                <a:ea typeface="微软雅黑" pitchFamily="34" charset="-122"/>
              </a:rPr>
              <a:t>接入设备之间不需要直接连接就可以提供设备之间的可靠性，既节省成本又提供可靠性</a:t>
            </a:r>
            <a:endParaRPr kumimoji="1" lang="en-US" altLang="zh-CN"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zh-CN" altLang="en-US" dirty="0">
                <a:solidFill>
                  <a:schemeClr val="bg1"/>
                </a:solidFill>
                <a:latin typeface="微软雅黑" pitchFamily="34" charset="-122"/>
                <a:ea typeface="微软雅黑" pitchFamily="34" charset="-122"/>
              </a:rPr>
              <a:t>部分现有网络设备通过升级就可以完成演变</a:t>
            </a:r>
            <a:endParaRPr kumimoji="1" lang="en-US" altLang="zh-CN" dirty="0">
              <a:solidFill>
                <a:schemeClr val="bg1"/>
              </a:solidFill>
              <a:latin typeface="微软雅黑" pitchFamily="34" charset="-122"/>
              <a:ea typeface="微软雅黑" pitchFamily="34" charset="-122"/>
            </a:endParaRPr>
          </a:p>
        </p:txBody>
      </p:sp>
      <p:sp>
        <p:nvSpPr>
          <p:cNvPr id="36871" name="爆炸形 1 1442"/>
          <p:cNvSpPr>
            <a:spLocks noChangeArrowheads="1"/>
          </p:cNvSpPr>
          <p:nvPr/>
        </p:nvSpPr>
        <p:spPr bwMode="auto">
          <a:xfrm>
            <a:off x="3563938" y="2434575"/>
            <a:ext cx="2088182" cy="1642348"/>
          </a:xfrm>
          <a:prstGeom prst="irregularSeal1">
            <a:avLst/>
          </a:prstGeom>
          <a:solidFill>
            <a:schemeClr val="bg1"/>
          </a:solidFill>
          <a:ln w="19050" algn="ctr">
            <a:solidFill>
              <a:schemeClr val="folHlink"/>
            </a:solidFill>
            <a:round/>
            <a:headEnd/>
            <a:tailEnd/>
          </a:ln>
        </p:spPr>
        <p:txBody>
          <a:bodyPr wrap="square" lIns="0" tIns="0" rIns="0" bIns="0">
            <a:spAutoFit/>
          </a:bodyPr>
          <a:lstStyle/>
          <a:p>
            <a:pPr eaLnBrk="1" hangingPunct="1">
              <a:spcBef>
                <a:spcPct val="50000"/>
              </a:spcBef>
              <a:buClrTx/>
              <a:buSzTx/>
            </a:pPr>
            <a:r>
              <a:rPr lang="zh-CN" altLang="en-US" sz="1400" b="1" dirty="0" smtClean="0">
                <a:solidFill>
                  <a:srgbClr val="FF0000"/>
                </a:solidFill>
              </a:rPr>
              <a:t>零</a:t>
            </a:r>
            <a:r>
              <a:rPr lang="zh-CN" altLang="en-US" sz="1200" b="1" dirty="0" smtClean="0"/>
              <a:t>成</a:t>
            </a:r>
            <a:r>
              <a:rPr lang="zh-CN" altLang="en-US" sz="1200" b="1" dirty="0"/>
              <a:t>本演变</a:t>
            </a:r>
            <a:r>
              <a:rPr lang="zh-CN" altLang="en-US" sz="1200" b="1" dirty="0" smtClean="0"/>
              <a:t>（且省去了接入设</a:t>
            </a:r>
            <a:r>
              <a:rPr lang="zh-CN" altLang="en-US" sz="1200" b="1" dirty="0"/>
              <a:t>备之间堆叠连接）</a:t>
            </a:r>
          </a:p>
        </p:txBody>
      </p:sp>
      <p:grpSp>
        <p:nvGrpSpPr>
          <p:cNvPr id="2" name="组合 102"/>
          <p:cNvGrpSpPr/>
          <p:nvPr/>
        </p:nvGrpSpPr>
        <p:grpSpPr>
          <a:xfrm>
            <a:off x="179388" y="3645024"/>
            <a:ext cx="3168650" cy="2376488"/>
            <a:chOff x="179388" y="3644900"/>
            <a:chExt cx="3168650" cy="2376488"/>
          </a:xfrm>
        </p:grpSpPr>
        <p:pic>
          <p:nvPicPr>
            <p:cNvPr id="36920" name="Picture 6" descr="s7500e"/>
            <p:cNvPicPr>
              <a:picLocks noChangeAspect="1" noChangeArrowheads="1"/>
            </p:cNvPicPr>
            <p:nvPr/>
          </p:nvPicPr>
          <p:blipFill>
            <a:blip r:embed="rId3" cstate="print"/>
            <a:srcRect/>
            <a:stretch>
              <a:fillRect/>
            </a:stretch>
          </p:blipFill>
          <p:spPr bwMode="auto">
            <a:xfrm>
              <a:off x="833438" y="3789363"/>
              <a:ext cx="579437" cy="709612"/>
            </a:xfrm>
            <a:prstGeom prst="rect">
              <a:avLst/>
            </a:prstGeom>
            <a:noFill/>
            <a:ln w="9525">
              <a:noFill/>
              <a:miter lim="800000"/>
              <a:headEnd/>
              <a:tailEnd/>
            </a:ln>
          </p:spPr>
        </p:pic>
        <p:pic>
          <p:nvPicPr>
            <p:cNvPr id="36921" name="Picture 6" descr="s7500e"/>
            <p:cNvPicPr>
              <a:picLocks noChangeAspect="1" noChangeArrowheads="1"/>
            </p:cNvPicPr>
            <p:nvPr/>
          </p:nvPicPr>
          <p:blipFill>
            <a:blip r:embed="rId3" cstate="print"/>
            <a:srcRect/>
            <a:stretch>
              <a:fillRect/>
            </a:stretch>
          </p:blipFill>
          <p:spPr bwMode="auto">
            <a:xfrm>
              <a:off x="1979613" y="3789363"/>
              <a:ext cx="579437" cy="709612"/>
            </a:xfrm>
            <a:prstGeom prst="rect">
              <a:avLst/>
            </a:prstGeom>
            <a:noFill/>
            <a:ln w="9525">
              <a:noFill/>
              <a:miter lim="800000"/>
              <a:headEnd/>
              <a:tailEnd/>
            </a:ln>
          </p:spPr>
        </p:pic>
        <p:cxnSp>
          <p:nvCxnSpPr>
            <p:cNvPr id="36922" name="直接连接符 265"/>
            <p:cNvCxnSpPr>
              <a:cxnSpLocks noChangeShapeType="1"/>
            </p:cNvCxnSpPr>
            <p:nvPr/>
          </p:nvCxnSpPr>
          <p:spPr bwMode="auto">
            <a:xfrm>
              <a:off x="1412875" y="4143375"/>
              <a:ext cx="566738" cy="0"/>
            </a:xfrm>
            <a:prstGeom prst="line">
              <a:avLst/>
            </a:prstGeom>
            <a:noFill/>
            <a:ln w="57150" algn="ctr">
              <a:solidFill>
                <a:srgbClr val="4A7EBB"/>
              </a:solidFill>
              <a:round/>
              <a:headEnd/>
              <a:tailEnd/>
            </a:ln>
          </p:spPr>
        </p:cxnSp>
        <p:pic>
          <p:nvPicPr>
            <p:cNvPr id="36923" name="Picture 5" descr="通用交换机"/>
            <p:cNvPicPr>
              <a:picLocks noChangeAspect="1" noChangeArrowheads="1"/>
            </p:cNvPicPr>
            <p:nvPr/>
          </p:nvPicPr>
          <p:blipFill>
            <a:blip r:embed="rId4" cstate="print"/>
            <a:srcRect/>
            <a:stretch>
              <a:fillRect/>
            </a:stretch>
          </p:blipFill>
          <p:spPr bwMode="auto">
            <a:xfrm>
              <a:off x="323850" y="4941888"/>
              <a:ext cx="587375" cy="531812"/>
            </a:xfrm>
            <a:prstGeom prst="rect">
              <a:avLst/>
            </a:prstGeom>
            <a:noFill/>
            <a:ln w="9525">
              <a:noFill/>
              <a:miter lim="800000"/>
              <a:headEnd/>
              <a:tailEnd/>
            </a:ln>
          </p:spPr>
        </p:pic>
        <p:pic>
          <p:nvPicPr>
            <p:cNvPr id="36924" name="Picture 5" descr="通用交换机"/>
            <p:cNvPicPr>
              <a:picLocks noChangeAspect="1" noChangeArrowheads="1"/>
            </p:cNvPicPr>
            <p:nvPr/>
          </p:nvPicPr>
          <p:blipFill>
            <a:blip r:embed="rId4" cstate="print"/>
            <a:srcRect/>
            <a:stretch>
              <a:fillRect/>
            </a:stretch>
          </p:blipFill>
          <p:spPr bwMode="auto">
            <a:xfrm>
              <a:off x="1103313" y="4941888"/>
              <a:ext cx="588962" cy="531812"/>
            </a:xfrm>
            <a:prstGeom prst="rect">
              <a:avLst/>
            </a:prstGeom>
            <a:noFill/>
            <a:ln w="9525">
              <a:noFill/>
              <a:miter lim="800000"/>
              <a:headEnd/>
              <a:tailEnd/>
            </a:ln>
          </p:spPr>
        </p:pic>
        <p:pic>
          <p:nvPicPr>
            <p:cNvPr id="36925" name="Picture 5" descr="通用交换机"/>
            <p:cNvPicPr>
              <a:picLocks noChangeAspect="1" noChangeArrowheads="1"/>
            </p:cNvPicPr>
            <p:nvPr/>
          </p:nvPicPr>
          <p:blipFill>
            <a:blip r:embed="rId4" cstate="print"/>
            <a:srcRect/>
            <a:stretch>
              <a:fillRect/>
            </a:stretch>
          </p:blipFill>
          <p:spPr bwMode="auto">
            <a:xfrm>
              <a:off x="1908175" y="4911725"/>
              <a:ext cx="587375" cy="533400"/>
            </a:xfrm>
            <a:prstGeom prst="rect">
              <a:avLst/>
            </a:prstGeom>
            <a:noFill/>
            <a:ln w="9525">
              <a:noFill/>
              <a:miter lim="800000"/>
              <a:headEnd/>
              <a:tailEnd/>
            </a:ln>
          </p:spPr>
        </p:pic>
        <p:pic>
          <p:nvPicPr>
            <p:cNvPr id="36926" name="Picture 5" descr="通用交换机"/>
            <p:cNvPicPr>
              <a:picLocks noChangeAspect="1" noChangeArrowheads="1"/>
            </p:cNvPicPr>
            <p:nvPr/>
          </p:nvPicPr>
          <p:blipFill>
            <a:blip r:embed="rId4" cstate="print"/>
            <a:srcRect/>
            <a:stretch>
              <a:fillRect/>
            </a:stretch>
          </p:blipFill>
          <p:spPr bwMode="auto">
            <a:xfrm>
              <a:off x="2687638" y="4911725"/>
              <a:ext cx="588962" cy="533400"/>
            </a:xfrm>
            <a:prstGeom prst="rect">
              <a:avLst/>
            </a:prstGeom>
            <a:noFill/>
            <a:ln w="9525">
              <a:noFill/>
              <a:miter lim="800000"/>
              <a:headEnd/>
              <a:tailEnd/>
            </a:ln>
          </p:spPr>
        </p:pic>
        <p:cxnSp>
          <p:nvCxnSpPr>
            <p:cNvPr id="36927" name="直接连接符 270"/>
            <p:cNvCxnSpPr>
              <a:cxnSpLocks noChangeShapeType="1"/>
            </p:cNvCxnSpPr>
            <p:nvPr/>
          </p:nvCxnSpPr>
          <p:spPr bwMode="auto">
            <a:xfrm flipV="1">
              <a:off x="617538" y="4498975"/>
              <a:ext cx="506412" cy="442913"/>
            </a:xfrm>
            <a:prstGeom prst="line">
              <a:avLst/>
            </a:prstGeom>
            <a:noFill/>
            <a:ln w="38100" algn="ctr">
              <a:solidFill>
                <a:srgbClr val="4A7EBB"/>
              </a:solidFill>
              <a:round/>
              <a:headEnd/>
              <a:tailEnd/>
            </a:ln>
          </p:spPr>
        </p:cxnSp>
        <p:cxnSp>
          <p:nvCxnSpPr>
            <p:cNvPr id="36928" name="直接连接符 271"/>
            <p:cNvCxnSpPr>
              <a:cxnSpLocks noChangeShapeType="1"/>
            </p:cNvCxnSpPr>
            <p:nvPr/>
          </p:nvCxnSpPr>
          <p:spPr bwMode="auto">
            <a:xfrm flipV="1">
              <a:off x="617538" y="4498975"/>
              <a:ext cx="1652587" cy="442913"/>
            </a:xfrm>
            <a:prstGeom prst="line">
              <a:avLst/>
            </a:prstGeom>
            <a:noFill/>
            <a:ln w="38100" algn="ctr">
              <a:solidFill>
                <a:srgbClr val="4A7EBB"/>
              </a:solidFill>
              <a:round/>
              <a:headEnd/>
              <a:tailEnd/>
            </a:ln>
          </p:spPr>
        </p:cxnSp>
        <p:cxnSp>
          <p:nvCxnSpPr>
            <p:cNvPr id="36929" name="直接连接符 272"/>
            <p:cNvCxnSpPr>
              <a:cxnSpLocks noChangeShapeType="1"/>
            </p:cNvCxnSpPr>
            <p:nvPr/>
          </p:nvCxnSpPr>
          <p:spPr bwMode="auto">
            <a:xfrm flipH="1" flipV="1">
              <a:off x="1123950" y="4498975"/>
              <a:ext cx="273050" cy="442913"/>
            </a:xfrm>
            <a:prstGeom prst="line">
              <a:avLst/>
            </a:prstGeom>
            <a:noFill/>
            <a:ln w="38100" algn="ctr">
              <a:solidFill>
                <a:srgbClr val="4A7EBB"/>
              </a:solidFill>
              <a:round/>
              <a:headEnd/>
              <a:tailEnd/>
            </a:ln>
          </p:spPr>
        </p:cxnSp>
        <p:cxnSp>
          <p:nvCxnSpPr>
            <p:cNvPr id="36930" name="直接连接符 273"/>
            <p:cNvCxnSpPr>
              <a:cxnSpLocks noChangeShapeType="1"/>
            </p:cNvCxnSpPr>
            <p:nvPr/>
          </p:nvCxnSpPr>
          <p:spPr bwMode="auto">
            <a:xfrm flipH="1" flipV="1">
              <a:off x="1123950" y="4498975"/>
              <a:ext cx="1077913" cy="412750"/>
            </a:xfrm>
            <a:prstGeom prst="line">
              <a:avLst/>
            </a:prstGeom>
            <a:noFill/>
            <a:ln w="38100" algn="ctr">
              <a:solidFill>
                <a:srgbClr val="4A7EBB"/>
              </a:solidFill>
              <a:round/>
              <a:headEnd/>
              <a:tailEnd/>
            </a:ln>
          </p:spPr>
        </p:cxnSp>
        <p:cxnSp>
          <p:nvCxnSpPr>
            <p:cNvPr id="36931" name="直接连接符 274"/>
            <p:cNvCxnSpPr>
              <a:cxnSpLocks noChangeShapeType="1"/>
            </p:cNvCxnSpPr>
            <p:nvPr/>
          </p:nvCxnSpPr>
          <p:spPr bwMode="auto">
            <a:xfrm flipV="1">
              <a:off x="1397000" y="4498975"/>
              <a:ext cx="873125" cy="442913"/>
            </a:xfrm>
            <a:prstGeom prst="line">
              <a:avLst/>
            </a:prstGeom>
            <a:noFill/>
            <a:ln w="38100" algn="ctr">
              <a:solidFill>
                <a:srgbClr val="4A7EBB"/>
              </a:solidFill>
              <a:round/>
              <a:headEnd/>
              <a:tailEnd/>
            </a:ln>
          </p:spPr>
        </p:cxnSp>
        <p:cxnSp>
          <p:nvCxnSpPr>
            <p:cNvPr id="36932" name="直接连接符 275"/>
            <p:cNvCxnSpPr>
              <a:cxnSpLocks noChangeShapeType="1"/>
            </p:cNvCxnSpPr>
            <p:nvPr/>
          </p:nvCxnSpPr>
          <p:spPr bwMode="auto">
            <a:xfrm flipV="1">
              <a:off x="2201863" y="4498975"/>
              <a:ext cx="68262" cy="412750"/>
            </a:xfrm>
            <a:prstGeom prst="line">
              <a:avLst/>
            </a:prstGeom>
            <a:noFill/>
            <a:ln w="38100" algn="ctr">
              <a:solidFill>
                <a:srgbClr val="4A7EBB"/>
              </a:solidFill>
              <a:round/>
              <a:headEnd/>
              <a:tailEnd/>
            </a:ln>
          </p:spPr>
        </p:cxnSp>
        <p:cxnSp>
          <p:nvCxnSpPr>
            <p:cNvPr id="36933" name="直接连接符 276"/>
            <p:cNvCxnSpPr>
              <a:cxnSpLocks noChangeShapeType="1"/>
            </p:cNvCxnSpPr>
            <p:nvPr/>
          </p:nvCxnSpPr>
          <p:spPr bwMode="auto">
            <a:xfrm flipH="1" flipV="1">
              <a:off x="1123950" y="4498975"/>
              <a:ext cx="1857375" cy="412750"/>
            </a:xfrm>
            <a:prstGeom prst="line">
              <a:avLst/>
            </a:prstGeom>
            <a:noFill/>
            <a:ln w="38100" algn="ctr">
              <a:solidFill>
                <a:srgbClr val="4A7EBB"/>
              </a:solidFill>
              <a:round/>
              <a:headEnd/>
              <a:tailEnd/>
            </a:ln>
          </p:spPr>
        </p:cxnSp>
        <p:cxnSp>
          <p:nvCxnSpPr>
            <p:cNvPr id="36934" name="直接连接符 277"/>
            <p:cNvCxnSpPr>
              <a:cxnSpLocks noChangeShapeType="1"/>
            </p:cNvCxnSpPr>
            <p:nvPr/>
          </p:nvCxnSpPr>
          <p:spPr bwMode="auto">
            <a:xfrm flipH="1" flipV="1">
              <a:off x="2270125" y="4498975"/>
              <a:ext cx="711200" cy="412750"/>
            </a:xfrm>
            <a:prstGeom prst="line">
              <a:avLst/>
            </a:prstGeom>
            <a:noFill/>
            <a:ln w="38100" algn="ctr">
              <a:solidFill>
                <a:srgbClr val="4A7EBB"/>
              </a:solidFill>
              <a:round/>
              <a:headEnd/>
              <a:tailEnd/>
            </a:ln>
          </p:spPr>
        </p:cxnSp>
        <p:pic>
          <p:nvPicPr>
            <p:cNvPr id="36935" name="Picture 31" descr="服务器类"/>
            <p:cNvPicPr>
              <a:picLocks noChangeAspect="1" noChangeArrowheads="1"/>
            </p:cNvPicPr>
            <p:nvPr/>
          </p:nvPicPr>
          <p:blipFill>
            <a:blip r:embed="rId5" cstate="print"/>
            <a:srcRect/>
            <a:stretch>
              <a:fillRect/>
            </a:stretch>
          </p:blipFill>
          <p:spPr bwMode="auto">
            <a:xfrm>
              <a:off x="2693988" y="5805488"/>
              <a:ext cx="149225" cy="215900"/>
            </a:xfrm>
            <a:prstGeom prst="rect">
              <a:avLst/>
            </a:prstGeom>
            <a:noFill/>
            <a:ln w="9525">
              <a:noFill/>
              <a:miter lim="800000"/>
              <a:headEnd/>
              <a:tailEnd/>
            </a:ln>
          </p:spPr>
        </p:pic>
        <p:pic>
          <p:nvPicPr>
            <p:cNvPr id="36936" name="Picture 31" descr="服务器类"/>
            <p:cNvPicPr>
              <a:picLocks noChangeAspect="1" noChangeArrowheads="1"/>
            </p:cNvPicPr>
            <p:nvPr/>
          </p:nvPicPr>
          <p:blipFill>
            <a:blip r:embed="rId5" cstate="print"/>
            <a:srcRect/>
            <a:stretch>
              <a:fillRect/>
            </a:stretch>
          </p:blipFill>
          <p:spPr bwMode="auto">
            <a:xfrm>
              <a:off x="2909888" y="5805488"/>
              <a:ext cx="149225" cy="215900"/>
            </a:xfrm>
            <a:prstGeom prst="rect">
              <a:avLst/>
            </a:prstGeom>
            <a:noFill/>
            <a:ln w="9525">
              <a:noFill/>
              <a:miter lim="800000"/>
              <a:headEnd/>
              <a:tailEnd/>
            </a:ln>
          </p:spPr>
        </p:pic>
        <p:pic>
          <p:nvPicPr>
            <p:cNvPr id="36937" name="Picture 31" descr="服务器类"/>
            <p:cNvPicPr>
              <a:picLocks noChangeAspect="1" noChangeArrowheads="1"/>
            </p:cNvPicPr>
            <p:nvPr/>
          </p:nvPicPr>
          <p:blipFill>
            <a:blip r:embed="rId5" cstate="print"/>
            <a:srcRect/>
            <a:stretch>
              <a:fillRect/>
            </a:stretch>
          </p:blipFill>
          <p:spPr bwMode="auto">
            <a:xfrm>
              <a:off x="3125788" y="5805488"/>
              <a:ext cx="150812" cy="215900"/>
            </a:xfrm>
            <a:prstGeom prst="rect">
              <a:avLst/>
            </a:prstGeom>
            <a:noFill/>
            <a:ln w="9525">
              <a:noFill/>
              <a:miter lim="800000"/>
              <a:headEnd/>
              <a:tailEnd/>
            </a:ln>
          </p:spPr>
        </p:pic>
        <p:pic>
          <p:nvPicPr>
            <p:cNvPr id="36938" name="Picture 31" descr="服务器类"/>
            <p:cNvPicPr>
              <a:picLocks noChangeAspect="1" noChangeArrowheads="1"/>
            </p:cNvPicPr>
            <p:nvPr/>
          </p:nvPicPr>
          <p:blipFill>
            <a:blip r:embed="rId5" cstate="print"/>
            <a:srcRect/>
            <a:stretch>
              <a:fillRect/>
            </a:stretch>
          </p:blipFill>
          <p:spPr bwMode="auto">
            <a:xfrm>
              <a:off x="1901825" y="5805488"/>
              <a:ext cx="149225" cy="215900"/>
            </a:xfrm>
            <a:prstGeom prst="rect">
              <a:avLst/>
            </a:prstGeom>
            <a:noFill/>
            <a:ln w="9525">
              <a:noFill/>
              <a:miter lim="800000"/>
              <a:headEnd/>
              <a:tailEnd/>
            </a:ln>
          </p:spPr>
        </p:pic>
        <p:pic>
          <p:nvPicPr>
            <p:cNvPr id="36939" name="Picture 31" descr="服务器类"/>
            <p:cNvPicPr>
              <a:picLocks noChangeAspect="1" noChangeArrowheads="1"/>
            </p:cNvPicPr>
            <p:nvPr/>
          </p:nvPicPr>
          <p:blipFill>
            <a:blip r:embed="rId5" cstate="print"/>
            <a:srcRect/>
            <a:stretch>
              <a:fillRect/>
            </a:stretch>
          </p:blipFill>
          <p:spPr bwMode="auto">
            <a:xfrm>
              <a:off x="2117725" y="5805488"/>
              <a:ext cx="150813" cy="215900"/>
            </a:xfrm>
            <a:prstGeom prst="rect">
              <a:avLst/>
            </a:prstGeom>
            <a:noFill/>
            <a:ln w="9525">
              <a:noFill/>
              <a:miter lim="800000"/>
              <a:headEnd/>
              <a:tailEnd/>
            </a:ln>
          </p:spPr>
        </p:pic>
        <p:pic>
          <p:nvPicPr>
            <p:cNvPr id="36940" name="Picture 31" descr="服务器类"/>
            <p:cNvPicPr>
              <a:picLocks noChangeAspect="1" noChangeArrowheads="1"/>
            </p:cNvPicPr>
            <p:nvPr/>
          </p:nvPicPr>
          <p:blipFill>
            <a:blip r:embed="rId5" cstate="print"/>
            <a:srcRect/>
            <a:stretch>
              <a:fillRect/>
            </a:stretch>
          </p:blipFill>
          <p:spPr bwMode="auto">
            <a:xfrm>
              <a:off x="2333625" y="5805488"/>
              <a:ext cx="150813" cy="215900"/>
            </a:xfrm>
            <a:prstGeom prst="rect">
              <a:avLst/>
            </a:prstGeom>
            <a:noFill/>
            <a:ln w="9525">
              <a:noFill/>
              <a:miter lim="800000"/>
              <a:headEnd/>
              <a:tailEnd/>
            </a:ln>
          </p:spPr>
        </p:pic>
        <p:pic>
          <p:nvPicPr>
            <p:cNvPr id="36941" name="Picture 31" descr="服务器类"/>
            <p:cNvPicPr>
              <a:picLocks noChangeAspect="1" noChangeArrowheads="1"/>
            </p:cNvPicPr>
            <p:nvPr/>
          </p:nvPicPr>
          <p:blipFill>
            <a:blip r:embed="rId5" cstate="print"/>
            <a:srcRect/>
            <a:stretch>
              <a:fillRect/>
            </a:stretch>
          </p:blipFill>
          <p:spPr bwMode="auto">
            <a:xfrm>
              <a:off x="893763" y="5805488"/>
              <a:ext cx="149225" cy="215900"/>
            </a:xfrm>
            <a:prstGeom prst="rect">
              <a:avLst/>
            </a:prstGeom>
            <a:noFill/>
            <a:ln w="9525">
              <a:noFill/>
              <a:miter lim="800000"/>
              <a:headEnd/>
              <a:tailEnd/>
            </a:ln>
          </p:spPr>
        </p:pic>
        <p:pic>
          <p:nvPicPr>
            <p:cNvPr id="36942" name="Picture 31" descr="服务器类"/>
            <p:cNvPicPr>
              <a:picLocks noChangeAspect="1" noChangeArrowheads="1"/>
            </p:cNvPicPr>
            <p:nvPr/>
          </p:nvPicPr>
          <p:blipFill>
            <a:blip r:embed="rId5" cstate="print"/>
            <a:srcRect/>
            <a:stretch>
              <a:fillRect/>
            </a:stretch>
          </p:blipFill>
          <p:spPr bwMode="auto">
            <a:xfrm>
              <a:off x="1187450" y="5805488"/>
              <a:ext cx="150813" cy="215900"/>
            </a:xfrm>
            <a:prstGeom prst="rect">
              <a:avLst/>
            </a:prstGeom>
            <a:noFill/>
            <a:ln w="9525">
              <a:noFill/>
              <a:miter lim="800000"/>
              <a:headEnd/>
              <a:tailEnd/>
            </a:ln>
          </p:spPr>
        </p:pic>
        <p:pic>
          <p:nvPicPr>
            <p:cNvPr id="36943" name="Picture 31" descr="服务器类"/>
            <p:cNvPicPr>
              <a:picLocks noChangeAspect="1" noChangeArrowheads="1"/>
            </p:cNvPicPr>
            <p:nvPr/>
          </p:nvPicPr>
          <p:blipFill>
            <a:blip r:embed="rId5" cstate="print"/>
            <a:srcRect/>
            <a:stretch>
              <a:fillRect/>
            </a:stretch>
          </p:blipFill>
          <p:spPr bwMode="auto">
            <a:xfrm>
              <a:off x="1403350" y="5805488"/>
              <a:ext cx="150813" cy="215900"/>
            </a:xfrm>
            <a:prstGeom prst="rect">
              <a:avLst/>
            </a:prstGeom>
            <a:noFill/>
            <a:ln w="9525">
              <a:noFill/>
              <a:miter lim="800000"/>
              <a:headEnd/>
              <a:tailEnd/>
            </a:ln>
          </p:spPr>
        </p:pic>
        <p:pic>
          <p:nvPicPr>
            <p:cNvPr id="36944" name="Picture 31" descr="服务器类"/>
            <p:cNvPicPr>
              <a:picLocks noChangeAspect="1" noChangeArrowheads="1"/>
            </p:cNvPicPr>
            <p:nvPr/>
          </p:nvPicPr>
          <p:blipFill>
            <a:blip r:embed="rId5" cstate="print"/>
            <a:srcRect/>
            <a:stretch>
              <a:fillRect/>
            </a:stretch>
          </p:blipFill>
          <p:spPr bwMode="auto">
            <a:xfrm>
              <a:off x="179388" y="5805488"/>
              <a:ext cx="150812" cy="215900"/>
            </a:xfrm>
            <a:prstGeom prst="rect">
              <a:avLst/>
            </a:prstGeom>
            <a:noFill/>
            <a:ln w="9525">
              <a:noFill/>
              <a:miter lim="800000"/>
              <a:headEnd/>
              <a:tailEnd/>
            </a:ln>
          </p:spPr>
        </p:pic>
        <p:pic>
          <p:nvPicPr>
            <p:cNvPr id="36945" name="Picture 31" descr="服务器类"/>
            <p:cNvPicPr>
              <a:picLocks noChangeAspect="1" noChangeArrowheads="1"/>
            </p:cNvPicPr>
            <p:nvPr/>
          </p:nvPicPr>
          <p:blipFill>
            <a:blip r:embed="rId5" cstate="print"/>
            <a:srcRect/>
            <a:stretch>
              <a:fillRect/>
            </a:stretch>
          </p:blipFill>
          <p:spPr bwMode="auto">
            <a:xfrm>
              <a:off x="395288" y="5805488"/>
              <a:ext cx="150812" cy="215900"/>
            </a:xfrm>
            <a:prstGeom prst="rect">
              <a:avLst/>
            </a:prstGeom>
            <a:noFill/>
            <a:ln w="9525">
              <a:noFill/>
              <a:miter lim="800000"/>
              <a:headEnd/>
              <a:tailEnd/>
            </a:ln>
          </p:spPr>
        </p:pic>
        <p:pic>
          <p:nvPicPr>
            <p:cNvPr id="36946" name="Picture 31" descr="服务器类"/>
            <p:cNvPicPr>
              <a:picLocks noChangeAspect="1" noChangeArrowheads="1"/>
            </p:cNvPicPr>
            <p:nvPr/>
          </p:nvPicPr>
          <p:blipFill>
            <a:blip r:embed="rId5" cstate="print"/>
            <a:srcRect/>
            <a:stretch>
              <a:fillRect/>
            </a:stretch>
          </p:blipFill>
          <p:spPr bwMode="auto">
            <a:xfrm>
              <a:off x="611188" y="5805488"/>
              <a:ext cx="150812" cy="215900"/>
            </a:xfrm>
            <a:prstGeom prst="rect">
              <a:avLst/>
            </a:prstGeom>
            <a:noFill/>
            <a:ln w="9525">
              <a:noFill/>
              <a:miter lim="800000"/>
              <a:headEnd/>
              <a:tailEnd/>
            </a:ln>
          </p:spPr>
        </p:pic>
        <p:cxnSp>
          <p:nvCxnSpPr>
            <p:cNvPr id="36947" name="直接连接符 290"/>
            <p:cNvCxnSpPr>
              <a:cxnSpLocks noChangeShapeType="1"/>
            </p:cNvCxnSpPr>
            <p:nvPr/>
          </p:nvCxnSpPr>
          <p:spPr bwMode="auto">
            <a:xfrm flipV="1">
              <a:off x="254000" y="5473700"/>
              <a:ext cx="363538" cy="331788"/>
            </a:xfrm>
            <a:prstGeom prst="line">
              <a:avLst/>
            </a:prstGeom>
            <a:noFill/>
            <a:ln w="9525" algn="ctr">
              <a:solidFill>
                <a:srgbClr val="4A7EBB"/>
              </a:solidFill>
              <a:round/>
              <a:headEnd/>
              <a:tailEnd/>
            </a:ln>
          </p:spPr>
        </p:cxnSp>
        <p:cxnSp>
          <p:nvCxnSpPr>
            <p:cNvPr id="36948" name="直接连接符 291"/>
            <p:cNvCxnSpPr>
              <a:cxnSpLocks noChangeShapeType="1"/>
            </p:cNvCxnSpPr>
            <p:nvPr/>
          </p:nvCxnSpPr>
          <p:spPr bwMode="auto">
            <a:xfrm flipV="1">
              <a:off x="471488" y="5473700"/>
              <a:ext cx="146050" cy="331788"/>
            </a:xfrm>
            <a:prstGeom prst="line">
              <a:avLst/>
            </a:prstGeom>
            <a:noFill/>
            <a:ln w="9525" algn="ctr">
              <a:solidFill>
                <a:srgbClr val="4A7EBB"/>
              </a:solidFill>
              <a:round/>
              <a:headEnd/>
              <a:tailEnd/>
            </a:ln>
          </p:spPr>
        </p:cxnSp>
        <p:cxnSp>
          <p:nvCxnSpPr>
            <p:cNvPr id="36949" name="直接连接符 292"/>
            <p:cNvCxnSpPr>
              <a:cxnSpLocks noChangeShapeType="1"/>
            </p:cNvCxnSpPr>
            <p:nvPr/>
          </p:nvCxnSpPr>
          <p:spPr bwMode="auto">
            <a:xfrm flipH="1" flipV="1">
              <a:off x="617538" y="5473700"/>
              <a:ext cx="69850" cy="331788"/>
            </a:xfrm>
            <a:prstGeom prst="line">
              <a:avLst/>
            </a:prstGeom>
            <a:noFill/>
            <a:ln w="9525" algn="ctr">
              <a:solidFill>
                <a:srgbClr val="4A7EBB"/>
              </a:solidFill>
              <a:round/>
              <a:headEnd/>
              <a:tailEnd/>
            </a:ln>
          </p:spPr>
        </p:cxnSp>
        <p:cxnSp>
          <p:nvCxnSpPr>
            <p:cNvPr id="36950" name="直接连接符 293"/>
            <p:cNvCxnSpPr>
              <a:cxnSpLocks noChangeShapeType="1"/>
            </p:cNvCxnSpPr>
            <p:nvPr/>
          </p:nvCxnSpPr>
          <p:spPr bwMode="auto">
            <a:xfrm flipV="1">
              <a:off x="968375" y="5473700"/>
              <a:ext cx="428625" cy="331788"/>
            </a:xfrm>
            <a:prstGeom prst="line">
              <a:avLst/>
            </a:prstGeom>
            <a:noFill/>
            <a:ln w="9525" algn="ctr">
              <a:solidFill>
                <a:srgbClr val="4A7EBB"/>
              </a:solidFill>
              <a:round/>
              <a:headEnd/>
              <a:tailEnd/>
            </a:ln>
          </p:spPr>
        </p:cxnSp>
        <p:cxnSp>
          <p:nvCxnSpPr>
            <p:cNvPr id="36951" name="直接连接符 294"/>
            <p:cNvCxnSpPr>
              <a:cxnSpLocks noChangeShapeType="1"/>
            </p:cNvCxnSpPr>
            <p:nvPr/>
          </p:nvCxnSpPr>
          <p:spPr bwMode="auto">
            <a:xfrm flipV="1">
              <a:off x="1262063" y="5473700"/>
              <a:ext cx="134937" cy="331788"/>
            </a:xfrm>
            <a:prstGeom prst="line">
              <a:avLst/>
            </a:prstGeom>
            <a:noFill/>
            <a:ln w="9525" algn="ctr">
              <a:solidFill>
                <a:srgbClr val="4A7EBB"/>
              </a:solidFill>
              <a:round/>
              <a:headEnd/>
              <a:tailEnd/>
            </a:ln>
          </p:spPr>
        </p:cxnSp>
        <p:cxnSp>
          <p:nvCxnSpPr>
            <p:cNvPr id="36952" name="直接连接符 295"/>
            <p:cNvCxnSpPr>
              <a:cxnSpLocks noChangeShapeType="1"/>
            </p:cNvCxnSpPr>
            <p:nvPr/>
          </p:nvCxnSpPr>
          <p:spPr bwMode="auto">
            <a:xfrm flipH="1" flipV="1">
              <a:off x="1397000" y="5473700"/>
              <a:ext cx="82550" cy="331788"/>
            </a:xfrm>
            <a:prstGeom prst="line">
              <a:avLst/>
            </a:prstGeom>
            <a:noFill/>
            <a:ln w="9525" algn="ctr">
              <a:solidFill>
                <a:srgbClr val="4A7EBB"/>
              </a:solidFill>
              <a:round/>
              <a:headEnd/>
              <a:tailEnd/>
            </a:ln>
          </p:spPr>
        </p:cxnSp>
        <p:cxnSp>
          <p:nvCxnSpPr>
            <p:cNvPr id="36953" name="直接连接符 296"/>
            <p:cNvCxnSpPr>
              <a:cxnSpLocks noChangeShapeType="1"/>
            </p:cNvCxnSpPr>
            <p:nvPr/>
          </p:nvCxnSpPr>
          <p:spPr bwMode="auto">
            <a:xfrm flipV="1">
              <a:off x="1976438" y="5445125"/>
              <a:ext cx="225425" cy="360363"/>
            </a:xfrm>
            <a:prstGeom prst="line">
              <a:avLst/>
            </a:prstGeom>
            <a:noFill/>
            <a:ln w="9525" algn="ctr">
              <a:solidFill>
                <a:srgbClr val="4A7EBB"/>
              </a:solidFill>
              <a:round/>
              <a:headEnd/>
              <a:tailEnd/>
            </a:ln>
          </p:spPr>
        </p:cxnSp>
        <p:cxnSp>
          <p:nvCxnSpPr>
            <p:cNvPr id="36954" name="直接连接符 297"/>
            <p:cNvCxnSpPr>
              <a:cxnSpLocks noChangeShapeType="1"/>
            </p:cNvCxnSpPr>
            <p:nvPr/>
          </p:nvCxnSpPr>
          <p:spPr bwMode="auto">
            <a:xfrm flipV="1">
              <a:off x="2192338" y="5445125"/>
              <a:ext cx="9525" cy="360363"/>
            </a:xfrm>
            <a:prstGeom prst="line">
              <a:avLst/>
            </a:prstGeom>
            <a:noFill/>
            <a:ln w="9525" algn="ctr">
              <a:solidFill>
                <a:srgbClr val="4A7EBB"/>
              </a:solidFill>
              <a:round/>
              <a:headEnd/>
              <a:tailEnd/>
            </a:ln>
          </p:spPr>
        </p:cxnSp>
        <p:cxnSp>
          <p:nvCxnSpPr>
            <p:cNvPr id="36955" name="直接连接符 298"/>
            <p:cNvCxnSpPr>
              <a:cxnSpLocks noChangeShapeType="1"/>
            </p:cNvCxnSpPr>
            <p:nvPr/>
          </p:nvCxnSpPr>
          <p:spPr bwMode="auto">
            <a:xfrm flipH="1" flipV="1">
              <a:off x="2201863" y="5445125"/>
              <a:ext cx="206375" cy="360363"/>
            </a:xfrm>
            <a:prstGeom prst="line">
              <a:avLst/>
            </a:prstGeom>
            <a:noFill/>
            <a:ln w="9525" algn="ctr">
              <a:solidFill>
                <a:srgbClr val="4A7EBB"/>
              </a:solidFill>
              <a:round/>
              <a:headEnd/>
              <a:tailEnd/>
            </a:ln>
          </p:spPr>
        </p:cxnSp>
        <p:cxnSp>
          <p:nvCxnSpPr>
            <p:cNvPr id="36956" name="直接连接符 299"/>
            <p:cNvCxnSpPr>
              <a:cxnSpLocks noChangeShapeType="1"/>
            </p:cNvCxnSpPr>
            <p:nvPr/>
          </p:nvCxnSpPr>
          <p:spPr bwMode="auto">
            <a:xfrm flipV="1">
              <a:off x="2768600" y="5445125"/>
              <a:ext cx="212725" cy="360363"/>
            </a:xfrm>
            <a:prstGeom prst="line">
              <a:avLst/>
            </a:prstGeom>
            <a:noFill/>
            <a:ln w="9525" algn="ctr">
              <a:solidFill>
                <a:srgbClr val="4A7EBB"/>
              </a:solidFill>
              <a:round/>
              <a:headEnd/>
              <a:tailEnd/>
            </a:ln>
          </p:spPr>
        </p:cxnSp>
        <p:cxnSp>
          <p:nvCxnSpPr>
            <p:cNvPr id="36957" name="直接连接符 300"/>
            <p:cNvCxnSpPr>
              <a:cxnSpLocks noChangeShapeType="1"/>
            </p:cNvCxnSpPr>
            <p:nvPr/>
          </p:nvCxnSpPr>
          <p:spPr bwMode="auto">
            <a:xfrm flipH="1" flipV="1">
              <a:off x="2981325" y="5445125"/>
              <a:ext cx="3175" cy="360363"/>
            </a:xfrm>
            <a:prstGeom prst="line">
              <a:avLst/>
            </a:prstGeom>
            <a:noFill/>
            <a:ln w="9525" algn="ctr">
              <a:solidFill>
                <a:srgbClr val="4A7EBB"/>
              </a:solidFill>
              <a:round/>
              <a:headEnd/>
              <a:tailEnd/>
            </a:ln>
          </p:spPr>
        </p:cxnSp>
        <p:cxnSp>
          <p:nvCxnSpPr>
            <p:cNvPr id="36958" name="直接连接符 301"/>
            <p:cNvCxnSpPr>
              <a:cxnSpLocks noChangeShapeType="1"/>
            </p:cNvCxnSpPr>
            <p:nvPr/>
          </p:nvCxnSpPr>
          <p:spPr bwMode="auto">
            <a:xfrm flipH="1" flipV="1">
              <a:off x="2981325" y="5445125"/>
              <a:ext cx="219075" cy="360363"/>
            </a:xfrm>
            <a:prstGeom prst="line">
              <a:avLst/>
            </a:prstGeom>
            <a:noFill/>
            <a:ln w="9525" algn="ctr">
              <a:solidFill>
                <a:srgbClr val="4A7EBB"/>
              </a:solidFill>
              <a:round/>
              <a:headEnd/>
              <a:tailEnd/>
            </a:ln>
          </p:spPr>
        </p:cxnSp>
        <p:cxnSp>
          <p:nvCxnSpPr>
            <p:cNvPr id="36959" name="直接连接符 302"/>
            <p:cNvCxnSpPr>
              <a:cxnSpLocks noChangeShapeType="1"/>
            </p:cNvCxnSpPr>
            <p:nvPr/>
          </p:nvCxnSpPr>
          <p:spPr bwMode="auto">
            <a:xfrm flipH="1" flipV="1">
              <a:off x="617538" y="5473700"/>
              <a:ext cx="350837" cy="331788"/>
            </a:xfrm>
            <a:prstGeom prst="line">
              <a:avLst/>
            </a:prstGeom>
            <a:noFill/>
            <a:ln w="9525" algn="ctr">
              <a:solidFill>
                <a:srgbClr val="4A7EBB"/>
              </a:solidFill>
              <a:round/>
              <a:headEnd/>
              <a:tailEnd/>
            </a:ln>
          </p:spPr>
        </p:cxnSp>
        <p:cxnSp>
          <p:nvCxnSpPr>
            <p:cNvPr id="36960" name="直接连接符 303"/>
            <p:cNvCxnSpPr>
              <a:cxnSpLocks noChangeShapeType="1"/>
            </p:cNvCxnSpPr>
            <p:nvPr/>
          </p:nvCxnSpPr>
          <p:spPr bwMode="auto">
            <a:xfrm flipV="1">
              <a:off x="2408238" y="5445125"/>
              <a:ext cx="573087" cy="360363"/>
            </a:xfrm>
            <a:prstGeom prst="line">
              <a:avLst/>
            </a:prstGeom>
            <a:noFill/>
            <a:ln w="9525" algn="ctr">
              <a:solidFill>
                <a:srgbClr val="4A7EBB"/>
              </a:solidFill>
              <a:round/>
              <a:headEnd/>
              <a:tailEnd/>
            </a:ln>
          </p:spPr>
        </p:cxnSp>
        <p:sp>
          <p:nvSpPr>
            <p:cNvPr id="36961" name="椭圆 304"/>
            <p:cNvSpPr>
              <a:spLocks noChangeArrowheads="1"/>
            </p:cNvSpPr>
            <p:nvPr/>
          </p:nvSpPr>
          <p:spPr bwMode="auto">
            <a:xfrm>
              <a:off x="755650" y="5661025"/>
              <a:ext cx="431800" cy="71438"/>
            </a:xfrm>
            <a:prstGeom prst="ellipse">
              <a:avLst/>
            </a:prstGeom>
            <a:noFill/>
            <a:ln w="9525" algn="ctr">
              <a:solidFill>
                <a:srgbClr val="4A7EBB"/>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36962" name="椭圆 305"/>
            <p:cNvSpPr>
              <a:spLocks noChangeArrowheads="1"/>
            </p:cNvSpPr>
            <p:nvPr/>
          </p:nvSpPr>
          <p:spPr bwMode="auto">
            <a:xfrm>
              <a:off x="2268538" y="5661025"/>
              <a:ext cx="431800" cy="71438"/>
            </a:xfrm>
            <a:prstGeom prst="ellipse">
              <a:avLst/>
            </a:prstGeom>
            <a:noFill/>
            <a:ln w="9525" algn="ctr">
              <a:solidFill>
                <a:srgbClr val="4A7EBB"/>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36963" name="矩形 310"/>
            <p:cNvSpPr>
              <a:spLocks noChangeArrowheads="1"/>
            </p:cNvSpPr>
            <p:nvPr/>
          </p:nvSpPr>
          <p:spPr bwMode="auto">
            <a:xfrm>
              <a:off x="250825" y="3644900"/>
              <a:ext cx="3097213" cy="1871663"/>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grpSp>
      <p:grpSp>
        <p:nvGrpSpPr>
          <p:cNvPr id="3" name="组合 103"/>
          <p:cNvGrpSpPr/>
          <p:nvPr/>
        </p:nvGrpSpPr>
        <p:grpSpPr>
          <a:xfrm>
            <a:off x="5652839" y="1196752"/>
            <a:ext cx="3095625" cy="2232025"/>
            <a:chOff x="5508625" y="1773238"/>
            <a:chExt cx="3095625" cy="2232025"/>
          </a:xfrm>
        </p:grpSpPr>
        <p:pic>
          <p:nvPicPr>
            <p:cNvPr id="36872" name="Picture 6" descr="s7500e"/>
            <p:cNvPicPr>
              <a:picLocks noChangeAspect="1" noChangeArrowheads="1"/>
            </p:cNvPicPr>
            <p:nvPr/>
          </p:nvPicPr>
          <p:blipFill>
            <a:blip r:embed="rId3" cstate="print"/>
            <a:srcRect/>
            <a:stretch>
              <a:fillRect/>
            </a:stretch>
          </p:blipFill>
          <p:spPr bwMode="auto">
            <a:xfrm>
              <a:off x="6162675" y="1773238"/>
              <a:ext cx="579438" cy="709612"/>
            </a:xfrm>
            <a:prstGeom prst="rect">
              <a:avLst/>
            </a:prstGeom>
            <a:noFill/>
            <a:ln w="9525">
              <a:noFill/>
              <a:miter lim="800000"/>
              <a:headEnd/>
              <a:tailEnd/>
            </a:ln>
          </p:spPr>
        </p:pic>
        <p:pic>
          <p:nvPicPr>
            <p:cNvPr id="36873" name="Picture 6" descr="s7500e"/>
            <p:cNvPicPr>
              <a:picLocks noChangeAspect="1" noChangeArrowheads="1"/>
            </p:cNvPicPr>
            <p:nvPr/>
          </p:nvPicPr>
          <p:blipFill>
            <a:blip r:embed="rId3" cstate="print"/>
            <a:srcRect/>
            <a:stretch>
              <a:fillRect/>
            </a:stretch>
          </p:blipFill>
          <p:spPr bwMode="auto">
            <a:xfrm>
              <a:off x="7308850" y="1773238"/>
              <a:ext cx="579438" cy="709612"/>
            </a:xfrm>
            <a:prstGeom prst="rect">
              <a:avLst/>
            </a:prstGeom>
            <a:noFill/>
            <a:ln w="9525">
              <a:noFill/>
              <a:miter lim="800000"/>
              <a:headEnd/>
              <a:tailEnd/>
            </a:ln>
          </p:spPr>
        </p:pic>
        <p:cxnSp>
          <p:nvCxnSpPr>
            <p:cNvPr id="36874" name="直接连接符 177"/>
            <p:cNvCxnSpPr>
              <a:cxnSpLocks noChangeShapeType="1"/>
            </p:cNvCxnSpPr>
            <p:nvPr/>
          </p:nvCxnSpPr>
          <p:spPr bwMode="auto">
            <a:xfrm>
              <a:off x="6742113" y="2127250"/>
              <a:ext cx="566737" cy="0"/>
            </a:xfrm>
            <a:prstGeom prst="line">
              <a:avLst/>
            </a:prstGeom>
            <a:noFill/>
            <a:ln w="57150" algn="ctr">
              <a:solidFill>
                <a:srgbClr val="4A7EBB"/>
              </a:solidFill>
              <a:round/>
              <a:headEnd/>
              <a:tailEnd/>
            </a:ln>
          </p:spPr>
        </p:cxnSp>
        <p:pic>
          <p:nvPicPr>
            <p:cNvPr id="36875" name="Picture 5" descr="通用交换机"/>
            <p:cNvPicPr>
              <a:picLocks noChangeAspect="1" noChangeArrowheads="1"/>
            </p:cNvPicPr>
            <p:nvPr/>
          </p:nvPicPr>
          <p:blipFill>
            <a:blip r:embed="rId4" cstate="print"/>
            <a:srcRect/>
            <a:stretch>
              <a:fillRect/>
            </a:stretch>
          </p:blipFill>
          <p:spPr bwMode="auto">
            <a:xfrm>
              <a:off x="5651500" y="2924175"/>
              <a:ext cx="588963" cy="533400"/>
            </a:xfrm>
            <a:prstGeom prst="rect">
              <a:avLst/>
            </a:prstGeom>
            <a:noFill/>
            <a:ln w="9525">
              <a:noFill/>
              <a:miter lim="800000"/>
              <a:headEnd/>
              <a:tailEnd/>
            </a:ln>
          </p:spPr>
        </p:pic>
        <p:pic>
          <p:nvPicPr>
            <p:cNvPr id="36876" name="Picture 5" descr="通用交换机"/>
            <p:cNvPicPr>
              <a:picLocks noChangeAspect="1" noChangeArrowheads="1"/>
            </p:cNvPicPr>
            <p:nvPr/>
          </p:nvPicPr>
          <p:blipFill>
            <a:blip r:embed="rId4" cstate="print"/>
            <a:srcRect/>
            <a:stretch>
              <a:fillRect/>
            </a:stretch>
          </p:blipFill>
          <p:spPr bwMode="auto">
            <a:xfrm>
              <a:off x="6432550" y="2924175"/>
              <a:ext cx="587375" cy="533400"/>
            </a:xfrm>
            <a:prstGeom prst="rect">
              <a:avLst/>
            </a:prstGeom>
            <a:noFill/>
            <a:ln w="9525">
              <a:noFill/>
              <a:miter lim="800000"/>
              <a:headEnd/>
              <a:tailEnd/>
            </a:ln>
          </p:spPr>
        </p:pic>
        <p:pic>
          <p:nvPicPr>
            <p:cNvPr id="36877" name="Picture 5" descr="通用交换机"/>
            <p:cNvPicPr>
              <a:picLocks noChangeAspect="1" noChangeArrowheads="1"/>
            </p:cNvPicPr>
            <p:nvPr/>
          </p:nvPicPr>
          <p:blipFill>
            <a:blip r:embed="rId4" cstate="print"/>
            <a:srcRect/>
            <a:stretch>
              <a:fillRect/>
            </a:stretch>
          </p:blipFill>
          <p:spPr bwMode="auto">
            <a:xfrm>
              <a:off x="7235825" y="2895600"/>
              <a:ext cx="588963" cy="533400"/>
            </a:xfrm>
            <a:prstGeom prst="rect">
              <a:avLst/>
            </a:prstGeom>
            <a:noFill/>
            <a:ln w="9525">
              <a:noFill/>
              <a:miter lim="800000"/>
              <a:headEnd/>
              <a:tailEnd/>
            </a:ln>
          </p:spPr>
        </p:pic>
        <p:pic>
          <p:nvPicPr>
            <p:cNvPr id="36878" name="Picture 5" descr="通用交换机"/>
            <p:cNvPicPr>
              <a:picLocks noChangeAspect="1" noChangeArrowheads="1"/>
            </p:cNvPicPr>
            <p:nvPr/>
          </p:nvPicPr>
          <p:blipFill>
            <a:blip r:embed="rId4" cstate="print"/>
            <a:srcRect/>
            <a:stretch>
              <a:fillRect/>
            </a:stretch>
          </p:blipFill>
          <p:spPr bwMode="auto">
            <a:xfrm>
              <a:off x="8016875" y="2895600"/>
              <a:ext cx="587375" cy="533400"/>
            </a:xfrm>
            <a:prstGeom prst="rect">
              <a:avLst/>
            </a:prstGeom>
            <a:noFill/>
            <a:ln w="9525">
              <a:noFill/>
              <a:miter lim="800000"/>
              <a:headEnd/>
              <a:tailEnd/>
            </a:ln>
          </p:spPr>
        </p:pic>
        <p:cxnSp>
          <p:nvCxnSpPr>
            <p:cNvPr id="36879" name="直接连接符 183"/>
            <p:cNvCxnSpPr>
              <a:cxnSpLocks noChangeShapeType="1"/>
            </p:cNvCxnSpPr>
            <p:nvPr/>
          </p:nvCxnSpPr>
          <p:spPr bwMode="auto">
            <a:xfrm flipV="1">
              <a:off x="5946775" y="2482850"/>
              <a:ext cx="504825" cy="441325"/>
            </a:xfrm>
            <a:prstGeom prst="line">
              <a:avLst/>
            </a:prstGeom>
            <a:noFill/>
            <a:ln w="38100" algn="ctr">
              <a:solidFill>
                <a:srgbClr val="4A7EBB"/>
              </a:solidFill>
              <a:round/>
              <a:headEnd/>
              <a:tailEnd/>
            </a:ln>
          </p:spPr>
        </p:cxnSp>
        <p:cxnSp>
          <p:nvCxnSpPr>
            <p:cNvPr id="36880" name="直接连接符 184"/>
            <p:cNvCxnSpPr>
              <a:cxnSpLocks noChangeShapeType="1"/>
            </p:cNvCxnSpPr>
            <p:nvPr/>
          </p:nvCxnSpPr>
          <p:spPr bwMode="auto">
            <a:xfrm flipV="1">
              <a:off x="5946775" y="2482850"/>
              <a:ext cx="1651000" cy="441325"/>
            </a:xfrm>
            <a:prstGeom prst="line">
              <a:avLst/>
            </a:prstGeom>
            <a:noFill/>
            <a:ln w="38100" algn="ctr">
              <a:solidFill>
                <a:srgbClr val="4A7EBB"/>
              </a:solidFill>
              <a:round/>
              <a:headEnd/>
              <a:tailEnd/>
            </a:ln>
          </p:spPr>
        </p:cxnSp>
        <p:cxnSp>
          <p:nvCxnSpPr>
            <p:cNvPr id="36881" name="直接连接符 185"/>
            <p:cNvCxnSpPr>
              <a:cxnSpLocks noChangeShapeType="1"/>
            </p:cNvCxnSpPr>
            <p:nvPr/>
          </p:nvCxnSpPr>
          <p:spPr bwMode="auto">
            <a:xfrm flipH="1" flipV="1">
              <a:off x="6451600" y="2482850"/>
              <a:ext cx="274638" cy="441325"/>
            </a:xfrm>
            <a:prstGeom prst="line">
              <a:avLst/>
            </a:prstGeom>
            <a:noFill/>
            <a:ln w="38100" algn="ctr">
              <a:solidFill>
                <a:srgbClr val="4A7EBB"/>
              </a:solidFill>
              <a:round/>
              <a:headEnd/>
              <a:tailEnd/>
            </a:ln>
          </p:spPr>
        </p:cxnSp>
        <p:cxnSp>
          <p:nvCxnSpPr>
            <p:cNvPr id="36882" name="直接连接符 186"/>
            <p:cNvCxnSpPr>
              <a:cxnSpLocks noChangeShapeType="1"/>
            </p:cNvCxnSpPr>
            <p:nvPr/>
          </p:nvCxnSpPr>
          <p:spPr bwMode="auto">
            <a:xfrm flipH="1" flipV="1">
              <a:off x="6451600" y="2482850"/>
              <a:ext cx="1079500" cy="412750"/>
            </a:xfrm>
            <a:prstGeom prst="line">
              <a:avLst/>
            </a:prstGeom>
            <a:noFill/>
            <a:ln w="38100" algn="ctr">
              <a:solidFill>
                <a:srgbClr val="4A7EBB"/>
              </a:solidFill>
              <a:round/>
              <a:headEnd/>
              <a:tailEnd/>
            </a:ln>
          </p:spPr>
        </p:cxnSp>
        <p:cxnSp>
          <p:nvCxnSpPr>
            <p:cNvPr id="36883" name="直接连接符 187"/>
            <p:cNvCxnSpPr>
              <a:cxnSpLocks noChangeShapeType="1"/>
            </p:cNvCxnSpPr>
            <p:nvPr/>
          </p:nvCxnSpPr>
          <p:spPr bwMode="auto">
            <a:xfrm flipV="1">
              <a:off x="6726238" y="2482850"/>
              <a:ext cx="871537" cy="441325"/>
            </a:xfrm>
            <a:prstGeom prst="line">
              <a:avLst/>
            </a:prstGeom>
            <a:noFill/>
            <a:ln w="38100" algn="ctr">
              <a:solidFill>
                <a:srgbClr val="4A7EBB"/>
              </a:solidFill>
              <a:round/>
              <a:headEnd/>
              <a:tailEnd/>
            </a:ln>
          </p:spPr>
        </p:cxnSp>
        <p:cxnSp>
          <p:nvCxnSpPr>
            <p:cNvPr id="36884" name="直接连接符 188"/>
            <p:cNvCxnSpPr>
              <a:cxnSpLocks noChangeShapeType="1"/>
            </p:cNvCxnSpPr>
            <p:nvPr/>
          </p:nvCxnSpPr>
          <p:spPr bwMode="auto">
            <a:xfrm flipV="1">
              <a:off x="7531100" y="2482850"/>
              <a:ext cx="66675" cy="412750"/>
            </a:xfrm>
            <a:prstGeom prst="line">
              <a:avLst/>
            </a:prstGeom>
            <a:noFill/>
            <a:ln w="38100" algn="ctr">
              <a:solidFill>
                <a:srgbClr val="4A7EBB"/>
              </a:solidFill>
              <a:round/>
              <a:headEnd/>
              <a:tailEnd/>
            </a:ln>
          </p:spPr>
        </p:cxnSp>
        <p:cxnSp>
          <p:nvCxnSpPr>
            <p:cNvPr id="36885" name="直接连接符 189"/>
            <p:cNvCxnSpPr>
              <a:cxnSpLocks noChangeShapeType="1"/>
            </p:cNvCxnSpPr>
            <p:nvPr/>
          </p:nvCxnSpPr>
          <p:spPr bwMode="auto">
            <a:xfrm flipH="1" flipV="1">
              <a:off x="6451600" y="2482850"/>
              <a:ext cx="1858963" cy="412750"/>
            </a:xfrm>
            <a:prstGeom prst="line">
              <a:avLst/>
            </a:prstGeom>
            <a:noFill/>
            <a:ln w="38100" algn="ctr">
              <a:solidFill>
                <a:srgbClr val="4A7EBB"/>
              </a:solidFill>
              <a:round/>
              <a:headEnd/>
              <a:tailEnd/>
            </a:ln>
          </p:spPr>
        </p:cxnSp>
        <p:cxnSp>
          <p:nvCxnSpPr>
            <p:cNvPr id="36886" name="直接连接符 190"/>
            <p:cNvCxnSpPr>
              <a:cxnSpLocks noChangeShapeType="1"/>
            </p:cNvCxnSpPr>
            <p:nvPr/>
          </p:nvCxnSpPr>
          <p:spPr bwMode="auto">
            <a:xfrm flipH="1" flipV="1">
              <a:off x="7597775" y="2482850"/>
              <a:ext cx="712788" cy="412750"/>
            </a:xfrm>
            <a:prstGeom prst="line">
              <a:avLst/>
            </a:prstGeom>
            <a:noFill/>
            <a:ln w="38100" algn="ctr">
              <a:solidFill>
                <a:srgbClr val="4A7EBB"/>
              </a:solidFill>
              <a:round/>
              <a:headEnd/>
              <a:tailEnd/>
            </a:ln>
          </p:spPr>
        </p:cxnSp>
        <p:pic>
          <p:nvPicPr>
            <p:cNvPr id="36887" name="Picture 31" descr="服务器类"/>
            <p:cNvPicPr>
              <a:picLocks noChangeAspect="1" noChangeArrowheads="1"/>
            </p:cNvPicPr>
            <p:nvPr/>
          </p:nvPicPr>
          <p:blipFill>
            <a:blip r:embed="rId5" cstate="print"/>
            <a:srcRect/>
            <a:stretch>
              <a:fillRect/>
            </a:stretch>
          </p:blipFill>
          <p:spPr bwMode="auto">
            <a:xfrm>
              <a:off x="8021638" y="3789363"/>
              <a:ext cx="150812" cy="215900"/>
            </a:xfrm>
            <a:prstGeom prst="rect">
              <a:avLst/>
            </a:prstGeom>
            <a:noFill/>
            <a:ln w="9525">
              <a:noFill/>
              <a:miter lim="800000"/>
              <a:headEnd/>
              <a:tailEnd/>
            </a:ln>
          </p:spPr>
        </p:pic>
        <p:pic>
          <p:nvPicPr>
            <p:cNvPr id="36888" name="Picture 31" descr="服务器类"/>
            <p:cNvPicPr>
              <a:picLocks noChangeAspect="1" noChangeArrowheads="1"/>
            </p:cNvPicPr>
            <p:nvPr/>
          </p:nvPicPr>
          <p:blipFill>
            <a:blip r:embed="rId5" cstate="print"/>
            <a:srcRect/>
            <a:stretch>
              <a:fillRect/>
            </a:stretch>
          </p:blipFill>
          <p:spPr bwMode="auto">
            <a:xfrm>
              <a:off x="8237538" y="3789363"/>
              <a:ext cx="150812" cy="215900"/>
            </a:xfrm>
            <a:prstGeom prst="rect">
              <a:avLst/>
            </a:prstGeom>
            <a:noFill/>
            <a:ln w="9525">
              <a:noFill/>
              <a:miter lim="800000"/>
              <a:headEnd/>
              <a:tailEnd/>
            </a:ln>
          </p:spPr>
        </p:pic>
        <p:pic>
          <p:nvPicPr>
            <p:cNvPr id="36889" name="Picture 31" descr="服务器类"/>
            <p:cNvPicPr>
              <a:picLocks noChangeAspect="1" noChangeArrowheads="1"/>
            </p:cNvPicPr>
            <p:nvPr/>
          </p:nvPicPr>
          <p:blipFill>
            <a:blip r:embed="rId5" cstate="print"/>
            <a:srcRect/>
            <a:stretch>
              <a:fillRect/>
            </a:stretch>
          </p:blipFill>
          <p:spPr bwMode="auto">
            <a:xfrm>
              <a:off x="8453438" y="3789363"/>
              <a:ext cx="150812" cy="215900"/>
            </a:xfrm>
            <a:prstGeom prst="rect">
              <a:avLst/>
            </a:prstGeom>
            <a:noFill/>
            <a:ln w="9525">
              <a:noFill/>
              <a:miter lim="800000"/>
              <a:headEnd/>
              <a:tailEnd/>
            </a:ln>
          </p:spPr>
        </p:pic>
        <p:pic>
          <p:nvPicPr>
            <p:cNvPr id="36890" name="Picture 31" descr="服务器类"/>
            <p:cNvPicPr>
              <a:picLocks noChangeAspect="1" noChangeArrowheads="1"/>
            </p:cNvPicPr>
            <p:nvPr/>
          </p:nvPicPr>
          <p:blipFill>
            <a:blip r:embed="rId5" cstate="print"/>
            <a:srcRect/>
            <a:stretch>
              <a:fillRect/>
            </a:stretch>
          </p:blipFill>
          <p:spPr bwMode="auto">
            <a:xfrm>
              <a:off x="7229475" y="3789363"/>
              <a:ext cx="150813" cy="215900"/>
            </a:xfrm>
            <a:prstGeom prst="rect">
              <a:avLst/>
            </a:prstGeom>
            <a:noFill/>
            <a:ln w="9525">
              <a:noFill/>
              <a:miter lim="800000"/>
              <a:headEnd/>
              <a:tailEnd/>
            </a:ln>
          </p:spPr>
        </p:pic>
        <p:pic>
          <p:nvPicPr>
            <p:cNvPr id="36891" name="Picture 31" descr="服务器类"/>
            <p:cNvPicPr>
              <a:picLocks noChangeAspect="1" noChangeArrowheads="1"/>
            </p:cNvPicPr>
            <p:nvPr/>
          </p:nvPicPr>
          <p:blipFill>
            <a:blip r:embed="rId5" cstate="print"/>
            <a:srcRect/>
            <a:stretch>
              <a:fillRect/>
            </a:stretch>
          </p:blipFill>
          <p:spPr bwMode="auto">
            <a:xfrm>
              <a:off x="7445375" y="3789363"/>
              <a:ext cx="150813" cy="215900"/>
            </a:xfrm>
            <a:prstGeom prst="rect">
              <a:avLst/>
            </a:prstGeom>
            <a:noFill/>
            <a:ln w="9525">
              <a:noFill/>
              <a:miter lim="800000"/>
              <a:headEnd/>
              <a:tailEnd/>
            </a:ln>
          </p:spPr>
        </p:pic>
        <p:pic>
          <p:nvPicPr>
            <p:cNvPr id="36892" name="Picture 31" descr="服务器类"/>
            <p:cNvPicPr>
              <a:picLocks noChangeAspect="1" noChangeArrowheads="1"/>
            </p:cNvPicPr>
            <p:nvPr/>
          </p:nvPicPr>
          <p:blipFill>
            <a:blip r:embed="rId5" cstate="print"/>
            <a:srcRect/>
            <a:stretch>
              <a:fillRect/>
            </a:stretch>
          </p:blipFill>
          <p:spPr bwMode="auto">
            <a:xfrm>
              <a:off x="7661275" y="3789363"/>
              <a:ext cx="150813" cy="215900"/>
            </a:xfrm>
            <a:prstGeom prst="rect">
              <a:avLst/>
            </a:prstGeom>
            <a:noFill/>
            <a:ln w="9525">
              <a:noFill/>
              <a:miter lim="800000"/>
              <a:headEnd/>
              <a:tailEnd/>
            </a:ln>
          </p:spPr>
        </p:pic>
        <p:pic>
          <p:nvPicPr>
            <p:cNvPr id="36893" name="Picture 31" descr="服务器类"/>
            <p:cNvPicPr>
              <a:picLocks noChangeAspect="1" noChangeArrowheads="1"/>
            </p:cNvPicPr>
            <p:nvPr/>
          </p:nvPicPr>
          <p:blipFill>
            <a:blip r:embed="rId5" cstate="print"/>
            <a:srcRect/>
            <a:stretch>
              <a:fillRect/>
            </a:stretch>
          </p:blipFill>
          <p:spPr bwMode="auto">
            <a:xfrm>
              <a:off x="6221413" y="3789363"/>
              <a:ext cx="150812" cy="215900"/>
            </a:xfrm>
            <a:prstGeom prst="rect">
              <a:avLst/>
            </a:prstGeom>
            <a:noFill/>
            <a:ln w="9525">
              <a:noFill/>
              <a:miter lim="800000"/>
              <a:headEnd/>
              <a:tailEnd/>
            </a:ln>
          </p:spPr>
        </p:pic>
        <p:pic>
          <p:nvPicPr>
            <p:cNvPr id="36894" name="Picture 31" descr="服务器类"/>
            <p:cNvPicPr>
              <a:picLocks noChangeAspect="1" noChangeArrowheads="1"/>
            </p:cNvPicPr>
            <p:nvPr/>
          </p:nvPicPr>
          <p:blipFill>
            <a:blip r:embed="rId5" cstate="print"/>
            <a:srcRect/>
            <a:stretch>
              <a:fillRect/>
            </a:stretch>
          </p:blipFill>
          <p:spPr bwMode="auto">
            <a:xfrm>
              <a:off x="6516688" y="3789363"/>
              <a:ext cx="149225" cy="215900"/>
            </a:xfrm>
            <a:prstGeom prst="rect">
              <a:avLst/>
            </a:prstGeom>
            <a:noFill/>
            <a:ln w="9525">
              <a:noFill/>
              <a:miter lim="800000"/>
              <a:headEnd/>
              <a:tailEnd/>
            </a:ln>
          </p:spPr>
        </p:pic>
        <p:pic>
          <p:nvPicPr>
            <p:cNvPr id="36895" name="Picture 31" descr="服务器类"/>
            <p:cNvPicPr>
              <a:picLocks noChangeAspect="1" noChangeArrowheads="1"/>
            </p:cNvPicPr>
            <p:nvPr/>
          </p:nvPicPr>
          <p:blipFill>
            <a:blip r:embed="rId5" cstate="print"/>
            <a:srcRect/>
            <a:stretch>
              <a:fillRect/>
            </a:stretch>
          </p:blipFill>
          <p:spPr bwMode="auto">
            <a:xfrm>
              <a:off x="6732588" y="3789363"/>
              <a:ext cx="150812" cy="215900"/>
            </a:xfrm>
            <a:prstGeom prst="rect">
              <a:avLst/>
            </a:prstGeom>
            <a:noFill/>
            <a:ln w="9525">
              <a:noFill/>
              <a:miter lim="800000"/>
              <a:headEnd/>
              <a:tailEnd/>
            </a:ln>
          </p:spPr>
        </p:pic>
        <p:pic>
          <p:nvPicPr>
            <p:cNvPr id="36896" name="Picture 31" descr="服务器类"/>
            <p:cNvPicPr>
              <a:picLocks noChangeAspect="1" noChangeArrowheads="1"/>
            </p:cNvPicPr>
            <p:nvPr/>
          </p:nvPicPr>
          <p:blipFill>
            <a:blip r:embed="rId5" cstate="print"/>
            <a:srcRect/>
            <a:stretch>
              <a:fillRect/>
            </a:stretch>
          </p:blipFill>
          <p:spPr bwMode="auto">
            <a:xfrm>
              <a:off x="5508625" y="3789363"/>
              <a:ext cx="149225" cy="215900"/>
            </a:xfrm>
            <a:prstGeom prst="rect">
              <a:avLst/>
            </a:prstGeom>
            <a:noFill/>
            <a:ln w="9525">
              <a:noFill/>
              <a:miter lim="800000"/>
              <a:headEnd/>
              <a:tailEnd/>
            </a:ln>
          </p:spPr>
        </p:pic>
        <p:pic>
          <p:nvPicPr>
            <p:cNvPr id="36897" name="Picture 31" descr="服务器类"/>
            <p:cNvPicPr>
              <a:picLocks noChangeAspect="1" noChangeArrowheads="1"/>
            </p:cNvPicPr>
            <p:nvPr/>
          </p:nvPicPr>
          <p:blipFill>
            <a:blip r:embed="rId5" cstate="print"/>
            <a:srcRect/>
            <a:stretch>
              <a:fillRect/>
            </a:stretch>
          </p:blipFill>
          <p:spPr bwMode="auto">
            <a:xfrm>
              <a:off x="5724525" y="3789363"/>
              <a:ext cx="150813" cy="215900"/>
            </a:xfrm>
            <a:prstGeom prst="rect">
              <a:avLst/>
            </a:prstGeom>
            <a:noFill/>
            <a:ln w="9525">
              <a:noFill/>
              <a:miter lim="800000"/>
              <a:headEnd/>
              <a:tailEnd/>
            </a:ln>
          </p:spPr>
        </p:pic>
        <p:pic>
          <p:nvPicPr>
            <p:cNvPr id="36898" name="Picture 31" descr="服务器类"/>
            <p:cNvPicPr>
              <a:picLocks noChangeAspect="1" noChangeArrowheads="1"/>
            </p:cNvPicPr>
            <p:nvPr/>
          </p:nvPicPr>
          <p:blipFill>
            <a:blip r:embed="rId5" cstate="print"/>
            <a:srcRect/>
            <a:stretch>
              <a:fillRect/>
            </a:stretch>
          </p:blipFill>
          <p:spPr bwMode="auto">
            <a:xfrm>
              <a:off x="5940425" y="3789363"/>
              <a:ext cx="150813" cy="215900"/>
            </a:xfrm>
            <a:prstGeom prst="rect">
              <a:avLst/>
            </a:prstGeom>
            <a:noFill/>
            <a:ln w="9525">
              <a:noFill/>
              <a:miter lim="800000"/>
              <a:headEnd/>
              <a:tailEnd/>
            </a:ln>
          </p:spPr>
        </p:pic>
        <p:cxnSp>
          <p:nvCxnSpPr>
            <p:cNvPr id="36899" name="直接连接符 208"/>
            <p:cNvCxnSpPr>
              <a:cxnSpLocks noChangeShapeType="1"/>
            </p:cNvCxnSpPr>
            <p:nvPr/>
          </p:nvCxnSpPr>
          <p:spPr bwMode="auto">
            <a:xfrm flipV="1">
              <a:off x="5583238" y="3457575"/>
              <a:ext cx="363537" cy="331788"/>
            </a:xfrm>
            <a:prstGeom prst="line">
              <a:avLst/>
            </a:prstGeom>
            <a:noFill/>
            <a:ln w="9525" algn="ctr">
              <a:solidFill>
                <a:srgbClr val="4A7EBB"/>
              </a:solidFill>
              <a:round/>
              <a:headEnd/>
              <a:tailEnd/>
            </a:ln>
          </p:spPr>
        </p:cxnSp>
        <p:cxnSp>
          <p:nvCxnSpPr>
            <p:cNvPr id="36900" name="直接连接符 209"/>
            <p:cNvCxnSpPr>
              <a:cxnSpLocks noChangeShapeType="1"/>
            </p:cNvCxnSpPr>
            <p:nvPr/>
          </p:nvCxnSpPr>
          <p:spPr bwMode="auto">
            <a:xfrm flipV="1">
              <a:off x="5799138" y="3457575"/>
              <a:ext cx="147637" cy="331788"/>
            </a:xfrm>
            <a:prstGeom prst="line">
              <a:avLst/>
            </a:prstGeom>
            <a:noFill/>
            <a:ln w="9525" algn="ctr">
              <a:solidFill>
                <a:srgbClr val="4A7EBB"/>
              </a:solidFill>
              <a:round/>
              <a:headEnd/>
              <a:tailEnd/>
            </a:ln>
          </p:spPr>
        </p:cxnSp>
        <p:cxnSp>
          <p:nvCxnSpPr>
            <p:cNvPr id="36901" name="直接连接符 210"/>
            <p:cNvCxnSpPr>
              <a:cxnSpLocks noChangeShapeType="1"/>
            </p:cNvCxnSpPr>
            <p:nvPr/>
          </p:nvCxnSpPr>
          <p:spPr bwMode="auto">
            <a:xfrm flipH="1" flipV="1">
              <a:off x="5946775" y="3457575"/>
              <a:ext cx="68263" cy="331788"/>
            </a:xfrm>
            <a:prstGeom prst="line">
              <a:avLst/>
            </a:prstGeom>
            <a:noFill/>
            <a:ln w="9525" algn="ctr">
              <a:solidFill>
                <a:srgbClr val="4A7EBB"/>
              </a:solidFill>
              <a:round/>
              <a:headEnd/>
              <a:tailEnd/>
            </a:ln>
          </p:spPr>
        </p:cxnSp>
        <p:cxnSp>
          <p:nvCxnSpPr>
            <p:cNvPr id="36902" name="直接连接符 211"/>
            <p:cNvCxnSpPr>
              <a:cxnSpLocks noChangeShapeType="1"/>
            </p:cNvCxnSpPr>
            <p:nvPr/>
          </p:nvCxnSpPr>
          <p:spPr bwMode="auto">
            <a:xfrm flipV="1">
              <a:off x="6297613" y="3457575"/>
              <a:ext cx="428625" cy="331788"/>
            </a:xfrm>
            <a:prstGeom prst="line">
              <a:avLst/>
            </a:prstGeom>
            <a:noFill/>
            <a:ln w="9525" algn="ctr">
              <a:solidFill>
                <a:srgbClr val="4A7EBB"/>
              </a:solidFill>
              <a:round/>
              <a:headEnd/>
              <a:tailEnd/>
            </a:ln>
          </p:spPr>
        </p:cxnSp>
        <p:cxnSp>
          <p:nvCxnSpPr>
            <p:cNvPr id="36903" name="直接连接符 212"/>
            <p:cNvCxnSpPr>
              <a:cxnSpLocks noChangeShapeType="1"/>
            </p:cNvCxnSpPr>
            <p:nvPr/>
          </p:nvCxnSpPr>
          <p:spPr bwMode="auto">
            <a:xfrm flipV="1">
              <a:off x="6591300" y="3457575"/>
              <a:ext cx="134938" cy="331788"/>
            </a:xfrm>
            <a:prstGeom prst="line">
              <a:avLst/>
            </a:prstGeom>
            <a:noFill/>
            <a:ln w="9525" algn="ctr">
              <a:solidFill>
                <a:srgbClr val="4A7EBB"/>
              </a:solidFill>
              <a:round/>
              <a:headEnd/>
              <a:tailEnd/>
            </a:ln>
          </p:spPr>
        </p:cxnSp>
        <p:cxnSp>
          <p:nvCxnSpPr>
            <p:cNvPr id="36904" name="直接连接符 213"/>
            <p:cNvCxnSpPr>
              <a:cxnSpLocks noChangeShapeType="1"/>
            </p:cNvCxnSpPr>
            <p:nvPr/>
          </p:nvCxnSpPr>
          <p:spPr bwMode="auto">
            <a:xfrm flipH="1" flipV="1">
              <a:off x="6726238" y="3457575"/>
              <a:ext cx="80962" cy="331788"/>
            </a:xfrm>
            <a:prstGeom prst="line">
              <a:avLst/>
            </a:prstGeom>
            <a:noFill/>
            <a:ln w="9525" algn="ctr">
              <a:solidFill>
                <a:srgbClr val="4A7EBB"/>
              </a:solidFill>
              <a:round/>
              <a:headEnd/>
              <a:tailEnd/>
            </a:ln>
          </p:spPr>
        </p:cxnSp>
        <p:cxnSp>
          <p:nvCxnSpPr>
            <p:cNvPr id="36905" name="直接连接符 214"/>
            <p:cNvCxnSpPr>
              <a:cxnSpLocks noChangeShapeType="1"/>
            </p:cNvCxnSpPr>
            <p:nvPr/>
          </p:nvCxnSpPr>
          <p:spPr bwMode="auto">
            <a:xfrm flipV="1">
              <a:off x="7305675" y="3429000"/>
              <a:ext cx="225425" cy="360363"/>
            </a:xfrm>
            <a:prstGeom prst="line">
              <a:avLst/>
            </a:prstGeom>
            <a:noFill/>
            <a:ln w="9525" algn="ctr">
              <a:solidFill>
                <a:srgbClr val="4A7EBB"/>
              </a:solidFill>
              <a:round/>
              <a:headEnd/>
              <a:tailEnd/>
            </a:ln>
          </p:spPr>
        </p:cxnSp>
        <p:cxnSp>
          <p:nvCxnSpPr>
            <p:cNvPr id="36906" name="直接连接符 215"/>
            <p:cNvCxnSpPr>
              <a:cxnSpLocks noChangeShapeType="1"/>
            </p:cNvCxnSpPr>
            <p:nvPr/>
          </p:nvCxnSpPr>
          <p:spPr bwMode="auto">
            <a:xfrm flipV="1">
              <a:off x="7521575" y="3429000"/>
              <a:ext cx="9525" cy="360363"/>
            </a:xfrm>
            <a:prstGeom prst="line">
              <a:avLst/>
            </a:prstGeom>
            <a:noFill/>
            <a:ln w="9525" algn="ctr">
              <a:solidFill>
                <a:srgbClr val="4A7EBB"/>
              </a:solidFill>
              <a:round/>
              <a:headEnd/>
              <a:tailEnd/>
            </a:ln>
          </p:spPr>
        </p:cxnSp>
        <p:cxnSp>
          <p:nvCxnSpPr>
            <p:cNvPr id="36907" name="直接连接符 216"/>
            <p:cNvCxnSpPr>
              <a:cxnSpLocks noChangeShapeType="1"/>
            </p:cNvCxnSpPr>
            <p:nvPr/>
          </p:nvCxnSpPr>
          <p:spPr bwMode="auto">
            <a:xfrm flipH="1" flipV="1">
              <a:off x="7531100" y="3429000"/>
              <a:ext cx="206375" cy="360363"/>
            </a:xfrm>
            <a:prstGeom prst="line">
              <a:avLst/>
            </a:prstGeom>
            <a:noFill/>
            <a:ln w="9525" algn="ctr">
              <a:solidFill>
                <a:srgbClr val="4A7EBB"/>
              </a:solidFill>
              <a:round/>
              <a:headEnd/>
              <a:tailEnd/>
            </a:ln>
          </p:spPr>
        </p:cxnSp>
        <p:cxnSp>
          <p:nvCxnSpPr>
            <p:cNvPr id="36908" name="直接连接符 217"/>
            <p:cNvCxnSpPr>
              <a:cxnSpLocks noChangeShapeType="1"/>
            </p:cNvCxnSpPr>
            <p:nvPr/>
          </p:nvCxnSpPr>
          <p:spPr bwMode="auto">
            <a:xfrm flipV="1">
              <a:off x="8097838" y="3429000"/>
              <a:ext cx="212725" cy="360363"/>
            </a:xfrm>
            <a:prstGeom prst="line">
              <a:avLst/>
            </a:prstGeom>
            <a:noFill/>
            <a:ln w="9525" algn="ctr">
              <a:solidFill>
                <a:srgbClr val="4A7EBB"/>
              </a:solidFill>
              <a:round/>
              <a:headEnd/>
              <a:tailEnd/>
            </a:ln>
          </p:spPr>
        </p:cxnSp>
        <p:cxnSp>
          <p:nvCxnSpPr>
            <p:cNvPr id="36909" name="直接连接符 218"/>
            <p:cNvCxnSpPr>
              <a:cxnSpLocks noChangeShapeType="1"/>
            </p:cNvCxnSpPr>
            <p:nvPr/>
          </p:nvCxnSpPr>
          <p:spPr bwMode="auto">
            <a:xfrm flipH="1" flipV="1">
              <a:off x="8310563" y="3429000"/>
              <a:ext cx="3175" cy="360363"/>
            </a:xfrm>
            <a:prstGeom prst="line">
              <a:avLst/>
            </a:prstGeom>
            <a:noFill/>
            <a:ln w="9525" algn="ctr">
              <a:solidFill>
                <a:srgbClr val="4A7EBB"/>
              </a:solidFill>
              <a:round/>
              <a:headEnd/>
              <a:tailEnd/>
            </a:ln>
          </p:spPr>
        </p:cxnSp>
        <p:cxnSp>
          <p:nvCxnSpPr>
            <p:cNvPr id="36910" name="直接连接符 219"/>
            <p:cNvCxnSpPr>
              <a:cxnSpLocks noChangeShapeType="1"/>
            </p:cNvCxnSpPr>
            <p:nvPr/>
          </p:nvCxnSpPr>
          <p:spPr bwMode="auto">
            <a:xfrm flipH="1" flipV="1">
              <a:off x="8310563" y="3429000"/>
              <a:ext cx="219075" cy="360363"/>
            </a:xfrm>
            <a:prstGeom prst="line">
              <a:avLst/>
            </a:prstGeom>
            <a:noFill/>
            <a:ln w="9525" algn="ctr">
              <a:solidFill>
                <a:srgbClr val="4A7EBB"/>
              </a:solidFill>
              <a:round/>
              <a:headEnd/>
              <a:tailEnd/>
            </a:ln>
          </p:spPr>
        </p:cxnSp>
        <p:cxnSp>
          <p:nvCxnSpPr>
            <p:cNvPr id="36911" name="直接连接符 220"/>
            <p:cNvCxnSpPr>
              <a:cxnSpLocks noChangeShapeType="1"/>
            </p:cNvCxnSpPr>
            <p:nvPr/>
          </p:nvCxnSpPr>
          <p:spPr bwMode="auto">
            <a:xfrm flipH="1" flipV="1">
              <a:off x="5946775" y="3457575"/>
              <a:ext cx="350838" cy="331788"/>
            </a:xfrm>
            <a:prstGeom prst="line">
              <a:avLst/>
            </a:prstGeom>
            <a:noFill/>
            <a:ln w="9525" algn="ctr">
              <a:solidFill>
                <a:srgbClr val="4A7EBB"/>
              </a:solidFill>
              <a:round/>
              <a:headEnd/>
              <a:tailEnd/>
            </a:ln>
          </p:spPr>
        </p:cxnSp>
        <p:cxnSp>
          <p:nvCxnSpPr>
            <p:cNvPr id="36912" name="直接连接符 226"/>
            <p:cNvCxnSpPr>
              <a:cxnSpLocks noChangeShapeType="1"/>
            </p:cNvCxnSpPr>
            <p:nvPr/>
          </p:nvCxnSpPr>
          <p:spPr bwMode="auto">
            <a:xfrm flipV="1">
              <a:off x="7737475" y="3429000"/>
              <a:ext cx="573088" cy="360363"/>
            </a:xfrm>
            <a:prstGeom prst="line">
              <a:avLst/>
            </a:prstGeom>
            <a:noFill/>
            <a:ln w="9525" algn="ctr">
              <a:solidFill>
                <a:srgbClr val="4A7EBB"/>
              </a:solidFill>
              <a:round/>
              <a:headEnd/>
              <a:tailEnd/>
            </a:ln>
          </p:spPr>
        </p:cxnSp>
        <p:sp>
          <p:nvSpPr>
            <p:cNvPr id="36913" name="椭圆 230"/>
            <p:cNvSpPr>
              <a:spLocks noChangeArrowheads="1"/>
            </p:cNvSpPr>
            <p:nvPr/>
          </p:nvSpPr>
          <p:spPr bwMode="auto">
            <a:xfrm>
              <a:off x="6084888" y="3644900"/>
              <a:ext cx="431800" cy="71438"/>
            </a:xfrm>
            <a:prstGeom prst="ellipse">
              <a:avLst/>
            </a:prstGeom>
            <a:noFill/>
            <a:ln w="9525" algn="ctr">
              <a:solidFill>
                <a:srgbClr val="4A7EBB"/>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36914" name="椭圆 231"/>
            <p:cNvSpPr>
              <a:spLocks noChangeArrowheads="1"/>
            </p:cNvSpPr>
            <p:nvPr/>
          </p:nvSpPr>
          <p:spPr bwMode="auto">
            <a:xfrm>
              <a:off x="7596188" y="3644900"/>
              <a:ext cx="431800" cy="71438"/>
            </a:xfrm>
            <a:prstGeom prst="ellipse">
              <a:avLst/>
            </a:prstGeom>
            <a:noFill/>
            <a:ln w="9525" algn="ctr">
              <a:solidFill>
                <a:srgbClr val="4A7EBB"/>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cxnSp>
          <p:nvCxnSpPr>
            <p:cNvPr id="36915" name="直接连接符 245"/>
            <p:cNvCxnSpPr>
              <a:cxnSpLocks noChangeShapeType="1"/>
            </p:cNvCxnSpPr>
            <p:nvPr/>
          </p:nvCxnSpPr>
          <p:spPr bwMode="auto">
            <a:xfrm>
              <a:off x="6240463" y="3190875"/>
              <a:ext cx="192087" cy="0"/>
            </a:xfrm>
            <a:prstGeom prst="line">
              <a:avLst/>
            </a:prstGeom>
            <a:noFill/>
            <a:ln w="38100" algn="ctr">
              <a:solidFill>
                <a:srgbClr val="4A7EBB"/>
              </a:solidFill>
              <a:round/>
              <a:headEnd/>
              <a:tailEnd/>
            </a:ln>
          </p:spPr>
        </p:cxnSp>
        <p:cxnSp>
          <p:nvCxnSpPr>
            <p:cNvPr id="36916" name="直接连接符 257"/>
            <p:cNvCxnSpPr>
              <a:cxnSpLocks noChangeShapeType="1"/>
            </p:cNvCxnSpPr>
            <p:nvPr/>
          </p:nvCxnSpPr>
          <p:spPr bwMode="auto">
            <a:xfrm>
              <a:off x="7824788" y="3162300"/>
              <a:ext cx="192087" cy="0"/>
            </a:xfrm>
            <a:prstGeom prst="line">
              <a:avLst/>
            </a:prstGeom>
            <a:noFill/>
            <a:ln w="38100" algn="ctr">
              <a:solidFill>
                <a:srgbClr val="4A7EBB"/>
              </a:solidFill>
              <a:round/>
              <a:headEnd/>
              <a:tailEnd/>
            </a:ln>
          </p:spPr>
        </p:cxnSp>
        <p:sp>
          <p:nvSpPr>
            <p:cNvPr id="36917" name="矩形 260"/>
            <p:cNvSpPr>
              <a:spLocks noChangeArrowheads="1"/>
            </p:cNvSpPr>
            <p:nvPr/>
          </p:nvSpPr>
          <p:spPr bwMode="auto">
            <a:xfrm>
              <a:off x="5651500" y="2924175"/>
              <a:ext cx="1368425" cy="504825"/>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6918" name="矩形 261"/>
            <p:cNvSpPr>
              <a:spLocks noChangeArrowheads="1"/>
            </p:cNvSpPr>
            <p:nvPr/>
          </p:nvSpPr>
          <p:spPr bwMode="auto">
            <a:xfrm>
              <a:off x="7235825" y="2924175"/>
              <a:ext cx="1368425" cy="504825"/>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6919" name="矩形 262"/>
            <p:cNvSpPr>
              <a:spLocks noChangeArrowheads="1"/>
            </p:cNvSpPr>
            <p:nvPr/>
          </p:nvSpPr>
          <p:spPr bwMode="auto">
            <a:xfrm>
              <a:off x="6156325" y="1773238"/>
              <a:ext cx="1728788" cy="719137"/>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6964" name="TextBox 311"/>
            <p:cNvSpPr txBox="1">
              <a:spLocks noChangeArrowheads="1"/>
            </p:cNvSpPr>
            <p:nvPr/>
          </p:nvSpPr>
          <p:spPr bwMode="auto">
            <a:xfrm>
              <a:off x="6804025" y="2205038"/>
              <a:ext cx="504825" cy="338137"/>
            </a:xfrm>
            <a:prstGeom prst="rect">
              <a:avLst/>
            </a:prstGeom>
            <a:noFill/>
            <a:ln w="9525">
              <a:noFill/>
              <a:miter lim="800000"/>
              <a:headEnd/>
              <a:tailEnd/>
            </a:ln>
          </p:spPr>
          <p:txBody>
            <a:bodyPr>
              <a:spAutoFit/>
            </a:bodyPr>
            <a:lstStyle/>
            <a:p>
              <a:r>
                <a:rPr lang="en-US" altLang="zh-CN"/>
                <a:t>L3</a:t>
              </a:r>
              <a:endParaRPr lang="zh-CN" altLang="en-US"/>
            </a:p>
          </p:txBody>
        </p:sp>
        <p:sp>
          <p:nvSpPr>
            <p:cNvPr id="36965" name="TextBox 312"/>
            <p:cNvSpPr txBox="1">
              <a:spLocks noChangeArrowheads="1"/>
            </p:cNvSpPr>
            <p:nvPr/>
          </p:nvSpPr>
          <p:spPr bwMode="auto">
            <a:xfrm>
              <a:off x="6156325" y="2852738"/>
              <a:ext cx="503238" cy="338137"/>
            </a:xfrm>
            <a:prstGeom prst="rect">
              <a:avLst/>
            </a:prstGeom>
            <a:noFill/>
            <a:ln w="9525">
              <a:noFill/>
              <a:miter lim="800000"/>
              <a:headEnd/>
              <a:tailEnd/>
            </a:ln>
          </p:spPr>
          <p:txBody>
            <a:bodyPr>
              <a:spAutoFit/>
            </a:bodyPr>
            <a:lstStyle/>
            <a:p>
              <a:r>
                <a:rPr lang="en-US" altLang="zh-CN"/>
                <a:t>L2</a:t>
              </a:r>
              <a:endParaRPr lang="zh-CN" altLang="en-US"/>
            </a:p>
          </p:txBody>
        </p:sp>
        <p:sp>
          <p:nvSpPr>
            <p:cNvPr id="36966" name="TextBox 313"/>
            <p:cNvSpPr txBox="1">
              <a:spLocks noChangeArrowheads="1"/>
            </p:cNvSpPr>
            <p:nvPr/>
          </p:nvSpPr>
          <p:spPr bwMode="auto">
            <a:xfrm>
              <a:off x="7740650" y="2852738"/>
              <a:ext cx="503238" cy="338137"/>
            </a:xfrm>
            <a:prstGeom prst="rect">
              <a:avLst/>
            </a:prstGeom>
            <a:noFill/>
            <a:ln w="9525">
              <a:noFill/>
              <a:miter lim="800000"/>
              <a:headEnd/>
              <a:tailEnd/>
            </a:ln>
          </p:spPr>
          <p:txBody>
            <a:bodyPr>
              <a:spAutoFit/>
            </a:bodyPr>
            <a:lstStyle/>
            <a:p>
              <a:r>
                <a:rPr lang="en-US" altLang="zh-CN"/>
                <a:t>L2</a:t>
              </a:r>
              <a:endParaRPr lang="zh-CN" altLang="en-US"/>
            </a:p>
          </p:txBody>
        </p:sp>
      </p:grpSp>
    </p:spTree>
    <p:extLst>
      <p:ext uri="{BB962C8B-B14F-4D97-AF65-F5344CB8AC3E}">
        <p14:creationId xmlns:p14="http://schemas.microsoft.com/office/powerpoint/2010/main" val="16604378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4"/>
          <p:cNvGrpSpPr/>
          <p:nvPr/>
        </p:nvGrpSpPr>
        <p:grpSpPr>
          <a:xfrm>
            <a:off x="6227763" y="908720"/>
            <a:ext cx="2462212" cy="2530475"/>
            <a:chOff x="6227763" y="1474788"/>
            <a:chExt cx="2462212" cy="2530475"/>
          </a:xfrm>
        </p:grpSpPr>
        <p:cxnSp>
          <p:nvCxnSpPr>
            <p:cNvPr id="35844" name="直接连接符 1153"/>
            <p:cNvCxnSpPr>
              <a:cxnSpLocks noChangeShapeType="1"/>
            </p:cNvCxnSpPr>
            <p:nvPr/>
          </p:nvCxnSpPr>
          <p:spPr bwMode="auto">
            <a:xfrm>
              <a:off x="6956425" y="2255838"/>
              <a:ext cx="0" cy="153987"/>
            </a:xfrm>
            <a:prstGeom prst="line">
              <a:avLst/>
            </a:prstGeom>
            <a:noFill/>
            <a:ln w="57150" algn="ctr">
              <a:solidFill>
                <a:srgbClr val="4A7EBB"/>
              </a:solidFill>
              <a:round/>
              <a:headEnd/>
              <a:tailEnd/>
            </a:ln>
          </p:spPr>
        </p:cxnSp>
        <p:cxnSp>
          <p:nvCxnSpPr>
            <p:cNvPr id="35845" name="直接连接符 1154"/>
            <p:cNvCxnSpPr>
              <a:cxnSpLocks noChangeShapeType="1"/>
            </p:cNvCxnSpPr>
            <p:nvPr/>
          </p:nvCxnSpPr>
          <p:spPr bwMode="auto">
            <a:xfrm>
              <a:off x="7964488" y="2255838"/>
              <a:ext cx="0" cy="153987"/>
            </a:xfrm>
            <a:prstGeom prst="line">
              <a:avLst/>
            </a:prstGeom>
            <a:noFill/>
            <a:ln w="57150" algn="ctr">
              <a:solidFill>
                <a:srgbClr val="4A7EBB"/>
              </a:solidFill>
              <a:round/>
              <a:headEnd/>
              <a:tailEnd/>
            </a:ln>
          </p:spPr>
        </p:cxnSp>
        <p:cxnSp>
          <p:nvCxnSpPr>
            <p:cNvPr id="35846" name="直接连接符 1155"/>
            <p:cNvCxnSpPr>
              <a:cxnSpLocks noChangeShapeType="1"/>
            </p:cNvCxnSpPr>
            <p:nvPr/>
          </p:nvCxnSpPr>
          <p:spPr bwMode="auto">
            <a:xfrm>
              <a:off x="6956425" y="3059113"/>
              <a:ext cx="0" cy="225425"/>
            </a:xfrm>
            <a:prstGeom prst="line">
              <a:avLst/>
            </a:prstGeom>
            <a:noFill/>
            <a:ln w="57150" algn="ctr">
              <a:solidFill>
                <a:srgbClr val="4A7EBB"/>
              </a:solidFill>
              <a:round/>
              <a:headEnd/>
              <a:tailEnd/>
            </a:ln>
          </p:spPr>
        </p:cxnSp>
        <p:cxnSp>
          <p:nvCxnSpPr>
            <p:cNvPr id="35847" name="直接连接符 1156"/>
            <p:cNvCxnSpPr>
              <a:cxnSpLocks noChangeShapeType="1"/>
            </p:cNvCxnSpPr>
            <p:nvPr/>
          </p:nvCxnSpPr>
          <p:spPr bwMode="auto">
            <a:xfrm>
              <a:off x="7964488" y="3059113"/>
              <a:ext cx="0" cy="225425"/>
            </a:xfrm>
            <a:prstGeom prst="line">
              <a:avLst/>
            </a:prstGeom>
            <a:noFill/>
            <a:ln w="57150" algn="ctr">
              <a:solidFill>
                <a:srgbClr val="4A7EBB"/>
              </a:solidFill>
              <a:round/>
              <a:headEnd/>
              <a:tailEnd/>
            </a:ln>
          </p:spPr>
        </p:cxnSp>
        <p:cxnSp>
          <p:nvCxnSpPr>
            <p:cNvPr id="35848" name="直接连接符 1157"/>
            <p:cNvCxnSpPr>
              <a:cxnSpLocks noChangeShapeType="1"/>
            </p:cNvCxnSpPr>
            <p:nvPr/>
          </p:nvCxnSpPr>
          <p:spPr bwMode="auto">
            <a:xfrm>
              <a:off x="7245350" y="1901825"/>
              <a:ext cx="428625" cy="0"/>
            </a:xfrm>
            <a:prstGeom prst="line">
              <a:avLst/>
            </a:prstGeom>
            <a:noFill/>
            <a:ln w="57150" algn="ctr">
              <a:solidFill>
                <a:srgbClr val="4A7EBB"/>
              </a:solidFill>
              <a:round/>
              <a:headEnd/>
              <a:tailEnd/>
            </a:ln>
          </p:spPr>
        </p:cxnSp>
        <p:cxnSp>
          <p:nvCxnSpPr>
            <p:cNvPr id="35849" name="直接连接符 1158"/>
            <p:cNvCxnSpPr>
              <a:cxnSpLocks noChangeShapeType="1"/>
            </p:cNvCxnSpPr>
            <p:nvPr/>
          </p:nvCxnSpPr>
          <p:spPr bwMode="auto">
            <a:xfrm>
              <a:off x="7245350" y="3640138"/>
              <a:ext cx="428625" cy="0"/>
            </a:xfrm>
            <a:prstGeom prst="line">
              <a:avLst/>
            </a:prstGeom>
            <a:noFill/>
            <a:ln w="57150" algn="ctr">
              <a:solidFill>
                <a:srgbClr val="4A7EBB"/>
              </a:solidFill>
              <a:round/>
              <a:headEnd/>
              <a:tailEnd/>
            </a:ln>
          </p:spPr>
        </p:cxnSp>
        <p:pic>
          <p:nvPicPr>
            <p:cNvPr id="35850" name="Picture 6" descr="s7500e"/>
            <p:cNvPicPr>
              <a:picLocks noChangeAspect="1" noChangeArrowheads="1"/>
            </p:cNvPicPr>
            <p:nvPr/>
          </p:nvPicPr>
          <p:blipFill>
            <a:blip r:embed="rId3" cstate="print"/>
            <a:srcRect/>
            <a:stretch>
              <a:fillRect/>
            </a:stretch>
          </p:blipFill>
          <p:spPr bwMode="auto">
            <a:xfrm>
              <a:off x="6665913" y="2409825"/>
              <a:ext cx="579437" cy="709613"/>
            </a:xfrm>
            <a:prstGeom prst="rect">
              <a:avLst/>
            </a:prstGeom>
            <a:noFill/>
            <a:ln w="9525">
              <a:noFill/>
              <a:miter lim="800000"/>
              <a:headEnd/>
              <a:tailEnd/>
            </a:ln>
          </p:spPr>
        </p:pic>
        <p:pic>
          <p:nvPicPr>
            <p:cNvPr id="35851" name="Picture 6" descr="s7500e"/>
            <p:cNvPicPr>
              <a:picLocks noChangeAspect="1" noChangeArrowheads="1"/>
            </p:cNvPicPr>
            <p:nvPr/>
          </p:nvPicPr>
          <p:blipFill>
            <a:blip r:embed="rId3" cstate="print"/>
            <a:srcRect/>
            <a:stretch>
              <a:fillRect/>
            </a:stretch>
          </p:blipFill>
          <p:spPr bwMode="auto">
            <a:xfrm>
              <a:off x="6665913" y="1546225"/>
              <a:ext cx="579437" cy="709613"/>
            </a:xfrm>
            <a:prstGeom prst="rect">
              <a:avLst/>
            </a:prstGeom>
            <a:noFill/>
            <a:ln w="9525">
              <a:noFill/>
              <a:miter lim="800000"/>
              <a:headEnd/>
              <a:tailEnd/>
            </a:ln>
          </p:spPr>
        </p:pic>
        <p:pic>
          <p:nvPicPr>
            <p:cNvPr id="35852" name="Picture 6" descr="s7500e"/>
            <p:cNvPicPr>
              <a:picLocks noChangeAspect="1" noChangeArrowheads="1"/>
            </p:cNvPicPr>
            <p:nvPr/>
          </p:nvPicPr>
          <p:blipFill>
            <a:blip r:embed="rId3" cstate="print"/>
            <a:srcRect/>
            <a:stretch>
              <a:fillRect/>
            </a:stretch>
          </p:blipFill>
          <p:spPr bwMode="auto">
            <a:xfrm>
              <a:off x="7673975" y="1546225"/>
              <a:ext cx="579438" cy="709613"/>
            </a:xfrm>
            <a:prstGeom prst="rect">
              <a:avLst/>
            </a:prstGeom>
            <a:noFill/>
            <a:ln w="9525">
              <a:noFill/>
              <a:miter lim="800000"/>
              <a:headEnd/>
              <a:tailEnd/>
            </a:ln>
          </p:spPr>
        </p:pic>
        <p:pic>
          <p:nvPicPr>
            <p:cNvPr id="35853" name="Picture 6" descr="s7500e"/>
            <p:cNvPicPr>
              <a:picLocks noChangeAspect="1" noChangeArrowheads="1"/>
            </p:cNvPicPr>
            <p:nvPr/>
          </p:nvPicPr>
          <p:blipFill>
            <a:blip r:embed="rId3" cstate="print"/>
            <a:srcRect/>
            <a:stretch>
              <a:fillRect/>
            </a:stretch>
          </p:blipFill>
          <p:spPr bwMode="auto">
            <a:xfrm>
              <a:off x="7673975" y="2409825"/>
              <a:ext cx="579438" cy="709613"/>
            </a:xfrm>
            <a:prstGeom prst="rect">
              <a:avLst/>
            </a:prstGeom>
            <a:noFill/>
            <a:ln w="9525">
              <a:noFill/>
              <a:miter lim="800000"/>
              <a:headEnd/>
              <a:tailEnd/>
            </a:ln>
          </p:spPr>
        </p:pic>
        <p:pic>
          <p:nvPicPr>
            <p:cNvPr id="35854" name="Picture 6" descr="s7500e"/>
            <p:cNvPicPr>
              <a:picLocks noChangeAspect="1" noChangeArrowheads="1"/>
            </p:cNvPicPr>
            <p:nvPr/>
          </p:nvPicPr>
          <p:blipFill>
            <a:blip r:embed="rId3" cstate="print"/>
            <a:srcRect/>
            <a:stretch>
              <a:fillRect/>
            </a:stretch>
          </p:blipFill>
          <p:spPr bwMode="auto">
            <a:xfrm>
              <a:off x="6665913" y="3284538"/>
              <a:ext cx="579437" cy="709612"/>
            </a:xfrm>
            <a:prstGeom prst="rect">
              <a:avLst/>
            </a:prstGeom>
            <a:noFill/>
            <a:ln w="9525">
              <a:noFill/>
              <a:miter lim="800000"/>
              <a:headEnd/>
              <a:tailEnd/>
            </a:ln>
          </p:spPr>
        </p:pic>
        <p:pic>
          <p:nvPicPr>
            <p:cNvPr id="35855" name="Picture 6" descr="s7500e"/>
            <p:cNvPicPr>
              <a:picLocks noChangeAspect="1" noChangeArrowheads="1"/>
            </p:cNvPicPr>
            <p:nvPr/>
          </p:nvPicPr>
          <p:blipFill>
            <a:blip r:embed="rId3" cstate="print"/>
            <a:srcRect/>
            <a:stretch>
              <a:fillRect/>
            </a:stretch>
          </p:blipFill>
          <p:spPr bwMode="auto">
            <a:xfrm>
              <a:off x="7673975" y="3284538"/>
              <a:ext cx="579438" cy="709612"/>
            </a:xfrm>
            <a:prstGeom prst="rect">
              <a:avLst/>
            </a:prstGeom>
            <a:noFill/>
            <a:ln w="9525">
              <a:noFill/>
              <a:miter lim="800000"/>
              <a:headEnd/>
              <a:tailEnd/>
            </a:ln>
          </p:spPr>
        </p:pic>
        <p:pic>
          <p:nvPicPr>
            <p:cNvPr id="35856" name="Picture 31" descr="服务器类"/>
            <p:cNvPicPr>
              <a:picLocks noChangeAspect="1" noChangeArrowheads="1"/>
            </p:cNvPicPr>
            <p:nvPr/>
          </p:nvPicPr>
          <p:blipFill>
            <a:blip r:embed="rId4" cstate="print"/>
            <a:srcRect/>
            <a:stretch>
              <a:fillRect/>
            </a:stretch>
          </p:blipFill>
          <p:spPr bwMode="auto">
            <a:xfrm>
              <a:off x="6227763" y="1474788"/>
              <a:ext cx="150812" cy="215900"/>
            </a:xfrm>
            <a:prstGeom prst="rect">
              <a:avLst/>
            </a:prstGeom>
            <a:noFill/>
            <a:ln w="9525">
              <a:noFill/>
              <a:miter lim="800000"/>
              <a:headEnd/>
              <a:tailEnd/>
            </a:ln>
          </p:spPr>
        </p:pic>
        <p:pic>
          <p:nvPicPr>
            <p:cNvPr id="35857" name="Picture 31" descr="服务器类"/>
            <p:cNvPicPr>
              <a:picLocks noChangeAspect="1" noChangeArrowheads="1"/>
            </p:cNvPicPr>
            <p:nvPr/>
          </p:nvPicPr>
          <p:blipFill>
            <a:blip r:embed="rId4" cstate="print"/>
            <a:srcRect/>
            <a:stretch>
              <a:fillRect/>
            </a:stretch>
          </p:blipFill>
          <p:spPr bwMode="auto">
            <a:xfrm>
              <a:off x="6227763" y="1690688"/>
              <a:ext cx="150812" cy="215900"/>
            </a:xfrm>
            <a:prstGeom prst="rect">
              <a:avLst/>
            </a:prstGeom>
            <a:noFill/>
            <a:ln w="9525">
              <a:noFill/>
              <a:miter lim="800000"/>
              <a:headEnd/>
              <a:tailEnd/>
            </a:ln>
          </p:spPr>
        </p:pic>
        <p:pic>
          <p:nvPicPr>
            <p:cNvPr id="35858" name="Picture 31" descr="服务器类"/>
            <p:cNvPicPr>
              <a:picLocks noChangeAspect="1" noChangeArrowheads="1"/>
            </p:cNvPicPr>
            <p:nvPr/>
          </p:nvPicPr>
          <p:blipFill>
            <a:blip r:embed="rId4" cstate="print"/>
            <a:srcRect/>
            <a:stretch>
              <a:fillRect/>
            </a:stretch>
          </p:blipFill>
          <p:spPr bwMode="auto">
            <a:xfrm>
              <a:off x="6227763" y="1906588"/>
              <a:ext cx="150812" cy="215900"/>
            </a:xfrm>
            <a:prstGeom prst="rect">
              <a:avLst/>
            </a:prstGeom>
            <a:noFill/>
            <a:ln w="9525">
              <a:noFill/>
              <a:miter lim="800000"/>
              <a:headEnd/>
              <a:tailEnd/>
            </a:ln>
          </p:spPr>
        </p:pic>
        <p:pic>
          <p:nvPicPr>
            <p:cNvPr id="35859" name="Picture 31" descr="服务器类"/>
            <p:cNvPicPr>
              <a:picLocks noChangeAspect="1" noChangeArrowheads="1"/>
            </p:cNvPicPr>
            <p:nvPr/>
          </p:nvPicPr>
          <p:blipFill>
            <a:blip r:embed="rId4" cstate="print"/>
            <a:srcRect/>
            <a:stretch>
              <a:fillRect/>
            </a:stretch>
          </p:blipFill>
          <p:spPr bwMode="auto">
            <a:xfrm>
              <a:off x="6227763" y="2409825"/>
              <a:ext cx="150812" cy="215900"/>
            </a:xfrm>
            <a:prstGeom prst="rect">
              <a:avLst/>
            </a:prstGeom>
            <a:noFill/>
            <a:ln w="9525">
              <a:noFill/>
              <a:miter lim="800000"/>
              <a:headEnd/>
              <a:tailEnd/>
            </a:ln>
          </p:spPr>
        </p:pic>
        <p:pic>
          <p:nvPicPr>
            <p:cNvPr id="35860" name="Picture 31" descr="服务器类"/>
            <p:cNvPicPr>
              <a:picLocks noChangeAspect="1" noChangeArrowheads="1"/>
            </p:cNvPicPr>
            <p:nvPr/>
          </p:nvPicPr>
          <p:blipFill>
            <a:blip r:embed="rId4" cstate="print"/>
            <a:srcRect/>
            <a:stretch>
              <a:fillRect/>
            </a:stretch>
          </p:blipFill>
          <p:spPr bwMode="auto">
            <a:xfrm>
              <a:off x="6227763" y="2625725"/>
              <a:ext cx="150812" cy="217488"/>
            </a:xfrm>
            <a:prstGeom prst="rect">
              <a:avLst/>
            </a:prstGeom>
            <a:noFill/>
            <a:ln w="9525">
              <a:noFill/>
              <a:miter lim="800000"/>
              <a:headEnd/>
              <a:tailEnd/>
            </a:ln>
          </p:spPr>
        </p:pic>
        <p:pic>
          <p:nvPicPr>
            <p:cNvPr id="35861" name="Picture 31" descr="服务器类"/>
            <p:cNvPicPr>
              <a:picLocks noChangeAspect="1" noChangeArrowheads="1"/>
            </p:cNvPicPr>
            <p:nvPr/>
          </p:nvPicPr>
          <p:blipFill>
            <a:blip r:embed="rId4" cstate="print"/>
            <a:srcRect/>
            <a:stretch>
              <a:fillRect/>
            </a:stretch>
          </p:blipFill>
          <p:spPr bwMode="auto">
            <a:xfrm>
              <a:off x="6227763" y="2843213"/>
              <a:ext cx="150812" cy="215900"/>
            </a:xfrm>
            <a:prstGeom prst="rect">
              <a:avLst/>
            </a:prstGeom>
            <a:noFill/>
            <a:ln w="9525">
              <a:noFill/>
              <a:miter lim="800000"/>
              <a:headEnd/>
              <a:tailEnd/>
            </a:ln>
          </p:spPr>
        </p:pic>
        <p:pic>
          <p:nvPicPr>
            <p:cNvPr id="35862" name="Picture 31" descr="服务器类"/>
            <p:cNvPicPr>
              <a:picLocks noChangeAspect="1" noChangeArrowheads="1"/>
            </p:cNvPicPr>
            <p:nvPr/>
          </p:nvPicPr>
          <p:blipFill>
            <a:blip r:embed="rId4" cstate="print"/>
            <a:srcRect/>
            <a:stretch>
              <a:fillRect/>
            </a:stretch>
          </p:blipFill>
          <p:spPr bwMode="auto">
            <a:xfrm>
              <a:off x="6227763" y="3357563"/>
              <a:ext cx="150812" cy="215900"/>
            </a:xfrm>
            <a:prstGeom prst="rect">
              <a:avLst/>
            </a:prstGeom>
            <a:noFill/>
            <a:ln w="9525">
              <a:noFill/>
              <a:miter lim="800000"/>
              <a:headEnd/>
              <a:tailEnd/>
            </a:ln>
          </p:spPr>
        </p:pic>
        <p:pic>
          <p:nvPicPr>
            <p:cNvPr id="35863" name="Picture 31" descr="服务器类"/>
            <p:cNvPicPr>
              <a:picLocks noChangeAspect="1" noChangeArrowheads="1"/>
            </p:cNvPicPr>
            <p:nvPr/>
          </p:nvPicPr>
          <p:blipFill>
            <a:blip r:embed="rId4" cstate="print"/>
            <a:srcRect/>
            <a:stretch>
              <a:fillRect/>
            </a:stretch>
          </p:blipFill>
          <p:spPr bwMode="auto">
            <a:xfrm>
              <a:off x="6227763" y="3573463"/>
              <a:ext cx="150812" cy="215900"/>
            </a:xfrm>
            <a:prstGeom prst="rect">
              <a:avLst/>
            </a:prstGeom>
            <a:noFill/>
            <a:ln w="9525">
              <a:noFill/>
              <a:miter lim="800000"/>
              <a:headEnd/>
              <a:tailEnd/>
            </a:ln>
          </p:spPr>
        </p:pic>
        <p:pic>
          <p:nvPicPr>
            <p:cNvPr id="35864" name="Picture 31" descr="服务器类"/>
            <p:cNvPicPr>
              <a:picLocks noChangeAspect="1" noChangeArrowheads="1"/>
            </p:cNvPicPr>
            <p:nvPr/>
          </p:nvPicPr>
          <p:blipFill>
            <a:blip r:embed="rId4" cstate="print"/>
            <a:srcRect/>
            <a:stretch>
              <a:fillRect/>
            </a:stretch>
          </p:blipFill>
          <p:spPr bwMode="auto">
            <a:xfrm>
              <a:off x="6227763" y="3789363"/>
              <a:ext cx="150812" cy="215900"/>
            </a:xfrm>
            <a:prstGeom prst="rect">
              <a:avLst/>
            </a:prstGeom>
            <a:noFill/>
            <a:ln w="9525">
              <a:noFill/>
              <a:miter lim="800000"/>
              <a:headEnd/>
              <a:tailEnd/>
            </a:ln>
          </p:spPr>
        </p:pic>
        <p:pic>
          <p:nvPicPr>
            <p:cNvPr id="35865" name="Picture 31" descr="服务器类"/>
            <p:cNvPicPr>
              <a:picLocks noChangeAspect="1" noChangeArrowheads="1"/>
            </p:cNvPicPr>
            <p:nvPr/>
          </p:nvPicPr>
          <p:blipFill>
            <a:blip r:embed="rId4" cstate="print"/>
            <a:srcRect/>
            <a:stretch>
              <a:fillRect/>
            </a:stretch>
          </p:blipFill>
          <p:spPr bwMode="auto">
            <a:xfrm>
              <a:off x="8539163" y="1546225"/>
              <a:ext cx="150812" cy="215900"/>
            </a:xfrm>
            <a:prstGeom prst="rect">
              <a:avLst/>
            </a:prstGeom>
            <a:noFill/>
            <a:ln w="9525">
              <a:noFill/>
              <a:miter lim="800000"/>
              <a:headEnd/>
              <a:tailEnd/>
            </a:ln>
          </p:spPr>
        </p:pic>
        <p:pic>
          <p:nvPicPr>
            <p:cNvPr id="35866" name="Picture 31" descr="服务器类"/>
            <p:cNvPicPr>
              <a:picLocks noChangeAspect="1" noChangeArrowheads="1"/>
            </p:cNvPicPr>
            <p:nvPr/>
          </p:nvPicPr>
          <p:blipFill>
            <a:blip r:embed="rId4" cstate="print"/>
            <a:srcRect/>
            <a:stretch>
              <a:fillRect/>
            </a:stretch>
          </p:blipFill>
          <p:spPr bwMode="auto">
            <a:xfrm>
              <a:off x="8539163" y="1762125"/>
              <a:ext cx="150812" cy="215900"/>
            </a:xfrm>
            <a:prstGeom prst="rect">
              <a:avLst/>
            </a:prstGeom>
            <a:noFill/>
            <a:ln w="9525">
              <a:noFill/>
              <a:miter lim="800000"/>
              <a:headEnd/>
              <a:tailEnd/>
            </a:ln>
          </p:spPr>
        </p:pic>
        <p:pic>
          <p:nvPicPr>
            <p:cNvPr id="35867" name="Picture 31" descr="服务器类"/>
            <p:cNvPicPr>
              <a:picLocks noChangeAspect="1" noChangeArrowheads="1"/>
            </p:cNvPicPr>
            <p:nvPr/>
          </p:nvPicPr>
          <p:blipFill>
            <a:blip r:embed="rId4" cstate="print"/>
            <a:srcRect/>
            <a:stretch>
              <a:fillRect/>
            </a:stretch>
          </p:blipFill>
          <p:spPr bwMode="auto">
            <a:xfrm>
              <a:off x="8539163" y="1978025"/>
              <a:ext cx="150812" cy="215900"/>
            </a:xfrm>
            <a:prstGeom prst="rect">
              <a:avLst/>
            </a:prstGeom>
            <a:noFill/>
            <a:ln w="9525">
              <a:noFill/>
              <a:miter lim="800000"/>
              <a:headEnd/>
              <a:tailEnd/>
            </a:ln>
          </p:spPr>
        </p:pic>
        <p:pic>
          <p:nvPicPr>
            <p:cNvPr id="35868" name="Picture 31" descr="服务器类"/>
            <p:cNvPicPr>
              <a:picLocks noChangeAspect="1" noChangeArrowheads="1"/>
            </p:cNvPicPr>
            <p:nvPr/>
          </p:nvPicPr>
          <p:blipFill>
            <a:blip r:embed="rId4" cstate="print"/>
            <a:srcRect/>
            <a:stretch>
              <a:fillRect/>
            </a:stretch>
          </p:blipFill>
          <p:spPr bwMode="auto">
            <a:xfrm>
              <a:off x="8539163" y="2409825"/>
              <a:ext cx="150812" cy="215900"/>
            </a:xfrm>
            <a:prstGeom prst="rect">
              <a:avLst/>
            </a:prstGeom>
            <a:noFill/>
            <a:ln w="9525">
              <a:noFill/>
              <a:miter lim="800000"/>
              <a:headEnd/>
              <a:tailEnd/>
            </a:ln>
          </p:spPr>
        </p:pic>
        <p:pic>
          <p:nvPicPr>
            <p:cNvPr id="35869" name="Picture 31" descr="服务器类"/>
            <p:cNvPicPr>
              <a:picLocks noChangeAspect="1" noChangeArrowheads="1"/>
            </p:cNvPicPr>
            <p:nvPr/>
          </p:nvPicPr>
          <p:blipFill>
            <a:blip r:embed="rId4" cstate="print"/>
            <a:srcRect/>
            <a:stretch>
              <a:fillRect/>
            </a:stretch>
          </p:blipFill>
          <p:spPr bwMode="auto">
            <a:xfrm>
              <a:off x="8539163" y="2625725"/>
              <a:ext cx="150812" cy="217488"/>
            </a:xfrm>
            <a:prstGeom prst="rect">
              <a:avLst/>
            </a:prstGeom>
            <a:noFill/>
            <a:ln w="9525">
              <a:noFill/>
              <a:miter lim="800000"/>
              <a:headEnd/>
              <a:tailEnd/>
            </a:ln>
          </p:spPr>
        </p:pic>
        <p:pic>
          <p:nvPicPr>
            <p:cNvPr id="35870" name="Picture 31" descr="服务器类"/>
            <p:cNvPicPr>
              <a:picLocks noChangeAspect="1" noChangeArrowheads="1"/>
            </p:cNvPicPr>
            <p:nvPr/>
          </p:nvPicPr>
          <p:blipFill>
            <a:blip r:embed="rId4" cstate="print"/>
            <a:srcRect/>
            <a:stretch>
              <a:fillRect/>
            </a:stretch>
          </p:blipFill>
          <p:spPr bwMode="auto">
            <a:xfrm>
              <a:off x="8539163" y="2843213"/>
              <a:ext cx="150812" cy="215900"/>
            </a:xfrm>
            <a:prstGeom prst="rect">
              <a:avLst/>
            </a:prstGeom>
            <a:noFill/>
            <a:ln w="9525">
              <a:noFill/>
              <a:miter lim="800000"/>
              <a:headEnd/>
              <a:tailEnd/>
            </a:ln>
          </p:spPr>
        </p:pic>
        <p:pic>
          <p:nvPicPr>
            <p:cNvPr id="35871" name="Picture 31" descr="服务器类"/>
            <p:cNvPicPr>
              <a:picLocks noChangeAspect="1" noChangeArrowheads="1"/>
            </p:cNvPicPr>
            <p:nvPr/>
          </p:nvPicPr>
          <p:blipFill>
            <a:blip r:embed="rId4" cstate="print"/>
            <a:srcRect/>
            <a:stretch>
              <a:fillRect/>
            </a:stretch>
          </p:blipFill>
          <p:spPr bwMode="auto">
            <a:xfrm>
              <a:off x="8539163" y="3357563"/>
              <a:ext cx="150812" cy="215900"/>
            </a:xfrm>
            <a:prstGeom prst="rect">
              <a:avLst/>
            </a:prstGeom>
            <a:noFill/>
            <a:ln w="9525">
              <a:noFill/>
              <a:miter lim="800000"/>
              <a:headEnd/>
              <a:tailEnd/>
            </a:ln>
          </p:spPr>
        </p:pic>
        <p:pic>
          <p:nvPicPr>
            <p:cNvPr id="35872" name="Picture 31" descr="服务器类"/>
            <p:cNvPicPr>
              <a:picLocks noChangeAspect="1" noChangeArrowheads="1"/>
            </p:cNvPicPr>
            <p:nvPr/>
          </p:nvPicPr>
          <p:blipFill>
            <a:blip r:embed="rId4" cstate="print"/>
            <a:srcRect/>
            <a:stretch>
              <a:fillRect/>
            </a:stretch>
          </p:blipFill>
          <p:spPr bwMode="auto">
            <a:xfrm>
              <a:off x="8539163" y="3573463"/>
              <a:ext cx="150812" cy="215900"/>
            </a:xfrm>
            <a:prstGeom prst="rect">
              <a:avLst/>
            </a:prstGeom>
            <a:noFill/>
            <a:ln w="9525">
              <a:noFill/>
              <a:miter lim="800000"/>
              <a:headEnd/>
              <a:tailEnd/>
            </a:ln>
          </p:spPr>
        </p:pic>
        <p:pic>
          <p:nvPicPr>
            <p:cNvPr id="35873" name="Picture 31" descr="服务器类"/>
            <p:cNvPicPr>
              <a:picLocks noChangeAspect="1" noChangeArrowheads="1"/>
            </p:cNvPicPr>
            <p:nvPr/>
          </p:nvPicPr>
          <p:blipFill>
            <a:blip r:embed="rId4" cstate="print"/>
            <a:srcRect/>
            <a:stretch>
              <a:fillRect/>
            </a:stretch>
          </p:blipFill>
          <p:spPr bwMode="auto">
            <a:xfrm>
              <a:off x="8539163" y="3789363"/>
              <a:ext cx="150812" cy="215900"/>
            </a:xfrm>
            <a:prstGeom prst="rect">
              <a:avLst/>
            </a:prstGeom>
            <a:noFill/>
            <a:ln w="9525">
              <a:noFill/>
              <a:miter lim="800000"/>
              <a:headEnd/>
              <a:tailEnd/>
            </a:ln>
          </p:spPr>
        </p:pic>
        <p:cxnSp>
          <p:nvCxnSpPr>
            <p:cNvPr id="35874" name="直接连接符 1183"/>
            <p:cNvCxnSpPr>
              <a:cxnSpLocks noChangeShapeType="1"/>
            </p:cNvCxnSpPr>
            <p:nvPr/>
          </p:nvCxnSpPr>
          <p:spPr bwMode="auto">
            <a:xfrm>
              <a:off x="6303963" y="1474788"/>
              <a:ext cx="361950" cy="427037"/>
            </a:xfrm>
            <a:prstGeom prst="line">
              <a:avLst/>
            </a:prstGeom>
            <a:noFill/>
            <a:ln w="9525" algn="ctr">
              <a:solidFill>
                <a:srgbClr val="4A7EBB"/>
              </a:solidFill>
              <a:round/>
              <a:headEnd/>
              <a:tailEnd/>
            </a:ln>
          </p:spPr>
        </p:cxnSp>
        <p:cxnSp>
          <p:nvCxnSpPr>
            <p:cNvPr id="35875" name="直接连接符 1184"/>
            <p:cNvCxnSpPr>
              <a:cxnSpLocks noChangeShapeType="1"/>
            </p:cNvCxnSpPr>
            <p:nvPr/>
          </p:nvCxnSpPr>
          <p:spPr bwMode="auto">
            <a:xfrm>
              <a:off x="6378575" y="1798638"/>
              <a:ext cx="287338" cy="103187"/>
            </a:xfrm>
            <a:prstGeom prst="line">
              <a:avLst/>
            </a:prstGeom>
            <a:noFill/>
            <a:ln w="9525" algn="ctr">
              <a:solidFill>
                <a:srgbClr val="4A7EBB"/>
              </a:solidFill>
              <a:round/>
              <a:headEnd/>
              <a:tailEnd/>
            </a:ln>
          </p:spPr>
        </p:cxnSp>
        <p:cxnSp>
          <p:nvCxnSpPr>
            <p:cNvPr id="35876" name="直接连接符 1185"/>
            <p:cNvCxnSpPr>
              <a:cxnSpLocks noChangeShapeType="1"/>
            </p:cNvCxnSpPr>
            <p:nvPr/>
          </p:nvCxnSpPr>
          <p:spPr bwMode="auto">
            <a:xfrm flipV="1">
              <a:off x="6378575" y="1901825"/>
              <a:ext cx="287338" cy="112713"/>
            </a:xfrm>
            <a:prstGeom prst="line">
              <a:avLst/>
            </a:prstGeom>
            <a:noFill/>
            <a:ln w="9525" algn="ctr">
              <a:solidFill>
                <a:srgbClr val="4A7EBB"/>
              </a:solidFill>
              <a:round/>
              <a:headEnd/>
              <a:tailEnd/>
            </a:ln>
          </p:spPr>
        </p:cxnSp>
        <p:cxnSp>
          <p:nvCxnSpPr>
            <p:cNvPr id="35877" name="直接连接符 1186"/>
            <p:cNvCxnSpPr>
              <a:cxnSpLocks noChangeShapeType="1"/>
            </p:cNvCxnSpPr>
            <p:nvPr/>
          </p:nvCxnSpPr>
          <p:spPr bwMode="auto">
            <a:xfrm>
              <a:off x="6378575" y="2517775"/>
              <a:ext cx="287338" cy="247650"/>
            </a:xfrm>
            <a:prstGeom prst="line">
              <a:avLst/>
            </a:prstGeom>
            <a:noFill/>
            <a:ln w="9525" algn="ctr">
              <a:solidFill>
                <a:srgbClr val="4A7EBB"/>
              </a:solidFill>
              <a:round/>
              <a:headEnd/>
              <a:tailEnd/>
            </a:ln>
          </p:spPr>
        </p:cxnSp>
        <p:cxnSp>
          <p:nvCxnSpPr>
            <p:cNvPr id="35878" name="直接连接符 1187"/>
            <p:cNvCxnSpPr>
              <a:cxnSpLocks noChangeShapeType="1"/>
            </p:cNvCxnSpPr>
            <p:nvPr/>
          </p:nvCxnSpPr>
          <p:spPr bwMode="auto">
            <a:xfrm>
              <a:off x="6378575" y="2733675"/>
              <a:ext cx="287338" cy="31750"/>
            </a:xfrm>
            <a:prstGeom prst="line">
              <a:avLst/>
            </a:prstGeom>
            <a:noFill/>
            <a:ln w="9525" algn="ctr">
              <a:solidFill>
                <a:srgbClr val="4A7EBB"/>
              </a:solidFill>
              <a:round/>
              <a:headEnd/>
              <a:tailEnd/>
            </a:ln>
          </p:spPr>
        </p:cxnSp>
        <p:cxnSp>
          <p:nvCxnSpPr>
            <p:cNvPr id="35879" name="直接连接符 1188"/>
            <p:cNvCxnSpPr>
              <a:cxnSpLocks noChangeShapeType="1"/>
            </p:cNvCxnSpPr>
            <p:nvPr/>
          </p:nvCxnSpPr>
          <p:spPr bwMode="auto">
            <a:xfrm flipV="1">
              <a:off x="6378575" y="2765425"/>
              <a:ext cx="287338" cy="185738"/>
            </a:xfrm>
            <a:prstGeom prst="line">
              <a:avLst/>
            </a:prstGeom>
            <a:noFill/>
            <a:ln w="9525" algn="ctr">
              <a:solidFill>
                <a:srgbClr val="4A7EBB"/>
              </a:solidFill>
              <a:round/>
              <a:headEnd/>
              <a:tailEnd/>
            </a:ln>
          </p:spPr>
        </p:cxnSp>
        <p:cxnSp>
          <p:nvCxnSpPr>
            <p:cNvPr id="35880" name="直接连接符 1189"/>
            <p:cNvCxnSpPr>
              <a:cxnSpLocks noChangeShapeType="1"/>
            </p:cNvCxnSpPr>
            <p:nvPr/>
          </p:nvCxnSpPr>
          <p:spPr bwMode="auto">
            <a:xfrm>
              <a:off x="6378575" y="3465513"/>
              <a:ext cx="287338" cy="174625"/>
            </a:xfrm>
            <a:prstGeom prst="line">
              <a:avLst/>
            </a:prstGeom>
            <a:noFill/>
            <a:ln w="9525" algn="ctr">
              <a:solidFill>
                <a:srgbClr val="4A7EBB"/>
              </a:solidFill>
              <a:round/>
              <a:headEnd/>
              <a:tailEnd/>
            </a:ln>
          </p:spPr>
        </p:cxnSp>
        <p:cxnSp>
          <p:nvCxnSpPr>
            <p:cNvPr id="35881" name="直接连接符 1190"/>
            <p:cNvCxnSpPr>
              <a:cxnSpLocks noChangeShapeType="1"/>
            </p:cNvCxnSpPr>
            <p:nvPr/>
          </p:nvCxnSpPr>
          <p:spPr bwMode="auto">
            <a:xfrm flipV="1">
              <a:off x="6378575" y="3640138"/>
              <a:ext cx="287338" cy="41275"/>
            </a:xfrm>
            <a:prstGeom prst="line">
              <a:avLst/>
            </a:prstGeom>
            <a:noFill/>
            <a:ln w="9525" algn="ctr">
              <a:solidFill>
                <a:srgbClr val="4A7EBB"/>
              </a:solidFill>
              <a:round/>
              <a:headEnd/>
              <a:tailEnd/>
            </a:ln>
          </p:spPr>
        </p:cxnSp>
        <p:cxnSp>
          <p:nvCxnSpPr>
            <p:cNvPr id="35882" name="直接连接符 1191"/>
            <p:cNvCxnSpPr>
              <a:cxnSpLocks noChangeShapeType="1"/>
            </p:cNvCxnSpPr>
            <p:nvPr/>
          </p:nvCxnSpPr>
          <p:spPr bwMode="auto">
            <a:xfrm flipV="1">
              <a:off x="6378575" y="3640138"/>
              <a:ext cx="287338" cy="257175"/>
            </a:xfrm>
            <a:prstGeom prst="line">
              <a:avLst/>
            </a:prstGeom>
            <a:noFill/>
            <a:ln w="9525" algn="ctr">
              <a:solidFill>
                <a:srgbClr val="4A7EBB"/>
              </a:solidFill>
              <a:round/>
              <a:headEnd/>
              <a:tailEnd/>
            </a:ln>
          </p:spPr>
        </p:cxnSp>
        <p:cxnSp>
          <p:nvCxnSpPr>
            <p:cNvPr id="35883" name="直接连接符 1192"/>
            <p:cNvCxnSpPr>
              <a:cxnSpLocks noChangeShapeType="1"/>
            </p:cNvCxnSpPr>
            <p:nvPr/>
          </p:nvCxnSpPr>
          <p:spPr bwMode="auto">
            <a:xfrm flipV="1">
              <a:off x="8253413" y="1654175"/>
              <a:ext cx="285750" cy="247650"/>
            </a:xfrm>
            <a:prstGeom prst="line">
              <a:avLst/>
            </a:prstGeom>
            <a:noFill/>
            <a:ln w="9525" algn="ctr">
              <a:solidFill>
                <a:srgbClr val="4A7EBB"/>
              </a:solidFill>
              <a:round/>
              <a:headEnd/>
              <a:tailEnd/>
            </a:ln>
          </p:spPr>
        </p:cxnSp>
        <p:cxnSp>
          <p:nvCxnSpPr>
            <p:cNvPr id="35884" name="直接连接符 1193"/>
            <p:cNvCxnSpPr>
              <a:cxnSpLocks noChangeShapeType="1"/>
            </p:cNvCxnSpPr>
            <p:nvPr/>
          </p:nvCxnSpPr>
          <p:spPr bwMode="auto">
            <a:xfrm flipV="1">
              <a:off x="8253413" y="1870075"/>
              <a:ext cx="285750" cy="31750"/>
            </a:xfrm>
            <a:prstGeom prst="line">
              <a:avLst/>
            </a:prstGeom>
            <a:noFill/>
            <a:ln w="9525" algn="ctr">
              <a:solidFill>
                <a:srgbClr val="4A7EBB"/>
              </a:solidFill>
              <a:round/>
              <a:headEnd/>
              <a:tailEnd/>
            </a:ln>
          </p:spPr>
        </p:cxnSp>
        <p:cxnSp>
          <p:nvCxnSpPr>
            <p:cNvPr id="35885" name="直接连接符 1194"/>
            <p:cNvCxnSpPr>
              <a:cxnSpLocks noChangeShapeType="1"/>
            </p:cNvCxnSpPr>
            <p:nvPr/>
          </p:nvCxnSpPr>
          <p:spPr bwMode="auto">
            <a:xfrm>
              <a:off x="8253413" y="1901825"/>
              <a:ext cx="285750" cy="184150"/>
            </a:xfrm>
            <a:prstGeom prst="line">
              <a:avLst/>
            </a:prstGeom>
            <a:noFill/>
            <a:ln w="9525" algn="ctr">
              <a:solidFill>
                <a:srgbClr val="4A7EBB"/>
              </a:solidFill>
              <a:round/>
              <a:headEnd/>
              <a:tailEnd/>
            </a:ln>
          </p:spPr>
        </p:cxnSp>
        <p:cxnSp>
          <p:nvCxnSpPr>
            <p:cNvPr id="35886" name="直接连接符 1195"/>
            <p:cNvCxnSpPr>
              <a:cxnSpLocks noChangeShapeType="1"/>
            </p:cNvCxnSpPr>
            <p:nvPr/>
          </p:nvCxnSpPr>
          <p:spPr bwMode="auto">
            <a:xfrm flipV="1">
              <a:off x="8253413" y="2517775"/>
              <a:ext cx="285750" cy="247650"/>
            </a:xfrm>
            <a:prstGeom prst="line">
              <a:avLst/>
            </a:prstGeom>
            <a:noFill/>
            <a:ln w="9525" algn="ctr">
              <a:solidFill>
                <a:srgbClr val="4A7EBB"/>
              </a:solidFill>
              <a:round/>
              <a:headEnd/>
              <a:tailEnd/>
            </a:ln>
          </p:spPr>
        </p:cxnSp>
        <p:cxnSp>
          <p:nvCxnSpPr>
            <p:cNvPr id="35887" name="直接连接符 1196"/>
            <p:cNvCxnSpPr>
              <a:cxnSpLocks noChangeShapeType="1"/>
            </p:cNvCxnSpPr>
            <p:nvPr/>
          </p:nvCxnSpPr>
          <p:spPr bwMode="auto">
            <a:xfrm flipV="1">
              <a:off x="8253413" y="2733675"/>
              <a:ext cx="285750" cy="31750"/>
            </a:xfrm>
            <a:prstGeom prst="line">
              <a:avLst/>
            </a:prstGeom>
            <a:noFill/>
            <a:ln w="9525" algn="ctr">
              <a:solidFill>
                <a:srgbClr val="4A7EBB"/>
              </a:solidFill>
              <a:round/>
              <a:headEnd/>
              <a:tailEnd/>
            </a:ln>
          </p:spPr>
        </p:cxnSp>
        <p:cxnSp>
          <p:nvCxnSpPr>
            <p:cNvPr id="35888" name="直接连接符 1197"/>
            <p:cNvCxnSpPr>
              <a:cxnSpLocks noChangeShapeType="1"/>
            </p:cNvCxnSpPr>
            <p:nvPr/>
          </p:nvCxnSpPr>
          <p:spPr bwMode="auto">
            <a:xfrm>
              <a:off x="8253413" y="2765425"/>
              <a:ext cx="285750" cy="185738"/>
            </a:xfrm>
            <a:prstGeom prst="line">
              <a:avLst/>
            </a:prstGeom>
            <a:noFill/>
            <a:ln w="9525" algn="ctr">
              <a:solidFill>
                <a:srgbClr val="4A7EBB"/>
              </a:solidFill>
              <a:round/>
              <a:headEnd/>
              <a:tailEnd/>
            </a:ln>
          </p:spPr>
        </p:cxnSp>
        <p:cxnSp>
          <p:nvCxnSpPr>
            <p:cNvPr id="35889" name="直接连接符 1198"/>
            <p:cNvCxnSpPr>
              <a:cxnSpLocks noChangeShapeType="1"/>
            </p:cNvCxnSpPr>
            <p:nvPr/>
          </p:nvCxnSpPr>
          <p:spPr bwMode="auto">
            <a:xfrm flipV="1">
              <a:off x="8253413" y="3465513"/>
              <a:ext cx="285750" cy="174625"/>
            </a:xfrm>
            <a:prstGeom prst="line">
              <a:avLst/>
            </a:prstGeom>
            <a:noFill/>
            <a:ln w="9525" algn="ctr">
              <a:solidFill>
                <a:srgbClr val="4A7EBB"/>
              </a:solidFill>
              <a:round/>
              <a:headEnd/>
              <a:tailEnd/>
            </a:ln>
          </p:spPr>
        </p:cxnSp>
        <p:cxnSp>
          <p:nvCxnSpPr>
            <p:cNvPr id="35890" name="直接连接符 1199"/>
            <p:cNvCxnSpPr>
              <a:cxnSpLocks noChangeShapeType="1"/>
            </p:cNvCxnSpPr>
            <p:nvPr/>
          </p:nvCxnSpPr>
          <p:spPr bwMode="auto">
            <a:xfrm>
              <a:off x="8253413" y="3640138"/>
              <a:ext cx="285750" cy="41275"/>
            </a:xfrm>
            <a:prstGeom prst="line">
              <a:avLst/>
            </a:prstGeom>
            <a:noFill/>
            <a:ln w="9525" algn="ctr">
              <a:solidFill>
                <a:srgbClr val="4A7EBB"/>
              </a:solidFill>
              <a:round/>
              <a:headEnd/>
              <a:tailEnd/>
            </a:ln>
          </p:spPr>
        </p:cxnSp>
        <p:cxnSp>
          <p:nvCxnSpPr>
            <p:cNvPr id="35891" name="直接连接符 1200"/>
            <p:cNvCxnSpPr>
              <a:cxnSpLocks noChangeShapeType="1"/>
            </p:cNvCxnSpPr>
            <p:nvPr/>
          </p:nvCxnSpPr>
          <p:spPr bwMode="auto">
            <a:xfrm>
              <a:off x="8253413" y="3640138"/>
              <a:ext cx="285750" cy="257175"/>
            </a:xfrm>
            <a:prstGeom prst="line">
              <a:avLst/>
            </a:prstGeom>
            <a:noFill/>
            <a:ln w="9525" algn="ctr">
              <a:solidFill>
                <a:srgbClr val="4A7EBB"/>
              </a:solidFill>
              <a:round/>
              <a:headEnd/>
              <a:tailEnd/>
            </a:ln>
          </p:spPr>
        </p:cxnSp>
      </p:grpSp>
      <p:grpSp>
        <p:nvGrpSpPr>
          <p:cNvPr id="3" name="组合 155"/>
          <p:cNvGrpSpPr/>
          <p:nvPr/>
        </p:nvGrpSpPr>
        <p:grpSpPr>
          <a:xfrm>
            <a:off x="250825" y="3500438"/>
            <a:ext cx="3541713" cy="2909887"/>
            <a:chOff x="250825" y="3500438"/>
            <a:chExt cx="3541713" cy="2909887"/>
          </a:xfrm>
        </p:grpSpPr>
        <p:pic>
          <p:nvPicPr>
            <p:cNvPr id="35892" name="Picture 6" descr="s7500e"/>
            <p:cNvPicPr>
              <a:picLocks noChangeAspect="1" noChangeArrowheads="1"/>
            </p:cNvPicPr>
            <p:nvPr/>
          </p:nvPicPr>
          <p:blipFill>
            <a:blip r:embed="rId3" cstate="print"/>
            <a:srcRect/>
            <a:stretch>
              <a:fillRect/>
            </a:stretch>
          </p:blipFill>
          <p:spPr bwMode="auto">
            <a:xfrm>
              <a:off x="1122363" y="4610100"/>
              <a:ext cx="579437" cy="709613"/>
            </a:xfrm>
            <a:prstGeom prst="rect">
              <a:avLst/>
            </a:prstGeom>
            <a:noFill/>
            <a:ln w="9525">
              <a:noFill/>
              <a:miter lim="800000"/>
              <a:headEnd/>
              <a:tailEnd/>
            </a:ln>
          </p:spPr>
        </p:pic>
        <p:pic>
          <p:nvPicPr>
            <p:cNvPr id="35893" name="Picture 6" descr="s7500e"/>
            <p:cNvPicPr>
              <a:picLocks noChangeAspect="1" noChangeArrowheads="1"/>
            </p:cNvPicPr>
            <p:nvPr/>
          </p:nvPicPr>
          <p:blipFill>
            <a:blip r:embed="rId3" cstate="print"/>
            <a:srcRect/>
            <a:stretch>
              <a:fillRect/>
            </a:stretch>
          </p:blipFill>
          <p:spPr bwMode="auto">
            <a:xfrm>
              <a:off x="2268538" y="4610100"/>
              <a:ext cx="577850" cy="709613"/>
            </a:xfrm>
            <a:prstGeom prst="rect">
              <a:avLst/>
            </a:prstGeom>
            <a:noFill/>
            <a:ln w="9525">
              <a:noFill/>
              <a:miter lim="800000"/>
              <a:headEnd/>
              <a:tailEnd/>
            </a:ln>
          </p:spPr>
        </p:pic>
        <p:cxnSp>
          <p:nvCxnSpPr>
            <p:cNvPr id="35894" name="直接连接符 1334"/>
            <p:cNvCxnSpPr>
              <a:cxnSpLocks noChangeShapeType="1"/>
            </p:cNvCxnSpPr>
            <p:nvPr/>
          </p:nvCxnSpPr>
          <p:spPr bwMode="auto">
            <a:xfrm>
              <a:off x="1701800" y="4965700"/>
              <a:ext cx="566738" cy="0"/>
            </a:xfrm>
            <a:prstGeom prst="line">
              <a:avLst/>
            </a:prstGeom>
            <a:noFill/>
            <a:ln w="57150" algn="ctr">
              <a:solidFill>
                <a:srgbClr val="4A7EBB"/>
              </a:solidFill>
              <a:round/>
              <a:headEnd/>
              <a:tailEnd/>
            </a:ln>
          </p:spPr>
        </p:cxnSp>
        <p:pic>
          <p:nvPicPr>
            <p:cNvPr id="35895" name="Picture 5" descr="通用交换机"/>
            <p:cNvPicPr>
              <a:picLocks noChangeAspect="1" noChangeArrowheads="1"/>
            </p:cNvPicPr>
            <p:nvPr/>
          </p:nvPicPr>
          <p:blipFill>
            <a:blip r:embed="rId5" cstate="print"/>
            <a:srcRect/>
            <a:stretch>
              <a:fillRect/>
            </a:stretch>
          </p:blipFill>
          <p:spPr bwMode="auto">
            <a:xfrm>
              <a:off x="401638" y="5473700"/>
              <a:ext cx="588962" cy="533400"/>
            </a:xfrm>
            <a:prstGeom prst="rect">
              <a:avLst/>
            </a:prstGeom>
            <a:noFill/>
            <a:ln w="9525">
              <a:noFill/>
              <a:miter lim="800000"/>
              <a:headEnd/>
              <a:tailEnd/>
            </a:ln>
          </p:spPr>
        </p:pic>
        <p:pic>
          <p:nvPicPr>
            <p:cNvPr id="35896" name="Picture 5" descr="通用交换机"/>
            <p:cNvPicPr>
              <a:picLocks noChangeAspect="1" noChangeArrowheads="1"/>
            </p:cNvPicPr>
            <p:nvPr/>
          </p:nvPicPr>
          <p:blipFill>
            <a:blip r:embed="rId5" cstate="print"/>
            <a:srcRect/>
            <a:stretch>
              <a:fillRect/>
            </a:stretch>
          </p:blipFill>
          <p:spPr bwMode="auto">
            <a:xfrm>
              <a:off x="1103313" y="5473700"/>
              <a:ext cx="588962" cy="533400"/>
            </a:xfrm>
            <a:prstGeom prst="rect">
              <a:avLst/>
            </a:prstGeom>
            <a:noFill/>
            <a:ln w="9525">
              <a:noFill/>
              <a:miter lim="800000"/>
              <a:headEnd/>
              <a:tailEnd/>
            </a:ln>
          </p:spPr>
        </p:pic>
        <p:pic>
          <p:nvPicPr>
            <p:cNvPr id="35897" name="Picture 5" descr="通用交换机"/>
            <p:cNvPicPr>
              <a:picLocks noChangeAspect="1" noChangeArrowheads="1"/>
            </p:cNvPicPr>
            <p:nvPr/>
          </p:nvPicPr>
          <p:blipFill>
            <a:blip r:embed="rId5" cstate="print"/>
            <a:srcRect/>
            <a:stretch>
              <a:fillRect/>
            </a:stretch>
          </p:blipFill>
          <p:spPr bwMode="auto">
            <a:xfrm>
              <a:off x="1770063" y="5516563"/>
              <a:ext cx="588962" cy="533400"/>
            </a:xfrm>
            <a:prstGeom prst="rect">
              <a:avLst/>
            </a:prstGeom>
            <a:noFill/>
            <a:ln w="9525">
              <a:noFill/>
              <a:miter lim="800000"/>
              <a:headEnd/>
              <a:tailEnd/>
            </a:ln>
          </p:spPr>
        </p:pic>
        <p:pic>
          <p:nvPicPr>
            <p:cNvPr id="35898" name="Picture 5" descr="通用交换机"/>
            <p:cNvPicPr>
              <a:picLocks noChangeAspect="1" noChangeArrowheads="1"/>
            </p:cNvPicPr>
            <p:nvPr/>
          </p:nvPicPr>
          <p:blipFill>
            <a:blip r:embed="rId5" cstate="print"/>
            <a:srcRect/>
            <a:stretch>
              <a:fillRect/>
            </a:stretch>
          </p:blipFill>
          <p:spPr bwMode="auto">
            <a:xfrm>
              <a:off x="2478088" y="5516563"/>
              <a:ext cx="587375" cy="533400"/>
            </a:xfrm>
            <a:prstGeom prst="rect">
              <a:avLst/>
            </a:prstGeom>
            <a:noFill/>
            <a:ln w="9525">
              <a:noFill/>
              <a:miter lim="800000"/>
              <a:headEnd/>
              <a:tailEnd/>
            </a:ln>
          </p:spPr>
        </p:pic>
        <p:pic>
          <p:nvPicPr>
            <p:cNvPr id="35899" name="Picture 5" descr="通用交换机"/>
            <p:cNvPicPr>
              <a:picLocks noChangeAspect="1" noChangeArrowheads="1"/>
            </p:cNvPicPr>
            <p:nvPr/>
          </p:nvPicPr>
          <p:blipFill>
            <a:blip r:embed="rId5" cstate="print"/>
            <a:srcRect/>
            <a:stretch>
              <a:fillRect/>
            </a:stretch>
          </p:blipFill>
          <p:spPr bwMode="auto">
            <a:xfrm>
              <a:off x="1757363" y="3817938"/>
              <a:ext cx="588962" cy="533400"/>
            </a:xfrm>
            <a:prstGeom prst="rect">
              <a:avLst/>
            </a:prstGeom>
            <a:noFill/>
            <a:ln w="9525">
              <a:noFill/>
              <a:miter lim="800000"/>
              <a:headEnd/>
              <a:tailEnd/>
            </a:ln>
          </p:spPr>
        </p:pic>
        <p:pic>
          <p:nvPicPr>
            <p:cNvPr id="35900" name="Picture 5" descr="通用交换机"/>
            <p:cNvPicPr>
              <a:picLocks noChangeAspect="1" noChangeArrowheads="1"/>
            </p:cNvPicPr>
            <p:nvPr/>
          </p:nvPicPr>
          <p:blipFill>
            <a:blip r:embed="rId5" cstate="print"/>
            <a:srcRect/>
            <a:stretch>
              <a:fillRect/>
            </a:stretch>
          </p:blipFill>
          <p:spPr bwMode="auto">
            <a:xfrm>
              <a:off x="1049338" y="3860800"/>
              <a:ext cx="588962" cy="533400"/>
            </a:xfrm>
            <a:prstGeom prst="rect">
              <a:avLst/>
            </a:prstGeom>
            <a:noFill/>
            <a:ln w="9525">
              <a:noFill/>
              <a:miter lim="800000"/>
              <a:headEnd/>
              <a:tailEnd/>
            </a:ln>
          </p:spPr>
        </p:pic>
        <p:pic>
          <p:nvPicPr>
            <p:cNvPr id="35901" name="Picture 5" descr="通用交换机"/>
            <p:cNvPicPr>
              <a:picLocks noChangeAspect="1" noChangeArrowheads="1"/>
            </p:cNvPicPr>
            <p:nvPr/>
          </p:nvPicPr>
          <p:blipFill>
            <a:blip r:embed="rId5" cstate="print"/>
            <a:srcRect/>
            <a:stretch>
              <a:fillRect/>
            </a:stretch>
          </p:blipFill>
          <p:spPr bwMode="auto">
            <a:xfrm>
              <a:off x="2484438" y="3860800"/>
              <a:ext cx="587375" cy="533400"/>
            </a:xfrm>
            <a:prstGeom prst="rect">
              <a:avLst/>
            </a:prstGeom>
            <a:noFill/>
            <a:ln w="9525">
              <a:noFill/>
              <a:miter lim="800000"/>
              <a:headEnd/>
              <a:tailEnd/>
            </a:ln>
          </p:spPr>
        </p:pic>
        <p:pic>
          <p:nvPicPr>
            <p:cNvPr id="35902" name="Picture 5" descr="通用交换机"/>
            <p:cNvPicPr>
              <a:picLocks noChangeAspect="1" noChangeArrowheads="1"/>
            </p:cNvPicPr>
            <p:nvPr/>
          </p:nvPicPr>
          <p:blipFill>
            <a:blip r:embed="rId5" cstate="print"/>
            <a:srcRect/>
            <a:stretch>
              <a:fillRect/>
            </a:stretch>
          </p:blipFill>
          <p:spPr bwMode="auto">
            <a:xfrm>
              <a:off x="317500" y="3890963"/>
              <a:ext cx="588963" cy="531812"/>
            </a:xfrm>
            <a:prstGeom prst="rect">
              <a:avLst/>
            </a:prstGeom>
            <a:noFill/>
            <a:ln w="9525">
              <a:noFill/>
              <a:miter lim="800000"/>
              <a:headEnd/>
              <a:tailEnd/>
            </a:ln>
          </p:spPr>
        </p:pic>
        <p:pic>
          <p:nvPicPr>
            <p:cNvPr id="35903" name="Picture 5" descr="通用交换机"/>
            <p:cNvPicPr>
              <a:picLocks noChangeAspect="1" noChangeArrowheads="1"/>
            </p:cNvPicPr>
            <p:nvPr/>
          </p:nvPicPr>
          <p:blipFill>
            <a:blip r:embed="rId5" cstate="print"/>
            <a:srcRect/>
            <a:stretch>
              <a:fillRect/>
            </a:stretch>
          </p:blipFill>
          <p:spPr bwMode="auto">
            <a:xfrm>
              <a:off x="3203575" y="3860800"/>
              <a:ext cx="588963" cy="533400"/>
            </a:xfrm>
            <a:prstGeom prst="rect">
              <a:avLst/>
            </a:prstGeom>
            <a:noFill/>
            <a:ln w="9525">
              <a:noFill/>
              <a:miter lim="800000"/>
              <a:headEnd/>
              <a:tailEnd/>
            </a:ln>
          </p:spPr>
        </p:pic>
        <p:pic>
          <p:nvPicPr>
            <p:cNvPr id="35904" name="Picture 5" descr="通用交换机"/>
            <p:cNvPicPr>
              <a:picLocks noChangeAspect="1" noChangeArrowheads="1"/>
            </p:cNvPicPr>
            <p:nvPr/>
          </p:nvPicPr>
          <p:blipFill>
            <a:blip r:embed="rId5" cstate="print"/>
            <a:srcRect/>
            <a:stretch>
              <a:fillRect/>
            </a:stretch>
          </p:blipFill>
          <p:spPr bwMode="auto">
            <a:xfrm>
              <a:off x="3203575" y="5473700"/>
              <a:ext cx="588963" cy="533400"/>
            </a:xfrm>
            <a:prstGeom prst="rect">
              <a:avLst/>
            </a:prstGeom>
            <a:noFill/>
            <a:ln w="9525">
              <a:noFill/>
              <a:miter lim="800000"/>
              <a:headEnd/>
              <a:tailEnd/>
            </a:ln>
          </p:spPr>
        </p:pic>
        <p:cxnSp>
          <p:nvCxnSpPr>
            <p:cNvPr id="35905" name="直接连接符 1345"/>
            <p:cNvCxnSpPr>
              <a:cxnSpLocks noChangeShapeType="1"/>
            </p:cNvCxnSpPr>
            <p:nvPr/>
          </p:nvCxnSpPr>
          <p:spPr bwMode="auto">
            <a:xfrm flipV="1">
              <a:off x="695325" y="5319713"/>
              <a:ext cx="715963" cy="153987"/>
            </a:xfrm>
            <a:prstGeom prst="line">
              <a:avLst/>
            </a:prstGeom>
            <a:noFill/>
            <a:ln w="38100" algn="ctr">
              <a:solidFill>
                <a:srgbClr val="4A7EBB"/>
              </a:solidFill>
              <a:round/>
              <a:headEnd/>
              <a:tailEnd/>
            </a:ln>
          </p:spPr>
        </p:cxnSp>
        <p:cxnSp>
          <p:nvCxnSpPr>
            <p:cNvPr id="35906" name="直接连接符 1346"/>
            <p:cNvCxnSpPr>
              <a:cxnSpLocks noChangeShapeType="1"/>
            </p:cNvCxnSpPr>
            <p:nvPr/>
          </p:nvCxnSpPr>
          <p:spPr bwMode="auto">
            <a:xfrm flipV="1">
              <a:off x="695325" y="5319713"/>
              <a:ext cx="1862138" cy="153987"/>
            </a:xfrm>
            <a:prstGeom prst="line">
              <a:avLst/>
            </a:prstGeom>
            <a:noFill/>
            <a:ln w="38100" algn="ctr">
              <a:solidFill>
                <a:srgbClr val="4A7EBB"/>
              </a:solidFill>
              <a:round/>
              <a:headEnd/>
              <a:tailEnd/>
            </a:ln>
          </p:spPr>
        </p:cxnSp>
        <p:cxnSp>
          <p:nvCxnSpPr>
            <p:cNvPr id="35907" name="直接连接符 1347"/>
            <p:cNvCxnSpPr>
              <a:cxnSpLocks noChangeShapeType="1"/>
            </p:cNvCxnSpPr>
            <p:nvPr/>
          </p:nvCxnSpPr>
          <p:spPr bwMode="auto">
            <a:xfrm flipV="1">
              <a:off x="1397000" y="5319713"/>
              <a:ext cx="14288" cy="153987"/>
            </a:xfrm>
            <a:prstGeom prst="line">
              <a:avLst/>
            </a:prstGeom>
            <a:noFill/>
            <a:ln w="38100" algn="ctr">
              <a:solidFill>
                <a:srgbClr val="4A7EBB"/>
              </a:solidFill>
              <a:round/>
              <a:headEnd/>
              <a:tailEnd/>
            </a:ln>
          </p:spPr>
        </p:cxnSp>
        <p:cxnSp>
          <p:nvCxnSpPr>
            <p:cNvPr id="35908" name="直接连接符 1348"/>
            <p:cNvCxnSpPr>
              <a:cxnSpLocks noChangeShapeType="1"/>
            </p:cNvCxnSpPr>
            <p:nvPr/>
          </p:nvCxnSpPr>
          <p:spPr bwMode="auto">
            <a:xfrm flipH="1" flipV="1">
              <a:off x="1411288" y="5319713"/>
              <a:ext cx="652462" cy="196850"/>
            </a:xfrm>
            <a:prstGeom prst="line">
              <a:avLst/>
            </a:prstGeom>
            <a:noFill/>
            <a:ln w="38100" algn="ctr">
              <a:solidFill>
                <a:srgbClr val="4A7EBB"/>
              </a:solidFill>
              <a:round/>
              <a:headEnd/>
              <a:tailEnd/>
            </a:ln>
          </p:spPr>
        </p:cxnSp>
        <p:cxnSp>
          <p:nvCxnSpPr>
            <p:cNvPr id="35909" name="直接连接符 1349"/>
            <p:cNvCxnSpPr>
              <a:cxnSpLocks noChangeShapeType="1"/>
            </p:cNvCxnSpPr>
            <p:nvPr/>
          </p:nvCxnSpPr>
          <p:spPr bwMode="auto">
            <a:xfrm flipV="1">
              <a:off x="1397000" y="5319713"/>
              <a:ext cx="1160463" cy="153987"/>
            </a:xfrm>
            <a:prstGeom prst="line">
              <a:avLst/>
            </a:prstGeom>
            <a:noFill/>
            <a:ln w="38100" algn="ctr">
              <a:solidFill>
                <a:srgbClr val="4A7EBB"/>
              </a:solidFill>
              <a:round/>
              <a:headEnd/>
              <a:tailEnd/>
            </a:ln>
          </p:spPr>
        </p:cxnSp>
        <p:cxnSp>
          <p:nvCxnSpPr>
            <p:cNvPr id="35910" name="直接连接符 1350"/>
            <p:cNvCxnSpPr>
              <a:cxnSpLocks noChangeShapeType="1"/>
            </p:cNvCxnSpPr>
            <p:nvPr/>
          </p:nvCxnSpPr>
          <p:spPr bwMode="auto">
            <a:xfrm flipV="1">
              <a:off x="2063750" y="5319713"/>
              <a:ext cx="493713" cy="196850"/>
            </a:xfrm>
            <a:prstGeom prst="line">
              <a:avLst/>
            </a:prstGeom>
            <a:noFill/>
            <a:ln w="38100" algn="ctr">
              <a:solidFill>
                <a:srgbClr val="4A7EBB"/>
              </a:solidFill>
              <a:round/>
              <a:headEnd/>
              <a:tailEnd/>
            </a:ln>
          </p:spPr>
        </p:cxnSp>
        <p:cxnSp>
          <p:nvCxnSpPr>
            <p:cNvPr id="35911" name="直接连接符 1351"/>
            <p:cNvCxnSpPr>
              <a:cxnSpLocks noChangeShapeType="1"/>
            </p:cNvCxnSpPr>
            <p:nvPr/>
          </p:nvCxnSpPr>
          <p:spPr bwMode="auto">
            <a:xfrm flipH="1" flipV="1">
              <a:off x="1411288" y="5319713"/>
              <a:ext cx="1360487" cy="196850"/>
            </a:xfrm>
            <a:prstGeom prst="line">
              <a:avLst/>
            </a:prstGeom>
            <a:noFill/>
            <a:ln w="38100" algn="ctr">
              <a:solidFill>
                <a:srgbClr val="4A7EBB"/>
              </a:solidFill>
              <a:round/>
              <a:headEnd/>
              <a:tailEnd/>
            </a:ln>
          </p:spPr>
        </p:cxnSp>
        <p:cxnSp>
          <p:nvCxnSpPr>
            <p:cNvPr id="35912" name="直接连接符 1352"/>
            <p:cNvCxnSpPr>
              <a:cxnSpLocks noChangeShapeType="1"/>
            </p:cNvCxnSpPr>
            <p:nvPr/>
          </p:nvCxnSpPr>
          <p:spPr bwMode="auto">
            <a:xfrm flipH="1" flipV="1">
              <a:off x="2557463" y="5319713"/>
              <a:ext cx="214312" cy="196850"/>
            </a:xfrm>
            <a:prstGeom prst="line">
              <a:avLst/>
            </a:prstGeom>
            <a:noFill/>
            <a:ln w="38100" algn="ctr">
              <a:solidFill>
                <a:srgbClr val="4A7EBB"/>
              </a:solidFill>
              <a:round/>
              <a:headEnd/>
              <a:tailEnd/>
            </a:ln>
          </p:spPr>
        </p:cxnSp>
        <p:cxnSp>
          <p:nvCxnSpPr>
            <p:cNvPr id="35913" name="直接连接符 1353"/>
            <p:cNvCxnSpPr>
              <a:cxnSpLocks noChangeShapeType="1"/>
            </p:cNvCxnSpPr>
            <p:nvPr/>
          </p:nvCxnSpPr>
          <p:spPr bwMode="auto">
            <a:xfrm flipH="1" flipV="1">
              <a:off x="1411288" y="5319713"/>
              <a:ext cx="2085975" cy="153987"/>
            </a:xfrm>
            <a:prstGeom prst="line">
              <a:avLst/>
            </a:prstGeom>
            <a:noFill/>
            <a:ln w="38100" algn="ctr">
              <a:solidFill>
                <a:srgbClr val="4A7EBB"/>
              </a:solidFill>
              <a:round/>
              <a:headEnd/>
              <a:tailEnd/>
            </a:ln>
          </p:spPr>
        </p:cxnSp>
        <p:cxnSp>
          <p:nvCxnSpPr>
            <p:cNvPr id="35914" name="直接连接符 1354"/>
            <p:cNvCxnSpPr>
              <a:cxnSpLocks noChangeShapeType="1"/>
            </p:cNvCxnSpPr>
            <p:nvPr/>
          </p:nvCxnSpPr>
          <p:spPr bwMode="auto">
            <a:xfrm flipH="1" flipV="1">
              <a:off x="2557463" y="5319713"/>
              <a:ext cx="939800" cy="153987"/>
            </a:xfrm>
            <a:prstGeom prst="line">
              <a:avLst/>
            </a:prstGeom>
            <a:noFill/>
            <a:ln w="38100" algn="ctr">
              <a:solidFill>
                <a:srgbClr val="4A7EBB"/>
              </a:solidFill>
              <a:round/>
              <a:headEnd/>
              <a:tailEnd/>
            </a:ln>
          </p:spPr>
        </p:cxnSp>
        <p:cxnSp>
          <p:nvCxnSpPr>
            <p:cNvPr id="35915" name="直接连接符 1355"/>
            <p:cNvCxnSpPr>
              <a:cxnSpLocks noChangeShapeType="1"/>
            </p:cNvCxnSpPr>
            <p:nvPr/>
          </p:nvCxnSpPr>
          <p:spPr bwMode="auto">
            <a:xfrm>
              <a:off x="611188" y="4422775"/>
              <a:ext cx="800100" cy="187325"/>
            </a:xfrm>
            <a:prstGeom prst="line">
              <a:avLst/>
            </a:prstGeom>
            <a:noFill/>
            <a:ln w="38100" algn="ctr">
              <a:solidFill>
                <a:srgbClr val="4A7EBB"/>
              </a:solidFill>
              <a:round/>
              <a:headEnd/>
              <a:tailEnd/>
            </a:ln>
          </p:spPr>
        </p:cxnSp>
        <p:cxnSp>
          <p:nvCxnSpPr>
            <p:cNvPr id="35916" name="直接连接符 1356"/>
            <p:cNvCxnSpPr>
              <a:cxnSpLocks noChangeShapeType="1"/>
            </p:cNvCxnSpPr>
            <p:nvPr/>
          </p:nvCxnSpPr>
          <p:spPr bwMode="auto">
            <a:xfrm>
              <a:off x="611188" y="4422775"/>
              <a:ext cx="1946275" cy="187325"/>
            </a:xfrm>
            <a:prstGeom prst="line">
              <a:avLst/>
            </a:prstGeom>
            <a:noFill/>
            <a:ln w="38100" algn="ctr">
              <a:solidFill>
                <a:srgbClr val="4A7EBB"/>
              </a:solidFill>
              <a:round/>
              <a:headEnd/>
              <a:tailEnd/>
            </a:ln>
          </p:spPr>
        </p:cxnSp>
        <p:cxnSp>
          <p:nvCxnSpPr>
            <p:cNvPr id="35917" name="直接连接符 1357"/>
            <p:cNvCxnSpPr>
              <a:cxnSpLocks noChangeShapeType="1"/>
            </p:cNvCxnSpPr>
            <p:nvPr/>
          </p:nvCxnSpPr>
          <p:spPr bwMode="auto">
            <a:xfrm>
              <a:off x="1344613" y="4394200"/>
              <a:ext cx="66675" cy="215900"/>
            </a:xfrm>
            <a:prstGeom prst="line">
              <a:avLst/>
            </a:prstGeom>
            <a:noFill/>
            <a:ln w="38100" algn="ctr">
              <a:solidFill>
                <a:srgbClr val="4A7EBB"/>
              </a:solidFill>
              <a:round/>
              <a:headEnd/>
              <a:tailEnd/>
            </a:ln>
          </p:spPr>
        </p:cxnSp>
        <p:cxnSp>
          <p:nvCxnSpPr>
            <p:cNvPr id="35918" name="直接连接符 1358"/>
            <p:cNvCxnSpPr>
              <a:cxnSpLocks noChangeShapeType="1"/>
            </p:cNvCxnSpPr>
            <p:nvPr/>
          </p:nvCxnSpPr>
          <p:spPr bwMode="auto">
            <a:xfrm>
              <a:off x="1344613" y="4394200"/>
              <a:ext cx="1212850" cy="215900"/>
            </a:xfrm>
            <a:prstGeom prst="line">
              <a:avLst/>
            </a:prstGeom>
            <a:noFill/>
            <a:ln w="38100" algn="ctr">
              <a:solidFill>
                <a:srgbClr val="4A7EBB"/>
              </a:solidFill>
              <a:round/>
              <a:headEnd/>
              <a:tailEnd/>
            </a:ln>
          </p:spPr>
        </p:cxnSp>
        <p:cxnSp>
          <p:nvCxnSpPr>
            <p:cNvPr id="35919" name="直接连接符 1359"/>
            <p:cNvCxnSpPr>
              <a:cxnSpLocks noChangeShapeType="1"/>
            </p:cNvCxnSpPr>
            <p:nvPr/>
          </p:nvCxnSpPr>
          <p:spPr bwMode="auto">
            <a:xfrm>
              <a:off x="2052638" y="4351338"/>
              <a:ext cx="504825" cy="258762"/>
            </a:xfrm>
            <a:prstGeom prst="line">
              <a:avLst/>
            </a:prstGeom>
            <a:noFill/>
            <a:ln w="38100" algn="ctr">
              <a:solidFill>
                <a:srgbClr val="4A7EBB"/>
              </a:solidFill>
              <a:round/>
              <a:headEnd/>
              <a:tailEnd/>
            </a:ln>
          </p:spPr>
        </p:cxnSp>
        <p:cxnSp>
          <p:nvCxnSpPr>
            <p:cNvPr id="35920" name="直接连接符 1360"/>
            <p:cNvCxnSpPr>
              <a:cxnSpLocks noChangeShapeType="1"/>
            </p:cNvCxnSpPr>
            <p:nvPr/>
          </p:nvCxnSpPr>
          <p:spPr bwMode="auto">
            <a:xfrm flipV="1">
              <a:off x="2557463" y="4394200"/>
              <a:ext cx="220662" cy="215900"/>
            </a:xfrm>
            <a:prstGeom prst="line">
              <a:avLst/>
            </a:prstGeom>
            <a:noFill/>
            <a:ln w="38100" algn="ctr">
              <a:solidFill>
                <a:srgbClr val="4A7EBB"/>
              </a:solidFill>
              <a:round/>
              <a:headEnd/>
              <a:tailEnd/>
            </a:ln>
          </p:spPr>
        </p:cxnSp>
        <p:cxnSp>
          <p:nvCxnSpPr>
            <p:cNvPr id="35921" name="直接连接符 1361"/>
            <p:cNvCxnSpPr>
              <a:cxnSpLocks noChangeShapeType="1"/>
            </p:cNvCxnSpPr>
            <p:nvPr/>
          </p:nvCxnSpPr>
          <p:spPr bwMode="auto">
            <a:xfrm flipV="1">
              <a:off x="2557463" y="4394200"/>
              <a:ext cx="939800" cy="215900"/>
            </a:xfrm>
            <a:prstGeom prst="line">
              <a:avLst/>
            </a:prstGeom>
            <a:noFill/>
            <a:ln w="38100" algn="ctr">
              <a:solidFill>
                <a:srgbClr val="4A7EBB"/>
              </a:solidFill>
              <a:round/>
              <a:headEnd/>
              <a:tailEnd/>
            </a:ln>
          </p:spPr>
        </p:cxnSp>
        <p:cxnSp>
          <p:nvCxnSpPr>
            <p:cNvPr id="35922" name="直接连接符 1362"/>
            <p:cNvCxnSpPr>
              <a:cxnSpLocks noChangeShapeType="1"/>
            </p:cNvCxnSpPr>
            <p:nvPr/>
          </p:nvCxnSpPr>
          <p:spPr bwMode="auto">
            <a:xfrm flipV="1">
              <a:off x="1411288" y="4351338"/>
              <a:ext cx="641350" cy="258762"/>
            </a:xfrm>
            <a:prstGeom prst="line">
              <a:avLst/>
            </a:prstGeom>
            <a:noFill/>
            <a:ln w="38100" algn="ctr">
              <a:solidFill>
                <a:srgbClr val="4A7EBB"/>
              </a:solidFill>
              <a:round/>
              <a:headEnd/>
              <a:tailEnd/>
            </a:ln>
          </p:spPr>
        </p:cxnSp>
        <p:cxnSp>
          <p:nvCxnSpPr>
            <p:cNvPr id="35923" name="直接连接符 1363"/>
            <p:cNvCxnSpPr>
              <a:cxnSpLocks noChangeShapeType="1"/>
            </p:cNvCxnSpPr>
            <p:nvPr/>
          </p:nvCxnSpPr>
          <p:spPr bwMode="auto">
            <a:xfrm flipV="1">
              <a:off x="1411288" y="4394200"/>
              <a:ext cx="1366837" cy="215900"/>
            </a:xfrm>
            <a:prstGeom prst="line">
              <a:avLst/>
            </a:prstGeom>
            <a:noFill/>
            <a:ln w="38100" algn="ctr">
              <a:solidFill>
                <a:srgbClr val="4A7EBB"/>
              </a:solidFill>
              <a:round/>
              <a:headEnd/>
              <a:tailEnd/>
            </a:ln>
          </p:spPr>
        </p:cxnSp>
        <p:cxnSp>
          <p:nvCxnSpPr>
            <p:cNvPr id="35924" name="直接连接符 1364"/>
            <p:cNvCxnSpPr>
              <a:cxnSpLocks noChangeShapeType="1"/>
            </p:cNvCxnSpPr>
            <p:nvPr/>
          </p:nvCxnSpPr>
          <p:spPr bwMode="auto">
            <a:xfrm flipV="1">
              <a:off x="1411288" y="4394200"/>
              <a:ext cx="2085975" cy="215900"/>
            </a:xfrm>
            <a:prstGeom prst="line">
              <a:avLst/>
            </a:prstGeom>
            <a:noFill/>
            <a:ln w="38100" algn="ctr">
              <a:solidFill>
                <a:srgbClr val="4A7EBB"/>
              </a:solidFill>
              <a:round/>
              <a:headEnd/>
              <a:tailEnd/>
            </a:ln>
          </p:spPr>
        </p:cxnSp>
        <p:pic>
          <p:nvPicPr>
            <p:cNvPr id="35925" name="Picture 31" descr="服务器类"/>
            <p:cNvPicPr>
              <a:picLocks noChangeAspect="1" noChangeArrowheads="1"/>
            </p:cNvPicPr>
            <p:nvPr/>
          </p:nvPicPr>
          <p:blipFill>
            <a:blip r:embed="rId4" cstate="print"/>
            <a:srcRect/>
            <a:stretch>
              <a:fillRect/>
            </a:stretch>
          </p:blipFill>
          <p:spPr bwMode="auto">
            <a:xfrm>
              <a:off x="250825" y="3530600"/>
              <a:ext cx="150813" cy="215900"/>
            </a:xfrm>
            <a:prstGeom prst="rect">
              <a:avLst/>
            </a:prstGeom>
            <a:noFill/>
            <a:ln w="9525">
              <a:noFill/>
              <a:miter lim="800000"/>
              <a:headEnd/>
              <a:tailEnd/>
            </a:ln>
          </p:spPr>
        </p:pic>
        <p:pic>
          <p:nvPicPr>
            <p:cNvPr id="35926" name="Picture 31" descr="服务器类"/>
            <p:cNvPicPr>
              <a:picLocks noChangeAspect="1" noChangeArrowheads="1"/>
            </p:cNvPicPr>
            <p:nvPr/>
          </p:nvPicPr>
          <p:blipFill>
            <a:blip r:embed="rId4" cstate="print"/>
            <a:srcRect/>
            <a:stretch>
              <a:fillRect/>
            </a:stretch>
          </p:blipFill>
          <p:spPr bwMode="auto">
            <a:xfrm>
              <a:off x="468313" y="3530600"/>
              <a:ext cx="149225" cy="215900"/>
            </a:xfrm>
            <a:prstGeom prst="rect">
              <a:avLst/>
            </a:prstGeom>
            <a:noFill/>
            <a:ln w="9525">
              <a:noFill/>
              <a:miter lim="800000"/>
              <a:headEnd/>
              <a:tailEnd/>
            </a:ln>
          </p:spPr>
        </p:pic>
        <p:pic>
          <p:nvPicPr>
            <p:cNvPr id="35927" name="Picture 31" descr="服务器类"/>
            <p:cNvPicPr>
              <a:picLocks noChangeAspect="1" noChangeArrowheads="1"/>
            </p:cNvPicPr>
            <p:nvPr/>
          </p:nvPicPr>
          <p:blipFill>
            <a:blip r:embed="rId4" cstate="print"/>
            <a:srcRect/>
            <a:stretch>
              <a:fillRect/>
            </a:stretch>
          </p:blipFill>
          <p:spPr bwMode="auto">
            <a:xfrm>
              <a:off x="684213" y="3530600"/>
              <a:ext cx="149225" cy="215900"/>
            </a:xfrm>
            <a:prstGeom prst="rect">
              <a:avLst/>
            </a:prstGeom>
            <a:noFill/>
            <a:ln w="9525">
              <a:noFill/>
              <a:miter lim="800000"/>
              <a:headEnd/>
              <a:tailEnd/>
            </a:ln>
          </p:spPr>
        </p:pic>
        <p:pic>
          <p:nvPicPr>
            <p:cNvPr id="35928" name="Picture 31" descr="服务器类"/>
            <p:cNvPicPr>
              <a:picLocks noChangeAspect="1" noChangeArrowheads="1"/>
            </p:cNvPicPr>
            <p:nvPr/>
          </p:nvPicPr>
          <p:blipFill>
            <a:blip r:embed="rId4" cstate="print"/>
            <a:srcRect/>
            <a:stretch>
              <a:fillRect/>
            </a:stretch>
          </p:blipFill>
          <p:spPr bwMode="auto">
            <a:xfrm>
              <a:off x="971550" y="3530600"/>
              <a:ext cx="150813" cy="215900"/>
            </a:xfrm>
            <a:prstGeom prst="rect">
              <a:avLst/>
            </a:prstGeom>
            <a:noFill/>
            <a:ln w="9525">
              <a:noFill/>
              <a:miter lim="800000"/>
              <a:headEnd/>
              <a:tailEnd/>
            </a:ln>
          </p:spPr>
        </p:pic>
        <p:pic>
          <p:nvPicPr>
            <p:cNvPr id="35929" name="Picture 31" descr="服务器类"/>
            <p:cNvPicPr>
              <a:picLocks noChangeAspect="1" noChangeArrowheads="1"/>
            </p:cNvPicPr>
            <p:nvPr/>
          </p:nvPicPr>
          <p:blipFill>
            <a:blip r:embed="rId4" cstate="print"/>
            <a:srcRect/>
            <a:stretch>
              <a:fillRect/>
            </a:stretch>
          </p:blipFill>
          <p:spPr bwMode="auto">
            <a:xfrm>
              <a:off x="1187450" y="3530600"/>
              <a:ext cx="150813" cy="215900"/>
            </a:xfrm>
            <a:prstGeom prst="rect">
              <a:avLst/>
            </a:prstGeom>
            <a:noFill/>
            <a:ln w="9525">
              <a:noFill/>
              <a:miter lim="800000"/>
              <a:headEnd/>
              <a:tailEnd/>
            </a:ln>
          </p:spPr>
        </p:pic>
        <p:pic>
          <p:nvPicPr>
            <p:cNvPr id="35930" name="Picture 31" descr="服务器类"/>
            <p:cNvPicPr>
              <a:picLocks noChangeAspect="1" noChangeArrowheads="1"/>
            </p:cNvPicPr>
            <p:nvPr/>
          </p:nvPicPr>
          <p:blipFill>
            <a:blip r:embed="rId4" cstate="print"/>
            <a:srcRect/>
            <a:stretch>
              <a:fillRect/>
            </a:stretch>
          </p:blipFill>
          <p:spPr bwMode="auto">
            <a:xfrm>
              <a:off x="1403350" y="3530600"/>
              <a:ext cx="150813" cy="215900"/>
            </a:xfrm>
            <a:prstGeom prst="rect">
              <a:avLst/>
            </a:prstGeom>
            <a:noFill/>
            <a:ln w="9525">
              <a:noFill/>
              <a:miter lim="800000"/>
              <a:headEnd/>
              <a:tailEnd/>
            </a:ln>
          </p:spPr>
        </p:pic>
        <p:pic>
          <p:nvPicPr>
            <p:cNvPr id="35931" name="Picture 31" descr="服务器类"/>
            <p:cNvPicPr>
              <a:picLocks noChangeAspect="1" noChangeArrowheads="1"/>
            </p:cNvPicPr>
            <p:nvPr/>
          </p:nvPicPr>
          <p:blipFill>
            <a:blip r:embed="rId4" cstate="print"/>
            <a:srcRect/>
            <a:stretch>
              <a:fillRect/>
            </a:stretch>
          </p:blipFill>
          <p:spPr bwMode="auto">
            <a:xfrm>
              <a:off x="1692275" y="3530600"/>
              <a:ext cx="149225" cy="215900"/>
            </a:xfrm>
            <a:prstGeom prst="rect">
              <a:avLst/>
            </a:prstGeom>
            <a:noFill/>
            <a:ln w="9525">
              <a:noFill/>
              <a:miter lim="800000"/>
              <a:headEnd/>
              <a:tailEnd/>
            </a:ln>
          </p:spPr>
        </p:pic>
        <p:pic>
          <p:nvPicPr>
            <p:cNvPr id="35932" name="Picture 31" descr="服务器类"/>
            <p:cNvPicPr>
              <a:picLocks noChangeAspect="1" noChangeArrowheads="1"/>
            </p:cNvPicPr>
            <p:nvPr/>
          </p:nvPicPr>
          <p:blipFill>
            <a:blip r:embed="rId4" cstate="print"/>
            <a:srcRect/>
            <a:stretch>
              <a:fillRect/>
            </a:stretch>
          </p:blipFill>
          <p:spPr bwMode="auto">
            <a:xfrm>
              <a:off x="1908175" y="3530600"/>
              <a:ext cx="149225" cy="215900"/>
            </a:xfrm>
            <a:prstGeom prst="rect">
              <a:avLst/>
            </a:prstGeom>
            <a:noFill/>
            <a:ln w="9525">
              <a:noFill/>
              <a:miter lim="800000"/>
              <a:headEnd/>
              <a:tailEnd/>
            </a:ln>
          </p:spPr>
        </p:pic>
        <p:pic>
          <p:nvPicPr>
            <p:cNvPr id="35933" name="Picture 31" descr="服务器类"/>
            <p:cNvPicPr>
              <a:picLocks noChangeAspect="1" noChangeArrowheads="1"/>
            </p:cNvPicPr>
            <p:nvPr/>
          </p:nvPicPr>
          <p:blipFill>
            <a:blip r:embed="rId4" cstate="print"/>
            <a:srcRect/>
            <a:stretch>
              <a:fillRect/>
            </a:stretch>
          </p:blipFill>
          <p:spPr bwMode="auto">
            <a:xfrm>
              <a:off x="2124075" y="3530600"/>
              <a:ext cx="150813" cy="215900"/>
            </a:xfrm>
            <a:prstGeom prst="rect">
              <a:avLst/>
            </a:prstGeom>
            <a:noFill/>
            <a:ln w="9525">
              <a:noFill/>
              <a:miter lim="800000"/>
              <a:headEnd/>
              <a:tailEnd/>
            </a:ln>
          </p:spPr>
        </p:pic>
        <p:pic>
          <p:nvPicPr>
            <p:cNvPr id="35934" name="Picture 31" descr="服务器类"/>
            <p:cNvPicPr>
              <a:picLocks noChangeAspect="1" noChangeArrowheads="1"/>
            </p:cNvPicPr>
            <p:nvPr/>
          </p:nvPicPr>
          <p:blipFill>
            <a:blip r:embed="rId4" cstate="print"/>
            <a:srcRect/>
            <a:stretch>
              <a:fillRect/>
            </a:stretch>
          </p:blipFill>
          <p:spPr bwMode="auto">
            <a:xfrm>
              <a:off x="2411413" y="3500438"/>
              <a:ext cx="150812" cy="215900"/>
            </a:xfrm>
            <a:prstGeom prst="rect">
              <a:avLst/>
            </a:prstGeom>
            <a:noFill/>
            <a:ln w="9525">
              <a:noFill/>
              <a:miter lim="800000"/>
              <a:headEnd/>
              <a:tailEnd/>
            </a:ln>
          </p:spPr>
        </p:pic>
        <p:pic>
          <p:nvPicPr>
            <p:cNvPr id="35935" name="Picture 31" descr="服务器类"/>
            <p:cNvPicPr>
              <a:picLocks noChangeAspect="1" noChangeArrowheads="1"/>
            </p:cNvPicPr>
            <p:nvPr/>
          </p:nvPicPr>
          <p:blipFill>
            <a:blip r:embed="rId4" cstate="print"/>
            <a:srcRect/>
            <a:stretch>
              <a:fillRect/>
            </a:stretch>
          </p:blipFill>
          <p:spPr bwMode="auto">
            <a:xfrm>
              <a:off x="2627313" y="3500438"/>
              <a:ext cx="150812" cy="215900"/>
            </a:xfrm>
            <a:prstGeom prst="rect">
              <a:avLst/>
            </a:prstGeom>
            <a:noFill/>
            <a:ln w="9525">
              <a:noFill/>
              <a:miter lim="800000"/>
              <a:headEnd/>
              <a:tailEnd/>
            </a:ln>
          </p:spPr>
        </p:pic>
        <p:pic>
          <p:nvPicPr>
            <p:cNvPr id="35936" name="Picture 31" descr="服务器类"/>
            <p:cNvPicPr>
              <a:picLocks noChangeAspect="1" noChangeArrowheads="1"/>
            </p:cNvPicPr>
            <p:nvPr/>
          </p:nvPicPr>
          <p:blipFill>
            <a:blip r:embed="rId4" cstate="print"/>
            <a:srcRect/>
            <a:stretch>
              <a:fillRect/>
            </a:stretch>
          </p:blipFill>
          <p:spPr bwMode="auto">
            <a:xfrm>
              <a:off x="2843213" y="3500438"/>
              <a:ext cx="150812" cy="215900"/>
            </a:xfrm>
            <a:prstGeom prst="rect">
              <a:avLst/>
            </a:prstGeom>
            <a:noFill/>
            <a:ln w="9525">
              <a:noFill/>
              <a:miter lim="800000"/>
              <a:headEnd/>
              <a:tailEnd/>
            </a:ln>
          </p:spPr>
        </p:pic>
        <p:pic>
          <p:nvPicPr>
            <p:cNvPr id="35937" name="Picture 31" descr="服务器类"/>
            <p:cNvPicPr>
              <a:picLocks noChangeAspect="1" noChangeArrowheads="1"/>
            </p:cNvPicPr>
            <p:nvPr/>
          </p:nvPicPr>
          <p:blipFill>
            <a:blip r:embed="rId4" cstate="print"/>
            <a:srcRect/>
            <a:stretch>
              <a:fillRect/>
            </a:stretch>
          </p:blipFill>
          <p:spPr bwMode="auto">
            <a:xfrm>
              <a:off x="3138488" y="3530600"/>
              <a:ext cx="150812" cy="215900"/>
            </a:xfrm>
            <a:prstGeom prst="rect">
              <a:avLst/>
            </a:prstGeom>
            <a:noFill/>
            <a:ln w="9525">
              <a:noFill/>
              <a:miter lim="800000"/>
              <a:headEnd/>
              <a:tailEnd/>
            </a:ln>
          </p:spPr>
        </p:pic>
        <p:pic>
          <p:nvPicPr>
            <p:cNvPr id="35938" name="Picture 31" descr="服务器类"/>
            <p:cNvPicPr>
              <a:picLocks noChangeAspect="1" noChangeArrowheads="1"/>
            </p:cNvPicPr>
            <p:nvPr/>
          </p:nvPicPr>
          <p:blipFill>
            <a:blip r:embed="rId4" cstate="print"/>
            <a:srcRect/>
            <a:stretch>
              <a:fillRect/>
            </a:stretch>
          </p:blipFill>
          <p:spPr bwMode="auto">
            <a:xfrm>
              <a:off x="3354388" y="3530600"/>
              <a:ext cx="150812" cy="215900"/>
            </a:xfrm>
            <a:prstGeom prst="rect">
              <a:avLst/>
            </a:prstGeom>
            <a:noFill/>
            <a:ln w="9525">
              <a:noFill/>
              <a:miter lim="800000"/>
              <a:headEnd/>
              <a:tailEnd/>
            </a:ln>
          </p:spPr>
        </p:pic>
        <p:pic>
          <p:nvPicPr>
            <p:cNvPr id="35939" name="Picture 31" descr="服务器类"/>
            <p:cNvPicPr>
              <a:picLocks noChangeAspect="1" noChangeArrowheads="1"/>
            </p:cNvPicPr>
            <p:nvPr/>
          </p:nvPicPr>
          <p:blipFill>
            <a:blip r:embed="rId4" cstate="print"/>
            <a:srcRect/>
            <a:stretch>
              <a:fillRect/>
            </a:stretch>
          </p:blipFill>
          <p:spPr bwMode="auto">
            <a:xfrm>
              <a:off x="3570288" y="3530600"/>
              <a:ext cx="150812" cy="215900"/>
            </a:xfrm>
            <a:prstGeom prst="rect">
              <a:avLst/>
            </a:prstGeom>
            <a:noFill/>
            <a:ln w="9525">
              <a:noFill/>
              <a:miter lim="800000"/>
              <a:headEnd/>
              <a:tailEnd/>
            </a:ln>
          </p:spPr>
        </p:pic>
        <p:pic>
          <p:nvPicPr>
            <p:cNvPr id="35940" name="Picture 31" descr="服务器类"/>
            <p:cNvPicPr>
              <a:picLocks noChangeAspect="1" noChangeArrowheads="1"/>
            </p:cNvPicPr>
            <p:nvPr/>
          </p:nvPicPr>
          <p:blipFill>
            <a:blip r:embed="rId4" cstate="print"/>
            <a:srcRect/>
            <a:stretch>
              <a:fillRect/>
            </a:stretch>
          </p:blipFill>
          <p:spPr bwMode="auto">
            <a:xfrm>
              <a:off x="3203575" y="6194425"/>
              <a:ext cx="150813" cy="215900"/>
            </a:xfrm>
            <a:prstGeom prst="rect">
              <a:avLst/>
            </a:prstGeom>
            <a:noFill/>
            <a:ln w="9525">
              <a:noFill/>
              <a:miter lim="800000"/>
              <a:headEnd/>
              <a:tailEnd/>
            </a:ln>
          </p:spPr>
        </p:pic>
        <p:pic>
          <p:nvPicPr>
            <p:cNvPr id="35941" name="Picture 31" descr="服务器类"/>
            <p:cNvPicPr>
              <a:picLocks noChangeAspect="1" noChangeArrowheads="1"/>
            </p:cNvPicPr>
            <p:nvPr/>
          </p:nvPicPr>
          <p:blipFill>
            <a:blip r:embed="rId4" cstate="print"/>
            <a:srcRect/>
            <a:stretch>
              <a:fillRect/>
            </a:stretch>
          </p:blipFill>
          <p:spPr bwMode="auto">
            <a:xfrm>
              <a:off x="3419475" y="6194425"/>
              <a:ext cx="150813" cy="215900"/>
            </a:xfrm>
            <a:prstGeom prst="rect">
              <a:avLst/>
            </a:prstGeom>
            <a:noFill/>
            <a:ln w="9525">
              <a:noFill/>
              <a:miter lim="800000"/>
              <a:headEnd/>
              <a:tailEnd/>
            </a:ln>
          </p:spPr>
        </p:pic>
        <p:pic>
          <p:nvPicPr>
            <p:cNvPr id="35942" name="Picture 31" descr="服务器类"/>
            <p:cNvPicPr>
              <a:picLocks noChangeAspect="1" noChangeArrowheads="1"/>
            </p:cNvPicPr>
            <p:nvPr/>
          </p:nvPicPr>
          <p:blipFill>
            <a:blip r:embed="rId4" cstate="print"/>
            <a:srcRect/>
            <a:stretch>
              <a:fillRect/>
            </a:stretch>
          </p:blipFill>
          <p:spPr bwMode="auto">
            <a:xfrm>
              <a:off x="3635375" y="6194425"/>
              <a:ext cx="150813" cy="215900"/>
            </a:xfrm>
            <a:prstGeom prst="rect">
              <a:avLst/>
            </a:prstGeom>
            <a:noFill/>
            <a:ln w="9525">
              <a:noFill/>
              <a:miter lim="800000"/>
              <a:headEnd/>
              <a:tailEnd/>
            </a:ln>
          </p:spPr>
        </p:pic>
        <p:pic>
          <p:nvPicPr>
            <p:cNvPr id="35943" name="Picture 31" descr="服务器类"/>
            <p:cNvPicPr>
              <a:picLocks noChangeAspect="1" noChangeArrowheads="1"/>
            </p:cNvPicPr>
            <p:nvPr/>
          </p:nvPicPr>
          <p:blipFill>
            <a:blip r:embed="rId4" cstate="print"/>
            <a:srcRect/>
            <a:stretch>
              <a:fillRect/>
            </a:stretch>
          </p:blipFill>
          <p:spPr bwMode="auto">
            <a:xfrm>
              <a:off x="2411413" y="6194425"/>
              <a:ext cx="150812" cy="215900"/>
            </a:xfrm>
            <a:prstGeom prst="rect">
              <a:avLst/>
            </a:prstGeom>
            <a:noFill/>
            <a:ln w="9525">
              <a:noFill/>
              <a:miter lim="800000"/>
              <a:headEnd/>
              <a:tailEnd/>
            </a:ln>
          </p:spPr>
        </p:pic>
        <p:pic>
          <p:nvPicPr>
            <p:cNvPr id="35944" name="Picture 31" descr="服务器类"/>
            <p:cNvPicPr>
              <a:picLocks noChangeAspect="1" noChangeArrowheads="1"/>
            </p:cNvPicPr>
            <p:nvPr/>
          </p:nvPicPr>
          <p:blipFill>
            <a:blip r:embed="rId4" cstate="print"/>
            <a:srcRect/>
            <a:stretch>
              <a:fillRect/>
            </a:stretch>
          </p:blipFill>
          <p:spPr bwMode="auto">
            <a:xfrm>
              <a:off x="2627313" y="6194425"/>
              <a:ext cx="150812" cy="215900"/>
            </a:xfrm>
            <a:prstGeom prst="rect">
              <a:avLst/>
            </a:prstGeom>
            <a:noFill/>
            <a:ln w="9525">
              <a:noFill/>
              <a:miter lim="800000"/>
              <a:headEnd/>
              <a:tailEnd/>
            </a:ln>
          </p:spPr>
        </p:pic>
        <p:pic>
          <p:nvPicPr>
            <p:cNvPr id="35945" name="Picture 31" descr="服务器类"/>
            <p:cNvPicPr>
              <a:picLocks noChangeAspect="1" noChangeArrowheads="1"/>
            </p:cNvPicPr>
            <p:nvPr/>
          </p:nvPicPr>
          <p:blipFill>
            <a:blip r:embed="rId4" cstate="print"/>
            <a:srcRect/>
            <a:stretch>
              <a:fillRect/>
            </a:stretch>
          </p:blipFill>
          <p:spPr bwMode="auto">
            <a:xfrm>
              <a:off x="2843213" y="6194425"/>
              <a:ext cx="150812" cy="215900"/>
            </a:xfrm>
            <a:prstGeom prst="rect">
              <a:avLst/>
            </a:prstGeom>
            <a:noFill/>
            <a:ln w="9525">
              <a:noFill/>
              <a:miter lim="800000"/>
              <a:headEnd/>
              <a:tailEnd/>
            </a:ln>
          </p:spPr>
        </p:pic>
        <p:pic>
          <p:nvPicPr>
            <p:cNvPr id="35946" name="Picture 31" descr="服务器类"/>
            <p:cNvPicPr>
              <a:picLocks noChangeAspect="1" noChangeArrowheads="1"/>
            </p:cNvPicPr>
            <p:nvPr/>
          </p:nvPicPr>
          <p:blipFill>
            <a:blip r:embed="rId4" cstate="print"/>
            <a:srcRect/>
            <a:stretch>
              <a:fillRect/>
            </a:stretch>
          </p:blipFill>
          <p:spPr bwMode="auto">
            <a:xfrm>
              <a:off x="1763713" y="6194425"/>
              <a:ext cx="150812" cy="215900"/>
            </a:xfrm>
            <a:prstGeom prst="rect">
              <a:avLst/>
            </a:prstGeom>
            <a:noFill/>
            <a:ln w="9525">
              <a:noFill/>
              <a:miter lim="800000"/>
              <a:headEnd/>
              <a:tailEnd/>
            </a:ln>
          </p:spPr>
        </p:pic>
        <p:pic>
          <p:nvPicPr>
            <p:cNvPr id="35947" name="Picture 31" descr="服务器类"/>
            <p:cNvPicPr>
              <a:picLocks noChangeAspect="1" noChangeArrowheads="1"/>
            </p:cNvPicPr>
            <p:nvPr/>
          </p:nvPicPr>
          <p:blipFill>
            <a:blip r:embed="rId4" cstate="print"/>
            <a:srcRect/>
            <a:stretch>
              <a:fillRect/>
            </a:stretch>
          </p:blipFill>
          <p:spPr bwMode="auto">
            <a:xfrm>
              <a:off x="1979613" y="6194425"/>
              <a:ext cx="150812" cy="215900"/>
            </a:xfrm>
            <a:prstGeom prst="rect">
              <a:avLst/>
            </a:prstGeom>
            <a:noFill/>
            <a:ln w="9525">
              <a:noFill/>
              <a:miter lim="800000"/>
              <a:headEnd/>
              <a:tailEnd/>
            </a:ln>
          </p:spPr>
        </p:pic>
        <p:pic>
          <p:nvPicPr>
            <p:cNvPr id="35948" name="Picture 31" descr="服务器类"/>
            <p:cNvPicPr>
              <a:picLocks noChangeAspect="1" noChangeArrowheads="1"/>
            </p:cNvPicPr>
            <p:nvPr/>
          </p:nvPicPr>
          <p:blipFill>
            <a:blip r:embed="rId4" cstate="print"/>
            <a:srcRect/>
            <a:stretch>
              <a:fillRect/>
            </a:stretch>
          </p:blipFill>
          <p:spPr bwMode="auto">
            <a:xfrm>
              <a:off x="2195513" y="6194425"/>
              <a:ext cx="150812" cy="215900"/>
            </a:xfrm>
            <a:prstGeom prst="rect">
              <a:avLst/>
            </a:prstGeom>
            <a:noFill/>
            <a:ln w="9525">
              <a:noFill/>
              <a:miter lim="800000"/>
              <a:headEnd/>
              <a:tailEnd/>
            </a:ln>
          </p:spPr>
        </p:pic>
        <p:pic>
          <p:nvPicPr>
            <p:cNvPr id="35949" name="Picture 31" descr="服务器类"/>
            <p:cNvPicPr>
              <a:picLocks noChangeAspect="1" noChangeArrowheads="1"/>
            </p:cNvPicPr>
            <p:nvPr/>
          </p:nvPicPr>
          <p:blipFill>
            <a:blip r:embed="rId4" cstate="print"/>
            <a:srcRect/>
            <a:stretch>
              <a:fillRect/>
            </a:stretch>
          </p:blipFill>
          <p:spPr bwMode="auto">
            <a:xfrm>
              <a:off x="1049338" y="6194425"/>
              <a:ext cx="150812" cy="215900"/>
            </a:xfrm>
            <a:prstGeom prst="rect">
              <a:avLst/>
            </a:prstGeom>
            <a:noFill/>
            <a:ln w="9525">
              <a:noFill/>
              <a:miter lim="800000"/>
              <a:headEnd/>
              <a:tailEnd/>
            </a:ln>
          </p:spPr>
        </p:pic>
        <p:pic>
          <p:nvPicPr>
            <p:cNvPr id="35950" name="Picture 31" descr="服务器类"/>
            <p:cNvPicPr>
              <a:picLocks noChangeAspect="1" noChangeArrowheads="1"/>
            </p:cNvPicPr>
            <p:nvPr/>
          </p:nvPicPr>
          <p:blipFill>
            <a:blip r:embed="rId4" cstate="print"/>
            <a:srcRect/>
            <a:stretch>
              <a:fillRect/>
            </a:stretch>
          </p:blipFill>
          <p:spPr bwMode="auto">
            <a:xfrm>
              <a:off x="1266825" y="6194425"/>
              <a:ext cx="149225" cy="215900"/>
            </a:xfrm>
            <a:prstGeom prst="rect">
              <a:avLst/>
            </a:prstGeom>
            <a:noFill/>
            <a:ln w="9525">
              <a:noFill/>
              <a:miter lim="800000"/>
              <a:headEnd/>
              <a:tailEnd/>
            </a:ln>
          </p:spPr>
        </p:pic>
        <p:pic>
          <p:nvPicPr>
            <p:cNvPr id="35951" name="Picture 31" descr="服务器类"/>
            <p:cNvPicPr>
              <a:picLocks noChangeAspect="1" noChangeArrowheads="1"/>
            </p:cNvPicPr>
            <p:nvPr/>
          </p:nvPicPr>
          <p:blipFill>
            <a:blip r:embed="rId4" cstate="print"/>
            <a:srcRect/>
            <a:stretch>
              <a:fillRect/>
            </a:stretch>
          </p:blipFill>
          <p:spPr bwMode="auto">
            <a:xfrm>
              <a:off x="1482725" y="6194425"/>
              <a:ext cx="149225" cy="215900"/>
            </a:xfrm>
            <a:prstGeom prst="rect">
              <a:avLst/>
            </a:prstGeom>
            <a:noFill/>
            <a:ln w="9525">
              <a:noFill/>
              <a:miter lim="800000"/>
              <a:headEnd/>
              <a:tailEnd/>
            </a:ln>
          </p:spPr>
        </p:pic>
        <p:pic>
          <p:nvPicPr>
            <p:cNvPr id="35952" name="Picture 31" descr="服务器类"/>
            <p:cNvPicPr>
              <a:picLocks noChangeAspect="1" noChangeArrowheads="1"/>
            </p:cNvPicPr>
            <p:nvPr/>
          </p:nvPicPr>
          <p:blipFill>
            <a:blip r:embed="rId4" cstate="print"/>
            <a:srcRect/>
            <a:stretch>
              <a:fillRect/>
            </a:stretch>
          </p:blipFill>
          <p:spPr bwMode="auto">
            <a:xfrm>
              <a:off x="257175" y="6194425"/>
              <a:ext cx="150813" cy="215900"/>
            </a:xfrm>
            <a:prstGeom prst="rect">
              <a:avLst/>
            </a:prstGeom>
            <a:noFill/>
            <a:ln w="9525">
              <a:noFill/>
              <a:miter lim="800000"/>
              <a:headEnd/>
              <a:tailEnd/>
            </a:ln>
          </p:spPr>
        </p:pic>
        <p:pic>
          <p:nvPicPr>
            <p:cNvPr id="35953" name="Picture 31" descr="服务器类"/>
            <p:cNvPicPr>
              <a:picLocks noChangeAspect="1" noChangeArrowheads="1"/>
            </p:cNvPicPr>
            <p:nvPr/>
          </p:nvPicPr>
          <p:blipFill>
            <a:blip r:embed="rId4" cstate="print"/>
            <a:srcRect/>
            <a:stretch>
              <a:fillRect/>
            </a:stretch>
          </p:blipFill>
          <p:spPr bwMode="auto">
            <a:xfrm>
              <a:off x="474663" y="6194425"/>
              <a:ext cx="149225" cy="215900"/>
            </a:xfrm>
            <a:prstGeom prst="rect">
              <a:avLst/>
            </a:prstGeom>
            <a:noFill/>
            <a:ln w="9525">
              <a:noFill/>
              <a:miter lim="800000"/>
              <a:headEnd/>
              <a:tailEnd/>
            </a:ln>
          </p:spPr>
        </p:pic>
        <p:pic>
          <p:nvPicPr>
            <p:cNvPr id="35954" name="Picture 31" descr="服务器类"/>
            <p:cNvPicPr>
              <a:picLocks noChangeAspect="1" noChangeArrowheads="1"/>
            </p:cNvPicPr>
            <p:nvPr/>
          </p:nvPicPr>
          <p:blipFill>
            <a:blip r:embed="rId4" cstate="print"/>
            <a:srcRect/>
            <a:stretch>
              <a:fillRect/>
            </a:stretch>
          </p:blipFill>
          <p:spPr bwMode="auto">
            <a:xfrm>
              <a:off x="690563" y="6194425"/>
              <a:ext cx="149225" cy="215900"/>
            </a:xfrm>
            <a:prstGeom prst="rect">
              <a:avLst/>
            </a:prstGeom>
            <a:noFill/>
            <a:ln w="9525">
              <a:noFill/>
              <a:miter lim="800000"/>
              <a:headEnd/>
              <a:tailEnd/>
            </a:ln>
          </p:spPr>
        </p:pic>
        <p:cxnSp>
          <p:nvCxnSpPr>
            <p:cNvPr id="35955" name="直接连接符 1395"/>
            <p:cNvCxnSpPr>
              <a:cxnSpLocks noChangeShapeType="1"/>
            </p:cNvCxnSpPr>
            <p:nvPr/>
          </p:nvCxnSpPr>
          <p:spPr bwMode="auto">
            <a:xfrm flipH="1" flipV="1">
              <a:off x="327025" y="3746500"/>
              <a:ext cx="284163" cy="144463"/>
            </a:xfrm>
            <a:prstGeom prst="line">
              <a:avLst/>
            </a:prstGeom>
            <a:noFill/>
            <a:ln w="9525" algn="ctr">
              <a:solidFill>
                <a:srgbClr val="4A7EBB"/>
              </a:solidFill>
              <a:round/>
              <a:headEnd/>
              <a:tailEnd/>
            </a:ln>
          </p:spPr>
        </p:cxnSp>
        <p:cxnSp>
          <p:nvCxnSpPr>
            <p:cNvPr id="35956" name="直接连接符 1396"/>
            <p:cNvCxnSpPr>
              <a:cxnSpLocks noChangeShapeType="1"/>
            </p:cNvCxnSpPr>
            <p:nvPr/>
          </p:nvCxnSpPr>
          <p:spPr bwMode="auto">
            <a:xfrm>
              <a:off x="542925" y="3746500"/>
              <a:ext cx="68263" cy="144463"/>
            </a:xfrm>
            <a:prstGeom prst="line">
              <a:avLst/>
            </a:prstGeom>
            <a:noFill/>
            <a:ln w="9525" algn="ctr">
              <a:solidFill>
                <a:srgbClr val="4A7EBB"/>
              </a:solidFill>
              <a:round/>
              <a:headEnd/>
              <a:tailEnd/>
            </a:ln>
          </p:spPr>
        </p:cxnSp>
        <p:cxnSp>
          <p:nvCxnSpPr>
            <p:cNvPr id="35957" name="直接连接符 1397"/>
            <p:cNvCxnSpPr>
              <a:cxnSpLocks noChangeShapeType="1"/>
            </p:cNvCxnSpPr>
            <p:nvPr/>
          </p:nvCxnSpPr>
          <p:spPr bwMode="auto">
            <a:xfrm flipH="1">
              <a:off x="611188" y="3746500"/>
              <a:ext cx="147637" cy="144463"/>
            </a:xfrm>
            <a:prstGeom prst="line">
              <a:avLst/>
            </a:prstGeom>
            <a:noFill/>
            <a:ln w="9525" algn="ctr">
              <a:solidFill>
                <a:srgbClr val="4A7EBB"/>
              </a:solidFill>
              <a:round/>
              <a:headEnd/>
              <a:tailEnd/>
            </a:ln>
          </p:spPr>
        </p:cxnSp>
        <p:cxnSp>
          <p:nvCxnSpPr>
            <p:cNvPr id="35958" name="直接连接符 1398"/>
            <p:cNvCxnSpPr>
              <a:cxnSpLocks noChangeShapeType="1"/>
            </p:cNvCxnSpPr>
            <p:nvPr/>
          </p:nvCxnSpPr>
          <p:spPr bwMode="auto">
            <a:xfrm>
              <a:off x="1046163" y="3746500"/>
              <a:ext cx="298450" cy="114300"/>
            </a:xfrm>
            <a:prstGeom prst="line">
              <a:avLst/>
            </a:prstGeom>
            <a:noFill/>
            <a:ln w="9525" algn="ctr">
              <a:solidFill>
                <a:srgbClr val="4A7EBB"/>
              </a:solidFill>
              <a:round/>
              <a:headEnd/>
              <a:tailEnd/>
            </a:ln>
          </p:spPr>
        </p:cxnSp>
        <p:cxnSp>
          <p:nvCxnSpPr>
            <p:cNvPr id="35959" name="直接连接符 1399"/>
            <p:cNvCxnSpPr>
              <a:cxnSpLocks noChangeShapeType="1"/>
            </p:cNvCxnSpPr>
            <p:nvPr/>
          </p:nvCxnSpPr>
          <p:spPr bwMode="auto">
            <a:xfrm>
              <a:off x="1262063" y="3746500"/>
              <a:ext cx="82550" cy="114300"/>
            </a:xfrm>
            <a:prstGeom prst="line">
              <a:avLst/>
            </a:prstGeom>
            <a:noFill/>
            <a:ln w="9525" algn="ctr">
              <a:solidFill>
                <a:srgbClr val="4A7EBB"/>
              </a:solidFill>
              <a:round/>
              <a:headEnd/>
              <a:tailEnd/>
            </a:ln>
          </p:spPr>
        </p:cxnSp>
        <p:cxnSp>
          <p:nvCxnSpPr>
            <p:cNvPr id="35960" name="直接连接符 1400"/>
            <p:cNvCxnSpPr>
              <a:cxnSpLocks noChangeShapeType="1"/>
            </p:cNvCxnSpPr>
            <p:nvPr/>
          </p:nvCxnSpPr>
          <p:spPr bwMode="auto">
            <a:xfrm flipH="1">
              <a:off x="1344613" y="3746500"/>
              <a:ext cx="134937" cy="114300"/>
            </a:xfrm>
            <a:prstGeom prst="line">
              <a:avLst/>
            </a:prstGeom>
            <a:noFill/>
            <a:ln w="9525" algn="ctr">
              <a:solidFill>
                <a:srgbClr val="4A7EBB"/>
              </a:solidFill>
              <a:round/>
              <a:headEnd/>
              <a:tailEnd/>
            </a:ln>
          </p:spPr>
        </p:cxnSp>
        <p:cxnSp>
          <p:nvCxnSpPr>
            <p:cNvPr id="35961" name="直接连接符 1401"/>
            <p:cNvCxnSpPr>
              <a:cxnSpLocks noChangeShapeType="1"/>
            </p:cNvCxnSpPr>
            <p:nvPr/>
          </p:nvCxnSpPr>
          <p:spPr bwMode="auto">
            <a:xfrm>
              <a:off x="1766888" y="3746500"/>
              <a:ext cx="285750" cy="71438"/>
            </a:xfrm>
            <a:prstGeom prst="line">
              <a:avLst/>
            </a:prstGeom>
            <a:noFill/>
            <a:ln w="9525" algn="ctr">
              <a:solidFill>
                <a:srgbClr val="4A7EBB"/>
              </a:solidFill>
              <a:round/>
              <a:headEnd/>
              <a:tailEnd/>
            </a:ln>
          </p:spPr>
        </p:cxnSp>
        <p:cxnSp>
          <p:nvCxnSpPr>
            <p:cNvPr id="35962" name="直接连接符 1402"/>
            <p:cNvCxnSpPr>
              <a:cxnSpLocks noChangeShapeType="1"/>
            </p:cNvCxnSpPr>
            <p:nvPr/>
          </p:nvCxnSpPr>
          <p:spPr bwMode="auto">
            <a:xfrm>
              <a:off x="1982788" y="3746500"/>
              <a:ext cx="69850" cy="71438"/>
            </a:xfrm>
            <a:prstGeom prst="line">
              <a:avLst/>
            </a:prstGeom>
            <a:noFill/>
            <a:ln w="9525" algn="ctr">
              <a:solidFill>
                <a:srgbClr val="4A7EBB"/>
              </a:solidFill>
              <a:round/>
              <a:headEnd/>
              <a:tailEnd/>
            </a:ln>
          </p:spPr>
        </p:cxnSp>
        <p:cxnSp>
          <p:nvCxnSpPr>
            <p:cNvPr id="35963" name="直接连接符 1403"/>
            <p:cNvCxnSpPr>
              <a:cxnSpLocks noChangeShapeType="1"/>
            </p:cNvCxnSpPr>
            <p:nvPr/>
          </p:nvCxnSpPr>
          <p:spPr bwMode="auto">
            <a:xfrm flipH="1">
              <a:off x="2052638" y="3746500"/>
              <a:ext cx="146050" cy="71438"/>
            </a:xfrm>
            <a:prstGeom prst="line">
              <a:avLst/>
            </a:prstGeom>
            <a:noFill/>
            <a:ln w="9525" algn="ctr">
              <a:solidFill>
                <a:srgbClr val="4A7EBB"/>
              </a:solidFill>
              <a:round/>
              <a:headEnd/>
              <a:tailEnd/>
            </a:ln>
          </p:spPr>
        </p:cxnSp>
        <p:cxnSp>
          <p:nvCxnSpPr>
            <p:cNvPr id="35964" name="直接连接符 1404"/>
            <p:cNvCxnSpPr>
              <a:cxnSpLocks noChangeShapeType="1"/>
            </p:cNvCxnSpPr>
            <p:nvPr/>
          </p:nvCxnSpPr>
          <p:spPr bwMode="auto">
            <a:xfrm>
              <a:off x="2487613" y="3716338"/>
              <a:ext cx="290512" cy="144462"/>
            </a:xfrm>
            <a:prstGeom prst="line">
              <a:avLst/>
            </a:prstGeom>
            <a:noFill/>
            <a:ln w="9525" algn="ctr">
              <a:solidFill>
                <a:srgbClr val="4A7EBB"/>
              </a:solidFill>
              <a:round/>
              <a:headEnd/>
              <a:tailEnd/>
            </a:ln>
          </p:spPr>
        </p:cxnSp>
        <p:cxnSp>
          <p:nvCxnSpPr>
            <p:cNvPr id="35965" name="直接连接符 1405"/>
            <p:cNvCxnSpPr>
              <a:cxnSpLocks noChangeShapeType="1"/>
            </p:cNvCxnSpPr>
            <p:nvPr/>
          </p:nvCxnSpPr>
          <p:spPr bwMode="auto">
            <a:xfrm>
              <a:off x="2703513" y="3716338"/>
              <a:ext cx="74612" cy="144462"/>
            </a:xfrm>
            <a:prstGeom prst="line">
              <a:avLst/>
            </a:prstGeom>
            <a:noFill/>
            <a:ln w="9525" algn="ctr">
              <a:solidFill>
                <a:srgbClr val="4A7EBB"/>
              </a:solidFill>
              <a:round/>
              <a:headEnd/>
              <a:tailEnd/>
            </a:ln>
          </p:spPr>
        </p:cxnSp>
        <p:cxnSp>
          <p:nvCxnSpPr>
            <p:cNvPr id="35966" name="直接连接符 1406"/>
            <p:cNvCxnSpPr>
              <a:cxnSpLocks noChangeShapeType="1"/>
            </p:cNvCxnSpPr>
            <p:nvPr/>
          </p:nvCxnSpPr>
          <p:spPr bwMode="auto">
            <a:xfrm flipH="1">
              <a:off x="2778125" y="3716338"/>
              <a:ext cx="141288" cy="144462"/>
            </a:xfrm>
            <a:prstGeom prst="line">
              <a:avLst/>
            </a:prstGeom>
            <a:noFill/>
            <a:ln w="9525" algn="ctr">
              <a:solidFill>
                <a:srgbClr val="4A7EBB"/>
              </a:solidFill>
              <a:round/>
              <a:headEnd/>
              <a:tailEnd/>
            </a:ln>
          </p:spPr>
        </p:cxnSp>
        <p:cxnSp>
          <p:nvCxnSpPr>
            <p:cNvPr id="35967" name="直接连接符 1407"/>
            <p:cNvCxnSpPr>
              <a:cxnSpLocks noChangeShapeType="1"/>
            </p:cNvCxnSpPr>
            <p:nvPr/>
          </p:nvCxnSpPr>
          <p:spPr bwMode="auto">
            <a:xfrm>
              <a:off x="3213100" y="3746500"/>
              <a:ext cx="284163" cy="114300"/>
            </a:xfrm>
            <a:prstGeom prst="line">
              <a:avLst/>
            </a:prstGeom>
            <a:noFill/>
            <a:ln w="9525" algn="ctr">
              <a:solidFill>
                <a:srgbClr val="4A7EBB"/>
              </a:solidFill>
              <a:round/>
              <a:headEnd/>
              <a:tailEnd/>
            </a:ln>
          </p:spPr>
        </p:cxnSp>
        <p:cxnSp>
          <p:nvCxnSpPr>
            <p:cNvPr id="35968" name="直接连接符 1408"/>
            <p:cNvCxnSpPr>
              <a:cxnSpLocks noChangeShapeType="1"/>
            </p:cNvCxnSpPr>
            <p:nvPr/>
          </p:nvCxnSpPr>
          <p:spPr bwMode="auto">
            <a:xfrm>
              <a:off x="3429000" y="3746500"/>
              <a:ext cx="68263" cy="114300"/>
            </a:xfrm>
            <a:prstGeom prst="line">
              <a:avLst/>
            </a:prstGeom>
            <a:noFill/>
            <a:ln w="9525" algn="ctr">
              <a:solidFill>
                <a:srgbClr val="4A7EBB"/>
              </a:solidFill>
              <a:round/>
              <a:headEnd/>
              <a:tailEnd/>
            </a:ln>
          </p:spPr>
        </p:cxnSp>
        <p:cxnSp>
          <p:nvCxnSpPr>
            <p:cNvPr id="35969" name="直接连接符 1409"/>
            <p:cNvCxnSpPr>
              <a:cxnSpLocks noChangeShapeType="1"/>
            </p:cNvCxnSpPr>
            <p:nvPr/>
          </p:nvCxnSpPr>
          <p:spPr bwMode="auto">
            <a:xfrm flipH="1">
              <a:off x="3497263" y="3746500"/>
              <a:ext cx="147637" cy="114300"/>
            </a:xfrm>
            <a:prstGeom prst="line">
              <a:avLst/>
            </a:prstGeom>
            <a:noFill/>
            <a:ln w="9525" algn="ctr">
              <a:solidFill>
                <a:srgbClr val="4A7EBB"/>
              </a:solidFill>
              <a:round/>
              <a:headEnd/>
              <a:tailEnd/>
            </a:ln>
          </p:spPr>
        </p:cxnSp>
        <p:cxnSp>
          <p:nvCxnSpPr>
            <p:cNvPr id="35970" name="直接连接符 1410"/>
            <p:cNvCxnSpPr>
              <a:cxnSpLocks noChangeShapeType="1"/>
            </p:cNvCxnSpPr>
            <p:nvPr/>
          </p:nvCxnSpPr>
          <p:spPr bwMode="auto">
            <a:xfrm flipV="1">
              <a:off x="333375" y="6007100"/>
              <a:ext cx="361950" cy="187325"/>
            </a:xfrm>
            <a:prstGeom prst="line">
              <a:avLst/>
            </a:prstGeom>
            <a:noFill/>
            <a:ln w="9525" algn="ctr">
              <a:solidFill>
                <a:srgbClr val="4A7EBB"/>
              </a:solidFill>
              <a:round/>
              <a:headEnd/>
              <a:tailEnd/>
            </a:ln>
          </p:spPr>
        </p:cxnSp>
        <p:cxnSp>
          <p:nvCxnSpPr>
            <p:cNvPr id="35971" name="直接连接符 1411"/>
            <p:cNvCxnSpPr>
              <a:cxnSpLocks noChangeShapeType="1"/>
            </p:cNvCxnSpPr>
            <p:nvPr/>
          </p:nvCxnSpPr>
          <p:spPr bwMode="auto">
            <a:xfrm flipV="1">
              <a:off x="549275" y="6007100"/>
              <a:ext cx="146050" cy="187325"/>
            </a:xfrm>
            <a:prstGeom prst="line">
              <a:avLst/>
            </a:prstGeom>
            <a:noFill/>
            <a:ln w="9525" algn="ctr">
              <a:solidFill>
                <a:srgbClr val="4A7EBB"/>
              </a:solidFill>
              <a:round/>
              <a:headEnd/>
              <a:tailEnd/>
            </a:ln>
          </p:spPr>
        </p:cxnSp>
        <p:cxnSp>
          <p:nvCxnSpPr>
            <p:cNvPr id="35972" name="直接连接符 1412"/>
            <p:cNvCxnSpPr>
              <a:cxnSpLocks noChangeShapeType="1"/>
            </p:cNvCxnSpPr>
            <p:nvPr/>
          </p:nvCxnSpPr>
          <p:spPr bwMode="auto">
            <a:xfrm flipH="1" flipV="1">
              <a:off x="695325" y="6007100"/>
              <a:ext cx="69850" cy="187325"/>
            </a:xfrm>
            <a:prstGeom prst="line">
              <a:avLst/>
            </a:prstGeom>
            <a:noFill/>
            <a:ln w="9525" algn="ctr">
              <a:solidFill>
                <a:srgbClr val="4A7EBB"/>
              </a:solidFill>
              <a:round/>
              <a:headEnd/>
              <a:tailEnd/>
            </a:ln>
          </p:spPr>
        </p:cxnSp>
        <p:cxnSp>
          <p:nvCxnSpPr>
            <p:cNvPr id="35973" name="直接连接符 1413"/>
            <p:cNvCxnSpPr>
              <a:cxnSpLocks noChangeShapeType="1"/>
            </p:cNvCxnSpPr>
            <p:nvPr/>
          </p:nvCxnSpPr>
          <p:spPr bwMode="auto">
            <a:xfrm flipV="1">
              <a:off x="1125538" y="6007100"/>
              <a:ext cx="271462" cy="187325"/>
            </a:xfrm>
            <a:prstGeom prst="line">
              <a:avLst/>
            </a:prstGeom>
            <a:noFill/>
            <a:ln w="9525" algn="ctr">
              <a:solidFill>
                <a:srgbClr val="4A7EBB"/>
              </a:solidFill>
              <a:round/>
              <a:headEnd/>
              <a:tailEnd/>
            </a:ln>
          </p:spPr>
        </p:cxnSp>
        <p:cxnSp>
          <p:nvCxnSpPr>
            <p:cNvPr id="35974" name="直接连接符 1414"/>
            <p:cNvCxnSpPr>
              <a:cxnSpLocks noChangeShapeType="1"/>
            </p:cNvCxnSpPr>
            <p:nvPr/>
          </p:nvCxnSpPr>
          <p:spPr bwMode="auto">
            <a:xfrm flipV="1">
              <a:off x="1341438" y="6007100"/>
              <a:ext cx="55562" cy="187325"/>
            </a:xfrm>
            <a:prstGeom prst="line">
              <a:avLst/>
            </a:prstGeom>
            <a:noFill/>
            <a:ln w="9525" algn="ctr">
              <a:solidFill>
                <a:srgbClr val="4A7EBB"/>
              </a:solidFill>
              <a:round/>
              <a:headEnd/>
              <a:tailEnd/>
            </a:ln>
          </p:spPr>
        </p:cxnSp>
        <p:cxnSp>
          <p:nvCxnSpPr>
            <p:cNvPr id="35975" name="直接连接符 1415"/>
            <p:cNvCxnSpPr>
              <a:cxnSpLocks noChangeShapeType="1"/>
            </p:cNvCxnSpPr>
            <p:nvPr/>
          </p:nvCxnSpPr>
          <p:spPr bwMode="auto">
            <a:xfrm flipH="1" flipV="1">
              <a:off x="1397000" y="6007100"/>
              <a:ext cx="160338" cy="187325"/>
            </a:xfrm>
            <a:prstGeom prst="line">
              <a:avLst/>
            </a:prstGeom>
            <a:noFill/>
            <a:ln w="9525" algn="ctr">
              <a:solidFill>
                <a:srgbClr val="4A7EBB"/>
              </a:solidFill>
              <a:round/>
              <a:headEnd/>
              <a:tailEnd/>
            </a:ln>
          </p:spPr>
        </p:cxnSp>
        <p:cxnSp>
          <p:nvCxnSpPr>
            <p:cNvPr id="35976" name="直接连接符 1416"/>
            <p:cNvCxnSpPr>
              <a:cxnSpLocks noChangeShapeType="1"/>
            </p:cNvCxnSpPr>
            <p:nvPr/>
          </p:nvCxnSpPr>
          <p:spPr bwMode="auto">
            <a:xfrm flipV="1">
              <a:off x="1838325" y="6049963"/>
              <a:ext cx="225425" cy="144462"/>
            </a:xfrm>
            <a:prstGeom prst="line">
              <a:avLst/>
            </a:prstGeom>
            <a:noFill/>
            <a:ln w="9525" algn="ctr">
              <a:solidFill>
                <a:srgbClr val="4A7EBB"/>
              </a:solidFill>
              <a:round/>
              <a:headEnd/>
              <a:tailEnd/>
            </a:ln>
          </p:spPr>
        </p:cxnSp>
        <p:cxnSp>
          <p:nvCxnSpPr>
            <p:cNvPr id="35977" name="直接连接符 1417"/>
            <p:cNvCxnSpPr>
              <a:cxnSpLocks noChangeShapeType="1"/>
            </p:cNvCxnSpPr>
            <p:nvPr/>
          </p:nvCxnSpPr>
          <p:spPr bwMode="auto">
            <a:xfrm flipV="1">
              <a:off x="2054225" y="6049963"/>
              <a:ext cx="9525" cy="144462"/>
            </a:xfrm>
            <a:prstGeom prst="line">
              <a:avLst/>
            </a:prstGeom>
            <a:noFill/>
            <a:ln w="9525" algn="ctr">
              <a:solidFill>
                <a:srgbClr val="4A7EBB"/>
              </a:solidFill>
              <a:round/>
              <a:headEnd/>
              <a:tailEnd/>
            </a:ln>
          </p:spPr>
        </p:cxnSp>
        <p:cxnSp>
          <p:nvCxnSpPr>
            <p:cNvPr id="35978" name="直接连接符 1418"/>
            <p:cNvCxnSpPr>
              <a:cxnSpLocks noChangeShapeType="1"/>
            </p:cNvCxnSpPr>
            <p:nvPr/>
          </p:nvCxnSpPr>
          <p:spPr bwMode="auto">
            <a:xfrm flipH="1" flipV="1">
              <a:off x="2063750" y="6049963"/>
              <a:ext cx="207963" cy="144462"/>
            </a:xfrm>
            <a:prstGeom prst="line">
              <a:avLst/>
            </a:prstGeom>
            <a:noFill/>
            <a:ln w="9525" algn="ctr">
              <a:solidFill>
                <a:srgbClr val="4A7EBB"/>
              </a:solidFill>
              <a:round/>
              <a:headEnd/>
              <a:tailEnd/>
            </a:ln>
          </p:spPr>
        </p:cxnSp>
        <p:cxnSp>
          <p:nvCxnSpPr>
            <p:cNvPr id="35979" name="直接连接符 1419"/>
            <p:cNvCxnSpPr>
              <a:cxnSpLocks noChangeShapeType="1"/>
            </p:cNvCxnSpPr>
            <p:nvPr/>
          </p:nvCxnSpPr>
          <p:spPr bwMode="auto">
            <a:xfrm flipV="1">
              <a:off x="2487613" y="6049963"/>
              <a:ext cx="284162" cy="144462"/>
            </a:xfrm>
            <a:prstGeom prst="line">
              <a:avLst/>
            </a:prstGeom>
            <a:noFill/>
            <a:ln w="9525" algn="ctr">
              <a:solidFill>
                <a:srgbClr val="4A7EBB"/>
              </a:solidFill>
              <a:round/>
              <a:headEnd/>
              <a:tailEnd/>
            </a:ln>
          </p:spPr>
        </p:cxnSp>
        <p:cxnSp>
          <p:nvCxnSpPr>
            <p:cNvPr id="35980" name="直接连接符 1420"/>
            <p:cNvCxnSpPr>
              <a:cxnSpLocks noChangeShapeType="1"/>
            </p:cNvCxnSpPr>
            <p:nvPr/>
          </p:nvCxnSpPr>
          <p:spPr bwMode="auto">
            <a:xfrm flipV="1">
              <a:off x="2703513" y="6049963"/>
              <a:ext cx="68262" cy="144462"/>
            </a:xfrm>
            <a:prstGeom prst="line">
              <a:avLst/>
            </a:prstGeom>
            <a:noFill/>
            <a:ln w="9525" algn="ctr">
              <a:solidFill>
                <a:srgbClr val="4A7EBB"/>
              </a:solidFill>
              <a:round/>
              <a:headEnd/>
              <a:tailEnd/>
            </a:ln>
          </p:spPr>
        </p:cxnSp>
        <p:cxnSp>
          <p:nvCxnSpPr>
            <p:cNvPr id="35981" name="直接连接符 1421"/>
            <p:cNvCxnSpPr>
              <a:cxnSpLocks noChangeShapeType="1"/>
            </p:cNvCxnSpPr>
            <p:nvPr/>
          </p:nvCxnSpPr>
          <p:spPr bwMode="auto">
            <a:xfrm flipH="1" flipV="1">
              <a:off x="2771775" y="6049963"/>
              <a:ext cx="147638" cy="144462"/>
            </a:xfrm>
            <a:prstGeom prst="line">
              <a:avLst/>
            </a:prstGeom>
            <a:noFill/>
            <a:ln w="9525" algn="ctr">
              <a:solidFill>
                <a:srgbClr val="4A7EBB"/>
              </a:solidFill>
              <a:round/>
              <a:headEnd/>
              <a:tailEnd/>
            </a:ln>
          </p:spPr>
        </p:cxnSp>
        <p:cxnSp>
          <p:nvCxnSpPr>
            <p:cNvPr id="35982" name="直接连接符 1422"/>
            <p:cNvCxnSpPr>
              <a:cxnSpLocks noChangeShapeType="1"/>
            </p:cNvCxnSpPr>
            <p:nvPr/>
          </p:nvCxnSpPr>
          <p:spPr bwMode="auto">
            <a:xfrm flipH="1" flipV="1">
              <a:off x="695325" y="6007100"/>
              <a:ext cx="430213" cy="187325"/>
            </a:xfrm>
            <a:prstGeom prst="line">
              <a:avLst/>
            </a:prstGeom>
            <a:noFill/>
            <a:ln w="9525" algn="ctr">
              <a:solidFill>
                <a:srgbClr val="4A7EBB"/>
              </a:solidFill>
              <a:round/>
              <a:headEnd/>
              <a:tailEnd/>
            </a:ln>
          </p:spPr>
        </p:cxnSp>
        <p:cxnSp>
          <p:nvCxnSpPr>
            <p:cNvPr id="35983" name="直接连接符 1423"/>
            <p:cNvCxnSpPr>
              <a:cxnSpLocks noChangeShapeType="1"/>
            </p:cNvCxnSpPr>
            <p:nvPr/>
          </p:nvCxnSpPr>
          <p:spPr bwMode="auto">
            <a:xfrm flipH="1" flipV="1">
              <a:off x="695325" y="6007100"/>
              <a:ext cx="646113" cy="187325"/>
            </a:xfrm>
            <a:prstGeom prst="line">
              <a:avLst/>
            </a:prstGeom>
            <a:noFill/>
            <a:ln w="9525" algn="ctr">
              <a:solidFill>
                <a:srgbClr val="4A7EBB"/>
              </a:solidFill>
              <a:round/>
              <a:headEnd/>
              <a:tailEnd/>
            </a:ln>
          </p:spPr>
        </p:cxnSp>
        <p:cxnSp>
          <p:nvCxnSpPr>
            <p:cNvPr id="35984" name="直接连接符 1424"/>
            <p:cNvCxnSpPr>
              <a:cxnSpLocks noChangeShapeType="1"/>
            </p:cNvCxnSpPr>
            <p:nvPr/>
          </p:nvCxnSpPr>
          <p:spPr bwMode="auto">
            <a:xfrm flipV="1">
              <a:off x="1557338" y="6049963"/>
              <a:ext cx="506412" cy="144462"/>
            </a:xfrm>
            <a:prstGeom prst="line">
              <a:avLst/>
            </a:prstGeom>
            <a:noFill/>
            <a:ln w="9525" algn="ctr">
              <a:solidFill>
                <a:srgbClr val="4A7EBB"/>
              </a:solidFill>
              <a:round/>
              <a:headEnd/>
              <a:tailEnd/>
            </a:ln>
          </p:spPr>
        </p:cxnSp>
        <p:cxnSp>
          <p:nvCxnSpPr>
            <p:cNvPr id="35985" name="直接连接符 1425"/>
            <p:cNvCxnSpPr>
              <a:cxnSpLocks noChangeShapeType="1"/>
            </p:cNvCxnSpPr>
            <p:nvPr/>
          </p:nvCxnSpPr>
          <p:spPr bwMode="auto">
            <a:xfrm flipV="1">
              <a:off x="3279775" y="6007100"/>
              <a:ext cx="217488" cy="187325"/>
            </a:xfrm>
            <a:prstGeom prst="line">
              <a:avLst/>
            </a:prstGeom>
            <a:noFill/>
            <a:ln w="9525" algn="ctr">
              <a:solidFill>
                <a:srgbClr val="4A7EBB"/>
              </a:solidFill>
              <a:round/>
              <a:headEnd/>
              <a:tailEnd/>
            </a:ln>
          </p:spPr>
        </p:cxnSp>
        <p:cxnSp>
          <p:nvCxnSpPr>
            <p:cNvPr id="35986" name="直接连接符 1426"/>
            <p:cNvCxnSpPr>
              <a:cxnSpLocks noChangeShapeType="1"/>
            </p:cNvCxnSpPr>
            <p:nvPr/>
          </p:nvCxnSpPr>
          <p:spPr bwMode="auto">
            <a:xfrm flipV="1">
              <a:off x="3495675" y="6007100"/>
              <a:ext cx="1588" cy="187325"/>
            </a:xfrm>
            <a:prstGeom prst="line">
              <a:avLst/>
            </a:prstGeom>
            <a:noFill/>
            <a:ln w="9525" algn="ctr">
              <a:solidFill>
                <a:srgbClr val="4A7EBB"/>
              </a:solidFill>
              <a:round/>
              <a:headEnd/>
              <a:tailEnd/>
            </a:ln>
          </p:spPr>
        </p:cxnSp>
        <p:cxnSp>
          <p:nvCxnSpPr>
            <p:cNvPr id="35987" name="直接连接符 1427"/>
            <p:cNvCxnSpPr>
              <a:cxnSpLocks noChangeShapeType="1"/>
            </p:cNvCxnSpPr>
            <p:nvPr/>
          </p:nvCxnSpPr>
          <p:spPr bwMode="auto">
            <a:xfrm flipH="1" flipV="1">
              <a:off x="3497263" y="6007100"/>
              <a:ext cx="214312" cy="187325"/>
            </a:xfrm>
            <a:prstGeom prst="line">
              <a:avLst/>
            </a:prstGeom>
            <a:noFill/>
            <a:ln w="9525" algn="ctr">
              <a:solidFill>
                <a:srgbClr val="4A7EBB"/>
              </a:solidFill>
              <a:round/>
              <a:headEnd/>
              <a:tailEnd/>
            </a:ln>
          </p:spPr>
        </p:cxnSp>
        <p:cxnSp>
          <p:nvCxnSpPr>
            <p:cNvPr id="35988" name="直接连接符 1431"/>
            <p:cNvCxnSpPr>
              <a:cxnSpLocks noChangeShapeType="1"/>
            </p:cNvCxnSpPr>
            <p:nvPr/>
          </p:nvCxnSpPr>
          <p:spPr bwMode="auto">
            <a:xfrm flipH="1" flipV="1">
              <a:off x="327025" y="3746500"/>
              <a:ext cx="1017588" cy="114300"/>
            </a:xfrm>
            <a:prstGeom prst="line">
              <a:avLst/>
            </a:prstGeom>
            <a:noFill/>
            <a:ln w="9525" algn="ctr">
              <a:solidFill>
                <a:srgbClr val="4A7EBB"/>
              </a:solidFill>
              <a:round/>
              <a:headEnd/>
              <a:tailEnd/>
            </a:ln>
          </p:spPr>
        </p:cxnSp>
        <p:cxnSp>
          <p:nvCxnSpPr>
            <p:cNvPr id="35989" name="直接连接符 1434"/>
            <p:cNvCxnSpPr>
              <a:cxnSpLocks noChangeShapeType="1"/>
            </p:cNvCxnSpPr>
            <p:nvPr/>
          </p:nvCxnSpPr>
          <p:spPr bwMode="auto">
            <a:xfrm flipH="1" flipV="1">
              <a:off x="758825" y="3746500"/>
              <a:ext cx="585788" cy="114300"/>
            </a:xfrm>
            <a:prstGeom prst="line">
              <a:avLst/>
            </a:prstGeom>
            <a:noFill/>
            <a:ln w="9525" algn="ctr">
              <a:solidFill>
                <a:srgbClr val="4A7EBB"/>
              </a:solidFill>
              <a:round/>
              <a:headEnd/>
              <a:tailEnd/>
            </a:ln>
          </p:spPr>
        </p:cxnSp>
      </p:grpSp>
      <p:sp>
        <p:nvSpPr>
          <p:cNvPr id="35990" name="下箭头 1439"/>
          <p:cNvSpPr>
            <a:spLocks noChangeArrowheads="1"/>
          </p:cNvSpPr>
          <p:nvPr/>
        </p:nvSpPr>
        <p:spPr bwMode="auto">
          <a:xfrm rot="3356036">
            <a:off x="4729843" y="2411118"/>
            <a:ext cx="427038" cy="2813206"/>
          </a:xfrm>
          <a:prstGeom prst="downArrow">
            <a:avLst>
              <a:gd name="adj1" fmla="val 50000"/>
              <a:gd name="adj2" fmla="val 50066"/>
            </a:avLst>
          </a:prstGeom>
          <a:solidFill>
            <a:schemeClr val="bg1"/>
          </a:solidFill>
          <a:ln w="19050" algn="ctr">
            <a:solidFill>
              <a:schemeClr val="folHlink"/>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5991" name="Text Box 9"/>
          <p:cNvSpPr txBox="1">
            <a:spLocks noChangeArrowheads="1"/>
          </p:cNvSpPr>
          <p:nvPr/>
        </p:nvSpPr>
        <p:spPr bwMode="auto">
          <a:xfrm>
            <a:off x="5040560" y="4365104"/>
            <a:ext cx="4067944" cy="1754326"/>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pPr>
            <a:r>
              <a:rPr kumimoji="1" lang="zh-CN" altLang="en-US" b="1" dirty="0">
                <a:solidFill>
                  <a:schemeClr val="bg1"/>
                </a:solidFill>
                <a:latin typeface="Arial" pitchFamily="34" charset="0"/>
                <a:ea typeface="楷体_GB2312" pitchFamily="49" charset="-122"/>
              </a:rPr>
              <a:t>全部高性能设备普通组网大二层：</a:t>
            </a:r>
            <a:endParaRPr kumimoji="1" lang="en-US" altLang="zh-CN" b="1" dirty="0">
              <a:solidFill>
                <a:schemeClr val="bg1"/>
              </a:solidFill>
              <a:latin typeface="Arial" pitchFamily="34" charset="0"/>
              <a:ea typeface="楷体_GB2312" pitchFamily="49" charset="-122"/>
            </a:endParaRPr>
          </a:p>
          <a:p>
            <a:pPr>
              <a:lnSpc>
                <a:spcPct val="150000"/>
              </a:lnSpc>
              <a:spcBef>
                <a:spcPct val="0"/>
              </a:spcBef>
              <a:buClrTx/>
              <a:buSzTx/>
              <a:buFont typeface="Wingdings" pitchFamily="2" charset="2"/>
              <a:buChar char="Ø"/>
            </a:pPr>
            <a:r>
              <a:rPr kumimoji="1" lang="zh-CN" altLang="en-US" b="1" dirty="0">
                <a:solidFill>
                  <a:schemeClr val="bg1"/>
                </a:solidFill>
                <a:latin typeface="Arial" pitchFamily="34" charset="0"/>
                <a:ea typeface="楷体_GB2312" pitchFamily="49" charset="-122"/>
              </a:rPr>
              <a:t>二层网络中的设备具有同质性要求</a:t>
            </a:r>
            <a:endParaRPr kumimoji="1" lang="en-US" altLang="zh-CN" b="1" dirty="0">
              <a:solidFill>
                <a:schemeClr val="bg1"/>
              </a:solidFill>
              <a:latin typeface="Arial" pitchFamily="34" charset="0"/>
              <a:ea typeface="楷体_GB2312" pitchFamily="49" charset="-122"/>
            </a:endParaRPr>
          </a:p>
          <a:p>
            <a:pPr>
              <a:lnSpc>
                <a:spcPct val="150000"/>
              </a:lnSpc>
              <a:spcBef>
                <a:spcPct val="0"/>
              </a:spcBef>
              <a:buClrTx/>
              <a:buSzTx/>
              <a:buFont typeface="Wingdings" pitchFamily="2" charset="2"/>
              <a:buChar char="Ø"/>
            </a:pPr>
            <a:r>
              <a:rPr kumimoji="1" lang="zh-CN" altLang="en-US" b="1" dirty="0">
                <a:solidFill>
                  <a:schemeClr val="bg1"/>
                </a:solidFill>
                <a:latin typeface="Arial" pitchFamily="34" charset="0"/>
                <a:ea typeface="楷体_GB2312" pitchFamily="49" charset="-122"/>
              </a:rPr>
              <a:t>所有接入端口都需要高性能高成本设备提供</a:t>
            </a:r>
            <a:endParaRPr kumimoji="1" lang="en-US" altLang="zh-CN" b="1" dirty="0">
              <a:solidFill>
                <a:schemeClr val="bg1"/>
              </a:solidFill>
              <a:latin typeface="Arial" pitchFamily="34" charset="0"/>
              <a:ea typeface="楷体_GB2312" pitchFamily="49" charset="-122"/>
            </a:endParaRPr>
          </a:p>
        </p:txBody>
      </p:sp>
      <p:sp>
        <p:nvSpPr>
          <p:cNvPr id="35992" name="Text Box 9"/>
          <p:cNvSpPr txBox="1">
            <a:spLocks noChangeArrowheads="1"/>
          </p:cNvSpPr>
          <p:nvPr/>
        </p:nvSpPr>
        <p:spPr bwMode="auto">
          <a:xfrm>
            <a:off x="35496" y="764704"/>
            <a:ext cx="5544616" cy="2169825"/>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pPr>
            <a:r>
              <a:rPr kumimoji="1" lang="en-US" altLang="zh-CN" dirty="0" smtClean="0">
                <a:solidFill>
                  <a:schemeClr val="bg1"/>
                </a:solidFill>
                <a:latin typeface="微软雅黑" pitchFamily="34" charset="-122"/>
                <a:ea typeface="微软雅黑" pitchFamily="34" charset="-122"/>
              </a:rPr>
              <a:t>IRF3</a:t>
            </a:r>
            <a:r>
              <a:rPr kumimoji="1" lang="zh-CN" altLang="en-US" dirty="0" smtClean="0">
                <a:solidFill>
                  <a:schemeClr val="bg1"/>
                </a:solidFill>
                <a:latin typeface="微软雅黑" pitchFamily="34" charset="-122"/>
                <a:ea typeface="微软雅黑" pitchFamily="34" charset="-122"/>
              </a:rPr>
              <a:t>不同</a:t>
            </a:r>
            <a:r>
              <a:rPr kumimoji="1" lang="zh-CN" altLang="en-US" dirty="0">
                <a:solidFill>
                  <a:schemeClr val="bg1"/>
                </a:solidFill>
                <a:latin typeface="微软雅黑" pitchFamily="34" charset="-122"/>
                <a:ea typeface="微软雅黑" pitchFamily="34" charset="-122"/>
              </a:rPr>
              <a:t>层次设备组网大二层：</a:t>
            </a:r>
            <a:endParaRPr kumimoji="1" lang="en-US" altLang="zh-CN"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zh-CN" altLang="en-US" dirty="0">
                <a:solidFill>
                  <a:schemeClr val="bg1"/>
                </a:solidFill>
                <a:latin typeface="微软雅黑" pitchFamily="34" charset="-122"/>
                <a:ea typeface="微软雅黑" pitchFamily="34" charset="-122"/>
              </a:rPr>
              <a:t>采用异构设备的融合，网络由不同层次的设备组成</a:t>
            </a:r>
            <a:endParaRPr kumimoji="1" lang="en-US" altLang="zh-CN"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zh-CN" altLang="en-US" dirty="0">
                <a:solidFill>
                  <a:schemeClr val="bg1"/>
                </a:solidFill>
                <a:latin typeface="微软雅黑" pitchFamily="34" charset="-122"/>
                <a:ea typeface="微软雅黑" pitchFamily="34" charset="-122"/>
              </a:rPr>
              <a:t>只有</a:t>
            </a:r>
            <a:r>
              <a:rPr kumimoji="1" lang="en-US" altLang="zh-CN" dirty="0">
                <a:solidFill>
                  <a:schemeClr val="bg1"/>
                </a:solidFill>
                <a:latin typeface="微软雅黑" pitchFamily="34" charset="-122"/>
                <a:ea typeface="微软雅黑" pitchFamily="34" charset="-122"/>
              </a:rPr>
              <a:t>CB</a:t>
            </a:r>
            <a:r>
              <a:rPr kumimoji="1" lang="zh-CN" altLang="en-US" dirty="0">
                <a:solidFill>
                  <a:schemeClr val="bg1"/>
                </a:solidFill>
                <a:latin typeface="微软雅黑" pitchFamily="34" charset="-122"/>
                <a:ea typeface="微软雅黑" pitchFamily="34" charset="-122"/>
              </a:rPr>
              <a:t>设备是高性能高成本</a:t>
            </a:r>
            <a:endParaRPr kumimoji="1" lang="en-US" altLang="zh-CN"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en-US" altLang="zh-CN" dirty="0">
                <a:solidFill>
                  <a:schemeClr val="bg1"/>
                </a:solidFill>
                <a:latin typeface="微软雅黑" pitchFamily="34" charset="-122"/>
                <a:ea typeface="微软雅黑" pitchFamily="34" charset="-122"/>
              </a:rPr>
              <a:t>PE</a:t>
            </a:r>
            <a:r>
              <a:rPr kumimoji="1" lang="zh-CN" altLang="en-US" dirty="0">
                <a:solidFill>
                  <a:schemeClr val="bg1"/>
                </a:solidFill>
                <a:latin typeface="微软雅黑" pitchFamily="34" charset="-122"/>
                <a:ea typeface="微软雅黑" pitchFamily="34" charset="-122"/>
              </a:rPr>
              <a:t>设备为低性能盒式设备，且各</a:t>
            </a:r>
            <a:r>
              <a:rPr kumimoji="1" lang="en-US" altLang="zh-CN" dirty="0">
                <a:solidFill>
                  <a:schemeClr val="bg1"/>
                </a:solidFill>
                <a:latin typeface="微软雅黑" pitchFamily="34" charset="-122"/>
                <a:ea typeface="微软雅黑" pitchFamily="34" charset="-122"/>
              </a:rPr>
              <a:t>PE</a:t>
            </a:r>
            <a:r>
              <a:rPr kumimoji="1" lang="zh-CN" altLang="en-US" dirty="0">
                <a:solidFill>
                  <a:schemeClr val="bg1"/>
                </a:solidFill>
                <a:latin typeface="微软雅黑" pitchFamily="34" charset="-122"/>
                <a:ea typeface="微软雅黑" pitchFamily="34" charset="-122"/>
              </a:rPr>
              <a:t>设备之间没有直接关系，可为不同性能的设备</a:t>
            </a:r>
            <a:endParaRPr kumimoji="1" lang="en-US" altLang="zh-CN" dirty="0">
              <a:solidFill>
                <a:schemeClr val="bg1"/>
              </a:solidFill>
              <a:latin typeface="微软雅黑" pitchFamily="34" charset="-122"/>
              <a:ea typeface="微软雅黑" pitchFamily="34" charset="-122"/>
            </a:endParaRPr>
          </a:p>
        </p:txBody>
      </p:sp>
      <p:sp>
        <p:nvSpPr>
          <p:cNvPr id="35993" name="爆炸形 1 1442"/>
          <p:cNvSpPr>
            <a:spLocks noChangeArrowheads="1"/>
          </p:cNvSpPr>
          <p:nvPr/>
        </p:nvSpPr>
        <p:spPr bwMode="auto">
          <a:xfrm>
            <a:off x="4211638" y="3068638"/>
            <a:ext cx="1512887" cy="1038225"/>
          </a:xfrm>
          <a:prstGeom prst="irregularSeal1">
            <a:avLst/>
          </a:prstGeom>
          <a:solidFill>
            <a:schemeClr val="bg1"/>
          </a:solidFill>
          <a:ln w="19050" algn="ctr">
            <a:solidFill>
              <a:schemeClr val="folHlink"/>
            </a:solidFill>
            <a:round/>
            <a:headEnd/>
            <a:tailEnd/>
          </a:ln>
        </p:spPr>
        <p:txBody>
          <a:bodyPr lIns="0" tIns="0" rIns="0" bIns="0">
            <a:spAutoFit/>
          </a:bodyPr>
          <a:lstStyle/>
          <a:p>
            <a:pPr eaLnBrk="1" hangingPunct="1">
              <a:spcBef>
                <a:spcPct val="50000"/>
              </a:spcBef>
              <a:buClrTx/>
              <a:buSzTx/>
            </a:pPr>
            <a:r>
              <a:rPr lang="zh-CN" altLang="en-US" sz="1200" dirty="0"/>
              <a:t>同样端口规模的大二层</a:t>
            </a:r>
          </a:p>
        </p:txBody>
      </p:sp>
      <p:sp>
        <p:nvSpPr>
          <p:cNvPr id="154" name="Rectangle 3"/>
          <p:cNvSpPr>
            <a:spLocks noChangeArrowheads="1"/>
          </p:cNvSpPr>
          <p:nvPr/>
        </p:nvSpPr>
        <p:spPr bwMode="auto">
          <a:xfrm>
            <a:off x="0" y="0"/>
            <a:ext cx="8604448" cy="584775"/>
          </a:xfrm>
          <a:prstGeom prst="rect">
            <a:avLst/>
          </a:prstGeom>
        </p:spPr>
        <p:txBody>
          <a:bodyPr/>
          <a:lstStyle/>
          <a:p>
            <a:pPr fontAlgn="base">
              <a:spcBef>
                <a:spcPct val="0"/>
              </a:spcBef>
              <a:spcAft>
                <a:spcPct val="0"/>
              </a:spcAft>
            </a:pPr>
            <a:r>
              <a:rPr lang="zh-CN" altLang="en-US" sz="3200" b="1" dirty="0" smtClean="0">
                <a:solidFill>
                  <a:srgbClr val="C00000"/>
                </a:solidFill>
                <a:latin typeface="微软雅黑" pitchFamily="34" charset="-122"/>
                <a:ea typeface="微软雅黑" pitchFamily="34" charset="-122"/>
              </a:rPr>
              <a:t>高性价比：大容量二层网络</a:t>
            </a:r>
          </a:p>
          <a:p>
            <a:pPr fontAlgn="base">
              <a:spcBef>
                <a:spcPct val="0"/>
              </a:spcBef>
              <a:spcAft>
                <a:spcPct val="0"/>
              </a:spcAft>
            </a:pPr>
            <a:endParaRPr lang="zh-CN" altLang="en-US" sz="3200" b="1" dirty="0" smtClean="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313345145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0" y="0"/>
            <a:ext cx="8064500" cy="584775"/>
          </a:xfrm>
          <a:prstGeom prst="rect">
            <a:avLst/>
          </a:prstGeom>
          <a:noFill/>
          <a:ln w="9525" algn="ctr">
            <a:noFill/>
            <a:miter lim="800000"/>
            <a:headEnd/>
            <a:tailEnd/>
          </a:ln>
        </p:spPr>
        <p:txBody>
          <a:bodyPr>
            <a:spAutoFit/>
          </a:bodyPr>
          <a:lstStyle/>
          <a:p>
            <a:pPr>
              <a:spcBef>
                <a:spcPct val="0"/>
              </a:spcBef>
            </a:pPr>
            <a:r>
              <a:rPr lang="zh-CN" altLang="en-US" sz="3200" b="1" dirty="0" smtClean="0">
                <a:solidFill>
                  <a:srgbClr val="C00000"/>
                </a:solidFill>
                <a:latin typeface="微软雅黑" pitchFamily="34" charset="-122"/>
                <a:ea typeface="微软雅黑" pitchFamily="34" charset="-122"/>
                <a:cs typeface="+mj-cs"/>
              </a:rPr>
              <a:t>部署灵活</a:t>
            </a:r>
            <a:r>
              <a:rPr lang="en-US" altLang="zh-CN" sz="3200" b="1" dirty="0" smtClean="0">
                <a:solidFill>
                  <a:srgbClr val="C00000"/>
                </a:solidFill>
                <a:latin typeface="微软雅黑" pitchFamily="34" charset="-122"/>
                <a:ea typeface="微软雅黑" pitchFamily="34" charset="-122"/>
                <a:cs typeface="+mj-cs"/>
              </a:rPr>
              <a:t>,</a:t>
            </a:r>
            <a:r>
              <a:rPr lang="zh-CN" altLang="en-US" sz="3200" b="1" dirty="0" smtClean="0">
                <a:solidFill>
                  <a:srgbClr val="C00000"/>
                </a:solidFill>
                <a:latin typeface="微软雅黑" pitchFamily="34" charset="-122"/>
                <a:ea typeface="微软雅黑" pitchFamily="34" charset="-122"/>
                <a:cs typeface="+mj-cs"/>
              </a:rPr>
              <a:t>管理方便：即</a:t>
            </a:r>
            <a:r>
              <a:rPr lang="zh-CN" altLang="en-US" sz="3200" b="1" dirty="0">
                <a:solidFill>
                  <a:srgbClr val="C00000"/>
                </a:solidFill>
                <a:latin typeface="微软雅黑" pitchFamily="34" charset="-122"/>
                <a:ea typeface="微软雅黑" pitchFamily="34" charset="-122"/>
                <a:cs typeface="+mj-cs"/>
              </a:rPr>
              <a:t>插即用</a:t>
            </a:r>
            <a:r>
              <a:rPr lang="zh-CN" altLang="en-US" sz="3200" b="1" dirty="0" smtClean="0">
                <a:solidFill>
                  <a:srgbClr val="C00000"/>
                </a:solidFill>
                <a:latin typeface="微软雅黑" pitchFamily="34" charset="-122"/>
                <a:ea typeface="微软雅黑" pitchFamily="34" charset="-122"/>
                <a:cs typeface="+mj-cs"/>
              </a:rPr>
              <a:t>，配置简单</a:t>
            </a:r>
            <a:endParaRPr lang="zh-CN" altLang="en-US" sz="3200" b="1" dirty="0">
              <a:solidFill>
                <a:srgbClr val="C00000"/>
              </a:solidFill>
              <a:latin typeface="微软雅黑" pitchFamily="34" charset="-122"/>
              <a:ea typeface="微软雅黑" pitchFamily="34" charset="-122"/>
              <a:cs typeface="+mj-cs"/>
            </a:endParaRPr>
          </a:p>
        </p:txBody>
      </p:sp>
      <p:sp>
        <p:nvSpPr>
          <p:cNvPr id="105" name="Text Box 9"/>
          <p:cNvSpPr txBox="1">
            <a:spLocks noChangeArrowheads="1"/>
          </p:cNvSpPr>
          <p:nvPr/>
        </p:nvSpPr>
        <p:spPr bwMode="auto">
          <a:xfrm>
            <a:off x="6012161" y="1773238"/>
            <a:ext cx="3131840" cy="3416320"/>
          </a:xfrm>
          <a:prstGeom prst="rect">
            <a:avLst/>
          </a:prstGeom>
          <a:solidFill>
            <a:schemeClr val="accent1">
              <a:lumMod val="75000"/>
            </a:schemeClr>
          </a:solidFill>
          <a:ln w="9525" algn="ctr">
            <a:noFill/>
            <a:miter lim="800000"/>
            <a:headEnd/>
            <a:tailEnd/>
          </a:ln>
        </p:spPr>
        <p:txBody>
          <a:bodyPr wrap="square">
            <a:spAutoFit/>
          </a:bodyPr>
          <a:lstStyle/>
          <a:p>
            <a:pPr marL="108000">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同质设备的</a:t>
            </a:r>
            <a:r>
              <a:rPr kumimoji="1" lang="en-US" altLang="zh-CN" sz="1800" b="1" dirty="0" smtClean="0">
                <a:solidFill>
                  <a:schemeClr val="bg1"/>
                </a:solidFill>
                <a:latin typeface="微软雅黑" pitchFamily="34" charset="-122"/>
                <a:ea typeface="微软雅黑" pitchFamily="34" charset="-122"/>
              </a:rPr>
              <a:t>IRF2</a:t>
            </a:r>
            <a:r>
              <a:rPr kumimoji="1" lang="zh-CN" altLang="en-US" sz="1800" b="1" dirty="0" smtClean="0">
                <a:solidFill>
                  <a:schemeClr val="bg1"/>
                </a:solidFill>
                <a:latin typeface="微软雅黑" pitchFamily="34" charset="-122"/>
                <a:ea typeface="微软雅黑" pitchFamily="34" charset="-122"/>
              </a:rPr>
              <a:t>横向</a:t>
            </a:r>
            <a:r>
              <a:rPr kumimoji="1" lang="zh-CN" altLang="en-US" sz="1800" b="1" dirty="0">
                <a:solidFill>
                  <a:schemeClr val="bg1"/>
                </a:solidFill>
                <a:latin typeface="微软雅黑" pitchFamily="34" charset="-122"/>
                <a:ea typeface="微软雅黑" pitchFamily="34" charset="-122"/>
              </a:rPr>
              <a:t>堆叠中，各个设备对等，各设备上都需要进行配置后才能堆叠</a:t>
            </a:r>
            <a:endParaRPr kumimoji="1" lang="en-US" altLang="zh-CN" sz="1800" b="1" dirty="0">
              <a:solidFill>
                <a:schemeClr val="bg1"/>
              </a:solidFill>
              <a:latin typeface="微软雅黑" pitchFamily="34" charset="-122"/>
              <a:ea typeface="微软雅黑" pitchFamily="34" charset="-122"/>
            </a:endParaRPr>
          </a:p>
          <a:p>
            <a:pPr marL="108000">
              <a:lnSpc>
                <a:spcPct val="150000"/>
              </a:lnSpc>
              <a:spcBef>
                <a:spcPct val="0"/>
              </a:spcBef>
              <a:buClrTx/>
              <a:buSzTx/>
              <a:defRPr/>
            </a:pPr>
            <a:r>
              <a:rPr kumimoji="1" lang="zh-CN" altLang="en-US" sz="1800" b="1" dirty="0" smtClean="0">
                <a:solidFill>
                  <a:schemeClr val="bg1"/>
                </a:solidFill>
                <a:latin typeface="微软雅黑" pitchFamily="34" charset="-122"/>
                <a:ea typeface="微软雅黑" pitchFamily="34" charset="-122"/>
              </a:rPr>
              <a:t>      纵向</a:t>
            </a:r>
            <a:r>
              <a:rPr kumimoji="1" lang="zh-CN" altLang="en-US" sz="1800" b="1" dirty="0">
                <a:solidFill>
                  <a:schemeClr val="bg1"/>
                </a:solidFill>
                <a:latin typeface="微软雅黑" pitchFamily="34" charset="-122"/>
                <a:ea typeface="微软雅黑" pitchFamily="34" charset="-122"/>
              </a:rPr>
              <a:t>融合中，</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设备始终为从设备角色，不需要配置即可与配置</a:t>
            </a:r>
            <a:r>
              <a:rPr kumimoji="1" lang="zh-CN" altLang="en-US" sz="1800" b="1" dirty="0" smtClean="0">
                <a:solidFill>
                  <a:schemeClr val="bg1"/>
                </a:solidFill>
                <a:latin typeface="微软雅黑" pitchFamily="34" charset="-122"/>
                <a:ea typeface="微软雅黑" pitchFamily="34" charset="-122"/>
              </a:rPr>
              <a:t>了</a:t>
            </a:r>
            <a:r>
              <a:rPr kumimoji="1" lang="en-US" altLang="zh-CN" b="1" dirty="0" smtClean="0">
                <a:solidFill>
                  <a:schemeClr val="bg1"/>
                </a:solidFill>
                <a:latin typeface="微软雅黑" pitchFamily="34" charset="-122"/>
                <a:ea typeface="微软雅黑" pitchFamily="34" charset="-122"/>
              </a:rPr>
              <a:t>IRF3</a:t>
            </a:r>
            <a:r>
              <a:rPr kumimoji="1" lang="zh-CN" altLang="en-US" sz="1800" b="1" dirty="0" smtClean="0">
                <a:solidFill>
                  <a:schemeClr val="bg1"/>
                </a:solidFill>
                <a:latin typeface="微软雅黑" pitchFamily="34" charset="-122"/>
                <a:ea typeface="微软雅黑" pitchFamily="34" charset="-122"/>
              </a:rPr>
              <a:t>的</a:t>
            </a:r>
            <a:r>
              <a:rPr kumimoji="1" lang="en-US" altLang="zh-CN" sz="1800" b="1" dirty="0">
                <a:solidFill>
                  <a:schemeClr val="bg1"/>
                </a:solidFill>
                <a:latin typeface="微软雅黑" pitchFamily="34" charset="-122"/>
                <a:ea typeface="微软雅黑" pitchFamily="34" charset="-122"/>
              </a:rPr>
              <a:t>CB</a:t>
            </a:r>
            <a:r>
              <a:rPr kumimoji="1" lang="zh-CN" altLang="en-US" sz="1800" b="1" dirty="0">
                <a:solidFill>
                  <a:schemeClr val="bg1"/>
                </a:solidFill>
                <a:latin typeface="微软雅黑" pitchFamily="34" charset="-122"/>
                <a:ea typeface="微软雅黑" pitchFamily="34" charset="-122"/>
              </a:rPr>
              <a:t>组网，即插即用。</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的自动</a:t>
            </a:r>
            <a:r>
              <a:rPr kumimoji="1" lang="zh-CN" altLang="en-US" sz="1800" b="1" dirty="0" smtClean="0">
                <a:solidFill>
                  <a:schemeClr val="bg1"/>
                </a:solidFill>
                <a:latin typeface="微软雅黑" pitchFamily="34" charset="-122"/>
                <a:ea typeface="微软雅黑" pitchFamily="34" charset="-122"/>
              </a:rPr>
              <a:t>加入</a:t>
            </a:r>
            <a:r>
              <a:rPr kumimoji="1" lang="en-US" altLang="zh-CN" b="1" dirty="0" smtClean="0">
                <a:solidFill>
                  <a:schemeClr val="bg1"/>
                </a:solidFill>
                <a:latin typeface="微软雅黑" pitchFamily="34" charset="-122"/>
                <a:ea typeface="微软雅黑" pitchFamily="34" charset="-122"/>
              </a:rPr>
              <a:t>IRF3</a:t>
            </a:r>
            <a:r>
              <a:rPr kumimoji="1" lang="zh-CN" altLang="en-US" sz="1800" b="1" dirty="0" smtClean="0">
                <a:solidFill>
                  <a:schemeClr val="bg1"/>
                </a:solidFill>
                <a:latin typeface="微软雅黑" pitchFamily="34" charset="-122"/>
                <a:ea typeface="微软雅黑" pitchFamily="34" charset="-122"/>
              </a:rPr>
              <a:t>的</a:t>
            </a:r>
            <a:r>
              <a:rPr kumimoji="1" lang="zh-CN" altLang="en-US" sz="1800" b="1" dirty="0">
                <a:solidFill>
                  <a:schemeClr val="bg1"/>
                </a:solidFill>
                <a:latin typeface="微软雅黑" pitchFamily="34" charset="-122"/>
                <a:ea typeface="微软雅黑" pitchFamily="34" charset="-122"/>
              </a:rPr>
              <a:t>过程如图所示。</a:t>
            </a:r>
            <a:endParaRPr kumimoji="1" lang="en-US" altLang="zh-CN" sz="1800" b="1" dirty="0">
              <a:solidFill>
                <a:schemeClr val="bg1"/>
              </a:solidFill>
              <a:latin typeface="微软雅黑" pitchFamily="34" charset="-122"/>
              <a:ea typeface="微软雅黑" pitchFamily="34" charset="-122"/>
            </a:endParaRPr>
          </a:p>
        </p:txBody>
      </p:sp>
      <p:grpSp>
        <p:nvGrpSpPr>
          <p:cNvPr id="2" name="组合 676"/>
          <p:cNvGrpSpPr>
            <a:grpSpLocks/>
          </p:cNvGrpSpPr>
          <p:nvPr/>
        </p:nvGrpSpPr>
        <p:grpSpPr bwMode="auto">
          <a:xfrm>
            <a:off x="107504" y="548680"/>
            <a:ext cx="5856734" cy="6048672"/>
            <a:chOff x="442491" y="701040"/>
            <a:chExt cx="6953989" cy="5313680"/>
          </a:xfrm>
        </p:grpSpPr>
        <p:sp>
          <p:nvSpPr>
            <p:cNvPr id="109" name="矩形 108"/>
            <p:cNvSpPr/>
            <p:nvPr/>
          </p:nvSpPr>
          <p:spPr>
            <a:xfrm>
              <a:off x="448011" y="5617289"/>
              <a:ext cx="6948469" cy="397431"/>
            </a:xfrm>
            <a:prstGeom prst="rect">
              <a:avLst/>
            </a:prstGeom>
            <a:solidFill>
              <a:srgbClr val="CCDC34">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 name="矩形 109"/>
            <p:cNvSpPr/>
            <p:nvPr/>
          </p:nvSpPr>
          <p:spPr>
            <a:xfrm>
              <a:off x="448011" y="4876699"/>
              <a:ext cx="6948469" cy="681062"/>
            </a:xfrm>
            <a:prstGeom prst="rect">
              <a:avLst/>
            </a:prstGeom>
            <a:solidFill>
              <a:srgbClr val="CCDC34">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 name="矩形 110"/>
            <p:cNvSpPr/>
            <p:nvPr/>
          </p:nvSpPr>
          <p:spPr>
            <a:xfrm>
              <a:off x="448011" y="1707750"/>
              <a:ext cx="6948469" cy="1563466"/>
            </a:xfrm>
            <a:prstGeom prst="rect">
              <a:avLst/>
            </a:prstGeom>
            <a:solidFill>
              <a:srgbClr val="CCDC34">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 name="矩形 111"/>
            <p:cNvSpPr/>
            <p:nvPr/>
          </p:nvSpPr>
          <p:spPr>
            <a:xfrm>
              <a:off x="448011" y="3351752"/>
              <a:ext cx="6948469" cy="1453165"/>
            </a:xfrm>
            <a:prstGeom prst="rect">
              <a:avLst/>
            </a:prstGeom>
            <a:solidFill>
              <a:srgbClr val="CCDC34">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Group 24"/>
            <p:cNvGrpSpPr>
              <a:grpSpLocks/>
            </p:cNvGrpSpPr>
            <p:nvPr/>
          </p:nvGrpSpPr>
          <p:grpSpPr bwMode="auto">
            <a:xfrm>
              <a:off x="1917383" y="995680"/>
              <a:ext cx="785177" cy="619759"/>
              <a:chOff x="1768" y="187"/>
              <a:chExt cx="2860" cy="2807"/>
            </a:xfrm>
          </p:grpSpPr>
          <p:pic>
            <p:nvPicPr>
              <p:cNvPr id="38964" name="Picture 25" descr="通用交换机"/>
              <p:cNvPicPr>
                <a:picLocks noChangeAspect="1" noChangeArrowheads="1"/>
              </p:cNvPicPr>
              <p:nvPr/>
            </p:nvPicPr>
            <p:blipFill>
              <a:blip r:embed="rId3" cstate="print"/>
              <a:srcRect/>
              <a:stretch>
                <a:fillRect/>
              </a:stretch>
            </p:blipFill>
            <p:spPr bwMode="auto">
              <a:xfrm>
                <a:off x="1769" y="1570"/>
                <a:ext cx="2859" cy="1424"/>
              </a:xfrm>
              <a:prstGeom prst="rect">
                <a:avLst/>
              </a:prstGeom>
              <a:noFill/>
              <a:ln w="9525">
                <a:noFill/>
                <a:miter lim="800000"/>
                <a:headEnd/>
                <a:tailEnd/>
              </a:ln>
            </p:spPr>
          </p:pic>
          <p:pic>
            <p:nvPicPr>
              <p:cNvPr id="38965" name="Picture 26" descr="中继器"/>
              <p:cNvPicPr>
                <a:picLocks noChangeAspect="1" noChangeArrowheads="1"/>
              </p:cNvPicPr>
              <p:nvPr/>
            </p:nvPicPr>
            <p:blipFill>
              <a:blip r:embed="rId4" cstate="print"/>
              <a:srcRect/>
              <a:stretch>
                <a:fillRect/>
              </a:stretch>
            </p:blipFill>
            <p:spPr bwMode="auto">
              <a:xfrm>
                <a:off x="1768" y="482"/>
                <a:ext cx="2858" cy="2202"/>
              </a:xfrm>
              <a:prstGeom prst="rect">
                <a:avLst/>
              </a:prstGeom>
              <a:noFill/>
              <a:ln w="9525">
                <a:noFill/>
                <a:miter lim="800000"/>
                <a:headEnd/>
                <a:tailEnd/>
              </a:ln>
            </p:spPr>
          </p:pic>
          <p:pic>
            <p:nvPicPr>
              <p:cNvPr id="38966" name="Picture 27" descr="通用交换机"/>
              <p:cNvPicPr>
                <a:picLocks noChangeAspect="1" noChangeArrowheads="1"/>
              </p:cNvPicPr>
              <p:nvPr/>
            </p:nvPicPr>
            <p:blipFill>
              <a:blip r:embed="rId3" cstate="print"/>
              <a:srcRect/>
              <a:stretch>
                <a:fillRect/>
              </a:stretch>
            </p:blipFill>
            <p:spPr bwMode="auto">
              <a:xfrm>
                <a:off x="1769" y="187"/>
                <a:ext cx="2859" cy="1424"/>
              </a:xfrm>
              <a:prstGeom prst="rect">
                <a:avLst/>
              </a:prstGeom>
              <a:noFill/>
              <a:ln w="9525">
                <a:noFill/>
                <a:miter lim="800000"/>
                <a:headEnd/>
                <a:tailEnd/>
              </a:ln>
            </p:spPr>
          </p:pic>
        </p:grpSp>
        <p:grpSp>
          <p:nvGrpSpPr>
            <p:cNvPr id="4" name="Group 40"/>
            <p:cNvGrpSpPr>
              <a:grpSpLocks/>
            </p:cNvGrpSpPr>
            <p:nvPr/>
          </p:nvGrpSpPr>
          <p:grpSpPr bwMode="auto">
            <a:xfrm>
              <a:off x="4641533" y="1178560"/>
              <a:ext cx="1078547" cy="304800"/>
              <a:chOff x="1768" y="187"/>
              <a:chExt cx="2860" cy="2807"/>
            </a:xfrm>
          </p:grpSpPr>
          <p:pic>
            <p:nvPicPr>
              <p:cNvPr id="38961" name="Picture 41" descr="通用交换机"/>
              <p:cNvPicPr>
                <a:picLocks noChangeAspect="1" noChangeArrowheads="1"/>
              </p:cNvPicPr>
              <p:nvPr/>
            </p:nvPicPr>
            <p:blipFill>
              <a:blip r:embed="rId3" cstate="print"/>
              <a:srcRect/>
              <a:stretch>
                <a:fillRect/>
              </a:stretch>
            </p:blipFill>
            <p:spPr bwMode="auto">
              <a:xfrm>
                <a:off x="1769" y="1570"/>
                <a:ext cx="2859" cy="1424"/>
              </a:xfrm>
              <a:prstGeom prst="rect">
                <a:avLst/>
              </a:prstGeom>
              <a:noFill/>
              <a:ln w="9525">
                <a:noFill/>
                <a:miter lim="800000"/>
                <a:headEnd/>
                <a:tailEnd/>
              </a:ln>
            </p:spPr>
          </p:pic>
          <p:pic>
            <p:nvPicPr>
              <p:cNvPr id="38962" name="Picture 42" descr="中继器"/>
              <p:cNvPicPr>
                <a:picLocks noChangeAspect="1" noChangeArrowheads="1"/>
              </p:cNvPicPr>
              <p:nvPr/>
            </p:nvPicPr>
            <p:blipFill>
              <a:blip r:embed="rId4" cstate="print"/>
              <a:srcRect/>
              <a:stretch>
                <a:fillRect/>
              </a:stretch>
            </p:blipFill>
            <p:spPr bwMode="auto">
              <a:xfrm>
                <a:off x="1768" y="482"/>
                <a:ext cx="2858" cy="2202"/>
              </a:xfrm>
              <a:prstGeom prst="rect">
                <a:avLst/>
              </a:prstGeom>
              <a:noFill/>
              <a:ln w="9525">
                <a:noFill/>
                <a:miter lim="800000"/>
                <a:headEnd/>
                <a:tailEnd/>
              </a:ln>
            </p:spPr>
          </p:pic>
          <p:pic>
            <p:nvPicPr>
              <p:cNvPr id="38963" name="Picture 43" descr="通用交换机"/>
              <p:cNvPicPr>
                <a:picLocks noChangeAspect="1" noChangeArrowheads="1"/>
              </p:cNvPicPr>
              <p:nvPr/>
            </p:nvPicPr>
            <p:blipFill>
              <a:blip r:embed="rId3" cstate="print"/>
              <a:srcRect/>
              <a:stretch>
                <a:fillRect/>
              </a:stretch>
            </p:blipFill>
            <p:spPr bwMode="auto">
              <a:xfrm>
                <a:off x="1769" y="187"/>
                <a:ext cx="2859" cy="1424"/>
              </a:xfrm>
              <a:prstGeom prst="rect">
                <a:avLst/>
              </a:prstGeom>
              <a:noFill/>
              <a:ln w="9525">
                <a:noFill/>
                <a:miter lim="800000"/>
                <a:headEnd/>
                <a:tailEnd/>
              </a:ln>
            </p:spPr>
          </p:pic>
        </p:grpSp>
        <p:cxnSp>
          <p:nvCxnSpPr>
            <p:cNvPr id="115" name="直接箭头连接符 114"/>
            <p:cNvCxnSpPr/>
            <p:nvPr/>
          </p:nvCxnSpPr>
          <p:spPr>
            <a:xfrm>
              <a:off x="2285850" y="1991380"/>
              <a:ext cx="2886458" cy="2101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8925" name="TextBox 580"/>
            <p:cNvSpPr txBox="1">
              <a:spLocks noChangeArrowheads="1"/>
            </p:cNvSpPr>
            <p:nvPr/>
          </p:nvSpPr>
          <p:spPr bwMode="auto">
            <a:xfrm>
              <a:off x="2712720" y="1717040"/>
              <a:ext cx="1409510" cy="230846"/>
            </a:xfrm>
            <a:prstGeom prst="rect">
              <a:avLst/>
            </a:prstGeom>
            <a:noFill/>
            <a:ln w="9525">
              <a:noFill/>
              <a:miter lim="800000"/>
              <a:headEnd/>
              <a:tailEnd/>
            </a:ln>
          </p:spPr>
          <p:txBody>
            <a:bodyPr wrap="none">
              <a:spAutoFit/>
            </a:bodyPr>
            <a:lstStyle/>
            <a:p>
              <a:r>
                <a:rPr lang="en-US" altLang="zh-CN" sz="900"/>
                <a:t>Hello</a:t>
              </a:r>
              <a:r>
                <a:rPr lang="zh-CN" altLang="en-US" sz="900"/>
                <a:t>：发送</a:t>
              </a:r>
              <a:r>
                <a:rPr lang="en-US" altLang="zh-CN" sz="900"/>
                <a:t>PE</a:t>
              </a:r>
              <a:r>
                <a:rPr lang="zh-CN" altLang="en-US" sz="900"/>
                <a:t>探测报文</a:t>
              </a:r>
            </a:p>
          </p:txBody>
        </p:sp>
        <p:sp>
          <p:nvSpPr>
            <p:cNvPr id="117" name="菱形 116"/>
            <p:cNvSpPr/>
            <p:nvPr/>
          </p:nvSpPr>
          <p:spPr>
            <a:xfrm>
              <a:off x="5363635" y="1809296"/>
              <a:ext cx="1769772" cy="4061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a:solidFill>
                    <a:schemeClr val="tx1"/>
                  </a:solidFill>
                </a:rPr>
                <a:t>收到</a:t>
              </a:r>
              <a:r>
                <a:rPr lang="en-US" altLang="zh-CN" sz="900">
                  <a:solidFill>
                    <a:schemeClr val="tx1"/>
                  </a:solidFill>
                </a:rPr>
                <a:t>PE</a:t>
              </a:r>
              <a:r>
                <a:rPr lang="zh-CN" altLang="en-US" sz="900">
                  <a:solidFill>
                    <a:schemeClr val="tx1"/>
                  </a:solidFill>
                </a:rPr>
                <a:t>探测报文</a:t>
              </a:r>
            </a:p>
          </p:txBody>
        </p:sp>
        <p:sp>
          <p:nvSpPr>
            <p:cNvPr id="118" name="单圆角矩形 117"/>
            <p:cNvSpPr/>
            <p:nvPr/>
          </p:nvSpPr>
          <p:spPr>
            <a:xfrm>
              <a:off x="5415146" y="2397565"/>
              <a:ext cx="1655712" cy="497227"/>
            </a:xfrm>
            <a:prstGeom prst="round1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900">
                  <a:solidFill>
                    <a:schemeClr val="tx1"/>
                  </a:solidFill>
                </a:rPr>
                <a:t>把自己从交换模式切换为</a:t>
              </a:r>
              <a:r>
                <a:rPr lang="en-US" altLang="zh-CN" sz="900">
                  <a:solidFill>
                    <a:schemeClr val="tx1"/>
                  </a:solidFill>
                </a:rPr>
                <a:t>PE</a:t>
              </a:r>
              <a:r>
                <a:rPr lang="zh-CN" altLang="en-US" sz="900">
                  <a:solidFill>
                    <a:schemeClr val="tx1"/>
                  </a:solidFill>
                </a:rPr>
                <a:t>模式。然后重启进入</a:t>
              </a:r>
              <a:r>
                <a:rPr lang="en-US" altLang="zh-CN" sz="900">
                  <a:solidFill>
                    <a:schemeClr val="tx1"/>
                  </a:solidFill>
                </a:rPr>
                <a:t>Bootware</a:t>
              </a:r>
              <a:r>
                <a:rPr lang="zh-CN" altLang="en-US" sz="900">
                  <a:solidFill>
                    <a:schemeClr val="tx1"/>
                  </a:solidFill>
                </a:rPr>
                <a:t>。</a:t>
              </a:r>
            </a:p>
          </p:txBody>
        </p:sp>
        <p:cxnSp>
          <p:nvCxnSpPr>
            <p:cNvPr id="119" name="直接箭头连接符 118"/>
            <p:cNvCxnSpPr/>
            <p:nvPr/>
          </p:nvCxnSpPr>
          <p:spPr>
            <a:xfrm rot="10800000">
              <a:off x="2306087" y="2784493"/>
              <a:ext cx="2855183" cy="175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8929" name="TextBox 596"/>
            <p:cNvSpPr txBox="1">
              <a:spLocks noChangeArrowheads="1"/>
            </p:cNvSpPr>
            <p:nvPr/>
          </p:nvSpPr>
          <p:spPr bwMode="auto">
            <a:xfrm>
              <a:off x="2372355" y="2499360"/>
              <a:ext cx="2858475" cy="230832"/>
            </a:xfrm>
            <a:prstGeom prst="rect">
              <a:avLst/>
            </a:prstGeom>
            <a:noFill/>
            <a:ln w="9525">
              <a:noFill/>
              <a:miter lim="800000"/>
              <a:headEnd/>
              <a:tailEnd/>
            </a:ln>
          </p:spPr>
          <p:txBody>
            <a:bodyPr wrap="none">
              <a:spAutoFit/>
            </a:bodyPr>
            <a:lstStyle/>
            <a:p>
              <a:r>
                <a:rPr lang="en-US" altLang="zh-CN" sz="900"/>
                <a:t>Request</a:t>
              </a:r>
              <a:r>
                <a:rPr lang="zh-CN" altLang="en-US" sz="900"/>
                <a:t>：给所有</a:t>
              </a:r>
              <a:r>
                <a:rPr lang="en-US" altLang="zh-CN" sz="900"/>
                <a:t>UP</a:t>
              </a:r>
              <a:r>
                <a:rPr lang="zh-CN" altLang="en-US" sz="900"/>
                <a:t>状态的上行口发</a:t>
              </a:r>
              <a:r>
                <a:rPr lang="en-US" altLang="zh-CN" sz="900"/>
                <a:t>Slot-ID</a:t>
              </a:r>
              <a:r>
                <a:rPr lang="zh-CN" altLang="en-US" sz="900"/>
                <a:t>请求报文</a:t>
              </a:r>
            </a:p>
          </p:txBody>
        </p:sp>
        <p:cxnSp>
          <p:nvCxnSpPr>
            <p:cNvPr id="121" name="直接箭头连接符 120"/>
            <p:cNvCxnSpPr/>
            <p:nvPr/>
          </p:nvCxnSpPr>
          <p:spPr>
            <a:xfrm>
              <a:off x="2337361" y="3129400"/>
              <a:ext cx="2814710" cy="175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8931" name="TextBox 599"/>
            <p:cNvSpPr txBox="1">
              <a:spLocks noChangeArrowheads="1"/>
            </p:cNvSpPr>
            <p:nvPr/>
          </p:nvSpPr>
          <p:spPr bwMode="auto">
            <a:xfrm>
              <a:off x="2641600" y="2895600"/>
              <a:ext cx="2210862" cy="230832"/>
            </a:xfrm>
            <a:prstGeom prst="rect">
              <a:avLst/>
            </a:prstGeom>
            <a:noFill/>
            <a:ln w="9525">
              <a:noFill/>
              <a:miter lim="800000"/>
              <a:headEnd/>
              <a:tailEnd/>
            </a:ln>
          </p:spPr>
          <p:txBody>
            <a:bodyPr wrap="none">
              <a:spAutoFit/>
            </a:bodyPr>
            <a:lstStyle/>
            <a:p>
              <a:r>
                <a:rPr lang="en-US" altLang="zh-CN" sz="900"/>
                <a:t>Response</a:t>
              </a:r>
              <a:r>
                <a:rPr lang="zh-CN" altLang="en-US" sz="900"/>
                <a:t>：回应槽位号</a:t>
              </a:r>
              <a:r>
                <a:rPr lang="en-US" altLang="zh-CN" sz="900"/>
                <a:t>Slot-ID</a:t>
              </a:r>
              <a:r>
                <a:rPr lang="zh-CN" altLang="en-US" sz="900"/>
                <a:t>请求报文</a:t>
              </a:r>
            </a:p>
          </p:txBody>
        </p:sp>
        <p:sp>
          <p:nvSpPr>
            <p:cNvPr id="123" name="单圆角矩形 122"/>
            <p:cNvSpPr/>
            <p:nvPr/>
          </p:nvSpPr>
          <p:spPr>
            <a:xfrm>
              <a:off x="5415146" y="3388519"/>
              <a:ext cx="1655712" cy="374671"/>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900">
                  <a:solidFill>
                    <a:schemeClr val="tx1"/>
                  </a:solidFill>
                </a:rPr>
                <a:t>选择应答最先到达的端口</a:t>
              </a:r>
              <a:r>
                <a:rPr lang="en-US" altLang="zh-CN" sz="900">
                  <a:solidFill>
                    <a:schemeClr val="tx1"/>
                  </a:solidFill>
                </a:rPr>
                <a:t>(Slot-ID)</a:t>
              </a:r>
              <a:r>
                <a:rPr lang="zh-CN" altLang="en-US" sz="900">
                  <a:solidFill>
                    <a:schemeClr val="tx1"/>
                  </a:solidFill>
                </a:rPr>
                <a:t>为加载端口</a:t>
              </a:r>
            </a:p>
          </p:txBody>
        </p:sp>
        <p:cxnSp>
          <p:nvCxnSpPr>
            <p:cNvPr id="124" name="直接箭头连接符 123"/>
            <p:cNvCxnSpPr/>
            <p:nvPr/>
          </p:nvCxnSpPr>
          <p:spPr>
            <a:xfrm rot="10800000">
              <a:off x="2337361" y="3525081"/>
              <a:ext cx="2834947" cy="175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8934" name="TextBox 603"/>
            <p:cNvSpPr txBox="1">
              <a:spLocks noChangeArrowheads="1"/>
            </p:cNvSpPr>
            <p:nvPr/>
          </p:nvSpPr>
          <p:spPr bwMode="auto">
            <a:xfrm>
              <a:off x="2560320" y="3312160"/>
              <a:ext cx="1883849" cy="230832"/>
            </a:xfrm>
            <a:prstGeom prst="rect">
              <a:avLst/>
            </a:prstGeom>
            <a:noFill/>
            <a:ln w="9525">
              <a:noFill/>
              <a:miter lim="800000"/>
              <a:headEnd/>
              <a:tailEnd/>
            </a:ln>
          </p:spPr>
          <p:txBody>
            <a:bodyPr wrap="none">
              <a:spAutoFit/>
            </a:bodyPr>
            <a:lstStyle/>
            <a:p>
              <a:r>
                <a:rPr lang="en-US" altLang="zh-CN" sz="900"/>
                <a:t>Request</a:t>
              </a:r>
              <a:r>
                <a:rPr lang="zh-CN" altLang="en-US" sz="900"/>
                <a:t>：发送软件加载请求报文</a:t>
              </a:r>
            </a:p>
          </p:txBody>
        </p:sp>
        <p:sp>
          <p:nvSpPr>
            <p:cNvPr id="38935" name="TextBox 609"/>
            <p:cNvSpPr txBox="1">
              <a:spLocks noChangeArrowheads="1"/>
            </p:cNvSpPr>
            <p:nvPr/>
          </p:nvSpPr>
          <p:spPr bwMode="auto">
            <a:xfrm>
              <a:off x="2672080" y="3799840"/>
              <a:ext cx="1184940" cy="230832"/>
            </a:xfrm>
            <a:prstGeom prst="rect">
              <a:avLst/>
            </a:prstGeom>
            <a:noFill/>
            <a:ln w="9525">
              <a:noFill/>
              <a:miter lim="800000"/>
              <a:headEnd/>
              <a:tailEnd/>
            </a:ln>
          </p:spPr>
          <p:txBody>
            <a:bodyPr wrap="none">
              <a:spAutoFit/>
            </a:bodyPr>
            <a:lstStyle/>
            <a:p>
              <a:r>
                <a:rPr lang="en-US" altLang="zh-CN" sz="900"/>
                <a:t>Ack</a:t>
              </a:r>
              <a:r>
                <a:rPr lang="zh-CN" altLang="en-US" sz="900"/>
                <a:t>：回应加载确认</a:t>
              </a:r>
            </a:p>
          </p:txBody>
        </p:sp>
        <p:sp>
          <p:nvSpPr>
            <p:cNvPr id="127" name="圆角矩形 126"/>
            <p:cNvSpPr/>
            <p:nvPr/>
          </p:nvSpPr>
          <p:spPr>
            <a:xfrm>
              <a:off x="3014363" y="4165874"/>
              <a:ext cx="1574766" cy="34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800">
                  <a:solidFill>
                    <a:schemeClr val="tx1"/>
                  </a:solidFill>
                </a:rPr>
                <a:t>进行</a:t>
              </a:r>
              <a:r>
                <a:rPr lang="en-US" altLang="zh-CN" sz="800">
                  <a:solidFill>
                    <a:schemeClr val="tx1"/>
                  </a:solidFill>
                </a:rPr>
                <a:t>bootware</a:t>
              </a:r>
              <a:r>
                <a:rPr lang="zh-CN" altLang="en-US" sz="800">
                  <a:solidFill>
                    <a:schemeClr val="tx1"/>
                  </a:solidFill>
                </a:rPr>
                <a:t>或</a:t>
              </a:r>
              <a:r>
                <a:rPr lang="en-US" altLang="zh-CN" sz="800">
                  <a:solidFill>
                    <a:schemeClr val="tx1"/>
                  </a:solidFill>
                </a:rPr>
                <a:t>app</a:t>
              </a:r>
              <a:r>
                <a:rPr lang="zh-CN" altLang="en-US" sz="800">
                  <a:solidFill>
                    <a:schemeClr val="tx1"/>
                  </a:solidFill>
                </a:rPr>
                <a:t>加载</a:t>
              </a:r>
              <a:r>
                <a:rPr lang="en-US" altLang="zh-CN" sz="800">
                  <a:solidFill>
                    <a:schemeClr val="tx1"/>
                  </a:solidFill>
                </a:rPr>
                <a:t>…</a:t>
              </a:r>
              <a:endParaRPr lang="zh-CN" altLang="en-US" sz="800">
                <a:solidFill>
                  <a:schemeClr val="tx1"/>
                </a:solidFill>
              </a:endParaRPr>
            </a:p>
          </p:txBody>
        </p:sp>
        <p:cxnSp>
          <p:nvCxnSpPr>
            <p:cNvPr id="128" name="直接箭头连接符 127"/>
            <p:cNvCxnSpPr/>
            <p:nvPr/>
          </p:nvCxnSpPr>
          <p:spPr>
            <a:xfrm rot="10800000">
              <a:off x="2315285" y="4043318"/>
              <a:ext cx="2857023" cy="175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29" name="直接箭头连接符 128"/>
            <p:cNvCxnSpPr/>
            <p:nvPr/>
          </p:nvCxnSpPr>
          <p:spPr>
            <a:xfrm>
              <a:off x="2357598" y="3778948"/>
              <a:ext cx="2853343" cy="175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8939" name="TextBox 619"/>
            <p:cNvSpPr txBox="1">
              <a:spLocks noChangeArrowheads="1"/>
            </p:cNvSpPr>
            <p:nvPr/>
          </p:nvSpPr>
          <p:spPr bwMode="auto">
            <a:xfrm>
              <a:off x="2631440" y="3545840"/>
              <a:ext cx="1742785" cy="230832"/>
            </a:xfrm>
            <a:prstGeom prst="rect">
              <a:avLst/>
            </a:prstGeom>
            <a:noFill/>
            <a:ln w="9525">
              <a:noFill/>
              <a:miter lim="800000"/>
              <a:headEnd/>
              <a:tailEnd/>
            </a:ln>
          </p:spPr>
          <p:txBody>
            <a:bodyPr wrap="none">
              <a:spAutoFit/>
            </a:bodyPr>
            <a:lstStyle/>
            <a:p>
              <a:r>
                <a:rPr lang="en-US" altLang="zh-CN" sz="900"/>
                <a:t>Response</a:t>
              </a:r>
              <a:r>
                <a:rPr lang="zh-CN" altLang="en-US" sz="900"/>
                <a:t>：版本文件描述信息</a:t>
              </a:r>
            </a:p>
          </p:txBody>
        </p:sp>
        <p:cxnSp>
          <p:nvCxnSpPr>
            <p:cNvPr id="131" name="直接箭头连接符 130"/>
            <p:cNvCxnSpPr/>
            <p:nvPr/>
          </p:nvCxnSpPr>
          <p:spPr>
            <a:xfrm rot="10800000">
              <a:off x="2296888" y="4724380"/>
              <a:ext cx="2855183" cy="175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8941" name="TextBox 622"/>
            <p:cNvSpPr txBox="1">
              <a:spLocks noChangeArrowheads="1"/>
            </p:cNvSpPr>
            <p:nvPr/>
          </p:nvSpPr>
          <p:spPr bwMode="auto">
            <a:xfrm>
              <a:off x="2702560" y="4500880"/>
              <a:ext cx="1184940" cy="230832"/>
            </a:xfrm>
            <a:prstGeom prst="rect">
              <a:avLst/>
            </a:prstGeom>
            <a:noFill/>
            <a:ln w="9525">
              <a:noFill/>
              <a:miter lim="800000"/>
              <a:headEnd/>
              <a:tailEnd/>
            </a:ln>
          </p:spPr>
          <p:txBody>
            <a:bodyPr wrap="none">
              <a:spAutoFit/>
            </a:bodyPr>
            <a:lstStyle/>
            <a:p>
              <a:r>
                <a:rPr lang="en-US" altLang="zh-CN" sz="900"/>
                <a:t>Ack</a:t>
              </a:r>
              <a:r>
                <a:rPr lang="zh-CN" altLang="en-US" sz="900"/>
                <a:t>：加载结束确认</a:t>
              </a:r>
            </a:p>
          </p:txBody>
        </p:sp>
        <p:sp>
          <p:nvSpPr>
            <p:cNvPr id="133" name="单圆角矩形 132"/>
            <p:cNvSpPr/>
            <p:nvPr/>
          </p:nvSpPr>
          <p:spPr>
            <a:xfrm>
              <a:off x="5415146" y="4936227"/>
              <a:ext cx="1655712" cy="31339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900">
                  <a:solidFill>
                    <a:schemeClr val="tx1"/>
                  </a:solidFill>
                </a:rPr>
                <a:t>引导已下载的</a:t>
              </a:r>
              <a:r>
                <a:rPr lang="en-US" altLang="zh-CN" sz="900">
                  <a:solidFill>
                    <a:schemeClr val="tx1"/>
                  </a:solidFill>
                </a:rPr>
                <a:t>app</a:t>
              </a:r>
              <a:r>
                <a:rPr lang="zh-CN" altLang="en-US" sz="900">
                  <a:solidFill>
                    <a:schemeClr val="tx1"/>
                  </a:solidFill>
                </a:rPr>
                <a:t>重启</a:t>
              </a:r>
            </a:p>
          </p:txBody>
        </p:sp>
        <p:cxnSp>
          <p:nvCxnSpPr>
            <p:cNvPr id="134" name="直接箭头连接符 133"/>
            <p:cNvCxnSpPr/>
            <p:nvPr/>
          </p:nvCxnSpPr>
          <p:spPr>
            <a:xfrm rot="10800000">
              <a:off x="2265614" y="5079792"/>
              <a:ext cx="2855183" cy="175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8944" name="TextBox 625"/>
            <p:cNvSpPr txBox="1">
              <a:spLocks noChangeArrowheads="1"/>
            </p:cNvSpPr>
            <p:nvPr/>
          </p:nvSpPr>
          <p:spPr bwMode="auto">
            <a:xfrm>
              <a:off x="2677159" y="4875109"/>
              <a:ext cx="1999265" cy="230832"/>
            </a:xfrm>
            <a:prstGeom prst="rect">
              <a:avLst/>
            </a:prstGeom>
            <a:noFill/>
            <a:ln w="9525">
              <a:noFill/>
              <a:miter lim="800000"/>
              <a:headEnd/>
              <a:tailEnd/>
            </a:ln>
          </p:spPr>
          <p:txBody>
            <a:bodyPr wrap="none">
              <a:spAutoFit/>
            </a:bodyPr>
            <a:lstStyle/>
            <a:p>
              <a:r>
                <a:rPr lang="en-US" altLang="zh-CN" sz="900"/>
                <a:t>Request</a:t>
              </a:r>
              <a:r>
                <a:rPr lang="zh-CN" altLang="en-US" sz="900"/>
                <a:t>：重启后，远程接口板注册</a:t>
              </a:r>
            </a:p>
          </p:txBody>
        </p:sp>
        <p:cxnSp>
          <p:nvCxnSpPr>
            <p:cNvPr id="136" name="直接箭头连接符 135"/>
            <p:cNvCxnSpPr/>
            <p:nvPr/>
          </p:nvCxnSpPr>
          <p:spPr>
            <a:xfrm>
              <a:off x="2276652" y="5485978"/>
              <a:ext cx="2853343" cy="175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8946" name="TextBox 629"/>
            <p:cNvSpPr txBox="1">
              <a:spLocks noChangeArrowheads="1"/>
            </p:cNvSpPr>
            <p:nvPr/>
          </p:nvSpPr>
          <p:spPr bwMode="auto">
            <a:xfrm>
              <a:off x="2692400" y="5232400"/>
              <a:ext cx="992579" cy="230832"/>
            </a:xfrm>
            <a:prstGeom prst="rect">
              <a:avLst/>
            </a:prstGeom>
            <a:noFill/>
            <a:ln w="9525">
              <a:noFill/>
              <a:miter lim="800000"/>
              <a:headEnd/>
              <a:tailEnd/>
            </a:ln>
          </p:spPr>
          <p:txBody>
            <a:bodyPr wrap="none">
              <a:spAutoFit/>
            </a:bodyPr>
            <a:lstStyle/>
            <a:p>
              <a:r>
                <a:rPr lang="zh-CN" altLang="en-US" sz="900"/>
                <a:t>完成接口板注册</a:t>
              </a:r>
            </a:p>
          </p:txBody>
        </p:sp>
        <p:cxnSp>
          <p:nvCxnSpPr>
            <p:cNvPr id="138" name="直接连接符 137"/>
            <p:cNvCxnSpPr/>
            <p:nvPr/>
          </p:nvCxnSpPr>
          <p:spPr>
            <a:xfrm rot="16200000" flipH="1">
              <a:off x="97660" y="3785729"/>
              <a:ext cx="4389258" cy="9198"/>
            </a:xfrm>
            <a:prstGeom prst="line">
              <a:avLst/>
            </a:prstGeom>
          </p:spPr>
          <p:style>
            <a:lnRef idx="2">
              <a:schemeClr val="accent4"/>
            </a:lnRef>
            <a:fillRef idx="0">
              <a:schemeClr val="accent4"/>
            </a:fillRef>
            <a:effectRef idx="1">
              <a:schemeClr val="accent4"/>
            </a:effectRef>
            <a:fontRef idx="minor">
              <a:schemeClr val="tx1"/>
            </a:fontRef>
          </p:style>
        </p:cxnSp>
        <p:cxnSp>
          <p:nvCxnSpPr>
            <p:cNvPr id="139" name="直接连接符 138"/>
            <p:cNvCxnSpPr/>
            <p:nvPr/>
          </p:nvCxnSpPr>
          <p:spPr>
            <a:xfrm rot="5400000">
              <a:off x="2950719" y="3724406"/>
              <a:ext cx="4450536" cy="11038"/>
            </a:xfrm>
            <a:prstGeom prst="line">
              <a:avLst/>
            </a:prstGeom>
          </p:spPr>
          <p:style>
            <a:lnRef idx="2">
              <a:schemeClr val="accent4"/>
            </a:lnRef>
            <a:fillRef idx="0">
              <a:schemeClr val="accent4"/>
            </a:fillRef>
            <a:effectRef idx="1">
              <a:schemeClr val="accent4"/>
            </a:effectRef>
            <a:fontRef idx="minor">
              <a:schemeClr val="tx1"/>
            </a:fontRef>
          </p:style>
        </p:cxnSp>
        <p:cxnSp>
          <p:nvCxnSpPr>
            <p:cNvPr id="140" name="直接箭头连接符 139"/>
            <p:cNvCxnSpPr>
              <a:stCxn id="117" idx="2"/>
              <a:endCxn id="118" idx="0"/>
            </p:cNvCxnSpPr>
            <p:nvPr/>
          </p:nvCxnSpPr>
          <p:spPr>
            <a:xfrm rot="5400000">
              <a:off x="6154719" y="2303765"/>
              <a:ext cx="182083" cy="551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1" name="直接箭头连接符 140"/>
            <p:cNvCxnSpPr>
              <a:stCxn id="118" idx="2"/>
              <a:endCxn id="123" idx="0"/>
            </p:cNvCxnSpPr>
            <p:nvPr/>
          </p:nvCxnSpPr>
          <p:spPr>
            <a:xfrm rot="5400000">
              <a:off x="5997014" y="3142532"/>
              <a:ext cx="491974"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2" name="直接箭头连接符 141"/>
            <p:cNvCxnSpPr>
              <a:stCxn id="123" idx="2"/>
              <a:endCxn id="133" idx="0"/>
            </p:cNvCxnSpPr>
            <p:nvPr/>
          </p:nvCxnSpPr>
          <p:spPr>
            <a:xfrm rot="5400000">
              <a:off x="5657358" y="4350585"/>
              <a:ext cx="1171285"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3" name="直接箭头连接符 142"/>
            <p:cNvCxnSpPr/>
            <p:nvPr/>
          </p:nvCxnSpPr>
          <p:spPr>
            <a:xfrm>
              <a:off x="2276652" y="5832637"/>
              <a:ext cx="2853343" cy="175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8953" name="TextBox 645"/>
            <p:cNvSpPr txBox="1">
              <a:spLocks noChangeArrowheads="1"/>
            </p:cNvSpPr>
            <p:nvPr/>
          </p:nvSpPr>
          <p:spPr bwMode="auto">
            <a:xfrm>
              <a:off x="2702560" y="5637109"/>
              <a:ext cx="877256" cy="230846"/>
            </a:xfrm>
            <a:prstGeom prst="rect">
              <a:avLst/>
            </a:prstGeom>
            <a:noFill/>
            <a:ln w="9525">
              <a:noFill/>
              <a:miter lim="800000"/>
              <a:headEnd/>
              <a:tailEnd/>
            </a:ln>
          </p:spPr>
          <p:txBody>
            <a:bodyPr wrap="none">
              <a:spAutoFit/>
            </a:bodyPr>
            <a:lstStyle/>
            <a:p>
              <a:r>
                <a:rPr lang="zh-CN" altLang="en-US" sz="900"/>
                <a:t>下发配置信息</a:t>
              </a:r>
            </a:p>
          </p:txBody>
        </p:sp>
        <p:sp>
          <p:nvSpPr>
            <p:cNvPr id="145" name="单圆角矩形 144"/>
            <p:cNvSpPr/>
            <p:nvPr/>
          </p:nvSpPr>
          <p:spPr>
            <a:xfrm>
              <a:off x="558391" y="1828556"/>
              <a:ext cx="1655712" cy="365917"/>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900" dirty="0" smtClean="0">
                  <a:solidFill>
                    <a:schemeClr val="tx1"/>
                  </a:solidFill>
                </a:rPr>
                <a:t>IRF3 </a:t>
              </a:r>
              <a:r>
                <a:rPr lang="en-US" altLang="zh-CN" sz="900" dirty="0">
                  <a:solidFill>
                    <a:schemeClr val="tx1"/>
                  </a:solidFill>
                </a:rPr>
                <a:t>Fabric</a:t>
              </a:r>
              <a:r>
                <a:rPr lang="zh-CN" altLang="en-US" sz="900" dirty="0">
                  <a:solidFill>
                    <a:schemeClr val="tx1"/>
                  </a:solidFill>
                </a:rPr>
                <a:t>口</a:t>
              </a:r>
              <a:r>
                <a:rPr lang="en-US" altLang="zh-CN" sz="900" dirty="0">
                  <a:solidFill>
                    <a:schemeClr val="tx1"/>
                  </a:solidFill>
                </a:rPr>
                <a:t>enabled</a:t>
              </a:r>
            </a:p>
            <a:p>
              <a:pPr>
                <a:defRPr/>
              </a:pPr>
              <a:r>
                <a:rPr lang="en-US" altLang="zh-CN" sz="900" dirty="0">
                  <a:solidFill>
                    <a:schemeClr val="tx1"/>
                  </a:solidFill>
                </a:rPr>
                <a:t>Slot-ID</a:t>
              </a:r>
              <a:r>
                <a:rPr lang="zh-CN" altLang="en-US" sz="900" dirty="0">
                  <a:solidFill>
                    <a:schemeClr val="tx1"/>
                  </a:solidFill>
                </a:rPr>
                <a:t>已分配</a:t>
              </a:r>
            </a:p>
          </p:txBody>
        </p:sp>
        <p:sp>
          <p:nvSpPr>
            <p:cNvPr id="38955" name="矩形 654"/>
            <p:cNvSpPr>
              <a:spLocks noChangeArrowheads="1"/>
            </p:cNvSpPr>
            <p:nvPr/>
          </p:nvSpPr>
          <p:spPr bwMode="auto">
            <a:xfrm>
              <a:off x="442491" y="2898894"/>
              <a:ext cx="417102" cy="369332"/>
            </a:xfrm>
            <a:prstGeom prst="rect">
              <a:avLst/>
            </a:prstGeom>
            <a:noFill/>
            <a:ln w="9525">
              <a:noFill/>
              <a:miter lim="800000"/>
              <a:headEnd/>
              <a:tailEnd/>
            </a:ln>
          </p:spPr>
          <p:txBody>
            <a:bodyPr wrap="none">
              <a:spAutoFit/>
            </a:bodyPr>
            <a:lstStyle/>
            <a:p>
              <a:r>
                <a:rPr lang="zh-CN" altLang="en-US" b="1">
                  <a:solidFill>
                    <a:srgbClr val="0066FF"/>
                  </a:solidFill>
                </a:rPr>
                <a:t>①</a:t>
              </a:r>
            </a:p>
          </p:txBody>
        </p:sp>
        <p:sp>
          <p:nvSpPr>
            <p:cNvPr id="38956" name="矩形 655"/>
            <p:cNvSpPr>
              <a:spLocks noChangeArrowheads="1"/>
            </p:cNvSpPr>
            <p:nvPr/>
          </p:nvSpPr>
          <p:spPr bwMode="auto">
            <a:xfrm>
              <a:off x="462811" y="4422894"/>
              <a:ext cx="417102" cy="369332"/>
            </a:xfrm>
            <a:prstGeom prst="rect">
              <a:avLst/>
            </a:prstGeom>
            <a:noFill/>
            <a:ln w="9525">
              <a:noFill/>
              <a:miter lim="800000"/>
              <a:headEnd/>
              <a:tailEnd/>
            </a:ln>
          </p:spPr>
          <p:txBody>
            <a:bodyPr wrap="none">
              <a:spAutoFit/>
            </a:bodyPr>
            <a:lstStyle/>
            <a:p>
              <a:r>
                <a:rPr lang="zh-CN" altLang="en-US" b="1">
                  <a:solidFill>
                    <a:srgbClr val="0066FF"/>
                  </a:solidFill>
                </a:rPr>
                <a:t>②</a:t>
              </a:r>
            </a:p>
          </p:txBody>
        </p:sp>
        <p:sp>
          <p:nvSpPr>
            <p:cNvPr id="38957" name="矩形 656"/>
            <p:cNvSpPr>
              <a:spLocks noChangeArrowheads="1"/>
            </p:cNvSpPr>
            <p:nvPr/>
          </p:nvSpPr>
          <p:spPr bwMode="auto">
            <a:xfrm>
              <a:off x="462811" y="5184894"/>
              <a:ext cx="417102" cy="369332"/>
            </a:xfrm>
            <a:prstGeom prst="rect">
              <a:avLst/>
            </a:prstGeom>
            <a:noFill/>
            <a:ln w="9525">
              <a:noFill/>
              <a:miter lim="800000"/>
              <a:headEnd/>
              <a:tailEnd/>
            </a:ln>
          </p:spPr>
          <p:txBody>
            <a:bodyPr wrap="none">
              <a:spAutoFit/>
            </a:bodyPr>
            <a:lstStyle/>
            <a:p>
              <a:r>
                <a:rPr lang="zh-CN" altLang="en-US" b="1">
                  <a:solidFill>
                    <a:srgbClr val="0066FF"/>
                  </a:solidFill>
                </a:rPr>
                <a:t>③</a:t>
              </a:r>
            </a:p>
          </p:txBody>
        </p:sp>
        <p:sp>
          <p:nvSpPr>
            <p:cNvPr id="38958" name="矩形 657"/>
            <p:cNvSpPr>
              <a:spLocks noChangeArrowheads="1"/>
            </p:cNvSpPr>
            <p:nvPr/>
          </p:nvSpPr>
          <p:spPr bwMode="auto">
            <a:xfrm>
              <a:off x="462811" y="5631934"/>
              <a:ext cx="417102" cy="369332"/>
            </a:xfrm>
            <a:prstGeom prst="rect">
              <a:avLst/>
            </a:prstGeom>
            <a:noFill/>
            <a:ln w="9525">
              <a:noFill/>
              <a:miter lim="800000"/>
              <a:headEnd/>
              <a:tailEnd/>
            </a:ln>
          </p:spPr>
          <p:txBody>
            <a:bodyPr wrap="none">
              <a:spAutoFit/>
            </a:bodyPr>
            <a:lstStyle/>
            <a:p>
              <a:r>
                <a:rPr lang="zh-CN" altLang="en-US" b="1">
                  <a:solidFill>
                    <a:srgbClr val="0066FF"/>
                  </a:solidFill>
                </a:rPr>
                <a:t>④</a:t>
              </a:r>
            </a:p>
          </p:txBody>
        </p:sp>
        <p:sp>
          <p:nvSpPr>
            <p:cNvPr id="38959" name="TextBox 659"/>
            <p:cNvSpPr txBox="1">
              <a:spLocks noChangeArrowheads="1"/>
            </p:cNvSpPr>
            <p:nvPr/>
          </p:nvSpPr>
          <p:spPr bwMode="auto">
            <a:xfrm>
              <a:off x="2050643" y="701040"/>
              <a:ext cx="505321" cy="369354"/>
            </a:xfrm>
            <a:prstGeom prst="rect">
              <a:avLst/>
            </a:prstGeom>
            <a:noFill/>
            <a:ln w="9525">
              <a:noFill/>
              <a:miter lim="800000"/>
              <a:headEnd/>
              <a:tailEnd/>
            </a:ln>
          </p:spPr>
          <p:txBody>
            <a:bodyPr wrap="none">
              <a:spAutoFit/>
            </a:bodyPr>
            <a:lstStyle/>
            <a:p>
              <a:r>
                <a:rPr lang="en-US" altLang="zh-CN"/>
                <a:t>CB</a:t>
              </a:r>
              <a:endParaRPr lang="zh-CN" altLang="en-US"/>
            </a:p>
          </p:txBody>
        </p:sp>
        <p:sp>
          <p:nvSpPr>
            <p:cNvPr id="38960" name="TextBox 660"/>
            <p:cNvSpPr txBox="1">
              <a:spLocks noChangeArrowheads="1"/>
            </p:cNvSpPr>
            <p:nvPr/>
          </p:nvSpPr>
          <p:spPr bwMode="auto">
            <a:xfrm>
              <a:off x="4966570" y="812800"/>
              <a:ext cx="492495" cy="369354"/>
            </a:xfrm>
            <a:prstGeom prst="rect">
              <a:avLst/>
            </a:prstGeom>
            <a:noFill/>
            <a:ln w="9525">
              <a:noFill/>
              <a:miter lim="800000"/>
              <a:headEnd/>
              <a:tailEnd/>
            </a:ln>
          </p:spPr>
          <p:txBody>
            <a:bodyPr wrap="none">
              <a:spAutoFit/>
            </a:bodyPr>
            <a:lstStyle/>
            <a:p>
              <a:r>
                <a:rPr lang="en-US" altLang="zh-CN"/>
                <a:t>PE</a:t>
              </a:r>
              <a:endParaRPr lang="zh-CN" altLang="en-US"/>
            </a:p>
          </p:txBody>
        </p:sp>
      </p:grpSp>
    </p:spTree>
    <p:extLst>
      <p:ext uri="{BB962C8B-B14F-4D97-AF65-F5344CB8AC3E}">
        <p14:creationId xmlns:p14="http://schemas.microsoft.com/office/powerpoint/2010/main" val="339149254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0" y="0"/>
            <a:ext cx="8064500" cy="584775"/>
          </a:xfrm>
          <a:prstGeom prst="rect">
            <a:avLst/>
          </a:prstGeom>
          <a:noFill/>
          <a:ln w="9525" algn="ctr">
            <a:noFill/>
            <a:miter lim="800000"/>
            <a:headEnd/>
            <a:tailEnd/>
          </a:ln>
        </p:spPr>
        <p:txBody>
          <a:bodyPr>
            <a:spAutoFit/>
          </a:bodyPr>
          <a:lstStyle/>
          <a:p>
            <a:pPr>
              <a:spcBef>
                <a:spcPct val="0"/>
              </a:spcBef>
              <a:buClrTx/>
              <a:buSzTx/>
            </a:pPr>
            <a:r>
              <a:rPr lang="zh-CN" altLang="en-US" sz="3200" b="1" dirty="0" smtClean="0">
                <a:solidFill>
                  <a:srgbClr val="C00000"/>
                </a:solidFill>
                <a:latin typeface="微软雅黑" pitchFamily="34" charset="-122"/>
                <a:ea typeface="微软雅黑" pitchFamily="34" charset="-122"/>
              </a:rPr>
              <a:t>部署灵活</a:t>
            </a:r>
            <a:r>
              <a:rPr lang="en-US" altLang="zh-CN" sz="3200" b="1" dirty="0" smtClean="0">
                <a:solidFill>
                  <a:srgbClr val="C00000"/>
                </a:solidFill>
                <a:latin typeface="微软雅黑" pitchFamily="34" charset="-122"/>
                <a:ea typeface="微软雅黑" pitchFamily="34" charset="-122"/>
              </a:rPr>
              <a:t>,</a:t>
            </a:r>
            <a:r>
              <a:rPr lang="zh-CN" altLang="en-US" sz="3200" b="1" dirty="0" smtClean="0">
                <a:solidFill>
                  <a:srgbClr val="C00000"/>
                </a:solidFill>
                <a:latin typeface="微软雅黑" pitchFamily="34" charset="-122"/>
                <a:ea typeface="微软雅黑" pitchFamily="34" charset="-122"/>
              </a:rPr>
              <a:t>管理方便</a:t>
            </a:r>
            <a:r>
              <a:rPr lang="zh-CN" altLang="en-US" sz="3200" b="1" dirty="0" smtClean="0">
                <a:solidFill>
                  <a:srgbClr val="C00000"/>
                </a:solidFill>
                <a:latin typeface="微软雅黑" pitchFamily="34" charset="-122"/>
                <a:ea typeface="微软雅黑" pitchFamily="34" charset="-122"/>
                <a:cs typeface="+mj-cs"/>
              </a:rPr>
              <a:t>：部署</a:t>
            </a:r>
            <a:r>
              <a:rPr lang="zh-CN" altLang="en-US" sz="3200" b="1" dirty="0" smtClean="0">
                <a:solidFill>
                  <a:srgbClr val="C00000"/>
                </a:solidFill>
                <a:latin typeface="微软雅黑" pitchFamily="34" charset="-122"/>
                <a:ea typeface="微软雅黑" pitchFamily="34" charset="-122"/>
              </a:rPr>
              <a:t>灵活</a:t>
            </a:r>
            <a:r>
              <a:rPr lang="zh-CN" altLang="en-US" sz="3200" b="1" dirty="0" smtClean="0">
                <a:solidFill>
                  <a:srgbClr val="C00000"/>
                </a:solidFill>
                <a:latin typeface="微软雅黑" pitchFamily="34" charset="-122"/>
                <a:ea typeface="微软雅黑" pitchFamily="34" charset="-122"/>
                <a:cs typeface="+mj-cs"/>
              </a:rPr>
              <a:t>，</a:t>
            </a:r>
            <a:r>
              <a:rPr lang="zh-CN" altLang="en-US" sz="3200" b="1" dirty="0">
                <a:solidFill>
                  <a:srgbClr val="C00000"/>
                </a:solidFill>
                <a:latin typeface="微软雅黑" pitchFamily="34" charset="-122"/>
                <a:ea typeface="微软雅黑" pitchFamily="34" charset="-122"/>
                <a:cs typeface="+mj-cs"/>
              </a:rPr>
              <a:t>随意扩展</a:t>
            </a:r>
          </a:p>
        </p:txBody>
      </p:sp>
      <p:sp>
        <p:nvSpPr>
          <p:cNvPr id="105" name="Text Box 9"/>
          <p:cNvSpPr txBox="1">
            <a:spLocks noChangeArrowheads="1"/>
          </p:cNvSpPr>
          <p:nvPr/>
        </p:nvSpPr>
        <p:spPr bwMode="auto">
          <a:xfrm>
            <a:off x="5508104" y="1052736"/>
            <a:ext cx="3635895" cy="923330"/>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①服务器扩容，</a:t>
            </a:r>
            <a:r>
              <a:rPr kumimoji="1" lang="en-US" altLang="zh-CN" sz="1800" b="1" dirty="0">
                <a:solidFill>
                  <a:schemeClr val="bg1"/>
                </a:solidFill>
                <a:latin typeface="微软雅黑" pitchFamily="34" charset="-122"/>
                <a:ea typeface="微软雅黑" pitchFamily="34" charset="-122"/>
              </a:rPr>
              <a:t>CB</a:t>
            </a:r>
            <a:r>
              <a:rPr kumimoji="1" lang="zh-CN" altLang="en-US" sz="1800" b="1" dirty="0">
                <a:solidFill>
                  <a:schemeClr val="bg1"/>
                </a:solidFill>
                <a:latin typeface="微软雅黑" pitchFamily="34" charset="-122"/>
                <a:ea typeface="微软雅黑" pitchFamily="34" charset="-122"/>
              </a:rPr>
              <a:t>容量够用，但接入端口不够，在线增加</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即可</a:t>
            </a:r>
            <a:endParaRPr kumimoji="1" lang="en-US" altLang="zh-CN" sz="1800" b="1" dirty="0">
              <a:solidFill>
                <a:schemeClr val="bg1"/>
              </a:solidFill>
              <a:latin typeface="微软雅黑" pitchFamily="34" charset="-122"/>
              <a:ea typeface="微软雅黑" pitchFamily="34" charset="-122"/>
            </a:endParaRPr>
          </a:p>
        </p:txBody>
      </p:sp>
      <p:sp>
        <p:nvSpPr>
          <p:cNvPr id="398" name="Text Box 9"/>
          <p:cNvSpPr txBox="1">
            <a:spLocks noChangeArrowheads="1"/>
          </p:cNvSpPr>
          <p:nvPr/>
        </p:nvSpPr>
        <p:spPr bwMode="auto">
          <a:xfrm>
            <a:off x="5508104" y="2636912"/>
            <a:ext cx="3635896" cy="1338828"/>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②服务器扩容，</a:t>
            </a:r>
            <a:r>
              <a:rPr kumimoji="1" lang="en-US" altLang="zh-CN" sz="1800" b="1" dirty="0">
                <a:solidFill>
                  <a:schemeClr val="bg1"/>
                </a:solidFill>
                <a:latin typeface="微软雅黑" pitchFamily="34" charset="-122"/>
                <a:ea typeface="微软雅黑" pitchFamily="34" charset="-122"/>
              </a:rPr>
              <a:t>CB</a:t>
            </a:r>
            <a:r>
              <a:rPr kumimoji="1" lang="zh-CN" altLang="en-US" sz="1800" b="1" dirty="0">
                <a:solidFill>
                  <a:schemeClr val="bg1"/>
                </a:solidFill>
                <a:latin typeface="微软雅黑" pitchFamily="34" charset="-122"/>
                <a:ea typeface="微软雅黑" pitchFamily="34" charset="-122"/>
              </a:rPr>
              <a:t>容量也不够用，同时在线增加</a:t>
            </a:r>
            <a:r>
              <a:rPr kumimoji="1" lang="en-US" altLang="zh-CN" sz="1800" b="1" dirty="0">
                <a:solidFill>
                  <a:schemeClr val="bg1"/>
                </a:solidFill>
                <a:latin typeface="微软雅黑" pitchFamily="34" charset="-122"/>
                <a:ea typeface="微软雅黑" pitchFamily="34" charset="-122"/>
              </a:rPr>
              <a:t>CB</a:t>
            </a:r>
            <a:r>
              <a:rPr kumimoji="1" lang="zh-CN" altLang="en-US" sz="1800" b="1" dirty="0">
                <a:solidFill>
                  <a:schemeClr val="bg1"/>
                </a:solidFill>
                <a:latin typeface="微软雅黑" pitchFamily="34" charset="-122"/>
                <a:ea typeface="微软雅黑" pitchFamily="34" charset="-122"/>
              </a:rPr>
              <a:t>和</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，增加</a:t>
            </a:r>
            <a:r>
              <a:rPr kumimoji="1" lang="en-US" altLang="zh-CN" sz="1800" b="1" dirty="0">
                <a:solidFill>
                  <a:schemeClr val="bg1"/>
                </a:solidFill>
                <a:latin typeface="微软雅黑" pitchFamily="34" charset="-122"/>
                <a:ea typeface="微软雅黑" pitchFamily="34" charset="-122"/>
              </a:rPr>
              <a:t>CB</a:t>
            </a:r>
            <a:r>
              <a:rPr kumimoji="1" lang="zh-CN" altLang="en-US" sz="1800" b="1" dirty="0">
                <a:solidFill>
                  <a:schemeClr val="bg1"/>
                </a:solidFill>
                <a:latin typeface="微软雅黑" pitchFamily="34" charset="-122"/>
                <a:ea typeface="微软雅黑" pitchFamily="34" charset="-122"/>
              </a:rPr>
              <a:t>的过程影响大一些，需要慎重</a:t>
            </a:r>
            <a:endParaRPr kumimoji="1" lang="en-US" altLang="zh-CN" sz="1800" b="1" dirty="0">
              <a:solidFill>
                <a:schemeClr val="bg1"/>
              </a:solidFill>
              <a:latin typeface="微软雅黑" pitchFamily="34" charset="-122"/>
              <a:ea typeface="微软雅黑" pitchFamily="34" charset="-122"/>
            </a:endParaRPr>
          </a:p>
        </p:txBody>
      </p:sp>
      <p:sp>
        <p:nvSpPr>
          <p:cNvPr id="483" name="Text Box 9"/>
          <p:cNvSpPr txBox="1">
            <a:spLocks noChangeArrowheads="1"/>
          </p:cNvSpPr>
          <p:nvPr/>
        </p:nvSpPr>
        <p:spPr bwMode="auto">
          <a:xfrm>
            <a:off x="5508104" y="4581128"/>
            <a:ext cx="3635896" cy="1754326"/>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③服务器链路速率变化，在线更换新类型的</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。这种情况等于删除原</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，增加新</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，相关配置需要新部署，但不影响其他在线</a:t>
            </a:r>
            <a:r>
              <a:rPr kumimoji="1" lang="en-US" altLang="zh-CN" sz="1800" b="1" dirty="0">
                <a:solidFill>
                  <a:schemeClr val="bg1"/>
                </a:solidFill>
                <a:latin typeface="微软雅黑" pitchFamily="34" charset="-122"/>
                <a:ea typeface="微软雅黑" pitchFamily="34" charset="-122"/>
              </a:rPr>
              <a:t>PE</a:t>
            </a:r>
          </a:p>
        </p:txBody>
      </p:sp>
      <p:grpSp>
        <p:nvGrpSpPr>
          <p:cNvPr id="2" name="组合 204"/>
          <p:cNvGrpSpPr/>
          <p:nvPr/>
        </p:nvGrpSpPr>
        <p:grpSpPr>
          <a:xfrm>
            <a:off x="167630" y="836712"/>
            <a:ext cx="5124450" cy="5472608"/>
            <a:chOff x="742950" y="1484313"/>
            <a:chExt cx="5124450" cy="4968875"/>
          </a:xfrm>
        </p:grpSpPr>
        <p:pic>
          <p:nvPicPr>
            <p:cNvPr id="39941" name="Picture 6" descr="s7500e"/>
            <p:cNvPicPr>
              <a:picLocks noChangeAspect="1" noChangeArrowheads="1"/>
            </p:cNvPicPr>
            <p:nvPr/>
          </p:nvPicPr>
          <p:blipFill>
            <a:blip r:embed="rId3" cstate="print"/>
            <a:srcRect/>
            <a:stretch>
              <a:fillRect/>
            </a:stretch>
          </p:blipFill>
          <p:spPr bwMode="auto">
            <a:xfrm>
              <a:off x="1042988" y="1484313"/>
              <a:ext cx="427037" cy="522287"/>
            </a:xfrm>
            <a:prstGeom prst="rect">
              <a:avLst/>
            </a:prstGeom>
            <a:noFill/>
            <a:ln w="9525">
              <a:noFill/>
              <a:miter lim="800000"/>
              <a:headEnd/>
              <a:tailEnd/>
            </a:ln>
          </p:spPr>
        </p:pic>
        <p:pic>
          <p:nvPicPr>
            <p:cNvPr id="39942" name="Picture 6" descr="s7500e"/>
            <p:cNvPicPr>
              <a:picLocks noChangeAspect="1" noChangeArrowheads="1"/>
            </p:cNvPicPr>
            <p:nvPr/>
          </p:nvPicPr>
          <p:blipFill>
            <a:blip r:embed="rId4" cstate="print"/>
            <a:srcRect/>
            <a:stretch>
              <a:fillRect/>
            </a:stretch>
          </p:blipFill>
          <p:spPr bwMode="auto">
            <a:xfrm>
              <a:off x="1908175" y="1484313"/>
              <a:ext cx="431800" cy="530225"/>
            </a:xfrm>
            <a:prstGeom prst="rect">
              <a:avLst/>
            </a:prstGeom>
            <a:noFill/>
            <a:ln w="9525">
              <a:noFill/>
              <a:miter lim="800000"/>
              <a:headEnd/>
              <a:tailEnd/>
            </a:ln>
          </p:spPr>
        </p:pic>
        <p:cxnSp>
          <p:nvCxnSpPr>
            <p:cNvPr id="39943" name="直接连接符 56"/>
            <p:cNvCxnSpPr>
              <a:cxnSpLocks noChangeShapeType="1"/>
            </p:cNvCxnSpPr>
            <p:nvPr/>
          </p:nvCxnSpPr>
          <p:spPr bwMode="auto">
            <a:xfrm>
              <a:off x="1470025" y="1744663"/>
              <a:ext cx="438150" cy="4762"/>
            </a:xfrm>
            <a:prstGeom prst="line">
              <a:avLst/>
            </a:prstGeom>
            <a:noFill/>
            <a:ln w="57150" algn="ctr">
              <a:solidFill>
                <a:srgbClr val="4A7EBB"/>
              </a:solidFill>
              <a:round/>
              <a:headEnd/>
              <a:tailEnd/>
            </a:ln>
          </p:spPr>
        </p:cxnSp>
        <p:pic>
          <p:nvPicPr>
            <p:cNvPr id="39944" name="Picture 5" descr="通用交换机"/>
            <p:cNvPicPr>
              <a:picLocks noChangeAspect="1" noChangeArrowheads="1"/>
            </p:cNvPicPr>
            <p:nvPr/>
          </p:nvPicPr>
          <p:blipFill>
            <a:blip r:embed="rId5" cstate="print"/>
            <a:srcRect/>
            <a:stretch>
              <a:fillRect/>
            </a:stretch>
          </p:blipFill>
          <p:spPr bwMode="auto">
            <a:xfrm>
              <a:off x="1187450" y="2205038"/>
              <a:ext cx="317500" cy="287337"/>
            </a:xfrm>
            <a:prstGeom prst="rect">
              <a:avLst/>
            </a:prstGeom>
            <a:noFill/>
            <a:ln w="9525">
              <a:noFill/>
              <a:miter lim="800000"/>
              <a:headEnd/>
              <a:tailEnd/>
            </a:ln>
          </p:spPr>
        </p:pic>
        <p:pic>
          <p:nvPicPr>
            <p:cNvPr id="39945" name="Picture 5" descr="通用交换机"/>
            <p:cNvPicPr>
              <a:picLocks noChangeAspect="1" noChangeArrowheads="1"/>
            </p:cNvPicPr>
            <p:nvPr/>
          </p:nvPicPr>
          <p:blipFill>
            <a:blip r:embed="rId5" cstate="print"/>
            <a:srcRect/>
            <a:stretch>
              <a:fillRect/>
            </a:stretch>
          </p:blipFill>
          <p:spPr bwMode="auto">
            <a:xfrm>
              <a:off x="1979613" y="2205038"/>
              <a:ext cx="317500" cy="287337"/>
            </a:xfrm>
            <a:prstGeom prst="rect">
              <a:avLst/>
            </a:prstGeom>
            <a:noFill/>
            <a:ln w="9525">
              <a:noFill/>
              <a:miter lim="800000"/>
              <a:headEnd/>
              <a:tailEnd/>
            </a:ln>
          </p:spPr>
        </p:pic>
        <p:cxnSp>
          <p:nvCxnSpPr>
            <p:cNvPr id="39946" name="直接连接符 61"/>
            <p:cNvCxnSpPr>
              <a:cxnSpLocks noChangeShapeType="1"/>
            </p:cNvCxnSpPr>
            <p:nvPr/>
          </p:nvCxnSpPr>
          <p:spPr bwMode="auto">
            <a:xfrm flipH="1" flipV="1">
              <a:off x="1255713" y="2006600"/>
              <a:ext cx="90487" cy="198438"/>
            </a:xfrm>
            <a:prstGeom prst="line">
              <a:avLst/>
            </a:prstGeom>
            <a:noFill/>
            <a:ln w="38100" algn="ctr">
              <a:solidFill>
                <a:srgbClr val="4A7EBB"/>
              </a:solidFill>
              <a:round/>
              <a:headEnd/>
              <a:tailEnd/>
            </a:ln>
          </p:spPr>
        </p:cxnSp>
        <p:cxnSp>
          <p:nvCxnSpPr>
            <p:cNvPr id="39947" name="直接连接符 62"/>
            <p:cNvCxnSpPr>
              <a:cxnSpLocks noChangeShapeType="1"/>
            </p:cNvCxnSpPr>
            <p:nvPr/>
          </p:nvCxnSpPr>
          <p:spPr bwMode="auto">
            <a:xfrm flipV="1">
              <a:off x="1346200" y="2014538"/>
              <a:ext cx="777875" cy="190500"/>
            </a:xfrm>
            <a:prstGeom prst="line">
              <a:avLst/>
            </a:prstGeom>
            <a:noFill/>
            <a:ln w="38100" algn="ctr">
              <a:solidFill>
                <a:srgbClr val="4A7EBB"/>
              </a:solidFill>
              <a:round/>
              <a:headEnd/>
              <a:tailEnd/>
            </a:ln>
          </p:spPr>
        </p:cxnSp>
        <p:cxnSp>
          <p:nvCxnSpPr>
            <p:cNvPr id="39948" name="直接连接符 63"/>
            <p:cNvCxnSpPr>
              <a:cxnSpLocks noChangeShapeType="1"/>
            </p:cNvCxnSpPr>
            <p:nvPr/>
          </p:nvCxnSpPr>
          <p:spPr bwMode="auto">
            <a:xfrm flipH="1" flipV="1">
              <a:off x="1255713" y="2006600"/>
              <a:ext cx="882650" cy="198438"/>
            </a:xfrm>
            <a:prstGeom prst="line">
              <a:avLst/>
            </a:prstGeom>
            <a:noFill/>
            <a:ln w="38100" algn="ctr">
              <a:solidFill>
                <a:srgbClr val="4A7EBB"/>
              </a:solidFill>
              <a:round/>
              <a:headEnd/>
              <a:tailEnd/>
            </a:ln>
          </p:spPr>
        </p:cxnSp>
        <p:cxnSp>
          <p:nvCxnSpPr>
            <p:cNvPr id="39949" name="直接连接符 65"/>
            <p:cNvCxnSpPr>
              <a:cxnSpLocks noChangeShapeType="1"/>
            </p:cNvCxnSpPr>
            <p:nvPr/>
          </p:nvCxnSpPr>
          <p:spPr bwMode="auto">
            <a:xfrm flipH="1" flipV="1">
              <a:off x="2124075" y="2014538"/>
              <a:ext cx="14288" cy="190500"/>
            </a:xfrm>
            <a:prstGeom prst="line">
              <a:avLst/>
            </a:prstGeom>
            <a:noFill/>
            <a:ln w="38100" algn="ctr">
              <a:solidFill>
                <a:srgbClr val="4A7EBB"/>
              </a:solidFill>
              <a:round/>
              <a:headEnd/>
              <a:tailEnd/>
            </a:ln>
          </p:spPr>
        </p:cxnSp>
        <p:pic>
          <p:nvPicPr>
            <p:cNvPr id="39950" name="Picture 31" descr="服务器类"/>
            <p:cNvPicPr>
              <a:picLocks noChangeAspect="1" noChangeArrowheads="1"/>
            </p:cNvPicPr>
            <p:nvPr/>
          </p:nvPicPr>
          <p:blipFill>
            <a:blip r:embed="rId6" cstate="print"/>
            <a:srcRect/>
            <a:stretch>
              <a:fillRect/>
            </a:stretch>
          </p:blipFill>
          <p:spPr bwMode="auto">
            <a:xfrm>
              <a:off x="1822450" y="2781300"/>
              <a:ext cx="150813" cy="215900"/>
            </a:xfrm>
            <a:prstGeom prst="rect">
              <a:avLst/>
            </a:prstGeom>
            <a:noFill/>
            <a:ln w="9525">
              <a:noFill/>
              <a:miter lim="800000"/>
              <a:headEnd/>
              <a:tailEnd/>
            </a:ln>
          </p:spPr>
        </p:pic>
        <p:pic>
          <p:nvPicPr>
            <p:cNvPr id="39951" name="Picture 31" descr="服务器类"/>
            <p:cNvPicPr>
              <a:picLocks noChangeAspect="1" noChangeArrowheads="1"/>
            </p:cNvPicPr>
            <p:nvPr/>
          </p:nvPicPr>
          <p:blipFill>
            <a:blip r:embed="rId6" cstate="print"/>
            <a:srcRect/>
            <a:stretch>
              <a:fillRect/>
            </a:stretch>
          </p:blipFill>
          <p:spPr bwMode="auto">
            <a:xfrm>
              <a:off x="2117725" y="2781300"/>
              <a:ext cx="150813" cy="215900"/>
            </a:xfrm>
            <a:prstGeom prst="rect">
              <a:avLst/>
            </a:prstGeom>
            <a:noFill/>
            <a:ln w="9525">
              <a:noFill/>
              <a:miter lim="800000"/>
              <a:headEnd/>
              <a:tailEnd/>
            </a:ln>
          </p:spPr>
        </p:pic>
        <p:pic>
          <p:nvPicPr>
            <p:cNvPr id="39952" name="Picture 31" descr="服务器类"/>
            <p:cNvPicPr>
              <a:picLocks noChangeAspect="1" noChangeArrowheads="1"/>
            </p:cNvPicPr>
            <p:nvPr/>
          </p:nvPicPr>
          <p:blipFill>
            <a:blip r:embed="rId6" cstate="print"/>
            <a:srcRect/>
            <a:stretch>
              <a:fillRect/>
            </a:stretch>
          </p:blipFill>
          <p:spPr bwMode="auto">
            <a:xfrm>
              <a:off x="2333625" y="2781300"/>
              <a:ext cx="150813" cy="215900"/>
            </a:xfrm>
            <a:prstGeom prst="rect">
              <a:avLst/>
            </a:prstGeom>
            <a:noFill/>
            <a:ln w="9525">
              <a:noFill/>
              <a:miter lim="800000"/>
              <a:headEnd/>
              <a:tailEnd/>
            </a:ln>
          </p:spPr>
        </p:pic>
        <p:pic>
          <p:nvPicPr>
            <p:cNvPr id="39953" name="Picture 31" descr="服务器类"/>
            <p:cNvPicPr>
              <a:picLocks noChangeAspect="1" noChangeArrowheads="1"/>
            </p:cNvPicPr>
            <p:nvPr/>
          </p:nvPicPr>
          <p:blipFill>
            <a:blip r:embed="rId6" cstate="print"/>
            <a:srcRect/>
            <a:stretch>
              <a:fillRect/>
            </a:stretch>
          </p:blipFill>
          <p:spPr bwMode="auto">
            <a:xfrm>
              <a:off x="1109663" y="2781300"/>
              <a:ext cx="149225" cy="215900"/>
            </a:xfrm>
            <a:prstGeom prst="rect">
              <a:avLst/>
            </a:prstGeom>
            <a:noFill/>
            <a:ln w="9525">
              <a:noFill/>
              <a:miter lim="800000"/>
              <a:headEnd/>
              <a:tailEnd/>
            </a:ln>
          </p:spPr>
        </p:pic>
        <p:pic>
          <p:nvPicPr>
            <p:cNvPr id="39954" name="Picture 31" descr="服务器类"/>
            <p:cNvPicPr>
              <a:picLocks noChangeAspect="1" noChangeArrowheads="1"/>
            </p:cNvPicPr>
            <p:nvPr/>
          </p:nvPicPr>
          <p:blipFill>
            <a:blip r:embed="rId6" cstate="print"/>
            <a:srcRect/>
            <a:stretch>
              <a:fillRect/>
            </a:stretch>
          </p:blipFill>
          <p:spPr bwMode="auto">
            <a:xfrm>
              <a:off x="1325563" y="2781300"/>
              <a:ext cx="150812" cy="215900"/>
            </a:xfrm>
            <a:prstGeom prst="rect">
              <a:avLst/>
            </a:prstGeom>
            <a:noFill/>
            <a:ln w="9525">
              <a:noFill/>
              <a:miter lim="800000"/>
              <a:headEnd/>
              <a:tailEnd/>
            </a:ln>
          </p:spPr>
        </p:pic>
        <p:pic>
          <p:nvPicPr>
            <p:cNvPr id="39955" name="Picture 31" descr="服务器类"/>
            <p:cNvPicPr>
              <a:picLocks noChangeAspect="1" noChangeArrowheads="1"/>
            </p:cNvPicPr>
            <p:nvPr/>
          </p:nvPicPr>
          <p:blipFill>
            <a:blip r:embed="rId6" cstate="print"/>
            <a:srcRect/>
            <a:stretch>
              <a:fillRect/>
            </a:stretch>
          </p:blipFill>
          <p:spPr bwMode="auto">
            <a:xfrm>
              <a:off x="1541463" y="2781300"/>
              <a:ext cx="150812" cy="215900"/>
            </a:xfrm>
            <a:prstGeom prst="rect">
              <a:avLst/>
            </a:prstGeom>
            <a:noFill/>
            <a:ln w="9525">
              <a:noFill/>
              <a:miter lim="800000"/>
              <a:headEnd/>
              <a:tailEnd/>
            </a:ln>
          </p:spPr>
        </p:pic>
        <p:cxnSp>
          <p:nvCxnSpPr>
            <p:cNvPr id="39956" name="直接连接符 81"/>
            <p:cNvCxnSpPr>
              <a:cxnSpLocks noChangeShapeType="1"/>
            </p:cNvCxnSpPr>
            <p:nvPr/>
          </p:nvCxnSpPr>
          <p:spPr bwMode="auto">
            <a:xfrm flipV="1">
              <a:off x="1184275" y="2492375"/>
              <a:ext cx="161925" cy="288925"/>
            </a:xfrm>
            <a:prstGeom prst="line">
              <a:avLst/>
            </a:prstGeom>
            <a:noFill/>
            <a:ln w="9525" algn="ctr">
              <a:solidFill>
                <a:srgbClr val="4A7EBB"/>
              </a:solidFill>
              <a:round/>
              <a:headEnd/>
              <a:tailEnd/>
            </a:ln>
          </p:spPr>
        </p:cxnSp>
        <p:cxnSp>
          <p:nvCxnSpPr>
            <p:cNvPr id="39957" name="直接连接符 82"/>
            <p:cNvCxnSpPr>
              <a:cxnSpLocks noChangeShapeType="1"/>
            </p:cNvCxnSpPr>
            <p:nvPr/>
          </p:nvCxnSpPr>
          <p:spPr bwMode="auto">
            <a:xfrm flipH="1" flipV="1">
              <a:off x="1346200" y="2492375"/>
              <a:ext cx="53975" cy="288925"/>
            </a:xfrm>
            <a:prstGeom prst="line">
              <a:avLst/>
            </a:prstGeom>
            <a:noFill/>
            <a:ln w="9525" algn="ctr">
              <a:solidFill>
                <a:srgbClr val="4A7EBB"/>
              </a:solidFill>
              <a:round/>
              <a:headEnd/>
              <a:tailEnd/>
            </a:ln>
          </p:spPr>
        </p:cxnSp>
        <p:cxnSp>
          <p:nvCxnSpPr>
            <p:cNvPr id="39958" name="直接连接符 83"/>
            <p:cNvCxnSpPr>
              <a:cxnSpLocks noChangeShapeType="1"/>
            </p:cNvCxnSpPr>
            <p:nvPr/>
          </p:nvCxnSpPr>
          <p:spPr bwMode="auto">
            <a:xfrm flipH="1" flipV="1">
              <a:off x="1346200" y="2492375"/>
              <a:ext cx="269875" cy="288925"/>
            </a:xfrm>
            <a:prstGeom prst="line">
              <a:avLst/>
            </a:prstGeom>
            <a:noFill/>
            <a:ln w="9525" algn="ctr">
              <a:solidFill>
                <a:srgbClr val="4A7EBB"/>
              </a:solidFill>
              <a:round/>
              <a:headEnd/>
              <a:tailEnd/>
            </a:ln>
          </p:spPr>
        </p:cxnSp>
        <p:cxnSp>
          <p:nvCxnSpPr>
            <p:cNvPr id="39959" name="直接连接符 84"/>
            <p:cNvCxnSpPr>
              <a:cxnSpLocks noChangeShapeType="1"/>
            </p:cNvCxnSpPr>
            <p:nvPr/>
          </p:nvCxnSpPr>
          <p:spPr bwMode="auto">
            <a:xfrm flipV="1">
              <a:off x="1898650" y="2492375"/>
              <a:ext cx="239713" cy="288925"/>
            </a:xfrm>
            <a:prstGeom prst="line">
              <a:avLst/>
            </a:prstGeom>
            <a:noFill/>
            <a:ln w="9525" algn="ctr">
              <a:solidFill>
                <a:srgbClr val="4A7EBB"/>
              </a:solidFill>
              <a:round/>
              <a:headEnd/>
              <a:tailEnd/>
            </a:ln>
          </p:spPr>
        </p:cxnSp>
        <p:cxnSp>
          <p:nvCxnSpPr>
            <p:cNvPr id="39960" name="直接连接符 85"/>
            <p:cNvCxnSpPr>
              <a:cxnSpLocks noChangeShapeType="1"/>
            </p:cNvCxnSpPr>
            <p:nvPr/>
          </p:nvCxnSpPr>
          <p:spPr bwMode="auto">
            <a:xfrm flipH="1" flipV="1">
              <a:off x="2138363" y="2492375"/>
              <a:ext cx="53975" cy="288925"/>
            </a:xfrm>
            <a:prstGeom prst="line">
              <a:avLst/>
            </a:prstGeom>
            <a:noFill/>
            <a:ln w="9525" algn="ctr">
              <a:solidFill>
                <a:srgbClr val="4A7EBB"/>
              </a:solidFill>
              <a:round/>
              <a:headEnd/>
              <a:tailEnd/>
            </a:ln>
          </p:spPr>
        </p:cxnSp>
        <p:cxnSp>
          <p:nvCxnSpPr>
            <p:cNvPr id="39961" name="直接连接符 86"/>
            <p:cNvCxnSpPr>
              <a:cxnSpLocks noChangeShapeType="1"/>
            </p:cNvCxnSpPr>
            <p:nvPr/>
          </p:nvCxnSpPr>
          <p:spPr bwMode="auto">
            <a:xfrm flipH="1" flipV="1">
              <a:off x="2138363" y="2492375"/>
              <a:ext cx="269875" cy="288925"/>
            </a:xfrm>
            <a:prstGeom prst="line">
              <a:avLst/>
            </a:prstGeom>
            <a:noFill/>
            <a:ln w="9525" algn="ctr">
              <a:solidFill>
                <a:srgbClr val="4A7EBB"/>
              </a:solidFill>
              <a:round/>
              <a:headEnd/>
              <a:tailEnd/>
            </a:ln>
          </p:spPr>
        </p:cxnSp>
        <p:cxnSp>
          <p:nvCxnSpPr>
            <p:cNvPr id="39962" name="直接连接符 93"/>
            <p:cNvCxnSpPr>
              <a:cxnSpLocks noChangeShapeType="1"/>
            </p:cNvCxnSpPr>
            <p:nvPr/>
          </p:nvCxnSpPr>
          <p:spPr bwMode="auto">
            <a:xfrm flipH="1" flipV="1">
              <a:off x="1346200" y="2492375"/>
              <a:ext cx="552450" cy="288925"/>
            </a:xfrm>
            <a:prstGeom prst="line">
              <a:avLst/>
            </a:prstGeom>
            <a:noFill/>
            <a:ln w="9525" algn="ctr">
              <a:solidFill>
                <a:srgbClr val="4A7EBB"/>
              </a:solidFill>
              <a:round/>
              <a:headEnd/>
              <a:tailEnd/>
            </a:ln>
          </p:spPr>
        </p:cxnSp>
        <p:sp>
          <p:nvSpPr>
            <p:cNvPr id="39963" name="椭圆 95"/>
            <p:cNvSpPr>
              <a:spLocks noChangeArrowheads="1"/>
            </p:cNvSpPr>
            <p:nvPr/>
          </p:nvSpPr>
          <p:spPr bwMode="auto">
            <a:xfrm>
              <a:off x="1692275" y="2708275"/>
              <a:ext cx="358775" cy="73025"/>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9964" name="矩形 97"/>
            <p:cNvSpPr>
              <a:spLocks noChangeArrowheads="1"/>
            </p:cNvSpPr>
            <p:nvPr/>
          </p:nvSpPr>
          <p:spPr bwMode="auto">
            <a:xfrm>
              <a:off x="755650" y="1484313"/>
              <a:ext cx="1728788" cy="1152525"/>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39965" name="Picture 6" descr="s7500e"/>
            <p:cNvPicPr>
              <a:picLocks noChangeAspect="1" noChangeArrowheads="1"/>
            </p:cNvPicPr>
            <p:nvPr/>
          </p:nvPicPr>
          <p:blipFill>
            <a:blip r:embed="rId7" cstate="print"/>
            <a:srcRect/>
            <a:stretch>
              <a:fillRect/>
            </a:stretch>
          </p:blipFill>
          <p:spPr bwMode="auto">
            <a:xfrm>
              <a:off x="3708400" y="1484313"/>
              <a:ext cx="425450" cy="522287"/>
            </a:xfrm>
            <a:prstGeom prst="rect">
              <a:avLst/>
            </a:prstGeom>
            <a:noFill/>
            <a:ln w="9525">
              <a:noFill/>
              <a:miter lim="800000"/>
              <a:headEnd/>
              <a:tailEnd/>
            </a:ln>
          </p:spPr>
        </p:pic>
        <p:pic>
          <p:nvPicPr>
            <p:cNvPr id="39966" name="Picture 6" descr="s7500e"/>
            <p:cNvPicPr>
              <a:picLocks noChangeAspect="1" noChangeArrowheads="1"/>
            </p:cNvPicPr>
            <p:nvPr/>
          </p:nvPicPr>
          <p:blipFill>
            <a:blip r:embed="rId4" cstate="print"/>
            <a:srcRect/>
            <a:stretch>
              <a:fillRect/>
            </a:stretch>
          </p:blipFill>
          <p:spPr bwMode="auto">
            <a:xfrm>
              <a:off x="4572000" y="1484313"/>
              <a:ext cx="431800" cy="530225"/>
            </a:xfrm>
            <a:prstGeom prst="rect">
              <a:avLst/>
            </a:prstGeom>
            <a:noFill/>
            <a:ln w="9525">
              <a:noFill/>
              <a:miter lim="800000"/>
              <a:headEnd/>
              <a:tailEnd/>
            </a:ln>
          </p:spPr>
        </p:pic>
        <p:cxnSp>
          <p:nvCxnSpPr>
            <p:cNvPr id="39967" name="直接连接符 243"/>
            <p:cNvCxnSpPr>
              <a:cxnSpLocks noChangeShapeType="1"/>
            </p:cNvCxnSpPr>
            <p:nvPr/>
          </p:nvCxnSpPr>
          <p:spPr bwMode="auto">
            <a:xfrm>
              <a:off x="4133850" y="1744663"/>
              <a:ext cx="438150" cy="4762"/>
            </a:xfrm>
            <a:prstGeom prst="line">
              <a:avLst/>
            </a:prstGeom>
            <a:noFill/>
            <a:ln w="57150" algn="ctr">
              <a:solidFill>
                <a:srgbClr val="4A7EBB"/>
              </a:solidFill>
              <a:round/>
              <a:headEnd/>
              <a:tailEnd/>
            </a:ln>
          </p:spPr>
        </p:cxnSp>
        <p:pic>
          <p:nvPicPr>
            <p:cNvPr id="39968" name="Picture 5" descr="通用交换机"/>
            <p:cNvPicPr>
              <a:picLocks noChangeAspect="1" noChangeArrowheads="1"/>
            </p:cNvPicPr>
            <p:nvPr/>
          </p:nvPicPr>
          <p:blipFill>
            <a:blip r:embed="rId5" cstate="print"/>
            <a:srcRect/>
            <a:stretch>
              <a:fillRect/>
            </a:stretch>
          </p:blipFill>
          <p:spPr bwMode="auto">
            <a:xfrm>
              <a:off x="3492500" y="2205038"/>
              <a:ext cx="317500" cy="287337"/>
            </a:xfrm>
            <a:prstGeom prst="rect">
              <a:avLst/>
            </a:prstGeom>
            <a:noFill/>
            <a:ln w="9525">
              <a:noFill/>
              <a:miter lim="800000"/>
              <a:headEnd/>
              <a:tailEnd/>
            </a:ln>
          </p:spPr>
        </p:pic>
        <p:pic>
          <p:nvPicPr>
            <p:cNvPr id="39969" name="Picture 5" descr="通用交换机"/>
            <p:cNvPicPr>
              <a:picLocks noChangeAspect="1" noChangeArrowheads="1"/>
            </p:cNvPicPr>
            <p:nvPr/>
          </p:nvPicPr>
          <p:blipFill>
            <a:blip r:embed="rId5" cstate="print"/>
            <a:srcRect/>
            <a:stretch>
              <a:fillRect/>
            </a:stretch>
          </p:blipFill>
          <p:spPr bwMode="auto">
            <a:xfrm>
              <a:off x="4284663" y="2205038"/>
              <a:ext cx="317500" cy="287337"/>
            </a:xfrm>
            <a:prstGeom prst="rect">
              <a:avLst/>
            </a:prstGeom>
            <a:noFill/>
            <a:ln w="9525">
              <a:noFill/>
              <a:miter lim="800000"/>
              <a:headEnd/>
              <a:tailEnd/>
            </a:ln>
          </p:spPr>
        </p:pic>
        <p:cxnSp>
          <p:nvCxnSpPr>
            <p:cNvPr id="39970" name="直接连接符 246"/>
            <p:cNvCxnSpPr>
              <a:cxnSpLocks noChangeShapeType="1"/>
            </p:cNvCxnSpPr>
            <p:nvPr/>
          </p:nvCxnSpPr>
          <p:spPr bwMode="auto">
            <a:xfrm flipV="1">
              <a:off x="3651250" y="2006600"/>
              <a:ext cx="269875" cy="198438"/>
            </a:xfrm>
            <a:prstGeom prst="line">
              <a:avLst/>
            </a:prstGeom>
            <a:noFill/>
            <a:ln w="38100" algn="ctr">
              <a:solidFill>
                <a:srgbClr val="4A7EBB"/>
              </a:solidFill>
              <a:round/>
              <a:headEnd/>
              <a:tailEnd/>
            </a:ln>
          </p:spPr>
        </p:cxnSp>
        <p:cxnSp>
          <p:nvCxnSpPr>
            <p:cNvPr id="39971" name="直接连接符 247"/>
            <p:cNvCxnSpPr>
              <a:cxnSpLocks noChangeShapeType="1"/>
            </p:cNvCxnSpPr>
            <p:nvPr/>
          </p:nvCxnSpPr>
          <p:spPr bwMode="auto">
            <a:xfrm flipV="1">
              <a:off x="3651250" y="2014538"/>
              <a:ext cx="1136650" cy="190500"/>
            </a:xfrm>
            <a:prstGeom prst="line">
              <a:avLst/>
            </a:prstGeom>
            <a:noFill/>
            <a:ln w="38100" algn="ctr">
              <a:solidFill>
                <a:srgbClr val="4A7EBB"/>
              </a:solidFill>
              <a:round/>
              <a:headEnd/>
              <a:tailEnd/>
            </a:ln>
          </p:spPr>
        </p:cxnSp>
        <p:cxnSp>
          <p:nvCxnSpPr>
            <p:cNvPr id="39972" name="直接连接符 248"/>
            <p:cNvCxnSpPr>
              <a:cxnSpLocks noChangeShapeType="1"/>
            </p:cNvCxnSpPr>
            <p:nvPr/>
          </p:nvCxnSpPr>
          <p:spPr bwMode="auto">
            <a:xfrm flipH="1" flipV="1">
              <a:off x="3921125" y="2006600"/>
              <a:ext cx="522288" cy="198438"/>
            </a:xfrm>
            <a:prstGeom prst="line">
              <a:avLst/>
            </a:prstGeom>
            <a:noFill/>
            <a:ln w="38100" algn="ctr">
              <a:solidFill>
                <a:srgbClr val="4A7EBB"/>
              </a:solidFill>
              <a:round/>
              <a:headEnd/>
              <a:tailEnd/>
            </a:ln>
          </p:spPr>
        </p:cxnSp>
        <p:cxnSp>
          <p:nvCxnSpPr>
            <p:cNvPr id="39973" name="直接连接符 249"/>
            <p:cNvCxnSpPr>
              <a:cxnSpLocks noChangeShapeType="1"/>
            </p:cNvCxnSpPr>
            <p:nvPr/>
          </p:nvCxnSpPr>
          <p:spPr bwMode="auto">
            <a:xfrm flipV="1">
              <a:off x="4443413" y="2014538"/>
              <a:ext cx="344487" cy="190500"/>
            </a:xfrm>
            <a:prstGeom prst="line">
              <a:avLst/>
            </a:prstGeom>
            <a:noFill/>
            <a:ln w="38100" algn="ctr">
              <a:solidFill>
                <a:srgbClr val="4A7EBB"/>
              </a:solidFill>
              <a:round/>
              <a:headEnd/>
              <a:tailEnd/>
            </a:ln>
          </p:spPr>
        </p:cxnSp>
        <p:pic>
          <p:nvPicPr>
            <p:cNvPr id="39974" name="Picture 31" descr="服务器类"/>
            <p:cNvPicPr>
              <a:picLocks noChangeAspect="1" noChangeArrowheads="1"/>
            </p:cNvPicPr>
            <p:nvPr/>
          </p:nvPicPr>
          <p:blipFill>
            <a:blip r:embed="rId6" cstate="print"/>
            <a:srcRect/>
            <a:stretch>
              <a:fillRect/>
            </a:stretch>
          </p:blipFill>
          <p:spPr bwMode="auto">
            <a:xfrm>
              <a:off x="4127500" y="2781300"/>
              <a:ext cx="150813" cy="215900"/>
            </a:xfrm>
            <a:prstGeom prst="rect">
              <a:avLst/>
            </a:prstGeom>
            <a:noFill/>
            <a:ln w="9525">
              <a:noFill/>
              <a:miter lim="800000"/>
              <a:headEnd/>
              <a:tailEnd/>
            </a:ln>
          </p:spPr>
        </p:pic>
        <p:pic>
          <p:nvPicPr>
            <p:cNvPr id="39975" name="Picture 31" descr="服务器类"/>
            <p:cNvPicPr>
              <a:picLocks noChangeAspect="1" noChangeArrowheads="1"/>
            </p:cNvPicPr>
            <p:nvPr/>
          </p:nvPicPr>
          <p:blipFill>
            <a:blip r:embed="rId6" cstate="print"/>
            <a:srcRect/>
            <a:stretch>
              <a:fillRect/>
            </a:stretch>
          </p:blipFill>
          <p:spPr bwMode="auto">
            <a:xfrm>
              <a:off x="4421188" y="2781300"/>
              <a:ext cx="150812" cy="215900"/>
            </a:xfrm>
            <a:prstGeom prst="rect">
              <a:avLst/>
            </a:prstGeom>
            <a:noFill/>
            <a:ln w="9525">
              <a:noFill/>
              <a:miter lim="800000"/>
              <a:headEnd/>
              <a:tailEnd/>
            </a:ln>
          </p:spPr>
        </p:pic>
        <p:pic>
          <p:nvPicPr>
            <p:cNvPr id="39976" name="Picture 31" descr="服务器类"/>
            <p:cNvPicPr>
              <a:picLocks noChangeAspect="1" noChangeArrowheads="1"/>
            </p:cNvPicPr>
            <p:nvPr/>
          </p:nvPicPr>
          <p:blipFill>
            <a:blip r:embed="rId6" cstate="print"/>
            <a:srcRect/>
            <a:stretch>
              <a:fillRect/>
            </a:stretch>
          </p:blipFill>
          <p:spPr bwMode="auto">
            <a:xfrm>
              <a:off x="4637088" y="2781300"/>
              <a:ext cx="150812" cy="215900"/>
            </a:xfrm>
            <a:prstGeom prst="rect">
              <a:avLst/>
            </a:prstGeom>
            <a:noFill/>
            <a:ln w="9525">
              <a:noFill/>
              <a:miter lim="800000"/>
              <a:headEnd/>
              <a:tailEnd/>
            </a:ln>
          </p:spPr>
        </p:pic>
        <p:pic>
          <p:nvPicPr>
            <p:cNvPr id="39977" name="Picture 31" descr="服务器类"/>
            <p:cNvPicPr>
              <a:picLocks noChangeAspect="1" noChangeArrowheads="1"/>
            </p:cNvPicPr>
            <p:nvPr/>
          </p:nvPicPr>
          <p:blipFill>
            <a:blip r:embed="rId6" cstate="print"/>
            <a:srcRect/>
            <a:stretch>
              <a:fillRect/>
            </a:stretch>
          </p:blipFill>
          <p:spPr bwMode="auto">
            <a:xfrm>
              <a:off x="3413125" y="2781300"/>
              <a:ext cx="150813" cy="215900"/>
            </a:xfrm>
            <a:prstGeom prst="rect">
              <a:avLst/>
            </a:prstGeom>
            <a:noFill/>
            <a:ln w="9525">
              <a:noFill/>
              <a:miter lim="800000"/>
              <a:headEnd/>
              <a:tailEnd/>
            </a:ln>
          </p:spPr>
        </p:pic>
        <p:pic>
          <p:nvPicPr>
            <p:cNvPr id="39978" name="Picture 31" descr="服务器类"/>
            <p:cNvPicPr>
              <a:picLocks noChangeAspect="1" noChangeArrowheads="1"/>
            </p:cNvPicPr>
            <p:nvPr/>
          </p:nvPicPr>
          <p:blipFill>
            <a:blip r:embed="rId6" cstate="print"/>
            <a:srcRect/>
            <a:stretch>
              <a:fillRect/>
            </a:stretch>
          </p:blipFill>
          <p:spPr bwMode="auto">
            <a:xfrm>
              <a:off x="3629025" y="2781300"/>
              <a:ext cx="150813" cy="215900"/>
            </a:xfrm>
            <a:prstGeom prst="rect">
              <a:avLst/>
            </a:prstGeom>
            <a:noFill/>
            <a:ln w="9525">
              <a:noFill/>
              <a:miter lim="800000"/>
              <a:headEnd/>
              <a:tailEnd/>
            </a:ln>
          </p:spPr>
        </p:pic>
        <p:pic>
          <p:nvPicPr>
            <p:cNvPr id="39979" name="Picture 31" descr="服务器类"/>
            <p:cNvPicPr>
              <a:picLocks noChangeAspect="1" noChangeArrowheads="1"/>
            </p:cNvPicPr>
            <p:nvPr/>
          </p:nvPicPr>
          <p:blipFill>
            <a:blip r:embed="rId6" cstate="print"/>
            <a:srcRect/>
            <a:stretch>
              <a:fillRect/>
            </a:stretch>
          </p:blipFill>
          <p:spPr bwMode="auto">
            <a:xfrm>
              <a:off x="3844925" y="2781300"/>
              <a:ext cx="150813" cy="215900"/>
            </a:xfrm>
            <a:prstGeom prst="rect">
              <a:avLst/>
            </a:prstGeom>
            <a:noFill/>
            <a:ln w="9525">
              <a:noFill/>
              <a:miter lim="800000"/>
              <a:headEnd/>
              <a:tailEnd/>
            </a:ln>
          </p:spPr>
        </p:pic>
        <p:cxnSp>
          <p:nvCxnSpPr>
            <p:cNvPr id="39980" name="直接连接符 256"/>
            <p:cNvCxnSpPr>
              <a:cxnSpLocks noChangeShapeType="1"/>
            </p:cNvCxnSpPr>
            <p:nvPr/>
          </p:nvCxnSpPr>
          <p:spPr bwMode="auto">
            <a:xfrm flipV="1">
              <a:off x="3489325" y="2492375"/>
              <a:ext cx="161925" cy="288925"/>
            </a:xfrm>
            <a:prstGeom prst="line">
              <a:avLst/>
            </a:prstGeom>
            <a:noFill/>
            <a:ln w="9525" algn="ctr">
              <a:solidFill>
                <a:srgbClr val="4A7EBB"/>
              </a:solidFill>
              <a:round/>
              <a:headEnd/>
              <a:tailEnd/>
            </a:ln>
          </p:spPr>
        </p:cxnSp>
        <p:cxnSp>
          <p:nvCxnSpPr>
            <p:cNvPr id="39981" name="直接连接符 257"/>
            <p:cNvCxnSpPr>
              <a:cxnSpLocks noChangeShapeType="1"/>
            </p:cNvCxnSpPr>
            <p:nvPr/>
          </p:nvCxnSpPr>
          <p:spPr bwMode="auto">
            <a:xfrm flipH="1" flipV="1">
              <a:off x="3651250" y="2492375"/>
              <a:ext cx="53975" cy="288925"/>
            </a:xfrm>
            <a:prstGeom prst="line">
              <a:avLst/>
            </a:prstGeom>
            <a:noFill/>
            <a:ln w="9525" algn="ctr">
              <a:solidFill>
                <a:srgbClr val="4A7EBB"/>
              </a:solidFill>
              <a:round/>
              <a:headEnd/>
              <a:tailEnd/>
            </a:ln>
          </p:spPr>
        </p:cxnSp>
        <p:cxnSp>
          <p:nvCxnSpPr>
            <p:cNvPr id="39982" name="直接连接符 258"/>
            <p:cNvCxnSpPr>
              <a:cxnSpLocks noChangeShapeType="1"/>
            </p:cNvCxnSpPr>
            <p:nvPr/>
          </p:nvCxnSpPr>
          <p:spPr bwMode="auto">
            <a:xfrm flipH="1" flipV="1">
              <a:off x="3651250" y="2492375"/>
              <a:ext cx="269875" cy="288925"/>
            </a:xfrm>
            <a:prstGeom prst="line">
              <a:avLst/>
            </a:prstGeom>
            <a:noFill/>
            <a:ln w="9525" algn="ctr">
              <a:solidFill>
                <a:srgbClr val="4A7EBB"/>
              </a:solidFill>
              <a:round/>
              <a:headEnd/>
              <a:tailEnd/>
            </a:ln>
          </p:spPr>
        </p:cxnSp>
        <p:cxnSp>
          <p:nvCxnSpPr>
            <p:cNvPr id="39983" name="直接连接符 259"/>
            <p:cNvCxnSpPr>
              <a:cxnSpLocks noChangeShapeType="1"/>
            </p:cNvCxnSpPr>
            <p:nvPr/>
          </p:nvCxnSpPr>
          <p:spPr bwMode="auto">
            <a:xfrm flipV="1">
              <a:off x="4202113" y="2492375"/>
              <a:ext cx="241300" cy="288925"/>
            </a:xfrm>
            <a:prstGeom prst="line">
              <a:avLst/>
            </a:prstGeom>
            <a:noFill/>
            <a:ln w="9525" algn="ctr">
              <a:solidFill>
                <a:srgbClr val="4A7EBB"/>
              </a:solidFill>
              <a:round/>
              <a:headEnd/>
              <a:tailEnd/>
            </a:ln>
          </p:spPr>
        </p:cxnSp>
        <p:cxnSp>
          <p:nvCxnSpPr>
            <p:cNvPr id="39984" name="直接连接符 260"/>
            <p:cNvCxnSpPr>
              <a:cxnSpLocks noChangeShapeType="1"/>
            </p:cNvCxnSpPr>
            <p:nvPr/>
          </p:nvCxnSpPr>
          <p:spPr bwMode="auto">
            <a:xfrm flipH="1" flipV="1">
              <a:off x="4443413" y="2492375"/>
              <a:ext cx="53975" cy="288925"/>
            </a:xfrm>
            <a:prstGeom prst="line">
              <a:avLst/>
            </a:prstGeom>
            <a:noFill/>
            <a:ln w="9525" algn="ctr">
              <a:solidFill>
                <a:srgbClr val="4A7EBB"/>
              </a:solidFill>
              <a:round/>
              <a:headEnd/>
              <a:tailEnd/>
            </a:ln>
          </p:spPr>
        </p:cxnSp>
        <p:cxnSp>
          <p:nvCxnSpPr>
            <p:cNvPr id="39985" name="直接连接符 261"/>
            <p:cNvCxnSpPr>
              <a:cxnSpLocks noChangeShapeType="1"/>
            </p:cNvCxnSpPr>
            <p:nvPr/>
          </p:nvCxnSpPr>
          <p:spPr bwMode="auto">
            <a:xfrm flipH="1" flipV="1">
              <a:off x="4443413" y="2492375"/>
              <a:ext cx="269875" cy="288925"/>
            </a:xfrm>
            <a:prstGeom prst="line">
              <a:avLst/>
            </a:prstGeom>
            <a:noFill/>
            <a:ln w="9525" algn="ctr">
              <a:solidFill>
                <a:srgbClr val="4A7EBB"/>
              </a:solidFill>
              <a:round/>
              <a:headEnd/>
              <a:tailEnd/>
            </a:ln>
          </p:spPr>
        </p:cxnSp>
        <p:cxnSp>
          <p:nvCxnSpPr>
            <p:cNvPr id="39986" name="直接连接符 262"/>
            <p:cNvCxnSpPr>
              <a:cxnSpLocks noChangeShapeType="1"/>
            </p:cNvCxnSpPr>
            <p:nvPr/>
          </p:nvCxnSpPr>
          <p:spPr bwMode="auto">
            <a:xfrm flipH="1" flipV="1">
              <a:off x="3651250" y="2492375"/>
              <a:ext cx="550863" cy="288925"/>
            </a:xfrm>
            <a:prstGeom prst="line">
              <a:avLst/>
            </a:prstGeom>
            <a:noFill/>
            <a:ln w="9525" algn="ctr">
              <a:solidFill>
                <a:srgbClr val="4A7EBB"/>
              </a:solidFill>
              <a:round/>
              <a:headEnd/>
              <a:tailEnd/>
            </a:ln>
          </p:spPr>
        </p:cxnSp>
        <p:sp>
          <p:nvSpPr>
            <p:cNvPr id="39987" name="椭圆 263"/>
            <p:cNvSpPr>
              <a:spLocks noChangeArrowheads="1"/>
            </p:cNvSpPr>
            <p:nvPr/>
          </p:nvSpPr>
          <p:spPr bwMode="auto">
            <a:xfrm>
              <a:off x="3995738" y="2708275"/>
              <a:ext cx="360362" cy="73025"/>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9988" name="矩形 264"/>
            <p:cNvSpPr>
              <a:spLocks noChangeArrowheads="1"/>
            </p:cNvSpPr>
            <p:nvPr/>
          </p:nvSpPr>
          <p:spPr bwMode="auto">
            <a:xfrm>
              <a:off x="3419475" y="1484313"/>
              <a:ext cx="1728788" cy="1152525"/>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39989" name="Picture 5" descr="通用交换机"/>
            <p:cNvPicPr>
              <a:picLocks noChangeAspect="1" noChangeArrowheads="1"/>
            </p:cNvPicPr>
            <p:nvPr/>
          </p:nvPicPr>
          <p:blipFill>
            <a:blip r:embed="rId8" cstate="print"/>
            <a:srcRect/>
            <a:stretch>
              <a:fillRect/>
            </a:stretch>
          </p:blipFill>
          <p:spPr bwMode="auto">
            <a:xfrm>
              <a:off x="4859338" y="2205038"/>
              <a:ext cx="319087" cy="287337"/>
            </a:xfrm>
            <a:prstGeom prst="rect">
              <a:avLst/>
            </a:prstGeom>
            <a:noFill/>
            <a:ln w="9525">
              <a:noFill/>
              <a:miter lim="800000"/>
              <a:headEnd/>
              <a:tailEnd/>
            </a:ln>
          </p:spPr>
        </p:pic>
        <p:cxnSp>
          <p:nvCxnSpPr>
            <p:cNvPr id="39990" name="直接连接符 271"/>
            <p:cNvCxnSpPr>
              <a:cxnSpLocks noChangeShapeType="1"/>
            </p:cNvCxnSpPr>
            <p:nvPr/>
          </p:nvCxnSpPr>
          <p:spPr bwMode="auto">
            <a:xfrm flipH="1" flipV="1">
              <a:off x="3921125" y="2006600"/>
              <a:ext cx="1098550" cy="198438"/>
            </a:xfrm>
            <a:prstGeom prst="line">
              <a:avLst/>
            </a:prstGeom>
            <a:noFill/>
            <a:ln w="38100" algn="ctr">
              <a:solidFill>
                <a:srgbClr val="4A7EBB"/>
              </a:solidFill>
              <a:round/>
              <a:headEnd/>
              <a:tailEnd/>
            </a:ln>
          </p:spPr>
        </p:cxnSp>
        <p:cxnSp>
          <p:nvCxnSpPr>
            <p:cNvPr id="39991" name="直接连接符 274"/>
            <p:cNvCxnSpPr>
              <a:cxnSpLocks noChangeShapeType="1"/>
            </p:cNvCxnSpPr>
            <p:nvPr/>
          </p:nvCxnSpPr>
          <p:spPr bwMode="auto">
            <a:xfrm flipH="1" flipV="1">
              <a:off x="4787900" y="2014538"/>
              <a:ext cx="231775" cy="190500"/>
            </a:xfrm>
            <a:prstGeom prst="line">
              <a:avLst/>
            </a:prstGeom>
            <a:noFill/>
            <a:ln w="38100" algn="ctr">
              <a:solidFill>
                <a:srgbClr val="4A7EBB"/>
              </a:solidFill>
              <a:round/>
              <a:headEnd/>
              <a:tailEnd/>
            </a:ln>
          </p:spPr>
        </p:cxnSp>
        <p:pic>
          <p:nvPicPr>
            <p:cNvPr id="39992" name="Picture 31" descr="服务器类"/>
            <p:cNvPicPr>
              <a:picLocks noChangeAspect="1" noChangeArrowheads="1"/>
            </p:cNvPicPr>
            <p:nvPr/>
          </p:nvPicPr>
          <p:blipFill>
            <a:blip r:embed="rId6" cstate="print"/>
            <a:srcRect/>
            <a:stretch>
              <a:fillRect/>
            </a:stretch>
          </p:blipFill>
          <p:spPr bwMode="auto">
            <a:xfrm>
              <a:off x="5003800" y="2781300"/>
              <a:ext cx="150813" cy="215900"/>
            </a:xfrm>
            <a:prstGeom prst="rect">
              <a:avLst/>
            </a:prstGeom>
            <a:noFill/>
            <a:ln w="9525">
              <a:noFill/>
              <a:miter lim="800000"/>
              <a:headEnd/>
              <a:tailEnd/>
            </a:ln>
          </p:spPr>
        </p:pic>
        <p:pic>
          <p:nvPicPr>
            <p:cNvPr id="39993" name="Picture 31" descr="服务器类"/>
            <p:cNvPicPr>
              <a:picLocks noChangeAspect="1" noChangeArrowheads="1"/>
            </p:cNvPicPr>
            <p:nvPr/>
          </p:nvPicPr>
          <p:blipFill>
            <a:blip r:embed="rId6" cstate="print"/>
            <a:srcRect/>
            <a:stretch>
              <a:fillRect/>
            </a:stretch>
          </p:blipFill>
          <p:spPr bwMode="auto">
            <a:xfrm>
              <a:off x="5219700" y="2781300"/>
              <a:ext cx="150813" cy="215900"/>
            </a:xfrm>
            <a:prstGeom prst="rect">
              <a:avLst/>
            </a:prstGeom>
            <a:noFill/>
            <a:ln w="9525">
              <a:noFill/>
              <a:miter lim="800000"/>
              <a:headEnd/>
              <a:tailEnd/>
            </a:ln>
          </p:spPr>
        </p:pic>
        <p:cxnSp>
          <p:nvCxnSpPr>
            <p:cNvPr id="39994" name="直接连接符 281"/>
            <p:cNvCxnSpPr>
              <a:cxnSpLocks noChangeShapeType="1"/>
            </p:cNvCxnSpPr>
            <p:nvPr/>
          </p:nvCxnSpPr>
          <p:spPr bwMode="auto">
            <a:xfrm flipH="1" flipV="1">
              <a:off x="4443413" y="2492375"/>
              <a:ext cx="636587" cy="288925"/>
            </a:xfrm>
            <a:prstGeom prst="line">
              <a:avLst/>
            </a:prstGeom>
            <a:noFill/>
            <a:ln w="9525" algn="ctr">
              <a:solidFill>
                <a:srgbClr val="4A7EBB"/>
              </a:solidFill>
              <a:round/>
              <a:headEnd/>
              <a:tailEnd/>
            </a:ln>
          </p:spPr>
        </p:cxnSp>
        <p:cxnSp>
          <p:nvCxnSpPr>
            <p:cNvPr id="39995" name="直接连接符 284"/>
            <p:cNvCxnSpPr>
              <a:cxnSpLocks noChangeShapeType="1"/>
            </p:cNvCxnSpPr>
            <p:nvPr/>
          </p:nvCxnSpPr>
          <p:spPr bwMode="auto">
            <a:xfrm flipH="1" flipV="1">
              <a:off x="5019675" y="2492375"/>
              <a:ext cx="60325" cy="288925"/>
            </a:xfrm>
            <a:prstGeom prst="line">
              <a:avLst/>
            </a:prstGeom>
            <a:noFill/>
            <a:ln w="9525" algn="ctr">
              <a:solidFill>
                <a:srgbClr val="4A7EBB"/>
              </a:solidFill>
              <a:round/>
              <a:headEnd/>
              <a:tailEnd/>
            </a:ln>
          </p:spPr>
        </p:cxnSp>
        <p:cxnSp>
          <p:nvCxnSpPr>
            <p:cNvPr id="39996" name="直接连接符 287"/>
            <p:cNvCxnSpPr>
              <a:cxnSpLocks noChangeShapeType="1"/>
            </p:cNvCxnSpPr>
            <p:nvPr/>
          </p:nvCxnSpPr>
          <p:spPr bwMode="auto">
            <a:xfrm flipH="1" flipV="1">
              <a:off x="5019675" y="2492375"/>
              <a:ext cx="276225" cy="288925"/>
            </a:xfrm>
            <a:prstGeom prst="line">
              <a:avLst/>
            </a:prstGeom>
            <a:noFill/>
            <a:ln w="9525" algn="ctr">
              <a:solidFill>
                <a:srgbClr val="4A7EBB"/>
              </a:solidFill>
              <a:round/>
              <a:headEnd/>
              <a:tailEnd/>
            </a:ln>
          </p:spPr>
        </p:cxnSp>
        <p:pic>
          <p:nvPicPr>
            <p:cNvPr id="39997" name="Picture 6" descr="s7500e"/>
            <p:cNvPicPr>
              <a:picLocks noChangeAspect="1" noChangeArrowheads="1"/>
            </p:cNvPicPr>
            <p:nvPr/>
          </p:nvPicPr>
          <p:blipFill>
            <a:blip r:embed="rId9" cstate="print"/>
            <a:srcRect/>
            <a:stretch>
              <a:fillRect/>
            </a:stretch>
          </p:blipFill>
          <p:spPr bwMode="auto">
            <a:xfrm>
              <a:off x="1042988" y="3213100"/>
              <a:ext cx="427037" cy="520700"/>
            </a:xfrm>
            <a:prstGeom prst="rect">
              <a:avLst/>
            </a:prstGeom>
            <a:noFill/>
            <a:ln w="9525">
              <a:noFill/>
              <a:miter lim="800000"/>
              <a:headEnd/>
              <a:tailEnd/>
            </a:ln>
          </p:spPr>
        </p:pic>
        <p:pic>
          <p:nvPicPr>
            <p:cNvPr id="39998" name="Picture 6" descr="s7500e"/>
            <p:cNvPicPr>
              <a:picLocks noChangeAspect="1" noChangeArrowheads="1"/>
            </p:cNvPicPr>
            <p:nvPr/>
          </p:nvPicPr>
          <p:blipFill>
            <a:blip r:embed="rId10" cstate="print"/>
            <a:srcRect/>
            <a:stretch>
              <a:fillRect/>
            </a:stretch>
          </p:blipFill>
          <p:spPr bwMode="auto">
            <a:xfrm>
              <a:off x="1908175" y="3213100"/>
              <a:ext cx="431800" cy="528638"/>
            </a:xfrm>
            <a:prstGeom prst="rect">
              <a:avLst/>
            </a:prstGeom>
            <a:noFill/>
            <a:ln w="9525">
              <a:noFill/>
              <a:miter lim="800000"/>
              <a:headEnd/>
              <a:tailEnd/>
            </a:ln>
          </p:spPr>
        </p:pic>
        <p:cxnSp>
          <p:nvCxnSpPr>
            <p:cNvPr id="39999" name="直接连接符 294"/>
            <p:cNvCxnSpPr>
              <a:cxnSpLocks noChangeShapeType="1"/>
            </p:cNvCxnSpPr>
            <p:nvPr/>
          </p:nvCxnSpPr>
          <p:spPr bwMode="auto">
            <a:xfrm>
              <a:off x="1470025" y="3473450"/>
              <a:ext cx="438150" cy="4763"/>
            </a:xfrm>
            <a:prstGeom prst="line">
              <a:avLst/>
            </a:prstGeom>
            <a:noFill/>
            <a:ln w="57150" algn="ctr">
              <a:solidFill>
                <a:srgbClr val="4A7EBB"/>
              </a:solidFill>
              <a:round/>
              <a:headEnd/>
              <a:tailEnd/>
            </a:ln>
          </p:spPr>
        </p:cxnSp>
        <p:pic>
          <p:nvPicPr>
            <p:cNvPr id="40000" name="Picture 5" descr="通用交换机"/>
            <p:cNvPicPr>
              <a:picLocks noChangeAspect="1" noChangeArrowheads="1"/>
            </p:cNvPicPr>
            <p:nvPr/>
          </p:nvPicPr>
          <p:blipFill>
            <a:blip r:embed="rId5" cstate="print"/>
            <a:srcRect/>
            <a:stretch>
              <a:fillRect/>
            </a:stretch>
          </p:blipFill>
          <p:spPr bwMode="auto">
            <a:xfrm>
              <a:off x="827088" y="3933825"/>
              <a:ext cx="317500" cy="287338"/>
            </a:xfrm>
            <a:prstGeom prst="rect">
              <a:avLst/>
            </a:prstGeom>
            <a:noFill/>
            <a:ln w="9525">
              <a:noFill/>
              <a:miter lim="800000"/>
              <a:headEnd/>
              <a:tailEnd/>
            </a:ln>
          </p:spPr>
        </p:pic>
        <p:pic>
          <p:nvPicPr>
            <p:cNvPr id="40001" name="Picture 5" descr="通用交换机"/>
            <p:cNvPicPr>
              <a:picLocks noChangeAspect="1" noChangeArrowheads="1"/>
            </p:cNvPicPr>
            <p:nvPr/>
          </p:nvPicPr>
          <p:blipFill>
            <a:blip r:embed="rId5" cstate="print"/>
            <a:srcRect/>
            <a:stretch>
              <a:fillRect/>
            </a:stretch>
          </p:blipFill>
          <p:spPr bwMode="auto">
            <a:xfrm>
              <a:off x="1619250" y="3933825"/>
              <a:ext cx="317500" cy="287338"/>
            </a:xfrm>
            <a:prstGeom prst="rect">
              <a:avLst/>
            </a:prstGeom>
            <a:noFill/>
            <a:ln w="9525">
              <a:noFill/>
              <a:miter lim="800000"/>
              <a:headEnd/>
              <a:tailEnd/>
            </a:ln>
          </p:spPr>
        </p:pic>
        <p:cxnSp>
          <p:nvCxnSpPr>
            <p:cNvPr id="40002" name="直接连接符 297"/>
            <p:cNvCxnSpPr>
              <a:cxnSpLocks noChangeShapeType="1"/>
            </p:cNvCxnSpPr>
            <p:nvPr/>
          </p:nvCxnSpPr>
          <p:spPr bwMode="auto">
            <a:xfrm flipV="1">
              <a:off x="985838" y="3733800"/>
              <a:ext cx="269875" cy="200025"/>
            </a:xfrm>
            <a:prstGeom prst="line">
              <a:avLst/>
            </a:prstGeom>
            <a:noFill/>
            <a:ln w="38100" algn="ctr">
              <a:solidFill>
                <a:srgbClr val="4A7EBB"/>
              </a:solidFill>
              <a:round/>
              <a:headEnd/>
              <a:tailEnd/>
            </a:ln>
          </p:spPr>
        </p:cxnSp>
        <p:cxnSp>
          <p:nvCxnSpPr>
            <p:cNvPr id="40003" name="直接连接符 298"/>
            <p:cNvCxnSpPr>
              <a:cxnSpLocks noChangeShapeType="1"/>
            </p:cNvCxnSpPr>
            <p:nvPr/>
          </p:nvCxnSpPr>
          <p:spPr bwMode="auto">
            <a:xfrm flipV="1">
              <a:off x="985838" y="3741738"/>
              <a:ext cx="1138237" cy="192087"/>
            </a:xfrm>
            <a:prstGeom prst="line">
              <a:avLst/>
            </a:prstGeom>
            <a:noFill/>
            <a:ln w="38100" algn="ctr">
              <a:solidFill>
                <a:srgbClr val="4A7EBB"/>
              </a:solidFill>
              <a:round/>
              <a:headEnd/>
              <a:tailEnd/>
            </a:ln>
          </p:spPr>
        </p:cxnSp>
        <p:cxnSp>
          <p:nvCxnSpPr>
            <p:cNvPr id="40004" name="直接连接符 299"/>
            <p:cNvCxnSpPr>
              <a:cxnSpLocks noChangeShapeType="1"/>
            </p:cNvCxnSpPr>
            <p:nvPr/>
          </p:nvCxnSpPr>
          <p:spPr bwMode="auto">
            <a:xfrm flipH="1" flipV="1">
              <a:off x="1255713" y="3733800"/>
              <a:ext cx="522287" cy="200025"/>
            </a:xfrm>
            <a:prstGeom prst="line">
              <a:avLst/>
            </a:prstGeom>
            <a:noFill/>
            <a:ln w="38100" algn="ctr">
              <a:solidFill>
                <a:srgbClr val="4A7EBB"/>
              </a:solidFill>
              <a:round/>
              <a:headEnd/>
              <a:tailEnd/>
            </a:ln>
          </p:spPr>
        </p:cxnSp>
        <p:cxnSp>
          <p:nvCxnSpPr>
            <p:cNvPr id="40005" name="直接连接符 300"/>
            <p:cNvCxnSpPr>
              <a:cxnSpLocks noChangeShapeType="1"/>
            </p:cNvCxnSpPr>
            <p:nvPr/>
          </p:nvCxnSpPr>
          <p:spPr bwMode="auto">
            <a:xfrm flipV="1">
              <a:off x="1778000" y="3741738"/>
              <a:ext cx="346075" cy="192087"/>
            </a:xfrm>
            <a:prstGeom prst="line">
              <a:avLst/>
            </a:prstGeom>
            <a:noFill/>
            <a:ln w="38100" algn="ctr">
              <a:solidFill>
                <a:srgbClr val="4A7EBB"/>
              </a:solidFill>
              <a:round/>
              <a:headEnd/>
              <a:tailEnd/>
            </a:ln>
          </p:spPr>
        </p:cxnSp>
        <p:pic>
          <p:nvPicPr>
            <p:cNvPr id="40006" name="Picture 31" descr="服务器类"/>
            <p:cNvPicPr>
              <a:picLocks noChangeAspect="1" noChangeArrowheads="1"/>
            </p:cNvPicPr>
            <p:nvPr/>
          </p:nvPicPr>
          <p:blipFill>
            <a:blip r:embed="rId6" cstate="print"/>
            <a:srcRect/>
            <a:stretch>
              <a:fillRect/>
            </a:stretch>
          </p:blipFill>
          <p:spPr bwMode="auto">
            <a:xfrm>
              <a:off x="1462088" y="4508500"/>
              <a:ext cx="150812" cy="215900"/>
            </a:xfrm>
            <a:prstGeom prst="rect">
              <a:avLst/>
            </a:prstGeom>
            <a:noFill/>
            <a:ln w="9525">
              <a:noFill/>
              <a:miter lim="800000"/>
              <a:headEnd/>
              <a:tailEnd/>
            </a:ln>
          </p:spPr>
        </p:pic>
        <p:pic>
          <p:nvPicPr>
            <p:cNvPr id="40007" name="Picture 31" descr="服务器类"/>
            <p:cNvPicPr>
              <a:picLocks noChangeAspect="1" noChangeArrowheads="1"/>
            </p:cNvPicPr>
            <p:nvPr/>
          </p:nvPicPr>
          <p:blipFill>
            <a:blip r:embed="rId6" cstate="print"/>
            <a:srcRect/>
            <a:stretch>
              <a:fillRect/>
            </a:stretch>
          </p:blipFill>
          <p:spPr bwMode="auto">
            <a:xfrm>
              <a:off x="1757363" y="4508500"/>
              <a:ext cx="150812" cy="215900"/>
            </a:xfrm>
            <a:prstGeom prst="rect">
              <a:avLst/>
            </a:prstGeom>
            <a:noFill/>
            <a:ln w="9525">
              <a:noFill/>
              <a:miter lim="800000"/>
              <a:headEnd/>
              <a:tailEnd/>
            </a:ln>
          </p:spPr>
        </p:pic>
        <p:pic>
          <p:nvPicPr>
            <p:cNvPr id="40008" name="Picture 31" descr="服务器类"/>
            <p:cNvPicPr>
              <a:picLocks noChangeAspect="1" noChangeArrowheads="1"/>
            </p:cNvPicPr>
            <p:nvPr/>
          </p:nvPicPr>
          <p:blipFill>
            <a:blip r:embed="rId6" cstate="print"/>
            <a:srcRect/>
            <a:stretch>
              <a:fillRect/>
            </a:stretch>
          </p:blipFill>
          <p:spPr bwMode="auto">
            <a:xfrm>
              <a:off x="1973263" y="4508500"/>
              <a:ext cx="150812" cy="215900"/>
            </a:xfrm>
            <a:prstGeom prst="rect">
              <a:avLst/>
            </a:prstGeom>
            <a:noFill/>
            <a:ln w="9525">
              <a:noFill/>
              <a:miter lim="800000"/>
              <a:headEnd/>
              <a:tailEnd/>
            </a:ln>
          </p:spPr>
        </p:pic>
        <p:pic>
          <p:nvPicPr>
            <p:cNvPr id="40009" name="Picture 31" descr="服务器类"/>
            <p:cNvPicPr>
              <a:picLocks noChangeAspect="1" noChangeArrowheads="1"/>
            </p:cNvPicPr>
            <p:nvPr/>
          </p:nvPicPr>
          <p:blipFill>
            <a:blip r:embed="rId6" cstate="print"/>
            <a:srcRect/>
            <a:stretch>
              <a:fillRect/>
            </a:stretch>
          </p:blipFill>
          <p:spPr bwMode="auto">
            <a:xfrm>
              <a:off x="749300" y="4508500"/>
              <a:ext cx="150813" cy="215900"/>
            </a:xfrm>
            <a:prstGeom prst="rect">
              <a:avLst/>
            </a:prstGeom>
            <a:noFill/>
            <a:ln w="9525">
              <a:noFill/>
              <a:miter lim="800000"/>
              <a:headEnd/>
              <a:tailEnd/>
            </a:ln>
          </p:spPr>
        </p:pic>
        <p:pic>
          <p:nvPicPr>
            <p:cNvPr id="40010" name="Picture 31" descr="服务器类"/>
            <p:cNvPicPr>
              <a:picLocks noChangeAspect="1" noChangeArrowheads="1"/>
            </p:cNvPicPr>
            <p:nvPr/>
          </p:nvPicPr>
          <p:blipFill>
            <a:blip r:embed="rId6" cstate="print"/>
            <a:srcRect/>
            <a:stretch>
              <a:fillRect/>
            </a:stretch>
          </p:blipFill>
          <p:spPr bwMode="auto">
            <a:xfrm>
              <a:off x="965200" y="4508500"/>
              <a:ext cx="150813" cy="215900"/>
            </a:xfrm>
            <a:prstGeom prst="rect">
              <a:avLst/>
            </a:prstGeom>
            <a:noFill/>
            <a:ln w="9525">
              <a:noFill/>
              <a:miter lim="800000"/>
              <a:headEnd/>
              <a:tailEnd/>
            </a:ln>
          </p:spPr>
        </p:pic>
        <p:pic>
          <p:nvPicPr>
            <p:cNvPr id="40011" name="Picture 31" descr="服务器类"/>
            <p:cNvPicPr>
              <a:picLocks noChangeAspect="1" noChangeArrowheads="1"/>
            </p:cNvPicPr>
            <p:nvPr/>
          </p:nvPicPr>
          <p:blipFill>
            <a:blip r:embed="rId6" cstate="print"/>
            <a:srcRect/>
            <a:stretch>
              <a:fillRect/>
            </a:stretch>
          </p:blipFill>
          <p:spPr bwMode="auto">
            <a:xfrm>
              <a:off x="1181100" y="4508500"/>
              <a:ext cx="150813" cy="215900"/>
            </a:xfrm>
            <a:prstGeom prst="rect">
              <a:avLst/>
            </a:prstGeom>
            <a:noFill/>
            <a:ln w="9525">
              <a:noFill/>
              <a:miter lim="800000"/>
              <a:headEnd/>
              <a:tailEnd/>
            </a:ln>
          </p:spPr>
        </p:pic>
        <p:cxnSp>
          <p:nvCxnSpPr>
            <p:cNvPr id="40012" name="直接连接符 307"/>
            <p:cNvCxnSpPr>
              <a:cxnSpLocks noChangeShapeType="1"/>
            </p:cNvCxnSpPr>
            <p:nvPr/>
          </p:nvCxnSpPr>
          <p:spPr bwMode="auto">
            <a:xfrm flipV="1">
              <a:off x="823913" y="4221163"/>
              <a:ext cx="161925" cy="287337"/>
            </a:xfrm>
            <a:prstGeom prst="line">
              <a:avLst/>
            </a:prstGeom>
            <a:noFill/>
            <a:ln w="9525" algn="ctr">
              <a:solidFill>
                <a:srgbClr val="4A7EBB"/>
              </a:solidFill>
              <a:round/>
              <a:headEnd/>
              <a:tailEnd/>
            </a:ln>
          </p:spPr>
        </p:cxnSp>
        <p:cxnSp>
          <p:nvCxnSpPr>
            <p:cNvPr id="40013" name="直接连接符 308"/>
            <p:cNvCxnSpPr>
              <a:cxnSpLocks noChangeShapeType="1"/>
            </p:cNvCxnSpPr>
            <p:nvPr/>
          </p:nvCxnSpPr>
          <p:spPr bwMode="auto">
            <a:xfrm flipH="1" flipV="1">
              <a:off x="985838" y="4221163"/>
              <a:ext cx="53975" cy="287337"/>
            </a:xfrm>
            <a:prstGeom prst="line">
              <a:avLst/>
            </a:prstGeom>
            <a:noFill/>
            <a:ln w="9525" algn="ctr">
              <a:solidFill>
                <a:srgbClr val="4A7EBB"/>
              </a:solidFill>
              <a:round/>
              <a:headEnd/>
              <a:tailEnd/>
            </a:ln>
          </p:spPr>
        </p:cxnSp>
        <p:cxnSp>
          <p:nvCxnSpPr>
            <p:cNvPr id="40014" name="直接连接符 309"/>
            <p:cNvCxnSpPr>
              <a:cxnSpLocks noChangeShapeType="1"/>
            </p:cNvCxnSpPr>
            <p:nvPr/>
          </p:nvCxnSpPr>
          <p:spPr bwMode="auto">
            <a:xfrm flipH="1" flipV="1">
              <a:off x="985838" y="4221163"/>
              <a:ext cx="269875" cy="287337"/>
            </a:xfrm>
            <a:prstGeom prst="line">
              <a:avLst/>
            </a:prstGeom>
            <a:noFill/>
            <a:ln w="9525" algn="ctr">
              <a:solidFill>
                <a:srgbClr val="4A7EBB"/>
              </a:solidFill>
              <a:round/>
              <a:headEnd/>
              <a:tailEnd/>
            </a:ln>
          </p:spPr>
        </p:cxnSp>
        <p:cxnSp>
          <p:nvCxnSpPr>
            <p:cNvPr id="40015" name="直接连接符 310"/>
            <p:cNvCxnSpPr>
              <a:cxnSpLocks noChangeShapeType="1"/>
            </p:cNvCxnSpPr>
            <p:nvPr/>
          </p:nvCxnSpPr>
          <p:spPr bwMode="auto">
            <a:xfrm flipV="1">
              <a:off x="1538288" y="4221163"/>
              <a:ext cx="239712" cy="287337"/>
            </a:xfrm>
            <a:prstGeom prst="line">
              <a:avLst/>
            </a:prstGeom>
            <a:noFill/>
            <a:ln w="9525" algn="ctr">
              <a:solidFill>
                <a:srgbClr val="4A7EBB"/>
              </a:solidFill>
              <a:round/>
              <a:headEnd/>
              <a:tailEnd/>
            </a:ln>
          </p:spPr>
        </p:cxnSp>
        <p:cxnSp>
          <p:nvCxnSpPr>
            <p:cNvPr id="40016" name="直接连接符 311"/>
            <p:cNvCxnSpPr>
              <a:cxnSpLocks noChangeShapeType="1"/>
            </p:cNvCxnSpPr>
            <p:nvPr/>
          </p:nvCxnSpPr>
          <p:spPr bwMode="auto">
            <a:xfrm flipH="1" flipV="1">
              <a:off x="1778000" y="4221163"/>
              <a:ext cx="53975" cy="287337"/>
            </a:xfrm>
            <a:prstGeom prst="line">
              <a:avLst/>
            </a:prstGeom>
            <a:noFill/>
            <a:ln w="9525" algn="ctr">
              <a:solidFill>
                <a:srgbClr val="4A7EBB"/>
              </a:solidFill>
              <a:round/>
              <a:headEnd/>
              <a:tailEnd/>
            </a:ln>
          </p:spPr>
        </p:cxnSp>
        <p:cxnSp>
          <p:nvCxnSpPr>
            <p:cNvPr id="40017" name="直接连接符 312"/>
            <p:cNvCxnSpPr>
              <a:cxnSpLocks noChangeShapeType="1"/>
            </p:cNvCxnSpPr>
            <p:nvPr/>
          </p:nvCxnSpPr>
          <p:spPr bwMode="auto">
            <a:xfrm flipH="1" flipV="1">
              <a:off x="1778000" y="4221163"/>
              <a:ext cx="269875" cy="287337"/>
            </a:xfrm>
            <a:prstGeom prst="line">
              <a:avLst/>
            </a:prstGeom>
            <a:noFill/>
            <a:ln w="9525" algn="ctr">
              <a:solidFill>
                <a:srgbClr val="4A7EBB"/>
              </a:solidFill>
              <a:round/>
              <a:headEnd/>
              <a:tailEnd/>
            </a:ln>
          </p:spPr>
        </p:cxnSp>
        <p:cxnSp>
          <p:nvCxnSpPr>
            <p:cNvPr id="40018" name="直接连接符 313"/>
            <p:cNvCxnSpPr>
              <a:cxnSpLocks noChangeShapeType="1"/>
            </p:cNvCxnSpPr>
            <p:nvPr/>
          </p:nvCxnSpPr>
          <p:spPr bwMode="auto">
            <a:xfrm flipH="1" flipV="1">
              <a:off x="985838" y="4221163"/>
              <a:ext cx="552450" cy="287337"/>
            </a:xfrm>
            <a:prstGeom prst="line">
              <a:avLst/>
            </a:prstGeom>
            <a:noFill/>
            <a:ln w="9525" algn="ctr">
              <a:solidFill>
                <a:srgbClr val="4A7EBB"/>
              </a:solidFill>
              <a:round/>
              <a:headEnd/>
              <a:tailEnd/>
            </a:ln>
          </p:spPr>
        </p:cxnSp>
        <p:sp>
          <p:nvSpPr>
            <p:cNvPr id="40019" name="椭圆 314"/>
            <p:cNvSpPr>
              <a:spLocks noChangeArrowheads="1"/>
            </p:cNvSpPr>
            <p:nvPr/>
          </p:nvSpPr>
          <p:spPr bwMode="auto">
            <a:xfrm>
              <a:off x="1331913" y="4437063"/>
              <a:ext cx="360362"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40020" name="矩形 315"/>
            <p:cNvSpPr>
              <a:spLocks noChangeArrowheads="1"/>
            </p:cNvSpPr>
            <p:nvPr/>
          </p:nvSpPr>
          <p:spPr bwMode="auto">
            <a:xfrm>
              <a:off x="755650" y="3213100"/>
              <a:ext cx="1728788" cy="1152525"/>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40021" name="Picture 5" descr="通用交换机"/>
            <p:cNvPicPr>
              <a:picLocks noChangeAspect="1" noChangeArrowheads="1"/>
            </p:cNvPicPr>
            <p:nvPr/>
          </p:nvPicPr>
          <p:blipFill>
            <a:blip r:embed="rId5" cstate="print"/>
            <a:srcRect/>
            <a:stretch>
              <a:fillRect/>
            </a:stretch>
          </p:blipFill>
          <p:spPr bwMode="auto">
            <a:xfrm>
              <a:off x="2195513" y="3933825"/>
              <a:ext cx="317500" cy="287338"/>
            </a:xfrm>
            <a:prstGeom prst="rect">
              <a:avLst/>
            </a:prstGeom>
            <a:noFill/>
            <a:ln w="9525">
              <a:noFill/>
              <a:miter lim="800000"/>
              <a:headEnd/>
              <a:tailEnd/>
            </a:ln>
          </p:spPr>
        </p:pic>
        <p:cxnSp>
          <p:nvCxnSpPr>
            <p:cNvPr id="40022" name="直接连接符 317"/>
            <p:cNvCxnSpPr>
              <a:cxnSpLocks noChangeShapeType="1"/>
            </p:cNvCxnSpPr>
            <p:nvPr/>
          </p:nvCxnSpPr>
          <p:spPr bwMode="auto">
            <a:xfrm flipH="1" flipV="1">
              <a:off x="1255713" y="3733800"/>
              <a:ext cx="1098550" cy="200025"/>
            </a:xfrm>
            <a:prstGeom prst="line">
              <a:avLst/>
            </a:prstGeom>
            <a:noFill/>
            <a:ln w="38100" algn="ctr">
              <a:solidFill>
                <a:srgbClr val="4A7EBB"/>
              </a:solidFill>
              <a:round/>
              <a:headEnd/>
              <a:tailEnd/>
            </a:ln>
          </p:spPr>
        </p:cxnSp>
        <p:cxnSp>
          <p:nvCxnSpPr>
            <p:cNvPr id="40023" name="直接连接符 318"/>
            <p:cNvCxnSpPr>
              <a:cxnSpLocks noChangeShapeType="1"/>
            </p:cNvCxnSpPr>
            <p:nvPr/>
          </p:nvCxnSpPr>
          <p:spPr bwMode="auto">
            <a:xfrm flipH="1" flipV="1">
              <a:off x="2124075" y="3741738"/>
              <a:ext cx="230188" cy="192087"/>
            </a:xfrm>
            <a:prstGeom prst="line">
              <a:avLst/>
            </a:prstGeom>
            <a:noFill/>
            <a:ln w="38100" algn="ctr">
              <a:solidFill>
                <a:srgbClr val="4A7EBB"/>
              </a:solidFill>
              <a:round/>
              <a:headEnd/>
              <a:tailEnd/>
            </a:ln>
          </p:spPr>
        </p:cxnSp>
        <p:pic>
          <p:nvPicPr>
            <p:cNvPr id="40024" name="Picture 31" descr="服务器类"/>
            <p:cNvPicPr>
              <a:picLocks noChangeAspect="1" noChangeArrowheads="1"/>
            </p:cNvPicPr>
            <p:nvPr/>
          </p:nvPicPr>
          <p:blipFill>
            <a:blip r:embed="rId6" cstate="print"/>
            <a:srcRect/>
            <a:stretch>
              <a:fillRect/>
            </a:stretch>
          </p:blipFill>
          <p:spPr bwMode="auto">
            <a:xfrm>
              <a:off x="2339975" y="4508500"/>
              <a:ext cx="150813" cy="215900"/>
            </a:xfrm>
            <a:prstGeom prst="rect">
              <a:avLst/>
            </a:prstGeom>
            <a:noFill/>
            <a:ln w="9525">
              <a:noFill/>
              <a:miter lim="800000"/>
              <a:headEnd/>
              <a:tailEnd/>
            </a:ln>
          </p:spPr>
        </p:pic>
        <p:pic>
          <p:nvPicPr>
            <p:cNvPr id="40025" name="Picture 31" descr="服务器类"/>
            <p:cNvPicPr>
              <a:picLocks noChangeAspect="1" noChangeArrowheads="1"/>
            </p:cNvPicPr>
            <p:nvPr/>
          </p:nvPicPr>
          <p:blipFill>
            <a:blip r:embed="rId6" cstate="print"/>
            <a:srcRect/>
            <a:stretch>
              <a:fillRect/>
            </a:stretch>
          </p:blipFill>
          <p:spPr bwMode="auto">
            <a:xfrm>
              <a:off x="2555875" y="4508500"/>
              <a:ext cx="150813" cy="215900"/>
            </a:xfrm>
            <a:prstGeom prst="rect">
              <a:avLst/>
            </a:prstGeom>
            <a:noFill/>
            <a:ln w="9525">
              <a:noFill/>
              <a:miter lim="800000"/>
              <a:headEnd/>
              <a:tailEnd/>
            </a:ln>
          </p:spPr>
        </p:pic>
        <p:cxnSp>
          <p:nvCxnSpPr>
            <p:cNvPr id="40026" name="直接连接符 321"/>
            <p:cNvCxnSpPr>
              <a:cxnSpLocks noChangeShapeType="1"/>
            </p:cNvCxnSpPr>
            <p:nvPr/>
          </p:nvCxnSpPr>
          <p:spPr bwMode="auto">
            <a:xfrm flipH="1" flipV="1">
              <a:off x="1778000" y="4221163"/>
              <a:ext cx="636588" cy="287337"/>
            </a:xfrm>
            <a:prstGeom prst="line">
              <a:avLst/>
            </a:prstGeom>
            <a:noFill/>
            <a:ln w="9525" algn="ctr">
              <a:solidFill>
                <a:srgbClr val="4A7EBB"/>
              </a:solidFill>
              <a:round/>
              <a:headEnd/>
              <a:tailEnd/>
            </a:ln>
          </p:spPr>
        </p:cxnSp>
        <p:cxnSp>
          <p:nvCxnSpPr>
            <p:cNvPr id="40027" name="直接连接符 322"/>
            <p:cNvCxnSpPr>
              <a:cxnSpLocks noChangeShapeType="1"/>
            </p:cNvCxnSpPr>
            <p:nvPr/>
          </p:nvCxnSpPr>
          <p:spPr bwMode="auto">
            <a:xfrm flipH="1" flipV="1">
              <a:off x="2354263" y="4221163"/>
              <a:ext cx="60325" cy="287337"/>
            </a:xfrm>
            <a:prstGeom prst="line">
              <a:avLst/>
            </a:prstGeom>
            <a:noFill/>
            <a:ln w="9525" algn="ctr">
              <a:solidFill>
                <a:srgbClr val="4A7EBB"/>
              </a:solidFill>
              <a:round/>
              <a:headEnd/>
              <a:tailEnd/>
            </a:ln>
          </p:spPr>
        </p:cxnSp>
        <p:cxnSp>
          <p:nvCxnSpPr>
            <p:cNvPr id="40028" name="直接连接符 323"/>
            <p:cNvCxnSpPr>
              <a:cxnSpLocks noChangeShapeType="1"/>
            </p:cNvCxnSpPr>
            <p:nvPr/>
          </p:nvCxnSpPr>
          <p:spPr bwMode="auto">
            <a:xfrm flipH="1" flipV="1">
              <a:off x="2354263" y="4221163"/>
              <a:ext cx="276225" cy="287337"/>
            </a:xfrm>
            <a:prstGeom prst="line">
              <a:avLst/>
            </a:prstGeom>
            <a:noFill/>
            <a:ln w="9525" algn="ctr">
              <a:solidFill>
                <a:srgbClr val="4A7EBB"/>
              </a:solidFill>
              <a:round/>
              <a:headEnd/>
              <a:tailEnd/>
            </a:ln>
          </p:spPr>
        </p:cxnSp>
        <p:pic>
          <p:nvPicPr>
            <p:cNvPr id="40029" name="Picture 6" descr="s7500e"/>
            <p:cNvPicPr>
              <a:picLocks noChangeAspect="1" noChangeArrowheads="1"/>
            </p:cNvPicPr>
            <p:nvPr/>
          </p:nvPicPr>
          <p:blipFill>
            <a:blip r:embed="rId7" cstate="print"/>
            <a:srcRect/>
            <a:stretch>
              <a:fillRect/>
            </a:stretch>
          </p:blipFill>
          <p:spPr bwMode="auto">
            <a:xfrm>
              <a:off x="3492500" y="3284538"/>
              <a:ext cx="425450" cy="522287"/>
            </a:xfrm>
            <a:prstGeom prst="rect">
              <a:avLst/>
            </a:prstGeom>
            <a:noFill/>
            <a:ln w="9525">
              <a:noFill/>
              <a:miter lim="800000"/>
              <a:headEnd/>
              <a:tailEnd/>
            </a:ln>
          </p:spPr>
        </p:pic>
        <p:pic>
          <p:nvPicPr>
            <p:cNvPr id="40030" name="Picture 6" descr="s7500e"/>
            <p:cNvPicPr>
              <a:picLocks noChangeAspect="1" noChangeArrowheads="1"/>
            </p:cNvPicPr>
            <p:nvPr/>
          </p:nvPicPr>
          <p:blipFill>
            <a:blip r:embed="rId4" cstate="print"/>
            <a:srcRect/>
            <a:stretch>
              <a:fillRect/>
            </a:stretch>
          </p:blipFill>
          <p:spPr bwMode="auto">
            <a:xfrm>
              <a:off x="4284663" y="3284538"/>
              <a:ext cx="431800" cy="530225"/>
            </a:xfrm>
            <a:prstGeom prst="rect">
              <a:avLst/>
            </a:prstGeom>
            <a:noFill/>
            <a:ln w="9525">
              <a:noFill/>
              <a:miter lim="800000"/>
              <a:headEnd/>
              <a:tailEnd/>
            </a:ln>
          </p:spPr>
        </p:pic>
        <p:cxnSp>
          <p:nvCxnSpPr>
            <p:cNvPr id="40031" name="直接连接符 326"/>
            <p:cNvCxnSpPr>
              <a:cxnSpLocks noChangeShapeType="1"/>
            </p:cNvCxnSpPr>
            <p:nvPr/>
          </p:nvCxnSpPr>
          <p:spPr bwMode="auto">
            <a:xfrm>
              <a:off x="3917950" y="3544888"/>
              <a:ext cx="366713" cy="4762"/>
            </a:xfrm>
            <a:prstGeom prst="line">
              <a:avLst/>
            </a:prstGeom>
            <a:noFill/>
            <a:ln w="57150" algn="ctr">
              <a:solidFill>
                <a:srgbClr val="4A7EBB"/>
              </a:solidFill>
              <a:round/>
              <a:headEnd/>
              <a:tailEnd/>
            </a:ln>
          </p:spPr>
        </p:cxnSp>
        <p:pic>
          <p:nvPicPr>
            <p:cNvPr id="40032" name="Picture 5" descr="通用交换机"/>
            <p:cNvPicPr>
              <a:picLocks noChangeAspect="1" noChangeArrowheads="1"/>
            </p:cNvPicPr>
            <p:nvPr/>
          </p:nvPicPr>
          <p:blipFill>
            <a:blip r:embed="rId5" cstate="print"/>
            <a:srcRect/>
            <a:stretch>
              <a:fillRect/>
            </a:stretch>
          </p:blipFill>
          <p:spPr bwMode="auto">
            <a:xfrm>
              <a:off x="3276600" y="4005263"/>
              <a:ext cx="317500" cy="287337"/>
            </a:xfrm>
            <a:prstGeom prst="rect">
              <a:avLst/>
            </a:prstGeom>
            <a:noFill/>
            <a:ln w="9525">
              <a:noFill/>
              <a:miter lim="800000"/>
              <a:headEnd/>
              <a:tailEnd/>
            </a:ln>
          </p:spPr>
        </p:pic>
        <p:pic>
          <p:nvPicPr>
            <p:cNvPr id="40033" name="Picture 5" descr="通用交换机"/>
            <p:cNvPicPr>
              <a:picLocks noChangeAspect="1" noChangeArrowheads="1"/>
            </p:cNvPicPr>
            <p:nvPr/>
          </p:nvPicPr>
          <p:blipFill>
            <a:blip r:embed="rId8" cstate="print"/>
            <a:srcRect/>
            <a:stretch>
              <a:fillRect/>
            </a:stretch>
          </p:blipFill>
          <p:spPr bwMode="auto">
            <a:xfrm>
              <a:off x="4067175" y="4005263"/>
              <a:ext cx="319088" cy="287337"/>
            </a:xfrm>
            <a:prstGeom prst="rect">
              <a:avLst/>
            </a:prstGeom>
            <a:noFill/>
            <a:ln w="9525">
              <a:noFill/>
              <a:miter lim="800000"/>
              <a:headEnd/>
              <a:tailEnd/>
            </a:ln>
          </p:spPr>
        </p:pic>
        <p:cxnSp>
          <p:nvCxnSpPr>
            <p:cNvPr id="40034" name="直接连接符 329"/>
            <p:cNvCxnSpPr>
              <a:cxnSpLocks noChangeShapeType="1"/>
            </p:cNvCxnSpPr>
            <p:nvPr/>
          </p:nvCxnSpPr>
          <p:spPr bwMode="auto">
            <a:xfrm flipV="1">
              <a:off x="3435350" y="3806825"/>
              <a:ext cx="269875" cy="198438"/>
            </a:xfrm>
            <a:prstGeom prst="line">
              <a:avLst/>
            </a:prstGeom>
            <a:noFill/>
            <a:ln w="38100" algn="ctr">
              <a:solidFill>
                <a:srgbClr val="4A7EBB"/>
              </a:solidFill>
              <a:round/>
              <a:headEnd/>
              <a:tailEnd/>
            </a:ln>
          </p:spPr>
        </p:cxnSp>
        <p:cxnSp>
          <p:nvCxnSpPr>
            <p:cNvPr id="40035" name="直接连接符 330"/>
            <p:cNvCxnSpPr>
              <a:cxnSpLocks noChangeShapeType="1"/>
            </p:cNvCxnSpPr>
            <p:nvPr/>
          </p:nvCxnSpPr>
          <p:spPr bwMode="auto">
            <a:xfrm flipV="1">
              <a:off x="3435350" y="3814763"/>
              <a:ext cx="1065213" cy="190500"/>
            </a:xfrm>
            <a:prstGeom prst="line">
              <a:avLst/>
            </a:prstGeom>
            <a:noFill/>
            <a:ln w="38100" algn="ctr">
              <a:solidFill>
                <a:srgbClr val="4A7EBB"/>
              </a:solidFill>
              <a:round/>
              <a:headEnd/>
              <a:tailEnd/>
            </a:ln>
          </p:spPr>
        </p:cxnSp>
        <p:cxnSp>
          <p:nvCxnSpPr>
            <p:cNvPr id="40036" name="直接连接符 331"/>
            <p:cNvCxnSpPr>
              <a:cxnSpLocks noChangeShapeType="1"/>
            </p:cNvCxnSpPr>
            <p:nvPr/>
          </p:nvCxnSpPr>
          <p:spPr bwMode="auto">
            <a:xfrm flipH="1" flipV="1">
              <a:off x="3705225" y="3806825"/>
              <a:ext cx="522288" cy="198438"/>
            </a:xfrm>
            <a:prstGeom prst="line">
              <a:avLst/>
            </a:prstGeom>
            <a:noFill/>
            <a:ln w="38100" algn="ctr">
              <a:solidFill>
                <a:srgbClr val="4A7EBB"/>
              </a:solidFill>
              <a:round/>
              <a:headEnd/>
              <a:tailEnd/>
            </a:ln>
          </p:spPr>
        </p:cxnSp>
        <p:cxnSp>
          <p:nvCxnSpPr>
            <p:cNvPr id="40037" name="直接连接符 332"/>
            <p:cNvCxnSpPr>
              <a:cxnSpLocks noChangeShapeType="1"/>
            </p:cNvCxnSpPr>
            <p:nvPr/>
          </p:nvCxnSpPr>
          <p:spPr bwMode="auto">
            <a:xfrm flipV="1">
              <a:off x="4227513" y="3814763"/>
              <a:ext cx="273050" cy="190500"/>
            </a:xfrm>
            <a:prstGeom prst="line">
              <a:avLst/>
            </a:prstGeom>
            <a:noFill/>
            <a:ln w="38100" algn="ctr">
              <a:solidFill>
                <a:srgbClr val="4A7EBB"/>
              </a:solidFill>
              <a:round/>
              <a:headEnd/>
              <a:tailEnd/>
            </a:ln>
          </p:spPr>
        </p:cxnSp>
        <p:pic>
          <p:nvPicPr>
            <p:cNvPr id="40038" name="Picture 31" descr="服务器类"/>
            <p:cNvPicPr>
              <a:picLocks noChangeAspect="1" noChangeArrowheads="1"/>
            </p:cNvPicPr>
            <p:nvPr/>
          </p:nvPicPr>
          <p:blipFill>
            <a:blip r:embed="rId6" cstate="print"/>
            <a:srcRect/>
            <a:stretch>
              <a:fillRect/>
            </a:stretch>
          </p:blipFill>
          <p:spPr bwMode="auto">
            <a:xfrm>
              <a:off x="3911600" y="4581525"/>
              <a:ext cx="149225" cy="215900"/>
            </a:xfrm>
            <a:prstGeom prst="rect">
              <a:avLst/>
            </a:prstGeom>
            <a:noFill/>
            <a:ln w="9525">
              <a:noFill/>
              <a:miter lim="800000"/>
              <a:headEnd/>
              <a:tailEnd/>
            </a:ln>
          </p:spPr>
        </p:pic>
        <p:pic>
          <p:nvPicPr>
            <p:cNvPr id="40039" name="Picture 31" descr="服务器类"/>
            <p:cNvPicPr>
              <a:picLocks noChangeAspect="1" noChangeArrowheads="1"/>
            </p:cNvPicPr>
            <p:nvPr/>
          </p:nvPicPr>
          <p:blipFill>
            <a:blip r:embed="rId6" cstate="print"/>
            <a:srcRect/>
            <a:stretch>
              <a:fillRect/>
            </a:stretch>
          </p:blipFill>
          <p:spPr bwMode="auto">
            <a:xfrm>
              <a:off x="4205288" y="4581525"/>
              <a:ext cx="150812" cy="215900"/>
            </a:xfrm>
            <a:prstGeom prst="rect">
              <a:avLst/>
            </a:prstGeom>
            <a:noFill/>
            <a:ln w="9525">
              <a:noFill/>
              <a:miter lim="800000"/>
              <a:headEnd/>
              <a:tailEnd/>
            </a:ln>
          </p:spPr>
        </p:pic>
        <p:pic>
          <p:nvPicPr>
            <p:cNvPr id="40040" name="Picture 31" descr="服务器类"/>
            <p:cNvPicPr>
              <a:picLocks noChangeAspect="1" noChangeArrowheads="1"/>
            </p:cNvPicPr>
            <p:nvPr/>
          </p:nvPicPr>
          <p:blipFill>
            <a:blip r:embed="rId6" cstate="print"/>
            <a:srcRect/>
            <a:stretch>
              <a:fillRect/>
            </a:stretch>
          </p:blipFill>
          <p:spPr bwMode="auto">
            <a:xfrm>
              <a:off x="4421188" y="4581525"/>
              <a:ext cx="150812" cy="215900"/>
            </a:xfrm>
            <a:prstGeom prst="rect">
              <a:avLst/>
            </a:prstGeom>
            <a:noFill/>
            <a:ln w="9525">
              <a:noFill/>
              <a:miter lim="800000"/>
              <a:headEnd/>
              <a:tailEnd/>
            </a:ln>
          </p:spPr>
        </p:pic>
        <p:pic>
          <p:nvPicPr>
            <p:cNvPr id="40041" name="Picture 31" descr="服务器类"/>
            <p:cNvPicPr>
              <a:picLocks noChangeAspect="1" noChangeArrowheads="1"/>
            </p:cNvPicPr>
            <p:nvPr/>
          </p:nvPicPr>
          <p:blipFill>
            <a:blip r:embed="rId6" cstate="print"/>
            <a:srcRect/>
            <a:stretch>
              <a:fillRect/>
            </a:stretch>
          </p:blipFill>
          <p:spPr bwMode="auto">
            <a:xfrm>
              <a:off x="3197225" y="4581525"/>
              <a:ext cx="150813" cy="215900"/>
            </a:xfrm>
            <a:prstGeom prst="rect">
              <a:avLst/>
            </a:prstGeom>
            <a:noFill/>
            <a:ln w="9525">
              <a:noFill/>
              <a:miter lim="800000"/>
              <a:headEnd/>
              <a:tailEnd/>
            </a:ln>
          </p:spPr>
        </p:pic>
        <p:pic>
          <p:nvPicPr>
            <p:cNvPr id="40042" name="Picture 31" descr="服务器类"/>
            <p:cNvPicPr>
              <a:picLocks noChangeAspect="1" noChangeArrowheads="1"/>
            </p:cNvPicPr>
            <p:nvPr/>
          </p:nvPicPr>
          <p:blipFill>
            <a:blip r:embed="rId6" cstate="print"/>
            <a:srcRect/>
            <a:stretch>
              <a:fillRect/>
            </a:stretch>
          </p:blipFill>
          <p:spPr bwMode="auto">
            <a:xfrm>
              <a:off x="3413125" y="4581525"/>
              <a:ext cx="150813" cy="215900"/>
            </a:xfrm>
            <a:prstGeom prst="rect">
              <a:avLst/>
            </a:prstGeom>
            <a:noFill/>
            <a:ln w="9525">
              <a:noFill/>
              <a:miter lim="800000"/>
              <a:headEnd/>
              <a:tailEnd/>
            </a:ln>
          </p:spPr>
        </p:pic>
        <p:pic>
          <p:nvPicPr>
            <p:cNvPr id="40043" name="Picture 31" descr="服务器类"/>
            <p:cNvPicPr>
              <a:picLocks noChangeAspect="1" noChangeArrowheads="1"/>
            </p:cNvPicPr>
            <p:nvPr/>
          </p:nvPicPr>
          <p:blipFill>
            <a:blip r:embed="rId6" cstate="print"/>
            <a:srcRect/>
            <a:stretch>
              <a:fillRect/>
            </a:stretch>
          </p:blipFill>
          <p:spPr bwMode="auto">
            <a:xfrm>
              <a:off x="3629025" y="4581525"/>
              <a:ext cx="150813" cy="215900"/>
            </a:xfrm>
            <a:prstGeom prst="rect">
              <a:avLst/>
            </a:prstGeom>
            <a:noFill/>
            <a:ln w="9525">
              <a:noFill/>
              <a:miter lim="800000"/>
              <a:headEnd/>
              <a:tailEnd/>
            </a:ln>
          </p:spPr>
        </p:pic>
        <p:cxnSp>
          <p:nvCxnSpPr>
            <p:cNvPr id="40044" name="直接连接符 339"/>
            <p:cNvCxnSpPr>
              <a:cxnSpLocks noChangeShapeType="1"/>
            </p:cNvCxnSpPr>
            <p:nvPr/>
          </p:nvCxnSpPr>
          <p:spPr bwMode="auto">
            <a:xfrm flipV="1">
              <a:off x="3273425" y="4292600"/>
              <a:ext cx="161925" cy="288925"/>
            </a:xfrm>
            <a:prstGeom prst="line">
              <a:avLst/>
            </a:prstGeom>
            <a:noFill/>
            <a:ln w="9525" algn="ctr">
              <a:solidFill>
                <a:srgbClr val="4A7EBB"/>
              </a:solidFill>
              <a:round/>
              <a:headEnd/>
              <a:tailEnd/>
            </a:ln>
          </p:spPr>
        </p:cxnSp>
        <p:cxnSp>
          <p:nvCxnSpPr>
            <p:cNvPr id="40045" name="直接连接符 340"/>
            <p:cNvCxnSpPr>
              <a:cxnSpLocks noChangeShapeType="1"/>
            </p:cNvCxnSpPr>
            <p:nvPr/>
          </p:nvCxnSpPr>
          <p:spPr bwMode="auto">
            <a:xfrm flipH="1" flipV="1">
              <a:off x="3435350" y="4292600"/>
              <a:ext cx="53975" cy="288925"/>
            </a:xfrm>
            <a:prstGeom prst="line">
              <a:avLst/>
            </a:prstGeom>
            <a:noFill/>
            <a:ln w="9525" algn="ctr">
              <a:solidFill>
                <a:srgbClr val="4A7EBB"/>
              </a:solidFill>
              <a:round/>
              <a:headEnd/>
              <a:tailEnd/>
            </a:ln>
          </p:spPr>
        </p:cxnSp>
        <p:cxnSp>
          <p:nvCxnSpPr>
            <p:cNvPr id="40046" name="直接连接符 341"/>
            <p:cNvCxnSpPr>
              <a:cxnSpLocks noChangeShapeType="1"/>
            </p:cNvCxnSpPr>
            <p:nvPr/>
          </p:nvCxnSpPr>
          <p:spPr bwMode="auto">
            <a:xfrm flipH="1" flipV="1">
              <a:off x="3435350" y="4292600"/>
              <a:ext cx="269875" cy="288925"/>
            </a:xfrm>
            <a:prstGeom prst="line">
              <a:avLst/>
            </a:prstGeom>
            <a:noFill/>
            <a:ln w="9525" algn="ctr">
              <a:solidFill>
                <a:srgbClr val="4A7EBB"/>
              </a:solidFill>
              <a:round/>
              <a:headEnd/>
              <a:tailEnd/>
            </a:ln>
          </p:spPr>
        </p:cxnSp>
        <p:cxnSp>
          <p:nvCxnSpPr>
            <p:cNvPr id="40047" name="直接连接符 342"/>
            <p:cNvCxnSpPr>
              <a:cxnSpLocks noChangeShapeType="1"/>
            </p:cNvCxnSpPr>
            <p:nvPr/>
          </p:nvCxnSpPr>
          <p:spPr bwMode="auto">
            <a:xfrm flipV="1">
              <a:off x="3986213" y="4292600"/>
              <a:ext cx="241300" cy="288925"/>
            </a:xfrm>
            <a:prstGeom prst="line">
              <a:avLst/>
            </a:prstGeom>
            <a:noFill/>
            <a:ln w="9525" algn="ctr">
              <a:solidFill>
                <a:srgbClr val="4A7EBB"/>
              </a:solidFill>
              <a:round/>
              <a:headEnd/>
              <a:tailEnd/>
            </a:ln>
          </p:spPr>
        </p:cxnSp>
        <p:cxnSp>
          <p:nvCxnSpPr>
            <p:cNvPr id="40048" name="直接连接符 343"/>
            <p:cNvCxnSpPr>
              <a:cxnSpLocks noChangeShapeType="1"/>
            </p:cNvCxnSpPr>
            <p:nvPr/>
          </p:nvCxnSpPr>
          <p:spPr bwMode="auto">
            <a:xfrm flipH="1" flipV="1">
              <a:off x="4227513" y="4292600"/>
              <a:ext cx="53975" cy="288925"/>
            </a:xfrm>
            <a:prstGeom prst="line">
              <a:avLst/>
            </a:prstGeom>
            <a:noFill/>
            <a:ln w="9525" algn="ctr">
              <a:solidFill>
                <a:srgbClr val="4A7EBB"/>
              </a:solidFill>
              <a:round/>
              <a:headEnd/>
              <a:tailEnd/>
            </a:ln>
          </p:spPr>
        </p:cxnSp>
        <p:cxnSp>
          <p:nvCxnSpPr>
            <p:cNvPr id="40049" name="直接连接符 344"/>
            <p:cNvCxnSpPr>
              <a:cxnSpLocks noChangeShapeType="1"/>
            </p:cNvCxnSpPr>
            <p:nvPr/>
          </p:nvCxnSpPr>
          <p:spPr bwMode="auto">
            <a:xfrm flipH="1" flipV="1">
              <a:off x="4227513" y="4292600"/>
              <a:ext cx="269875" cy="288925"/>
            </a:xfrm>
            <a:prstGeom prst="line">
              <a:avLst/>
            </a:prstGeom>
            <a:noFill/>
            <a:ln w="9525" algn="ctr">
              <a:solidFill>
                <a:srgbClr val="4A7EBB"/>
              </a:solidFill>
              <a:round/>
              <a:headEnd/>
              <a:tailEnd/>
            </a:ln>
          </p:spPr>
        </p:cxnSp>
        <p:cxnSp>
          <p:nvCxnSpPr>
            <p:cNvPr id="40050" name="直接连接符 345"/>
            <p:cNvCxnSpPr>
              <a:cxnSpLocks noChangeShapeType="1"/>
            </p:cNvCxnSpPr>
            <p:nvPr/>
          </p:nvCxnSpPr>
          <p:spPr bwMode="auto">
            <a:xfrm flipH="1" flipV="1">
              <a:off x="3435350" y="4292600"/>
              <a:ext cx="550863" cy="288925"/>
            </a:xfrm>
            <a:prstGeom prst="line">
              <a:avLst/>
            </a:prstGeom>
            <a:noFill/>
            <a:ln w="9525" algn="ctr">
              <a:solidFill>
                <a:srgbClr val="4A7EBB"/>
              </a:solidFill>
              <a:round/>
              <a:headEnd/>
              <a:tailEnd/>
            </a:ln>
          </p:spPr>
        </p:cxnSp>
        <p:sp>
          <p:nvSpPr>
            <p:cNvPr id="40051" name="椭圆 346"/>
            <p:cNvSpPr>
              <a:spLocks noChangeArrowheads="1"/>
            </p:cNvSpPr>
            <p:nvPr/>
          </p:nvSpPr>
          <p:spPr bwMode="auto">
            <a:xfrm>
              <a:off x="3779838" y="4508500"/>
              <a:ext cx="360362" cy="73025"/>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40052" name="矩形 347"/>
            <p:cNvSpPr>
              <a:spLocks noChangeArrowheads="1"/>
            </p:cNvSpPr>
            <p:nvPr/>
          </p:nvSpPr>
          <p:spPr bwMode="auto">
            <a:xfrm>
              <a:off x="3203575" y="3141663"/>
              <a:ext cx="2663825" cy="1295400"/>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40053" name="Picture 5" descr="通用交换机"/>
            <p:cNvPicPr>
              <a:picLocks noChangeAspect="1" noChangeArrowheads="1"/>
            </p:cNvPicPr>
            <p:nvPr/>
          </p:nvPicPr>
          <p:blipFill>
            <a:blip r:embed="rId5" cstate="print"/>
            <a:srcRect/>
            <a:stretch>
              <a:fillRect/>
            </a:stretch>
          </p:blipFill>
          <p:spPr bwMode="auto">
            <a:xfrm>
              <a:off x="4643438" y="4005263"/>
              <a:ext cx="317500" cy="287337"/>
            </a:xfrm>
            <a:prstGeom prst="rect">
              <a:avLst/>
            </a:prstGeom>
            <a:noFill/>
            <a:ln w="9525">
              <a:noFill/>
              <a:miter lim="800000"/>
              <a:headEnd/>
              <a:tailEnd/>
            </a:ln>
          </p:spPr>
        </p:pic>
        <p:cxnSp>
          <p:nvCxnSpPr>
            <p:cNvPr id="40054" name="直接连接符 349"/>
            <p:cNvCxnSpPr>
              <a:cxnSpLocks noChangeShapeType="1"/>
            </p:cNvCxnSpPr>
            <p:nvPr/>
          </p:nvCxnSpPr>
          <p:spPr bwMode="auto">
            <a:xfrm flipH="1" flipV="1">
              <a:off x="3705225" y="3806825"/>
              <a:ext cx="1096963" cy="198438"/>
            </a:xfrm>
            <a:prstGeom prst="line">
              <a:avLst/>
            </a:prstGeom>
            <a:noFill/>
            <a:ln w="38100" algn="ctr">
              <a:solidFill>
                <a:srgbClr val="4A7EBB"/>
              </a:solidFill>
              <a:round/>
              <a:headEnd/>
              <a:tailEnd/>
            </a:ln>
          </p:spPr>
        </p:cxnSp>
        <p:cxnSp>
          <p:nvCxnSpPr>
            <p:cNvPr id="40055" name="直接连接符 350"/>
            <p:cNvCxnSpPr>
              <a:cxnSpLocks noChangeShapeType="1"/>
            </p:cNvCxnSpPr>
            <p:nvPr/>
          </p:nvCxnSpPr>
          <p:spPr bwMode="auto">
            <a:xfrm flipV="1">
              <a:off x="4802188" y="3814763"/>
              <a:ext cx="490537" cy="190500"/>
            </a:xfrm>
            <a:prstGeom prst="line">
              <a:avLst/>
            </a:prstGeom>
            <a:noFill/>
            <a:ln w="38100" algn="ctr">
              <a:solidFill>
                <a:srgbClr val="4A7EBB"/>
              </a:solidFill>
              <a:round/>
              <a:headEnd/>
              <a:tailEnd/>
            </a:ln>
          </p:spPr>
        </p:cxnSp>
        <p:pic>
          <p:nvPicPr>
            <p:cNvPr id="40056" name="Picture 31" descr="服务器类"/>
            <p:cNvPicPr>
              <a:picLocks noChangeAspect="1" noChangeArrowheads="1"/>
            </p:cNvPicPr>
            <p:nvPr/>
          </p:nvPicPr>
          <p:blipFill>
            <a:blip r:embed="rId6" cstate="print"/>
            <a:srcRect/>
            <a:stretch>
              <a:fillRect/>
            </a:stretch>
          </p:blipFill>
          <p:spPr bwMode="auto">
            <a:xfrm>
              <a:off x="4787900" y="4581525"/>
              <a:ext cx="150813" cy="215900"/>
            </a:xfrm>
            <a:prstGeom prst="rect">
              <a:avLst/>
            </a:prstGeom>
            <a:noFill/>
            <a:ln w="9525">
              <a:noFill/>
              <a:miter lim="800000"/>
              <a:headEnd/>
              <a:tailEnd/>
            </a:ln>
          </p:spPr>
        </p:pic>
        <p:pic>
          <p:nvPicPr>
            <p:cNvPr id="40057" name="Picture 31" descr="服务器类"/>
            <p:cNvPicPr>
              <a:picLocks noChangeAspect="1" noChangeArrowheads="1"/>
            </p:cNvPicPr>
            <p:nvPr/>
          </p:nvPicPr>
          <p:blipFill>
            <a:blip r:embed="rId6" cstate="print"/>
            <a:srcRect/>
            <a:stretch>
              <a:fillRect/>
            </a:stretch>
          </p:blipFill>
          <p:spPr bwMode="auto">
            <a:xfrm>
              <a:off x="5003800" y="4581525"/>
              <a:ext cx="150813" cy="215900"/>
            </a:xfrm>
            <a:prstGeom prst="rect">
              <a:avLst/>
            </a:prstGeom>
            <a:noFill/>
            <a:ln w="9525">
              <a:noFill/>
              <a:miter lim="800000"/>
              <a:headEnd/>
              <a:tailEnd/>
            </a:ln>
          </p:spPr>
        </p:pic>
        <p:cxnSp>
          <p:nvCxnSpPr>
            <p:cNvPr id="40058" name="直接连接符 353"/>
            <p:cNvCxnSpPr>
              <a:cxnSpLocks noChangeShapeType="1"/>
            </p:cNvCxnSpPr>
            <p:nvPr/>
          </p:nvCxnSpPr>
          <p:spPr bwMode="auto">
            <a:xfrm flipH="1" flipV="1">
              <a:off x="4227513" y="4292600"/>
              <a:ext cx="635000" cy="288925"/>
            </a:xfrm>
            <a:prstGeom prst="line">
              <a:avLst/>
            </a:prstGeom>
            <a:noFill/>
            <a:ln w="9525" algn="ctr">
              <a:solidFill>
                <a:srgbClr val="4A7EBB"/>
              </a:solidFill>
              <a:round/>
              <a:headEnd/>
              <a:tailEnd/>
            </a:ln>
          </p:spPr>
        </p:cxnSp>
        <p:cxnSp>
          <p:nvCxnSpPr>
            <p:cNvPr id="40059" name="直接连接符 354"/>
            <p:cNvCxnSpPr>
              <a:cxnSpLocks noChangeShapeType="1"/>
            </p:cNvCxnSpPr>
            <p:nvPr/>
          </p:nvCxnSpPr>
          <p:spPr bwMode="auto">
            <a:xfrm flipH="1" flipV="1">
              <a:off x="4802188" y="4292600"/>
              <a:ext cx="60325" cy="288925"/>
            </a:xfrm>
            <a:prstGeom prst="line">
              <a:avLst/>
            </a:prstGeom>
            <a:noFill/>
            <a:ln w="9525" algn="ctr">
              <a:solidFill>
                <a:srgbClr val="4A7EBB"/>
              </a:solidFill>
              <a:round/>
              <a:headEnd/>
              <a:tailEnd/>
            </a:ln>
          </p:spPr>
        </p:cxnSp>
        <p:cxnSp>
          <p:nvCxnSpPr>
            <p:cNvPr id="40060" name="直接连接符 355"/>
            <p:cNvCxnSpPr>
              <a:cxnSpLocks noChangeShapeType="1"/>
            </p:cNvCxnSpPr>
            <p:nvPr/>
          </p:nvCxnSpPr>
          <p:spPr bwMode="auto">
            <a:xfrm flipH="1" flipV="1">
              <a:off x="4802188" y="4292600"/>
              <a:ext cx="277812" cy="288925"/>
            </a:xfrm>
            <a:prstGeom prst="line">
              <a:avLst/>
            </a:prstGeom>
            <a:noFill/>
            <a:ln w="9525" algn="ctr">
              <a:solidFill>
                <a:srgbClr val="4A7EBB"/>
              </a:solidFill>
              <a:round/>
              <a:headEnd/>
              <a:tailEnd/>
            </a:ln>
          </p:spPr>
        </p:cxnSp>
        <p:pic>
          <p:nvPicPr>
            <p:cNvPr id="40061" name="Picture 6" descr="s7500e"/>
            <p:cNvPicPr>
              <a:picLocks noChangeAspect="1" noChangeArrowheads="1"/>
            </p:cNvPicPr>
            <p:nvPr/>
          </p:nvPicPr>
          <p:blipFill>
            <a:blip r:embed="rId4" cstate="print"/>
            <a:srcRect/>
            <a:stretch>
              <a:fillRect/>
            </a:stretch>
          </p:blipFill>
          <p:spPr bwMode="auto">
            <a:xfrm>
              <a:off x="5076825" y="3284538"/>
              <a:ext cx="431800" cy="530225"/>
            </a:xfrm>
            <a:prstGeom prst="rect">
              <a:avLst/>
            </a:prstGeom>
            <a:noFill/>
            <a:ln w="9525">
              <a:noFill/>
              <a:miter lim="800000"/>
              <a:headEnd/>
              <a:tailEnd/>
            </a:ln>
          </p:spPr>
        </p:pic>
        <p:cxnSp>
          <p:nvCxnSpPr>
            <p:cNvPr id="40062" name="直接连接符 361"/>
            <p:cNvCxnSpPr>
              <a:cxnSpLocks noChangeShapeType="1"/>
            </p:cNvCxnSpPr>
            <p:nvPr/>
          </p:nvCxnSpPr>
          <p:spPr bwMode="auto">
            <a:xfrm>
              <a:off x="4716463" y="3549650"/>
              <a:ext cx="360362" cy="0"/>
            </a:xfrm>
            <a:prstGeom prst="line">
              <a:avLst/>
            </a:prstGeom>
            <a:noFill/>
            <a:ln w="57150" algn="ctr">
              <a:solidFill>
                <a:srgbClr val="4A7EBB"/>
              </a:solidFill>
              <a:round/>
              <a:headEnd/>
              <a:tailEnd/>
            </a:ln>
          </p:spPr>
        </p:cxnSp>
        <p:cxnSp>
          <p:nvCxnSpPr>
            <p:cNvPr id="40063" name="形状 365"/>
            <p:cNvCxnSpPr>
              <a:cxnSpLocks noChangeShapeType="1"/>
            </p:cNvCxnSpPr>
            <p:nvPr/>
          </p:nvCxnSpPr>
          <p:spPr bwMode="auto">
            <a:xfrm rot="10800000" flipH="1" flipV="1">
              <a:off x="3492500" y="3544888"/>
              <a:ext cx="2016125" cy="4762"/>
            </a:xfrm>
            <a:prstGeom prst="bentConnector5">
              <a:avLst>
                <a:gd name="adj1" fmla="val -11338"/>
                <a:gd name="adj2" fmla="val -8103338"/>
                <a:gd name="adj3" fmla="val 111338"/>
              </a:avLst>
            </a:prstGeom>
            <a:noFill/>
            <a:ln w="57150" algn="ctr">
              <a:solidFill>
                <a:srgbClr val="4A7EBB"/>
              </a:solidFill>
              <a:miter lim="800000"/>
              <a:headEnd/>
              <a:tailEnd/>
            </a:ln>
          </p:spPr>
        </p:cxnSp>
        <p:pic>
          <p:nvPicPr>
            <p:cNvPr id="40064" name="Picture 5" descr="通用交换机"/>
            <p:cNvPicPr>
              <a:picLocks noChangeAspect="1" noChangeArrowheads="1"/>
            </p:cNvPicPr>
            <p:nvPr/>
          </p:nvPicPr>
          <p:blipFill>
            <a:blip r:embed="rId5" cstate="print"/>
            <a:srcRect/>
            <a:stretch>
              <a:fillRect/>
            </a:stretch>
          </p:blipFill>
          <p:spPr bwMode="auto">
            <a:xfrm>
              <a:off x="5148263" y="4005263"/>
              <a:ext cx="317500" cy="287337"/>
            </a:xfrm>
            <a:prstGeom prst="rect">
              <a:avLst/>
            </a:prstGeom>
            <a:noFill/>
            <a:ln w="9525">
              <a:noFill/>
              <a:miter lim="800000"/>
              <a:headEnd/>
              <a:tailEnd/>
            </a:ln>
          </p:spPr>
        </p:pic>
        <p:pic>
          <p:nvPicPr>
            <p:cNvPr id="40065" name="Picture 31" descr="服务器类"/>
            <p:cNvPicPr>
              <a:picLocks noChangeAspect="1" noChangeArrowheads="1"/>
            </p:cNvPicPr>
            <p:nvPr/>
          </p:nvPicPr>
          <p:blipFill>
            <a:blip r:embed="rId6" cstate="print"/>
            <a:srcRect/>
            <a:stretch>
              <a:fillRect/>
            </a:stretch>
          </p:blipFill>
          <p:spPr bwMode="auto">
            <a:xfrm>
              <a:off x="5364163" y="4581525"/>
              <a:ext cx="150812" cy="215900"/>
            </a:xfrm>
            <a:prstGeom prst="rect">
              <a:avLst/>
            </a:prstGeom>
            <a:noFill/>
            <a:ln w="9525">
              <a:noFill/>
              <a:miter lim="800000"/>
              <a:headEnd/>
              <a:tailEnd/>
            </a:ln>
          </p:spPr>
        </p:pic>
        <p:pic>
          <p:nvPicPr>
            <p:cNvPr id="40066" name="Picture 31" descr="服务器类"/>
            <p:cNvPicPr>
              <a:picLocks noChangeAspect="1" noChangeArrowheads="1"/>
            </p:cNvPicPr>
            <p:nvPr/>
          </p:nvPicPr>
          <p:blipFill>
            <a:blip r:embed="rId6" cstate="print"/>
            <a:srcRect/>
            <a:stretch>
              <a:fillRect/>
            </a:stretch>
          </p:blipFill>
          <p:spPr bwMode="auto">
            <a:xfrm>
              <a:off x="5580063" y="4581525"/>
              <a:ext cx="150812" cy="215900"/>
            </a:xfrm>
            <a:prstGeom prst="rect">
              <a:avLst/>
            </a:prstGeom>
            <a:noFill/>
            <a:ln w="9525">
              <a:noFill/>
              <a:miter lim="800000"/>
              <a:headEnd/>
              <a:tailEnd/>
            </a:ln>
          </p:spPr>
        </p:pic>
        <p:cxnSp>
          <p:nvCxnSpPr>
            <p:cNvPr id="40067" name="直接连接符 378"/>
            <p:cNvCxnSpPr>
              <a:cxnSpLocks noChangeShapeType="1"/>
            </p:cNvCxnSpPr>
            <p:nvPr/>
          </p:nvCxnSpPr>
          <p:spPr bwMode="auto">
            <a:xfrm flipH="1" flipV="1">
              <a:off x="5292725" y="3814763"/>
              <a:ext cx="14288" cy="190500"/>
            </a:xfrm>
            <a:prstGeom prst="line">
              <a:avLst/>
            </a:prstGeom>
            <a:noFill/>
            <a:ln w="38100" algn="ctr">
              <a:solidFill>
                <a:srgbClr val="4A7EBB"/>
              </a:solidFill>
              <a:round/>
              <a:headEnd/>
              <a:tailEnd/>
            </a:ln>
          </p:spPr>
        </p:cxnSp>
        <p:cxnSp>
          <p:nvCxnSpPr>
            <p:cNvPr id="40068" name="直接连接符 383"/>
            <p:cNvCxnSpPr>
              <a:cxnSpLocks noChangeShapeType="1"/>
            </p:cNvCxnSpPr>
            <p:nvPr/>
          </p:nvCxnSpPr>
          <p:spPr bwMode="auto">
            <a:xfrm flipH="1" flipV="1">
              <a:off x="4500563" y="3814763"/>
              <a:ext cx="806450" cy="190500"/>
            </a:xfrm>
            <a:prstGeom prst="line">
              <a:avLst/>
            </a:prstGeom>
            <a:noFill/>
            <a:ln w="38100" algn="ctr">
              <a:solidFill>
                <a:srgbClr val="4A7EBB"/>
              </a:solidFill>
              <a:round/>
              <a:headEnd/>
              <a:tailEnd/>
            </a:ln>
          </p:spPr>
        </p:cxnSp>
        <p:cxnSp>
          <p:nvCxnSpPr>
            <p:cNvPr id="40069" name="直接连接符 388"/>
            <p:cNvCxnSpPr>
              <a:cxnSpLocks noChangeShapeType="1"/>
            </p:cNvCxnSpPr>
            <p:nvPr/>
          </p:nvCxnSpPr>
          <p:spPr bwMode="auto">
            <a:xfrm flipH="1" flipV="1">
              <a:off x="4802188" y="4292600"/>
              <a:ext cx="636587" cy="288925"/>
            </a:xfrm>
            <a:prstGeom prst="line">
              <a:avLst/>
            </a:prstGeom>
            <a:noFill/>
            <a:ln w="9525" algn="ctr">
              <a:solidFill>
                <a:srgbClr val="4A7EBB"/>
              </a:solidFill>
              <a:round/>
              <a:headEnd/>
              <a:tailEnd/>
            </a:ln>
          </p:spPr>
        </p:cxnSp>
        <p:cxnSp>
          <p:nvCxnSpPr>
            <p:cNvPr id="40070" name="直接连接符 391"/>
            <p:cNvCxnSpPr>
              <a:cxnSpLocks noChangeShapeType="1"/>
            </p:cNvCxnSpPr>
            <p:nvPr/>
          </p:nvCxnSpPr>
          <p:spPr bwMode="auto">
            <a:xfrm flipH="1" flipV="1">
              <a:off x="5307013" y="4292600"/>
              <a:ext cx="131762" cy="288925"/>
            </a:xfrm>
            <a:prstGeom prst="line">
              <a:avLst/>
            </a:prstGeom>
            <a:noFill/>
            <a:ln w="9525" algn="ctr">
              <a:solidFill>
                <a:srgbClr val="4A7EBB"/>
              </a:solidFill>
              <a:round/>
              <a:headEnd/>
              <a:tailEnd/>
            </a:ln>
          </p:spPr>
        </p:cxnSp>
        <p:cxnSp>
          <p:nvCxnSpPr>
            <p:cNvPr id="40071" name="直接连接符 394"/>
            <p:cNvCxnSpPr>
              <a:cxnSpLocks noChangeShapeType="1"/>
            </p:cNvCxnSpPr>
            <p:nvPr/>
          </p:nvCxnSpPr>
          <p:spPr bwMode="auto">
            <a:xfrm flipH="1" flipV="1">
              <a:off x="5307013" y="4292600"/>
              <a:ext cx="347662" cy="288925"/>
            </a:xfrm>
            <a:prstGeom prst="line">
              <a:avLst/>
            </a:prstGeom>
            <a:noFill/>
            <a:ln w="9525" algn="ctr">
              <a:solidFill>
                <a:srgbClr val="4A7EBB"/>
              </a:solidFill>
              <a:round/>
              <a:headEnd/>
              <a:tailEnd/>
            </a:ln>
          </p:spPr>
        </p:cxnSp>
        <p:pic>
          <p:nvPicPr>
            <p:cNvPr id="40073" name="Picture 6" descr="s7500e"/>
            <p:cNvPicPr>
              <a:picLocks noChangeAspect="1" noChangeArrowheads="1"/>
            </p:cNvPicPr>
            <p:nvPr/>
          </p:nvPicPr>
          <p:blipFill>
            <a:blip r:embed="rId11" cstate="print"/>
            <a:srcRect/>
            <a:stretch>
              <a:fillRect/>
            </a:stretch>
          </p:blipFill>
          <p:spPr bwMode="auto">
            <a:xfrm>
              <a:off x="1036638" y="4941888"/>
              <a:ext cx="425450" cy="520700"/>
            </a:xfrm>
            <a:prstGeom prst="rect">
              <a:avLst/>
            </a:prstGeom>
            <a:noFill/>
            <a:ln w="9525">
              <a:noFill/>
              <a:miter lim="800000"/>
              <a:headEnd/>
              <a:tailEnd/>
            </a:ln>
          </p:spPr>
        </p:pic>
        <p:pic>
          <p:nvPicPr>
            <p:cNvPr id="40074" name="Picture 6" descr="s7500e"/>
            <p:cNvPicPr>
              <a:picLocks noChangeAspect="1" noChangeArrowheads="1"/>
            </p:cNvPicPr>
            <p:nvPr/>
          </p:nvPicPr>
          <p:blipFill>
            <a:blip r:embed="rId10" cstate="print"/>
            <a:srcRect/>
            <a:stretch>
              <a:fillRect/>
            </a:stretch>
          </p:blipFill>
          <p:spPr bwMode="auto">
            <a:xfrm>
              <a:off x="1901825" y="4941888"/>
              <a:ext cx="431800" cy="528637"/>
            </a:xfrm>
            <a:prstGeom prst="rect">
              <a:avLst/>
            </a:prstGeom>
            <a:noFill/>
            <a:ln w="9525">
              <a:noFill/>
              <a:miter lim="800000"/>
              <a:headEnd/>
              <a:tailEnd/>
            </a:ln>
          </p:spPr>
        </p:pic>
        <p:cxnSp>
          <p:nvCxnSpPr>
            <p:cNvPr id="40075" name="直接连接符 400"/>
            <p:cNvCxnSpPr>
              <a:cxnSpLocks noChangeShapeType="1"/>
            </p:cNvCxnSpPr>
            <p:nvPr/>
          </p:nvCxnSpPr>
          <p:spPr bwMode="auto">
            <a:xfrm>
              <a:off x="1462088" y="5202238"/>
              <a:ext cx="439737" cy="3175"/>
            </a:xfrm>
            <a:prstGeom prst="line">
              <a:avLst/>
            </a:prstGeom>
            <a:noFill/>
            <a:ln w="57150" algn="ctr">
              <a:solidFill>
                <a:srgbClr val="4A7EBB"/>
              </a:solidFill>
              <a:round/>
              <a:headEnd/>
              <a:tailEnd/>
            </a:ln>
          </p:spPr>
        </p:cxnSp>
        <p:pic>
          <p:nvPicPr>
            <p:cNvPr id="40076" name="Picture 5" descr="通用交换机"/>
            <p:cNvPicPr>
              <a:picLocks noChangeAspect="1" noChangeArrowheads="1"/>
            </p:cNvPicPr>
            <p:nvPr/>
          </p:nvPicPr>
          <p:blipFill>
            <a:blip r:embed="rId12" cstate="print"/>
            <a:srcRect/>
            <a:stretch>
              <a:fillRect/>
            </a:stretch>
          </p:blipFill>
          <p:spPr bwMode="auto">
            <a:xfrm>
              <a:off x="820738" y="5661025"/>
              <a:ext cx="317500" cy="288925"/>
            </a:xfrm>
            <a:prstGeom prst="rect">
              <a:avLst/>
            </a:prstGeom>
            <a:noFill/>
            <a:ln w="9525">
              <a:noFill/>
              <a:miter lim="800000"/>
              <a:headEnd/>
              <a:tailEnd/>
            </a:ln>
          </p:spPr>
        </p:pic>
        <p:pic>
          <p:nvPicPr>
            <p:cNvPr id="40077" name="Picture 5" descr="通用交换机"/>
            <p:cNvPicPr>
              <a:picLocks noChangeAspect="1" noChangeArrowheads="1"/>
            </p:cNvPicPr>
            <p:nvPr/>
          </p:nvPicPr>
          <p:blipFill>
            <a:blip r:embed="rId12" cstate="print"/>
            <a:srcRect/>
            <a:stretch>
              <a:fillRect/>
            </a:stretch>
          </p:blipFill>
          <p:spPr bwMode="auto">
            <a:xfrm>
              <a:off x="1612900" y="5661025"/>
              <a:ext cx="317500" cy="288925"/>
            </a:xfrm>
            <a:prstGeom prst="rect">
              <a:avLst/>
            </a:prstGeom>
            <a:noFill/>
            <a:ln w="9525">
              <a:noFill/>
              <a:miter lim="800000"/>
              <a:headEnd/>
              <a:tailEnd/>
            </a:ln>
          </p:spPr>
        </p:pic>
        <p:cxnSp>
          <p:nvCxnSpPr>
            <p:cNvPr id="40078" name="直接连接符 403"/>
            <p:cNvCxnSpPr>
              <a:cxnSpLocks noChangeShapeType="1"/>
            </p:cNvCxnSpPr>
            <p:nvPr/>
          </p:nvCxnSpPr>
          <p:spPr bwMode="auto">
            <a:xfrm flipV="1">
              <a:off x="979488" y="5462588"/>
              <a:ext cx="269875" cy="198437"/>
            </a:xfrm>
            <a:prstGeom prst="line">
              <a:avLst/>
            </a:prstGeom>
            <a:noFill/>
            <a:ln w="38100" algn="ctr">
              <a:solidFill>
                <a:srgbClr val="4A7EBB"/>
              </a:solidFill>
              <a:round/>
              <a:headEnd/>
              <a:tailEnd/>
            </a:ln>
          </p:spPr>
        </p:cxnSp>
        <p:cxnSp>
          <p:nvCxnSpPr>
            <p:cNvPr id="40079" name="直接连接符 404"/>
            <p:cNvCxnSpPr>
              <a:cxnSpLocks noChangeShapeType="1"/>
            </p:cNvCxnSpPr>
            <p:nvPr/>
          </p:nvCxnSpPr>
          <p:spPr bwMode="auto">
            <a:xfrm flipV="1">
              <a:off x="979488" y="5470525"/>
              <a:ext cx="1138237" cy="190500"/>
            </a:xfrm>
            <a:prstGeom prst="line">
              <a:avLst/>
            </a:prstGeom>
            <a:noFill/>
            <a:ln w="38100" algn="ctr">
              <a:solidFill>
                <a:srgbClr val="4A7EBB"/>
              </a:solidFill>
              <a:round/>
              <a:headEnd/>
              <a:tailEnd/>
            </a:ln>
          </p:spPr>
        </p:cxnSp>
        <p:cxnSp>
          <p:nvCxnSpPr>
            <p:cNvPr id="40080" name="直接连接符 405"/>
            <p:cNvCxnSpPr>
              <a:cxnSpLocks noChangeShapeType="1"/>
            </p:cNvCxnSpPr>
            <p:nvPr/>
          </p:nvCxnSpPr>
          <p:spPr bwMode="auto">
            <a:xfrm flipH="1" flipV="1">
              <a:off x="1249363" y="5462588"/>
              <a:ext cx="522287" cy="198437"/>
            </a:xfrm>
            <a:prstGeom prst="line">
              <a:avLst/>
            </a:prstGeom>
            <a:noFill/>
            <a:ln w="38100" algn="ctr">
              <a:solidFill>
                <a:srgbClr val="4A7EBB"/>
              </a:solidFill>
              <a:round/>
              <a:headEnd/>
              <a:tailEnd/>
            </a:ln>
          </p:spPr>
        </p:cxnSp>
        <p:cxnSp>
          <p:nvCxnSpPr>
            <p:cNvPr id="40081" name="直接连接符 406"/>
            <p:cNvCxnSpPr>
              <a:cxnSpLocks noChangeShapeType="1"/>
            </p:cNvCxnSpPr>
            <p:nvPr/>
          </p:nvCxnSpPr>
          <p:spPr bwMode="auto">
            <a:xfrm flipV="1">
              <a:off x="1771650" y="5470525"/>
              <a:ext cx="346075" cy="190500"/>
            </a:xfrm>
            <a:prstGeom prst="line">
              <a:avLst/>
            </a:prstGeom>
            <a:noFill/>
            <a:ln w="38100" algn="ctr">
              <a:solidFill>
                <a:srgbClr val="4A7EBB"/>
              </a:solidFill>
              <a:round/>
              <a:headEnd/>
              <a:tailEnd/>
            </a:ln>
          </p:spPr>
        </p:cxnSp>
        <p:pic>
          <p:nvPicPr>
            <p:cNvPr id="40082" name="Picture 31" descr="服务器类"/>
            <p:cNvPicPr>
              <a:picLocks noChangeAspect="1" noChangeArrowheads="1"/>
            </p:cNvPicPr>
            <p:nvPr/>
          </p:nvPicPr>
          <p:blipFill>
            <a:blip r:embed="rId6" cstate="print"/>
            <a:srcRect/>
            <a:stretch>
              <a:fillRect/>
            </a:stretch>
          </p:blipFill>
          <p:spPr bwMode="auto">
            <a:xfrm>
              <a:off x="1455738" y="6237288"/>
              <a:ext cx="150812" cy="215900"/>
            </a:xfrm>
            <a:prstGeom prst="rect">
              <a:avLst/>
            </a:prstGeom>
            <a:noFill/>
            <a:ln w="9525">
              <a:noFill/>
              <a:miter lim="800000"/>
              <a:headEnd/>
              <a:tailEnd/>
            </a:ln>
          </p:spPr>
        </p:pic>
        <p:pic>
          <p:nvPicPr>
            <p:cNvPr id="40083" name="Picture 31" descr="服务器类"/>
            <p:cNvPicPr>
              <a:picLocks noChangeAspect="1" noChangeArrowheads="1"/>
            </p:cNvPicPr>
            <p:nvPr/>
          </p:nvPicPr>
          <p:blipFill>
            <a:blip r:embed="rId6" cstate="print"/>
            <a:srcRect/>
            <a:stretch>
              <a:fillRect/>
            </a:stretch>
          </p:blipFill>
          <p:spPr bwMode="auto">
            <a:xfrm>
              <a:off x="1751013" y="6237288"/>
              <a:ext cx="150812" cy="215900"/>
            </a:xfrm>
            <a:prstGeom prst="rect">
              <a:avLst/>
            </a:prstGeom>
            <a:noFill/>
            <a:ln w="9525">
              <a:noFill/>
              <a:miter lim="800000"/>
              <a:headEnd/>
              <a:tailEnd/>
            </a:ln>
          </p:spPr>
        </p:pic>
        <p:pic>
          <p:nvPicPr>
            <p:cNvPr id="40084" name="Picture 31" descr="服务器类"/>
            <p:cNvPicPr>
              <a:picLocks noChangeAspect="1" noChangeArrowheads="1"/>
            </p:cNvPicPr>
            <p:nvPr/>
          </p:nvPicPr>
          <p:blipFill>
            <a:blip r:embed="rId6" cstate="print"/>
            <a:srcRect/>
            <a:stretch>
              <a:fillRect/>
            </a:stretch>
          </p:blipFill>
          <p:spPr bwMode="auto">
            <a:xfrm>
              <a:off x="1966913" y="6237288"/>
              <a:ext cx="150812" cy="215900"/>
            </a:xfrm>
            <a:prstGeom prst="rect">
              <a:avLst/>
            </a:prstGeom>
            <a:noFill/>
            <a:ln w="9525">
              <a:noFill/>
              <a:miter lim="800000"/>
              <a:headEnd/>
              <a:tailEnd/>
            </a:ln>
          </p:spPr>
        </p:pic>
        <p:pic>
          <p:nvPicPr>
            <p:cNvPr id="40085" name="Picture 31" descr="服务器类"/>
            <p:cNvPicPr>
              <a:picLocks noChangeAspect="1" noChangeArrowheads="1"/>
            </p:cNvPicPr>
            <p:nvPr/>
          </p:nvPicPr>
          <p:blipFill>
            <a:blip r:embed="rId6" cstate="print"/>
            <a:srcRect/>
            <a:stretch>
              <a:fillRect/>
            </a:stretch>
          </p:blipFill>
          <p:spPr bwMode="auto">
            <a:xfrm>
              <a:off x="742950" y="6237288"/>
              <a:ext cx="150813" cy="215900"/>
            </a:xfrm>
            <a:prstGeom prst="rect">
              <a:avLst/>
            </a:prstGeom>
            <a:noFill/>
            <a:ln w="9525">
              <a:noFill/>
              <a:miter lim="800000"/>
              <a:headEnd/>
              <a:tailEnd/>
            </a:ln>
          </p:spPr>
        </p:pic>
        <p:pic>
          <p:nvPicPr>
            <p:cNvPr id="40086" name="Picture 31" descr="服务器类"/>
            <p:cNvPicPr>
              <a:picLocks noChangeAspect="1" noChangeArrowheads="1"/>
            </p:cNvPicPr>
            <p:nvPr/>
          </p:nvPicPr>
          <p:blipFill>
            <a:blip r:embed="rId6" cstate="print"/>
            <a:srcRect/>
            <a:stretch>
              <a:fillRect/>
            </a:stretch>
          </p:blipFill>
          <p:spPr bwMode="auto">
            <a:xfrm>
              <a:off x="958850" y="6237288"/>
              <a:ext cx="150813" cy="215900"/>
            </a:xfrm>
            <a:prstGeom prst="rect">
              <a:avLst/>
            </a:prstGeom>
            <a:noFill/>
            <a:ln w="9525">
              <a:noFill/>
              <a:miter lim="800000"/>
              <a:headEnd/>
              <a:tailEnd/>
            </a:ln>
          </p:spPr>
        </p:pic>
        <p:pic>
          <p:nvPicPr>
            <p:cNvPr id="40087" name="Picture 31" descr="服务器类"/>
            <p:cNvPicPr>
              <a:picLocks noChangeAspect="1" noChangeArrowheads="1"/>
            </p:cNvPicPr>
            <p:nvPr/>
          </p:nvPicPr>
          <p:blipFill>
            <a:blip r:embed="rId6" cstate="print"/>
            <a:srcRect/>
            <a:stretch>
              <a:fillRect/>
            </a:stretch>
          </p:blipFill>
          <p:spPr bwMode="auto">
            <a:xfrm>
              <a:off x="1174750" y="6237288"/>
              <a:ext cx="150813" cy="215900"/>
            </a:xfrm>
            <a:prstGeom prst="rect">
              <a:avLst/>
            </a:prstGeom>
            <a:noFill/>
            <a:ln w="9525">
              <a:noFill/>
              <a:miter lim="800000"/>
              <a:headEnd/>
              <a:tailEnd/>
            </a:ln>
          </p:spPr>
        </p:pic>
        <p:cxnSp>
          <p:nvCxnSpPr>
            <p:cNvPr id="40088" name="直接连接符 413"/>
            <p:cNvCxnSpPr>
              <a:cxnSpLocks noChangeShapeType="1"/>
            </p:cNvCxnSpPr>
            <p:nvPr/>
          </p:nvCxnSpPr>
          <p:spPr bwMode="auto">
            <a:xfrm flipV="1">
              <a:off x="817563" y="5949950"/>
              <a:ext cx="161925" cy="287338"/>
            </a:xfrm>
            <a:prstGeom prst="line">
              <a:avLst/>
            </a:prstGeom>
            <a:noFill/>
            <a:ln w="9525" algn="ctr">
              <a:solidFill>
                <a:srgbClr val="4A7EBB"/>
              </a:solidFill>
              <a:round/>
              <a:headEnd/>
              <a:tailEnd/>
            </a:ln>
          </p:spPr>
        </p:cxnSp>
        <p:cxnSp>
          <p:nvCxnSpPr>
            <p:cNvPr id="40089" name="直接连接符 414"/>
            <p:cNvCxnSpPr>
              <a:cxnSpLocks noChangeShapeType="1"/>
            </p:cNvCxnSpPr>
            <p:nvPr/>
          </p:nvCxnSpPr>
          <p:spPr bwMode="auto">
            <a:xfrm flipH="1" flipV="1">
              <a:off x="979488" y="5949950"/>
              <a:ext cx="53975" cy="287338"/>
            </a:xfrm>
            <a:prstGeom prst="line">
              <a:avLst/>
            </a:prstGeom>
            <a:noFill/>
            <a:ln w="9525" algn="ctr">
              <a:solidFill>
                <a:srgbClr val="4A7EBB"/>
              </a:solidFill>
              <a:round/>
              <a:headEnd/>
              <a:tailEnd/>
            </a:ln>
          </p:spPr>
        </p:cxnSp>
        <p:cxnSp>
          <p:nvCxnSpPr>
            <p:cNvPr id="40090" name="直接连接符 415"/>
            <p:cNvCxnSpPr>
              <a:cxnSpLocks noChangeShapeType="1"/>
            </p:cNvCxnSpPr>
            <p:nvPr/>
          </p:nvCxnSpPr>
          <p:spPr bwMode="auto">
            <a:xfrm flipH="1" flipV="1">
              <a:off x="979488" y="5949950"/>
              <a:ext cx="269875" cy="287338"/>
            </a:xfrm>
            <a:prstGeom prst="line">
              <a:avLst/>
            </a:prstGeom>
            <a:noFill/>
            <a:ln w="9525" algn="ctr">
              <a:solidFill>
                <a:srgbClr val="4A7EBB"/>
              </a:solidFill>
              <a:round/>
              <a:headEnd/>
              <a:tailEnd/>
            </a:ln>
          </p:spPr>
        </p:cxnSp>
        <p:cxnSp>
          <p:nvCxnSpPr>
            <p:cNvPr id="40091" name="直接连接符 416"/>
            <p:cNvCxnSpPr>
              <a:cxnSpLocks noChangeShapeType="1"/>
            </p:cNvCxnSpPr>
            <p:nvPr/>
          </p:nvCxnSpPr>
          <p:spPr bwMode="auto">
            <a:xfrm flipV="1">
              <a:off x="1531938" y="5949950"/>
              <a:ext cx="239712" cy="287338"/>
            </a:xfrm>
            <a:prstGeom prst="line">
              <a:avLst/>
            </a:prstGeom>
            <a:noFill/>
            <a:ln w="9525" algn="ctr">
              <a:solidFill>
                <a:srgbClr val="4A7EBB"/>
              </a:solidFill>
              <a:round/>
              <a:headEnd/>
              <a:tailEnd/>
            </a:ln>
          </p:spPr>
        </p:cxnSp>
        <p:cxnSp>
          <p:nvCxnSpPr>
            <p:cNvPr id="40092" name="直接连接符 417"/>
            <p:cNvCxnSpPr>
              <a:cxnSpLocks noChangeShapeType="1"/>
            </p:cNvCxnSpPr>
            <p:nvPr/>
          </p:nvCxnSpPr>
          <p:spPr bwMode="auto">
            <a:xfrm flipH="1" flipV="1">
              <a:off x="1771650" y="5949950"/>
              <a:ext cx="53975" cy="287338"/>
            </a:xfrm>
            <a:prstGeom prst="line">
              <a:avLst/>
            </a:prstGeom>
            <a:noFill/>
            <a:ln w="9525" algn="ctr">
              <a:solidFill>
                <a:srgbClr val="4A7EBB"/>
              </a:solidFill>
              <a:round/>
              <a:headEnd/>
              <a:tailEnd/>
            </a:ln>
          </p:spPr>
        </p:cxnSp>
        <p:cxnSp>
          <p:nvCxnSpPr>
            <p:cNvPr id="40093" name="直接连接符 418"/>
            <p:cNvCxnSpPr>
              <a:cxnSpLocks noChangeShapeType="1"/>
            </p:cNvCxnSpPr>
            <p:nvPr/>
          </p:nvCxnSpPr>
          <p:spPr bwMode="auto">
            <a:xfrm flipH="1" flipV="1">
              <a:off x="1771650" y="5949950"/>
              <a:ext cx="269875" cy="287338"/>
            </a:xfrm>
            <a:prstGeom prst="line">
              <a:avLst/>
            </a:prstGeom>
            <a:noFill/>
            <a:ln w="9525" algn="ctr">
              <a:solidFill>
                <a:srgbClr val="4A7EBB"/>
              </a:solidFill>
              <a:round/>
              <a:headEnd/>
              <a:tailEnd/>
            </a:ln>
          </p:spPr>
        </p:cxnSp>
        <p:cxnSp>
          <p:nvCxnSpPr>
            <p:cNvPr id="40094" name="直接连接符 419"/>
            <p:cNvCxnSpPr>
              <a:cxnSpLocks noChangeShapeType="1"/>
            </p:cNvCxnSpPr>
            <p:nvPr/>
          </p:nvCxnSpPr>
          <p:spPr bwMode="auto">
            <a:xfrm flipH="1" flipV="1">
              <a:off x="979488" y="5949950"/>
              <a:ext cx="552450" cy="287338"/>
            </a:xfrm>
            <a:prstGeom prst="line">
              <a:avLst/>
            </a:prstGeom>
            <a:noFill/>
            <a:ln w="9525" algn="ctr">
              <a:solidFill>
                <a:srgbClr val="4A7EBB"/>
              </a:solidFill>
              <a:round/>
              <a:headEnd/>
              <a:tailEnd/>
            </a:ln>
          </p:spPr>
        </p:cxnSp>
        <p:sp>
          <p:nvSpPr>
            <p:cNvPr id="40095" name="椭圆 420"/>
            <p:cNvSpPr>
              <a:spLocks noChangeArrowheads="1"/>
            </p:cNvSpPr>
            <p:nvPr/>
          </p:nvSpPr>
          <p:spPr bwMode="auto">
            <a:xfrm>
              <a:off x="1325563" y="6165850"/>
              <a:ext cx="360362" cy="71438"/>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40096" name="矩形 421"/>
            <p:cNvSpPr>
              <a:spLocks noChangeArrowheads="1"/>
            </p:cNvSpPr>
            <p:nvPr/>
          </p:nvSpPr>
          <p:spPr bwMode="auto">
            <a:xfrm>
              <a:off x="749300" y="4941888"/>
              <a:ext cx="1728788" cy="1150937"/>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40097" name="Picture 5" descr="通用交换机"/>
            <p:cNvPicPr>
              <a:picLocks noChangeAspect="1" noChangeArrowheads="1"/>
            </p:cNvPicPr>
            <p:nvPr/>
          </p:nvPicPr>
          <p:blipFill>
            <a:blip r:embed="rId12" cstate="print"/>
            <a:srcRect/>
            <a:stretch>
              <a:fillRect/>
            </a:stretch>
          </p:blipFill>
          <p:spPr bwMode="auto">
            <a:xfrm>
              <a:off x="2189163" y="5661025"/>
              <a:ext cx="317500" cy="288925"/>
            </a:xfrm>
            <a:prstGeom prst="rect">
              <a:avLst/>
            </a:prstGeom>
            <a:noFill/>
            <a:ln w="9525">
              <a:noFill/>
              <a:miter lim="800000"/>
              <a:headEnd/>
              <a:tailEnd/>
            </a:ln>
          </p:spPr>
        </p:pic>
        <p:cxnSp>
          <p:nvCxnSpPr>
            <p:cNvPr id="40098" name="直接连接符 423"/>
            <p:cNvCxnSpPr>
              <a:cxnSpLocks noChangeShapeType="1"/>
            </p:cNvCxnSpPr>
            <p:nvPr/>
          </p:nvCxnSpPr>
          <p:spPr bwMode="auto">
            <a:xfrm flipH="1" flipV="1">
              <a:off x="1249363" y="5462588"/>
              <a:ext cx="1098550" cy="198437"/>
            </a:xfrm>
            <a:prstGeom prst="line">
              <a:avLst/>
            </a:prstGeom>
            <a:noFill/>
            <a:ln w="38100" algn="ctr">
              <a:solidFill>
                <a:srgbClr val="4A7EBB"/>
              </a:solidFill>
              <a:round/>
              <a:headEnd/>
              <a:tailEnd/>
            </a:ln>
          </p:spPr>
        </p:cxnSp>
        <p:cxnSp>
          <p:nvCxnSpPr>
            <p:cNvPr id="40099" name="直接连接符 424"/>
            <p:cNvCxnSpPr>
              <a:cxnSpLocks noChangeShapeType="1"/>
            </p:cNvCxnSpPr>
            <p:nvPr/>
          </p:nvCxnSpPr>
          <p:spPr bwMode="auto">
            <a:xfrm flipH="1" flipV="1">
              <a:off x="2117725" y="5470525"/>
              <a:ext cx="230188" cy="190500"/>
            </a:xfrm>
            <a:prstGeom prst="line">
              <a:avLst/>
            </a:prstGeom>
            <a:noFill/>
            <a:ln w="38100" algn="ctr">
              <a:solidFill>
                <a:srgbClr val="4A7EBB"/>
              </a:solidFill>
              <a:round/>
              <a:headEnd/>
              <a:tailEnd/>
            </a:ln>
          </p:spPr>
        </p:cxnSp>
        <p:pic>
          <p:nvPicPr>
            <p:cNvPr id="40100" name="Picture 31" descr="服务器类"/>
            <p:cNvPicPr>
              <a:picLocks noChangeAspect="1" noChangeArrowheads="1"/>
            </p:cNvPicPr>
            <p:nvPr/>
          </p:nvPicPr>
          <p:blipFill>
            <a:blip r:embed="rId6" cstate="print"/>
            <a:srcRect/>
            <a:stretch>
              <a:fillRect/>
            </a:stretch>
          </p:blipFill>
          <p:spPr bwMode="auto">
            <a:xfrm>
              <a:off x="2333625" y="6237288"/>
              <a:ext cx="150813" cy="215900"/>
            </a:xfrm>
            <a:prstGeom prst="rect">
              <a:avLst/>
            </a:prstGeom>
            <a:noFill/>
            <a:ln w="9525">
              <a:noFill/>
              <a:miter lim="800000"/>
              <a:headEnd/>
              <a:tailEnd/>
            </a:ln>
          </p:spPr>
        </p:pic>
        <p:pic>
          <p:nvPicPr>
            <p:cNvPr id="40101" name="Picture 31" descr="服务器类"/>
            <p:cNvPicPr>
              <a:picLocks noChangeAspect="1" noChangeArrowheads="1"/>
            </p:cNvPicPr>
            <p:nvPr/>
          </p:nvPicPr>
          <p:blipFill>
            <a:blip r:embed="rId6" cstate="print"/>
            <a:srcRect/>
            <a:stretch>
              <a:fillRect/>
            </a:stretch>
          </p:blipFill>
          <p:spPr bwMode="auto">
            <a:xfrm>
              <a:off x="2549525" y="6237288"/>
              <a:ext cx="150813" cy="215900"/>
            </a:xfrm>
            <a:prstGeom prst="rect">
              <a:avLst/>
            </a:prstGeom>
            <a:noFill/>
            <a:ln w="9525">
              <a:noFill/>
              <a:miter lim="800000"/>
              <a:headEnd/>
              <a:tailEnd/>
            </a:ln>
          </p:spPr>
        </p:pic>
        <p:cxnSp>
          <p:nvCxnSpPr>
            <p:cNvPr id="40102" name="直接连接符 427"/>
            <p:cNvCxnSpPr>
              <a:cxnSpLocks noChangeShapeType="1"/>
            </p:cNvCxnSpPr>
            <p:nvPr/>
          </p:nvCxnSpPr>
          <p:spPr bwMode="auto">
            <a:xfrm flipH="1" flipV="1">
              <a:off x="1771650" y="5949950"/>
              <a:ext cx="636588" cy="287338"/>
            </a:xfrm>
            <a:prstGeom prst="line">
              <a:avLst/>
            </a:prstGeom>
            <a:noFill/>
            <a:ln w="9525" algn="ctr">
              <a:solidFill>
                <a:srgbClr val="4A7EBB"/>
              </a:solidFill>
              <a:round/>
              <a:headEnd/>
              <a:tailEnd/>
            </a:ln>
          </p:spPr>
        </p:cxnSp>
        <p:cxnSp>
          <p:nvCxnSpPr>
            <p:cNvPr id="40103" name="直接连接符 428"/>
            <p:cNvCxnSpPr>
              <a:cxnSpLocks noChangeShapeType="1"/>
            </p:cNvCxnSpPr>
            <p:nvPr/>
          </p:nvCxnSpPr>
          <p:spPr bwMode="auto">
            <a:xfrm flipH="1" flipV="1">
              <a:off x="2347913" y="5949950"/>
              <a:ext cx="60325" cy="287338"/>
            </a:xfrm>
            <a:prstGeom prst="line">
              <a:avLst/>
            </a:prstGeom>
            <a:noFill/>
            <a:ln w="9525" algn="ctr">
              <a:solidFill>
                <a:srgbClr val="4A7EBB"/>
              </a:solidFill>
              <a:round/>
              <a:headEnd/>
              <a:tailEnd/>
            </a:ln>
          </p:spPr>
        </p:cxnSp>
        <p:cxnSp>
          <p:nvCxnSpPr>
            <p:cNvPr id="40104" name="直接连接符 429"/>
            <p:cNvCxnSpPr>
              <a:cxnSpLocks noChangeShapeType="1"/>
            </p:cNvCxnSpPr>
            <p:nvPr/>
          </p:nvCxnSpPr>
          <p:spPr bwMode="auto">
            <a:xfrm flipH="1" flipV="1">
              <a:off x="2347913" y="5949950"/>
              <a:ext cx="276225" cy="287338"/>
            </a:xfrm>
            <a:prstGeom prst="line">
              <a:avLst/>
            </a:prstGeom>
            <a:noFill/>
            <a:ln w="9525" algn="ctr">
              <a:solidFill>
                <a:srgbClr val="4A7EBB"/>
              </a:solidFill>
              <a:round/>
              <a:headEnd/>
              <a:tailEnd/>
            </a:ln>
          </p:spPr>
        </p:cxnSp>
        <p:pic>
          <p:nvPicPr>
            <p:cNvPr id="40105" name="Picture 6" descr="s7500e"/>
            <p:cNvPicPr>
              <a:picLocks noChangeAspect="1" noChangeArrowheads="1"/>
            </p:cNvPicPr>
            <p:nvPr/>
          </p:nvPicPr>
          <p:blipFill>
            <a:blip r:embed="rId11" cstate="print"/>
            <a:srcRect/>
            <a:stretch>
              <a:fillRect/>
            </a:stretch>
          </p:blipFill>
          <p:spPr bwMode="auto">
            <a:xfrm>
              <a:off x="3563938" y="4941888"/>
              <a:ext cx="425450" cy="520700"/>
            </a:xfrm>
            <a:prstGeom prst="rect">
              <a:avLst/>
            </a:prstGeom>
            <a:noFill/>
            <a:ln w="9525">
              <a:noFill/>
              <a:miter lim="800000"/>
              <a:headEnd/>
              <a:tailEnd/>
            </a:ln>
          </p:spPr>
        </p:pic>
        <p:pic>
          <p:nvPicPr>
            <p:cNvPr id="40106" name="Picture 6" descr="s7500e"/>
            <p:cNvPicPr>
              <a:picLocks noChangeAspect="1" noChangeArrowheads="1"/>
            </p:cNvPicPr>
            <p:nvPr/>
          </p:nvPicPr>
          <p:blipFill>
            <a:blip r:embed="rId10" cstate="print"/>
            <a:srcRect/>
            <a:stretch>
              <a:fillRect/>
            </a:stretch>
          </p:blipFill>
          <p:spPr bwMode="auto">
            <a:xfrm>
              <a:off x="4427538" y="4941888"/>
              <a:ext cx="431800" cy="528637"/>
            </a:xfrm>
            <a:prstGeom prst="rect">
              <a:avLst/>
            </a:prstGeom>
            <a:noFill/>
            <a:ln w="9525">
              <a:noFill/>
              <a:miter lim="800000"/>
              <a:headEnd/>
              <a:tailEnd/>
            </a:ln>
          </p:spPr>
        </p:pic>
        <p:cxnSp>
          <p:nvCxnSpPr>
            <p:cNvPr id="40107" name="直接连接符 432"/>
            <p:cNvCxnSpPr>
              <a:cxnSpLocks noChangeShapeType="1"/>
            </p:cNvCxnSpPr>
            <p:nvPr/>
          </p:nvCxnSpPr>
          <p:spPr bwMode="auto">
            <a:xfrm>
              <a:off x="3989388" y="5202238"/>
              <a:ext cx="438150" cy="3175"/>
            </a:xfrm>
            <a:prstGeom prst="line">
              <a:avLst/>
            </a:prstGeom>
            <a:noFill/>
            <a:ln w="57150" algn="ctr">
              <a:solidFill>
                <a:srgbClr val="4A7EBB"/>
              </a:solidFill>
              <a:round/>
              <a:headEnd/>
              <a:tailEnd/>
            </a:ln>
          </p:spPr>
        </p:cxnSp>
        <p:pic>
          <p:nvPicPr>
            <p:cNvPr id="40108" name="Picture 5" descr="通用交换机"/>
            <p:cNvPicPr>
              <a:picLocks noChangeAspect="1" noChangeArrowheads="1"/>
            </p:cNvPicPr>
            <p:nvPr/>
          </p:nvPicPr>
          <p:blipFill>
            <a:blip r:embed="rId13" cstate="print"/>
            <a:srcRect/>
            <a:stretch>
              <a:fillRect/>
            </a:stretch>
          </p:blipFill>
          <p:spPr bwMode="auto">
            <a:xfrm>
              <a:off x="3348038" y="5589588"/>
              <a:ext cx="503237" cy="457200"/>
            </a:xfrm>
            <a:prstGeom prst="rect">
              <a:avLst/>
            </a:prstGeom>
            <a:noFill/>
            <a:ln w="9525">
              <a:noFill/>
              <a:miter lim="800000"/>
              <a:headEnd/>
              <a:tailEnd/>
            </a:ln>
          </p:spPr>
        </p:pic>
        <p:pic>
          <p:nvPicPr>
            <p:cNvPr id="40109" name="Picture 5" descr="通用交换机"/>
            <p:cNvPicPr>
              <a:picLocks noChangeAspect="1" noChangeArrowheads="1"/>
            </p:cNvPicPr>
            <p:nvPr/>
          </p:nvPicPr>
          <p:blipFill>
            <a:blip r:embed="rId12" cstate="print"/>
            <a:srcRect/>
            <a:stretch>
              <a:fillRect/>
            </a:stretch>
          </p:blipFill>
          <p:spPr bwMode="auto">
            <a:xfrm>
              <a:off x="4140200" y="5661025"/>
              <a:ext cx="317500" cy="288925"/>
            </a:xfrm>
            <a:prstGeom prst="rect">
              <a:avLst/>
            </a:prstGeom>
            <a:noFill/>
            <a:ln w="9525">
              <a:noFill/>
              <a:miter lim="800000"/>
              <a:headEnd/>
              <a:tailEnd/>
            </a:ln>
          </p:spPr>
        </p:pic>
        <p:cxnSp>
          <p:nvCxnSpPr>
            <p:cNvPr id="40110" name="直接连接符 435"/>
            <p:cNvCxnSpPr>
              <a:cxnSpLocks noChangeShapeType="1"/>
            </p:cNvCxnSpPr>
            <p:nvPr/>
          </p:nvCxnSpPr>
          <p:spPr bwMode="auto">
            <a:xfrm flipV="1">
              <a:off x="3600450" y="5462588"/>
              <a:ext cx="176213" cy="127000"/>
            </a:xfrm>
            <a:prstGeom prst="line">
              <a:avLst/>
            </a:prstGeom>
            <a:noFill/>
            <a:ln w="38100" algn="ctr">
              <a:solidFill>
                <a:srgbClr val="4A7EBB"/>
              </a:solidFill>
              <a:round/>
              <a:headEnd/>
              <a:tailEnd/>
            </a:ln>
          </p:spPr>
        </p:cxnSp>
        <p:cxnSp>
          <p:nvCxnSpPr>
            <p:cNvPr id="40111" name="直接连接符 436"/>
            <p:cNvCxnSpPr>
              <a:cxnSpLocks noChangeShapeType="1"/>
            </p:cNvCxnSpPr>
            <p:nvPr/>
          </p:nvCxnSpPr>
          <p:spPr bwMode="auto">
            <a:xfrm flipV="1">
              <a:off x="3600450" y="5470525"/>
              <a:ext cx="1042988" cy="119063"/>
            </a:xfrm>
            <a:prstGeom prst="line">
              <a:avLst/>
            </a:prstGeom>
            <a:noFill/>
            <a:ln w="38100" algn="ctr">
              <a:solidFill>
                <a:srgbClr val="4A7EBB"/>
              </a:solidFill>
              <a:round/>
              <a:headEnd/>
              <a:tailEnd/>
            </a:ln>
          </p:spPr>
        </p:cxnSp>
        <p:cxnSp>
          <p:nvCxnSpPr>
            <p:cNvPr id="40112" name="直接连接符 437"/>
            <p:cNvCxnSpPr>
              <a:cxnSpLocks noChangeShapeType="1"/>
            </p:cNvCxnSpPr>
            <p:nvPr/>
          </p:nvCxnSpPr>
          <p:spPr bwMode="auto">
            <a:xfrm flipH="1" flipV="1">
              <a:off x="3776663" y="5462588"/>
              <a:ext cx="522287" cy="198437"/>
            </a:xfrm>
            <a:prstGeom prst="line">
              <a:avLst/>
            </a:prstGeom>
            <a:noFill/>
            <a:ln w="38100" algn="ctr">
              <a:solidFill>
                <a:srgbClr val="4A7EBB"/>
              </a:solidFill>
              <a:round/>
              <a:headEnd/>
              <a:tailEnd/>
            </a:ln>
          </p:spPr>
        </p:cxnSp>
        <p:cxnSp>
          <p:nvCxnSpPr>
            <p:cNvPr id="40113" name="直接连接符 438"/>
            <p:cNvCxnSpPr>
              <a:cxnSpLocks noChangeShapeType="1"/>
            </p:cNvCxnSpPr>
            <p:nvPr/>
          </p:nvCxnSpPr>
          <p:spPr bwMode="auto">
            <a:xfrm flipV="1">
              <a:off x="4298950" y="5470525"/>
              <a:ext cx="344488" cy="190500"/>
            </a:xfrm>
            <a:prstGeom prst="line">
              <a:avLst/>
            </a:prstGeom>
            <a:noFill/>
            <a:ln w="38100" algn="ctr">
              <a:solidFill>
                <a:srgbClr val="4A7EBB"/>
              </a:solidFill>
              <a:round/>
              <a:headEnd/>
              <a:tailEnd/>
            </a:ln>
          </p:spPr>
        </p:cxnSp>
        <p:pic>
          <p:nvPicPr>
            <p:cNvPr id="40114" name="Picture 31" descr="服务器类"/>
            <p:cNvPicPr>
              <a:picLocks noChangeAspect="1" noChangeArrowheads="1"/>
            </p:cNvPicPr>
            <p:nvPr/>
          </p:nvPicPr>
          <p:blipFill>
            <a:blip r:embed="rId6" cstate="print"/>
            <a:srcRect/>
            <a:stretch>
              <a:fillRect/>
            </a:stretch>
          </p:blipFill>
          <p:spPr bwMode="auto">
            <a:xfrm>
              <a:off x="3983038" y="6237288"/>
              <a:ext cx="150812" cy="215900"/>
            </a:xfrm>
            <a:prstGeom prst="rect">
              <a:avLst/>
            </a:prstGeom>
            <a:noFill/>
            <a:ln w="9525">
              <a:noFill/>
              <a:miter lim="800000"/>
              <a:headEnd/>
              <a:tailEnd/>
            </a:ln>
          </p:spPr>
        </p:pic>
        <p:pic>
          <p:nvPicPr>
            <p:cNvPr id="40115" name="Picture 31" descr="服务器类"/>
            <p:cNvPicPr>
              <a:picLocks noChangeAspect="1" noChangeArrowheads="1"/>
            </p:cNvPicPr>
            <p:nvPr/>
          </p:nvPicPr>
          <p:blipFill>
            <a:blip r:embed="rId6" cstate="print"/>
            <a:srcRect/>
            <a:stretch>
              <a:fillRect/>
            </a:stretch>
          </p:blipFill>
          <p:spPr bwMode="auto">
            <a:xfrm>
              <a:off x="4278313" y="6237288"/>
              <a:ext cx="149225" cy="215900"/>
            </a:xfrm>
            <a:prstGeom prst="rect">
              <a:avLst/>
            </a:prstGeom>
            <a:noFill/>
            <a:ln w="9525">
              <a:noFill/>
              <a:miter lim="800000"/>
              <a:headEnd/>
              <a:tailEnd/>
            </a:ln>
          </p:spPr>
        </p:pic>
        <p:pic>
          <p:nvPicPr>
            <p:cNvPr id="40116" name="Picture 31" descr="服务器类"/>
            <p:cNvPicPr>
              <a:picLocks noChangeAspect="1" noChangeArrowheads="1"/>
            </p:cNvPicPr>
            <p:nvPr/>
          </p:nvPicPr>
          <p:blipFill>
            <a:blip r:embed="rId6" cstate="print"/>
            <a:srcRect/>
            <a:stretch>
              <a:fillRect/>
            </a:stretch>
          </p:blipFill>
          <p:spPr bwMode="auto">
            <a:xfrm>
              <a:off x="4494213" y="6237288"/>
              <a:ext cx="149225" cy="215900"/>
            </a:xfrm>
            <a:prstGeom prst="rect">
              <a:avLst/>
            </a:prstGeom>
            <a:noFill/>
            <a:ln w="9525">
              <a:noFill/>
              <a:miter lim="800000"/>
              <a:headEnd/>
              <a:tailEnd/>
            </a:ln>
          </p:spPr>
        </p:pic>
        <p:pic>
          <p:nvPicPr>
            <p:cNvPr id="40117" name="Picture 31" descr="服务器类"/>
            <p:cNvPicPr>
              <a:picLocks noChangeAspect="1" noChangeArrowheads="1"/>
            </p:cNvPicPr>
            <p:nvPr/>
          </p:nvPicPr>
          <p:blipFill>
            <a:blip r:embed="rId6" cstate="print"/>
            <a:srcRect/>
            <a:stretch>
              <a:fillRect/>
            </a:stretch>
          </p:blipFill>
          <p:spPr bwMode="auto">
            <a:xfrm>
              <a:off x="3268663" y="6237288"/>
              <a:ext cx="150812" cy="215900"/>
            </a:xfrm>
            <a:prstGeom prst="rect">
              <a:avLst/>
            </a:prstGeom>
            <a:noFill/>
            <a:ln w="9525">
              <a:noFill/>
              <a:miter lim="800000"/>
              <a:headEnd/>
              <a:tailEnd/>
            </a:ln>
          </p:spPr>
        </p:pic>
        <p:pic>
          <p:nvPicPr>
            <p:cNvPr id="40118" name="Picture 31" descr="服务器类"/>
            <p:cNvPicPr>
              <a:picLocks noChangeAspect="1" noChangeArrowheads="1"/>
            </p:cNvPicPr>
            <p:nvPr/>
          </p:nvPicPr>
          <p:blipFill>
            <a:blip r:embed="rId6" cstate="print"/>
            <a:srcRect/>
            <a:stretch>
              <a:fillRect/>
            </a:stretch>
          </p:blipFill>
          <p:spPr bwMode="auto">
            <a:xfrm>
              <a:off x="3486150" y="6237288"/>
              <a:ext cx="149225" cy="215900"/>
            </a:xfrm>
            <a:prstGeom prst="rect">
              <a:avLst/>
            </a:prstGeom>
            <a:noFill/>
            <a:ln w="9525">
              <a:noFill/>
              <a:miter lim="800000"/>
              <a:headEnd/>
              <a:tailEnd/>
            </a:ln>
          </p:spPr>
        </p:pic>
        <p:pic>
          <p:nvPicPr>
            <p:cNvPr id="40119" name="Picture 31" descr="服务器类"/>
            <p:cNvPicPr>
              <a:picLocks noChangeAspect="1" noChangeArrowheads="1"/>
            </p:cNvPicPr>
            <p:nvPr/>
          </p:nvPicPr>
          <p:blipFill>
            <a:blip r:embed="rId6" cstate="print"/>
            <a:srcRect/>
            <a:stretch>
              <a:fillRect/>
            </a:stretch>
          </p:blipFill>
          <p:spPr bwMode="auto">
            <a:xfrm>
              <a:off x="3702050" y="6237288"/>
              <a:ext cx="149225" cy="215900"/>
            </a:xfrm>
            <a:prstGeom prst="rect">
              <a:avLst/>
            </a:prstGeom>
            <a:noFill/>
            <a:ln w="9525">
              <a:noFill/>
              <a:miter lim="800000"/>
              <a:headEnd/>
              <a:tailEnd/>
            </a:ln>
          </p:spPr>
        </p:pic>
        <p:cxnSp>
          <p:nvCxnSpPr>
            <p:cNvPr id="40120" name="直接连接符 445"/>
            <p:cNvCxnSpPr>
              <a:cxnSpLocks noChangeShapeType="1"/>
            </p:cNvCxnSpPr>
            <p:nvPr/>
          </p:nvCxnSpPr>
          <p:spPr bwMode="auto">
            <a:xfrm flipV="1">
              <a:off x="3344863" y="6046788"/>
              <a:ext cx="255587" cy="190500"/>
            </a:xfrm>
            <a:prstGeom prst="line">
              <a:avLst/>
            </a:prstGeom>
            <a:noFill/>
            <a:ln w="28575" algn="ctr">
              <a:solidFill>
                <a:srgbClr val="4A7EBB"/>
              </a:solidFill>
              <a:round/>
              <a:headEnd/>
              <a:tailEnd/>
            </a:ln>
          </p:spPr>
        </p:cxnSp>
        <p:cxnSp>
          <p:nvCxnSpPr>
            <p:cNvPr id="40121" name="直接连接符 446"/>
            <p:cNvCxnSpPr>
              <a:cxnSpLocks noChangeShapeType="1"/>
            </p:cNvCxnSpPr>
            <p:nvPr/>
          </p:nvCxnSpPr>
          <p:spPr bwMode="auto">
            <a:xfrm flipV="1">
              <a:off x="3560763" y="6046788"/>
              <a:ext cx="39687" cy="190500"/>
            </a:xfrm>
            <a:prstGeom prst="line">
              <a:avLst/>
            </a:prstGeom>
            <a:noFill/>
            <a:ln w="28575" algn="ctr">
              <a:solidFill>
                <a:srgbClr val="4A7EBB"/>
              </a:solidFill>
              <a:round/>
              <a:headEnd/>
              <a:tailEnd/>
            </a:ln>
          </p:spPr>
        </p:cxnSp>
        <p:cxnSp>
          <p:nvCxnSpPr>
            <p:cNvPr id="40122" name="直接连接符 447"/>
            <p:cNvCxnSpPr>
              <a:cxnSpLocks noChangeShapeType="1"/>
            </p:cNvCxnSpPr>
            <p:nvPr/>
          </p:nvCxnSpPr>
          <p:spPr bwMode="auto">
            <a:xfrm flipH="1" flipV="1">
              <a:off x="3600450" y="6046788"/>
              <a:ext cx="176213" cy="190500"/>
            </a:xfrm>
            <a:prstGeom prst="line">
              <a:avLst/>
            </a:prstGeom>
            <a:noFill/>
            <a:ln w="9525" algn="ctr">
              <a:solidFill>
                <a:srgbClr val="4A7EBB"/>
              </a:solidFill>
              <a:round/>
              <a:headEnd/>
              <a:tailEnd/>
            </a:ln>
          </p:spPr>
        </p:cxnSp>
        <p:cxnSp>
          <p:nvCxnSpPr>
            <p:cNvPr id="40123" name="直接连接符 448"/>
            <p:cNvCxnSpPr>
              <a:cxnSpLocks noChangeShapeType="1"/>
            </p:cNvCxnSpPr>
            <p:nvPr/>
          </p:nvCxnSpPr>
          <p:spPr bwMode="auto">
            <a:xfrm flipV="1">
              <a:off x="4057650" y="5949950"/>
              <a:ext cx="241300" cy="287338"/>
            </a:xfrm>
            <a:prstGeom prst="line">
              <a:avLst/>
            </a:prstGeom>
            <a:noFill/>
            <a:ln w="9525" algn="ctr">
              <a:solidFill>
                <a:srgbClr val="4A7EBB"/>
              </a:solidFill>
              <a:round/>
              <a:headEnd/>
              <a:tailEnd/>
            </a:ln>
          </p:spPr>
        </p:cxnSp>
        <p:cxnSp>
          <p:nvCxnSpPr>
            <p:cNvPr id="40124" name="直接连接符 449"/>
            <p:cNvCxnSpPr>
              <a:cxnSpLocks noChangeShapeType="1"/>
            </p:cNvCxnSpPr>
            <p:nvPr/>
          </p:nvCxnSpPr>
          <p:spPr bwMode="auto">
            <a:xfrm flipH="1" flipV="1">
              <a:off x="4298950" y="5949950"/>
              <a:ext cx="53975" cy="287338"/>
            </a:xfrm>
            <a:prstGeom prst="line">
              <a:avLst/>
            </a:prstGeom>
            <a:noFill/>
            <a:ln w="9525" algn="ctr">
              <a:solidFill>
                <a:srgbClr val="4A7EBB"/>
              </a:solidFill>
              <a:round/>
              <a:headEnd/>
              <a:tailEnd/>
            </a:ln>
          </p:spPr>
        </p:cxnSp>
        <p:cxnSp>
          <p:nvCxnSpPr>
            <p:cNvPr id="40125" name="直接连接符 450"/>
            <p:cNvCxnSpPr>
              <a:cxnSpLocks noChangeShapeType="1"/>
            </p:cNvCxnSpPr>
            <p:nvPr/>
          </p:nvCxnSpPr>
          <p:spPr bwMode="auto">
            <a:xfrm flipH="1" flipV="1">
              <a:off x="4298950" y="5949950"/>
              <a:ext cx="269875" cy="287338"/>
            </a:xfrm>
            <a:prstGeom prst="line">
              <a:avLst/>
            </a:prstGeom>
            <a:noFill/>
            <a:ln w="9525" algn="ctr">
              <a:solidFill>
                <a:srgbClr val="4A7EBB"/>
              </a:solidFill>
              <a:round/>
              <a:headEnd/>
              <a:tailEnd/>
            </a:ln>
          </p:spPr>
        </p:cxnSp>
        <p:cxnSp>
          <p:nvCxnSpPr>
            <p:cNvPr id="40126" name="直接连接符 451"/>
            <p:cNvCxnSpPr>
              <a:cxnSpLocks noChangeShapeType="1"/>
            </p:cNvCxnSpPr>
            <p:nvPr/>
          </p:nvCxnSpPr>
          <p:spPr bwMode="auto">
            <a:xfrm flipH="1" flipV="1">
              <a:off x="3600450" y="6046788"/>
              <a:ext cx="457200" cy="190500"/>
            </a:xfrm>
            <a:prstGeom prst="line">
              <a:avLst/>
            </a:prstGeom>
            <a:noFill/>
            <a:ln w="9525" algn="ctr">
              <a:solidFill>
                <a:srgbClr val="4A7EBB"/>
              </a:solidFill>
              <a:round/>
              <a:headEnd/>
              <a:tailEnd/>
            </a:ln>
          </p:spPr>
        </p:cxnSp>
        <p:sp>
          <p:nvSpPr>
            <p:cNvPr id="40127" name="椭圆 452"/>
            <p:cNvSpPr>
              <a:spLocks noChangeArrowheads="1"/>
            </p:cNvSpPr>
            <p:nvPr/>
          </p:nvSpPr>
          <p:spPr bwMode="auto">
            <a:xfrm>
              <a:off x="3851275" y="6165850"/>
              <a:ext cx="360363" cy="71438"/>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40128" name="矩形 453"/>
            <p:cNvSpPr>
              <a:spLocks noChangeArrowheads="1"/>
            </p:cNvSpPr>
            <p:nvPr/>
          </p:nvSpPr>
          <p:spPr bwMode="auto">
            <a:xfrm>
              <a:off x="3276600" y="4941888"/>
              <a:ext cx="1727200" cy="1150937"/>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40129" name="Picture 5" descr="通用交换机"/>
            <p:cNvPicPr>
              <a:picLocks noChangeAspect="1" noChangeArrowheads="1"/>
            </p:cNvPicPr>
            <p:nvPr/>
          </p:nvPicPr>
          <p:blipFill>
            <a:blip r:embed="rId12" cstate="print"/>
            <a:srcRect/>
            <a:stretch>
              <a:fillRect/>
            </a:stretch>
          </p:blipFill>
          <p:spPr bwMode="auto">
            <a:xfrm>
              <a:off x="4716463" y="5661025"/>
              <a:ext cx="317500" cy="288925"/>
            </a:xfrm>
            <a:prstGeom prst="rect">
              <a:avLst/>
            </a:prstGeom>
            <a:noFill/>
            <a:ln w="9525">
              <a:noFill/>
              <a:miter lim="800000"/>
              <a:headEnd/>
              <a:tailEnd/>
            </a:ln>
          </p:spPr>
        </p:pic>
        <p:cxnSp>
          <p:nvCxnSpPr>
            <p:cNvPr id="40130" name="直接连接符 455"/>
            <p:cNvCxnSpPr>
              <a:cxnSpLocks noChangeShapeType="1"/>
            </p:cNvCxnSpPr>
            <p:nvPr/>
          </p:nvCxnSpPr>
          <p:spPr bwMode="auto">
            <a:xfrm flipH="1" flipV="1">
              <a:off x="3776663" y="5462588"/>
              <a:ext cx="1098550" cy="198437"/>
            </a:xfrm>
            <a:prstGeom prst="line">
              <a:avLst/>
            </a:prstGeom>
            <a:noFill/>
            <a:ln w="38100" algn="ctr">
              <a:solidFill>
                <a:srgbClr val="4A7EBB"/>
              </a:solidFill>
              <a:round/>
              <a:headEnd/>
              <a:tailEnd/>
            </a:ln>
          </p:spPr>
        </p:cxnSp>
        <p:cxnSp>
          <p:nvCxnSpPr>
            <p:cNvPr id="40131" name="直接连接符 456"/>
            <p:cNvCxnSpPr>
              <a:cxnSpLocks noChangeShapeType="1"/>
            </p:cNvCxnSpPr>
            <p:nvPr/>
          </p:nvCxnSpPr>
          <p:spPr bwMode="auto">
            <a:xfrm flipH="1" flipV="1">
              <a:off x="4643438" y="5470525"/>
              <a:ext cx="231775" cy="190500"/>
            </a:xfrm>
            <a:prstGeom prst="line">
              <a:avLst/>
            </a:prstGeom>
            <a:noFill/>
            <a:ln w="38100" algn="ctr">
              <a:solidFill>
                <a:srgbClr val="4A7EBB"/>
              </a:solidFill>
              <a:round/>
              <a:headEnd/>
              <a:tailEnd/>
            </a:ln>
          </p:spPr>
        </p:cxnSp>
        <p:pic>
          <p:nvPicPr>
            <p:cNvPr id="40132" name="Picture 31" descr="服务器类"/>
            <p:cNvPicPr>
              <a:picLocks noChangeAspect="1" noChangeArrowheads="1"/>
            </p:cNvPicPr>
            <p:nvPr/>
          </p:nvPicPr>
          <p:blipFill>
            <a:blip r:embed="rId6" cstate="print"/>
            <a:srcRect/>
            <a:stretch>
              <a:fillRect/>
            </a:stretch>
          </p:blipFill>
          <p:spPr bwMode="auto">
            <a:xfrm>
              <a:off x="4859338" y="6237288"/>
              <a:ext cx="150812" cy="215900"/>
            </a:xfrm>
            <a:prstGeom prst="rect">
              <a:avLst/>
            </a:prstGeom>
            <a:noFill/>
            <a:ln w="9525">
              <a:noFill/>
              <a:miter lim="800000"/>
              <a:headEnd/>
              <a:tailEnd/>
            </a:ln>
          </p:spPr>
        </p:pic>
        <p:pic>
          <p:nvPicPr>
            <p:cNvPr id="40133" name="Picture 31" descr="服务器类"/>
            <p:cNvPicPr>
              <a:picLocks noChangeAspect="1" noChangeArrowheads="1"/>
            </p:cNvPicPr>
            <p:nvPr/>
          </p:nvPicPr>
          <p:blipFill>
            <a:blip r:embed="rId6" cstate="print"/>
            <a:srcRect/>
            <a:stretch>
              <a:fillRect/>
            </a:stretch>
          </p:blipFill>
          <p:spPr bwMode="auto">
            <a:xfrm>
              <a:off x="5076825" y="6237288"/>
              <a:ext cx="149225" cy="215900"/>
            </a:xfrm>
            <a:prstGeom prst="rect">
              <a:avLst/>
            </a:prstGeom>
            <a:noFill/>
            <a:ln w="9525">
              <a:noFill/>
              <a:miter lim="800000"/>
              <a:headEnd/>
              <a:tailEnd/>
            </a:ln>
          </p:spPr>
        </p:pic>
        <p:cxnSp>
          <p:nvCxnSpPr>
            <p:cNvPr id="40134" name="直接连接符 459"/>
            <p:cNvCxnSpPr>
              <a:cxnSpLocks noChangeShapeType="1"/>
            </p:cNvCxnSpPr>
            <p:nvPr/>
          </p:nvCxnSpPr>
          <p:spPr bwMode="auto">
            <a:xfrm flipH="1" flipV="1">
              <a:off x="4298950" y="5949950"/>
              <a:ext cx="636588" cy="287338"/>
            </a:xfrm>
            <a:prstGeom prst="line">
              <a:avLst/>
            </a:prstGeom>
            <a:noFill/>
            <a:ln w="9525" algn="ctr">
              <a:solidFill>
                <a:srgbClr val="4A7EBB"/>
              </a:solidFill>
              <a:round/>
              <a:headEnd/>
              <a:tailEnd/>
            </a:ln>
          </p:spPr>
        </p:cxnSp>
        <p:cxnSp>
          <p:nvCxnSpPr>
            <p:cNvPr id="40135" name="直接连接符 460"/>
            <p:cNvCxnSpPr>
              <a:cxnSpLocks noChangeShapeType="1"/>
            </p:cNvCxnSpPr>
            <p:nvPr/>
          </p:nvCxnSpPr>
          <p:spPr bwMode="auto">
            <a:xfrm flipH="1" flipV="1">
              <a:off x="4875213" y="5949950"/>
              <a:ext cx="60325" cy="287338"/>
            </a:xfrm>
            <a:prstGeom prst="line">
              <a:avLst/>
            </a:prstGeom>
            <a:noFill/>
            <a:ln w="9525" algn="ctr">
              <a:solidFill>
                <a:srgbClr val="4A7EBB"/>
              </a:solidFill>
              <a:round/>
              <a:headEnd/>
              <a:tailEnd/>
            </a:ln>
          </p:spPr>
        </p:cxnSp>
        <p:cxnSp>
          <p:nvCxnSpPr>
            <p:cNvPr id="40136" name="直接连接符 461"/>
            <p:cNvCxnSpPr>
              <a:cxnSpLocks noChangeShapeType="1"/>
            </p:cNvCxnSpPr>
            <p:nvPr/>
          </p:nvCxnSpPr>
          <p:spPr bwMode="auto">
            <a:xfrm flipH="1" flipV="1">
              <a:off x="4875213" y="5949950"/>
              <a:ext cx="276225" cy="287338"/>
            </a:xfrm>
            <a:prstGeom prst="line">
              <a:avLst/>
            </a:prstGeom>
            <a:noFill/>
            <a:ln w="9525" algn="ctr">
              <a:solidFill>
                <a:srgbClr val="4A7EBB"/>
              </a:solidFill>
              <a:round/>
              <a:headEnd/>
              <a:tailEnd/>
            </a:ln>
          </p:spPr>
        </p:cxnSp>
        <p:sp>
          <p:nvSpPr>
            <p:cNvPr id="40138" name="右箭头 201"/>
            <p:cNvSpPr>
              <a:spLocks noChangeArrowheads="1"/>
            </p:cNvSpPr>
            <p:nvPr/>
          </p:nvSpPr>
          <p:spPr bwMode="auto">
            <a:xfrm>
              <a:off x="2700338" y="1916113"/>
              <a:ext cx="503237" cy="144462"/>
            </a:xfrm>
            <a:prstGeom prst="rightArrow">
              <a:avLst>
                <a:gd name="adj1" fmla="val 50000"/>
                <a:gd name="adj2" fmla="val 49769"/>
              </a:avLst>
            </a:prstGeom>
            <a:solidFill>
              <a:schemeClr val="bg1"/>
            </a:solidFill>
            <a:ln w="19050" algn="ctr">
              <a:solidFill>
                <a:schemeClr val="folHlink"/>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40139" name="右箭头 202"/>
            <p:cNvSpPr>
              <a:spLocks noChangeArrowheads="1"/>
            </p:cNvSpPr>
            <p:nvPr/>
          </p:nvSpPr>
          <p:spPr bwMode="auto">
            <a:xfrm>
              <a:off x="2627313" y="3644900"/>
              <a:ext cx="504825" cy="144463"/>
            </a:xfrm>
            <a:prstGeom prst="rightArrow">
              <a:avLst>
                <a:gd name="adj1" fmla="val 50000"/>
                <a:gd name="adj2" fmla="val 49926"/>
              </a:avLst>
            </a:prstGeom>
            <a:solidFill>
              <a:schemeClr val="bg1"/>
            </a:solidFill>
            <a:ln w="19050" algn="ctr">
              <a:solidFill>
                <a:schemeClr val="folHlink"/>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40140" name="右箭头 203"/>
            <p:cNvSpPr>
              <a:spLocks noChangeArrowheads="1"/>
            </p:cNvSpPr>
            <p:nvPr/>
          </p:nvSpPr>
          <p:spPr bwMode="auto">
            <a:xfrm>
              <a:off x="2627313" y="5445125"/>
              <a:ext cx="504825" cy="144463"/>
            </a:xfrm>
            <a:prstGeom prst="rightArrow">
              <a:avLst>
                <a:gd name="adj1" fmla="val 50000"/>
                <a:gd name="adj2" fmla="val 49926"/>
              </a:avLst>
            </a:prstGeom>
            <a:solidFill>
              <a:schemeClr val="bg1"/>
            </a:solidFill>
            <a:ln w="19050" algn="ctr">
              <a:solidFill>
                <a:schemeClr val="folHlink"/>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grpSp>
    </p:spTree>
    <p:extLst>
      <p:ext uri="{BB962C8B-B14F-4D97-AF65-F5344CB8AC3E}">
        <p14:creationId xmlns:p14="http://schemas.microsoft.com/office/powerpoint/2010/main" val="13519702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0" y="0"/>
            <a:ext cx="8064500" cy="584775"/>
          </a:xfrm>
          <a:prstGeom prst="rect">
            <a:avLst/>
          </a:prstGeom>
          <a:noFill/>
          <a:ln w="9525" algn="ctr">
            <a:noFill/>
            <a:miter lim="800000"/>
            <a:headEnd/>
            <a:tailEnd/>
          </a:ln>
        </p:spPr>
        <p:txBody>
          <a:bodyPr>
            <a:spAutoFit/>
          </a:bodyPr>
          <a:lstStyle/>
          <a:p>
            <a:pPr>
              <a:spcBef>
                <a:spcPct val="0"/>
              </a:spcBef>
            </a:pPr>
            <a:r>
              <a:rPr lang="zh-CN" altLang="en-US" sz="3200" b="1" dirty="0" smtClean="0">
                <a:solidFill>
                  <a:srgbClr val="C00000"/>
                </a:solidFill>
                <a:latin typeface="微软雅黑" pitchFamily="34" charset="-122"/>
                <a:ea typeface="微软雅黑" pitchFamily="34" charset="-122"/>
              </a:rPr>
              <a:t>部署灵活</a:t>
            </a:r>
            <a:r>
              <a:rPr lang="en-US" altLang="zh-CN" sz="3200" b="1" dirty="0" smtClean="0">
                <a:solidFill>
                  <a:srgbClr val="C00000"/>
                </a:solidFill>
                <a:latin typeface="微软雅黑" pitchFamily="34" charset="-122"/>
                <a:ea typeface="微软雅黑" pitchFamily="34" charset="-122"/>
              </a:rPr>
              <a:t>,</a:t>
            </a:r>
            <a:r>
              <a:rPr lang="zh-CN" altLang="en-US" sz="3200" b="1" dirty="0" smtClean="0">
                <a:solidFill>
                  <a:srgbClr val="C00000"/>
                </a:solidFill>
                <a:latin typeface="微软雅黑" pitchFamily="34" charset="-122"/>
                <a:ea typeface="微软雅黑" pitchFamily="34" charset="-122"/>
              </a:rPr>
              <a:t>管理方便：</a:t>
            </a:r>
            <a:r>
              <a:rPr lang="zh-CN" altLang="en-US" sz="3200" b="1" dirty="0" smtClean="0">
                <a:solidFill>
                  <a:srgbClr val="C00000"/>
                </a:solidFill>
                <a:latin typeface="微软雅黑" pitchFamily="34" charset="-122"/>
                <a:ea typeface="微软雅黑" pitchFamily="34" charset="-122"/>
                <a:cs typeface="+mj-cs"/>
              </a:rPr>
              <a:t>单</a:t>
            </a:r>
            <a:r>
              <a:rPr lang="zh-CN" altLang="en-US" sz="3200" b="1" dirty="0">
                <a:solidFill>
                  <a:srgbClr val="C00000"/>
                </a:solidFill>
                <a:latin typeface="微软雅黑" pitchFamily="34" charset="-122"/>
                <a:ea typeface="微软雅黑" pitchFamily="34" charset="-122"/>
                <a:cs typeface="+mj-cs"/>
              </a:rPr>
              <a:t>管理点</a:t>
            </a:r>
          </a:p>
        </p:txBody>
      </p:sp>
      <p:sp>
        <p:nvSpPr>
          <p:cNvPr id="37892" name="Text Box 9"/>
          <p:cNvSpPr txBox="1">
            <a:spLocks noChangeArrowheads="1"/>
          </p:cNvSpPr>
          <p:nvPr/>
        </p:nvSpPr>
        <p:spPr bwMode="auto">
          <a:xfrm>
            <a:off x="4428356" y="1268661"/>
            <a:ext cx="1151756" cy="369332"/>
          </a:xfrm>
          <a:prstGeom prst="rect">
            <a:avLst/>
          </a:prstGeom>
          <a:solidFill>
            <a:schemeClr val="accent1">
              <a:lumMod val="75000"/>
            </a:schemeClr>
          </a:solidFill>
          <a:ln w="9525" algn="ctr">
            <a:noFill/>
            <a:miter lim="800000"/>
            <a:headEnd/>
            <a:tailEnd/>
          </a:ln>
        </p:spPr>
        <p:txBody>
          <a:bodyPr wrap="square">
            <a:spAutoFit/>
          </a:bodyPr>
          <a:lstStyle/>
          <a:p>
            <a:pPr>
              <a:spcBef>
                <a:spcPct val="0"/>
              </a:spcBef>
              <a:buClrTx/>
              <a:buSzTx/>
            </a:pPr>
            <a:r>
              <a:rPr kumimoji="1" lang="zh-CN" altLang="en-US" b="1" dirty="0">
                <a:solidFill>
                  <a:srgbClr val="FF0000"/>
                </a:solidFill>
                <a:latin typeface="微软雅黑" pitchFamily="34" charset="-122"/>
                <a:ea typeface="微软雅黑" pitchFamily="34" charset="-122"/>
              </a:rPr>
              <a:t>管理点</a:t>
            </a:r>
            <a:r>
              <a:rPr kumimoji="1" lang="en-US" altLang="zh-CN" b="1" dirty="0">
                <a:solidFill>
                  <a:srgbClr val="FF0000"/>
                </a:solidFill>
                <a:latin typeface="微软雅黑" pitchFamily="34" charset="-122"/>
                <a:ea typeface="微软雅黑" pitchFamily="34" charset="-122"/>
              </a:rPr>
              <a:t>1</a:t>
            </a:r>
          </a:p>
        </p:txBody>
      </p:sp>
      <p:pic>
        <p:nvPicPr>
          <p:cNvPr id="37893" name="Picture 6" descr="s7500e"/>
          <p:cNvPicPr>
            <a:picLocks noChangeAspect="1" noChangeArrowheads="1"/>
          </p:cNvPicPr>
          <p:nvPr/>
        </p:nvPicPr>
        <p:blipFill>
          <a:blip r:embed="rId3" cstate="print"/>
          <a:srcRect/>
          <a:stretch>
            <a:fillRect/>
          </a:stretch>
        </p:blipFill>
        <p:spPr bwMode="auto">
          <a:xfrm>
            <a:off x="2418457" y="1196752"/>
            <a:ext cx="579438" cy="709613"/>
          </a:xfrm>
          <a:prstGeom prst="rect">
            <a:avLst/>
          </a:prstGeom>
          <a:noFill/>
          <a:ln w="9525">
            <a:noFill/>
            <a:miter lim="800000"/>
            <a:headEnd/>
            <a:tailEnd/>
          </a:ln>
        </p:spPr>
      </p:pic>
      <p:pic>
        <p:nvPicPr>
          <p:cNvPr id="37894" name="Picture 6" descr="s7500e"/>
          <p:cNvPicPr>
            <a:picLocks noChangeAspect="1" noChangeArrowheads="1"/>
          </p:cNvPicPr>
          <p:nvPr/>
        </p:nvPicPr>
        <p:blipFill>
          <a:blip r:embed="rId3" cstate="print"/>
          <a:srcRect/>
          <a:stretch>
            <a:fillRect/>
          </a:stretch>
        </p:blipFill>
        <p:spPr bwMode="auto">
          <a:xfrm>
            <a:off x="3564632" y="1196752"/>
            <a:ext cx="579438" cy="709613"/>
          </a:xfrm>
          <a:prstGeom prst="rect">
            <a:avLst/>
          </a:prstGeom>
          <a:noFill/>
          <a:ln w="9525">
            <a:noFill/>
            <a:miter lim="800000"/>
            <a:headEnd/>
            <a:tailEnd/>
          </a:ln>
        </p:spPr>
      </p:pic>
      <p:cxnSp>
        <p:nvCxnSpPr>
          <p:cNvPr id="37895" name="直接连接符 177"/>
          <p:cNvCxnSpPr>
            <a:cxnSpLocks noChangeShapeType="1"/>
          </p:cNvCxnSpPr>
          <p:nvPr/>
        </p:nvCxnSpPr>
        <p:spPr bwMode="auto">
          <a:xfrm>
            <a:off x="2997895" y="1550765"/>
            <a:ext cx="566737" cy="0"/>
          </a:xfrm>
          <a:prstGeom prst="line">
            <a:avLst/>
          </a:prstGeom>
          <a:noFill/>
          <a:ln w="57150" algn="ctr">
            <a:solidFill>
              <a:srgbClr val="4A7EBB"/>
            </a:solidFill>
            <a:round/>
            <a:headEnd/>
            <a:tailEnd/>
          </a:ln>
        </p:spPr>
      </p:cxnSp>
      <p:pic>
        <p:nvPicPr>
          <p:cNvPr id="37896" name="Picture 5" descr="通用交换机"/>
          <p:cNvPicPr>
            <a:picLocks noChangeAspect="1" noChangeArrowheads="1"/>
          </p:cNvPicPr>
          <p:nvPr/>
        </p:nvPicPr>
        <p:blipFill>
          <a:blip r:embed="rId4" cstate="print"/>
          <a:srcRect/>
          <a:stretch>
            <a:fillRect/>
          </a:stretch>
        </p:blipFill>
        <p:spPr bwMode="auto">
          <a:xfrm>
            <a:off x="1907282" y="2349277"/>
            <a:ext cx="588963" cy="533400"/>
          </a:xfrm>
          <a:prstGeom prst="rect">
            <a:avLst/>
          </a:prstGeom>
          <a:noFill/>
          <a:ln w="9525">
            <a:noFill/>
            <a:miter lim="800000"/>
            <a:headEnd/>
            <a:tailEnd/>
          </a:ln>
        </p:spPr>
      </p:pic>
      <p:pic>
        <p:nvPicPr>
          <p:cNvPr id="37897" name="Picture 5" descr="通用交换机"/>
          <p:cNvPicPr>
            <a:picLocks noChangeAspect="1" noChangeArrowheads="1"/>
          </p:cNvPicPr>
          <p:nvPr/>
        </p:nvPicPr>
        <p:blipFill>
          <a:blip r:embed="rId4" cstate="print"/>
          <a:srcRect/>
          <a:stretch>
            <a:fillRect/>
          </a:stretch>
        </p:blipFill>
        <p:spPr bwMode="auto">
          <a:xfrm>
            <a:off x="2688332" y="2349277"/>
            <a:ext cx="587375" cy="533400"/>
          </a:xfrm>
          <a:prstGeom prst="rect">
            <a:avLst/>
          </a:prstGeom>
          <a:noFill/>
          <a:ln w="9525">
            <a:noFill/>
            <a:miter lim="800000"/>
            <a:headEnd/>
            <a:tailEnd/>
          </a:ln>
        </p:spPr>
      </p:pic>
      <p:pic>
        <p:nvPicPr>
          <p:cNvPr id="37898" name="Picture 5" descr="通用交换机"/>
          <p:cNvPicPr>
            <a:picLocks noChangeAspect="1" noChangeArrowheads="1"/>
          </p:cNvPicPr>
          <p:nvPr/>
        </p:nvPicPr>
        <p:blipFill>
          <a:blip r:embed="rId4" cstate="print"/>
          <a:srcRect/>
          <a:stretch>
            <a:fillRect/>
          </a:stretch>
        </p:blipFill>
        <p:spPr bwMode="auto">
          <a:xfrm>
            <a:off x="3491607" y="2319115"/>
            <a:ext cx="588963" cy="533400"/>
          </a:xfrm>
          <a:prstGeom prst="rect">
            <a:avLst/>
          </a:prstGeom>
          <a:noFill/>
          <a:ln w="9525">
            <a:noFill/>
            <a:miter lim="800000"/>
            <a:headEnd/>
            <a:tailEnd/>
          </a:ln>
        </p:spPr>
      </p:pic>
      <p:pic>
        <p:nvPicPr>
          <p:cNvPr id="37899" name="Picture 5" descr="通用交换机"/>
          <p:cNvPicPr>
            <a:picLocks noChangeAspect="1" noChangeArrowheads="1"/>
          </p:cNvPicPr>
          <p:nvPr/>
        </p:nvPicPr>
        <p:blipFill>
          <a:blip r:embed="rId4" cstate="print"/>
          <a:srcRect/>
          <a:stretch>
            <a:fillRect/>
          </a:stretch>
        </p:blipFill>
        <p:spPr bwMode="auto">
          <a:xfrm>
            <a:off x="4271070" y="2319115"/>
            <a:ext cx="588962" cy="533400"/>
          </a:xfrm>
          <a:prstGeom prst="rect">
            <a:avLst/>
          </a:prstGeom>
          <a:noFill/>
          <a:ln w="9525">
            <a:noFill/>
            <a:miter lim="800000"/>
            <a:headEnd/>
            <a:tailEnd/>
          </a:ln>
        </p:spPr>
      </p:pic>
      <p:cxnSp>
        <p:nvCxnSpPr>
          <p:cNvPr id="37900" name="直接连接符 183"/>
          <p:cNvCxnSpPr>
            <a:cxnSpLocks noChangeShapeType="1"/>
          </p:cNvCxnSpPr>
          <p:nvPr/>
        </p:nvCxnSpPr>
        <p:spPr bwMode="auto">
          <a:xfrm flipV="1">
            <a:off x="2202557" y="1906365"/>
            <a:ext cx="504825" cy="442912"/>
          </a:xfrm>
          <a:prstGeom prst="line">
            <a:avLst/>
          </a:prstGeom>
          <a:noFill/>
          <a:ln w="38100" algn="ctr">
            <a:solidFill>
              <a:srgbClr val="4A7EBB"/>
            </a:solidFill>
            <a:round/>
            <a:headEnd/>
            <a:tailEnd/>
          </a:ln>
        </p:spPr>
      </p:cxnSp>
      <p:cxnSp>
        <p:nvCxnSpPr>
          <p:cNvPr id="37901" name="直接连接符 184"/>
          <p:cNvCxnSpPr>
            <a:cxnSpLocks noChangeShapeType="1"/>
          </p:cNvCxnSpPr>
          <p:nvPr/>
        </p:nvCxnSpPr>
        <p:spPr bwMode="auto">
          <a:xfrm flipV="1">
            <a:off x="2202557" y="1906365"/>
            <a:ext cx="1651000" cy="442912"/>
          </a:xfrm>
          <a:prstGeom prst="line">
            <a:avLst/>
          </a:prstGeom>
          <a:noFill/>
          <a:ln w="38100" algn="ctr">
            <a:solidFill>
              <a:srgbClr val="4A7EBB"/>
            </a:solidFill>
            <a:round/>
            <a:headEnd/>
            <a:tailEnd/>
          </a:ln>
        </p:spPr>
      </p:cxnSp>
      <p:cxnSp>
        <p:nvCxnSpPr>
          <p:cNvPr id="37902" name="直接连接符 185"/>
          <p:cNvCxnSpPr>
            <a:cxnSpLocks noChangeShapeType="1"/>
          </p:cNvCxnSpPr>
          <p:nvPr/>
        </p:nvCxnSpPr>
        <p:spPr bwMode="auto">
          <a:xfrm flipH="1" flipV="1">
            <a:off x="2707382" y="1906365"/>
            <a:ext cx="274638" cy="442912"/>
          </a:xfrm>
          <a:prstGeom prst="line">
            <a:avLst/>
          </a:prstGeom>
          <a:noFill/>
          <a:ln w="38100" algn="ctr">
            <a:solidFill>
              <a:srgbClr val="4A7EBB"/>
            </a:solidFill>
            <a:round/>
            <a:headEnd/>
            <a:tailEnd/>
          </a:ln>
        </p:spPr>
      </p:cxnSp>
      <p:cxnSp>
        <p:nvCxnSpPr>
          <p:cNvPr id="37903" name="直接连接符 186"/>
          <p:cNvCxnSpPr>
            <a:cxnSpLocks noChangeShapeType="1"/>
          </p:cNvCxnSpPr>
          <p:nvPr/>
        </p:nvCxnSpPr>
        <p:spPr bwMode="auto">
          <a:xfrm flipH="1" flipV="1">
            <a:off x="2707382" y="1906365"/>
            <a:ext cx="1077913" cy="412750"/>
          </a:xfrm>
          <a:prstGeom prst="line">
            <a:avLst/>
          </a:prstGeom>
          <a:noFill/>
          <a:ln w="38100" algn="ctr">
            <a:solidFill>
              <a:srgbClr val="4A7EBB"/>
            </a:solidFill>
            <a:round/>
            <a:headEnd/>
            <a:tailEnd/>
          </a:ln>
        </p:spPr>
      </p:cxnSp>
      <p:cxnSp>
        <p:nvCxnSpPr>
          <p:cNvPr id="37904" name="直接连接符 187"/>
          <p:cNvCxnSpPr>
            <a:cxnSpLocks noChangeShapeType="1"/>
          </p:cNvCxnSpPr>
          <p:nvPr/>
        </p:nvCxnSpPr>
        <p:spPr bwMode="auto">
          <a:xfrm flipV="1">
            <a:off x="2982020" y="1906365"/>
            <a:ext cx="871537" cy="442912"/>
          </a:xfrm>
          <a:prstGeom prst="line">
            <a:avLst/>
          </a:prstGeom>
          <a:noFill/>
          <a:ln w="38100" algn="ctr">
            <a:solidFill>
              <a:srgbClr val="4A7EBB"/>
            </a:solidFill>
            <a:round/>
            <a:headEnd/>
            <a:tailEnd/>
          </a:ln>
        </p:spPr>
      </p:cxnSp>
      <p:cxnSp>
        <p:nvCxnSpPr>
          <p:cNvPr id="37905" name="直接连接符 188"/>
          <p:cNvCxnSpPr>
            <a:cxnSpLocks noChangeShapeType="1"/>
          </p:cNvCxnSpPr>
          <p:nvPr/>
        </p:nvCxnSpPr>
        <p:spPr bwMode="auto">
          <a:xfrm flipV="1">
            <a:off x="3785295" y="1906365"/>
            <a:ext cx="68262" cy="412750"/>
          </a:xfrm>
          <a:prstGeom prst="line">
            <a:avLst/>
          </a:prstGeom>
          <a:noFill/>
          <a:ln w="38100" algn="ctr">
            <a:solidFill>
              <a:srgbClr val="4A7EBB"/>
            </a:solidFill>
            <a:round/>
            <a:headEnd/>
            <a:tailEnd/>
          </a:ln>
        </p:spPr>
      </p:cxnSp>
      <p:cxnSp>
        <p:nvCxnSpPr>
          <p:cNvPr id="37906" name="直接连接符 189"/>
          <p:cNvCxnSpPr>
            <a:cxnSpLocks noChangeShapeType="1"/>
          </p:cNvCxnSpPr>
          <p:nvPr/>
        </p:nvCxnSpPr>
        <p:spPr bwMode="auto">
          <a:xfrm flipH="1" flipV="1">
            <a:off x="2707382" y="1906365"/>
            <a:ext cx="1858963" cy="412750"/>
          </a:xfrm>
          <a:prstGeom prst="line">
            <a:avLst/>
          </a:prstGeom>
          <a:noFill/>
          <a:ln w="38100" algn="ctr">
            <a:solidFill>
              <a:srgbClr val="4A7EBB"/>
            </a:solidFill>
            <a:round/>
            <a:headEnd/>
            <a:tailEnd/>
          </a:ln>
        </p:spPr>
      </p:cxnSp>
      <p:cxnSp>
        <p:nvCxnSpPr>
          <p:cNvPr id="37907" name="直接连接符 190"/>
          <p:cNvCxnSpPr>
            <a:cxnSpLocks noChangeShapeType="1"/>
          </p:cNvCxnSpPr>
          <p:nvPr/>
        </p:nvCxnSpPr>
        <p:spPr bwMode="auto">
          <a:xfrm flipH="1" flipV="1">
            <a:off x="3853557" y="1906365"/>
            <a:ext cx="712788" cy="412750"/>
          </a:xfrm>
          <a:prstGeom prst="line">
            <a:avLst/>
          </a:prstGeom>
          <a:noFill/>
          <a:ln w="38100" algn="ctr">
            <a:solidFill>
              <a:srgbClr val="4A7EBB"/>
            </a:solidFill>
            <a:round/>
            <a:headEnd/>
            <a:tailEnd/>
          </a:ln>
        </p:spPr>
      </p:cxnSp>
      <p:pic>
        <p:nvPicPr>
          <p:cNvPr id="37908" name="Picture 31" descr="服务器类"/>
          <p:cNvPicPr>
            <a:picLocks noChangeAspect="1" noChangeArrowheads="1"/>
          </p:cNvPicPr>
          <p:nvPr/>
        </p:nvPicPr>
        <p:blipFill>
          <a:blip r:embed="rId5" cstate="print"/>
          <a:srcRect/>
          <a:stretch>
            <a:fillRect/>
          </a:stretch>
        </p:blipFill>
        <p:spPr bwMode="auto">
          <a:xfrm>
            <a:off x="4277420" y="3212877"/>
            <a:ext cx="150812" cy="215900"/>
          </a:xfrm>
          <a:prstGeom prst="rect">
            <a:avLst/>
          </a:prstGeom>
          <a:noFill/>
          <a:ln w="9525">
            <a:noFill/>
            <a:miter lim="800000"/>
            <a:headEnd/>
            <a:tailEnd/>
          </a:ln>
        </p:spPr>
      </p:pic>
      <p:pic>
        <p:nvPicPr>
          <p:cNvPr id="37909" name="Picture 31" descr="服务器类"/>
          <p:cNvPicPr>
            <a:picLocks noChangeAspect="1" noChangeArrowheads="1"/>
          </p:cNvPicPr>
          <p:nvPr/>
        </p:nvPicPr>
        <p:blipFill>
          <a:blip r:embed="rId5" cstate="print"/>
          <a:srcRect/>
          <a:stretch>
            <a:fillRect/>
          </a:stretch>
        </p:blipFill>
        <p:spPr bwMode="auto">
          <a:xfrm>
            <a:off x="4493320" y="3212877"/>
            <a:ext cx="150812" cy="215900"/>
          </a:xfrm>
          <a:prstGeom prst="rect">
            <a:avLst/>
          </a:prstGeom>
          <a:noFill/>
          <a:ln w="9525">
            <a:noFill/>
            <a:miter lim="800000"/>
            <a:headEnd/>
            <a:tailEnd/>
          </a:ln>
        </p:spPr>
      </p:pic>
      <p:pic>
        <p:nvPicPr>
          <p:cNvPr id="37910" name="Picture 31" descr="服务器类"/>
          <p:cNvPicPr>
            <a:picLocks noChangeAspect="1" noChangeArrowheads="1"/>
          </p:cNvPicPr>
          <p:nvPr/>
        </p:nvPicPr>
        <p:blipFill>
          <a:blip r:embed="rId5" cstate="print"/>
          <a:srcRect/>
          <a:stretch>
            <a:fillRect/>
          </a:stretch>
        </p:blipFill>
        <p:spPr bwMode="auto">
          <a:xfrm>
            <a:off x="4709220" y="3212877"/>
            <a:ext cx="150812" cy="215900"/>
          </a:xfrm>
          <a:prstGeom prst="rect">
            <a:avLst/>
          </a:prstGeom>
          <a:noFill/>
          <a:ln w="9525">
            <a:noFill/>
            <a:miter lim="800000"/>
            <a:headEnd/>
            <a:tailEnd/>
          </a:ln>
        </p:spPr>
      </p:pic>
      <p:pic>
        <p:nvPicPr>
          <p:cNvPr id="37911" name="Picture 31" descr="服务器类"/>
          <p:cNvPicPr>
            <a:picLocks noChangeAspect="1" noChangeArrowheads="1"/>
          </p:cNvPicPr>
          <p:nvPr/>
        </p:nvPicPr>
        <p:blipFill>
          <a:blip r:embed="rId5" cstate="print"/>
          <a:srcRect/>
          <a:stretch>
            <a:fillRect/>
          </a:stretch>
        </p:blipFill>
        <p:spPr bwMode="auto">
          <a:xfrm>
            <a:off x="3485257" y="3212877"/>
            <a:ext cx="150813" cy="215900"/>
          </a:xfrm>
          <a:prstGeom prst="rect">
            <a:avLst/>
          </a:prstGeom>
          <a:noFill/>
          <a:ln w="9525">
            <a:noFill/>
            <a:miter lim="800000"/>
            <a:headEnd/>
            <a:tailEnd/>
          </a:ln>
        </p:spPr>
      </p:pic>
      <p:pic>
        <p:nvPicPr>
          <p:cNvPr id="37912" name="Picture 31" descr="服务器类"/>
          <p:cNvPicPr>
            <a:picLocks noChangeAspect="1" noChangeArrowheads="1"/>
          </p:cNvPicPr>
          <p:nvPr/>
        </p:nvPicPr>
        <p:blipFill>
          <a:blip r:embed="rId5" cstate="print"/>
          <a:srcRect/>
          <a:stretch>
            <a:fillRect/>
          </a:stretch>
        </p:blipFill>
        <p:spPr bwMode="auto">
          <a:xfrm>
            <a:off x="3701157" y="3212877"/>
            <a:ext cx="150813" cy="215900"/>
          </a:xfrm>
          <a:prstGeom prst="rect">
            <a:avLst/>
          </a:prstGeom>
          <a:noFill/>
          <a:ln w="9525">
            <a:noFill/>
            <a:miter lim="800000"/>
            <a:headEnd/>
            <a:tailEnd/>
          </a:ln>
        </p:spPr>
      </p:pic>
      <p:pic>
        <p:nvPicPr>
          <p:cNvPr id="37913" name="Picture 31" descr="服务器类"/>
          <p:cNvPicPr>
            <a:picLocks noChangeAspect="1" noChangeArrowheads="1"/>
          </p:cNvPicPr>
          <p:nvPr/>
        </p:nvPicPr>
        <p:blipFill>
          <a:blip r:embed="rId5" cstate="print"/>
          <a:srcRect/>
          <a:stretch>
            <a:fillRect/>
          </a:stretch>
        </p:blipFill>
        <p:spPr bwMode="auto">
          <a:xfrm>
            <a:off x="3917057" y="3212877"/>
            <a:ext cx="150813" cy="215900"/>
          </a:xfrm>
          <a:prstGeom prst="rect">
            <a:avLst/>
          </a:prstGeom>
          <a:noFill/>
          <a:ln w="9525">
            <a:noFill/>
            <a:miter lim="800000"/>
            <a:headEnd/>
            <a:tailEnd/>
          </a:ln>
        </p:spPr>
      </p:pic>
      <p:pic>
        <p:nvPicPr>
          <p:cNvPr id="37914" name="Picture 31" descr="服务器类"/>
          <p:cNvPicPr>
            <a:picLocks noChangeAspect="1" noChangeArrowheads="1"/>
          </p:cNvPicPr>
          <p:nvPr/>
        </p:nvPicPr>
        <p:blipFill>
          <a:blip r:embed="rId5" cstate="print"/>
          <a:srcRect/>
          <a:stretch>
            <a:fillRect/>
          </a:stretch>
        </p:blipFill>
        <p:spPr bwMode="auto">
          <a:xfrm>
            <a:off x="2477195" y="3212877"/>
            <a:ext cx="150812" cy="215900"/>
          </a:xfrm>
          <a:prstGeom prst="rect">
            <a:avLst/>
          </a:prstGeom>
          <a:noFill/>
          <a:ln w="9525">
            <a:noFill/>
            <a:miter lim="800000"/>
            <a:headEnd/>
            <a:tailEnd/>
          </a:ln>
        </p:spPr>
      </p:pic>
      <p:pic>
        <p:nvPicPr>
          <p:cNvPr id="37915" name="Picture 31" descr="服务器类"/>
          <p:cNvPicPr>
            <a:picLocks noChangeAspect="1" noChangeArrowheads="1"/>
          </p:cNvPicPr>
          <p:nvPr/>
        </p:nvPicPr>
        <p:blipFill>
          <a:blip r:embed="rId5" cstate="print"/>
          <a:srcRect/>
          <a:stretch>
            <a:fillRect/>
          </a:stretch>
        </p:blipFill>
        <p:spPr bwMode="auto">
          <a:xfrm>
            <a:off x="2772470" y="3212877"/>
            <a:ext cx="149225" cy="215900"/>
          </a:xfrm>
          <a:prstGeom prst="rect">
            <a:avLst/>
          </a:prstGeom>
          <a:noFill/>
          <a:ln w="9525">
            <a:noFill/>
            <a:miter lim="800000"/>
            <a:headEnd/>
            <a:tailEnd/>
          </a:ln>
        </p:spPr>
      </p:pic>
      <p:pic>
        <p:nvPicPr>
          <p:cNvPr id="37916" name="Picture 31" descr="服务器类"/>
          <p:cNvPicPr>
            <a:picLocks noChangeAspect="1" noChangeArrowheads="1"/>
          </p:cNvPicPr>
          <p:nvPr/>
        </p:nvPicPr>
        <p:blipFill>
          <a:blip r:embed="rId5" cstate="print"/>
          <a:srcRect/>
          <a:stretch>
            <a:fillRect/>
          </a:stretch>
        </p:blipFill>
        <p:spPr bwMode="auto">
          <a:xfrm>
            <a:off x="2988370" y="3212877"/>
            <a:ext cx="149225" cy="215900"/>
          </a:xfrm>
          <a:prstGeom prst="rect">
            <a:avLst/>
          </a:prstGeom>
          <a:noFill/>
          <a:ln w="9525">
            <a:noFill/>
            <a:miter lim="800000"/>
            <a:headEnd/>
            <a:tailEnd/>
          </a:ln>
        </p:spPr>
      </p:pic>
      <p:pic>
        <p:nvPicPr>
          <p:cNvPr id="37917" name="Picture 31" descr="服务器类"/>
          <p:cNvPicPr>
            <a:picLocks noChangeAspect="1" noChangeArrowheads="1"/>
          </p:cNvPicPr>
          <p:nvPr/>
        </p:nvPicPr>
        <p:blipFill>
          <a:blip r:embed="rId5" cstate="print"/>
          <a:srcRect/>
          <a:stretch>
            <a:fillRect/>
          </a:stretch>
        </p:blipFill>
        <p:spPr bwMode="auto">
          <a:xfrm>
            <a:off x="1764407" y="3212877"/>
            <a:ext cx="149225" cy="215900"/>
          </a:xfrm>
          <a:prstGeom prst="rect">
            <a:avLst/>
          </a:prstGeom>
          <a:noFill/>
          <a:ln w="9525">
            <a:noFill/>
            <a:miter lim="800000"/>
            <a:headEnd/>
            <a:tailEnd/>
          </a:ln>
        </p:spPr>
      </p:pic>
      <p:pic>
        <p:nvPicPr>
          <p:cNvPr id="37918" name="Picture 31" descr="服务器类"/>
          <p:cNvPicPr>
            <a:picLocks noChangeAspect="1" noChangeArrowheads="1"/>
          </p:cNvPicPr>
          <p:nvPr/>
        </p:nvPicPr>
        <p:blipFill>
          <a:blip r:embed="rId5" cstate="print"/>
          <a:srcRect/>
          <a:stretch>
            <a:fillRect/>
          </a:stretch>
        </p:blipFill>
        <p:spPr bwMode="auto">
          <a:xfrm>
            <a:off x="1980307" y="3212877"/>
            <a:ext cx="149225" cy="215900"/>
          </a:xfrm>
          <a:prstGeom prst="rect">
            <a:avLst/>
          </a:prstGeom>
          <a:noFill/>
          <a:ln w="9525">
            <a:noFill/>
            <a:miter lim="800000"/>
            <a:headEnd/>
            <a:tailEnd/>
          </a:ln>
        </p:spPr>
      </p:pic>
      <p:pic>
        <p:nvPicPr>
          <p:cNvPr id="37919" name="Picture 31" descr="服务器类"/>
          <p:cNvPicPr>
            <a:picLocks noChangeAspect="1" noChangeArrowheads="1"/>
          </p:cNvPicPr>
          <p:nvPr/>
        </p:nvPicPr>
        <p:blipFill>
          <a:blip r:embed="rId5" cstate="print"/>
          <a:srcRect/>
          <a:stretch>
            <a:fillRect/>
          </a:stretch>
        </p:blipFill>
        <p:spPr bwMode="auto">
          <a:xfrm>
            <a:off x="2196207" y="3212877"/>
            <a:ext cx="149225" cy="215900"/>
          </a:xfrm>
          <a:prstGeom prst="rect">
            <a:avLst/>
          </a:prstGeom>
          <a:noFill/>
          <a:ln w="9525">
            <a:noFill/>
            <a:miter lim="800000"/>
            <a:headEnd/>
            <a:tailEnd/>
          </a:ln>
        </p:spPr>
      </p:pic>
      <p:cxnSp>
        <p:nvCxnSpPr>
          <p:cNvPr id="37920" name="直接连接符 208"/>
          <p:cNvCxnSpPr>
            <a:cxnSpLocks noChangeShapeType="1"/>
          </p:cNvCxnSpPr>
          <p:nvPr/>
        </p:nvCxnSpPr>
        <p:spPr bwMode="auto">
          <a:xfrm flipV="1">
            <a:off x="1839020" y="2882677"/>
            <a:ext cx="363537" cy="330200"/>
          </a:xfrm>
          <a:prstGeom prst="line">
            <a:avLst/>
          </a:prstGeom>
          <a:noFill/>
          <a:ln w="9525" algn="ctr">
            <a:solidFill>
              <a:srgbClr val="4A7EBB"/>
            </a:solidFill>
            <a:round/>
            <a:headEnd/>
            <a:tailEnd/>
          </a:ln>
        </p:spPr>
      </p:cxnSp>
      <p:cxnSp>
        <p:nvCxnSpPr>
          <p:cNvPr id="37921" name="直接连接符 209"/>
          <p:cNvCxnSpPr>
            <a:cxnSpLocks noChangeShapeType="1"/>
          </p:cNvCxnSpPr>
          <p:nvPr/>
        </p:nvCxnSpPr>
        <p:spPr bwMode="auto">
          <a:xfrm flipV="1">
            <a:off x="2054920" y="2882677"/>
            <a:ext cx="147637" cy="330200"/>
          </a:xfrm>
          <a:prstGeom prst="line">
            <a:avLst/>
          </a:prstGeom>
          <a:noFill/>
          <a:ln w="9525" algn="ctr">
            <a:solidFill>
              <a:srgbClr val="4A7EBB"/>
            </a:solidFill>
            <a:round/>
            <a:headEnd/>
            <a:tailEnd/>
          </a:ln>
        </p:spPr>
      </p:cxnSp>
      <p:cxnSp>
        <p:nvCxnSpPr>
          <p:cNvPr id="37922" name="直接连接符 210"/>
          <p:cNvCxnSpPr>
            <a:cxnSpLocks noChangeShapeType="1"/>
          </p:cNvCxnSpPr>
          <p:nvPr/>
        </p:nvCxnSpPr>
        <p:spPr bwMode="auto">
          <a:xfrm flipH="1" flipV="1">
            <a:off x="2202557" y="2882677"/>
            <a:ext cx="68263" cy="330200"/>
          </a:xfrm>
          <a:prstGeom prst="line">
            <a:avLst/>
          </a:prstGeom>
          <a:noFill/>
          <a:ln w="9525" algn="ctr">
            <a:solidFill>
              <a:srgbClr val="4A7EBB"/>
            </a:solidFill>
            <a:round/>
            <a:headEnd/>
            <a:tailEnd/>
          </a:ln>
        </p:spPr>
      </p:cxnSp>
      <p:cxnSp>
        <p:nvCxnSpPr>
          <p:cNvPr id="37923" name="直接连接符 211"/>
          <p:cNvCxnSpPr>
            <a:cxnSpLocks noChangeShapeType="1"/>
          </p:cNvCxnSpPr>
          <p:nvPr/>
        </p:nvCxnSpPr>
        <p:spPr bwMode="auto">
          <a:xfrm flipV="1">
            <a:off x="2551807" y="2882677"/>
            <a:ext cx="430213" cy="330200"/>
          </a:xfrm>
          <a:prstGeom prst="line">
            <a:avLst/>
          </a:prstGeom>
          <a:noFill/>
          <a:ln w="9525" algn="ctr">
            <a:solidFill>
              <a:srgbClr val="4A7EBB"/>
            </a:solidFill>
            <a:round/>
            <a:headEnd/>
            <a:tailEnd/>
          </a:ln>
        </p:spPr>
      </p:cxnSp>
      <p:cxnSp>
        <p:nvCxnSpPr>
          <p:cNvPr id="37924" name="直接连接符 212"/>
          <p:cNvCxnSpPr>
            <a:cxnSpLocks noChangeShapeType="1"/>
          </p:cNvCxnSpPr>
          <p:nvPr/>
        </p:nvCxnSpPr>
        <p:spPr bwMode="auto">
          <a:xfrm flipV="1">
            <a:off x="2847082" y="2882677"/>
            <a:ext cx="134938" cy="330200"/>
          </a:xfrm>
          <a:prstGeom prst="line">
            <a:avLst/>
          </a:prstGeom>
          <a:noFill/>
          <a:ln w="9525" algn="ctr">
            <a:solidFill>
              <a:srgbClr val="4A7EBB"/>
            </a:solidFill>
            <a:round/>
            <a:headEnd/>
            <a:tailEnd/>
          </a:ln>
        </p:spPr>
      </p:cxnSp>
      <p:cxnSp>
        <p:nvCxnSpPr>
          <p:cNvPr id="37925" name="直接连接符 213"/>
          <p:cNvCxnSpPr>
            <a:cxnSpLocks noChangeShapeType="1"/>
          </p:cNvCxnSpPr>
          <p:nvPr/>
        </p:nvCxnSpPr>
        <p:spPr bwMode="auto">
          <a:xfrm flipH="1" flipV="1">
            <a:off x="2982020" y="2882677"/>
            <a:ext cx="80962" cy="330200"/>
          </a:xfrm>
          <a:prstGeom prst="line">
            <a:avLst/>
          </a:prstGeom>
          <a:noFill/>
          <a:ln w="9525" algn="ctr">
            <a:solidFill>
              <a:srgbClr val="4A7EBB"/>
            </a:solidFill>
            <a:round/>
            <a:headEnd/>
            <a:tailEnd/>
          </a:ln>
        </p:spPr>
      </p:cxnSp>
      <p:cxnSp>
        <p:nvCxnSpPr>
          <p:cNvPr id="37926" name="直接连接符 214"/>
          <p:cNvCxnSpPr>
            <a:cxnSpLocks noChangeShapeType="1"/>
          </p:cNvCxnSpPr>
          <p:nvPr/>
        </p:nvCxnSpPr>
        <p:spPr bwMode="auto">
          <a:xfrm flipV="1">
            <a:off x="3561457" y="2852515"/>
            <a:ext cx="223838" cy="360362"/>
          </a:xfrm>
          <a:prstGeom prst="line">
            <a:avLst/>
          </a:prstGeom>
          <a:noFill/>
          <a:ln w="9525" algn="ctr">
            <a:solidFill>
              <a:srgbClr val="4A7EBB"/>
            </a:solidFill>
            <a:round/>
            <a:headEnd/>
            <a:tailEnd/>
          </a:ln>
        </p:spPr>
      </p:cxnSp>
      <p:cxnSp>
        <p:nvCxnSpPr>
          <p:cNvPr id="37927" name="直接连接符 215"/>
          <p:cNvCxnSpPr>
            <a:cxnSpLocks noChangeShapeType="1"/>
          </p:cNvCxnSpPr>
          <p:nvPr/>
        </p:nvCxnSpPr>
        <p:spPr bwMode="auto">
          <a:xfrm flipV="1">
            <a:off x="3777357" y="2852515"/>
            <a:ext cx="7938" cy="360362"/>
          </a:xfrm>
          <a:prstGeom prst="line">
            <a:avLst/>
          </a:prstGeom>
          <a:noFill/>
          <a:ln w="9525" algn="ctr">
            <a:solidFill>
              <a:srgbClr val="4A7EBB"/>
            </a:solidFill>
            <a:round/>
            <a:headEnd/>
            <a:tailEnd/>
          </a:ln>
        </p:spPr>
      </p:cxnSp>
      <p:cxnSp>
        <p:nvCxnSpPr>
          <p:cNvPr id="37928" name="直接连接符 216"/>
          <p:cNvCxnSpPr>
            <a:cxnSpLocks noChangeShapeType="1"/>
          </p:cNvCxnSpPr>
          <p:nvPr/>
        </p:nvCxnSpPr>
        <p:spPr bwMode="auto">
          <a:xfrm flipH="1" flipV="1">
            <a:off x="3785295" y="2852515"/>
            <a:ext cx="207962" cy="360362"/>
          </a:xfrm>
          <a:prstGeom prst="line">
            <a:avLst/>
          </a:prstGeom>
          <a:noFill/>
          <a:ln w="9525" algn="ctr">
            <a:solidFill>
              <a:srgbClr val="4A7EBB"/>
            </a:solidFill>
            <a:round/>
            <a:headEnd/>
            <a:tailEnd/>
          </a:ln>
        </p:spPr>
      </p:cxnSp>
      <p:cxnSp>
        <p:nvCxnSpPr>
          <p:cNvPr id="37929" name="直接连接符 217"/>
          <p:cNvCxnSpPr>
            <a:cxnSpLocks noChangeShapeType="1"/>
          </p:cNvCxnSpPr>
          <p:nvPr/>
        </p:nvCxnSpPr>
        <p:spPr bwMode="auto">
          <a:xfrm flipV="1">
            <a:off x="4352032" y="2852515"/>
            <a:ext cx="214313" cy="360362"/>
          </a:xfrm>
          <a:prstGeom prst="line">
            <a:avLst/>
          </a:prstGeom>
          <a:noFill/>
          <a:ln w="9525" algn="ctr">
            <a:solidFill>
              <a:srgbClr val="4A7EBB"/>
            </a:solidFill>
            <a:round/>
            <a:headEnd/>
            <a:tailEnd/>
          </a:ln>
        </p:spPr>
      </p:cxnSp>
      <p:cxnSp>
        <p:nvCxnSpPr>
          <p:cNvPr id="37930" name="直接连接符 218"/>
          <p:cNvCxnSpPr>
            <a:cxnSpLocks noChangeShapeType="1"/>
          </p:cNvCxnSpPr>
          <p:nvPr/>
        </p:nvCxnSpPr>
        <p:spPr bwMode="auto">
          <a:xfrm flipH="1" flipV="1">
            <a:off x="4566345" y="2852515"/>
            <a:ext cx="3175" cy="360362"/>
          </a:xfrm>
          <a:prstGeom prst="line">
            <a:avLst/>
          </a:prstGeom>
          <a:noFill/>
          <a:ln w="9525" algn="ctr">
            <a:solidFill>
              <a:srgbClr val="4A7EBB"/>
            </a:solidFill>
            <a:round/>
            <a:headEnd/>
            <a:tailEnd/>
          </a:ln>
        </p:spPr>
      </p:cxnSp>
      <p:cxnSp>
        <p:nvCxnSpPr>
          <p:cNvPr id="37931" name="直接连接符 219"/>
          <p:cNvCxnSpPr>
            <a:cxnSpLocks noChangeShapeType="1"/>
          </p:cNvCxnSpPr>
          <p:nvPr/>
        </p:nvCxnSpPr>
        <p:spPr bwMode="auto">
          <a:xfrm flipH="1" flipV="1">
            <a:off x="4566345" y="2852515"/>
            <a:ext cx="219075" cy="360362"/>
          </a:xfrm>
          <a:prstGeom prst="line">
            <a:avLst/>
          </a:prstGeom>
          <a:noFill/>
          <a:ln w="9525" algn="ctr">
            <a:solidFill>
              <a:srgbClr val="4A7EBB"/>
            </a:solidFill>
            <a:round/>
            <a:headEnd/>
            <a:tailEnd/>
          </a:ln>
        </p:spPr>
      </p:cxnSp>
      <p:cxnSp>
        <p:nvCxnSpPr>
          <p:cNvPr id="37932" name="直接连接符 220"/>
          <p:cNvCxnSpPr>
            <a:cxnSpLocks noChangeShapeType="1"/>
          </p:cNvCxnSpPr>
          <p:nvPr/>
        </p:nvCxnSpPr>
        <p:spPr bwMode="auto">
          <a:xfrm flipH="1" flipV="1">
            <a:off x="2202557" y="2882677"/>
            <a:ext cx="349250" cy="330200"/>
          </a:xfrm>
          <a:prstGeom prst="line">
            <a:avLst/>
          </a:prstGeom>
          <a:noFill/>
          <a:ln w="9525" algn="ctr">
            <a:solidFill>
              <a:srgbClr val="4A7EBB"/>
            </a:solidFill>
            <a:round/>
            <a:headEnd/>
            <a:tailEnd/>
          </a:ln>
        </p:spPr>
      </p:cxnSp>
      <p:cxnSp>
        <p:nvCxnSpPr>
          <p:cNvPr id="37933" name="直接连接符 226"/>
          <p:cNvCxnSpPr>
            <a:cxnSpLocks noChangeShapeType="1"/>
          </p:cNvCxnSpPr>
          <p:nvPr/>
        </p:nvCxnSpPr>
        <p:spPr bwMode="auto">
          <a:xfrm flipV="1">
            <a:off x="3993257" y="2852515"/>
            <a:ext cx="573088" cy="360362"/>
          </a:xfrm>
          <a:prstGeom prst="line">
            <a:avLst/>
          </a:prstGeom>
          <a:noFill/>
          <a:ln w="9525" algn="ctr">
            <a:solidFill>
              <a:srgbClr val="4A7EBB"/>
            </a:solidFill>
            <a:round/>
            <a:headEnd/>
            <a:tailEnd/>
          </a:ln>
        </p:spPr>
      </p:cxnSp>
      <p:sp>
        <p:nvSpPr>
          <p:cNvPr id="37934" name="椭圆 230"/>
          <p:cNvSpPr>
            <a:spLocks noChangeArrowheads="1"/>
          </p:cNvSpPr>
          <p:nvPr/>
        </p:nvSpPr>
        <p:spPr bwMode="auto">
          <a:xfrm>
            <a:off x="2339082" y="3068415"/>
            <a:ext cx="433388" cy="73025"/>
          </a:xfrm>
          <a:prstGeom prst="ellipse">
            <a:avLst/>
          </a:prstGeom>
          <a:noFill/>
          <a:ln w="9525" algn="ctr">
            <a:solidFill>
              <a:srgbClr val="4A7EBB"/>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37935" name="椭圆 231"/>
          <p:cNvSpPr>
            <a:spLocks noChangeArrowheads="1"/>
          </p:cNvSpPr>
          <p:nvPr/>
        </p:nvSpPr>
        <p:spPr bwMode="auto">
          <a:xfrm>
            <a:off x="3851970" y="3068415"/>
            <a:ext cx="431800" cy="73025"/>
          </a:xfrm>
          <a:prstGeom prst="ellipse">
            <a:avLst/>
          </a:prstGeom>
          <a:noFill/>
          <a:ln w="9525" algn="ctr">
            <a:solidFill>
              <a:srgbClr val="4A7EBB"/>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cxnSp>
        <p:nvCxnSpPr>
          <p:cNvPr id="37936" name="直接连接符 245"/>
          <p:cNvCxnSpPr>
            <a:cxnSpLocks noChangeShapeType="1"/>
          </p:cNvCxnSpPr>
          <p:nvPr/>
        </p:nvCxnSpPr>
        <p:spPr bwMode="auto">
          <a:xfrm>
            <a:off x="2496245" y="2615977"/>
            <a:ext cx="192087" cy="0"/>
          </a:xfrm>
          <a:prstGeom prst="line">
            <a:avLst/>
          </a:prstGeom>
          <a:noFill/>
          <a:ln w="38100" algn="ctr">
            <a:solidFill>
              <a:srgbClr val="4A7EBB"/>
            </a:solidFill>
            <a:round/>
            <a:headEnd/>
            <a:tailEnd/>
          </a:ln>
        </p:spPr>
      </p:cxnSp>
      <p:cxnSp>
        <p:nvCxnSpPr>
          <p:cNvPr id="37937" name="直接连接符 257"/>
          <p:cNvCxnSpPr>
            <a:cxnSpLocks noChangeShapeType="1"/>
          </p:cNvCxnSpPr>
          <p:nvPr/>
        </p:nvCxnSpPr>
        <p:spPr bwMode="auto">
          <a:xfrm>
            <a:off x="4080570" y="2585815"/>
            <a:ext cx="190500" cy="0"/>
          </a:xfrm>
          <a:prstGeom prst="line">
            <a:avLst/>
          </a:prstGeom>
          <a:noFill/>
          <a:ln w="38100" algn="ctr">
            <a:solidFill>
              <a:srgbClr val="4A7EBB"/>
            </a:solidFill>
            <a:round/>
            <a:headEnd/>
            <a:tailEnd/>
          </a:ln>
        </p:spPr>
      </p:cxnSp>
      <p:sp>
        <p:nvSpPr>
          <p:cNvPr id="37938" name="矩形 260"/>
          <p:cNvSpPr>
            <a:spLocks noChangeArrowheads="1"/>
          </p:cNvSpPr>
          <p:nvPr/>
        </p:nvSpPr>
        <p:spPr bwMode="auto">
          <a:xfrm>
            <a:off x="1907282" y="2349277"/>
            <a:ext cx="1368425" cy="503238"/>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7939" name="矩形 261"/>
          <p:cNvSpPr>
            <a:spLocks noChangeArrowheads="1"/>
          </p:cNvSpPr>
          <p:nvPr/>
        </p:nvSpPr>
        <p:spPr bwMode="auto">
          <a:xfrm>
            <a:off x="3491607" y="2349277"/>
            <a:ext cx="1368425" cy="503238"/>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7940" name="矩形 262"/>
          <p:cNvSpPr>
            <a:spLocks noChangeArrowheads="1"/>
          </p:cNvSpPr>
          <p:nvPr/>
        </p:nvSpPr>
        <p:spPr bwMode="auto">
          <a:xfrm>
            <a:off x="2412107" y="1196752"/>
            <a:ext cx="1727200" cy="720725"/>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37941" name="Picture 6" descr="s7500e"/>
          <p:cNvPicPr>
            <a:picLocks noChangeAspect="1" noChangeArrowheads="1"/>
          </p:cNvPicPr>
          <p:nvPr/>
        </p:nvPicPr>
        <p:blipFill>
          <a:blip r:embed="rId3" cstate="print"/>
          <a:srcRect/>
          <a:stretch>
            <a:fillRect/>
          </a:stretch>
        </p:blipFill>
        <p:spPr bwMode="auto">
          <a:xfrm>
            <a:off x="2635770" y="4077519"/>
            <a:ext cx="579438" cy="709612"/>
          </a:xfrm>
          <a:prstGeom prst="rect">
            <a:avLst/>
          </a:prstGeom>
          <a:noFill/>
          <a:ln w="9525">
            <a:noFill/>
            <a:miter lim="800000"/>
            <a:headEnd/>
            <a:tailEnd/>
          </a:ln>
        </p:spPr>
      </p:pic>
      <p:pic>
        <p:nvPicPr>
          <p:cNvPr id="37942" name="Picture 6" descr="s7500e"/>
          <p:cNvPicPr>
            <a:picLocks noChangeAspect="1" noChangeArrowheads="1"/>
          </p:cNvPicPr>
          <p:nvPr/>
        </p:nvPicPr>
        <p:blipFill>
          <a:blip r:embed="rId3" cstate="print"/>
          <a:srcRect/>
          <a:stretch>
            <a:fillRect/>
          </a:stretch>
        </p:blipFill>
        <p:spPr bwMode="auto">
          <a:xfrm>
            <a:off x="3781945" y="4077519"/>
            <a:ext cx="579438" cy="709612"/>
          </a:xfrm>
          <a:prstGeom prst="rect">
            <a:avLst/>
          </a:prstGeom>
          <a:noFill/>
          <a:ln w="9525">
            <a:noFill/>
            <a:miter lim="800000"/>
            <a:headEnd/>
            <a:tailEnd/>
          </a:ln>
        </p:spPr>
      </p:pic>
      <p:cxnSp>
        <p:nvCxnSpPr>
          <p:cNvPr id="37943" name="直接连接符 265"/>
          <p:cNvCxnSpPr>
            <a:cxnSpLocks noChangeShapeType="1"/>
          </p:cNvCxnSpPr>
          <p:nvPr/>
        </p:nvCxnSpPr>
        <p:spPr bwMode="auto">
          <a:xfrm>
            <a:off x="3215208" y="4431531"/>
            <a:ext cx="566737" cy="0"/>
          </a:xfrm>
          <a:prstGeom prst="line">
            <a:avLst/>
          </a:prstGeom>
          <a:noFill/>
          <a:ln w="57150" algn="ctr">
            <a:solidFill>
              <a:srgbClr val="4A7EBB"/>
            </a:solidFill>
            <a:round/>
            <a:headEnd/>
            <a:tailEnd/>
          </a:ln>
        </p:spPr>
      </p:cxnSp>
      <p:pic>
        <p:nvPicPr>
          <p:cNvPr id="37944" name="Picture 5" descr="通用交换机"/>
          <p:cNvPicPr>
            <a:picLocks noChangeAspect="1" noChangeArrowheads="1"/>
          </p:cNvPicPr>
          <p:nvPr/>
        </p:nvPicPr>
        <p:blipFill>
          <a:blip r:embed="rId4" cstate="print"/>
          <a:srcRect/>
          <a:stretch>
            <a:fillRect/>
          </a:stretch>
        </p:blipFill>
        <p:spPr bwMode="auto">
          <a:xfrm>
            <a:off x="2124595" y="5230044"/>
            <a:ext cx="588963" cy="533400"/>
          </a:xfrm>
          <a:prstGeom prst="rect">
            <a:avLst/>
          </a:prstGeom>
          <a:noFill/>
          <a:ln w="9525">
            <a:noFill/>
            <a:miter lim="800000"/>
            <a:headEnd/>
            <a:tailEnd/>
          </a:ln>
        </p:spPr>
      </p:pic>
      <p:pic>
        <p:nvPicPr>
          <p:cNvPr id="37945" name="Picture 5" descr="通用交换机"/>
          <p:cNvPicPr>
            <a:picLocks noChangeAspect="1" noChangeArrowheads="1"/>
          </p:cNvPicPr>
          <p:nvPr/>
        </p:nvPicPr>
        <p:blipFill>
          <a:blip r:embed="rId4" cstate="print"/>
          <a:srcRect/>
          <a:stretch>
            <a:fillRect/>
          </a:stretch>
        </p:blipFill>
        <p:spPr bwMode="auto">
          <a:xfrm>
            <a:off x="2905645" y="5230044"/>
            <a:ext cx="587375" cy="533400"/>
          </a:xfrm>
          <a:prstGeom prst="rect">
            <a:avLst/>
          </a:prstGeom>
          <a:noFill/>
          <a:ln w="9525">
            <a:noFill/>
            <a:miter lim="800000"/>
            <a:headEnd/>
            <a:tailEnd/>
          </a:ln>
        </p:spPr>
      </p:pic>
      <p:pic>
        <p:nvPicPr>
          <p:cNvPr id="37946" name="Picture 5" descr="通用交换机"/>
          <p:cNvPicPr>
            <a:picLocks noChangeAspect="1" noChangeArrowheads="1"/>
          </p:cNvPicPr>
          <p:nvPr/>
        </p:nvPicPr>
        <p:blipFill>
          <a:blip r:embed="rId4" cstate="print"/>
          <a:srcRect/>
          <a:stretch>
            <a:fillRect/>
          </a:stretch>
        </p:blipFill>
        <p:spPr bwMode="auto">
          <a:xfrm>
            <a:off x="3708920" y="5199881"/>
            <a:ext cx="588963" cy="533400"/>
          </a:xfrm>
          <a:prstGeom prst="rect">
            <a:avLst/>
          </a:prstGeom>
          <a:noFill/>
          <a:ln w="9525">
            <a:noFill/>
            <a:miter lim="800000"/>
            <a:headEnd/>
            <a:tailEnd/>
          </a:ln>
        </p:spPr>
      </p:pic>
      <p:pic>
        <p:nvPicPr>
          <p:cNvPr id="37947" name="Picture 5" descr="通用交换机"/>
          <p:cNvPicPr>
            <a:picLocks noChangeAspect="1" noChangeArrowheads="1"/>
          </p:cNvPicPr>
          <p:nvPr/>
        </p:nvPicPr>
        <p:blipFill>
          <a:blip r:embed="rId4" cstate="print"/>
          <a:srcRect/>
          <a:stretch>
            <a:fillRect/>
          </a:stretch>
        </p:blipFill>
        <p:spPr bwMode="auto">
          <a:xfrm>
            <a:off x="4488383" y="5199881"/>
            <a:ext cx="588962" cy="533400"/>
          </a:xfrm>
          <a:prstGeom prst="rect">
            <a:avLst/>
          </a:prstGeom>
          <a:noFill/>
          <a:ln w="9525">
            <a:noFill/>
            <a:miter lim="800000"/>
            <a:headEnd/>
            <a:tailEnd/>
          </a:ln>
        </p:spPr>
      </p:pic>
      <p:cxnSp>
        <p:nvCxnSpPr>
          <p:cNvPr id="37948" name="直接连接符 270"/>
          <p:cNvCxnSpPr>
            <a:cxnSpLocks noChangeShapeType="1"/>
          </p:cNvCxnSpPr>
          <p:nvPr/>
        </p:nvCxnSpPr>
        <p:spPr bwMode="auto">
          <a:xfrm flipV="1">
            <a:off x="2419870" y="4787131"/>
            <a:ext cx="504825" cy="442913"/>
          </a:xfrm>
          <a:prstGeom prst="line">
            <a:avLst/>
          </a:prstGeom>
          <a:noFill/>
          <a:ln w="38100" algn="ctr">
            <a:solidFill>
              <a:srgbClr val="4A7EBB"/>
            </a:solidFill>
            <a:round/>
            <a:headEnd/>
            <a:tailEnd/>
          </a:ln>
        </p:spPr>
      </p:cxnSp>
      <p:cxnSp>
        <p:nvCxnSpPr>
          <p:cNvPr id="37949" name="直接连接符 271"/>
          <p:cNvCxnSpPr>
            <a:cxnSpLocks noChangeShapeType="1"/>
          </p:cNvCxnSpPr>
          <p:nvPr/>
        </p:nvCxnSpPr>
        <p:spPr bwMode="auto">
          <a:xfrm flipV="1">
            <a:off x="2419870" y="4787131"/>
            <a:ext cx="1651000" cy="442913"/>
          </a:xfrm>
          <a:prstGeom prst="line">
            <a:avLst/>
          </a:prstGeom>
          <a:noFill/>
          <a:ln w="38100" algn="ctr">
            <a:solidFill>
              <a:srgbClr val="4A7EBB"/>
            </a:solidFill>
            <a:round/>
            <a:headEnd/>
            <a:tailEnd/>
          </a:ln>
        </p:spPr>
      </p:cxnSp>
      <p:cxnSp>
        <p:nvCxnSpPr>
          <p:cNvPr id="37950" name="直接连接符 272"/>
          <p:cNvCxnSpPr>
            <a:cxnSpLocks noChangeShapeType="1"/>
          </p:cNvCxnSpPr>
          <p:nvPr/>
        </p:nvCxnSpPr>
        <p:spPr bwMode="auto">
          <a:xfrm flipH="1" flipV="1">
            <a:off x="2924695" y="4787131"/>
            <a:ext cx="274638" cy="442913"/>
          </a:xfrm>
          <a:prstGeom prst="line">
            <a:avLst/>
          </a:prstGeom>
          <a:noFill/>
          <a:ln w="38100" algn="ctr">
            <a:solidFill>
              <a:srgbClr val="4A7EBB"/>
            </a:solidFill>
            <a:round/>
            <a:headEnd/>
            <a:tailEnd/>
          </a:ln>
        </p:spPr>
      </p:cxnSp>
      <p:cxnSp>
        <p:nvCxnSpPr>
          <p:cNvPr id="37951" name="直接连接符 273"/>
          <p:cNvCxnSpPr>
            <a:cxnSpLocks noChangeShapeType="1"/>
          </p:cNvCxnSpPr>
          <p:nvPr/>
        </p:nvCxnSpPr>
        <p:spPr bwMode="auto">
          <a:xfrm flipH="1" flipV="1">
            <a:off x="2924695" y="4787131"/>
            <a:ext cx="1077913" cy="412750"/>
          </a:xfrm>
          <a:prstGeom prst="line">
            <a:avLst/>
          </a:prstGeom>
          <a:noFill/>
          <a:ln w="38100" algn="ctr">
            <a:solidFill>
              <a:srgbClr val="4A7EBB"/>
            </a:solidFill>
            <a:round/>
            <a:headEnd/>
            <a:tailEnd/>
          </a:ln>
        </p:spPr>
      </p:cxnSp>
      <p:cxnSp>
        <p:nvCxnSpPr>
          <p:cNvPr id="37952" name="直接连接符 274"/>
          <p:cNvCxnSpPr>
            <a:cxnSpLocks noChangeShapeType="1"/>
          </p:cNvCxnSpPr>
          <p:nvPr/>
        </p:nvCxnSpPr>
        <p:spPr bwMode="auto">
          <a:xfrm flipV="1">
            <a:off x="3199333" y="4787131"/>
            <a:ext cx="871537" cy="442913"/>
          </a:xfrm>
          <a:prstGeom prst="line">
            <a:avLst/>
          </a:prstGeom>
          <a:noFill/>
          <a:ln w="38100" algn="ctr">
            <a:solidFill>
              <a:srgbClr val="4A7EBB"/>
            </a:solidFill>
            <a:round/>
            <a:headEnd/>
            <a:tailEnd/>
          </a:ln>
        </p:spPr>
      </p:cxnSp>
      <p:cxnSp>
        <p:nvCxnSpPr>
          <p:cNvPr id="37953" name="直接连接符 275"/>
          <p:cNvCxnSpPr>
            <a:cxnSpLocks noChangeShapeType="1"/>
          </p:cNvCxnSpPr>
          <p:nvPr/>
        </p:nvCxnSpPr>
        <p:spPr bwMode="auto">
          <a:xfrm flipV="1">
            <a:off x="4002608" y="4787131"/>
            <a:ext cx="68262" cy="412750"/>
          </a:xfrm>
          <a:prstGeom prst="line">
            <a:avLst/>
          </a:prstGeom>
          <a:noFill/>
          <a:ln w="38100" algn="ctr">
            <a:solidFill>
              <a:srgbClr val="4A7EBB"/>
            </a:solidFill>
            <a:round/>
            <a:headEnd/>
            <a:tailEnd/>
          </a:ln>
        </p:spPr>
      </p:cxnSp>
      <p:cxnSp>
        <p:nvCxnSpPr>
          <p:cNvPr id="37954" name="直接连接符 276"/>
          <p:cNvCxnSpPr>
            <a:cxnSpLocks noChangeShapeType="1"/>
          </p:cNvCxnSpPr>
          <p:nvPr/>
        </p:nvCxnSpPr>
        <p:spPr bwMode="auto">
          <a:xfrm flipH="1" flipV="1">
            <a:off x="2924695" y="4787131"/>
            <a:ext cx="1858963" cy="412750"/>
          </a:xfrm>
          <a:prstGeom prst="line">
            <a:avLst/>
          </a:prstGeom>
          <a:noFill/>
          <a:ln w="38100" algn="ctr">
            <a:solidFill>
              <a:srgbClr val="4A7EBB"/>
            </a:solidFill>
            <a:round/>
            <a:headEnd/>
            <a:tailEnd/>
          </a:ln>
        </p:spPr>
      </p:cxnSp>
      <p:cxnSp>
        <p:nvCxnSpPr>
          <p:cNvPr id="37955" name="直接连接符 277"/>
          <p:cNvCxnSpPr>
            <a:cxnSpLocks noChangeShapeType="1"/>
          </p:cNvCxnSpPr>
          <p:nvPr/>
        </p:nvCxnSpPr>
        <p:spPr bwMode="auto">
          <a:xfrm flipH="1" flipV="1">
            <a:off x="4070870" y="4787131"/>
            <a:ext cx="712788" cy="412750"/>
          </a:xfrm>
          <a:prstGeom prst="line">
            <a:avLst/>
          </a:prstGeom>
          <a:noFill/>
          <a:ln w="38100" algn="ctr">
            <a:solidFill>
              <a:srgbClr val="4A7EBB"/>
            </a:solidFill>
            <a:round/>
            <a:headEnd/>
            <a:tailEnd/>
          </a:ln>
        </p:spPr>
      </p:cxnSp>
      <p:pic>
        <p:nvPicPr>
          <p:cNvPr id="37956" name="Picture 31" descr="服务器类"/>
          <p:cNvPicPr>
            <a:picLocks noChangeAspect="1" noChangeArrowheads="1"/>
          </p:cNvPicPr>
          <p:nvPr/>
        </p:nvPicPr>
        <p:blipFill>
          <a:blip r:embed="rId5" cstate="print"/>
          <a:srcRect/>
          <a:stretch>
            <a:fillRect/>
          </a:stretch>
        </p:blipFill>
        <p:spPr bwMode="auto">
          <a:xfrm>
            <a:off x="4494733" y="6093644"/>
            <a:ext cx="150812" cy="215900"/>
          </a:xfrm>
          <a:prstGeom prst="rect">
            <a:avLst/>
          </a:prstGeom>
          <a:noFill/>
          <a:ln w="9525">
            <a:noFill/>
            <a:miter lim="800000"/>
            <a:headEnd/>
            <a:tailEnd/>
          </a:ln>
        </p:spPr>
      </p:pic>
      <p:pic>
        <p:nvPicPr>
          <p:cNvPr id="37957" name="Picture 31" descr="服务器类"/>
          <p:cNvPicPr>
            <a:picLocks noChangeAspect="1" noChangeArrowheads="1"/>
          </p:cNvPicPr>
          <p:nvPr/>
        </p:nvPicPr>
        <p:blipFill>
          <a:blip r:embed="rId5" cstate="print"/>
          <a:srcRect/>
          <a:stretch>
            <a:fillRect/>
          </a:stretch>
        </p:blipFill>
        <p:spPr bwMode="auto">
          <a:xfrm>
            <a:off x="4710633" y="6093644"/>
            <a:ext cx="150812" cy="215900"/>
          </a:xfrm>
          <a:prstGeom prst="rect">
            <a:avLst/>
          </a:prstGeom>
          <a:noFill/>
          <a:ln w="9525">
            <a:noFill/>
            <a:miter lim="800000"/>
            <a:headEnd/>
            <a:tailEnd/>
          </a:ln>
        </p:spPr>
      </p:pic>
      <p:pic>
        <p:nvPicPr>
          <p:cNvPr id="37958" name="Picture 31" descr="服务器类"/>
          <p:cNvPicPr>
            <a:picLocks noChangeAspect="1" noChangeArrowheads="1"/>
          </p:cNvPicPr>
          <p:nvPr/>
        </p:nvPicPr>
        <p:blipFill>
          <a:blip r:embed="rId5" cstate="print"/>
          <a:srcRect/>
          <a:stretch>
            <a:fillRect/>
          </a:stretch>
        </p:blipFill>
        <p:spPr bwMode="auto">
          <a:xfrm>
            <a:off x="4926533" y="6093644"/>
            <a:ext cx="150812" cy="215900"/>
          </a:xfrm>
          <a:prstGeom prst="rect">
            <a:avLst/>
          </a:prstGeom>
          <a:noFill/>
          <a:ln w="9525">
            <a:noFill/>
            <a:miter lim="800000"/>
            <a:headEnd/>
            <a:tailEnd/>
          </a:ln>
        </p:spPr>
      </p:pic>
      <p:pic>
        <p:nvPicPr>
          <p:cNvPr id="37959" name="Picture 31" descr="服务器类"/>
          <p:cNvPicPr>
            <a:picLocks noChangeAspect="1" noChangeArrowheads="1"/>
          </p:cNvPicPr>
          <p:nvPr/>
        </p:nvPicPr>
        <p:blipFill>
          <a:blip r:embed="rId5" cstate="print"/>
          <a:srcRect/>
          <a:stretch>
            <a:fillRect/>
          </a:stretch>
        </p:blipFill>
        <p:spPr bwMode="auto">
          <a:xfrm>
            <a:off x="3702570" y="6093644"/>
            <a:ext cx="150813" cy="215900"/>
          </a:xfrm>
          <a:prstGeom prst="rect">
            <a:avLst/>
          </a:prstGeom>
          <a:noFill/>
          <a:ln w="9525">
            <a:noFill/>
            <a:miter lim="800000"/>
            <a:headEnd/>
            <a:tailEnd/>
          </a:ln>
        </p:spPr>
      </p:pic>
      <p:pic>
        <p:nvPicPr>
          <p:cNvPr id="37960" name="Picture 31" descr="服务器类"/>
          <p:cNvPicPr>
            <a:picLocks noChangeAspect="1" noChangeArrowheads="1"/>
          </p:cNvPicPr>
          <p:nvPr/>
        </p:nvPicPr>
        <p:blipFill>
          <a:blip r:embed="rId5" cstate="print"/>
          <a:srcRect/>
          <a:stretch>
            <a:fillRect/>
          </a:stretch>
        </p:blipFill>
        <p:spPr bwMode="auto">
          <a:xfrm>
            <a:off x="3918470" y="6093644"/>
            <a:ext cx="150813" cy="215900"/>
          </a:xfrm>
          <a:prstGeom prst="rect">
            <a:avLst/>
          </a:prstGeom>
          <a:noFill/>
          <a:ln w="9525">
            <a:noFill/>
            <a:miter lim="800000"/>
            <a:headEnd/>
            <a:tailEnd/>
          </a:ln>
        </p:spPr>
      </p:pic>
      <p:pic>
        <p:nvPicPr>
          <p:cNvPr id="37961" name="Picture 31" descr="服务器类"/>
          <p:cNvPicPr>
            <a:picLocks noChangeAspect="1" noChangeArrowheads="1"/>
          </p:cNvPicPr>
          <p:nvPr/>
        </p:nvPicPr>
        <p:blipFill>
          <a:blip r:embed="rId5" cstate="print"/>
          <a:srcRect/>
          <a:stretch>
            <a:fillRect/>
          </a:stretch>
        </p:blipFill>
        <p:spPr bwMode="auto">
          <a:xfrm>
            <a:off x="4134370" y="6093644"/>
            <a:ext cx="150813" cy="215900"/>
          </a:xfrm>
          <a:prstGeom prst="rect">
            <a:avLst/>
          </a:prstGeom>
          <a:noFill/>
          <a:ln w="9525">
            <a:noFill/>
            <a:miter lim="800000"/>
            <a:headEnd/>
            <a:tailEnd/>
          </a:ln>
        </p:spPr>
      </p:pic>
      <p:pic>
        <p:nvPicPr>
          <p:cNvPr id="37962" name="Picture 31" descr="服务器类"/>
          <p:cNvPicPr>
            <a:picLocks noChangeAspect="1" noChangeArrowheads="1"/>
          </p:cNvPicPr>
          <p:nvPr/>
        </p:nvPicPr>
        <p:blipFill>
          <a:blip r:embed="rId5" cstate="print"/>
          <a:srcRect/>
          <a:stretch>
            <a:fillRect/>
          </a:stretch>
        </p:blipFill>
        <p:spPr bwMode="auto">
          <a:xfrm>
            <a:off x="2694508" y="6093644"/>
            <a:ext cx="150812" cy="215900"/>
          </a:xfrm>
          <a:prstGeom prst="rect">
            <a:avLst/>
          </a:prstGeom>
          <a:noFill/>
          <a:ln w="9525">
            <a:noFill/>
            <a:miter lim="800000"/>
            <a:headEnd/>
            <a:tailEnd/>
          </a:ln>
        </p:spPr>
      </p:pic>
      <p:pic>
        <p:nvPicPr>
          <p:cNvPr id="37963" name="Picture 31" descr="服务器类"/>
          <p:cNvPicPr>
            <a:picLocks noChangeAspect="1" noChangeArrowheads="1"/>
          </p:cNvPicPr>
          <p:nvPr/>
        </p:nvPicPr>
        <p:blipFill>
          <a:blip r:embed="rId5" cstate="print"/>
          <a:srcRect/>
          <a:stretch>
            <a:fillRect/>
          </a:stretch>
        </p:blipFill>
        <p:spPr bwMode="auto">
          <a:xfrm>
            <a:off x="2989783" y="6093644"/>
            <a:ext cx="149225" cy="215900"/>
          </a:xfrm>
          <a:prstGeom prst="rect">
            <a:avLst/>
          </a:prstGeom>
          <a:noFill/>
          <a:ln w="9525">
            <a:noFill/>
            <a:miter lim="800000"/>
            <a:headEnd/>
            <a:tailEnd/>
          </a:ln>
        </p:spPr>
      </p:pic>
      <p:pic>
        <p:nvPicPr>
          <p:cNvPr id="37964" name="Picture 31" descr="服务器类"/>
          <p:cNvPicPr>
            <a:picLocks noChangeAspect="1" noChangeArrowheads="1"/>
          </p:cNvPicPr>
          <p:nvPr/>
        </p:nvPicPr>
        <p:blipFill>
          <a:blip r:embed="rId5" cstate="print"/>
          <a:srcRect/>
          <a:stretch>
            <a:fillRect/>
          </a:stretch>
        </p:blipFill>
        <p:spPr bwMode="auto">
          <a:xfrm>
            <a:off x="3205683" y="6093644"/>
            <a:ext cx="149225" cy="215900"/>
          </a:xfrm>
          <a:prstGeom prst="rect">
            <a:avLst/>
          </a:prstGeom>
          <a:noFill/>
          <a:ln w="9525">
            <a:noFill/>
            <a:miter lim="800000"/>
            <a:headEnd/>
            <a:tailEnd/>
          </a:ln>
        </p:spPr>
      </p:pic>
      <p:pic>
        <p:nvPicPr>
          <p:cNvPr id="37965" name="Picture 31" descr="服务器类"/>
          <p:cNvPicPr>
            <a:picLocks noChangeAspect="1" noChangeArrowheads="1"/>
          </p:cNvPicPr>
          <p:nvPr/>
        </p:nvPicPr>
        <p:blipFill>
          <a:blip r:embed="rId5" cstate="print"/>
          <a:srcRect/>
          <a:stretch>
            <a:fillRect/>
          </a:stretch>
        </p:blipFill>
        <p:spPr bwMode="auto">
          <a:xfrm>
            <a:off x="1981720" y="6093644"/>
            <a:ext cx="149225" cy="215900"/>
          </a:xfrm>
          <a:prstGeom prst="rect">
            <a:avLst/>
          </a:prstGeom>
          <a:noFill/>
          <a:ln w="9525">
            <a:noFill/>
            <a:miter lim="800000"/>
            <a:headEnd/>
            <a:tailEnd/>
          </a:ln>
        </p:spPr>
      </p:pic>
      <p:pic>
        <p:nvPicPr>
          <p:cNvPr id="37966" name="Picture 31" descr="服务器类"/>
          <p:cNvPicPr>
            <a:picLocks noChangeAspect="1" noChangeArrowheads="1"/>
          </p:cNvPicPr>
          <p:nvPr/>
        </p:nvPicPr>
        <p:blipFill>
          <a:blip r:embed="rId5" cstate="print"/>
          <a:srcRect/>
          <a:stretch>
            <a:fillRect/>
          </a:stretch>
        </p:blipFill>
        <p:spPr bwMode="auto">
          <a:xfrm>
            <a:off x="2197620" y="6093644"/>
            <a:ext cx="149225" cy="215900"/>
          </a:xfrm>
          <a:prstGeom prst="rect">
            <a:avLst/>
          </a:prstGeom>
          <a:noFill/>
          <a:ln w="9525">
            <a:noFill/>
            <a:miter lim="800000"/>
            <a:headEnd/>
            <a:tailEnd/>
          </a:ln>
        </p:spPr>
      </p:pic>
      <p:pic>
        <p:nvPicPr>
          <p:cNvPr id="37967" name="Picture 31" descr="服务器类"/>
          <p:cNvPicPr>
            <a:picLocks noChangeAspect="1" noChangeArrowheads="1"/>
          </p:cNvPicPr>
          <p:nvPr/>
        </p:nvPicPr>
        <p:blipFill>
          <a:blip r:embed="rId5" cstate="print"/>
          <a:srcRect/>
          <a:stretch>
            <a:fillRect/>
          </a:stretch>
        </p:blipFill>
        <p:spPr bwMode="auto">
          <a:xfrm>
            <a:off x="2413520" y="6093644"/>
            <a:ext cx="149225" cy="215900"/>
          </a:xfrm>
          <a:prstGeom prst="rect">
            <a:avLst/>
          </a:prstGeom>
          <a:noFill/>
          <a:ln w="9525">
            <a:noFill/>
            <a:miter lim="800000"/>
            <a:headEnd/>
            <a:tailEnd/>
          </a:ln>
        </p:spPr>
      </p:pic>
      <p:cxnSp>
        <p:nvCxnSpPr>
          <p:cNvPr id="37968" name="直接连接符 290"/>
          <p:cNvCxnSpPr>
            <a:cxnSpLocks noChangeShapeType="1"/>
          </p:cNvCxnSpPr>
          <p:nvPr/>
        </p:nvCxnSpPr>
        <p:spPr bwMode="auto">
          <a:xfrm flipV="1">
            <a:off x="2056333" y="5763444"/>
            <a:ext cx="363537" cy="330200"/>
          </a:xfrm>
          <a:prstGeom prst="line">
            <a:avLst/>
          </a:prstGeom>
          <a:noFill/>
          <a:ln w="9525" algn="ctr">
            <a:solidFill>
              <a:srgbClr val="4A7EBB"/>
            </a:solidFill>
            <a:round/>
            <a:headEnd/>
            <a:tailEnd/>
          </a:ln>
        </p:spPr>
      </p:cxnSp>
      <p:cxnSp>
        <p:nvCxnSpPr>
          <p:cNvPr id="37969" name="直接连接符 291"/>
          <p:cNvCxnSpPr>
            <a:cxnSpLocks noChangeShapeType="1"/>
          </p:cNvCxnSpPr>
          <p:nvPr/>
        </p:nvCxnSpPr>
        <p:spPr bwMode="auto">
          <a:xfrm flipV="1">
            <a:off x="2272233" y="5763444"/>
            <a:ext cx="147637" cy="330200"/>
          </a:xfrm>
          <a:prstGeom prst="line">
            <a:avLst/>
          </a:prstGeom>
          <a:noFill/>
          <a:ln w="9525" algn="ctr">
            <a:solidFill>
              <a:srgbClr val="4A7EBB"/>
            </a:solidFill>
            <a:round/>
            <a:headEnd/>
            <a:tailEnd/>
          </a:ln>
        </p:spPr>
      </p:cxnSp>
      <p:cxnSp>
        <p:nvCxnSpPr>
          <p:cNvPr id="37970" name="直接连接符 292"/>
          <p:cNvCxnSpPr>
            <a:cxnSpLocks noChangeShapeType="1"/>
          </p:cNvCxnSpPr>
          <p:nvPr/>
        </p:nvCxnSpPr>
        <p:spPr bwMode="auto">
          <a:xfrm flipH="1" flipV="1">
            <a:off x="2419870" y="5763444"/>
            <a:ext cx="68263" cy="330200"/>
          </a:xfrm>
          <a:prstGeom prst="line">
            <a:avLst/>
          </a:prstGeom>
          <a:noFill/>
          <a:ln w="9525" algn="ctr">
            <a:solidFill>
              <a:srgbClr val="4A7EBB"/>
            </a:solidFill>
            <a:round/>
            <a:headEnd/>
            <a:tailEnd/>
          </a:ln>
        </p:spPr>
      </p:cxnSp>
      <p:cxnSp>
        <p:nvCxnSpPr>
          <p:cNvPr id="37971" name="直接连接符 293"/>
          <p:cNvCxnSpPr>
            <a:cxnSpLocks noChangeShapeType="1"/>
          </p:cNvCxnSpPr>
          <p:nvPr/>
        </p:nvCxnSpPr>
        <p:spPr bwMode="auto">
          <a:xfrm flipV="1">
            <a:off x="2769120" y="5763444"/>
            <a:ext cx="430213" cy="330200"/>
          </a:xfrm>
          <a:prstGeom prst="line">
            <a:avLst/>
          </a:prstGeom>
          <a:noFill/>
          <a:ln w="9525" algn="ctr">
            <a:solidFill>
              <a:srgbClr val="4A7EBB"/>
            </a:solidFill>
            <a:round/>
            <a:headEnd/>
            <a:tailEnd/>
          </a:ln>
        </p:spPr>
      </p:cxnSp>
      <p:cxnSp>
        <p:nvCxnSpPr>
          <p:cNvPr id="37972" name="直接连接符 294"/>
          <p:cNvCxnSpPr>
            <a:cxnSpLocks noChangeShapeType="1"/>
          </p:cNvCxnSpPr>
          <p:nvPr/>
        </p:nvCxnSpPr>
        <p:spPr bwMode="auto">
          <a:xfrm flipV="1">
            <a:off x="3064395" y="5763444"/>
            <a:ext cx="134938" cy="330200"/>
          </a:xfrm>
          <a:prstGeom prst="line">
            <a:avLst/>
          </a:prstGeom>
          <a:noFill/>
          <a:ln w="9525" algn="ctr">
            <a:solidFill>
              <a:srgbClr val="4A7EBB"/>
            </a:solidFill>
            <a:round/>
            <a:headEnd/>
            <a:tailEnd/>
          </a:ln>
        </p:spPr>
      </p:cxnSp>
      <p:cxnSp>
        <p:nvCxnSpPr>
          <p:cNvPr id="37973" name="直接连接符 295"/>
          <p:cNvCxnSpPr>
            <a:cxnSpLocks noChangeShapeType="1"/>
          </p:cNvCxnSpPr>
          <p:nvPr/>
        </p:nvCxnSpPr>
        <p:spPr bwMode="auto">
          <a:xfrm flipH="1" flipV="1">
            <a:off x="3199333" y="5763444"/>
            <a:ext cx="80962" cy="330200"/>
          </a:xfrm>
          <a:prstGeom prst="line">
            <a:avLst/>
          </a:prstGeom>
          <a:noFill/>
          <a:ln w="9525" algn="ctr">
            <a:solidFill>
              <a:srgbClr val="4A7EBB"/>
            </a:solidFill>
            <a:round/>
            <a:headEnd/>
            <a:tailEnd/>
          </a:ln>
        </p:spPr>
      </p:cxnSp>
      <p:cxnSp>
        <p:nvCxnSpPr>
          <p:cNvPr id="37974" name="直接连接符 296"/>
          <p:cNvCxnSpPr>
            <a:cxnSpLocks noChangeShapeType="1"/>
          </p:cNvCxnSpPr>
          <p:nvPr/>
        </p:nvCxnSpPr>
        <p:spPr bwMode="auto">
          <a:xfrm flipV="1">
            <a:off x="3778770" y="5733281"/>
            <a:ext cx="223838" cy="360363"/>
          </a:xfrm>
          <a:prstGeom prst="line">
            <a:avLst/>
          </a:prstGeom>
          <a:noFill/>
          <a:ln w="9525" algn="ctr">
            <a:solidFill>
              <a:srgbClr val="4A7EBB"/>
            </a:solidFill>
            <a:round/>
            <a:headEnd/>
            <a:tailEnd/>
          </a:ln>
        </p:spPr>
      </p:cxnSp>
      <p:cxnSp>
        <p:nvCxnSpPr>
          <p:cNvPr id="37975" name="直接连接符 297"/>
          <p:cNvCxnSpPr>
            <a:cxnSpLocks noChangeShapeType="1"/>
          </p:cNvCxnSpPr>
          <p:nvPr/>
        </p:nvCxnSpPr>
        <p:spPr bwMode="auto">
          <a:xfrm flipV="1">
            <a:off x="3994670" y="5733281"/>
            <a:ext cx="7938" cy="360363"/>
          </a:xfrm>
          <a:prstGeom prst="line">
            <a:avLst/>
          </a:prstGeom>
          <a:noFill/>
          <a:ln w="9525" algn="ctr">
            <a:solidFill>
              <a:srgbClr val="4A7EBB"/>
            </a:solidFill>
            <a:round/>
            <a:headEnd/>
            <a:tailEnd/>
          </a:ln>
        </p:spPr>
      </p:cxnSp>
      <p:cxnSp>
        <p:nvCxnSpPr>
          <p:cNvPr id="37976" name="直接连接符 298"/>
          <p:cNvCxnSpPr>
            <a:cxnSpLocks noChangeShapeType="1"/>
          </p:cNvCxnSpPr>
          <p:nvPr/>
        </p:nvCxnSpPr>
        <p:spPr bwMode="auto">
          <a:xfrm flipH="1" flipV="1">
            <a:off x="4002608" y="5733281"/>
            <a:ext cx="207962" cy="360363"/>
          </a:xfrm>
          <a:prstGeom prst="line">
            <a:avLst/>
          </a:prstGeom>
          <a:noFill/>
          <a:ln w="9525" algn="ctr">
            <a:solidFill>
              <a:srgbClr val="4A7EBB"/>
            </a:solidFill>
            <a:round/>
            <a:headEnd/>
            <a:tailEnd/>
          </a:ln>
        </p:spPr>
      </p:cxnSp>
      <p:cxnSp>
        <p:nvCxnSpPr>
          <p:cNvPr id="37977" name="直接连接符 299"/>
          <p:cNvCxnSpPr>
            <a:cxnSpLocks noChangeShapeType="1"/>
          </p:cNvCxnSpPr>
          <p:nvPr/>
        </p:nvCxnSpPr>
        <p:spPr bwMode="auto">
          <a:xfrm flipV="1">
            <a:off x="4569345" y="5733281"/>
            <a:ext cx="214313" cy="360363"/>
          </a:xfrm>
          <a:prstGeom prst="line">
            <a:avLst/>
          </a:prstGeom>
          <a:noFill/>
          <a:ln w="9525" algn="ctr">
            <a:solidFill>
              <a:srgbClr val="4A7EBB"/>
            </a:solidFill>
            <a:round/>
            <a:headEnd/>
            <a:tailEnd/>
          </a:ln>
        </p:spPr>
      </p:cxnSp>
      <p:cxnSp>
        <p:nvCxnSpPr>
          <p:cNvPr id="37978" name="直接连接符 300"/>
          <p:cNvCxnSpPr>
            <a:cxnSpLocks noChangeShapeType="1"/>
          </p:cNvCxnSpPr>
          <p:nvPr/>
        </p:nvCxnSpPr>
        <p:spPr bwMode="auto">
          <a:xfrm flipH="1" flipV="1">
            <a:off x="4783658" y="5733281"/>
            <a:ext cx="3175" cy="360363"/>
          </a:xfrm>
          <a:prstGeom prst="line">
            <a:avLst/>
          </a:prstGeom>
          <a:noFill/>
          <a:ln w="9525" algn="ctr">
            <a:solidFill>
              <a:srgbClr val="4A7EBB"/>
            </a:solidFill>
            <a:round/>
            <a:headEnd/>
            <a:tailEnd/>
          </a:ln>
        </p:spPr>
      </p:cxnSp>
      <p:cxnSp>
        <p:nvCxnSpPr>
          <p:cNvPr id="37979" name="直接连接符 301"/>
          <p:cNvCxnSpPr>
            <a:cxnSpLocks noChangeShapeType="1"/>
          </p:cNvCxnSpPr>
          <p:nvPr/>
        </p:nvCxnSpPr>
        <p:spPr bwMode="auto">
          <a:xfrm flipH="1" flipV="1">
            <a:off x="4783658" y="5733281"/>
            <a:ext cx="219075" cy="360363"/>
          </a:xfrm>
          <a:prstGeom prst="line">
            <a:avLst/>
          </a:prstGeom>
          <a:noFill/>
          <a:ln w="9525" algn="ctr">
            <a:solidFill>
              <a:srgbClr val="4A7EBB"/>
            </a:solidFill>
            <a:round/>
            <a:headEnd/>
            <a:tailEnd/>
          </a:ln>
        </p:spPr>
      </p:cxnSp>
      <p:cxnSp>
        <p:nvCxnSpPr>
          <p:cNvPr id="37980" name="直接连接符 302"/>
          <p:cNvCxnSpPr>
            <a:cxnSpLocks noChangeShapeType="1"/>
          </p:cNvCxnSpPr>
          <p:nvPr/>
        </p:nvCxnSpPr>
        <p:spPr bwMode="auto">
          <a:xfrm flipH="1" flipV="1">
            <a:off x="2419870" y="5763444"/>
            <a:ext cx="349250" cy="330200"/>
          </a:xfrm>
          <a:prstGeom prst="line">
            <a:avLst/>
          </a:prstGeom>
          <a:noFill/>
          <a:ln w="9525" algn="ctr">
            <a:solidFill>
              <a:srgbClr val="4A7EBB"/>
            </a:solidFill>
            <a:round/>
            <a:headEnd/>
            <a:tailEnd/>
          </a:ln>
        </p:spPr>
      </p:cxnSp>
      <p:cxnSp>
        <p:nvCxnSpPr>
          <p:cNvPr id="37981" name="直接连接符 303"/>
          <p:cNvCxnSpPr>
            <a:cxnSpLocks noChangeShapeType="1"/>
          </p:cNvCxnSpPr>
          <p:nvPr/>
        </p:nvCxnSpPr>
        <p:spPr bwMode="auto">
          <a:xfrm flipV="1">
            <a:off x="4210570" y="5733281"/>
            <a:ext cx="573088" cy="360363"/>
          </a:xfrm>
          <a:prstGeom prst="line">
            <a:avLst/>
          </a:prstGeom>
          <a:noFill/>
          <a:ln w="9525" algn="ctr">
            <a:solidFill>
              <a:srgbClr val="4A7EBB"/>
            </a:solidFill>
            <a:round/>
            <a:headEnd/>
            <a:tailEnd/>
          </a:ln>
        </p:spPr>
      </p:cxnSp>
      <p:sp>
        <p:nvSpPr>
          <p:cNvPr id="37982" name="椭圆 304"/>
          <p:cNvSpPr>
            <a:spLocks noChangeArrowheads="1"/>
          </p:cNvSpPr>
          <p:nvPr/>
        </p:nvSpPr>
        <p:spPr bwMode="auto">
          <a:xfrm>
            <a:off x="2556395" y="5949181"/>
            <a:ext cx="433388" cy="73025"/>
          </a:xfrm>
          <a:prstGeom prst="ellipse">
            <a:avLst/>
          </a:prstGeom>
          <a:noFill/>
          <a:ln w="9525" algn="ctr">
            <a:solidFill>
              <a:srgbClr val="4A7EBB"/>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37983" name="椭圆 305"/>
          <p:cNvSpPr>
            <a:spLocks noChangeArrowheads="1"/>
          </p:cNvSpPr>
          <p:nvPr/>
        </p:nvSpPr>
        <p:spPr bwMode="auto">
          <a:xfrm>
            <a:off x="4069283" y="5949181"/>
            <a:ext cx="431800" cy="73025"/>
          </a:xfrm>
          <a:prstGeom prst="ellipse">
            <a:avLst/>
          </a:prstGeom>
          <a:noFill/>
          <a:ln w="9525" algn="ctr">
            <a:solidFill>
              <a:srgbClr val="4A7EBB"/>
            </a:solidFill>
            <a:round/>
            <a:headEnd/>
            <a:tailEnd/>
          </a:ln>
        </p:spPr>
        <p:txBody>
          <a:bodyPr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37984" name="矩形 310"/>
          <p:cNvSpPr>
            <a:spLocks noChangeArrowheads="1"/>
          </p:cNvSpPr>
          <p:nvPr/>
        </p:nvSpPr>
        <p:spPr bwMode="auto">
          <a:xfrm>
            <a:off x="2052439" y="3933056"/>
            <a:ext cx="3095625" cy="1873250"/>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37985" name="TextBox 311"/>
          <p:cNvSpPr txBox="1">
            <a:spLocks noChangeArrowheads="1"/>
          </p:cNvSpPr>
          <p:nvPr/>
        </p:nvSpPr>
        <p:spPr bwMode="auto">
          <a:xfrm>
            <a:off x="3059807" y="1628552"/>
            <a:ext cx="504825" cy="338138"/>
          </a:xfrm>
          <a:prstGeom prst="rect">
            <a:avLst/>
          </a:prstGeom>
          <a:noFill/>
          <a:ln w="9525">
            <a:noFill/>
            <a:miter lim="800000"/>
            <a:headEnd/>
            <a:tailEnd/>
          </a:ln>
        </p:spPr>
        <p:txBody>
          <a:bodyPr>
            <a:spAutoFit/>
          </a:bodyPr>
          <a:lstStyle/>
          <a:p>
            <a:r>
              <a:rPr lang="en-US" altLang="zh-CN"/>
              <a:t>L3</a:t>
            </a:r>
            <a:endParaRPr lang="zh-CN" altLang="en-US"/>
          </a:p>
        </p:txBody>
      </p:sp>
      <p:sp>
        <p:nvSpPr>
          <p:cNvPr id="37986" name="TextBox 312"/>
          <p:cNvSpPr txBox="1">
            <a:spLocks noChangeArrowheads="1"/>
          </p:cNvSpPr>
          <p:nvPr/>
        </p:nvSpPr>
        <p:spPr bwMode="auto">
          <a:xfrm>
            <a:off x="2412107" y="2276252"/>
            <a:ext cx="503238" cy="339725"/>
          </a:xfrm>
          <a:prstGeom prst="rect">
            <a:avLst/>
          </a:prstGeom>
          <a:noFill/>
          <a:ln w="9525">
            <a:noFill/>
            <a:miter lim="800000"/>
            <a:headEnd/>
            <a:tailEnd/>
          </a:ln>
        </p:spPr>
        <p:txBody>
          <a:bodyPr>
            <a:spAutoFit/>
          </a:bodyPr>
          <a:lstStyle/>
          <a:p>
            <a:r>
              <a:rPr lang="en-US" altLang="zh-CN"/>
              <a:t>L2</a:t>
            </a:r>
            <a:endParaRPr lang="zh-CN" altLang="en-US"/>
          </a:p>
        </p:txBody>
      </p:sp>
      <p:sp>
        <p:nvSpPr>
          <p:cNvPr id="37987" name="TextBox 313"/>
          <p:cNvSpPr txBox="1">
            <a:spLocks noChangeArrowheads="1"/>
          </p:cNvSpPr>
          <p:nvPr/>
        </p:nvSpPr>
        <p:spPr bwMode="auto">
          <a:xfrm>
            <a:off x="3996432" y="2276252"/>
            <a:ext cx="503238" cy="339725"/>
          </a:xfrm>
          <a:prstGeom prst="rect">
            <a:avLst/>
          </a:prstGeom>
          <a:noFill/>
          <a:ln w="9525">
            <a:noFill/>
            <a:miter lim="800000"/>
            <a:headEnd/>
            <a:tailEnd/>
          </a:ln>
        </p:spPr>
        <p:txBody>
          <a:bodyPr>
            <a:spAutoFit/>
          </a:bodyPr>
          <a:lstStyle/>
          <a:p>
            <a:r>
              <a:rPr lang="en-US" altLang="zh-CN"/>
              <a:t>L2</a:t>
            </a:r>
            <a:endParaRPr lang="zh-CN" altLang="en-US"/>
          </a:p>
        </p:txBody>
      </p:sp>
      <p:sp>
        <p:nvSpPr>
          <p:cNvPr id="37988" name="Text Box 9"/>
          <p:cNvSpPr txBox="1">
            <a:spLocks noChangeArrowheads="1"/>
          </p:cNvSpPr>
          <p:nvPr/>
        </p:nvSpPr>
        <p:spPr bwMode="auto">
          <a:xfrm>
            <a:off x="611560" y="2411497"/>
            <a:ext cx="1152277" cy="369332"/>
          </a:xfrm>
          <a:prstGeom prst="rect">
            <a:avLst/>
          </a:prstGeom>
          <a:solidFill>
            <a:schemeClr val="accent1">
              <a:lumMod val="75000"/>
            </a:schemeClr>
          </a:solidFill>
          <a:ln w="9525" algn="ctr">
            <a:noFill/>
            <a:miter lim="800000"/>
            <a:headEnd/>
            <a:tailEnd/>
          </a:ln>
        </p:spPr>
        <p:txBody>
          <a:bodyPr wrap="square">
            <a:spAutoFit/>
          </a:bodyPr>
          <a:lstStyle/>
          <a:p>
            <a:pPr>
              <a:spcBef>
                <a:spcPct val="0"/>
              </a:spcBef>
              <a:buClrTx/>
              <a:buSzTx/>
            </a:pPr>
            <a:r>
              <a:rPr kumimoji="1" lang="zh-CN" altLang="en-US" b="1" dirty="0">
                <a:solidFill>
                  <a:srgbClr val="FF0000"/>
                </a:solidFill>
                <a:latin typeface="微软雅黑" pitchFamily="34" charset="-122"/>
                <a:ea typeface="微软雅黑" pitchFamily="34" charset="-122"/>
              </a:rPr>
              <a:t>管理点</a:t>
            </a:r>
            <a:r>
              <a:rPr kumimoji="1" lang="en-US" altLang="zh-CN" b="1" dirty="0">
                <a:solidFill>
                  <a:srgbClr val="FF0000"/>
                </a:solidFill>
                <a:latin typeface="微软雅黑" pitchFamily="34" charset="-122"/>
                <a:ea typeface="微软雅黑" pitchFamily="34" charset="-122"/>
              </a:rPr>
              <a:t>2</a:t>
            </a:r>
          </a:p>
        </p:txBody>
      </p:sp>
      <p:sp>
        <p:nvSpPr>
          <p:cNvPr id="37989" name="Text Box 9"/>
          <p:cNvSpPr txBox="1">
            <a:spLocks noChangeArrowheads="1"/>
          </p:cNvSpPr>
          <p:nvPr/>
        </p:nvSpPr>
        <p:spPr bwMode="auto">
          <a:xfrm>
            <a:off x="5003478" y="2420715"/>
            <a:ext cx="1080690" cy="369332"/>
          </a:xfrm>
          <a:prstGeom prst="rect">
            <a:avLst/>
          </a:prstGeom>
          <a:solidFill>
            <a:schemeClr val="accent1">
              <a:lumMod val="75000"/>
            </a:schemeClr>
          </a:solidFill>
          <a:ln w="9525" algn="ctr">
            <a:noFill/>
            <a:miter lim="800000"/>
            <a:headEnd/>
            <a:tailEnd/>
          </a:ln>
        </p:spPr>
        <p:txBody>
          <a:bodyPr wrap="square">
            <a:spAutoFit/>
          </a:bodyPr>
          <a:lstStyle/>
          <a:p>
            <a:pPr>
              <a:spcBef>
                <a:spcPct val="0"/>
              </a:spcBef>
              <a:buClrTx/>
              <a:buSzTx/>
            </a:pPr>
            <a:r>
              <a:rPr kumimoji="1" lang="zh-CN" altLang="en-US" b="1" dirty="0">
                <a:solidFill>
                  <a:srgbClr val="FF0000"/>
                </a:solidFill>
                <a:latin typeface="微软雅黑" pitchFamily="34" charset="-122"/>
                <a:ea typeface="微软雅黑" pitchFamily="34" charset="-122"/>
              </a:rPr>
              <a:t>管理点</a:t>
            </a:r>
            <a:r>
              <a:rPr kumimoji="1" lang="en-US" altLang="zh-CN" b="1" dirty="0">
                <a:solidFill>
                  <a:srgbClr val="FF0000"/>
                </a:solidFill>
                <a:latin typeface="微软雅黑" pitchFamily="34" charset="-122"/>
                <a:ea typeface="微软雅黑" pitchFamily="34" charset="-122"/>
              </a:rPr>
              <a:t>3</a:t>
            </a:r>
          </a:p>
        </p:txBody>
      </p:sp>
      <p:sp>
        <p:nvSpPr>
          <p:cNvPr id="105" name="Text Box 9"/>
          <p:cNvSpPr txBox="1">
            <a:spLocks noChangeArrowheads="1"/>
          </p:cNvSpPr>
          <p:nvPr/>
        </p:nvSpPr>
        <p:spPr bwMode="auto">
          <a:xfrm>
            <a:off x="144016" y="4221088"/>
            <a:ext cx="1691680" cy="1615827"/>
          </a:xfrm>
          <a:prstGeom prst="rect">
            <a:avLst/>
          </a:prstGeom>
          <a:solidFill>
            <a:schemeClr val="accent1">
              <a:lumMod val="75000"/>
            </a:schemeClr>
          </a:solidFill>
          <a:ln w="9525" algn="ctr">
            <a:noFill/>
            <a:miter lim="800000"/>
            <a:headEnd/>
            <a:tailEnd/>
          </a:ln>
        </p:spPr>
        <p:txBody>
          <a:bodyPr wrap="square">
            <a:spAutoFit/>
          </a:bodyPr>
          <a:lstStyle/>
          <a:p>
            <a:pPr algn="ctr">
              <a:lnSpc>
                <a:spcPct val="150000"/>
              </a:lnSpc>
              <a:spcBef>
                <a:spcPct val="0"/>
              </a:spcBef>
              <a:buClrTx/>
              <a:buSzTx/>
              <a:defRPr/>
            </a:pPr>
            <a:r>
              <a:rPr kumimoji="1" lang="zh-CN" altLang="en-US" b="1" dirty="0">
                <a:solidFill>
                  <a:srgbClr val="FF0000"/>
                </a:solidFill>
                <a:latin typeface="微软雅黑" pitchFamily="34" charset="-122"/>
                <a:ea typeface="微软雅黑" pitchFamily="34" charset="-122"/>
              </a:rPr>
              <a:t>管理点</a:t>
            </a:r>
            <a:r>
              <a:rPr kumimoji="1" lang="en-US" altLang="zh-CN" b="1" dirty="0">
                <a:solidFill>
                  <a:srgbClr val="FF0000"/>
                </a:solidFill>
                <a:latin typeface="微软雅黑" pitchFamily="34" charset="-122"/>
                <a:ea typeface="微软雅黑" pitchFamily="34" charset="-122"/>
              </a:rPr>
              <a:t>1</a:t>
            </a:r>
          </a:p>
          <a:p>
            <a:pPr>
              <a:lnSpc>
                <a:spcPct val="150000"/>
              </a:lnSpc>
              <a:spcBef>
                <a:spcPct val="0"/>
              </a:spcBef>
              <a:buClrTx/>
              <a:buSzTx/>
              <a:defRPr/>
            </a:pPr>
            <a:r>
              <a:rPr kumimoji="1" lang="zh-CN" altLang="en-US" sz="1600" b="1" dirty="0">
                <a:solidFill>
                  <a:schemeClr val="bg1"/>
                </a:solidFill>
                <a:latin typeface="微软雅黑" pitchFamily="34" charset="-122"/>
                <a:ea typeface="微软雅黑" pitchFamily="34" charset="-122"/>
              </a:rPr>
              <a:t>所有的配置等管理数据都在</a:t>
            </a:r>
            <a:r>
              <a:rPr kumimoji="1" lang="en-US" altLang="zh-CN" sz="1600" b="1" dirty="0">
                <a:solidFill>
                  <a:schemeClr val="bg1"/>
                </a:solidFill>
                <a:latin typeface="微软雅黑" pitchFamily="34" charset="-122"/>
                <a:ea typeface="微软雅黑" pitchFamily="34" charset="-122"/>
              </a:rPr>
              <a:t>CB</a:t>
            </a:r>
            <a:r>
              <a:rPr kumimoji="1" lang="zh-CN" altLang="en-US" sz="1600" b="1" dirty="0">
                <a:solidFill>
                  <a:schemeClr val="bg1"/>
                </a:solidFill>
                <a:latin typeface="微软雅黑" pitchFamily="34" charset="-122"/>
                <a:ea typeface="微软雅黑" pitchFamily="34" charset="-122"/>
              </a:rPr>
              <a:t>设备上</a:t>
            </a:r>
            <a:endParaRPr kumimoji="1" lang="en-US" altLang="zh-CN" sz="1600" b="1" dirty="0">
              <a:solidFill>
                <a:schemeClr val="bg1"/>
              </a:solidFill>
              <a:latin typeface="微软雅黑" pitchFamily="34" charset="-122"/>
              <a:ea typeface="微软雅黑" pitchFamily="34" charset="-122"/>
            </a:endParaRPr>
          </a:p>
        </p:txBody>
      </p:sp>
      <p:sp>
        <p:nvSpPr>
          <p:cNvPr id="37991" name="爆炸形 1 105"/>
          <p:cNvSpPr>
            <a:spLocks noChangeArrowheads="1"/>
          </p:cNvSpPr>
          <p:nvPr/>
        </p:nvSpPr>
        <p:spPr bwMode="auto">
          <a:xfrm>
            <a:off x="6911975" y="2420888"/>
            <a:ext cx="2232025" cy="1383030"/>
          </a:xfrm>
          <a:prstGeom prst="irregularSeal1">
            <a:avLst/>
          </a:prstGeom>
          <a:solidFill>
            <a:schemeClr val="accent1">
              <a:lumMod val="75000"/>
            </a:schemeClr>
          </a:solidFill>
          <a:ln w="19050" algn="ctr">
            <a:solidFill>
              <a:schemeClr val="folHlink"/>
            </a:solidFill>
            <a:round/>
            <a:headEnd/>
            <a:tailEnd/>
          </a:ln>
        </p:spPr>
        <p:txBody>
          <a:bodyPr lIns="0" tIns="0" rIns="0" bIns="0">
            <a:spAutoFit/>
          </a:bodyPr>
          <a:lstStyle/>
          <a:p>
            <a:pPr eaLnBrk="1" hangingPunct="1">
              <a:spcBef>
                <a:spcPct val="50000"/>
              </a:spcBef>
              <a:buClrTx/>
              <a:buSzTx/>
            </a:pPr>
            <a:r>
              <a:rPr lang="zh-CN" altLang="en-US" sz="1600" b="1" dirty="0">
                <a:solidFill>
                  <a:schemeClr val="bg1"/>
                </a:solidFill>
                <a:latin typeface="微软雅黑" pitchFamily="34" charset="-122"/>
                <a:ea typeface="微软雅黑" pitchFamily="34" charset="-122"/>
              </a:rPr>
              <a:t>一个网络就一个逻辑管理点</a:t>
            </a:r>
          </a:p>
        </p:txBody>
      </p:sp>
      <p:sp>
        <p:nvSpPr>
          <p:cNvPr id="37992" name="下箭头 106"/>
          <p:cNvSpPr>
            <a:spLocks noChangeArrowheads="1"/>
          </p:cNvSpPr>
          <p:nvPr/>
        </p:nvSpPr>
        <p:spPr bwMode="auto">
          <a:xfrm>
            <a:off x="6300192" y="1124744"/>
            <a:ext cx="288032" cy="4752528"/>
          </a:xfrm>
          <a:prstGeom prst="downArrow">
            <a:avLst>
              <a:gd name="adj1" fmla="val 50000"/>
              <a:gd name="adj2" fmla="val 50026"/>
            </a:avLst>
          </a:prstGeom>
          <a:solidFill>
            <a:schemeClr val="bg1"/>
          </a:solidFill>
          <a:ln w="19050" algn="ctr">
            <a:solidFill>
              <a:schemeClr val="folHlink"/>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Tree>
    <p:extLst>
      <p:ext uri="{BB962C8B-B14F-4D97-AF65-F5344CB8AC3E}">
        <p14:creationId xmlns:p14="http://schemas.microsoft.com/office/powerpoint/2010/main" val="5416016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0" y="0"/>
            <a:ext cx="8064500" cy="584775"/>
          </a:xfrm>
          <a:prstGeom prst="rect">
            <a:avLst/>
          </a:prstGeom>
          <a:noFill/>
          <a:ln w="9525" algn="ctr">
            <a:noFill/>
            <a:miter lim="800000"/>
            <a:headEnd/>
            <a:tailEnd/>
          </a:ln>
        </p:spPr>
        <p:txBody>
          <a:bodyPr>
            <a:spAutoFit/>
          </a:bodyPr>
          <a:lstStyle/>
          <a:p>
            <a:pPr>
              <a:spcBef>
                <a:spcPct val="0"/>
              </a:spcBef>
            </a:pPr>
            <a:r>
              <a:rPr lang="zh-CN" altLang="en-US" sz="3200" b="1" dirty="0" smtClean="0">
                <a:solidFill>
                  <a:srgbClr val="C00000"/>
                </a:solidFill>
                <a:latin typeface="微软雅黑" pitchFamily="34" charset="-122"/>
                <a:ea typeface="微软雅黑" pitchFamily="34" charset="-122"/>
                <a:cs typeface="+mj-cs"/>
              </a:rPr>
              <a:t> 特性丰富、性能优良</a:t>
            </a:r>
            <a:endParaRPr lang="zh-CN" altLang="en-US" sz="3200" b="1" dirty="0">
              <a:solidFill>
                <a:srgbClr val="C00000"/>
              </a:solidFill>
              <a:latin typeface="微软雅黑" pitchFamily="34" charset="-122"/>
              <a:ea typeface="微软雅黑" pitchFamily="34" charset="-122"/>
              <a:cs typeface="+mj-cs"/>
            </a:endParaRPr>
          </a:p>
        </p:txBody>
      </p:sp>
      <p:pic>
        <p:nvPicPr>
          <p:cNvPr id="5" name="Picture 6" descr="s7500e"/>
          <p:cNvPicPr>
            <a:picLocks noChangeAspect="1" noChangeArrowheads="1"/>
          </p:cNvPicPr>
          <p:nvPr/>
        </p:nvPicPr>
        <p:blipFill>
          <a:blip r:embed="rId3" cstate="print"/>
          <a:srcRect/>
          <a:stretch>
            <a:fillRect/>
          </a:stretch>
        </p:blipFill>
        <p:spPr bwMode="auto">
          <a:xfrm>
            <a:off x="1397509" y="1196752"/>
            <a:ext cx="902787" cy="1359398"/>
          </a:xfrm>
          <a:prstGeom prst="rect">
            <a:avLst/>
          </a:prstGeom>
          <a:noFill/>
          <a:ln w="9525">
            <a:noFill/>
            <a:miter lim="800000"/>
            <a:headEnd/>
            <a:tailEnd/>
          </a:ln>
        </p:spPr>
      </p:pic>
      <p:pic>
        <p:nvPicPr>
          <p:cNvPr id="6" name="Picture 6" descr="s7500e"/>
          <p:cNvPicPr>
            <a:picLocks noChangeAspect="1" noChangeArrowheads="1"/>
          </p:cNvPicPr>
          <p:nvPr/>
        </p:nvPicPr>
        <p:blipFill>
          <a:blip r:embed="rId3" cstate="print"/>
          <a:srcRect/>
          <a:stretch>
            <a:fillRect/>
          </a:stretch>
        </p:blipFill>
        <p:spPr bwMode="auto">
          <a:xfrm>
            <a:off x="2423935" y="1196752"/>
            <a:ext cx="902787" cy="1359398"/>
          </a:xfrm>
          <a:prstGeom prst="rect">
            <a:avLst/>
          </a:prstGeom>
          <a:noFill/>
          <a:ln w="9525">
            <a:noFill/>
            <a:miter lim="800000"/>
            <a:headEnd/>
            <a:tailEnd/>
          </a:ln>
        </p:spPr>
      </p:pic>
      <p:cxnSp>
        <p:nvCxnSpPr>
          <p:cNvPr id="7" name="直接连接符 265"/>
          <p:cNvCxnSpPr>
            <a:cxnSpLocks noChangeShapeType="1"/>
          </p:cNvCxnSpPr>
          <p:nvPr/>
        </p:nvCxnSpPr>
        <p:spPr bwMode="auto">
          <a:xfrm>
            <a:off x="1913387" y="1916832"/>
            <a:ext cx="882998" cy="0"/>
          </a:xfrm>
          <a:prstGeom prst="line">
            <a:avLst/>
          </a:prstGeom>
          <a:noFill/>
          <a:ln w="57150" algn="ctr">
            <a:solidFill>
              <a:srgbClr val="4A7EBB"/>
            </a:solidFill>
            <a:round/>
            <a:headEnd/>
            <a:tailEnd/>
          </a:ln>
        </p:spPr>
      </p:cxnSp>
      <p:pic>
        <p:nvPicPr>
          <p:cNvPr id="8" name="Picture 5" descr="通用交换机"/>
          <p:cNvPicPr>
            <a:picLocks noChangeAspect="1" noChangeArrowheads="1"/>
          </p:cNvPicPr>
          <p:nvPr/>
        </p:nvPicPr>
        <p:blipFill>
          <a:blip r:embed="rId4" cstate="print"/>
          <a:srcRect/>
          <a:stretch>
            <a:fillRect/>
          </a:stretch>
        </p:blipFill>
        <p:spPr bwMode="auto">
          <a:xfrm>
            <a:off x="333965" y="3685467"/>
            <a:ext cx="724070" cy="742298"/>
          </a:xfrm>
          <a:prstGeom prst="rect">
            <a:avLst/>
          </a:prstGeom>
          <a:noFill/>
          <a:ln w="9525">
            <a:noFill/>
            <a:miter lim="800000"/>
            <a:headEnd/>
            <a:tailEnd/>
          </a:ln>
        </p:spPr>
      </p:pic>
      <p:pic>
        <p:nvPicPr>
          <p:cNvPr id="9" name="Picture 5" descr="通用交换机"/>
          <p:cNvPicPr>
            <a:picLocks noChangeAspect="1" noChangeArrowheads="1"/>
          </p:cNvPicPr>
          <p:nvPr/>
        </p:nvPicPr>
        <p:blipFill>
          <a:blip r:embed="rId4" cstate="print"/>
          <a:srcRect/>
          <a:stretch>
            <a:fillRect/>
          </a:stretch>
        </p:blipFill>
        <p:spPr bwMode="auto">
          <a:xfrm>
            <a:off x="1526479" y="3685467"/>
            <a:ext cx="722118" cy="742298"/>
          </a:xfrm>
          <a:prstGeom prst="rect">
            <a:avLst/>
          </a:prstGeom>
          <a:noFill/>
          <a:ln w="9525">
            <a:noFill/>
            <a:miter lim="800000"/>
            <a:headEnd/>
            <a:tailEnd/>
          </a:ln>
        </p:spPr>
      </p:pic>
      <p:pic>
        <p:nvPicPr>
          <p:cNvPr id="10" name="Picture 5" descr="通用交换机"/>
          <p:cNvPicPr>
            <a:picLocks noChangeAspect="1" noChangeArrowheads="1"/>
          </p:cNvPicPr>
          <p:nvPr/>
        </p:nvPicPr>
        <p:blipFill>
          <a:blip r:embed="rId4" cstate="print"/>
          <a:srcRect/>
          <a:stretch>
            <a:fillRect/>
          </a:stretch>
        </p:blipFill>
        <p:spPr bwMode="auto">
          <a:xfrm>
            <a:off x="2558235" y="3612472"/>
            <a:ext cx="724070" cy="742298"/>
          </a:xfrm>
          <a:prstGeom prst="rect">
            <a:avLst/>
          </a:prstGeom>
          <a:noFill/>
          <a:ln w="9525">
            <a:noFill/>
            <a:miter lim="800000"/>
            <a:headEnd/>
            <a:tailEnd/>
          </a:ln>
        </p:spPr>
      </p:pic>
      <p:pic>
        <p:nvPicPr>
          <p:cNvPr id="11" name="Picture 5" descr="通用交换机"/>
          <p:cNvPicPr>
            <a:picLocks noChangeAspect="1" noChangeArrowheads="1"/>
          </p:cNvPicPr>
          <p:nvPr/>
        </p:nvPicPr>
        <p:blipFill>
          <a:blip r:embed="rId4" cstate="print"/>
          <a:srcRect/>
          <a:stretch>
            <a:fillRect/>
          </a:stretch>
        </p:blipFill>
        <p:spPr bwMode="auto">
          <a:xfrm>
            <a:off x="3718961" y="3612472"/>
            <a:ext cx="724069" cy="742298"/>
          </a:xfrm>
          <a:prstGeom prst="rect">
            <a:avLst/>
          </a:prstGeom>
          <a:noFill/>
          <a:ln w="9525">
            <a:noFill/>
            <a:miter lim="800000"/>
            <a:headEnd/>
            <a:tailEnd/>
          </a:ln>
        </p:spPr>
      </p:pic>
      <p:cxnSp>
        <p:nvCxnSpPr>
          <p:cNvPr id="12" name="直接连接符 270"/>
          <p:cNvCxnSpPr>
            <a:cxnSpLocks noChangeShapeType="1"/>
            <a:stCxn id="8" idx="0"/>
            <a:endCxn id="5" idx="2"/>
          </p:cNvCxnSpPr>
          <p:nvPr/>
        </p:nvCxnSpPr>
        <p:spPr bwMode="auto">
          <a:xfrm flipV="1">
            <a:off x="696000" y="2556150"/>
            <a:ext cx="1152903" cy="1129317"/>
          </a:xfrm>
          <a:prstGeom prst="line">
            <a:avLst/>
          </a:prstGeom>
          <a:noFill/>
          <a:ln w="38100" algn="ctr">
            <a:solidFill>
              <a:srgbClr val="4A7EBB"/>
            </a:solidFill>
            <a:round/>
            <a:headEnd/>
            <a:tailEnd/>
          </a:ln>
        </p:spPr>
      </p:cxnSp>
      <p:cxnSp>
        <p:nvCxnSpPr>
          <p:cNvPr id="13" name="直接连接符 271"/>
          <p:cNvCxnSpPr>
            <a:cxnSpLocks noChangeShapeType="1"/>
            <a:stCxn id="8" idx="0"/>
            <a:endCxn id="6" idx="2"/>
          </p:cNvCxnSpPr>
          <p:nvPr/>
        </p:nvCxnSpPr>
        <p:spPr bwMode="auto">
          <a:xfrm flipV="1">
            <a:off x="696000" y="2556150"/>
            <a:ext cx="2179329" cy="1129317"/>
          </a:xfrm>
          <a:prstGeom prst="line">
            <a:avLst/>
          </a:prstGeom>
          <a:noFill/>
          <a:ln w="38100" algn="ctr">
            <a:solidFill>
              <a:srgbClr val="4A7EBB"/>
            </a:solidFill>
            <a:round/>
            <a:headEnd/>
            <a:tailEnd/>
          </a:ln>
        </p:spPr>
      </p:cxnSp>
      <p:cxnSp>
        <p:nvCxnSpPr>
          <p:cNvPr id="14" name="直接连接符 272"/>
          <p:cNvCxnSpPr>
            <a:cxnSpLocks noChangeShapeType="1"/>
            <a:stCxn id="9" idx="0"/>
            <a:endCxn id="5" idx="2"/>
          </p:cNvCxnSpPr>
          <p:nvPr/>
        </p:nvCxnSpPr>
        <p:spPr bwMode="auto">
          <a:xfrm flipH="1" flipV="1">
            <a:off x="1848903" y="2556150"/>
            <a:ext cx="38635" cy="1129317"/>
          </a:xfrm>
          <a:prstGeom prst="line">
            <a:avLst/>
          </a:prstGeom>
          <a:noFill/>
          <a:ln w="38100" algn="ctr">
            <a:solidFill>
              <a:srgbClr val="4A7EBB"/>
            </a:solidFill>
            <a:round/>
            <a:headEnd/>
            <a:tailEnd/>
          </a:ln>
        </p:spPr>
      </p:cxnSp>
      <p:cxnSp>
        <p:nvCxnSpPr>
          <p:cNvPr id="15" name="直接连接符 273"/>
          <p:cNvCxnSpPr>
            <a:cxnSpLocks noChangeShapeType="1"/>
            <a:stCxn id="11" idx="0"/>
            <a:endCxn id="5" idx="2"/>
          </p:cNvCxnSpPr>
          <p:nvPr/>
        </p:nvCxnSpPr>
        <p:spPr bwMode="auto">
          <a:xfrm flipH="1" flipV="1">
            <a:off x="1848903" y="2556150"/>
            <a:ext cx="2232093" cy="1056322"/>
          </a:xfrm>
          <a:prstGeom prst="line">
            <a:avLst/>
          </a:prstGeom>
          <a:noFill/>
          <a:ln w="38100" algn="ctr">
            <a:solidFill>
              <a:srgbClr val="4A7EBB"/>
            </a:solidFill>
            <a:round/>
            <a:headEnd/>
            <a:tailEnd/>
          </a:ln>
        </p:spPr>
      </p:cxnSp>
      <p:cxnSp>
        <p:nvCxnSpPr>
          <p:cNvPr id="16" name="直接连接符 274"/>
          <p:cNvCxnSpPr>
            <a:cxnSpLocks noChangeShapeType="1"/>
            <a:stCxn id="9" idx="0"/>
            <a:endCxn id="6" idx="2"/>
          </p:cNvCxnSpPr>
          <p:nvPr/>
        </p:nvCxnSpPr>
        <p:spPr bwMode="auto">
          <a:xfrm flipV="1">
            <a:off x="1887538" y="2556150"/>
            <a:ext cx="987791" cy="1129317"/>
          </a:xfrm>
          <a:prstGeom prst="line">
            <a:avLst/>
          </a:prstGeom>
          <a:noFill/>
          <a:ln w="38100" algn="ctr">
            <a:solidFill>
              <a:srgbClr val="4A7EBB"/>
            </a:solidFill>
            <a:round/>
            <a:headEnd/>
            <a:tailEnd/>
          </a:ln>
        </p:spPr>
      </p:cxnSp>
      <p:cxnSp>
        <p:nvCxnSpPr>
          <p:cNvPr id="17" name="直接连接符 275"/>
          <p:cNvCxnSpPr>
            <a:cxnSpLocks noChangeShapeType="1"/>
            <a:stCxn id="10" idx="0"/>
            <a:endCxn id="6" idx="2"/>
          </p:cNvCxnSpPr>
          <p:nvPr/>
        </p:nvCxnSpPr>
        <p:spPr bwMode="auto">
          <a:xfrm flipH="1" flipV="1">
            <a:off x="2875329" y="2556150"/>
            <a:ext cx="44941" cy="1056322"/>
          </a:xfrm>
          <a:prstGeom prst="line">
            <a:avLst/>
          </a:prstGeom>
          <a:noFill/>
          <a:ln w="38100" algn="ctr">
            <a:solidFill>
              <a:srgbClr val="4A7EBB"/>
            </a:solidFill>
            <a:round/>
            <a:headEnd/>
            <a:tailEnd/>
          </a:ln>
        </p:spPr>
      </p:cxnSp>
      <p:cxnSp>
        <p:nvCxnSpPr>
          <p:cNvPr id="18" name="直接连接符 276"/>
          <p:cNvCxnSpPr>
            <a:cxnSpLocks noChangeShapeType="1"/>
            <a:stCxn id="10" idx="0"/>
            <a:endCxn id="5" idx="2"/>
          </p:cNvCxnSpPr>
          <p:nvPr/>
        </p:nvCxnSpPr>
        <p:spPr bwMode="auto">
          <a:xfrm flipH="1" flipV="1">
            <a:off x="1848903" y="2556150"/>
            <a:ext cx="1071367" cy="1056322"/>
          </a:xfrm>
          <a:prstGeom prst="line">
            <a:avLst/>
          </a:prstGeom>
          <a:noFill/>
          <a:ln w="38100" algn="ctr">
            <a:solidFill>
              <a:srgbClr val="4A7EBB"/>
            </a:solidFill>
            <a:round/>
            <a:headEnd/>
            <a:tailEnd/>
          </a:ln>
        </p:spPr>
      </p:cxnSp>
      <p:cxnSp>
        <p:nvCxnSpPr>
          <p:cNvPr id="19" name="直接连接符 277"/>
          <p:cNvCxnSpPr>
            <a:cxnSpLocks noChangeShapeType="1"/>
            <a:stCxn id="11" idx="0"/>
            <a:endCxn id="6" idx="2"/>
          </p:cNvCxnSpPr>
          <p:nvPr/>
        </p:nvCxnSpPr>
        <p:spPr bwMode="auto">
          <a:xfrm flipH="1" flipV="1">
            <a:off x="2875329" y="2556150"/>
            <a:ext cx="1205667" cy="1056322"/>
          </a:xfrm>
          <a:prstGeom prst="line">
            <a:avLst/>
          </a:prstGeom>
          <a:noFill/>
          <a:ln w="38100" algn="ctr">
            <a:solidFill>
              <a:srgbClr val="4A7EBB"/>
            </a:solidFill>
            <a:round/>
            <a:headEnd/>
            <a:tailEnd/>
          </a:ln>
        </p:spPr>
      </p:cxnSp>
      <p:pic>
        <p:nvPicPr>
          <p:cNvPr id="20" name="Picture 31" descr="服务器类"/>
          <p:cNvPicPr>
            <a:picLocks noChangeAspect="1" noChangeArrowheads="1"/>
          </p:cNvPicPr>
          <p:nvPr/>
        </p:nvPicPr>
        <p:blipFill>
          <a:blip r:embed="rId5" cstate="print"/>
          <a:srcRect/>
          <a:stretch>
            <a:fillRect/>
          </a:stretch>
        </p:blipFill>
        <p:spPr bwMode="auto">
          <a:xfrm>
            <a:off x="3791714" y="5209873"/>
            <a:ext cx="185408" cy="300454"/>
          </a:xfrm>
          <a:prstGeom prst="rect">
            <a:avLst/>
          </a:prstGeom>
          <a:noFill/>
          <a:ln w="9525">
            <a:noFill/>
            <a:miter lim="800000"/>
            <a:headEnd/>
            <a:tailEnd/>
          </a:ln>
        </p:spPr>
      </p:pic>
      <p:pic>
        <p:nvPicPr>
          <p:cNvPr id="21" name="Picture 31" descr="服务器类"/>
          <p:cNvPicPr>
            <a:picLocks noChangeAspect="1" noChangeArrowheads="1"/>
          </p:cNvPicPr>
          <p:nvPr/>
        </p:nvPicPr>
        <p:blipFill>
          <a:blip r:embed="rId5" cstate="print"/>
          <a:srcRect/>
          <a:stretch>
            <a:fillRect/>
          </a:stretch>
        </p:blipFill>
        <p:spPr bwMode="auto">
          <a:xfrm>
            <a:off x="3985058" y="5209873"/>
            <a:ext cx="185408" cy="300454"/>
          </a:xfrm>
          <a:prstGeom prst="rect">
            <a:avLst/>
          </a:prstGeom>
          <a:noFill/>
          <a:ln w="9525">
            <a:noFill/>
            <a:miter lim="800000"/>
            <a:headEnd/>
            <a:tailEnd/>
          </a:ln>
        </p:spPr>
      </p:pic>
      <p:pic>
        <p:nvPicPr>
          <p:cNvPr id="22" name="Picture 31" descr="服务器类"/>
          <p:cNvPicPr>
            <a:picLocks noChangeAspect="1" noChangeArrowheads="1"/>
          </p:cNvPicPr>
          <p:nvPr/>
        </p:nvPicPr>
        <p:blipFill>
          <a:blip r:embed="rId5" cstate="print"/>
          <a:srcRect/>
          <a:stretch>
            <a:fillRect/>
          </a:stretch>
        </p:blipFill>
        <p:spPr bwMode="auto">
          <a:xfrm>
            <a:off x="4178401" y="5209873"/>
            <a:ext cx="185408" cy="300454"/>
          </a:xfrm>
          <a:prstGeom prst="rect">
            <a:avLst/>
          </a:prstGeom>
          <a:noFill/>
          <a:ln w="9525">
            <a:noFill/>
            <a:miter lim="800000"/>
            <a:headEnd/>
            <a:tailEnd/>
          </a:ln>
        </p:spPr>
      </p:pic>
      <p:pic>
        <p:nvPicPr>
          <p:cNvPr id="23" name="Picture 31" descr="服务器类"/>
          <p:cNvPicPr>
            <a:picLocks noChangeAspect="1" noChangeArrowheads="1"/>
          </p:cNvPicPr>
          <p:nvPr/>
        </p:nvPicPr>
        <p:blipFill>
          <a:blip r:embed="rId5" cstate="print"/>
          <a:srcRect/>
          <a:stretch>
            <a:fillRect/>
          </a:stretch>
        </p:blipFill>
        <p:spPr bwMode="auto">
          <a:xfrm>
            <a:off x="2630987" y="5209874"/>
            <a:ext cx="185409" cy="300453"/>
          </a:xfrm>
          <a:prstGeom prst="rect">
            <a:avLst/>
          </a:prstGeom>
          <a:noFill/>
          <a:ln w="9525">
            <a:noFill/>
            <a:miter lim="800000"/>
            <a:headEnd/>
            <a:tailEnd/>
          </a:ln>
        </p:spPr>
      </p:pic>
      <p:pic>
        <p:nvPicPr>
          <p:cNvPr id="24" name="Picture 31" descr="服务器类"/>
          <p:cNvPicPr>
            <a:picLocks noChangeAspect="1" noChangeArrowheads="1"/>
          </p:cNvPicPr>
          <p:nvPr/>
        </p:nvPicPr>
        <p:blipFill>
          <a:blip r:embed="rId5" cstate="print"/>
          <a:srcRect/>
          <a:stretch>
            <a:fillRect/>
          </a:stretch>
        </p:blipFill>
        <p:spPr bwMode="auto">
          <a:xfrm>
            <a:off x="2824331" y="5209874"/>
            <a:ext cx="185409" cy="300453"/>
          </a:xfrm>
          <a:prstGeom prst="rect">
            <a:avLst/>
          </a:prstGeom>
          <a:noFill/>
          <a:ln w="9525">
            <a:noFill/>
            <a:miter lim="800000"/>
            <a:headEnd/>
            <a:tailEnd/>
          </a:ln>
        </p:spPr>
      </p:pic>
      <p:pic>
        <p:nvPicPr>
          <p:cNvPr id="25" name="Picture 31" descr="服务器类"/>
          <p:cNvPicPr>
            <a:picLocks noChangeAspect="1" noChangeArrowheads="1"/>
          </p:cNvPicPr>
          <p:nvPr/>
        </p:nvPicPr>
        <p:blipFill>
          <a:blip r:embed="rId5" cstate="print"/>
          <a:srcRect/>
          <a:stretch>
            <a:fillRect/>
          </a:stretch>
        </p:blipFill>
        <p:spPr bwMode="auto">
          <a:xfrm>
            <a:off x="3340098" y="5209874"/>
            <a:ext cx="185409" cy="300453"/>
          </a:xfrm>
          <a:prstGeom prst="rect">
            <a:avLst/>
          </a:prstGeom>
          <a:noFill/>
          <a:ln w="9525">
            <a:noFill/>
            <a:miter lim="800000"/>
            <a:headEnd/>
            <a:tailEnd/>
          </a:ln>
        </p:spPr>
      </p:pic>
      <p:pic>
        <p:nvPicPr>
          <p:cNvPr id="29" name="Picture 31" descr="服务器类"/>
          <p:cNvPicPr>
            <a:picLocks noChangeAspect="1" noChangeArrowheads="1"/>
          </p:cNvPicPr>
          <p:nvPr/>
        </p:nvPicPr>
        <p:blipFill>
          <a:blip r:embed="rId5" cstate="print"/>
          <a:srcRect/>
          <a:stretch>
            <a:fillRect/>
          </a:stretch>
        </p:blipFill>
        <p:spPr bwMode="auto">
          <a:xfrm>
            <a:off x="316005" y="5282868"/>
            <a:ext cx="183457" cy="300453"/>
          </a:xfrm>
          <a:prstGeom prst="rect">
            <a:avLst/>
          </a:prstGeom>
          <a:noFill/>
          <a:ln w="9525">
            <a:noFill/>
            <a:miter lim="800000"/>
            <a:headEnd/>
            <a:tailEnd/>
          </a:ln>
        </p:spPr>
      </p:pic>
      <p:pic>
        <p:nvPicPr>
          <p:cNvPr id="30" name="Picture 31" descr="服务器类"/>
          <p:cNvPicPr>
            <a:picLocks noChangeAspect="1" noChangeArrowheads="1"/>
          </p:cNvPicPr>
          <p:nvPr/>
        </p:nvPicPr>
        <p:blipFill>
          <a:blip r:embed="rId5" cstate="print"/>
          <a:srcRect/>
          <a:stretch>
            <a:fillRect/>
          </a:stretch>
        </p:blipFill>
        <p:spPr bwMode="auto">
          <a:xfrm>
            <a:off x="623581" y="5282868"/>
            <a:ext cx="183457" cy="300453"/>
          </a:xfrm>
          <a:prstGeom prst="rect">
            <a:avLst/>
          </a:prstGeom>
          <a:noFill/>
          <a:ln w="9525">
            <a:noFill/>
            <a:miter lim="800000"/>
            <a:headEnd/>
            <a:tailEnd/>
          </a:ln>
        </p:spPr>
      </p:pic>
      <p:pic>
        <p:nvPicPr>
          <p:cNvPr id="31" name="Picture 31" descr="服务器类"/>
          <p:cNvPicPr>
            <a:picLocks noChangeAspect="1" noChangeArrowheads="1"/>
          </p:cNvPicPr>
          <p:nvPr/>
        </p:nvPicPr>
        <p:blipFill>
          <a:blip r:embed="rId5" cstate="print"/>
          <a:srcRect/>
          <a:stretch>
            <a:fillRect/>
          </a:stretch>
        </p:blipFill>
        <p:spPr bwMode="auto">
          <a:xfrm>
            <a:off x="1214053" y="5218349"/>
            <a:ext cx="183457" cy="300453"/>
          </a:xfrm>
          <a:prstGeom prst="rect">
            <a:avLst/>
          </a:prstGeom>
          <a:noFill/>
          <a:ln w="9525">
            <a:noFill/>
            <a:miter lim="800000"/>
            <a:headEnd/>
            <a:tailEnd/>
          </a:ln>
        </p:spPr>
      </p:pic>
      <p:cxnSp>
        <p:nvCxnSpPr>
          <p:cNvPr id="32" name="直接连接符 290"/>
          <p:cNvCxnSpPr>
            <a:cxnSpLocks noChangeShapeType="1"/>
            <a:stCxn id="29" idx="0"/>
            <a:endCxn id="8" idx="2"/>
          </p:cNvCxnSpPr>
          <p:nvPr/>
        </p:nvCxnSpPr>
        <p:spPr bwMode="auto">
          <a:xfrm flipV="1">
            <a:off x="407733" y="4427765"/>
            <a:ext cx="288268" cy="855103"/>
          </a:xfrm>
          <a:prstGeom prst="line">
            <a:avLst/>
          </a:prstGeom>
          <a:noFill/>
          <a:ln w="9525" algn="ctr">
            <a:solidFill>
              <a:srgbClr val="4A7EBB"/>
            </a:solidFill>
            <a:round/>
            <a:headEnd/>
            <a:tailEnd/>
          </a:ln>
        </p:spPr>
      </p:cxnSp>
      <p:cxnSp>
        <p:nvCxnSpPr>
          <p:cNvPr id="33" name="直接连接符 291"/>
          <p:cNvCxnSpPr>
            <a:cxnSpLocks noChangeShapeType="1"/>
            <a:stCxn id="30" idx="0"/>
            <a:endCxn id="8" idx="2"/>
          </p:cNvCxnSpPr>
          <p:nvPr/>
        </p:nvCxnSpPr>
        <p:spPr bwMode="auto">
          <a:xfrm flipH="1" flipV="1">
            <a:off x="696001" y="4427765"/>
            <a:ext cx="19308" cy="855103"/>
          </a:xfrm>
          <a:prstGeom prst="line">
            <a:avLst/>
          </a:prstGeom>
          <a:noFill/>
          <a:ln w="9525" algn="ctr">
            <a:solidFill>
              <a:srgbClr val="4A7EBB"/>
            </a:solidFill>
            <a:round/>
            <a:headEnd/>
            <a:tailEnd/>
          </a:ln>
        </p:spPr>
      </p:cxnSp>
      <p:cxnSp>
        <p:nvCxnSpPr>
          <p:cNvPr id="34" name="直接连接符 292"/>
          <p:cNvCxnSpPr>
            <a:cxnSpLocks noChangeShapeType="1"/>
            <a:stCxn id="31" idx="0"/>
            <a:endCxn id="8" idx="2"/>
          </p:cNvCxnSpPr>
          <p:nvPr/>
        </p:nvCxnSpPr>
        <p:spPr bwMode="auto">
          <a:xfrm flipH="1" flipV="1">
            <a:off x="696001" y="4427765"/>
            <a:ext cx="609780" cy="790585"/>
          </a:xfrm>
          <a:prstGeom prst="line">
            <a:avLst/>
          </a:prstGeom>
          <a:noFill/>
          <a:ln w="9525" algn="ctr">
            <a:solidFill>
              <a:srgbClr val="4A7EBB"/>
            </a:solidFill>
            <a:round/>
            <a:headEnd/>
            <a:tailEnd/>
          </a:ln>
        </p:spPr>
      </p:cxnSp>
      <p:cxnSp>
        <p:nvCxnSpPr>
          <p:cNvPr id="35" name="直接连接符 293"/>
          <p:cNvCxnSpPr>
            <a:cxnSpLocks noChangeShapeType="1"/>
            <a:stCxn id="154" idx="0"/>
            <a:endCxn id="9" idx="2"/>
          </p:cNvCxnSpPr>
          <p:nvPr/>
        </p:nvCxnSpPr>
        <p:spPr bwMode="auto">
          <a:xfrm flipV="1">
            <a:off x="1885168" y="4427765"/>
            <a:ext cx="2370" cy="790585"/>
          </a:xfrm>
          <a:prstGeom prst="line">
            <a:avLst/>
          </a:prstGeom>
          <a:noFill/>
          <a:ln w="9525" algn="ctr">
            <a:solidFill>
              <a:srgbClr val="4A7EBB"/>
            </a:solidFill>
            <a:round/>
            <a:headEnd/>
            <a:tailEnd/>
          </a:ln>
        </p:spPr>
      </p:cxnSp>
      <p:cxnSp>
        <p:nvCxnSpPr>
          <p:cNvPr id="36" name="直接连接符 294"/>
          <p:cNvCxnSpPr>
            <a:cxnSpLocks noChangeShapeType="1"/>
            <a:stCxn id="31" idx="0"/>
            <a:endCxn id="9" idx="2"/>
          </p:cNvCxnSpPr>
          <p:nvPr/>
        </p:nvCxnSpPr>
        <p:spPr bwMode="auto">
          <a:xfrm flipV="1">
            <a:off x="1305781" y="4427765"/>
            <a:ext cx="581757" cy="790585"/>
          </a:xfrm>
          <a:prstGeom prst="line">
            <a:avLst/>
          </a:prstGeom>
          <a:noFill/>
          <a:ln w="9525" algn="ctr">
            <a:solidFill>
              <a:srgbClr val="4A7EBB"/>
            </a:solidFill>
            <a:round/>
            <a:headEnd/>
            <a:tailEnd/>
          </a:ln>
        </p:spPr>
      </p:cxnSp>
      <p:cxnSp>
        <p:nvCxnSpPr>
          <p:cNvPr id="37" name="直接连接符 295"/>
          <p:cNvCxnSpPr>
            <a:cxnSpLocks noChangeShapeType="1"/>
            <a:stCxn id="155" idx="0"/>
            <a:endCxn id="9" idx="2"/>
          </p:cNvCxnSpPr>
          <p:nvPr/>
        </p:nvCxnSpPr>
        <p:spPr bwMode="auto">
          <a:xfrm flipH="1" flipV="1">
            <a:off x="1887538" y="4427765"/>
            <a:ext cx="182816" cy="790585"/>
          </a:xfrm>
          <a:prstGeom prst="line">
            <a:avLst/>
          </a:prstGeom>
          <a:noFill/>
          <a:ln w="9525" algn="ctr">
            <a:solidFill>
              <a:srgbClr val="4A7EBB"/>
            </a:solidFill>
            <a:round/>
            <a:headEnd/>
            <a:tailEnd/>
          </a:ln>
        </p:spPr>
      </p:cxnSp>
      <p:cxnSp>
        <p:nvCxnSpPr>
          <p:cNvPr id="38" name="直接连接符 296"/>
          <p:cNvCxnSpPr>
            <a:cxnSpLocks noChangeShapeType="1"/>
            <a:stCxn id="24" idx="0"/>
            <a:endCxn id="10" idx="2"/>
          </p:cNvCxnSpPr>
          <p:nvPr/>
        </p:nvCxnSpPr>
        <p:spPr bwMode="auto">
          <a:xfrm flipV="1">
            <a:off x="2917035" y="4354770"/>
            <a:ext cx="3236" cy="855103"/>
          </a:xfrm>
          <a:prstGeom prst="line">
            <a:avLst/>
          </a:prstGeom>
          <a:noFill/>
          <a:ln w="9525" algn="ctr">
            <a:solidFill>
              <a:srgbClr val="4A7EBB"/>
            </a:solidFill>
            <a:round/>
            <a:headEnd/>
            <a:tailEnd/>
          </a:ln>
        </p:spPr>
      </p:cxnSp>
      <p:cxnSp>
        <p:nvCxnSpPr>
          <p:cNvPr id="39" name="直接连接符 297"/>
          <p:cNvCxnSpPr>
            <a:cxnSpLocks noChangeShapeType="1"/>
            <a:stCxn id="10" idx="2"/>
            <a:endCxn id="25" idx="0"/>
          </p:cNvCxnSpPr>
          <p:nvPr/>
        </p:nvCxnSpPr>
        <p:spPr bwMode="auto">
          <a:xfrm>
            <a:off x="2920271" y="4354770"/>
            <a:ext cx="512532" cy="855103"/>
          </a:xfrm>
          <a:prstGeom prst="line">
            <a:avLst/>
          </a:prstGeom>
          <a:noFill/>
          <a:ln w="9525" algn="ctr">
            <a:solidFill>
              <a:srgbClr val="4A7EBB"/>
            </a:solidFill>
            <a:round/>
            <a:headEnd/>
            <a:tailEnd/>
          </a:ln>
        </p:spPr>
      </p:cxnSp>
      <p:cxnSp>
        <p:nvCxnSpPr>
          <p:cNvPr id="40" name="直接连接符 298"/>
          <p:cNvCxnSpPr>
            <a:cxnSpLocks noChangeShapeType="1"/>
            <a:stCxn id="20" idx="0"/>
            <a:endCxn id="11" idx="2"/>
          </p:cNvCxnSpPr>
          <p:nvPr/>
        </p:nvCxnSpPr>
        <p:spPr bwMode="auto">
          <a:xfrm flipV="1">
            <a:off x="3884419" y="4354770"/>
            <a:ext cx="196577" cy="855102"/>
          </a:xfrm>
          <a:prstGeom prst="line">
            <a:avLst/>
          </a:prstGeom>
          <a:noFill/>
          <a:ln w="9525" algn="ctr">
            <a:solidFill>
              <a:srgbClr val="4A7EBB"/>
            </a:solidFill>
            <a:round/>
            <a:headEnd/>
            <a:tailEnd/>
          </a:ln>
        </p:spPr>
      </p:cxnSp>
      <p:cxnSp>
        <p:nvCxnSpPr>
          <p:cNvPr id="41" name="直接连接符 299"/>
          <p:cNvCxnSpPr>
            <a:cxnSpLocks noChangeShapeType="1"/>
            <a:stCxn id="21" idx="0"/>
            <a:endCxn id="11" idx="2"/>
          </p:cNvCxnSpPr>
          <p:nvPr/>
        </p:nvCxnSpPr>
        <p:spPr bwMode="auto">
          <a:xfrm flipV="1">
            <a:off x="4077762" y="4354770"/>
            <a:ext cx="3234" cy="855102"/>
          </a:xfrm>
          <a:prstGeom prst="line">
            <a:avLst/>
          </a:prstGeom>
          <a:noFill/>
          <a:ln w="9525" algn="ctr">
            <a:solidFill>
              <a:srgbClr val="4A7EBB"/>
            </a:solidFill>
            <a:round/>
            <a:headEnd/>
            <a:tailEnd/>
          </a:ln>
        </p:spPr>
      </p:cxnSp>
      <p:cxnSp>
        <p:nvCxnSpPr>
          <p:cNvPr id="43" name="直接连接符 301"/>
          <p:cNvCxnSpPr>
            <a:cxnSpLocks noChangeShapeType="1"/>
            <a:stCxn id="25" idx="0"/>
            <a:endCxn id="11" idx="2"/>
          </p:cNvCxnSpPr>
          <p:nvPr/>
        </p:nvCxnSpPr>
        <p:spPr bwMode="auto">
          <a:xfrm flipV="1">
            <a:off x="3432802" y="4354770"/>
            <a:ext cx="648193" cy="855103"/>
          </a:xfrm>
          <a:prstGeom prst="line">
            <a:avLst/>
          </a:prstGeom>
          <a:noFill/>
          <a:ln w="9525" algn="ctr">
            <a:solidFill>
              <a:srgbClr val="4A7EBB"/>
            </a:solidFill>
            <a:round/>
            <a:headEnd/>
            <a:tailEnd/>
          </a:ln>
        </p:spPr>
      </p:cxnSp>
      <p:cxnSp>
        <p:nvCxnSpPr>
          <p:cNvPr id="44" name="直接连接符 302"/>
          <p:cNvCxnSpPr>
            <a:cxnSpLocks noChangeShapeType="1"/>
            <a:stCxn id="23" idx="0"/>
            <a:endCxn id="10" idx="2"/>
          </p:cNvCxnSpPr>
          <p:nvPr/>
        </p:nvCxnSpPr>
        <p:spPr bwMode="auto">
          <a:xfrm flipV="1">
            <a:off x="2723692" y="4354770"/>
            <a:ext cx="196579" cy="855103"/>
          </a:xfrm>
          <a:prstGeom prst="line">
            <a:avLst/>
          </a:prstGeom>
          <a:noFill/>
          <a:ln w="9525" algn="ctr">
            <a:solidFill>
              <a:srgbClr val="4A7EBB"/>
            </a:solidFill>
            <a:round/>
            <a:headEnd/>
            <a:tailEnd/>
          </a:ln>
        </p:spPr>
      </p:cxnSp>
      <p:cxnSp>
        <p:nvCxnSpPr>
          <p:cNvPr id="45" name="直接连接符 303"/>
          <p:cNvCxnSpPr>
            <a:cxnSpLocks noChangeShapeType="1"/>
            <a:stCxn id="22" idx="0"/>
            <a:endCxn id="11" idx="2"/>
          </p:cNvCxnSpPr>
          <p:nvPr/>
        </p:nvCxnSpPr>
        <p:spPr bwMode="auto">
          <a:xfrm flipH="1" flipV="1">
            <a:off x="4080996" y="4354770"/>
            <a:ext cx="190110" cy="855102"/>
          </a:xfrm>
          <a:prstGeom prst="line">
            <a:avLst/>
          </a:prstGeom>
          <a:noFill/>
          <a:ln w="9525" algn="ctr">
            <a:solidFill>
              <a:srgbClr val="4A7EBB"/>
            </a:solidFill>
            <a:round/>
            <a:headEnd/>
            <a:tailEnd/>
          </a:ln>
        </p:spPr>
      </p:cxnSp>
      <p:sp>
        <p:nvSpPr>
          <p:cNvPr id="46" name="椭圆 304"/>
          <p:cNvSpPr>
            <a:spLocks noChangeArrowheads="1"/>
          </p:cNvSpPr>
          <p:nvPr/>
        </p:nvSpPr>
        <p:spPr bwMode="auto">
          <a:xfrm>
            <a:off x="1010601" y="4780384"/>
            <a:ext cx="532806" cy="350960"/>
          </a:xfrm>
          <a:prstGeom prst="ellipse">
            <a:avLst/>
          </a:prstGeom>
          <a:noFill/>
          <a:ln w="9525" algn="ctr">
            <a:solidFill>
              <a:srgbClr val="4A7EBB"/>
            </a:solidFill>
            <a:round/>
            <a:headEnd/>
            <a:tailEnd/>
          </a:ln>
        </p:spPr>
        <p:txBody>
          <a:bodyPr wrap="square"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47" name="椭圆 305"/>
          <p:cNvSpPr>
            <a:spLocks noChangeArrowheads="1"/>
          </p:cNvSpPr>
          <p:nvPr/>
        </p:nvSpPr>
        <p:spPr bwMode="auto">
          <a:xfrm>
            <a:off x="3188107" y="4780383"/>
            <a:ext cx="530854" cy="350960"/>
          </a:xfrm>
          <a:prstGeom prst="ellipse">
            <a:avLst/>
          </a:prstGeom>
          <a:noFill/>
          <a:ln w="9525" algn="ctr">
            <a:solidFill>
              <a:srgbClr val="4A7EBB"/>
            </a:solidFill>
            <a:round/>
            <a:headEnd/>
            <a:tailEnd/>
          </a:ln>
        </p:spPr>
        <p:txBody>
          <a:bodyPr wrap="square" lIns="91429" tIns="45714" rIns="91429" bIns="45714">
            <a:spAutoFit/>
          </a:bodyPr>
          <a:lstStyle/>
          <a:p>
            <a:pPr eaLnBrk="1" hangingPunct="1">
              <a:spcBef>
                <a:spcPct val="50000"/>
              </a:spcBef>
              <a:buClrTx/>
              <a:buSzTx/>
            </a:pPr>
            <a:endParaRPr lang="zh-CN" altLang="en-US" sz="1000">
              <a:solidFill>
                <a:schemeClr val="accent2"/>
              </a:solidFill>
            </a:endParaRPr>
          </a:p>
        </p:txBody>
      </p:sp>
      <p:sp>
        <p:nvSpPr>
          <p:cNvPr id="48" name="矩形 310"/>
          <p:cNvSpPr>
            <a:spLocks noChangeArrowheads="1"/>
          </p:cNvSpPr>
          <p:nvPr/>
        </p:nvSpPr>
        <p:spPr bwMode="auto">
          <a:xfrm>
            <a:off x="251520" y="980728"/>
            <a:ext cx="4320480" cy="5040560"/>
          </a:xfrm>
          <a:prstGeom prst="rect">
            <a:avLst/>
          </a:prstGeom>
          <a:noFill/>
          <a:ln w="38100" algn="ctr">
            <a:solidFill>
              <a:srgbClr val="4A7EBB"/>
            </a:solidFill>
            <a:miter lim="800000"/>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154" name="Picture 31" descr="服务器类"/>
          <p:cNvPicPr>
            <a:picLocks noChangeAspect="1" noChangeArrowheads="1"/>
          </p:cNvPicPr>
          <p:nvPr/>
        </p:nvPicPr>
        <p:blipFill>
          <a:blip r:embed="rId5" cstate="print"/>
          <a:srcRect/>
          <a:stretch>
            <a:fillRect/>
          </a:stretch>
        </p:blipFill>
        <p:spPr bwMode="auto">
          <a:xfrm>
            <a:off x="1792463" y="5218349"/>
            <a:ext cx="185409" cy="300453"/>
          </a:xfrm>
          <a:prstGeom prst="rect">
            <a:avLst/>
          </a:prstGeom>
          <a:noFill/>
          <a:ln w="9525">
            <a:noFill/>
            <a:miter lim="800000"/>
            <a:headEnd/>
            <a:tailEnd/>
          </a:ln>
        </p:spPr>
      </p:pic>
      <p:pic>
        <p:nvPicPr>
          <p:cNvPr id="155" name="Picture 31" descr="服务器类"/>
          <p:cNvPicPr>
            <a:picLocks noChangeAspect="1" noChangeArrowheads="1"/>
          </p:cNvPicPr>
          <p:nvPr/>
        </p:nvPicPr>
        <p:blipFill>
          <a:blip r:embed="rId5" cstate="print"/>
          <a:srcRect/>
          <a:stretch>
            <a:fillRect/>
          </a:stretch>
        </p:blipFill>
        <p:spPr bwMode="auto">
          <a:xfrm>
            <a:off x="1977650" y="5218349"/>
            <a:ext cx="185409" cy="300453"/>
          </a:xfrm>
          <a:prstGeom prst="rect">
            <a:avLst/>
          </a:prstGeom>
          <a:noFill/>
          <a:ln w="9525">
            <a:noFill/>
            <a:miter lim="800000"/>
            <a:headEnd/>
            <a:tailEnd/>
          </a:ln>
        </p:spPr>
      </p:pic>
      <p:sp>
        <p:nvSpPr>
          <p:cNvPr id="201" name="Text Box 9"/>
          <p:cNvSpPr txBox="1">
            <a:spLocks noChangeArrowheads="1"/>
          </p:cNvSpPr>
          <p:nvPr/>
        </p:nvSpPr>
        <p:spPr bwMode="auto">
          <a:xfrm>
            <a:off x="1979712" y="5684593"/>
            <a:ext cx="720080" cy="336695"/>
          </a:xfrm>
          <a:prstGeom prst="rect">
            <a:avLst/>
          </a:prstGeom>
          <a:solidFill>
            <a:schemeClr val="accent1">
              <a:lumMod val="75000"/>
            </a:schemeClr>
          </a:solidFill>
          <a:ln w="9525" algn="ctr">
            <a:noFill/>
            <a:miter lim="800000"/>
            <a:headEnd/>
            <a:tailEnd/>
          </a:ln>
        </p:spPr>
        <p:txBody>
          <a:bodyPr wrap="square">
            <a:spAutoFit/>
          </a:bodyPr>
          <a:lstStyle/>
          <a:p>
            <a:pPr algn="ctr">
              <a:lnSpc>
                <a:spcPct val="150000"/>
              </a:lnSpc>
              <a:spcBef>
                <a:spcPct val="0"/>
              </a:spcBef>
              <a:buClrTx/>
              <a:buSzTx/>
              <a:defRPr/>
            </a:pPr>
            <a:r>
              <a:rPr kumimoji="1" lang="en-US" altLang="zh-CN" sz="1200" b="1" dirty="0" smtClean="0">
                <a:solidFill>
                  <a:srgbClr val="FF0000"/>
                </a:solidFill>
                <a:latin typeface="微软雅黑" pitchFamily="34" charset="-122"/>
                <a:ea typeface="微软雅黑" pitchFamily="34" charset="-122"/>
              </a:rPr>
              <a:t>Server</a:t>
            </a:r>
            <a:endParaRPr kumimoji="1" lang="en-US" altLang="zh-CN" sz="1100" b="1" dirty="0">
              <a:solidFill>
                <a:schemeClr val="bg1"/>
              </a:solidFill>
              <a:latin typeface="微软雅黑" pitchFamily="34" charset="-122"/>
              <a:ea typeface="微软雅黑" pitchFamily="34" charset="-122"/>
            </a:endParaRPr>
          </a:p>
        </p:txBody>
      </p:sp>
      <p:sp>
        <p:nvSpPr>
          <p:cNvPr id="202" name="Text Box 9"/>
          <p:cNvSpPr txBox="1">
            <a:spLocks noChangeArrowheads="1"/>
          </p:cNvSpPr>
          <p:nvPr/>
        </p:nvSpPr>
        <p:spPr bwMode="auto">
          <a:xfrm>
            <a:off x="3851920" y="1781201"/>
            <a:ext cx="720080" cy="369332"/>
          </a:xfrm>
          <a:prstGeom prst="rect">
            <a:avLst/>
          </a:prstGeom>
          <a:solidFill>
            <a:schemeClr val="accent1">
              <a:lumMod val="75000"/>
            </a:schemeClr>
          </a:solidFill>
          <a:ln w="9525" algn="ctr">
            <a:noFill/>
            <a:miter lim="800000"/>
            <a:headEnd/>
            <a:tailEnd/>
          </a:ln>
        </p:spPr>
        <p:txBody>
          <a:bodyPr wrap="square">
            <a:spAutoFit/>
          </a:bodyPr>
          <a:lstStyle/>
          <a:p>
            <a:pPr algn="ctr">
              <a:lnSpc>
                <a:spcPct val="150000"/>
              </a:lnSpc>
              <a:spcBef>
                <a:spcPct val="0"/>
              </a:spcBef>
              <a:buClrTx/>
              <a:buSzTx/>
              <a:defRPr/>
            </a:pPr>
            <a:r>
              <a:rPr kumimoji="1" lang="en-US" altLang="zh-CN" sz="1200" b="1" dirty="0" smtClean="0">
                <a:solidFill>
                  <a:srgbClr val="FF0000"/>
                </a:solidFill>
                <a:latin typeface="微软雅黑" pitchFamily="34" charset="-122"/>
                <a:ea typeface="微软雅黑" pitchFamily="34" charset="-122"/>
              </a:rPr>
              <a:t>CB</a:t>
            </a:r>
            <a:endParaRPr kumimoji="1" lang="en-US" altLang="zh-CN" sz="1100" b="1" dirty="0">
              <a:solidFill>
                <a:schemeClr val="bg1"/>
              </a:solidFill>
              <a:latin typeface="微软雅黑" pitchFamily="34" charset="-122"/>
              <a:ea typeface="微软雅黑" pitchFamily="34" charset="-122"/>
            </a:endParaRPr>
          </a:p>
        </p:txBody>
      </p:sp>
      <p:sp>
        <p:nvSpPr>
          <p:cNvPr id="203" name="Text Box 9"/>
          <p:cNvSpPr txBox="1">
            <a:spLocks noChangeArrowheads="1"/>
          </p:cNvSpPr>
          <p:nvPr/>
        </p:nvSpPr>
        <p:spPr bwMode="auto">
          <a:xfrm>
            <a:off x="251520" y="3140968"/>
            <a:ext cx="720080" cy="336695"/>
          </a:xfrm>
          <a:prstGeom prst="rect">
            <a:avLst/>
          </a:prstGeom>
          <a:solidFill>
            <a:schemeClr val="accent1">
              <a:lumMod val="75000"/>
            </a:schemeClr>
          </a:solidFill>
          <a:ln w="9525" algn="ctr">
            <a:noFill/>
            <a:miter lim="800000"/>
            <a:headEnd/>
            <a:tailEnd/>
          </a:ln>
        </p:spPr>
        <p:txBody>
          <a:bodyPr wrap="square">
            <a:spAutoFit/>
          </a:bodyPr>
          <a:lstStyle/>
          <a:p>
            <a:pPr algn="ctr">
              <a:lnSpc>
                <a:spcPct val="150000"/>
              </a:lnSpc>
              <a:spcBef>
                <a:spcPct val="0"/>
              </a:spcBef>
              <a:buClrTx/>
              <a:buSzTx/>
              <a:defRPr/>
            </a:pPr>
            <a:r>
              <a:rPr kumimoji="1" lang="en-US" altLang="zh-CN" sz="1200" b="1" dirty="0" smtClean="0">
                <a:solidFill>
                  <a:srgbClr val="FF0000"/>
                </a:solidFill>
                <a:latin typeface="微软雅黑" pitchFamily="34" charset="-122"/>
                <a:ea typeface="微软雅黑" pitchFamily="34" charset="-122"/>
              </a:rPr>
              <a:t>PE</a:t>
            </a:r>
            <a:endParaRPr kumimoji="1" lang="en-US" altLang="zh-CN" sz="1100" b="1" dirty="0">
              <a:solidFill>
                <a:schemeClr val="bg1"/>
              </a:solidFill>
              <a:latin typeface="微软雅黑" pitchFamily="34" charset="-122"/>
              <a:ea typeface="微软雅黑" pitchFamily="34" charset="-122"/>
            </a:endParaRPr>
          </a:p>
        </p:txBody>
      </p:sp>
      <p:sp>
        <p:nvSpPr>
          <p:cNvPr id="204" name="Text Box 9"/>
          <p:cNvSpPr txBox="1">
            <a:spLocks noChangeArrowheads="1"/>
          </p:cNvSpPr>
          <p:nvPr/>
        </p:nvSpPr>
        <p:spPr bwMode="auto">
          <a:xfrm>
            <a:off x="4788024" y="1255400"/>
            <a:ext cx="4355976" cy="2677656"/>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en-US" altLang="zh-CN" sz="1600" b="1" dirty="0" smtClean="0">
                <a:solidFill>
                  <a:schemeClr val="bg1"/>
                </a:solidFill>
                <a:latin typeface="微软雅黑" pitchFamily="34" charset="-122"/>
                <a:ea typeface="微软雅黑" pitchFamily="34" charset="-122"/>
              </a:rPr>
              <a:t>CB</a:t>
            </a:r>
            <a:r>
              <a:rPr kumimoji="1" lang="zh-CN" altLang="en-US" sz="1600" b="1" dirty="0" smtClean="0">
                <a:solidFill>
                  <a:schemeClr val="bg1"/>
                </a:solidFill>
                <a:latin typeface="微软雅黑" pitchFamily="34" charset="-122"/>
                <a:ea typeface="微软雅黑" pitchFamily="34" charset="-122"/>
              </a:rPr>
              <a:t>设备支持</a:t>
            </a:r>
            <a:r>
              <a:rPr kumimoji="1" lang="en-US" altLang="zh-CN" sz="1600" b="1" dirty="0" smtClean="0">
                <a:solidFill>
                  <a:schemeClr val="bg1"/>
                </a:solidFill>
                <a:latin typeface="微软雅黑" pitchFamily="34" charset="-122"/>
                <a:ea typeface="微软雅黑" pitchFamily="34" charset="-122"/>
              </a:rPr>
              <a:t>IRF2</a:t>
            </a:r>
            <a:r>
              <a:rPr kumimoji="1" lang="zh-CN" altLang="en-US" sz="1600" b="1" dirty="0" smtClean="0">
                <a:solidFill>
                  <a:schemeClr val="bg1"/>
                </a:solidFill>
                <a:latin typeface="微软雅黑" pitchFamily="34" charset="-122"/>
                <a:ea typeface="微软雅黑" pitchFamily="34" charset="-122"/>
              </a:rPr>
              <a:t>、</a:t>
            </a:r>
            <a:r>
              <a:rPr kumimoji="1" lang="en-US" altLang="zh-CN" sz="1600" b="1" dirty="0" err="1" smtClean="0">
                <a:solidFill>
                  <a:schemeClr val="bg1"/>
                </a:solidFill>
                <a:latin typeface="微软雅黑" pitchFamily="34" charset="-122"/>
                <a:ea typeface="微软雅黑" pitchFamily="34" charset="-122"/>
              </a:rPr>
              <a:t>FCoE</a:t>
            </a:r>
            <a:r>
              <a:rPr kumimoji="1" lang="zh-CN" altLang="en-US" sz="1600" b="1" dirty="0" smtClean="0">
                <a:solidFill>
                  <a:schemeClr val="bg1"/>
                </a:solidFill>
                <a:latin typeface="微软雅黑" pitchFamily="34" charset="-122"/>
                <a:ea typeface="微软雅黑" pitchFamily="34" charset="-122"/>
              </a:rPr>
              <a:t>、</a:t>
            </a:r>
            <a:r>
              <a:rPr kumimoji="1" lang="en-US" altLang="zh-CN" sz="1600" b="1" dirty="0" smtClean="0">
                <a:solidFill>
                  <a:schemeClr val="bg1"/>
                </a:solidFill>
                <a:latin typeface="微软雅黑" pitchFamily="34" charset="-122"/>
                <a:ea typeface="微软雅黑" pitchFamily="34" charset="-122"/>
              </a:rPr>
              <a:t>VEPA</a:t>
            </a:r>
            <a:r>
              <a:rPr kumimoji="1" lang="zh-CN" altLang="en-US" sz="1600" b="1" dirty="0" smtClean="0">
                <a:solidFill>
                  <a:schemeClr val="bg1"/>
                </a:solidFill>
                <a:latin typeface="微软雅黑" pitchFamily="34" charset="-122"/>
                <a:ea typeface="微软雅黑" pitchFamily="34" charset="-122"/>
              </a:rPr>
              <a:t>、</a:t>
            </a:r>
            <a:r>
              <a:rPr kumimoji="1" lang="en-US" altLang="zh-CN" sz="1600" b="1" dirty="0" smtClean="0">
                <a:solidFill>
                  <a:schemeClr val="bg1"/>
                </a:solidFill>
                <a:latin typeface="微软雅黑" pitchFamily="34" charset="-122"/>
                <a:ea typeface="微软雅黑" pitchFamily="34" charset="-122"/>
              </a:rPr>
              <a:t>Trill</a:t>
            </a:r>
            <a:r>
              <a:rPr kumimoji="1" lang="zh-CN" altLang="en-US" sz="1600" b="1" dirty="0" smtClean="0">
                <a:solidFill>
                  <a:schemeClr val="bg1"/>
                </a:solidFill>
                <a:latin typeface="微软雅黑" pitchFamily="34" charset="-122"/>
                <a:ea typeface="微软雅黑" pitchFamily="34" charset="-122"/>
              </a:rPr>
              <a:t>、</a:t>
            </a:r>
            <a:r>
              <a:rPr kumimoji="1" lang="en-US" altLang="zh-CN" sz="1600" b="1" dirty="0" smtClean="0">
                <a:solidFill>
                  <a:schemeClr val="bg1"/>
                </a:solidFill>
                <a:latin typeface="微软雅黑" pitchFamily="34" charset="-122"/>
                <a:ea typeface="微软雅黑" pitchFamily="34" charset="-122"/>
              </a:rPr>
              <a:t>SPB</a:t>
            </a:r>
            <a:r>
              <a:rPr kumimoji="1" lang="zh-CN" altLang="en-US" sz="1600" b="1" dirty="0" smtClean="0">
                <a:solidFill>
                  <a:schemeClr val="bg1"/>
                </a:solidFill>
                <a:latin typeface="微软雅黑" pitchFamily="34" charset="-122"/>
                <a:ea typeface="微软雅黑" pitchFamily="34" charset="-122"/>
              </a:rPr>
              <a:t>、</a:t>
            </a:r>
            <a:r>
              <a:rPr kumimoji="1" lang="en-US" altLang="zh-CN" sz="1600" b="1" dirty="0" smtClean="0">
                <a:solidFill>
                  <a:schemeClr val="bg1"/>
                </a:solidFill>
                <a:latin typeface="微软雅黑" pitchFamily="34" charset="-122"/>
                <a:ea typeface="微软雅黑" pitchFamily="34" charset="-122"/>
              </a:rPr>
              <a:t>ISSU</a:t>
            </a:r>
            <a:r>
              <a:rPr kumimoji="1" lang="zh-CN" altLang="en-US" sz="1600" b="1" dirty="0" smtClean="0">
                <a:solidFill>
                  <a:schemeClr val="bg1"/>
                </a:solidFill>
                <a:latin typeface="微软雅黑" pitchFamily="34" charset="-122"/>
                <a:ea typeface="微软雅黑" pitchFamily="34" charset="-122"/>
              </a:rPr>
              <a:t>等云特性</a:t>
            </a:r>
            <a:endParaRPr kumimoji="1" lang="en-US" altLang="zh-CN" sz="1600" b="1" dirty="0" smtClean="0">
              <a:solidFill>
                <a:schemeClr val="bg1"/>
              </a:solidFill>
              <a:latin typeface="微软雅黑" pitchFamily="34" charset="-122"/>
              <a:ea typeface="微软雅黑" pitchFamily="34" charset="-122"/>
            </a:endParaRPr>
          </a:p>
          <a:p>
            <a:pPr>
              <a:lnSpc>
                <a:spcPct val="150000"/>
              </a:lnSpc>
              <a:spcBef>
                <a:spcPct val="0"/>
              </a:spcBef>
              <a:buClrTx/>
              <a:buSzTx/>
              <a:defRPr/>
            </a:pPr>
            <a:r>
              <a:rPr kumimoji="1" lang="zh-CN" altLang="en-US" sz="1600" b="1" dirty="0" smtClean="0">
                <a:solidFill>
                  <a:schemeClr val="bg1"/>
                </a:solidFill>
                <a:latin typeface="微软雅黑" pitchFamily="34" charset="-122"/>
                <a:ea typeface="微软雅黑" pitchFamily="34" charset="-122"/>
              </a:rPr>
              <a:t>框式</a:t>
            </a:r>
            <a:r>
              <a:rPr kumimoji="1" lang="en-US" altLang="zh-CN" sz="1600" b="1" dirty="0" smtClean="0">
                <a:solidFill>
                  <a:schemeClr val="bg1"/>
                </a:solidFill>
                <a:latin typeface="微软雅黑" pitchFamily="34" charset="-122"/>
                <a:ea typeface="微软雅黑" pitchFamily="34" charset="-122"/>
              </a:rPr>
              <a:t>CB</a:t>
            </a:r>
            <a:r>
              <a:rPr kumimoji="1" lang="zh-CN" altLang="en-US" sz="1600" b="1" dirty="0" smtClean="0">
                <a:solidFill>
                  <a:schemeClr val="bg1"/>
                </a:solidFill>
                <a:latin typeface="微软雅黑" pitchFamily="34" charset="-122"/>
                <a:ea typeface="微软雅黑" pitchFamily="34" charset="-122"/>
              </a:rPr>
              <a:t>设备还支持</a:t>
            </a:r>
            <a:r>
              <a:rPr kumimoji="1" lang="en-US" altLang="zh-CN" sz="1600" b="1" dirty="0" smtClean="0">
                <a:solidFill>
                  <a:schemeClr val="bg1"/>
                </a:solidFill>
                <a:latin typeface="微软雅黑" pitchFamily="34" charset="-122"/>
                <a:ea typeface="微软雅黑" pitchFamily="34" charset="-122"/>
              </a:rPr>
              <a:t>EVI</a:t>
            </a:r>
            <a:r>
              <a:rPr kumimoji="1" lang="zh-CN" altLang="en-US" sz="1600" b="1" dirty="0" smtClean="0">
                <a:solidFill>
                  <a:schemeClr val="bg1"/>
                </a:solidFill>
                <a:latin typeface="微软雅黑" pitchFamily="34" charset="-122"/>
                <a:ea typeface="微软雅黑" pitchFamily="34" charset="-122"/>
              </a:rPr>
              <a:t>、</a:t>
            </a:r>
            <a:r>
              <a:rPr kumimoji="1" lang="en-US" altLang="zh-CN" sz="1600" b="1" dirty="0" smtClean="0">
                <a:solidFill>
                  <a:schemeClr val="bg1"/>
                </a:solidFill>
                <a:latin typeface="微软雅黑" pitchFamily="34" charset="-122"/>
                <a:ea typeface="微软雅黑" pitchFamily="34" charset="-122"/>
              </a:rPr>
              <a:t>MDC</a:t>
            </a:r>
          </a:p>
          <a:p>
            <a:pPr>
              <a:lnSpc>
                <a:spcPct val="150000"/>
              </a:lnSpc>
              <a:spcBef>
                <a:spcPct val="0"/>
              </a:spcBef>
              <a:buClrTx/>
              <a:buSzTx/>
              <a:defRPr/>
            </a:pPr>
            <a:r>
              <a:rPr kumimoji="1" lang="en-US" altLang="zh-CN" sz="1600" b="1" dirty="0" smtClean="0">
                <a:solidFill>
                  <a:schemeClr val="bg1"/>
                </a:solidFill>
                <a:latin typeface="微软雅黑" pitchFamily="34" charset="-122"/>
                <a:ea typeface="微软雅黑" pitchFamily="34" charset="-122"/>
              </a:rPr>
              <a:t>CB</a:t>
            </a:r>
            <a:r>
              <a:rPr kumimoji="1" lang="zh-CN" altLang="en-US" sz="1600" b="1" dirty="0" smtClean="0">
                <a:solidFill>
                  <a:schemeClr val="bg1"/>
                </a:solidFill>
                <a:latin typeface="微软雅黑" pitchFamily="34" charset="-122"/>
                <a:ea typeface="微软雅黑" pitchFamily="34" charset="-122"/>
              </a:rPr>
              <a:t>设备支持高密万兆接入，支持</a:t>
            </a:r>
            <a:r>
              <a:rPr kumimoji="1" lang="en-US" altLang="zh-CN" sz="1600" b="1" dirty="0" smtClean="0">
                <a:solidFill>
                  <a:schemeClr val="bg1"/>
                </a:solidFill>
                <a:latin typeface="微软雅黑" pitchFamily="34" charset="-122"/>
                <a:ea typeface="微软雅黑" pitchFamily="34" charset="-122"/>
              </a:rPr>
              <a:t>40GE</a:t>
            </a:r>
            <a:r>
              <a:rPr kumimoji="1" lang="zh-CN" altLang="en-US" sz="1600" b="1" dirty="0" smtClean="0">
                <a:solidFill>
                  <a:schemeClr val="bg1"/>
                </a:solidFill>
                <a:latin typeface="微软雅黑" pitchFamily="34" charset="-122"/>
                <a:ea typeface="微软雅黑" pitchFamily="34" charset="-122"/>
              </a:rPr>
              <a:t>接口及向</a:t>
            </a:r>
            <a:r>
              <a:rPr kumimoji="1" lang="en-US" altLang="zh-CN" sz="1600" b="1" dirty="0" smtClean="0">
                <a:solidFill>
                  <a:schemeClr val="bg1"/>
                </a:solidFill>
                <a:latin typeface="微软雅黑" pitchFamily="34" charset="-122"/>
                <a:ea typeface="微软雅黑" pitchFamily="34" charset="-122"/>
              </a:rPr>
              <a:t>100GE</a:t>
            </a:r>
            <a:r>
              <a:rPr kumimoji="1" lang="zh-CN" altLang="en-US" sz="1600" b="1" dirty="0" smtClean="0">
                <a:solidFill>
                  <a:schemeClr val="bg1"/>
                </a:solidFill>
                <a:latin typeface="微软雅黑" pitchFamily="34" charset="-122"/>
                <a:ea typeface="微软雅黑" pitchFamily="34" charset="-122"/>
              </a:rPr>
              <a:t>接口平滑演进</a:t>
            </a:r>
            <a:endParaRPr kumimoji="1" lang="en-US" altLang="zh-CN" sz="1600" b="1" dirty="0" smtClean="0">
              <a:solidFill>
                <a:schemeClr val="bg1"/>
              </a:solidFill>
              <a:latin typeface="微软雅黑" pitchFamily="34" charset="-122"/>
              <a:ea typeface="微软雅黑" pitchFamily="34" charset="-122"/>
            </a:endParaRPr>
          </a:p>
          <a:p>
            <a:pPr>
              <a:lnSpc>
                <a:spcPct val="150000"/>
              </a:lnSpc>
              <a:spcBef>
                <a:spcPct val="0"/>
              </a:spcBef>
              <a:buClrTx/>
              <a:buSzTx/>
              <a:defRPr/>
            </a:pPr>
            <a:r>
              <a:rPr kumimoji="1" lang="zh-CN" altLang="en-US" sz="1600" b="1" dirty="0" smtClean="0">
                <a:solidFill>
                  <a:schemeClr val="bg1"/>
                </a:solidFill>
                <a:latin typeface="微软雅黑" pitchFamily="34" charset="-122"/>
                <a:ea typeface="微软雅黑" pitchFamily="34" charset="-122"/>
              </a:rPr>
              <a:t>框式</a:t>
            </a:r>
            <a:r>
              <a:rPr kumimoji="1" lang="en-US" altLang="zh-CN" sz="1600" b="1" dirty="0" smtClean="0">
                <a:solidFill>
                  <a:schemeClr val="bg1"/>
                </a:solidFill>
                <a:latin typeface="微软雅黑" pitchFamily="34" charset="-122"/>
                <a:ea typeface="微软雅黑" pitchFamily="34" charset="-122"/>
              </a:rPr>
              <a:t>CB</a:t>
            </a:r>
            <a:r>
              <a:rPr kumimoji="1" lang="zh-CN" altLang="en-US" sz="1600" b="1" dirty="0" smtClean="0">
                <a:solidFill>
                  <a:schemeClr val="bg1"/>
                </a:solidFill>
                <a:latin typeface="微软雅黑" pitchFamily="34" charset="-122"/>
                <a:ea typeface="微软雅黑" pitchFamily="34" charset="-122"/>
              </a:rPr>
              <a:t>设备支持</a:t>
            </a:r>
            <a:r>
              <a:rPr kumimoji="1" lang="en-US" altLang="zh-CN" sz="1600" b="1" dirty="0" smtClean="0">
                <a:solidFill>
                  <a:schemeClr val="bg1"/>
                </a:solidFill>
                <a:latin typeface="微软雅黑" pitchFamily="34" charset="-122"/>
                <a:ea typeface="微软雅黑" pitchFamily="34" charset="-122"/>
              </a:rPr>
              <a:t>CLOS</a:t>
            </a:r>
            <a:r>
              <a:rPr kumimoji="1" lang="zh-CN" altLang="en-US" sz="1600" b="1" dirty="0" smtClean="0">
                <a:solidFill>
                  <a:schemeClr val="bg1"/>
                </a:solidFill>
                <a:latin typeface="微软雅黑" pitchFamily="34" charset="-122"/>
                <a:ea typeface="微软雅黑" pitchFamily="34" charset="-122"/>
              </a:rPr>
              <a:t>架构，大幅提高系统可靠性并实现数据处理能力平滑扩展</a:t>
            </a:r>
            <a:endParaRPr kumimoji="1" lang="en-US" altLang="zh-CN" sz="1600" b="1" dirty="0">
              <a:solidFill>
                <a:schemeClr val="bg1"/>
              </a:solidFill>
              <a:latin typeface="微软雅黑" pitchFamily="34" charset="-122"/>
              <a:ea typeface="微软雅黑" pitchFamily="34" charset="-122"/>
            </a:endParaRPr>
          </a:p>
        </p:txBody>
      </p:sp>
      <p:sp>
        <p:nvSpPr>
          <p:cNvPr id="205" name="Text Box 9"/>
          <p:cNvSpPr txBox="1">
            <a:spLocks noChangeArrowheads="1"/>
          </p:cNvSpPr>
          <p:nvPr/>
        </p:nvSpPr>
        <p:spPr bwMode="auto">
          <a:xfrm>
            <a:off x="4788024" y="4470211"/>
            <a:ext cx="4355976" cy="1200329"/>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en-US" altLang="zh-CN" sz="1600" b="1" dirty="0" smtClean="0">
                <a:solidFill>
                  <a:schemeClr val="bg1"/>
                </a:solidFill>
                <a:latin typeface="微软雅黑" pitchFamily="34" charset="-122"/>
                <a:ea typeface="微软雅黑" pitchFamily="34" charset="-122"/>
              </a:rPr>
              <a:t>      PE</a:t>
            </a:r>
            <a:r>
              <a:rPr kumimoji="1" lang="zh-CN" altLang="en-US" sz="1600" b="1" dirty="0" smtClean="0">
                <a:solidFill>
                  <a:schemeClr val="bg1"/>
                </a:solidFill>
                <a:latin typeface="微软雅黑" pitchFamily="34" charset="-122"/>
                <a:ea typeface="微软雅黑" pitchFamily="34" charset="-122"/>
              </a:rPr>
              <a:t>设备支持大</a:t>
            </a:r>
            <a:r>
              <a:rPr kumimoji="1" lang="en-US" altLang="zh-CN" sz="1600" b="1" dirty="0" smtClean="0">
                <a:solidFill>
                  <a:schemeClr val="bg1"/>
                </a:solidFill>
                <a:latin typeface="微软雅黑" pitchFamily="34" charset="-122"/>
                <a:ea typeface="微软雅黑" pitchFamily="34" charset="-122"/>
              </a:rPr>
              <a:t>MAC</a:t>
            </a:r>
            <a:r>
              <a:rPr kumimoji="1" lang="zh-CN" altLang="en-US" sz="1600" b="1" dirty="0" smtClean="0">
                <a:solidFill>
                  <a:schemeClr val="bg1"/>
                </a:solidFill>
                <a:latin typeface="微软雅黑" pitchFamily="34" charset="-122"/>
                <a:ea typeface="微软雅黑" pitchFamily="34" charset="-122"/>
              </a:rPr>
              <a:t>地址表项，支持本地转发能力，支持</a:t>
            </a:r>
            <a:r>
              <a:rPr kumimoji="1" lang="en-US" altLang="zh-CN" sz="1600" b="1" dirty="0" smtClean="0">
                <a:solidFill>
                  <a:schemeClr val="bg1"/>
                </a:solidFill>
                <a:latin typeface="微软雅黑" pitchFamily="34" charset="-122"/>
                <a:ea typeface="微软雅黑" pitchFamily="34" charset="-122"/>
              </a:rPr>
              <a:t>IRF3</a:t>
            </a:r>
            <a:r>
              <a:rPr kumimoji="1" lang="zh-CN" altLang="en-US" sz="1600" b="1" dirty="0" smtClean="0">
                <a:solidFill>
                  <a:schemeClr val="bg1"/>
                </a:solidFill>
                <a:latin typeface="微软雅黑" pitchFamily="34" charset="-122"/>
                <a:ea typeface="微软雅黑" pitchFamily="34" charset="-122"/>
              </a:rPr>
              <a:t>纵向转发模式和本地转发模式切换</a:t>
            </a:r>
            <a:endParaRPr kumimoji="1" lang="en-US" altLang="zh-CN"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692622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0" y="0"/>
            <a:ext cx="8064500" cy="584775"/>
          </a:xfrm>
          <a:prstGeom prst="rect">
            <a:avLst/>
          </a:prstGeom>
          <a:noFill/>
          <a:ln w="9525" algn="ctr">
            <a:noFill/>
            <a:miter lim="800000"/>
            <a:headEnd/>
            <a:tailEnd/>
          </a:ln>
        </p:spPr>
        <p:txBody>
          <a:bodyPr>
            <a:spAutoFit/>
          </a:bodyPr>
          <a:lstStyle/>
          <a:p>
            <a:pPr>
              <a:spcBef>
                <a:spcPct val="0"/>
              </a:spcBef>
              <a:buClrTx/>
              <a:buSzTx/>
            </a:pPr>
            <a:r>
              <a:rPr lang="zh-CN" altLang="en-US" sz="3200" b="1" dirty="0" smtClean="0">
                <a:solidFill>
                  <a:srgbClr val="C00000"/>
                </a:solidFill>
                <a:latin typeface="微软雅黑" pitchFamily="34" charset="-122"/>
                <a:ea typeface="微软雅黑" pitchFamily="34" charset="-122"/>
                <a:cs typeface="+mj-cs"/>
              </a:rPr>
              <a:t>高可</a:t>
            </a:r>
            <a:r>
              <a:rPr lang="zh-CN" altLang="en-US" sz="3200" b="1" dirty="0">
                <a:solidFill>
                  <a:srgbClr val="C00000"/>
                </a:solidFill>
                <a:latin typeface="微软雅黑" pitchFamily="34" charset="-122"/>
                <a:ea typeface="微软雅黑" pitchFamily="34" charset="-122"/>
                <a:cs typeface="+mj-cs"/>
              </a:rPr>
              <a:t>靠性：多级可靠性保证</a:t>
            </a:r>
          </a:p>
        </p:txBody>
      </p:sp>
      <p:sp>
        <p:nvSpPr>
          <p:cNvPr id="398" name="Text Box 9"/>
          <p:cNvSpPr txBox="1">
            <a:spLocks noChangeArrowheads="1"/>
          </p:cNvSpPr>
          <p:nvPr/>
        </p:nvSpPr>
        <p:spPr bwMode="auto">
          <a:xfrm>
            <a:off x="4572000" y="3140968"/>
            <a:ext cx="4572000" cy="923330"/>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②</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通过聚合链路多归属到多台</a:t>
            </a:r>
            <a:r>
              <a:rPr kumimoji="1" lang="en-US" altLang="zh-CN" sz="1800" b="1" dirty="0">
                <a:solidFill>
                  <a:schemeClr val="bg1"/>
                </a:solidFill>
                <a:latin typeface="微软雅黑" pitchFamily="34" charset="-122"/>
                <a:ea typeface="微软雅黑" pitchFamily="34" charset="-122"/>
              </a:rPr>
              <a:t>CB</a:t>
            </a:r>
            <a:r>
              <a:rPr kumimoji="1" lang="zh-CN" altLang="en-US" sz="1800" b="1" dirty="0">
                <a:solidFill>
                  <a:schemeClr val="bg1"/>
                </a:solidFill>
                <a:latin typeface="微软雅黑" pitchFamily="34" charset="-122"/>
                <a:ea typeface="微软雅黑" pitchFamily="34" charset="-122"/>
              </a:rPr>
              <a:t>，提高可靠性</a:t>
            </a:r>
            <a:endParaRPr kumimoji="1" lang="en-US" altLang="zh-CN" sz="1800" b="1" dirty="0">
              <a:solidFill>
                <a:schemeClr val="bg1"/>
              </a:solidFill>
              <a:latin typeface="微软雅黑" pitchFamily="34" charset="-122"/>
              <a:ea typeface="微软雅黑" pitchFamily="34" charset="-122"/>
            </a:endParaRPr>
          </a:p>
        </p:txBody>
      </p:sp>
      <p:sp>
        <p:nvSpPr>
          <p:cNvPr id="483" name="Text Box 9"/>
          <p:cNvSpPr txBox="1">
            <a:spLocks noChangeArrowheads="1"/>
          </p:cNvSpPr>
          <p:nvPr/>
        </p:nvSpPr>
        <p:spPr bwMode="auto">
          <a:xfrm>
            <a:off x="4572000" y="4509120"/>
            <a:ext cx="4572000" cy="923330"/>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③服务器通过聚合链路多归属到多台</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，提高可靠性</a:t>
            </a:r>
            <a:endParaRPr kumimoji="1" lang="en-US" altLang="zh-CN" sz="1800" b="1" dirty="0">
              <a:solidFill>
                <a:schemeClr val="bg1"/>
              </a:solidFill>
              <a:latin typeface="微软雅黑" pitchFamily="34" charset="-122"/>
              <a:ea typeface="微软雅黑" pitchFamily="34" charset="-122"/>
            </a:endParaRPr>
          </a:p>
        </p:txBody>
      </p:sp>
      <p:grpSp>
        <p:nvGrpSpPr>
          <p:cNvPr id="2" name="组合 64"/>
          <p:cNvGrpSpPr/>
          <p:nvPr/>
        </p:nvGrpSpPr>
        <p:grpSpPr>
          <a:xfrm>
            <a:off x="395536" y="1556792"/>
            <a:ext cx="3600400" cy="4104456"/>
            <a:chOff x="1619250" y="2420938"/>
            <a:chExt cx="2808288" cy="2736850"/>
          </a:xfrm>
        </p:grpSpPr>
        <p:grpSp>
          <p:nvGrpSpPr>
            <p:cNvPr id="3" name="组合 259"/>
            <p:cNvGrpSpPr>
              <a:grpSpLocks/>
            </p:cNvGrpSpPr>
            <p:nvPr/>
          </p:nvGrpSpPr>
          <p:grpSpPr bwMode="auto">
            <a:xfrm>
              <a:off x="1619250" y="2420938"/>
              <a:ext cx="2808288" cy="2520950"/>
              <a:chOff x="4411194" y="1915149"/>
              <a:chExt cx="3201642" cy="2128585"/>
            </a:xfrm>
          </p:grpSpPr>
          <p:cxnSp>
            <p:nvCxnSpPr>
              <p:cNvPr id="203" name="直接连接符 202"/>
              <p:cNvCxnSpPr/>
              <p:nvPr/>
            </p:nvCxnSpPr>
            <p:spPr>
              <a:xfrm rot="5400000" flipH="1" flipV="1">
                <a:off x="4580811" y="2795534"/>
                <a:ext cx="741252" cy="436177"/>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4" name="直接连接符 203"/>
              <p:cNvCxnSpPr/>
              <p:nvPr/>
            </p:nvCxnSpPr>
            <p:spPr>
              <a:xfrm flipV="1">
                <a:off x="5455483" y="2622890"/>
                <a:ext cx="1371873" cy="7868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5" name="直接连接符 204"/>
              <p:cNvCxnSpPr/>
              <p:nvPr/>
            </p:nvCxnSpPr>
            <p:spPr>
              <a:xfrm flipV="1">
                <a:off x="4780405" y="2606805"/>
                <a:ext cx="2086769" cy="69701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6" name="直接连接符 205"/>
              <p:cNvCxnSpPr/>
              <p:nvPr/>
            </p:nvCxnSpPr>
            <p:spPr>
              <a:xfrm rot="16200000" flipH="1">
                <a:off x="4957663" y="2766367"/>
                <a:ext cx="733209" cy="5990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7" name="直接连接符 206"/>
              <p:cNvCxnSpPr/>
              <p:nvPr/>
            </p:nvCxnSpPr>
            <p:spPr>
              <a:xfrm rot="16200000" flipV="1">
                <a:off x="6649349" y="2822814"/>
                <a:ext cx="755996" cy="39636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8" name="直接连接符 207"/>
              <p:cNvCxnSpPr/>
              <p:nvPr/>
            </p:nvCxnSpPr>
            <p:spPr>
              <a:xfrm rot="10800000">
                <a:off x="5079033" y="2723421"/>
                <a:ext cx="1297669" cy="644742"/>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9" name="直接连接符 208"/>
              <p:cNvCxnSpPr/>
              <p:nvPr/>
            </p:nvCxnSpPr>
            <p:spPr>
              <a:xfrm rot="10800000">
                <a:off x="5089892" y="2642996"/>
                <a:ext cx="2137443" cy="75063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210" name="椭圆 209"/>
              <p:cNvSpPr/>
              <p:nvPr/>
            </p:nvSpPr>
            <p:spPr>
              <a:xfrm>
                <a:off x="4746019" y="3108122"/>
                <a:ext cx="552007" cy="1099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1" name="椭圆 210"/>
              <p:cNvSpPr/>
              <p:nvPr/>
            </p:nvSpPr>
            <p:spPr>
              <a:xfrm>
                <a:off x="5326983" y="3173802"/>
                <a:ext cx="550197" cy="10857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99" name="TextBox 163"/>
              <p:cNvSpPr txBox="1">
                <a:spLocks noChangeArrowheads="1"/>
              </p:cNvSpPr>
              <p:nvPr/>
            </p:nvSpPr>
            <p:spPr bwMode="auto">
              <a:xfrm>
                <a:off x="7178018" y="2438941"/>
                <a:ext cx="434818" cy="307740"/>
              </a:xfrm>
              <a:prstGeom prst="rect">
                <a:avLst/>
              </a:prstGeom>
              <a:noFill/>
              <a:ln w="9525">
                <a:noFill/>
                <a:miter lim="800000"/>
                <a:headEnd/>
                <a:tailEnd/>
              </a:ln>
            </p:spPr>
            <p:txBody>
              <a:bodyPr wrap="none">
                <a:spAutoFit/>
              </a:bodyPr>
              <a:lstStyle/>
              <a:p>
                <a:r>
                  <a:rPr lang="en-US" altLang="zh-CN" sz="1400"/>
                  <a:t>CB</a:t>
                </a:r>
                <a:endParaRPr lang="zh-CN" altLang="en-US" sz="1400"/>
              </a:p>
            </p:txBody>
          </p:sp>
          <p:sp>
            <p:nvSpPr>
              <p:cNvPr id="41000" name="Line 82"/>
              <p:cNvSpPr>
                <a:spLocks noChangeShapeType="1"/>
              </p:cNvSpPr>
              <p:nvPr/>
            </p:nvSpPr>
            <p:spPr bwMode="auto">
              <a:xfrm flipV="1">
                <a:off x="4943571" y="2347483"/>
                <a:ext cx="2063750" cy="12699"/>
              </a:xfrm>
              <a:prstGeom prst="line">
                <a:avLst/>
              </a:prstGeom>
              <a:noFill/>
              <a:ln w="19050">
                <a:solidFill>
                  <a:srgbClr val="FF0000"/>
                </a:solidFill>
                <a:round/>
                <a:headEnd/>
                <a:tailEnd/>
              </a:ln>
            </p:spPr>
            <p:txBody>
              <a:bodyPr/>
              <a:lstStyle/>
              <a:p>
                <a:endParaRPr lang="zh-CN" altLang="en-US"/>
              </a:p>
            </p:txBody>
          </p:sp>
          <p:sp>
            <p:nvSpPr>
              <p:cNvPr id="41001" name="Line 83"/>
              <p:cNvSpPr>
                <a:spLocks noChangeShapeType="1"/>
              </p:cNvSpPr>
              <p:nvPr/>
            </p:nvSpPr>
            <p:spPr bwMode="auto">
              <a:xfrm flipV="1">
                <a:off x="4943571" y="2420507"/>
                <a:ext cx="2063750" cy="12699"/>
              </a:xfrm>
              <a:prstGeom prst="line">
                <a:avLst/>
              </a:prstGeom>
              <a:noFill/>
              <a:ln w="19050">
                <a:solidFill>
                  <a:srgbClr val="FF0000"/>
                </a:solidFill>
                <a:round/>
                <a:headEnd/>
                <a:tailEnd/>
              </a:ln>
            </p:spPr>
            <p:txBody>
              <a:bodyPr/>
              <a:lstStyle/>
              <a:p>
                <a:endParaRPr lang="zh-CN" altLang="en-US"/>
              </a:p>
            </p:txBody>
          </p:sp>
          <p:cxnSp>
            <p:nvCxnSpPr>
              <p:cNvPr id="215" name="直接连接符 214"/>
              <p:cNvCxnSpPr/>
              <p:nvPr/>
            </p:nvCxnSpPr>
            <p:spPr>
              <a:xfrm>
                <a:off x="4418433" y="2419146"/>
                <a:ext cx="481423" cy="120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V="1">
                <a:off x="4470920" y="2357487"/>
                <a:ext cx="405409" cy="402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flipV="1">
                <a:off x="7049969" y="2421827"/>
                <a:ext cx="481423" cy="938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7066258" y="2357487"/>
                <a:ext cx="416268" cy="536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rot="10800000">
                <a:off x="4478159" y="1990212"/>
                <a:ext cx="2977218" cy="268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rot="5400000">
                <a:off x="4286177" y="2174956"/>
                <a:ext cx="371296" cy="180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rot="5400000" flipH="1" flipV="1">
                <a:off x="7282365" y="2177636"/>
                <a:ext cx="365934" cy="180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rot="5400000" flipH="1" flipV="1">
                <a:off x="7277148" y="2167584"/>
                <a:ext cx="506678" cy="180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rot="10800000">
                <a:off x="4422053" y="1919170"/>
                <a:ext cx="3103910" cy="268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rot="5400000">
                <a:off x="4162111" y="2174955"/>
                <a:ext cx="499976" cy="181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41012" name="Picture 6" descr="s7500e"/>
              <p:cNvPicPr>
                <a:picLocks noChangeAspect="1" noChangeArrowheads="1"/>
              </p:cNvPicPr>
              <p:nvPr/>
            </p:nvPicPr>
            <p:blipFill>
              <a:blip r:embed="rId3" cstate="print"/>
              <a:srcRect/>
              <a:stretch>
                <a:fillRect/>
              </a:stretch>
            </p:blipFill>
            <p:spPr bwMode="auto">
              <a:xfrm>
                <a:off x="4746290" y="2093493"/>
                <a:ext cx="579688" cy="709111"/>
              </a:xfrm>
              <a:prstGeom prst="rect">
                <a:avLst/>
              </a:prstGeom>
              <a:noFill/>
              <a:ln w="9525">
                <a:noFill/>
                <a:miter lim="800000"/>
                <a:headEnd/>
                <a:tailEnd/>
              </a:ln>
            </p:spPr>
          </p:pic>
          <p:pic>
            <p:nvPicPr>
              <p:cNvPr id="41013" name="Picture 5" descr="通用交换机"/>
              <p:cNvPicPr>
                <a:picLocks noChangeAspect="1" noChangeArrowheads="1"/>
              </p:cNvPicPr>
              <p:nvPr/>
            </p:nvPicPr>
            <p:blipFill>
              <a:blip r:embed="rId4" cstate="print"/>
              <a:srcRect/>
              <a:stretch>
                <a:fillRect/>
              </a:stretch>
            </p:blipFill>
            <p:spPr bwMode="auto">
              <a:xfrm>
                <a:off x="4553451" y="3228472"/>
                <a:ext cx="588044" cy="533399"/>
              </a:xfrm>
              <a:prstGeom prst="rect">
                <a:avLst/>
              </a:prstGeom>
              <a:noFill/>
              <a:ln w="9525">
                <a:noFill/>
                <a:miter lim="800000"/>
                <a:headEnd/>
                <a:tailEnd/>
              </a:ln>
            </p:spPr>
          </p:pic>
          <p:pic>
            <p:nvPicPr>
              <p:cNvPr id="41014" name="Picture 5" descr="通用交换机"/>
              <p:cNvPicPr>
                <a:picLocks noChangeAspect="1" noChangeArrowheads="1"/>
              </p:cNvPicPr>
              <p:nvPr/>
            </p:nvPicPr>
            <p:blipFill>
              <a:blip r:embed="rId4" cstate="print"/>
              <a:srcRect/>
              <a:stretch>
                <a:fillRect/>
              </a:stretch>
            </p:blipFill>
            <p:spPr bwMode="auto">
              <a:xfrm>
                <a:off x="5267324" y="3260556"/>
                <a:ext cx="588044" cy="533399"/>
              </a:xfrm>
              <a:prstGeom prst="rect">
                <a:avLst/>
              </a:prstGeom>
              <a:noFill/>
              <a:ln w="9525">
                <a:noFill/>
                <a:miter lim="800000"/>
                <a:headEnd/>
                <a:tailEnd/>
              </a:ln>
            </p:spPr>
          </p:pic>
          <p:pic>
            <p:nvPicPr>
              <p:cNvPr id="41015" name="Picture 5" descr="通用交换机"/>
              <p:cNvPicPr>
                <a:picLocks noChangeAspect="1" noChangeArrowheads="1"/>
              </p:cNvPicPr>
              <p:nvPr/>
            </p:nvPicPr>
            <p:blipFill>
              <a:blip r:embed="rId4" cstate="print"/>
              <a:srcRect/>
              <a:stretch>
                <a:fillRect/>
              </a:stretch>
            </p:blipFill>
            <p:spPr bwMode="auto">
              <a:xfrm>
                <a:off x="6895599" y="3268577"/>
                <a:ext cx="588044" cy="533399"/>
              </a:xfrm>
              <a:prstGeom prst="rect">
                <a:avLst/>
              </a:prstGeom>
              <a:noFill/>
              <a:ln w="9525">
                <a:noFill/>
                <a:miter lim="800000"/>
                <a:headEnd/>
                <a:tailEnd/>
              </a:ln>
            </p:spPr>
          </p:pic>
          <p:cxnSp>
            <p:nvCxnSpPr>
              <p:cNvPr id="229" name="直接连接符 228"/>
              <p:cNvCxnSpPr/>
              <p:nvPr/>
            </p:nvCxnSpPr>
            <p:spPr>
              <a:xfrm rot="5400000" flipH="1" flipV="1">
                <a:off x="6136491" y="2774214"/>
                <a:ext cx="793528" cy="52305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pic>
            <p:nvPicPr>
              <p:cNvPr id="41017" name="Picture 6" descr="s7500e"/>
              <p:cNvPicPr>
                <a:picLocks noChangeAspect="1" noChangeArrowheads="1"/>
              </p:cNvPicPr>
              <p:nvPr/>
            </p:nvPicPr>
            <p:blipFill>
              <a:blip r:embed="rId3" cstate="print"/>
              <a:srcRect/>
              <a:stretch>
                <a:fillRect/>
              </a:stretch>
            </p:blipFill>
            <p:spPr bwMode="auto">
              <a:xfrm>
                <a:off x="6575090" y="2093492"/>
                <a:ext cx="579688" cy="709111"/>
              </a:xfrm>
              <a:prstGeom prst="rect">
                <a:avLst/>
              </a:prstGeom>
              <a:noFill/>
              <a:ln w="9525">
                <a:noFill/>
                <a:miter lim="800000"/>
                <a:headEnd/>
                <a:tailEnd/>
              </a:ln>
            </p:spPr>
          </p:pic>
          <p:pic>
            <p:nvPicPr>
              <p:cNvPr id="41018" name="Picture 5" descr="通用交换机"/>
              <p:cNvPicPr>
                <a:picLocks noChangeAspect="1" noChangeArrowheads="1"/>
              </p:cNvPicPr>
              <p:nvPr/>
            </p:nvPicPr>
            <p:blipFill>
              <a:blip r:embed="rId4" cstate="print"/>
              <a:srcRect/>
              <a:stretch>
                <a:fillRect/>
              </a:stretch>
            </p:blipFill>
            <p:spPr bwMode="auto">
              <a:xfrm>
                <a:off x="6045367" y="3260556"/>
                <a:ext cx="588044" cy="533399"/>
              </a:xfrm>
              <a:prstGeom prst="rect">
                <a:avLst/>
              </a:prstGeom>
              <a:noFill/>
              <a:ln w="9525">
                <a:noFill/>
                <a:miter lim="800000"/>
                <a:headEnd/>
                <a:tailEnd/>
              </a:ln>
            </p:spPr>
          </p:pic>
          <p:sp>
            <p:nvSpPr>
              <p:cNvPr id="232" name="椭圆 231"/>
              <p:cNvSpPr/>
              <p:nvPr/>
            </p:nvSpPr>
            <p:spPr>
              <a:xfrm>
                <a:off x="5960434" y="3165759"/>
                <a:ext cx="550197" cy="10857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3" name="椭圆 232"/>
              <p:cNvSpPr/>
              <p:nvPr/>
            </p:nvSpPr>
            <p:spPr>
              <a:xfrm>
                <a:off x="6704287" y="3165759"/>
                <a:ext cx="550197" cy="10857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021" name="TextBox 254"/>
              <p:cNvSpPr txBox="1">
                <a:spLocks noChangeArrowheads="1"/>
              </p:cNvSpPr>
              <p:nvPr/>
            </p:nvSpPr>
            <p:spPr bwMode="auto">
              <a:xfrm>
                <a:off x="4633714" y="3766081"/>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41022" name="TextBox 255"/>
              <p:cNvSpPr txBox="1">
                <a:spLocks noChangeArrowheads="1"/>
              </p:cNvSpPr>
              <p:nvPr/>
            </p:nvSpPr>
            <p:spPr bwMode="auto">
              <a:xfrm>
                <a:off x="5299464" y="3782124"/>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41023" name="TextBox 256"/>
              <p:cNvSpPr txBox="1">
                <a:spLocks noChangeArrowheads="1"/>
              </p:cNvSpPr>
              <p:nvPr/>
            </p:nvSpPr>
            <p:spPr bwMode="auto">
              <a:xfrm>
                <a:off x="6085525" y="3766083"/>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41024" name="TextBox 257"/>
              <p:cNvSpPr txBox="1">
                <a:spLocks noChangeArrowheads="1"/>
              </p:cNvSpPr>
              <p:nvPr/>
            </p:nvSpPr>
            <p:spPr bwMode="auto">
              <a:xfrm>
                <a:off x="6967842" y="3766088"/>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grpSp>
        <p:pic>
          <p:nvPicPr>
            <p:cNvPr id="40967" name="Picture 31" descr="服务器类"/>
            <p:cNvPicPr>
              <a:picLocks noChangeAspect="1" noChangeArrowheads="1"/>
            </p:cNvPicPr>
            <p:nvPr/>
          </p:nvPicPr>
          <p:blipFill>
            <a:blip r:embed="rId5" cstate="print"/>
            <a:srcRect/>
            <a:stretch>
              <a:fillRect/>
            </a:stretch>
          </p:blipFill>
          <p:spPr bwMode="auto">
            <a:xfrm>
              <a:off x="2333625" y="4941888"/>
              <a:ext cx="150813" cy="215900"/>
            </a:xfrm>
            <a:prstGeom prst="rect">
              <a:avLst/>
            </a:prstGeom>
            <a:noFill/>
            <a:ln w="9525">
              <a:noFill/>
              <a:miter lim="800000"/>
              <a:headEnd/>
              <a:tailEnd/>
            </a:ln>
          </p:spPr>
        </p:pic>
        <p:pic>
          <p:nvPicPr>
            <p:cNvPr id="40968" name="Picture 31" descr="服务器类"/>
            <p:cNvPicPr>
              <a:picLocks noChangeAspect="1" noChangeArrowheads="1"/>
            </p:cNvPicPr>
            <p:nvPr/>
          </p:nvPicPr>
          <p:blipFill>
            <a:blip r:embed="rId5" cstate="print"/>
            <a:srcRect/>
            <a:stretch>
              <a:fillRect/>
            </a:stretch>
          </p:blipFill>
          <p:spPr bwMode="auto">
            <a:xfrm>
              <a:off x="2627313" y="4941888"/>
              <a:ext cx="150812" cy="215900"/>
            </a:xfrm>
            <a:prstGeom prst="rect">
              <a:avLst/>
            </a:prstGeom>
            <a:noFill/>
            <a:ln w="9525">
              <a:noFill/>
              <a:miter lim="800000"/>
              <a:headEnd/>
              <a:tailEnd/>
            </a:ln>
          </p:spPr>
        </p:pic>
        <p:pic>
          <p:nvPicPr>
            <p:cNvPr id="40969" name="Picture 31" descr="服务器类"/>
            <p:cNvPicPr>
              <a:picLocks noChangeAspect="1" noChangeArrowheads="1"/>
            </p:cNvPicPr>
            <p:nvPr/>
          </p:nvPicPr>
          <p:blipFill>
            <a:blip r:embed="rId5" cstate="print"/>
            <a:srcRect/>
            <a:stretch>
              <a:fillRect/>
            </a:stretch>
          </p:blipFill>
          <p:spPr bwMode="auto">
            <a:xfrm>
              <a:off x="2843213" y="4941888"/>
              <a:ext cx="150812" cy="215900"/>
            </a:xfrm>
            <a:prstGeom prst="rect">
              <a:avLst/>
            </a:prstGeom>
            <a:noFill/>
            <a:ln w="9525">
              <a:noFill/>
              <a:miter lim="800000"/>
              <a:headEnd/>
              <a:tailEnd/>
            </a:ln>
          </p:spPr>
        </p:pic>
        <p:pic>
          <p:nvPicPr>
            <p:cNvPr id="40970" name="Picture 31" descr="服务器类"/>
            <p:cNvPicPr>
              <a:picLocks noChangeAspect="1" noChangeArrowheads="1"/>
            </p:cNvPicPr>
            <p:nvPr/>
          </p:nvPicPr>
          <p:blipFill>
            <a:blip r:embed="rId5" cstate="print"/>
            <a:srcRect/>
            <a:stretch>
              <a:fillRect/>
            </a:stretch>
          </p:blipFill>
          <p:spPr bwMode="auto">
            <a:xfrm>
              <a:off x="1619250" y="4941888"/>
              <a:ext cx="150813" cy="215900"/>
            </a:xfrm>
            <a:prstGeom prst="rect">
              <a:avLst/>
            </a:prstGeom>
            <a:noFill/>
            <a:ln w="9525">
              <a:noFill/>
              <a:miter lim="800000"/>
              <a:headEnd/>
              <a:tailEnd/>
            </a:ln>
          </p:spPr>
        </p:pic>
        <p:pic>
          <p:nvPicPr>
            <p:cNvPr id="40971" name="Picture 31" descr="服务器类"/>
            <p:cNvPicPr>
              <a:picLocks noChangeAspect="1" noChangeArrowheads="1"/>
            </p:cNvPicPr>
            <p:nvPr/>
          </p:nvPicPr>
          <p:blipFill>
            <a:blip r:embed="rId5" cstate="print"/>
            <a:srcRect/>
            <a:stretch>
              <a:fillRect/>
            </a:stretch>
          </p:blipFill>
          <p:spPr bwMode="auto">
            <a:xfrm>
              <a:off x="1835150" y="4941888"/>
              <a:ext cx="150813" cy="215900"/>
            </a:xfrm>
            <a:prstGeom prst="rect">
              <a:avLst/>
            </a:prstGeom>
            <a:noFill/>
            <a:ln w="9525">
              <a:noFill/>
              <a:miter lim="800000"/>
              <a:headEnd/>
              <a:tailEnd/>
            </a:ln>
          </p:spPr>
        </p:pic>
        <p:pic>
          <p:nvPicPr>
            <p:cNvPr id="40972" name="Picture 31" descr="服务器类"/>
            <p:cNvPicPr>
              <a:picLocks noChangeAspect="1" noChangeArrowheads="1"/>
            </p:cNvPicPr>
            <p:nvPr/>
          </p:nvPicPr>
          <p:blipFill>
            <a:blip r:embed="rId5" cstate="print"/>
            <a:srcRect/>
            <a:stretch>
              <a:fillRect/>
            </a:stretch>
          </p:blipFill>
          <p:spPr bwMode="auto">
            <a:xfrm>
              <a:off x="2051050" y="4941888"/>
              <a:ext cx="150813" cy="215900"/>
            </a:xfrm>
            <a:prstGeom prst="rect">
              <a:avLst/>
            </a:prstGeom>
            <a:noFill/>
            <a:ln w="9525">
              <a:noFill/>
              <a:miter lim="800000"/>
              <a:headEnd/>
              <a:tailEnd/>
            </a:ln>
          </p:spPr>
        </p:pic>
        <p:cxnSp>
          <p:nvCxnSpPr>
            <p:cNvPr id="40973" name="直接连接符 267"/>
            <p:cNvCxnSpPr>
              <a:cxnSpLocks noChangeShapeType="1"/>
            </p:cNvCxnSpPr>
            <p:nvPr/>
          </p:nvCxnSpPr>
          <p:spPr bwMode="auto">
            <a:xfrm flipV="1">
              <a:off x="1695450" y="4608513"/>
              <a:ext cx="306388" cy="333375"/>
            </a:xfrm>
            <a:prstGeom prst="line">
              <a:avLst/>
            </a:prstGeom>
            <a:noFill/>
            <a:ln w="9525" algn="ctr">
              <a:solidFill>
                <a:srgbClr val="4A7EBB"/>
              </a:solidFill>
              <a:round/>
              <a:headEnd/>
              <a:tailEnd/>
            </a:ln>
          </p:spPr>
        </p:cxnSp>
        <p:cxnSp>
          <p:nvCxnSpPr>
            <p:cNvPr id="40974" name="直接连接符 268"/>
            <p:cNvCxnSpPr>
              <a:cxnSpLocks noChangeShapeType="1"/>
            </p:cNvCxnSpPr>
            <p:nvPr/>
          </p:nvCxnSpPr>
          <p:spPr bwMode="auto">
            <a:xfrm flipV="1">
              <a:off x="1911350" y="4608513"/>
              <a:ext cx="90488" cy="333375"/>
            </a:xfrm>
            <a:prstGeom prst="line">
              <a:avLst/>
            </a:prstGeom>
            <a:noFill/>
            <a:ln w="9525" algn="ctr">
              <a:solidFill>
                <a:srgbClr val="4A7EBB"/>
              </a:solidFill>
              <a:round/>
              <a:headEnd/>
              <a:tailEnd/>
            </a:ln>
          </p:spPr>
        </p:cxnSp>
        <p:cxnSp>
          <p:nvCxnSpPr>
            <p:cNvPr id="40975" name="直接连接符 269"/>
            <p:cNvCxnSpPr>
              <a:cxnSpLocks noChangeShapeType="1"/>
            </p:cNvCxnSpPr>
            <p:nvPr/>
          </p:nvCxnSpPr>
          <p:spPr bwMode="auto">
            <a:xfrm flipH="1" flipV="1">
              <a:off x="2001838" y="4608513"/>
              <a:ext cx="125412" cy="333375"/>
            </a:xfrm>
            <a:prstGeom prst="line">
              <a:avLst/>
            </a:prstGeom>
            <a:noFill/>
            <a:ln w="9525" algn="ctr">
              <a:solidFill>
                <a:srgbClr val="4A7EBB"/>
              </a:solidFill>
              <a:round/>
              <a:headEnd/>
              <a:tailEnd/>
            </a:ln>
          </p:spPr>
        </p:cxnSp>
        <p:cxnSp>
          <p:nvCxnSpPr>
            <p:cNvPr id="40976" name="直接连接符 272"/>
            <p:cNvCxnSpPr>
              <a:cxnSpLocks noChangeShapeType="1"/>
            </p:cNvCxnSpPr>
            <p:nvPr/>
          </p:nvCxnSpPr>
          <p:spPr bwMode="auto">
            <a:xfrm flipV="1">
              <a:off x="2408238" y="4646613"/>
              <a:ext cx="220662" cy="295275"/>
            </a:xfrm>
            <a:prstGeom prst="line">
              <a:avLst/>
            </a:prstGeom>
            <a:noFill/>
            <a:ln w="9525" algn="ctr">
              <a:solidFill>
                <a:srgbClr val="4A7EBB"/>
              </a:solidFill>
              <a:round/>
              <a:headEnd/>
              <a:tailEnd/>
            </a:ln>
          </p:spPr>
        </p:cxnSp>
        <p:cxnSp>
          <p:nvCxnSpPr>
            <p:cNvPr id="40977" name="直接连接符 273"/>
            <p:cNvCxnSpPr>
              <a:cxnSpLocks noChangeShapeType="1"/>
            </p:cNvCxnSpPr>
            <p:nvPr/>
          </p:nvCxnSpPr>
          <p:spPr bwMode="auto">
            <a:xfrm flipH="1" flipV="1">
              <a:off x="2628900" y="4646613"/>
              <a:ext cx="74613" cy="295275"/>
            </a:xfrm>
            <a:prstGeom prst="line">
              <a:avLst/>
            </a:prstGeom>
            <a:noFill/>
            <a:ln w="9525" algn="ctr">
              <a:solidFill>
                <a:srgbClr val="4A7EBB"/>
              </a:solidFill>
              <a:round/>
              <a:headEnd/>
              <a:tailEnd/>
            </a:ln>
          </p:spPr>
        </p:cxnSp>
        <p:cxnSp>
          <p:nvCxnSpPr>
            <p:cNvPr id="40978" name="直接连接符 275"/>
            <p:cNvCxnSpPr>
              <a:cxnSpLocks noChangeShapeType="1"/>
            </p:cNvCxnSpPr>
            <p:nvPr/>
          </p:nvCxnSpPr>
          <p:spPr bwMode="auto">
            <a:xfrm flipH="1" flipV="1">
              <a:off x="2628900" y="4646613"/>
              <a:ext cx="290513" cy="295275"/>
            </a:xfrm>
            <a:prstGeom prst="line">
              <a:avLst/>
            </a:prstGeom>
            <a:noFill/>
            <a:ln w="9525" algn="ctr">
              <a:solidFill>
                <a:srgbClr val="4A7EBB"/>
              </a:solidFill>
              <a:round/>
              <a:headEnd/>
              <a:tailEnd/>
            </a:ln>
          </p:spPr>
        </p:cxnSp>
        <p:cxnSp>
          <p:nvCxnSpPr>
            <p:cNvPr id="40979" name="直接连接符 276"/>
            <p:cNvCxnSpPr>
              <a:cxnSpLocks noChangeShapeType="1"/>
            </p:cNvCxnSpPr>
            <p:nvPr/>
          </p:nvCxnSpPr>
          <p:spPr bwMode="auto">
            <a:xfrm flipH="1" flipV="1">
              <a:off x="1979613" y="4581525"/>
              <a:ext cx="428625" cy="360363"/>
            </a:xfrm>
            <a:prstGeom prst="line">
              <a:avLst/>
            </a:prstGeom>
            <a:noFill/>
            <a:ln w="9525" algn="ctr">
              <a:solidFill>
                <a:srgbClr val="4A7EBB"/>
              </a:solidFill>
              <a:round/>
              <a:headEnd/>
              <a:tailEnd/>
            </a:ln>
          </p:spPr>
        </p:cxnSp>
        <p:sp>
          <p:nvSpPr>
            <p:cNvPr id="40980" name="椭圆 277"/>
            <p:cNvSpPr>
              <a:spLocks noChangeArrowheads="1"/>
            </p:cNvSpPr>
            <p:nvPr/>
          </p:nvSpPr>
          <p:spPr bwMode="auto">
            <a:xfrm>
              <a:off x="2201863" y="4868863"/>
              <a:ext cx="360362" cy="73025"/>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40981" name="Picture 31" descr="服务器类"/>
            <p:cNvPicPr>
              <a:picLocks noChangeAspect="1" noChangeArrowheads="1"/>
            </p:cNvPicPr>
            <p:nvPr/>
          </p:nvPicPr>
          <p:blipFill>
            <a:blip r:embed="rId5" cstate="print"/>
            <a:srcRect/>
            <a:stretch>
              <a:fillRect/>
            </a:stretch>
          </p:blipFill>
          <p:spPr bwMode="auto">
            <a:xfrm>
              <a:off x="3209925" y="4941888"/>
              <a:ext cx="150813" cy="215900"/>
            </a:xfrm>
            <a:prstGeom prst="rect">
              <a:avLst/>
            </a:prstGeom>
            <a:noFill/>
            <a:ln w="9525">
              <a:noFill/>
              <a:miter lim="800000"/>
              <a:headEnd/>
              <a:tailEnd/>
            </a:ln>
          </p:spPr>
        </p:pic>
        <p:pic>
          <p:nvPicPr>
            <p:cNvPr id="40982" name="Picture 31" descr="服务器类"/>
            <p:cNvPicPr>
              <a:picLocks noChangeAspect="1" noChangeArrowheads="1"/>
            </p:cNvPicPr>
            <p:nvPr/>
          </p:nvPicPr>
          <p:blipFill>
            <a:blip r:embed="rId5" cstate="print"/>
            <a:srcRect/>
            <a:stretch>
              <a:fillRect/>
            </a:stretch>
          </p:blipFill>
          <p:spPr bwMode="auto">
            <a:xfrm>
              <a:off x="3425825" y="4941888"/>
              <a:ext cx="150813" cy="215900"/>
            </a:xfrm>
            <a:prstGeom prst="rect">
              <a:avLst/>
            </a:prstGeom>
            <a:noFill/>
            <a:ln w="9525">
              <a:noFill/>
              <a:miter lim="800000"/>
              <a:headEnd/>
              <a:tailEnd/>
            </a:ln>
          </p:spPr>
        </p:pic>
        <p:cxnSp>
          <p:nvCxnSpPr>
            <p:cNvPr id="40983" name="直接连接符 283"/>
            <p:cNvCxnSpPr>
              <a:cxnSpLocks noChangeShapeType="1"/>
            </p:cNvCxnSpPr>
            <p:nvPr/>
          </p:nvCxnSpPr>
          <p:spPr bwMode="auto">
            <a:xfrm flipH="1" flipV="1">
              <a:off x="2628900" y="4646613"/>
              <a:ext cx="657225" cy="295275"/>
            </a:xfrm>
            <a:prstGeom prst="line">
              <a:avLst/>
            </a:prstGeom>
            <a:noFill/>
            <a:ln w="9525" algn="ctr">
              <a:solidFill>
                <a:srgbClr val="4A7EBB"/>
              </a:solidFill>
              <a:round/>
              <a:headEnd/>
              <a:tailEnd/>
            </a:ln>
          </p:spPr>
        </p:cxnSp>
        <p:cxnSp>
          <p:nvCxnSpPr>
            <p:cNvPr id="40984" name="直接连接符 285"/>
            <p:cNvCxnSpPr>
              <a:cxnSpLocks noChangeShapeType="1"/>
            </p:cNvCxnSpPr>
            <p:nvPr/>
          </p:nvCxnSpPr>
          <p:spPr bwMode="auto">
            <a:xfrm flipH="1" flipV="1">
              <a:off x="3276600" y="4508500"/>
              <a:ext cx="9525" cy="433388"/>
            </a:xfrm>
            <a:prstGeom prst="line">
              <a:avLst/>
            </a:prstGeom>
            <a:noFill/>
            <a:ln w="9525" algn="ctr">
              <a:solidFill>
                <a:srgbClr val="4A7EBB"/>
              </a:solidFill>
              <a:round/>
              <a:headEnd/>
              <a:tailEnd/>
            </a:ln>
          </p:spPr>
        </p:cxnSp>
        <p:cxnSp>
          <p:nvCxnSpPr>
            <p:cNvPr id="40985" name="直接连接符 286"/>
            <p:cNvCxnSpPr>
              <a:cxnSpLocks noChangeShapeType="1"/>
            </p:cNvCxnSpPr>
            <p:nvPr/>
          </p:nvCxnSpPr>
          <p:spPr bwMode="auto">
            <a:xfrm flipH="1" flipV="1">
              <a:off x="3311525" y="4646613"/>
              <a:ext cx="190500" cy="295275"/>
            </a:xfrm>
            <a:prstGeom prst="line">
              <a:avLst/>
            </a:prstGeom>
            <a:noFill/>
            <a:ln w="9525" algn="ctr">
              <a:solidFill>
                <a:srgbClr val="4A7EBB"/>
              </a:solidFill>
              <a:round/>
              <a:headEnd/>
              <a:tailEnd/>
            </a:ln>
          </p:spPr>
        </p:cxnSp>
        <p:cxnSp>
          <p:nvCxnSpPr>
            <p:cNvPr id="40986" name="直接连接符 371"/>
            <p:cNvCxnSpPr>
              <a:cxnSpLocks noChangeShapeType="1"/>
            </p:cNvCxnSpPr>
            <p:nvPr/>
          </p:nvCxnSpPr>
          <p:spPr bwMode="auto">
            <a:xfrm flipV="1">
              <a:off x="3502025" y="4652963"/>
              <a:ext cx="493713" cy="288925"/>
            </a:xfrm>
            <a:prstGeom prst="line">
              <a:avLst/>
            </a:prstGeom>
            <a:noFill/>
            <a:ln w="9525" algn="ctr">
              <a:solidFill>
                <a:srgbClr val="4A7EBB"/>
              </a:solidFill>
              <a:round/>
              <a:headEnd/>
              <a:tailEnd/>
            </a:ln>
          </p:spPr>
        </p:cxnSp>
        <p:sp>
          <p:nvSpPr>
            <p:cNvPr id="40987" name="椭圆 375"/>
            <p:cNvSpPr>
              <a:spLocks noChangeArrowheads="1"/>
            </p:cNvSpPr>
            <p:nvPr/>
          </p:nvSpPr>
          <p:spPr bwMode="auto">
            <a:xfrm>
              <a:off x="3059113" y="4868863"/>
              <a:ext cx="360362" cy="73025"/>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40988" name="椭圆 379"/>
            <p:cNvSpPr>
              <a:spLocks noChangeArrowheads="1"/>
            </p:cNvSpPr>
            <p:nvPr/>
          </p:nvSpPr>
          <p:spPr bwMode="auto">
            <a:xfrm>
              <a:off x="3348038" y="4797425"/>
              <a:ext cx="360362" cy="71438"/>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grpSp>
      <p:sp>
        <p:nvSpPr>
          <p:cNvPr id="381" name="Text Box 9"/>
          <p:cNvSpPr txBox="1">
            <a:spLocks noChangeArrowheads="1"/>
          </p:cNvSpPr>
          <p:nvPr/>
        </p:nvSpPr>
        <p:spPr bwMode="auto">
          <a:xfrm>
            <a:off x="4572000" y="1700808"/>
            <a:ext cx="4572000" cy="923330"/>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①</a:t>
            </a:r>
            <a:r>
              <a:rPr kumimoji="1" lang="en-US" altLang="zh-CN" sz="1800" b="1" dirty="0">
                <a:solidFill>
                  <a:schemeClr val="bg1"/>
                </a:solidFill>
                <a:latin typeface="微软雅黑" pitchFamily="34" charset="-122"/>
                <a:ea typeface="微软雅黑" pitchFamily="34" charset="-122"/>
              </a:rPr>
              <a:t>CB</a:t>
            </a:r>
            <a:r>
              <a:rPr kumimoji="1" lang="zh-CN" altLang="en-US" sz="1800" b="1" dirty="0">
                <a:solidFill>
                  <a:schemeClr val="bg1"/>
                </a:solidFill>
                <a:latin typeface="微软雅黑" pitchFamily="34" charset="-122"/>
                <a:ea typeface="微软雅黑" pitchFamily="34" charset="-122"/>
              </a:rPr>
              <a:t>设备横向</a:t>
            </a:r>
            <a:r>
              <a:rPr kumimoji="1" lang="en-US" altLang="zh-CN" sz="1800" b="1" dirty="0">
                <a:solidFill>
                  <a:schemeClr val="bg1"/>
                </a:solidFill>
                <a:latin typeface="微软雅黑" pitchFamily="34" charset="-122"/>
                <a:ea typeface="微软雅黑" pitchFamily="34" charset="-122"/>
              </a:rPr>
              <a:t>IRF</a:t>
            </a:r>
            <a:r>
              <a:rPr kumimoji="1" lang="zh-CN" altLang="en-US" sz="1800" b="1" dirty="0">
                <a:solidFill>
                  <a:schemeClr val="bg1"/>
                </a:solidFill>
                <a:latin typeface="微软雅黑" pitchFamily="34" charset="-122"/>
                <a:ea typeface="微软雅黑" pitchFamily="34" charset="-122"/>
              </a:rPr>
              <a:t>堆叠，互为备份，提高可靠性</a:t>
            </a:r>
            <a:endParaRPr kumimoji="1" lang="en-US" altLang="zh-CN" sz="1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937286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灯片编号占位符 6"/>
          <p:cNvSpPr>
            <a:spLocks noGrp="1"/>
          </p:cNvSpPr>
          <p:nvPr>
            <p:ph type="sldNum" sz="quarter" idx="10"/>
          </p:nvPr>
        </p:nvSpPr>
        <p:spPr/>
        <p:txBody>
          <a:bodyPr/>
          <a:lstStyle/>
          <a:p>
            <a:pPr>
              <a:defRPr/>
            </a:pPr>
            <a:fld id="{466BDB90-F5EF-42DF-A9E7-DB0C91765535}" type="slidenum">
              <a:rPr lang="en-US" altLang="zh-CN"/>
              <a:pPr>
                <a:defRPr/>
              </a:pPr>
              <a:t>17</a:t>
            </a:fld>
            <a:endParaRPr lang="en-US" altLang="zh-CN"/>
          </a:p>
        </p:txBody>
      </p:sp>
      <p:sp>
        <p:nvSpPr>
          <p:cNvPr id="41987" name="Rectangle 3"/>
          <p:cNvSpPr>
            <a:spLocks noChangeArrowheads="1"/>
          </p:cNvSpPr>
          <p:nvPr/>
        </p:nvSpPr>
        <p:spPr bwMode="auto">
          <a:xfrm>
            <a:off x="-36512" y="35913"/>
            <a:ext cx="8064500" cy="584775"/>
          </a:xfrm>
          <a:prstGeom prst="rect">
            <a:avLst/>
          </a:prstGeom>
          <a:noFill/>
          <a:ln w="9525" algn="ctr">
            <a:noFill/>
            <a:miter lim="800000"/>
            <a:headEnd/>
            <a:tailEnd/>
          </a:ln>
        </p:spPr>
        <p:txBody>
          <a:bodyPr>
            <a:spAutoFit/>
          </a:bodyPr>
          <a:lstStyle/>
          <a:p>
            <a:pPr>
              <a:spcBef>
                <a:spcPct val="0"/>
              </a:spcBef>
            </a:pPr>
            <a:r>
              <a:rPr lang="zh-CN" altLang="en-US" sz="3200" b="1" dirty="0" smtClean="0">
                <a:solidFill>
                  <a:srgbClr val="C00000"/>
                </a:solidFill>
                <a:latin typeface="微软雅黑" pitchFamily="34" charset="-122"/>
                <a:ea typeface="微软雅黑" pitchFamily="34" charset="-122"/>
                <a:cs typeface="+mj-cs"/>
              </a:rPr>
              <a:t>高可</a:t>
            </a:r>
            <a:r>
              <a:rPr lang="zh-CN" altLang="en-US" sz="3200" b="1" dirty="0">
                <a:solidFill>
                  <a:srgbClr val="C00000"/>
                </a:solidFill>
                <a:latin typeface="微软雅黑" pitchFamily="34" charset="-122"/>
                <a:ea typeface="微软雅黑" pitchFamily="34" charset="-122"/>
                <a:cs typeface="+mj-cs"/>
              </a:rPr>
              <a:t>靠性：部署故障自动隔离</a:t>
            </a:r>
          </a:p>
        </p:txBody>
      </p:sp>
      <p:sp>
        <p:nvSpPr>
          <p:cNvPr id="398" name="Text Box 9"/>
          <p:cNvSpPr txBox="1">
            <a:spLocks noChangeArrowheads="1"/>
          </p:cNvSpPr>
          <p:nvPr/>
        </p:nvSpPr>
        <p:spPr bwMode="auto">
          <a:xfrm>
            <a:off x="4356100" y="3212976"/>
            <a:ext cx="4787900" cy="923330"/>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②</a:t>
            </a:r>
            <a:r>
              <a:rPr kumimoji="1" lang="en-US" altLang="zh-CN" sz="1800" b="1" dirty="0">
                <a:solidFill>
                  <a:schemeClr val="bg1"/>
                </a:solidFill>
                <a:latin typeface="微软雅黑" pitchFamily="34" charset="-122"/>
                <a:ea typeface="微软雅黑" pitchFamily="34" charset="-122"/>
              </a:rPr>
              <a:t>CB </a:t>
            </a:r>
            <a:r>
              <a:rPr kumimoji="1" lang="zh-CN" altLang="en-US" sz="1800" b="1" dirty="0" smtClean="0">
                <a:solidFill>
                  <a:schemeClr val="bg1"/>
                </a:solidFill>
                <a:latin typeface="微软雅黑" pitchFamily="34" charset="-122"/>
                <a:ea typeface="微软雅黑" pitchFamily="34" charset="-122"/>
              </a:rPr>
              <a:t>的</a:t>
            </a:r>
            <a:r>
              <a:rPr kumimoji="1" lang="en-US" altLang="zh-CN" b="1" dirty="0" smtClean="0">
                <a:solidFill>
                  <a:schemeClr val="bg1"/>
                </a:solidFill>
                <a:latin typeface="微软雅黑" pitchFamily="34" charset="-122"/>
                <a:ea typeface="微软雅黑" pitchFamily="34" charset="-122"/>
              </a:rPr>
              <a:t>IRF3</a:t>
            </a:r>
            <a:r>
              <a:rPr kumimoji="1" lang="zh-CN" altLang="en-US" sz="1800" b="1" dirty="0" smtClean="0">
                <a:solidFill>
                  <a:schemeClr val="bg1"/>
                </a:solidFill>
                <a:latin typeface="微软雅黑" pitchFamily="34" charset="-122"/>
                <a:ea typeface="微软雅黑" pitchFamily="34" charset="-122"/>
              </a:rPr>
              <a:t>端口</a:t>
            </a:r>
            <a:r>
              <a:rPr kumimoji="1" lang="zh-CN" altLang="en-US" sz="1800" b="1" dirty="0">
                <a:solidFill>
                  <a:schemeClr val="bg1"/>
                </a:solidFill>
                <a:latin typeface="微软雅黑" pitchFamily="34" charset="-122"/>
                <a:ea typeface="微软雅黑" pitchFamily="34" charset="-122"/>
              </a:rPr>
              <a:t>，如果连接的是非正确的</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，则</a:t>
            </a:r>
            <a:r>
              <a:rPr kumimoji="1" lang="en-US" altLang="zh-CN" sz="1800" b="1" dirty="0">
                <a:solidFill>
                  <a:schemeClr val="bg1"/>
                </a:solidFill>
                <a:latin typeface="微软雅黑" pitchFamily="34" charset="-122"/>
                <a:ea typeface="微软雅黑" pitchFamily="34" charset="-122"/>
              </a:rPr>
              <a:t>CB</a:t>
            </a:r>
            <a:r>
              <a:rPr kumimoji="1" lang="zh-CN" altLang="en-US" sz="1800" b="1" dirty="0">
                <a:solidFill>
                  <a:schemeClr val="bg1"/>
                </a:solidFill>
                <a:latin typeface="微软雅黑" pitchFamily="34" charset="-122"/>
                <a:ea typeface="微软雅黑" pitchFamily="34" charset="-122"/>
              </a:rPr>
              <a:t>将其</a:t>
            </a:r>
            <a:r>
              <a:rPr kumimoji="1" lang="en-US" altLang="zh-CN" sz="1800" b="1" dirty="0">
                <a:solidFill>
                  <a:schemeClr val="bg1"/>
                </a:solidFill>
                <a:latin typeface="微软雅黑" pitchFamily="34" charset="-122"/>
                <a:ea typeface="微软雅黑" pitchFamily="34" charset="-122"/>
              </a:rPr>
              <a:t>block</a:t>
            </a:r>
          </a:p>
        </p:txBody>
      </p:sp>
      <p:cxnSp>
        <p:nvCxnSpPr>
          <p:cNvPr id="203" name="直接连接符 202"/>
          <p:cNvCxnSpPr/>
          <p:nvPr/>
        </p:nvCxnSpPr>
        <p:spPr bwMode="auto">
          <a:xfrm rot="5400000" flipH="1" flipV="1">
            <a:off x="502469" y="2162399"/>
            <a:ext cx="877887" cy="38258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4" name="直接连接符 203"/>
          <p:cNvCxnSpPr/>
          <p:nvPr/>
        </p:nvCxnSpPr>
        <p:spPr bwMode="auto">
          <a:xfrm flipV="1">
            <a:off x="1383532" y="1890936"/>
            <a:ext cx="1203325" cy="9318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5" name="直接连接符 204"/>
          <p:cNvCxnSpPr/>
          <p:nvPr/>
        </p:nvCxnSpPr>
        <p:spPr bwMode="auto">
          <a:xfrm flipV="1">
            <a:off x="791394" y="1871886"/>
            <a:ext cx="1830388" cy="82550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6" name="直接连接符 205"/>
          <p:cNvCxnSpPr/>
          <p:nvPr/>
        </p:nvCxnSpPr>
        <p:spPr bwMode="auto">
          <a:xfrm rot="16200000" flipH="1">
            <a:off x="834257" y="2152874"/>
            <a:ext cx="868362" cy="525462"/>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7" name="直接连接符 206"/>
          <p:cNvCxnSpPr/>
          <p:nvPr/>
        </p:nvCxnSpPr>
        <p:spPr bwMode="auto">
          <a:xfrm rot="16200000" flipV="1">
            <a:off x="2314601" y="2188592"/>
            <a:ext cx="895350" cy="3476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8" name="直接连接符 207"/>
          <p:cNvCxnSpPr/>
          <p:nvPr/>
        </p:nvCxnSpPr>
        <p:spPr bwMode="auto">
          <a:xfrm rot="10800000">
            <a:off x="1053332" y="2009999"/>
            <a:ext cx="1138237" cy="763587"/>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9" name="直接连接符 208"/>
          <p:cNvCxnSpPr/>
          <p:nvPr/>
        </p:nvCxnSpPr>
        <p:spPr bwMode="auto">
          <a:xfrm flipH="1" flipV="1">
            <a:off x="1062857" y="1914749"/>
            <a:ext cx="1841500" cy="73977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210" name="椭圆 209"/>
          <p:cNvSpPr/>
          <p:nvPr/>
        </p:nvSpPr>
        <p:spPr bwMode="auto">
          <a:xfrm>
            <a:off x="761232" y="2465611"/>
            <a:ext cx="484187" cy="1301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1" name="椭圆 210"/>
          <p:cNvSpPr/>
          <p:nvPr/>
        </p:nvSpPr>
        <p:spPr bwMode="auto">
          <a:xfrm>
            <a:off x="1270819" y="2543399"/>
            <a:ext cx="482600" cy="1285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998" name="TextBox 163"/>
          <p:cNvSpPr txBox="1">
            <a:spLocks noChangeArrowheads="1"/>
          </p:cNvSpPr>
          <p:nvPr/>
        </p:nvSpPr>
        <p:spPr bwMode="auto">
          <a:xfrm>
            <a:off x="2894832" y="1671861"/>
            <a:ext cx="381000" cy="365125"/>
          </a:xfrm>
          <a:prstGeom prst="rect">
            <a:avLst/>
          </a:prstGeom>
          <a:noFill/>
          <a:ln w="9525">
            <a:noFill/>
            <a:miter lim="800000"/>
            <a:headEnd/>
            <a:tailEnd/>
          </a:ln>
        </p:spPr>
        <p:txBody>
          <a:bodyPr wrap="none">
            <a:spAutoFit/>
          </a:bodyPr>
          <a:lstStyle/>
          <a:p>
            <a:r>
              <a:rPr lang="en-US" altLang="zh-CN" sz="1400"/>
              <a:t>CB</a:t>
            </a:r>
            <a:endParaRPr lang="zh-CN" altLang="en-US" sz="1400"/>
          </a:p>
        </p:txBody>
      </p:sp>
      <p:sp>
        <p:nvSpPr>
          <p:cNvPr id="41999" name="Line 82"/>
          <p:cNvSpPr>
            <a:spLocks noChangeShapeType="1"/>
          </p:cNvSpPr>
          <p:nvPr/>
        </p:nvSpPr>
        <p:spPr bwMode="auto">
          <a:xfrm flipV="1">
            <a:off x="934269" y="1563911"/>
            <a:ext cx="1809750" cy="15875"/>
          </a:xfrm>
          <a:prstGeom prst="line">
            <a:avLst/>
          </a:prstGeom>
          <a:noFill/>
          <a:ln w="19050">
            <a:solidFill>
              <a:srgbClr val="FF0000"/>
            </a:solidFill>
            <a:round/>
            <a:headEnd/>
            <a:tailEnd/>
          </a:ln>
        </p:spPr>
        <p:txBody>
          <a:bodyPr/>
          <a:lstStyle/>
          <a:p>
            <a:endParaRPr lang="zh-CN" altLang="en-US"/>
          </a:p>
        </p:txBody>
      </p:sp>
      <p:sp>
        <p:nvSpPr>
          <p:cNvPr id="42000" name="Line 83"/>
          <p:cNvSpPr>
            <a:spLocks noChangeShapeType="1"/>
          </p:cNvSpPr>
          <p:nvPr/>
        </p:nvSpPr>
        <p:spPr bwMode="auto">
          <a:xfrm flipV="1">
            <a:off x="934269" y="1651224"/>
            <a:ext cx="1809750" cy="14287"/>
          </a:xfrm>
          <a:prstGeom prst="line">
            <a:avLst/>
          </a:prstGeom>
          <a:noFill/>
          <a:ln w="19050">
            <a:solidFill>
              <a:srgbClr val="FF0000"/>
            </a:solidFill>
            <a:round/>
            <a:headEnd/>
            <a:tailEnd/>
          </a:ln>
        </p:spPr>
        <p:txBody>
          <a:bodyPr/>
          <a:lstStyle/>
          <a:p>
            <a:endParaRPr lang="zh-CN" altLang="en-US"/>
          </a:p>
        </p:txBody>
      </p:sp>
      <p:cxnSp>
        <p:nvCxnSpPr>
          <p:cNvPr id="215" name="直接连接符 214"/>
          <p:cNvCxnSpPr/>
          <p:nvPr/>
        </p:nvCxnSpPr>
        <p:spPr bwMode="auto">
          <a:xfrm>
            <a:off x="473894" y="1649636"/>
            <a:ext cx="422275" cy="142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bwMode="auto">
          <a:xfrm flipV="1">
            <a:off x="519932" y="1576611"/>
            <a:ext cx="355600" cy="47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bwMode="auto">
          <a:xfrm flipV="1">
            <a:off x="2782119" y="1652811"/>
            <a:ext cx="422275" cy="1111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bwMode="auto">
          <a:xfrm>
            <a:off x="2796407" y="1576611"/>
            <a:ext cx="365125" cy="635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bwMode="auto">
          <a:xfrm rot="10800000">
            <a:off x="526282" y="1141636"/>
            <a:ext cx="2611437" cy="317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bwMode="auto">
          <a:xfrm rot="5400000">
            <a:off x="300857" y="1360711"/>
            <a:ext cx="439738" cy="15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bwMode="auto">
          <a:xfrm rot="5400000" flipH="1" flipV="1">
            <a:off x="2929757" y="1363886"/>
            <a:ext cx="433388" cy="15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bwMode="auto">
          <a:xfrm rot="5400000" flipH="1" flipV="1">
            <a:off x="2903563" y="1351980"/>
            <a:ext cx="600075" cy="15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bwMode="auto">
          <a:xfrm rot="10800000">
            <a:off x="477069" y="1057499"/>
            <a:ext cx="2722563" cy="317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bwMode="auto">
          <a:xfrm rot="5400000">
            <a:off x="172269" y="1360711"/>
            <a:ext cx="592138"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42011" name="Picture 6" descr="s7500e"/>
          <p:cNvPicPr>
            <a:picLocks noChangeAspect="1" noChangeArrowheads="1"/>
          </p:cNvPicPr>
          <p:nvPr/>
        </p:nvPicPr>
        <p:blipFill>
          <a:blip r:embed="rId3" cstate="print"/>
          <a:srcRect/>
          <a:stretch>
            <a:fillRect/>
          </a:stretch>
        </p:blipFill>
        <p:spPr bwMode="auto">
          <a:xfrm>
            <a:off x="761232" y="1263874"/>
            <a:ext cx="508000" cy="839787"/>
          </a:xfrm>
          <a:prstGeom prst="rect">
            <a:avLst/>
          </a:prstGeom>
          <a:noFill/>
          <a:ln w="9525">
            <a:noFill/>
            <a:miter lim="800000"/>
            <a:headEnd/>
            <a:tailEnd/>
          </a:ln>
        </p:spPr>
      </p:pic>
      <p:pic>
        <p:nvPicPr>
          <p:cNvPr id="42012" name="Picture 5" descr="通用交换机"/>
          <p:cNvPicPr>
            <a:picLocks noChangeAspect="1" noChangeArrowheads="1"/>
          </p:cNvPicPr>
          <p:nvPr/>
        </p:nvPicPr>
        <p:blipFill>
          <a:blip r:embed="rId4" cstate="print"/>
          <a:srcRect/>
          <a:stretch>
            <a:fillRect/>
          </a:stretch>
        </p:blipFill>
        <p:spPr bwMode="auto">
          <a:xfrm>
            <a:off x="592957" y="2606899"/>
            <a:ext cx="514350" cy="631825"/>
          </a:xfrm>
          <a:prstGeom prst="rect">
            <a:avLst/>
          </a:prstGeom>
          <a:noFill/>
          <a:ln w="9525">
            <a:noFill/>
            <a:miter lim="800000"/>
            <a:headEnd/>
            <a:tailEnd/>
          </a:ln>
        </p:spPr>
      </p:pic>
      <p:pic>
        <p:nvPicPr>
          <p:cNvPr id="42013" name="Picture 5" descr="通用交换机"/>
          <p:cNvPicPr>
            <a:picLocks noChangeAspect="1" noChangeArrowheads="1"/>
          </p:cNvPicPr>
          <p:nvPr/>
        </p:nvPicPr>
        <p:blipFill>
          <a:blip r:embed="rId4" cstate="print"/>
          <a:srcRect/>
          <a:stretch>
            <a:fillRect/>
          </a:stretch>
        </p:blipFill>
        <p:spPr bwMode="auto">
          <a:xfrm>
            <a:off x="1218432" y="2644999"/>
            <a:ext cx="515937" cy="631825"/>
          </a:xfrm>
          <a:prstGeom prst="rect">
            <a:avLst/>
          </a:prstGeom>
          <a:noFill/>
          <a:ln w="9525">
            <a:noFill/>
            <a:miter lim="800000"/>
            <a:headEnd/>
            <a:tailEnd/>
          </a:ln>
        </p:spPr>
      </p:pic>
      <p:pic>
        <p:nvPicPr>
          <p:cNvPr id="42014" name="Picture 5" descr="通用交换机"/>
          <p:cNvPicPr>
            <a:picLocks noChangeAspect="1" noChangeArrowheads="1"/>
          </p:cNvPicPr>
          <p:nvPr/>
        </p:nvPicPr>
        <p:blipFill>
          <a:blip r:embed="rId4" cstate="print"/>
          <a:srcRect/>
          <a:stretch>
            <a:fillRect/>
          </a:stretch>
        </p:blipFill>
        <p:spPr bwMode="auto">
          <a:xfrm>
            <a:off x="2647182" y="2654524"/>
            <a:ext cx="515937" cy="631825"/>
          </a:xfrm>
          <a:prstGeom prst="rect">
            <a:avLst/>
          </a:prstGeom>
          <a:noFill/>
          <a:ln w="9525">
            <a:noFill/>
            <a:miter lim="800000"/>
            <a:headEnd/>
            <a:tailEnd/>
          </a:ln>
        </p:spPr>
      </p:pic>
      <p:cxnSp>
        <p:nvCxnSpPr>
          <p:cNvPr id="229" name="直接连接符 228"/>
          <p:cNvCxnSpPr/>
          <p:nvPr/>
        </p:nvCxnSpPr>
        <p:spPr bwMode="auto">
          <a:xfrm rot="5400000" flipH="1" flipV="1">
            <a:off x="1858988" y="2150492"/>
            <a:ext cx="939800" cy="45878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pic>
        <p:nvPicPr>
          <p:cNvPr id="42016" name="Picture 6" descr="s7500e"/>
          <p:cNvPicPr>
            <a:picLocks noChangeAspect="1" noChangeArrowheads="1"/>
          </p:cNvPicPr>
          <p:nvPr/>
        </p:nvPicPr>
        <p:blipFill>
          <a:blip r:embed="rId3" cstate="print"/>
          <a:srcRect/>
          <a:stretch>
            <a:fillRect/>
          </a:stretch>
        </p:blipFill>
        <p:spPr bwMode="auto">
          <a:xfrm>
            <a:off x="2366194" y="1263874"/>
            <a:ext cx="508000" cy="839787"/>
          </a:xfrm>
          <a:prstGeom prst="rect">
            <a:avLst/>
          </a:prstGeom>
          <a:noFill/>
          <a:ln w="9525">
            <a:noFill/>
            <a:miter lim="800000"/>
            <a:headEnd/>
            <a:tailEnd/>
          </a:ln>
        </p:spPr>
      </p:pic>
      <p:pic>
        <p:nvPicPr>
          <p:cNvPr id="42017" name="Picture 5" descr="通用交换机"/>
          <p:cNvPicPr>
            <a:picLocks noChangeAspect="1" noChangeArrowheads="1"/>
          </p:cNvPicPr>
          <p:nvPr/>
        </p:nvPicPr>
        <p:blipFill>
          <a:blip r:embed="rId4" cstate="print"/>
          <a:srcRect/>
          <a:stretch>
            <a:fillRect/>
          </a:stretch>
        </p:blipFill>
        <p:spPr bwMode="auto">
          <a:xfrm>
            <a:off x="1901057" y="2644999"/>
            <a:ext cx="515937" cy="631825"/>
          </a:xfrm>
          <a:prstGeom prst="rect">
            <a:avLst/>
          </a:prstGeom>
          <a:noFill/>
          <a:ln w="9525">
            <a:noFill/>
            <a:miter lim="800000"/>
            <a:headEnd/>
            <a:tailEnd/>
          </a:ln>
        </p:spPr>
      </p:pic>
      <p:sp>
        <p:nvSpPr>
          <p:cNvPr id="232" name="椭圆 231"/>
          <p:cNvSpPr/>
          <p:nvPr/>
        </p:nvSpPr>
        <p:spPr bwMode="auto">
          <a:xfrm>
            <a:off x="1826444" y="2533874"/>
            <a:ext cx="482600" cy="1285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3" name="椭圆 232"/>
          <p:cNvSpPr/>
          <p:nvPr/>
        </p:nvSpPr>
        <p:spPr bwMode="auto">
          <a:xfrm>
            <a:off x="2478907" y="2533874"/>
            <a:ext cx="652462" cy="101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020" name="TextBox 254"/>
          <p:cNvSpPr txBox="1">
            <a:spLocks noChangeArrowheads="1"/>
          </p:cNvSpPr>
          <p:nvPr/>
        </p:nvSpPr>
        <p:spPr bwMode="auto">
          <a:xfrm>
            <a:off x="662807" y="3243486"/>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42021" name="TextBox 255"/>
          <p:cNvSpPr txBox="1">
            <a:spLocks noChangeArrowheads="1"/>
          </p:cNvSpPr>
          <p:nvPr/>
        </p:nvSpPr>
        <p:spPr bwMode="auto">
          <a:xfrm>
            <a:off x="1247007" y="3262536"/>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42022" name="TextBox 256"/>
          <p:cNvSpPr txBox="1">
            <a:spLocks noChangeArrowheads="1"/>
          </p:cNvSpPr>
          <p:nvPr/>
        </p:nvSpPr>
        <p:spPr bwMode="auto">
          <a:xfrm>
            <a:off x="1935982" y="3243486"/>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42023" name="TextBox 257"/>
          <p:cNvSpPr txBox="1">
            <a:spLocks noChangeArrowheads="1"/>
          </p:cNvSpPr>
          <p:nvPr/>
        </p:nvSpPr>
        <p:spPr bwMode="auto">
          <a:xfrm>
            <a:off x="2710682" y="3243486"/>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381" name="Text Box 9"/>
          <p:cNvSpPr txBox="1">
            <a:spLocks noChangeArrowheads="1"/>
          </p:cNvSpPr>
          <p:nvPr/>
        </p:nvSpPr>
        <p:spPr bwMode="auto">
          <a:xfrm>
            <a:off x="4355976" y="1556792"/>
            <a:ext cx="4788024" cy="923330"/>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①不是连接到</a:t>
            </a:r>
            <a:r>
              <a:rPr kumimoji="1" lang="en-US" altLang="zh-CN" sz="1800" b="1" dirty="0">
                <a:solidFill>
                  <a:schemeClr val="bg1"/>
                </a:solidFill>
                <a:latin typeface="微软雅黑" pitchFamily="34" charset="-122"/>
                <a:ea typeface="微软雅黑" pitchFamily="34" charset="-122"/>
              </a:rPr>
              <a:t>CB  </a:t>
            </a:r>
            <a:r>
              <a:rPr kumimoji="1" lang="en-US" altLang="zh-CN" b="1" dirty="0" smtClean="0">
                <a:solidFill>
                  <a:schemeClr val="bg1"/>
                </a:solidFill>
                <a:latin typeface="微软雅黑" pitchFamily="34" charset="-122"/>
                <a:ea typeface="微软雅黑" pitchFamily="34" charset="-122"/>
              </a:rPr>
              <a:t>IRF3</a:t>
            </a:r>
            <a:r>
              <a:rPr kumimoji="1" lang="zh-CN" altLang="en-US" sz="1800" b="1" dirty="0" smtClean="0">
                <a:solidFill>
                  <a:schemeClr val="bg1"/>
                </a:solidFill>
                <a:latin typeface="微软雅黑" pitchFamily="34" charset="-122"/>
                <a:ea typeface="微软雅黑" pitchFamily="34" charset="-122"/>
              </a:rPr>
              <a:t>端口</a:t>
            </a:r>
            <a:r>
              <a:rPr kumimoji="1" lang="zh-CN" altLang="en-US" sz="1800" b="1" dirty="0">
                <a:solidFill>
                  <a:schemeClr val="bg1"/>
                </a:solidFill>
                <a:latin typeface="微软雅黑" pitchFamily="34" charset="-122"/>
                <a:ea typeface="微软雅黑" pitchFamily="34" charset="-122"/>
              </a:rPr>
              <a:t>的</a:t>
            </a:r>
            <a:r>
              <a:rPr kumimoji="1" lang="en-US" altLang="zh-CN" sz="1800" b="1" dirty="0">
                <a:solidFill>
                  <a:schemeClr val="bg1"/>
                </a:solidFill>
                <a:latin typeface="微软雅黑" pitchFamily="34" charset="-122"/>
                <a:ea typeface="微软雅黑" pitchFamily="34" charset="-122"/>
              </a:rPr>
              <a:t>UpLink</a:t>
            </a:r>
            <a:r>
              <a:rPr kumimoji="1" lang="zh-CN" altLang="en-US" sz="1800" b="1" dirty="0">
                <a:solidFill>
                  <a:schemeClr val="bg1"/>
                </a:solidFill>
                <a:latin typeface="微软雅黑" pitchFamily="34" charset="-122"/>
                <a:ea typeface="微软雅黑" pitchFamily="34" charset="-122"/>
              </a:rPr>
              <a:t>端口，则</a:t>
            </a:r>
            <a:r>
              <a:rPr kumimoji="1" lang="en-US" altLang="zh-CN" sz="1800" b="1" dirty="0">
                <a:solidFill>
                  <a:schemeClr val="bg1"/>
                </a:solidFill>
                <a:latin typeface="微软雅黑" pitchFamily="34" charset="-122"/>
                <a:ea typeface="微软雅黑" pitchFamily="34" charset="-122"/>
              </a:rPr>
              <a:t>PE</a:t>
            </a:r>
            <a:r>
              <a:rPr kumimoji="1" lang="zh-CN" altLang="en-US" sz="1800" b="1" dirty="0">
                <a:solidFill>
                  <a:schemeClr val="bg1"/>
                </a:solidFill>
                <a:latin typeface="微软雅黑" pitchFamily="34" charset="-122"/>
                <a:ea typeface="微软雅黑" pitchFamily="34" charset="-122"/>
              </a:rPr>
              <a:t>将其</a:t>
            </a:r>
            <a:r>
              <a:rPr kumimoji="1" lang="en-US" altLang="zh-CN" sz="1800" b="1" dirty="0">
                <a:solidFill>
                  <a:schemeClr val="bg1"/>
                </a:solidFill>
                <a:latin typeface="微软雅黑" pitchFamily="34" charset="-122"/>
                <a:ea typeface="微软雅黑" pitchFamily="34" charset="-122"/>
              </a:rPr>
              <a:t>block</a:t>
            </a:r>
          </a:p>
        </p:txBody>
      </p:sp>
      <p:pic>
        <p:nvPicPr>
          <p:cNvPr id="42025" name="Picture 6" descr="s7500e"/>
          <p:cNvPicPr>
            <a:picLocks noChangeAspect="1" noChangeArrowheads="1"/>
          </p:cNvPicPr>
          <p:nvPr/>
        </p:nvPicPr>
        <p:blipFill>
          <a:blip r:embed="rId3" cstate="print"/>
          <a:srcRect/>
          <a:stretch>
            <a:fillRect/>
          </a:stretch>
        </p:blipFill>
        <p:spPr bwMode="auto">
          <a:xfrm>
            <a:off x="3636194" y="1268636"/>
            <a:ext cx="508000" cy="839788"/>
          </a:xfrm>
          <a:prstGeom prst="rect">
            <a:avLst/>
          </a:prstGeom>
          <a:noFill/>
          <a:ln w="9525">
            <a:noFill/>
            <a:miter lim="800000"/>
            <a:headEnd/>
            <a:tailEnd/>
          </a:ln>
        </p:spPr>
      </p:pic>
      <p:cxnSp>
        <p:nvCxnSpPr>
          <p:cNvPr id="66" name="直接连接符 65"/>
          <p:cNvCxnSpPr/>
          <p:nvPr/>
        </p:nvCxnSpPr>
        <p:spPr bwMode="auto">
          <a:xfrm flipV="1">
            <a:off x="2904357" y="2108424"/>
            <a:ext cx="985837" cy="546100"/>
          </a:xfrm>
          <a:prstGeom prst="line">
            <a:avLst/>
          </a:prstGeom>
          <a:ln w="12700">
            <a:solidFill>
              <a:schemeClr val="bg1">
                <a:lumMod val="50000"/>
              </a:schemeClr>
            </a:solidFill>
          </a:ln>
        </p:spPr>
        <p:style>
          <a:lnRef idx="2">
            <a:schemeClr val="accent4"/>
          </a:lnRef>
          <a:fillRef idx="0">
            <a:schemeClr val="accent4"/>
          </a:fillRef>
          <a:effectRef idx="1">
            <a:schemeClr val="accent4"/>
          </a:effectRef>
          <a:fontRef idx="minor">
            <a:schemeClr val="tx1"/>
          </a:fontRef>
        </p:style>
      </p:cxnSp>
      <p:sp>
        <p:nvSpPr>
          <p:cNvPr id="42027" name="矩形 71"/>
          <p:cNvSpPr>
            <a:spLocks noChangeArrowheads="1"/>
          </p:cNvSpPr>
          <p:nvPr/>
        </p:nvSpPr>
        <p:spPr bwMode="auto">
          <a:xfrm>
            <a:off x="3059932" y="2276699"/>
            <a:ext cx="287337" cy="368300"/>
          </a:xfrm>
          <a:prstGeom prst="rect">
            <a:avLst/>
          </a:prstGeom>
          <a:noFill/>
          <a:ln w="9525">
            <a:noFill/>
            <a:miter lim="800000"/>
            <a:headEnd/>
            <a:tailEnd/>
          </a:ln>
        </p:spPr>
        <p:txBody>
          <a:bodyPr lIns="0" tIns="0" rIns="0" bIns="0">
            <a:spAutoFit/>
          </a:bodyPr>
          <a:lstStyle/>
          <a:p>
            <a:r>
              <a:rPr lang="en-US" altLang="zh-CN" sz="2400" b="1">
                <a:solidFill>
                  <a:srgbClr val="C00000"/>
                </a:solidFill>
              </a:rPr>
              <a:t>ⅹ</a:t>
            </a:r>
            <a:endParaRPr lang="zh-CN" altLang="en-US" sz="2400" b="1">
              <a:solidFill>
                <a:srgbClr val="C00000"/>
              </a:solidFill>
            </a:endParaRPr>
          </a:p>
        </p:txBody>
      </p:sp>
      <p:cxnSp>
        <p:nvCxnSpPr>
          <p:cNvPr id="75" name="直接连接符 74"/>
          <p:cNvCxnSpPr/>
          <p:nvPr/>
        </p:nvCxnSpPr>
        <p:spPr bwMode="auto">
          <a:xfrm>
            <a:off x="2416994" y="2960911"/>
            <a:ext cx="230188" cy="9525"/>
          </a:xfrm>
          <a:prstGeom prst="line">
            <a:avLst/>
          </a:prstGeom>
          <a:ln w="12700">
            <a:solidFill>
              <a:schemeClr val="bg1">
                <a:lumMod val="50000"/>
              </a:schemeClr>
            </a:solidFill>
          </a:ln>
        </p:spPr>
        <p:style>
          <a:lnRef idx="2">
            <a:schemeClr val="accent4"/>
          </a:lnRef>
          <a:fillRef idx="0">
            <a:schemeClr val="accent4"/>
          </a:fillRef>
          <a:effectRef idx="1">
            <a:schemeClr val="accent4"/>
          </a:effectRef>
          <a:fontRef idx="minor">
            <a:schemeClr val="tx1"/>
          </a:fontRef>
        </p:style>
      </p:cxnSp>
      <p:sp>
        <p:nvSpPr>
          <p:cNvPr id="42029" name="矩形 75"/>
          <p:cNvSpPr>
            <a:spLocks noChangeArrowheads="1"/>
          </p:cNvSpPr>
          <p:nvPr/>
        </p:nvSpPr>
        <p:spPr bwMode="auto">
          <a:xfrm>
            <a:off x="2412232" y="2779936"/>
            <a:ext cx="287337" cy="369888"/>
          </a:xfrm>
          <a:prstGeom prst="rect">
            <a:avLst/>
          </a:prstGeom>
          <a:noFill/>
          <a:ln w="9525">
            <a:noFill/>
            <a:miter lim="800000"/>
            <a:headEnd/>
            <a:tailEnd/>
          </a:ln>
        </p:spPr>
        <p:txBody>
          <a:bodyPr lIns="0" tIns="0" rIns="0" bIns="0">
            <a:spAutoFit/>
          </a:bodyPr>
          <a:lstStyle/>
          <a:p>
            <a:r>
              <a:rPr lang="en-US" altLang="zh-CN" sz="2400" b="1">
                <a:solidFill>
                  <a:srgbClr val="C00000"/>
                </a:solidFill>
              </a:rPr>
              <a:t>ⅹ</a:t>
            </a:r>
            <a:endParaRPr lang="zh-CN" altLang="en-US" sz="2400" b="1">
              <a:solidFill>
                <a:srgbClr val="C00000"/>
              </a:solidFill>
            </a:endParaRPr>
          </a:p>
        </p:txBody>
      </p:sp>
      <p:cxnSp>
        <p:nvCxnSpPr>
          <p:cNvPr id="113" name="直接连接符 112"/>
          <p:cNvCxnSpPr/>
          <p:nvPr/>
        </p:nvCxnSpPr>
        <p:spPr bwMode="auto">
          <a:xfrm flipV="1">
            <a:off x="940619" y="5013549"/>
            <a:ext cx="103188" cy="35877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4" name="直接连接符 113"/>
          <p:cNvCxnSpPr/>
          <p:nvPr/>
        </p:nvCxnSpPr>
        <p:spPr bwMode="auto">
          <a:xfrm flipV="1">
            <a:off x="940619" y="5013549"/>
            <a:ext cx="247650" cy="35877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6" name="直接连接符 115"/>
          <p:cNvCxnSpPr/>
          <p:nvPr/>
        </p:nvCxnSpPr>
        <p:spPr bwMode="auto">
          <a:xfrm>
            <a:off x="1188269" y="4797649"/>
            <a:ext cx="0" cy="21590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120" name="椭圆 119"/>
          <p:cNvSpPr/>
          <p:nvPr/>
        </p:nvSpPr>
        <p:spPr bwMode="auto">
          <a:xfrm>
            <a:off x="886644" y="5110386"/>
            <a:ext cx="484188" cy="1301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1" name="椭圆 120"/>
          <p:cNvSpPr/>
          <p:nvPr/>
        </p:nvSpPr>
        <p:spPr bwMode="auto">
          <a:xfrm>
            <a:off x="1907407" y="5229449"/>
            <a:ext cx="482600" cy="1285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035" name="TextBox 163"/>
          <p:cNvSpPr txBox="1">
            <a:spLocks noChangeArrowheads="1"/>
          </p:cNvSpPr>
          <p:nvPr/>
        </p:nvSpPr>
        <p:spPr bwMode="auto">
          <a:xfrm>
            <a:off x="3018657" y="4318224"/>
            <a:ext cx="382587" cy="365125"/>
          </a:xfrm>
          <a:prstGeom prst="rect">
            <a:avLst/>
          </a:prstGeom>
          <a:noFill/>
          <a:ln w="9525">
            <a:noFill/>
            <a:miter lim="800000"/>
            <a:headEnd/>
            <a:tailEnd/>
          </a:ln>
        </p:spPr>
        <p:txBody>
          <a:bodyPr wrap="none">
            <a:spAutoFit/>
          </a:bodyPr>
          <a:lstStyle/>
          <a:p>
            <a:r>
              <a:rPr lang="en-US" altLang="zh-CN" sz="1400"/>
              <a:t>CB</a:t>
            </a:r>
            <a:endParaRPr lang="zh-CN" altLang="en-US" sz="1400"/>
          </a:p>
        </p:txBody>
      </p:sp>
      <p:sp>
        <p:nvSpPr>
          <p:cNvPr id="42036" name="Line 82"/>
          <p:cNvSpPr>
            <a:spLocks noChangeShapeType="1"/>
          </p:cNvSpPr>
          <p:nvPr/>
        </p:nvSpPr>
        <p:spPr bwMode="auto">
          <a:xfrm flipV="1">
            <a:off x="1059682" y="4210274"/>
            <a:ext cx="1809750" cy="14287"/>
          </a:xfrm>
          <a:prstGeom prst="line">
            <a:avLst/>
          </a:prstGeom>
          <a:noFill/>
          <a:ln w="19050">
            <a:solidFill>
              <a:srgbClr val="FF0000"/>
            </a:solidFill>
            <a:round/>
            <a:headEnd/>
            <a:tailEnd/>
          </a:ln>
        </p:spPr>
        <p:txBody>
          <a:bodyPr/>
          <a:lstStyle/>
          <a:p>
            <a:endParaRPr lang="zh-CN" altLang="en-US"/>
          </a:p>
        </p:txBody>
      </p:sp>
      <p:sp>
        <p:nvSpPr>
          <p:cNvPr id="42037" name="Line 83"/>
          <p:cNvSpPr>
            <a:spLocks noChangeShapeType="1"/>
          </p:cNvSpPr>
          <p:nvPr/>
        </p:nvSpPr>
        <p:spPr bwMode="auto">
          <a:xfrm flipV="1">
            <a:off x="1059682" y="4295999"/>
            <a:ext cx="1809750" cy="15875"/>
          </a:xfrm>
          <a:prstGeom prst="line">
            <a:avLst/>
          </a:prstGeom>
          <a:noFill/>
          <a:ln w="19050">
            <a:solidFill>
              <a:srgbClr val="FF0000"/>
            </a:solidFill>
            <a:round/>
            <a:headEnd/>
            <a:tailEnd/>
          </a:ln>
        </p:spPr>
        <p:txBody>
          <a:bodyPr/>
          <a:lstStyle/>
          <a:p>
            <a:endParaRPr lang="zh-CN" altLang="en-US"/>
          </a:p>
        </p:txBody>
      </p:sp>
      <p:cxnSp>
        <p:nvCxnSpPr>
          <p:cNvPr id="125" name="直接连接符 124"/>
          <p:cNvCxnSpPr/>
          <p:nvPr/>
        </p:nvCxnSpPr>
        <p:spPr bwMode="auto">
          <a:xfrm>
            <a:off x="599307" y="4294411"/>
            <a:ext cx="422275" cy="142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bwMode="auto">
          <a:xfrm flipV="1">
            <a:off x="645344" y="4221386"/>
            <a:ext cx="355600" cy="47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auto">
          <a:xfrm flipV="1">
            <a:off x="2907532" y="4297586"/>
            <a:ext cx="422275" cy="1111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auto">
          <a:xfrm>
            <a:off x="2921819" y="4221386"/>
            <a:ext cx="365125" cy="635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auto">
          <a:xfrm rot="10800000">
            <a:off x="651694" y="3786411"/>
            <a:ext cx="2611438" cy="317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auto">
          <a:xfrm rot="5400000">
            <a:off x="426269" y="4005486"/>
            <a:ext cx="439738"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bwMode="auto">
          <a:xfrm rot="5400000" flipH="1" flipV="1">
            <a:off x="3055169" y="4008661"/>
            <a:ext cx="433388"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auto">
          <a:xfrm rot="5400000" flipH="1" flipV="1">
            <a:off x="3028975" y="3996755"/>
            <a:ext cx="600075"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auto">
          <a:xfrm rot="10800000">
            <a:off x="602482" y="3702274"/>
            <a:ext cx="2722562" cy="317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auto">
          <a:xfrm rot="5400000">
            <a:off x="297682" y="4005486"/>
            <a:ext cx="592138" cy="15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42048" name="Picture 6" descr="s7500e"/>
          <p:cNvPicPr>
            <a:picLocks noChangeAspect="1" noChangeArrowheads="1"/>
          </p:cNvPicPr>
          <p:nvPr/>
        </p:nvPicPr>
        <p:blipFill>
          <a:blip r:embed="rId3" cstate="print"/>
          <a:srcRect/>
          <a:stretch>
            <a:fillRect/>
          </a:stretch>
        </p:blipFill>
        <p:spPr bwMode="auto">
          <a:xfrm>
            <a:off x="886644" y="3908649"/>
            <a:ext cx="508000" cy="841375"/>
          </a:xfrm>
          <a:prstGeom prst="rect">
            <a:avLst/>
          </a:prstGeom>
          <a:noFill/>
          <a:ln w="9525">
            <a:noFill/>
            <a:miter lim="800000"/>
            <a:headEnd/>
            <a:tailEnd/>
          </a:ln>
        </p:spPr>
      </p:pic>
      <p:pic>
        <p:nvPicPr>
          <p:cNvPr id="42049" name="Picture 5" descr="通用交换机"/>
          <p:cNvPicPr>
            <a:picLocks noChangeAspect="1" noChangeArrowheads="1"/>
          </p:cNvPicPr>
          <p:nvPr/>
        </p:nvPicPr>
        <p:blipFill>
          <a:blip r:embed="rId4" cstate="print"/>
          <a:srcRect/>
          <a:stretch>
            <a:fillRect/>
          </a:stretch>
        </p:blipFill>
        <p:spPr bwMode="auto">
          <a:xfrm>
            <a:off x="683444" y="5372324"/>
            <a:ext cx="515938" cy="631825"/>
          </a:xfrm>
          <a:prstGeom prst="rect">
            <a:avLst/>
          </a:prstGeom>
          <a:noFill/>
          <a:ln w="9525">
            <a:noFill/>
            <a:miter lim="800000"/>
            <a:headEnd/>
            <a:tailEnd/>
          </a:ln>
        </p:spPr>
      </p:pic>
      <p:pic>
        <p:nvPicPr>
          <p:cNvPr id="42050" name="Picture 5" descr="通用交换机"/>
          <p:cNvPicPr>
            <a:picLocks noChangeAspect="1" noChangeArrowheads="1"/>
          </p:cNvPicPr>
          <p:nvPr/>
        </p:nvPicPr>
        <p:blipFill>
          <a:blip r:embed="rId4" cstate="print"/>
          <a:srcRect/>
          <a:stretch>
            <a:fillRect/>
          </a:stretch>
        </p:blipFill>
        <p:spPr bwMode="auto">
          <a:xfrm>
            <a:off x="1907407" y="5372324"/>
            <a:ext cx="515937" cy="631825"/>
          </a:xfrm>
          <a:prstGeom prst="rect">
            <a:avLst/>
          </a:prstGeom>
          <a:noFill/>
          <a:ln w="9525">
            <a:noFill/>
            <a:miter lim="800000"/>
            <a:headEnd/>
            <a:tailEnd/>
          </a:ln>
        </p:spPr>
      </p:pic>
      <p:pic>
        <p:nvPicPr>
          <p:cNvPr id="42051" name="Picture 6" descr="s7500e"/>
          <p:cNvPicPr>
            <a:picLocks noChangeAspect="1" noChangeArrowheads="1"/>
          </p:cNvPicPr>
          <p:nvPr/>
        </p:nvPicPr>
        <p:blipFill>
          <a:blip r:embed="rId3" cstate="print"/>
          <a:srcRect/>
          <a:stretch>
            <a:fillRect/>
          </a:stretch>
        </p:blipFill>
        <p:spPr bwMode="auto">
          <a:xfrm>
            <a:off x="2490019" y="3908649"/>
            <a:ext cx="509588" cy="841375"/>
          </a:xfrm>
          <a:prstGeom prst="rect">
            <a:avLst/>
          </a:prstGeom>
          <a:noFill/>
          <a:ln w="9525">
            <a:noFill/>
            <a:miter lim="800000"/>
            <a:headEnd/>
            <a:tailEnd/>
          </a:ln>
        </p:spPr>
      </p:pic>
      <p:sp>
        <p:nvSpPr>
          <p:cNvPr id="42052" name="TextBox 254"/>
          <p:cNvSpPr txBox="1">
            <a:spLocks noChangeArrowheads="1"/>
          </p:cNvSpPr>
          <p:nvPr/>
        </p:nvSpPr>
        <p:spPr bwMode="auto">
          <a:xfrm>
            <a:off x="754882" y="5948586"/>
            <a:ext cx="400050" cy="261938"/>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42053" name="TextBox 255"/>
          <p:cNvSpPr txBox="1">
            <a:spLocks noChangeArrowheads="1"/>
          </p:cNvSpPr>
          <p:nvPr/>
        </p:nvSpPr>
        <p:spPr bwMode="auto">
          <a:xfrm>
            <a:off x="1835969" y="5948586"/>
            <a:ext cx="550863" cy="269875"/>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155" name="椭圆 154"/>
          <p:cNvSpPr/>
          <p:nvPr/>
        </p:nvSpPr>
        <p:spPr bwMode="auto">
          <a:xfrm>
            <a:off x="970782" y="4869086"/>
            <a:ext cx="288925" cy="7143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7" name="直接连接符 156"/>
          <p:cNvCxnSpPr/>
          <p:nvPr/>
        </p:nvCxnSpPr>
        <p:spPr bwMode="auto">
          <a:xfrm flipH="1">
            <a:off x="1043807" y="4653186"/>
            <a:ext cx="0" cy="3603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61" name="直接连接符 160"/>
          <p:cNvCxnSpPr/>
          <p:nvPr/>
        </p:nvCxnSpPr>
        <p:spPr bwMode="auto">
          <a:xfrm flipH="1">
            <a:off x="1120007" y="4724624"/>
            <a:ext cx="1587" cy="277812"/>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66" name="直接连接符 165"/>
          <p:cNvCxnSpPr/>
          <p:nvPr/>
        </p:nvCxnSpPr>
        <p:spPr bwMode="auto">
          <a:xfrm>
            <a:off x="2555107" y="4581749"/>
            <a:ext cx="0" cy="21590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67" name="直接连接符 166"/>
          <p:cNvCxnSpPr/>
          <p:nvPr/>
        </p:nvCxnSpPr>
        <p:spPr bwMode="auto">
          <a:xfrm flipH="1">
            <a:off x="1188269" y="4797649"/>
            <a:ext cx="1366838" cy="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84" name="直接连接符 183"/>
          <p:cNvCxnSpPr/>
          <p:nvPr/>
        </p:nvCxnSpPr>
        <p:spPr bwMode="auto">
          <a:xfrm flipH="1">
            <a:off x="2166169" y="5013549"/>
            <a:ext cx="604838" cy="35877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87" name="直接连接符 186"/>
          <p:cNvCxnSpPr/>
          <p:nvPr/>
        </p:nvCxnSpPr>
        <p:spPr bwMode="auto">
          <a:xfrm flipH="1" flipV="1">
            <a:off x="1115244" y="5013549"/>
            <a:ext cx="1050925" cy="358775"/>
          </a:xfrm>
          <a:prstGeom prst="line">
            <a:avLst/>
          </a:prstGeom>
          <a:ln w="12700">
            <a:solidFill>
              <a:schemeClr val="bg1">
                <a:lumMod val="50000"/>
              </a:schemeClr>
            </a:solidFill>
          </a:ln>
        </p:spPr>
        <p:style>
          <a:lnRef idx="2">
            <a:schemeClr val="accent4"/>
          </a:lnRef>
          <a:fillRef idx="0">
            <a:schemeClr val="accent4"/>
          </a:fillRef>
          <a:effectRef idx="1">
            <a:schemeClr val="accent4"/>
          </a:effectRef>
          <a:fontRef idx="minor">
            <a:schemeClr val="tx1"/>
          </a:fontRef>
        </p:style>
      </p:cxnSp>
      <p:cxnSp>
        <p:nvCxnSpPr>
          <p:cNvPr id="192" name="直接连接符 191"/>
          <p:cNvCxnSpPr/>
          <p:nvPr/>
        </p:nvCxnSpPr>
        <p:spPr bwMode="auto">
          <a:xfrm flipH="1">
            <a:off x="1331144" y="4653186"/>
            <a:ext cx="0" cy="21590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94" name="直接连接符 193"/>
          <p:cNvCxnSpPr/>
          <p:nvPr/>
        </p:nvCxnSpPr>
        <p:spPr bwMode="auto">
          <a:xfrm flipH="1">
            <a:off x="2771007" y="4724624"/>
            <a:ext cx="1587" cy="2889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95" name="直接连接符 194"/>
          <p:cNvCxnSpPr/>
          <p:nvPr/>
        </p:nvCxnSpPr>
        <p:spPr bwMode="auto">
          <a:xfrm flipH="1">
            <a:off x="1331144" y="4869086"/>
            <a:ext cx="1368425" cy="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96" name="直接连接符 195"/>
          <p:cNvCxnSpPr/>
          <p:nvPr/>
        </p:nvCxnSpPr>
        <p:spPr bwMode="auto">
          <a:xfrm flipH="1">
            <a:off x="2699569" y="4869086"/>
            <a:ext cx="0" cy="1444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200" name="椭圆 199"/>
          <p:cNvSpPr/>
          <p:nvPr/>
        </p:nvSpPr>
        <p:spPr bwMode="auto">
          <a:xfrm>
            <a:off x="2591619" y="4899249"/>
            <a:ext cx="288925" cy="714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066" name="矩形 243"/>
          <p:cNvSpPr>
            <a:spLocks noChangeArrowheads="1"/>
          </p:cNvSpPr>
          <p:nvPr/>
        </p:nvSpPr>
        <p:spPr bwMode="auto">
          <a:xfrm>
            <a:off x="970782" y="4581749"/>
            <a:ext cx="288925" cy="368300"/>
          </a:xfrm>
          <a:prstGeom prst="rect">
            <a:avLst/>
          </a:prstGeom>
          <a:noFill/>
          <a:ln w="9525">
            <a:noFill/>
            <a:miter lim="800000"/>
            <a:headEnd/>
            <a:tailEnd/>
          </a:ln>
        </p:spPr>
        <p:txBody>
          <a:bodyPr lIns="0" tIns="0" rIns="0" bIns="0">
            <a:spAutoFit/>
          </a:bodyPr>
          <a:lstStyle/>
          <a:p>
            <a:r>
              <a:rPr lang="en-US" altLang="zh-CN" sz="2400" b="1">
                <a:solidFill>
                  <a:srgbClr val="C00000"/>
                </a:solidFill>
              </a:rPr>
              <a:t>ⅹ</a:t>
            </a:r>
            <a:endParaRPr lang="zh-CN" altLang="en-US" sz="2400" b="1">
              <a:solidFill>
                <a:srgbClr val="C00000"/>
              </a:solidFill>
            </a:endParaRPr>
          </a:p>
        </p:txBody>
      </p:sp>
      <p:sp>
        <p:nvSpPr>
          <p:cNvPr id="42067" name="矩形 244"/>
          <p:cNvSpPr>
            <a:spLocks noChangeArrowheads="1"/>
          </p:cNvSpPr>
          <p:nvPr/>
        </p:nvSpPr>
        <p:spPr bwMode="auto">
          <a:xfrm>
            <a:off x="1762944" y="5084986"/>
            <a:ext cx="288925" cy="369888"/>
          </a:xfrm>
          <a:prstGeom prst="rect">
            <a:avLst/>
          </a:prstGeom>
          <a:noFill/>
          <a:ln w="9525">
            <a:noFill/>
            <a:miter lim="800000"/>
            <a:headEnd/>
            <a:tailEnd/>
          </a:ln>
        </p:spPr>
        <p:txBody>
          <a:bodyPr lIns="0" tIns="0" rIns="0" bIns="0">
            <a:spAutoFit/>
          </a:bodyPr>
          <a:lstStyle/>
          <a:p>
            <a:r>
              <a:rPr lang="en-US" altLang="zh-CN" sz="2400" b="1">
                <a:solidFill>
                  <a:srgbClr val="C00000"/>
                </a:solidFill>
              </a:rPr>
              <a:t>ⅹ</a:t>
            </a:r>
            <a:endParaRPr lang="zh-CN" altLang="en-US" sz="2400" b="1">
              <a:solidFill>
                <a:srgbClr val="C00000"/>
              </a:solidFill>
            </a:endParaRPr>
          </a:p>
        </p:txBody>
      </p:sp>
      <p:sp>
        <p:nvSpPr>
          <p:cNvPr id="42068" name="矩形 245"/>
          <p:cNvSpPr>
            <a:spLocks noChangeArrowheads="1"/>
          </p:cNvSpPr>
          <p:nvPr/>
        </p:nvSpPr>
        <p:spPr bwMode="auto">
          <a:xfrm>
            <a:off x="1259707" y="4653186"/>
            <a:ext cx="287337" cy="369888"/>
          </a:xfrm>
          <a:prstGeom prst="rect">
            <a:avLst/>
          </a:prstGeom>
          <a:noFill/>
          <a:ln w="9525">
            <a:noFill/>
            <a:miter lim="800000"/>
            <a:headEnd/>
            <a:tailEnd/>
          </a:ln>
        </p:spPr>
        <p:txBody>
          <a:bodyPr lIns="0" tIns="0" rIns="0" bIns="0">
            <a:spAutoFit/>
          </a:bodyPr>
          <a:lstStyle/>
          <a:p>
            <a:r>
              <a:rPr lang="en-US" altLang="zh-CN" sz="2400" b="1">
                <a:solidFill>
                  <a:srgbClr val="C00000"/>
                </a:solidFill>
              </a:rPr>
              <a:t>ⅹ</a:t>
            </a:r>
            <a:endParaRPr lang="zh-CN" altLang="en-US" sz="2400" b="1">
              <a:solidFill>
                <a:srgbClr val="C00000"/>
              </a:solidFill>
            </a:endParaRPr>
          </a:p>
        </p:txBody>
      </p:sp>
      <p:pic>
        <p:nvPicPr>
          <p:cNvPr id="42069" name="Picture 5" descr="通用交换机"/>
          <p:cNvPicPr>
            <a:picLocks noChangeAspect="1" noChangeArrowheads="1"/>
          </p:cNvPicPr>
          <p:nvPr/>
        </p:nvPicPr>
        <p:blipFill>
          <a:blip r:embed="rId4" cstate="print"/>
          <a:srcRect/>
          <a:stretch>
            <a:fillRect/>
          </a:stretch>
        </p:blipFill>
        <p:spPr bwMode="auto">
          <a:xfrm>
            <a:off x="2844032" y="5389786"/>
            <a:ext cx="515937" cy="631825"/>
          </a:xfrm>
          <a:prstGeom prst="rect">
            <a:avLst/>
          </a:prstGeom>
          <a:noFill/>
          <a:ln w="9525">
            <a:noFill/>
            <a:miter lim="800000"/>
            <a:headEnd/>
            <a:tailEnd/>
          </a:ln>
        </p:spPr>
      </p:pic>
      <p:cxnSp>
        <p:nvCxnSpPr>
          <p:cNvPr id="248" name="直接连接符 247"/>
          <p:cNvCxnSpPr/>
          <p:nvPr/>
        </p:nvCxnSpPr>
        <p:spPr bwMode="auto">
          <a:xfrm flipH="1" flipV="1">
            <a:off x="2699569" y="5013549"/>
            <a:ext cx="401638" cy="376237"/>
          </a:xfrm>
          <a:prstGeom prst="line">
            <a:avLst/>
          </a:prstGeom>
          <a:ln w="12700">
            <a:solidFill>
              <a:schemeClr val="bg1">
                <a:lumMod val="50000"/>
              </a:schemeClr>
            </a:solidFill>
          </a:ln>
        </p:spPr>
        <p:style>
          <a:lnRef idx="2">
            <a:schemeClr val="accent4"/>
          </a:lnRef>
          <a:fillRef idx="0">
            <a:schemeClr val="accent4"/>
          </a:fillRef>
          <a:effectRef idx="1">
            <a:schemeClr val="accent4"/>
          </a:effectRef>
          <a:fontRef idx="minor">
            <a:schemeClr val="tx1"/>
          </a:fontRef>
        </p:style>
      </p:cxnSp>
      <p:sp>
        <p:nvSpPr>
          <p:cNvPr id="42071" name="TextBox 255"/>
          <p:cNvSpPr txBox="1">
            <a:spLocks noChangeArrowheads="1"/>
          </p:cNvSpPr>
          <p:nvPr/>
        </p:nvSpPr>
        <p:spPr bwMode="auto">
          <a:xfrm>
            <a:off x="2915469" y="5948586"/>
            <a:ext cx="550863" cy="269875"/>
          </a:xfrm>
          <a:prstGeom prst="rect">
            <a:avLst/>
          </a:prstGeom>
          <a:noFill/>
          <a:ln w="9525">
            <a:noFill/>
            <a:miter lim="800000"/>
            <a:headEnd/>
            <a:tailEnd/>
          </a:ln>
        </p:spPr>
        <p:txBody>
          <a:bodyPr>
            <a:spAutoFit/>
          </a:bodyPr>
          <a:lstStyle/>
          <a:p>
            <a:r>
              <a:rPr lang="zh-CN" altLang="en-US" sz="1100"/>
              <a:t>非</a:t>
            </a:r>
            <a:r>
              <a:rPr lang="en-US" altLang="zh-CN" sz="1100"/>
              <a:t>PE</a:t>
            </a:r>
            <a:endParaRPr lang="zh-CN" altLang="en-US" sz="1100"/>
          </a:p>
        </p:txBody>
      </p:sp>
      <p:sp>
        <p:nvSpPr>
          <p:cNvPr id="253" name="Text Box 9"/>
          <p:cNvSpPr txBox="1">
            <a:spLocks noChangeArrowheads="1"/>
          </p:cNvSpPr>
          <p:nvPr/>
        </p:nvSpPr>
        <p:spPr bwMode="auto">
          <a:xfrm>
            <a:off x="4356100" y="4869160"/>
            <a:ext cx="4787900" cy="923330"/>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800" b="1" dirty="0">
                <a:solidFill>
                  <a:schemeClr val="bg1"/>
                </a:solidFill>
                <a:latin typeface="微软雅黑" pitchFamily="34" charset="-122"/>
                <a:ea typeface="微软雅黑" pitchFamily="34" charset="-122"/>
              </a:rPr>
              <a:t>③如果</a:t>
            </a:r>
            <a:r>
              <a:rPr kumimoji="1" lang="zh-CN" altLang="en-US" sz="1800" b="1" dirty="0" smtClean="0">
                <a:solidFill>
                  <a:schemeClr val="bg1"/>
                </a:solidFill>
                <a:latin typeface="微软雅黑" pitchFamily="34" charset="-122"/>
                <a:ea typeface="微软雅黑" pitchFamily="34" charset="-122"/>
              </a:rPr>
              <a:t>配置</a:t>
            </a:r>
            <a:r>
              <a:rPr kumimoji="1" lang="zh-CN" altLang="en-US" b="1" dirty="0">
                <a:solidFill>
                  <a:schemeClr val="bg1"/>
                </a:solidFill>
                <a:latin typeface="微软雅黑" pitchFamily="34" charset="-122"/>
                <a:ea typeface="微软雅黑" pitchFamily="34" charset="-122"/>
              </a:rPr>
              <a:t>为</a:t>
            </a:r>
            <a:r>
              <a:rPr kumimoji="1" lang="en-US" altLang="zh-CN" b="1" dirty="0" smtClean="0">
                <a:solidFill>
                  <a:schemeClr val="bg1"/>
                </a:solidFill>
                <a:latin typeface="微软雅黑" pitchFamily="34" charset="-122"/>
                <a:ea typeface="微软雅黑" pitchFamily="34" charset="-122"/>
              </a:rPr>
              <a:t>IRF3</a:t>
            </a:r>
            <a:r>
              <a:rPr kumimoji="1" lang="zh-CN" altLang="en-US" sz="1800" b="1" dirty="0" smtClean="0">
                <a:solidFill>
                  <a:schemeClr val="bg1"/>
                </a:solidFill>
                <a:latin typeface="微软雅黑" pitchFamily="34" charset="-122"/>
                <a:ea typeface="微软雅黑" pitchFamily="34" charset="-122"/>
              </a:rPr>
              <a:t>聚合</a:t>
            </a:r>
            <a:r>
              <a:rPr kumimoji="1" lang="zh-CN" altLang="en-US" sz="1800" b="1" dirty="0">
                <a:solidFill>
                  <a:schemeClr val="bg1"/>
                </a:solidFill>
                <a:latin typeface="微软雅黑" pitchFamily="34" charset="-122"/>
                <a:ea typeface="微软雅黑" pitchFamily="34" charset="-122"/>
              </a:rPr>
              <a:t>，</a:t>
            </a:r>
            <a:r>
              <a:rPr kumimoji="1" lang="en-US" altLang="zh-CN" sz="1800" b="1" dirty="0">
                <a:solidFill>
                  <a:schemeClr val="bg1"/>
                </a:solidFill>
                <a:latin typeface="微软雅黑" pitchFamily="34" charset="-122"/>
                <a:ea typeface="微软雅黑" pitchFamily="34" charset="-122"/>
              </a:rPr>
              <a:t>PE UpLink</a:t>
            </a:r>
            <a:r>
              <a:rPr kumimoji="1" lang="zh-CN" altLang="en-US" sz="1800" b="1" dirty="0">
                <a:solidFill>
                  <a:schemeClr val="bg1"/>
                </a:solidFill>
                <a:latin typeface="微软雅黑" pitchFamily="34" charset="-122"/>
                <a:ea typeface="微软雅黑" pitchFamily="34" charset="-122"/>
              </a:rPr>
              <a:t>聚合交叉连接，则双方都</a:t>
            </a:r>
            <a:r>
              <a:rPr kumimoji="1" lang="en-US" altLang="zh-CN" sz="1800" b="1" dirty="0">
                <a:solidFill>
                  <a:schemeClr val="bg1"/>
                </a:solidFill>
                <a:latin typeface="微软雅黑" pitchFamily="34" charset="-122"/>
                <a:ea typeface="微软雅黑" pitchFamily="34" charset="-122"/>
              </a:rPr>
              <a:t>block</a:t>
            </a:r>
          </a:p>
        </p:txBody>
      </p:sp>
    </p:spTree>
    <p:extLst>
      <p:ext uri="{BB962C8B-B14F-4D97-AF65-F5344CB8AC3E}">
        <p14:creationId xmlns:p14="http://schemas.microsoft.com/office/powerpoint/2010/main" val="21081676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3563888" cy="548680"/>
          </a:xfrm>
        </p:spPr>
        <p:txBody>
          <a:bodyPr>
            <a:normAutofit fontScale="90000"/>
          </a:bodyPr>
          <a:lstStyle/>
          <a:p>
            <a:pPr algn="l"/>
            <a:r>
              <a:rPr lang="zh-CN" altLang="en-US" sz="3200" b="1" dirty="0" smtClean="0">
                <a:solidFill>
                  <a:srgbClr val="C00000"/>
                </a:solidFill>
                <a:latin typeface="微软雅黑" pitchFamily="34" charset="-122"/>
                <a:ea typeface="微软雅黑" pitchFamily="34" charset="-122"/>
              </a:rPr>
              <a:t>为什么要引导</a:t>
            </a:r>
            <a:r>
              <a:rPr lang="en-US" altLang="zh-CN" sz="3200" b="1" dirty="0" smtClean="0">
                <a:solidFill>
                  <a:srgbClr val="C00000"/>
                </a:solidFill>
                <a:latin typeface="微软雅黑" pitchFamily="34" charset="-122"/>
                <a:ea typeface="微软雅黑" pitchFamily="34" charset="-122"/>
              </a:rPr>
              <a:t>IRF3?</a:t>
            </a:r>
          </a:p>
        </p:txBody>
      </p:sp>
      <p:sp>
        <p:nvSpPr>
          <p:cNvPr id="11267" name="Rectangle 3"/>
          <p:cNvSpPr>
            <a:spLocks noGrp="1" noChangeArrowheads="1"/>
          </p:cNvSpPr>
          <p:nvPr>
            <p:ph type="body" idx="1"/>
          </p:nvPr>
        </p:nvSpPr>
        <p:spPr>
          <a:xfrm>
            <a:off x="0" y="984210"/>
            <a:ext cx="9144000" cy="1944216"/>
          </a:xfrm>
          <a:solidFill>
            <a:schemeClr val="accent1">
              <a:lumMod val="75000"/>
            </a:schemeClr>
          </a:solidFill>
        </p:spPr>
        <p:txBody>
          <a:bodyPr/>
          <a:lstStyle/>
          <a:p>
            <a:pPr marL="0">
              <a:lnSpc>
                <a:spcPct val="150000"/>
              </a:lnSpc>
              <a:buNone/>
            </a:pPr>
            <a:r>
              <a:rPr kumimoji="1" lang="en-US" altLang="zh-CN" sz="1800" b="1" dirty="0" smtClean="0">
                <a:solidFill>
                  <a:schemeClr val="lt1"/>
                </a:solidFill>
                <a:latin typeface="微软雅黑" pitchFamily="34" charset="-122"/>
                <a:ea typeface="微软雅黑" pitchFamily="34" charset="-122"/>
              </a:rPr>
              <a:t>1</a:t>
            </a:r>
            <a:r>
              <a:rPr kumimoji="1" lang="zh-CN" altLang="en-US" sz="1800" b="1" dirty="0" smtClean="0">
                <a:solidFill>
                  <a:schemeClr val="lt1"/>
                </a:solidFill>
                <a:latin typeface="微软雅黑" pitchFamily="34" charset="-122"/>
                <a:ea typeface="微软雅黑" pitchFamily="34" charset="-122"/>
              </a:rPr>
              <a:t>、创新性技术！</a:t>
            </a:r>
          </a:p>
          <a:p>
            <a:pPr marL="0" indent="342900">
              <a:lnSpc>
                <a:spcPct val="150000"/>
              </a:lnSpc>
              <a:buNone/>
            </a:pPr>
            <a:r>
              <a:rPr kumimoji="1" lang="en-US" altLang="zh-CN" sz="1600" b="1" dirty="0" smtClean="0">
                <a:solidFill>
                  <a:schemeClr val="lt1"/>
                </a:solidFill>
                <a:latin typeface="微软雅黑" pitchFamily="34" charset="-122"/>
                <a:ea typeface="微软雅黑" pitchFamily="34" charset="-122"/>
              </a:rPr>
              <a:t>IRF3</a:t>
            </a:r>
            <a:r>
              <a:rPr kumimoji="1" lang="zh-CN" altLang="en-US" sz="1600" b="1" dirty="0" smtClean="0">
                <a:solidFill>
                  <a:schemeClr val="lt1"/>
                </a:solidFill>
                <a:latin typeface="微软雅黑" pitchFamily="34" charset="-122"/>
                <a:ea typeface="微软雅黑" pitchFamily="34" charset="-122"/>
              </a:rPr>
              <a:t>是继</a:t>
            </a:r>
            <a:r>
              <a:rPr kumimoji="1" lang="en-US" altLang="zh-CN" sz="1600" b="1" dirty="0" smtClean="0">
                <a:solidFill>
                  <a:schemeClr val="lt1"/>
                </a:solidFill>
                <a:latin typeface="微软雅黑" pitchFamily="34" charset="-122"/>
                <a:ea typeface="微软雅黑" pitchFamily="34" charset="-122"/>
              </a:rPr>
              <a:t>IRF2</a:t>
            </a:r>
            <a:r>
              <a:rPr kumimoji="1" lang="zh-CN" altLang="en-US" sz="1600" b="1" dirty="0" smtClean="0">
                <a:solidFill>
                  <a:schemeClr val="lt1"/>
                </a:solidFill>
                <a:latin typeface="微软雅黑" pitchFamily="34" charset="-122"/>
                <a:ea typeface="微软雅黑" pitchFamily="34" charset="-122"/>
              </a:rPr>
              <a:t>之后推出的最具创新性的技术，继承了</a:t>
            </a:r>
            <a:r>
              <a:rPr kumimoji="1" lang="en-US" altLang="zh-CN" sz="1600" b="1" dirty="0" smtClean="0">
                <a:solidFill>
                  <a:schemeClr val="lt1"/>
                </a:solidFill>
                <a:latin typeface="微软雅黑" pitchFamily="34" charset="-122"/>
                <a:ea typeface="微软雅黑" pitchFamily="34" charset="-122"/>
              </a:rPr>
              <a:t>IRF2</a:t>
            </a:r>
            <a:r>
              <a:rPr kumimoji="1" lang="zh-CN" altLang="en-US" sz="1600" b="1" dirty="0" smtClean="0">
                <a:solidFill>
                  <a:schemeClr val="lt1"/>
                </a:solidFill>
                <a:latin typeface="微软雅黑" pitchFamily="34" charset="-122"/>
                <a:ea typeface="微软雅黑" pitchFamily="34" charset="-122"/>
              </a:rPr>
              <a:t>的优点，并进一步给客户带来实实在在的价值，比如：进一步大幅简化管理配置、压缩网络层级、减少横向布线便于机房维护、方便扩容等。并且前向兼容部分在网设备，无硬件投资便可支持，最大限度保护客户投资。</a:t>
            </a:r>
          </a:p>
        </p:txBody>
      </p:sp>
      <p:sp>
        <p:nvSpPr>
          <p:cNvPr id="4" name="矩形 3"/>
          <p:cNvSpPr/>
          <p:nvPr/>
        </p:nvSpPr>
        <p:spPr>
          <a:xfrm>
            <a:off x="0" y="3000434"/>
            <a:ext cx="9144000" cy="1292662"/>
          </a:xfrm>
          <a:prstGeom prst="rect">
            <a:avLst/>
          </a:prstGeom>
          <a:solidFill>
            <a:schemeClr val="accent1">
              <a:lumMod val="75000"/>
            </a:schemeClr>
          </a:solidFill>
        </p:spPr>
        <p:txBody>
          <a:bodyPr wrap="square">
            <a:spAutoFit/>
          </a:bodyPr>
          <a:lstStyle/>
          <a:p>
            <a:pPr>
              <a:lnSpc>
                <a:spcPct val="150000"/>
              </a:lnSpc>
            </a:pPr>
            <a:r>
              <a:rPr kumimoji="1" lang="en-US" altLang="zh-CN" sz="2000" b="1" dirty="0" smtClean="0">
                <a:solidFill>
                  <a:schemeClr val="lt1"/>
                </a:solidFill>
                <a:latin typeface="微软雅黑" pitchFamily="34" charset="-122"/>
                <a:ea typeface="微软雅黑" pitchFamily="34" charset="-122"/>
              </a:rPr>
              <a:t>2</a:t>
            </a:r>
            <a:r>
              <a:rPr kumimoji="1" lang="zh-CN" altLang="en-US" sz="2000" b="1" dirty="0" smtClean="0">
                <a:solidFill>
                  <a:schemeClr val="lt1"/>
                </a:solidFill>
                <a:latin typeface="微软雅黑" pitchFamily="34" charset="-122"/>
                <a:ea typeface="微软雅黑" pitchFamily="34" charset="-122"/>
              </a:rPr>
              <a:t>、强竞争！</a:t>
            </a:r>
          </a:p>
          <a:p>
            <a:pPr indent="342900">
              <a:lnSpc>
                <a:spcPct val="150000"/>
              </a:lnSpc>
            </a:pPr>
            <a:r>
              <a:rPr kumimoji="1" lang="en-US" altLang="zh-CN" sz="1600" b="1" dirty="0" smtClean="0">
                <a:solidFill>
                  <a:schemeClr val="lt1"/>
                </a:solidFill>
                <a:latin typeface="微软雅黑" pitchFamily="34" charset="-122"/>
                <a:ea typeface="微软雅黑" pitchFamily="34" charset="-122"/>
              </a:rPr>
              <a:t>IRF3</a:t>
            </a:r>
            <a:r>
              <a:rPr kumimoji="1" lang="zh-CN" altLang="en-US" sz="1600" b="1" dirty="0" smtClean="0">
                <a:solidFill>
                  <a:schemeClr val="lt1"/>
                </a:solidFill>
                <a:latin typeface="微软雅黑" pitchFamily="34" charset="-122"/>
                <a:ea typeface="微软雅黑" pitchFamily="34" charset="-122"/>
              </a:rPr>
              <a:t>目前竞争形式非常明朗，只有思科能够在</a:t>
            </a:r>
            <a:r>
              <a:rPr kumimoji="1" lang="en-US" altLang="zh-CN" sz="1600" b="1" dirty="0" smtClean="0">
                <a:solidFill>
                  <a:schemeClr val="lt1"/>
                </a:solidFill>
                <a:latin typeface="微软雅黑" pitchFamily="34" charset="-122"/>
                <a:ea typeface="微软雅黑" pitchFamily="34" charset="-122"/>
              </a:rPr>
              <a:t>Nexus</a:t>
            </a:r>
            <a:r>
              <a:rPr kumimoji="1" lang="zh-CN" altLang="en-US" sz="1600" b="1" dirty="0" smtClean="0">
                <a:solidFill>
                  <a:schemeClr val="lt1"/>
                </a:solidFill>
                <a:latin typeface="微软雅黑" pitchFamily="34" charset="-122"/>
                <a:ea typeface="微软雅黑" pitchFamily="34" charset="-122"/>
              </a:rPr>
              <a:t>系列、</a:t>
            </a:r>
            <a:r>
              <a:rPr kumimoji="1" lang="en-US" altLang="zh-CN" sz="1600" b="1" dirty="0" smtClean="0">
                <a:solidFill>
                  <a:schemeClr val="lt1"/>
                </a:solidFill>
                <a:latin typeface="微软雅黑" pitchFamily="34" charset="-122"/>
                <a:ea typeface="微软雅黑" pitchFamily="34" charset="-122"/>
              </a:rPr>
              <a:t>Catalyst</a:t>
            </a:r>
            <a:r>
              <a:rPr kumimoji="1" lang="zh-CN" altLang="en-US" sz="1600" b="1" dirty="0" smtClean="0">
                <a:solidFill>
                  <a:schemeClr val="lt1"/>
                </a:solidFill>
                <a:latin typeface="微软雅黑" pitchFamily="34" charset="-122"/>
                <a:ea typeface="微软雅黑" pitchFamily="34" charset="-122"/>
              </a:rPr>
              <a:t>系列</a:t>
            </a:r>
            <a:r>
              <a:rPr kumimoji="1" lang="en-US" altLang="zh-CN" sz="1600" b="1" dirty="0" smtClean="0">
                <a:solidFill>
                  <a:schemeClr val="lt1"/>
                </a:solidFill>
                <a:latin typeface="微软雅黑" pitchFamily="34" charset="-122"/>
                <a:ea typeface="微软雅黑" pitchFamily="34" charset="-122"/>
              </a:rPr>
              <a:t>C6800</a:t>
            </a:r>
            <a:r>
              <a:rPr kumimoji="1" lang="zh-CN" altLang="en-US" sz="1600" b="1" dirty="0" smtClean="0">
                <a:solidFill>
                  <a:schemeClr val="lt1"/>
                </a:solidFill>
                <a:latin typeface="微软雅黑" pitchFamily="34" charset="-122"/>
                <a:ea typeface="微软雅黑" pitchFamily="34" charset="-122"/>
              </a:rPr>
              <a:t>上支持，其它友商都具有明显的短木板，能够和思科形成两张门票关系，是又一个重磅差异化利器。</a:t>
            </a:r>
          </a:p>
        </p:txBody>
      </p:sp>
      <p:sp>
        <p:nvSpPr>
          <p:cNvPr id="5" name="矩形 4"/>
          <p:cNvSpPr/>
          <p:nvPr/>
        </p:nvSpPr>
        <p:spPr>
          <a:xfrm>
            <a:off x="0" y="4368586"/>
            <a:ext cx="9144000" cy="1292662"/>
          </a:xfrm>
          <a:prstGeom prst="rect">
            <a:avLst/>
          </a:prstGeom>
          <a:solidFill>
            <a:schemeClr val="accent1">
              <a:lumMod val="75000"/>
            </a:schemeClr>
          </a:solidFill>
        </p:spPr>
        <p:txBody>
          <a:bodyPr wrap="square">
            <a:spAutoFit/>
          </a:bodyPr>
          <a:lstStyle/>
          <a:p>
            <a:pPr>
              <a:lnSpc>
                <a:spcPct val="150000"/>
              </a:lnSpc>
            </a:pPr>
            <a:r>
              <a:rPr kumimoji="1" lang="en-US" altLang="zh-CN" sz="2000" b="1" dirty="0" smtClean="0">
                <a:solidFill>
                  <a:schemeClr val="lt1"/>
                </a:solidFill>
                <a:latin typeface="微软雅黑" pitchFamily="34" charset="-122"/>
                <a:ea typeface="微软雅黑" pitchFamily="34" charset="-122"/>
              </a:rPr>
              <a:t>3</a:t>
            </a:r>
            <a:r>
              <a:rPr kumimoji="1" lang="zh-CN" altLang="en-US" sz="2000" b="1" dirty="0" smtClean="0">
                <a:solidFill>
                  <a:schemeClr val="lt1"/>
                </a:solidFill>
                <a:latin typeface="微软雅黑" pitchFamily="34" charset="-122"/>
                <a:ea typeface="微软雅黑" pitchFamily="34" charset="-122"/>
              </a:rPr>
              <a:t>、易引导！</a:t>
            </a:r>
          </a:p>
          <a:p>
            <a:pPr indent="342900">
              <a:lnSpc>
                <a:spcPct val="150000"/>
              </a:lnSpc>
            </a:pPr>
            <a:r>
              <a:rPr kumimoji="1" lang="en-US" altLang="zh-CN" sz="1600" b="1" dirty="0" smtClean="0">
                <a:solidFill>
                  <a:schemeClr val="lt1"/>
                </a:solidFill>
                <a:latin typeface="微软雅黑" pitchFamily="34" charset="-122"/>
                <a:ea typeface="微软雅黑" pitchFamily="34" charset="-122"/>
              </a:rPr>
              <a:t>IRF3</a:t>
            </a:r>
            <a:r>
              <a:rPr kumimoji="1" lang="zh-CN" altLang="en-US" sz="1600" b="1" dirty="0" smtClean="0">
                <a:solidFill>
                  <a:schemeClr val="lt1"/>
                </a:solidFill>
                <a:latin typeface="微软雅黑" pitchFamily="34" charset="-122"/>
                <a:ea typeface="微软雅黑" pitchFamily="34" charset="-122"/>
              </a:rPr>
              <a:t>对客户有现实价值，符合</a:t>
            </a:r>
            <a:r>
              <a:rPr kumimoji="1" lang="en-US" altLang="zh-CN" sz="1600" b="1" dirty="0" smtClean="0">
                <a:solidFill>
                  <a:schemeClr val="lt1"/>
                </a:solidFill>
                <a:latin typeface="微软雅黑" pitchFamily="34" charset="-122"/>
                <a:ea typeface="微软雅黑" pitchFamily="34" charset="-122"/>
              </a:rPr>
              <a:t>SDN</a:t>
            </a:r>
            <a:r>
              <a:rPr kumimoji="1" lang="zh-CN" altLang="en-US" sz="1600" b="1" dirty="0" smtClean="0">
                <a:solidFill>
                  <a:schemeClr val="lt1"/>
                </a:solidFill>
                <a:latin typeface="微软雅黑" pitchFamily="34" charset="-122"/>
                <a:ea typeface="微软雅黑" pitchFamily="34" charset="-122"/>
              </a:rPr>
              <a:t>网络发展趋势；架构上的差异不同于传统软件特性的差异，标书也更容易书写。</a:t>
            </a:r>
          </a:p>
        </p:txBody>
      </p:sp>
    </p:spTree>
    <p:extLst>
      <p:ext uri="{BB962C8B-B14F-4D97-AF65-F5344CB8AC3E}">
        <p14:creationId xmlns:p14="http://schemas.microsoft.com/office/powerpoint/2010/main" val="3389933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395536" y="332656"/>
            <a:ext cx="8229600" cy="864096"/>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4500" b="0" i="0" u="none" strike="noStrike" kern="1200" cap="none" spc="0" normalizeH="0" baseline="0" noProof="0" dirty="0" smtClean="0">
                <a:ln w="18415" cmpd="sng">
                  <a:solidFill>
                    <a:srgbClr val="C00000"/>
                  </a:solidFill>
                  <a:prstDash val="solid"/>
                </a:ln>
                <a:solidFill>
                  <a:srgbClr val="C00000"/>
                </a:solidFill>
                <a:uLnTx/>
                <a:uFillTx/>
                <a:latin typeface="微软雅黑" pitchFamily="34" charset="-122"/>
                <a:ea typeface="微软雅黑" pitchFamily="34" charset="-122"/>
                <a:cs typeface="+mj-cs"/>
              </a:rPr>
              <a:t>Contents</a:t>
            </a:r>
          </a:p>
        </p:txBody>
      </p:sp>
      <p:sp>
        <p:nvSpPr>
          <p:cNvPr id="70" name="Donut 32"/>
          <p:cNvSpPr>
            <a:spLocks noChangeArrowheads="1"/>
          </p:cNvSpPr>
          <p:nvPr/>
        </p:nvSpPr>
        <p:spPr bwMode="auto">
          <a:xfrm>
            <a:off x="3198516" y="1268760"/>
            <a:ext cx="1008112" cy="936103"/>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rgbClr val="C00000"/>
          </a:solidFill>
          <a:ln>
            <a:solidFill>
              <a:srgbClr val="C00000"/>
            </a:solidFill>
            <a:headEnd/>
            <a:tailEnd/>
          </a:ln>
        </p:spPr>
        <p:style>
          <a:lnRef idx="1">
            <a:schemeClr val="accent2"/>
          </a:lnRef>
          <a:fillRef idx="3">
            <a:schemeClr val="accent2"/>
          </a:fillRef>
          <a:effectRef idx="2">
            <a:schemeClr val="accent2"/>
          </a:effectRef>
          <a:fontRef idx="minor">
            <a:schemeClr val="lt1"/>
          </a:fontRef>
        </p:style>
        <p:txBody>
          <a:bodyPr anchor="ctr"/>
          <a:lstStyle/>
          <a:p>
            <a:pPr algn="ctr" defTabSz="457200">
              <a:defRPr/>
            </a:pPr>
            <a:endParaRPr lang="en-US" dirty="0">
              <a:solidFill>
                <a:prstClr val="black"/>
              </a:solidFill>
              <a:latin typeface=""/>
              <a:ea typeface="ＭＳ Ｐゴシック" pitchFamily="-108" charset="-128"/>
            </a:endParaRPr>
          </a:p>
        </p:txBody>
      </p:sp>
      <p:sp>
        <p:nvSpPr>
          <p:cNvPr id="71" name="Donut 32"/>
          <p:cNvSpPr>
            <a:spLocks noChangeArrowheads="1"/>
          </p:cNvSpPr>
          <p:nvPr/>
        </p:nvSpPr>
        <p:spPr bwMode="auto">
          <a:xfrm>
            <a:off x="3563888" y="2404248"/>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75" name="TextBox 74"/>
          <p:cNvSpPr txBox="1"/>
          <p:nvPr/>
        </p:nvSpPr>
        <p:spPr>
          <a:xfrm>
            <a:off x="4502453" y="4865551"/>
            <a:ext cx="3438762"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竞争分析及答疑</a:t>
            </a:r>
          </a:p>
        </p:txBody>
      </p:sp>
      <p:sp>
        <p:nvSpPr>
          <p:cNvPr id="76" name="TextBox 75"/>
          <p:cNvSpPr txBox="1"/>
          <p:nvPr/>
        </p:nvSpPr>
        <p:spPr>
          <a:xfrm>
            <a:off x="4839831" y="3667061"/>
            <a:ext cx="4156907"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典型组网及最佳实践</a:t>
            </a:r>
          </a:p>
        </p:txBody>
      </p:sp>
      <p:sp>
        <p:nvSpPr>
          <p:cNvPr id="77" name="TextBox 76"/>
          <p:cNvSpPr txBox="1"/>
          <p:nvPr/>
        </p:nvSpPr>
        <p:spPr>
          <a:xfrm>
            <a:off x="4516647" y="1491139"/>
            <a:ext cx="3079689"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的前世与今生</a:t>
            </a:r>
          </a:p>
        </p:txBody>
      </p:sp>
      <p:sp>
        <p:nvSpPr>
          <p:cNvPr id="78" name="TextBox 77"/>
          <p:cNvSpPr txBox="1"/>
          <p:nvPr/>
        </p:nvSpPr>
        <p:spPr>
          <a:xfrm>
            <a:off x="4899581" y="2516902"/>
            <a:ext cx="2361544" cy="523220"/>
          </a:xfrm>
          <a:prstGeom prst="rect">
            <a:avLst/>
          </a:prstGeom>
          <a:noFill/>
        </p:spPr>
        <p:txBody>
          <a:bodyPr wrap="none" rtlCol="0">
            <a:spAutoFit/>
          </a:bodyPr>
          <a:lstStyle/>
          <a:p>
            <a:r>
              <a:rPr lang="en-US" altLang="zh-CN" sz="2800" dirty="0">
                <a:ln w="18415" cmpd="sng">
                  <a:solidFill>
                    <a:srgbClr val="C00000"/>
                  </a:solidFill>
                  <a:prstDash val="solid"/>
                </a:ln>
                <a:solidFill>
                  <a:srgbClr val="C00000"/>
                </a:solidFill>
                <a:latin typeface="微软雅黑" pitchFamily="34" charset="-122"/>
                <a:ea typeface="微软雅黑" pitchFamily="34" charset="-122"/>
              </a:rPr>
              <a:t>IRF3</a:t>
            </a:r>
            <a:r>
              <a:rPr lang="zh-CN" altLang="en-US" sz="2800" dirty="0">
                <a:ln w="18415" cmpd="sng">
                  <a:solidFill>
                    <a:srgbClr val="C00000"/>
                  </a:solidFill>
                  <a:prstDash val="solid"/>
                </a:ln>
                <a:solidFill>
                  <a:srgbClr val="C00000"/>
                </a:solidFill>
                <a:latin typeface="微软雅黑" pitchFamily="34" charset="-122"/>
                <a:ea typeface="微软雅黑" pitchFamily="34" charset="-122"/>
              </a:rPr>
              <a:t>技术原理</a:t>
            </a:r>
          </a:p>
        </p:txBody>
      </p:sp>
      <p:sp>
        <p:nvSpPr>
          <p:cNvPr id="79" name="Freeform 36"/>
          <p:cNvSpPr>
            <a:spLocks/>
          </p:cNvSpPr>
          <p:nvPr/>
        </p:nvSpPr>
        <p:spPr bwMode="auto">
          <a:xfrm>
            <a:off x="4040519" y="2832962"/>
            <a:ext cx="128403" cy="235997"/>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0" name="Freeform 37"/>
          <p:cNvSpPr>
            <a:spLocks/>
          </p:cNvSpPr>
          <p:nvPr/>
        </p:nvSpPr>
        <p:spPr bwMode="auto">
          <a:xfrm>
            <a:off x="4227572" y="2756552"/>
            <a:ext cx="128403" cy="312408"/>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1" name="Freeform 37"/>
          <p:cNvSpPr>
            <a:spLocks/>
          </p:cNvSpPr>
          <p:nvPr/>
        </p:nvSpPr>
        <p:spPr bwMode="auto">
          <a:xfrm>
            <a:off x="3847450" y="2582035"/>
            <a:ext cx="138994" cy="486924"/>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25" name="云形 24"/>
          <p:cNvSpPr/>
          <p:nvPr/>
        </p:nvSpPr>
        <p:spPr>
          <a:xfrm>
            <a:off x="3491880" y="4959198"/>
            <a:ext cx="561906" cy="325370"/>
          </a:xfrm>
          <a:prstGeom prst="cloud">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0" descr="S5000"/>
          <p:cNvPicPr>
            <a:picLocks noChangeAspect="1" noChangeArrowheads="1"/>
          </p:cNvPicPr>
          <p:nvPr/>
        </p:nvPicPr>
        <p:blipFill>
          <a:blip r:embed="rId3" cstate="print">
            <a:duotone>
              <a:prstClr val="black"/>
              <a:schemeClr val="bg1">
                <a:lumMod val="95000"/>
                <a:tint val="45000"/>
                <a:satMod val="400000"/>
              </a:schemeClr>
            </a:duotone>
          </a:blip>
          <a:srcRect/>
          <a:stretch>
            <a:fillRect/>
          </a:stretch>
        </p:blipFill>
        <p:spPr bwMode="auto">
          <a:xfrm>
            <a:off x="3420147" y="1556792"/>
            <a:ext cx="602744" cy="421035"/>
          </a:xfrm>
          <a:prstGeom prst="rect">
            <a:avLst/>
          </a:prstGeom>
          <a:noFill/>
        </p:spPr>
      </p:pic>
      <p:pic>
        <p:nvPicPr>
          <p:cNvPr id="19" name="Picture 9" descr="SecBlade AFC模块(具象)"/>
          <p:cNvPicPr>
            <a:picLocks noChangeAspect="1" noChangeArrowheads="1"/>
          </p:cNvPicPr>
          <p:nvPr/>
        </p:nvPicPr>
        <p:blipFill>
          <a:blip r:embed="rId4" cstate="print">
            <a:grayscl/>
          </a:blip>
          <a:srcRect/>
          <a:stretch>
            <a:fillRect/>
          </a:stretch>
        </p:blipFill>
        <p:spPr bwMode="auto">
          <a:xfrm>
            <a:off x="3708580" y="3772400"/>
            <a:ext cx="706041" cy="446776"/>
          </a:xfrm>
          <a:prstGeom prst="rect">
            <a:avLst/>
          </a:prstGeom>
          <a:noFill/>
        </p:spPr>
      </p:pic>
      <p:grpSp>
        <p:nvGrpSpPr>
          <p:cNvPr id="50" name="组合 49"/>
          <p:cNvGrpSpPr/>
          <p:nvPr/>
        </p:nvGrpSpPr>
        <p:grpSpPr>
          <a:xfrm>
            <a:off x="539552" y="2636763"/>
            <a:ext cx="2393950" cy="1584325"/>
            <a:chOff x="755576" y="2352675"/>
            <a:chExt cx="2393950" cy="1584325"/>
          </a:xfrm>
        </p:grpSpPr>
        <p:grpSp>
          <p:nvGrpSpPr>
            <p:cNvPr id="21" name="Group 30"/>
            <p:cNvGrpSpPr>
              <a:grpSpLocks/>
            </p:cNvGrpSpPr>
            <p:nvPr/>
          </p:nvGrpSpPr>
          <p:grpSpPr bwMode="auto">
            <a:xfrm>
              <a:off x="755576" y="2497138"/>
              <a:ext cx="2376487" cy="1439862"/>
              <a:chOff x="4263" y="2363"/>
              <a:chExt cx="931" cy="1042"/>
            </a:xfrm>
          </p:grpSpPr>
          <p:grpSp>
            <p:nvGrpSpPr>
              <p:cNvPr id="22" name="Group 31"/>
              <p:cNvGrpSpPr>
                <a:grpSpLocks/>
              </p:cNvGrpSpPr>
              <p:nvPr/>
            </p:nvGrpSpPr>
            <p:grpSpPr bwMode="auto">
              <a:xfrm>
                <a:off x="4263" y="2387"/>
                <a:ext cx="903" cy="1018"/>
                <a:chOff x="1383" y="460"/>
                <a:chExt cx="744" cy="924"/>
              </a:xfrm>
            </p:grpSpPr>
            <p:pic>
              <p:nvPicPr>
                <p:cNvPr id="27" name="Picture 32" descr="中继器"/>
                <p:cNvPicPr>
                  <a:picLocks noChangeAspect="1" noChangeArrowheads="1"/>
                </p:cNvPicPr>
                <p:nvPr/>
              </p:nvPicPr>
              <p:blipFill>
                <a:blip r:embed="rId5" cstate="print"/>
                <a:srcRect/>
                <a:stretch>
                  <a:fillRect/>
                </a:stretch>
              </p:blipFill>
              <p:spPr bwMode="auto">
                <a:xfrm>
                  <a:off x="1383" y="550"/>
                  <a:ext cx="743" cy="834"/>
                </a:xfrm>
                <a:prstGeom prst="rect">
                  <a:avLst/>
                </a:prstGeom>
                <a:noFill/>
                <a:ln w="9525">
                  <a:noFill/>
                  <a:miter lim="800000"/>
                  <a:headEnd/>
                  <a:tailEnd/>
                </a:ln>
              </p:spPr>
            </p:pic>
            <p:pic>
              <p:nvPicPr>
                <p:cNvPr id="28" name="Picture 33" descr="通用交换机"/>
                <p:cNvPicPr>
                  <a:picLocks noChangeAspect="1" noChangeArrowheads="1"/>
                </p:cNvPicPr>
                <p:nvPr/>
              </p:nvPicPr>
              <p:blipFill>
                <a:blip r:embed="rId6" cstate="print"/>
                <a:srcRect/>
                <a:stretch>
                  <a:fillRect/>
                </a:stretch>
              </p:blipFill>
              <p:spPr bwMode="auto">
                <a:xfrm>
                  <a:off x="1383" y="460"/>
                  <a:ext cx="744" cy="539"/>
                </a:xfrm>
                <a:prstGeom prst="rect">
                  <a:avLst/>
                </a:prstGeom>
                <a:noFill/>
                <a:ln w="9525">
                  <a:noFill/>
                  <a:miter lim="800000"/>
                  <a:headEnd/>
                  <a:tailEnd/>
                </a:ln>
              </p:spPr>
            </p:pic>
          </p:grpSp>
          <p:sp>
            <p:nvSpPr>
              <p:cNvPr id="26" name="Freeform 34"/>
              <p:cNvSpPr>
                <a:spLocks/>
              </p:cNvSpPr>
              <p:nvPr/>
            </p:nvSpPr>
            <p:spPr bwMode="auto">
              <a:xfrm>
                <a:off x="4264" y="2363"/>
                <a:ext cx="930" cy="1042"/>
              </a:xfrm>
              <a:custGeom>
                <a:avLst/>
                <a:gdLst>
                  <a:gd name="T0" fmla="*/ 0 w 952"/>
                  <a:gd name="T1" fmla="*/ 234 h 1066"/>
                  <a:gd name="T2" fmla="*/ 444 w 952"/>
                  <a:gd name="T3" fmla="*/ 0 h 1066"/>
                  <a:gd name="T4" fmla="*/ 888 w 952"/>
                  <a:gd name="T5" fmla="*/ 234 h 1066"/>
                  <a:gd name="T6" fmla="*/ 888 w 952"/>
                  <a:gd name="T7" fmla="*/ 763 h 1066"/>
                  <a:gd name="T8" fmla="*/ 423 w 952"/>
                  <a:gd name="T9" fmla="*/ 996 h 1066"/>
                  <a:gd name="T10" fmla="*/ 0 w 952"/>
                  <a:gd name="T11" fmla="*/ 763 h 1066"/>
                  <a:gd name="T12" fmla="*/ 0 w 952"/>
                  <a:gd name="T13" fmla="*/ 234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cap="flat" cmpd="sng">
                <a:solidFill>
                  <a:srgbClr val="C0C0C0"/>
                </a:solidFill>
                <a:prstDash val="solid"/>
                <a:round/>
                <a:headEnd type="none" w="med" len="med"/>
                <a:tailEnd type="none" w="med" len="med"/>
              </a:ln>
            </p:spPr>
            <p:txBody>
              <a:bodyPr/>
              <a:lstStyle/>
              <a:p>
                <a:pPr algn="ctr" fontAlgn="base">
                  <a:spcBef>
                    <a:spcPct val="0"/>
                  </a:spcBef>
                  <a:spcAft>
                    <a:spcPct val="0"/>
                  </a:spcAft>
                </a:pPr>
                <a:endParaRPr lang="zh-CN" altLang="en-US">
                  <a:solidFill>
                    <a:srgbClr val="000000"/>
                  </a:solidFill>
                  <a:latin typeface="Arial" charset="0"/>
                </a:endParaRPr>
              </a:p>
            </p:txBody>
          </p:sp>
        </p:grpSp>
        <p:grpSp>
          <p:nvGrpSpPr>
            <p:cNvPr id="29" name="Group 445"/>
            <p:cNvGrpSpPr>
              <a:grpSpLocks/>
            </p:cNvGrpSpPr>
            <p:nvPr/>
          </p:nvGrpSpPr>
          <p:grpSpPr bwMode="auto">
            <a:xfrm>
              <a:off x="1276276" y="2352675"/>
              <a:ext cx="576262" cy="576263"/>
              <a:chOff x="1768" y="187"/>
              <a:chExt cx="2860" cy="2807"/>
            </a:xfrm>
          </p:grpSpPr>
          <p:pic>
            <p:nvPicPr>
              <p:cNvPr id="30"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1"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32"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33" name="Group 445"/>
            <p:cNvGrpSpPr>
              <a:grpSpLocks/>
            </p:cNvGrpSpPr>
            <p:nvPr/>
          </p:nvGrpSpPr>
          <p:grpSpPr bwMode="auto">
            <a:xfrm>
              <a:off x="2068438" y="2352675"/>
              <a:ext cx="576263" cy="576263"/>
              <a:chOff x="1768" y="187"/>
              <a:chExt cx="2860" cy="2807"/>
            </a:xfrm>
          </p:grpSpPr>
          <p:pic>
            <p:nvPicPr>
              <p:cNvPr id="34"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5"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36"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37" name="Group 445"/>
            <p:cNvGrpSpPr>
              <a:grpSpLocks/>
            </p:cNvGrpSpPr>
            <p:nvPr/>
          </p:nvGrpSpPr>
          <p:grpSpPr bwMode="auto">
            <a:xfrm>
              <a:off x="809551" y="3360738"/>
              <a:ext cx="574675" cy="576262"/>
              <a:chOff x="1768" y="187"/>
              <a:chExt cx="2860" cy="2807"/>
            </a:xfrm>
          </p:grpSpPr>
          <p:pic>
            <p:nvPicPr>
              <p:cNvPr id="38"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9"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40"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41" name="Group 445"/>
            <p:cNvGrpSpPr>
              <a:grpSpLocks/>
            </p:cNvGrpSpPr>
            <p:nvPr/>
          </p:nvGrpSpPr>
          <p:grpSpPr bwMode="auto">
            <a:xfrm>
              <a:off x="2573263" y="3360738"/>
              <a:ext cx="576263" cy="576262"/>
              <a:chOff x="1768" y="187"/>
              <a:chExt cx="2860" cy="2807"/>
            </a:xfrm>
          </p:grpSpPr>
          <p:pic>
            <p:nvPicPr>
              <p:cNvPr id="42"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43"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44"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cxnSp>
          <p:nvCxnSpPr>
            <p:cNvPr id="45" name="直接连接符 44"/>
            <p:cNvCxnSpPr/>
            <p:nvPr/>
          </p:nvCxnSpPr>
          <p:spPr>
            <a:xfrm>
              <a:off x="1852538" y="2640013"/>
              <a:ext cx="2159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096888" y="2865438"/>
              <a:ext cx="468313" cy="495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204838" y="2865438"/>
              <a:ext cx="1152525" cy="531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2357363" y="2928938"/>
              <a:ext cx="503238" cy="431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1565201" y="2865438"/>
              <a:ext cx="1008062" cy="641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Donut 32"/>
          <p:cNvSpPr>
            <a:spLocks noChangeArrowheads="1"/>
          </p:cNvSpPr>
          <p:nvPr/>
        </p:nvSpPr>
        <p:spPr bwMode="auto">
          <a:xfrm>
            <a:off x="3564564" y="3556376"/>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52" name="Donut 32"/>
          <p:cNvSpPr>
            <a:spLocks noChangeArrowheads="1"/>
          </p:cNvSpPr>
          <p:nvPr/>
        </p:nvSpPr>
        <p:spPr bwMode="auto">
          <a:xfrm>
            <a:off x="3275856" y="4708504"/>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Tree>
    <p:extLst>
      <p:ext uri="{BB962C8B-B14F-4D97-AF65-F5344CB8AC3E}">
        <p14:creationId xmlns:p14="http://schemas.microsoft.com/office/powerpoint/2010/main" val="495352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395536" y="332656"/>
            <a:ext cx="8229600" cy="864096"/>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4500" b="0" i="0" u="none" strike="noStrike" kern="1200" cap="none" spc="0" normalizeH="0" baseline="0" noProof="0" dirty="0" smtClean="0">
                <a:ln w="18415" cmpd="sng">
                  <a:solidFill>
                    <a:srgbClr val="C00000"/>
                  </a:solidFill>
                  <a:prstDash val="solid"/>
                </a:ln>
                <a:solidFill>
                  <a:srgbClr val="C00000"/>
                </a:solidFill>
                <a:uLnTx/>
                <a:uFillTx/>
                <a:latin typeface="微软雅黑" pitchFamily="34" charset="-122"/>
                <a:ea typeface="微软雅黑" pitchFamily="34" charset="-122"/>
                <a:cs typeface="+mj-cs"/>
              </a:rPr>
              <a:t>Contents</a:t>
            </a:r>
          </a:p>
        </p:txBody>
      </p:sp>
      <p:sp>
        <p:nvSpPr>
          <p:cNvPr id="70" name="Donut 32"/>
          <p:cNvSpPr>
            <a:spLocks noChangeArrowheads="1"/>
          </p:cNvSpPr>
          <p:nvPr/>
        </p:nvSpPr>
        <p:spPr bwMode="auto">
          <a:xfrm>
            <a:off x="3198516" y="1268760"/>
            <a:ext cx="1008112" cy="936103"/>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rgbClr val="C00000"/>
          </a:solidFill>
          <a:ln>
            <a:solidFill>
              <a:srgbClr val="C00000"/>
            </a:solidFill>
            <a:headEnd/>
            <a:tailEnd/>
          </a:ln>
        </p:spPr>
        <p:style>
          <a:lnRef idx="1">
            <a:schemeClr val="accent2"/>
          </a:lnRef>
          <a:fillRef idx="3">
            <a:schemeClr val="accent2"/>
          </a:fillRef>
          <a:effectRef idx="2">
            <a:schemeClr val="accent2"/>
          </a:effectRef>
          <a:fontRef idx="minor">
            <a:schemeClr val="lt1"/>
          </a:fontRef>
        </p:style>
        <p:txBody>
          <a:bodyPr anchor="ctr"/>
          <a:lstStyle/>
          <a:p>
            <a:pPr algn="ctr" defTabSz="457200">
              <a:defRPr/>
            </a:pPr>
            <a:endParaRPr lang="en-US" dirty="0">
              <a:solidFill>
                <a:prstClr val="black"/>
              </a:solidFill>
              <a:latin typeface=""/>
              <a:ea typeface="ＭＳ Ｐゴシック" pitchFamily="-108" charset="-128"/>
            </a:endParaRPr>
          </a:p>
        </p:txBody>
      </p:sp>
      <p:sp>
        <p:nvSpPr>
          <p:cNvPr id="71" name="Donut 32"/>
          <p:cNvSpPr>
            <a:spLocks noChangeArrowheads="1"/>
          </p:cNvSpPr>
          <p:nvPr/>
        </p:nvSpPr>
        <p:spPr bwMode="auto">
          <a:xfrm>
            <a:off x="3563888" y="2404248"/>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75" name="TextBox 74"/>
          <p:cNvSpPr txBox="1"/>
          <p:nvPr/>
        </p:nvSpPr>
        <p:spPr>
          <a:xfrm>
            <a:off x="4502453" y="4865551"/>
            <a:ext cx="3438762"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竞争分析及答疑</a:t>
            </a:r>
          </a:p>
        </p:txBody>
      </p:sp>
      <p:sp>
        <p:nvSpPr>
          <p:cNvPr id="76" name="TextBox 75"/>
          <p:cNvSpPr txBox="1"/>
          <p:nvPr/>
        </p:nvSpPr>
        <p:spPr>
          <a:xfrm>
            <a:off x="4839831" y="3667061"/>
            <a:ext cx="4156907"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典型组网及最佳实践</a:t>
            </a:r>
          </a:p>
        </p:txBody>
      </p:sp>
      <p:sp>
        <p:nvSpPr>
          <p:cNvPr id="77" name="TextBox 76"/>
          <p:cNvSpPr txBox="1"/>
          <p:nvPr/>
        </p:nvSpPr>
        <p:spPr>
          <a:xfrm>
            <a:off x="4516647" y="1491139"/>
            <a:ext cx="3079689" cy="523220"/>
          </a:xfrm>
          <a:prstGeom prst="rect">
            <a:avLst/>
          </a:prstGeom>
          <a:noFill/>
        </p:spPr>
        <p:txBody>
          <a:bodyPr wrap="none" rtlCol="0">
            <a:spAutoFit/>
          </a:bodyPr>
          <a:lstStyle/>
          <a:p>
            <a:r>
              <a:rPr lang="en-US" altLang="zh-CN" sz="2800" dirty="0" smtClean="0">
                <a:ln w="18415" cmpd="sng">
                  <a:solidFill>
                    <a:srgbClr val="C00000"/>
                  </a:solidFill>
                  <a:prstDash val="solid"/>
                </a:ln>
                <a:solidFill>
                  <a:srgbClr val="C00000"/>
                </a:solidFill>
                <a:latin typeface="微软雅黑" pitchFamily="34" charset="-122"/>
                <a:ea typeface="微软雅黑" pitchFamily="34" charset="-122"/>
              </a:rPr>
              <a:t>IRF3</a:t>
            </a:r>
            <a:r>
              <a:rPr lang="zh-CN" altLang="en-US" sz="2800" dirty="0" smtClean="0">
                <a:ln w="18415" cmpd="sng">
                  <a:solidFill>
                    <a:srgbClr val="C00000"/>
                  </a:solidFill>
                  <a:prstDash val="solid"/>
                </a:ln>
                <a:solidFill>
                  <a:srgbClr val="C00000"/>
                </a:solidFill>
                <a:latin typeface="微软雅黑" pitchFamily="34" charset="-122"/>
                <a:ea typeface="微软雅黑" pitchFamily="34" charset="-122"/>
              </a:rPr>
              <a:t>的前世与今生</a:t>
            </a:r>
            <a:endParaRPr lang="zh-CN" altLang="en-US" sz="2800" dirty="0">
              <a:ln w="18415" cmpd="sng">
                <a:solidFill>
                  <a:srgbClr val="C00000"/>
                </a:solidFill>
                <a:prstDash val="solid"/>
              </a:ln>
              <a:solidFill>
                <a:srgbClr val="C00000"/>
              </a:solidFill>
              <a:latin typeface="微软雅黑" pitchFamily="34" charset="-122"/>
              <a:ea typeface="微软雅黑" pitchFamily="34" charset="-122"/>
            </a:endParaRPr>
          </a:p>
        </p:txBody>
      </p:sp>
      <p:sp>
        <p:nvSpPr>
          <p:cNvPr id="78" name="TextBox 77"/>
          <p:cNvSpPr txBox="1"/>
          <p:nvPr/>
        </p:nvSpPr>
        <p:spPr>
          <a:xfrm>
            <a:off x="4899581" y="2516902"/>
            <a:ext cx="2361544"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技术原理</a:t>
            </a:r>
          </a:p>
        </p:txBody>
      </p:sp>
      <p:sp>
        <p:nvSpPr>
          <p:cNvPr id="79" name="Freeform 36"/>
          <p:cNvSpPr>
            <a:spLocks/>
          </p:cNvSpPr>
          <p:nvPr/>
        </p:nvSpPr>
        <p:spPr bwMode="auto">
          <a:xfrm>
            <a:off x="4040519" y="2832962"/>
            <a:ext cx="128403" cy="235997"/>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0" name="Freeform 37"/>
          <p:cNvSpPr>
            <a:spLocks/>
          </p:cNvSpPr>
          <p:nvPr/>
        </p:nvSpPr>
        <p:spPr bwMode="auto">
          <a:xfrm>
            <a:off x="4227572" y="2756552"/>
            <a:ext cx="128403" cy="312408"/>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1" name="Freeform 37"/>
          <p:cNvSpPr>
            <a:spLocks/>
          </p:cNvSpPr>
          <p:nvPr/>
        </p:nvSpPr>
        <p:spPr bwMode="auto">
          <a:xfrm>
            <a:off x="3847450" y="2582035"/>
            <a:ext cx="138994" cy="486924"/>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25" name="云形 24"/>
          <p:cNvSpPr/>
          <p:nvPr/>
        </p:nvSpPr>
        <p:spPr>
          <a:xfrm>
            <a:off x="3491880" y="4959198"/>
            <a:ext cx="561906" cy="325370"/>
          </a:xfrm>
          <a:prstGeom prst="cloud">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0" descr="S5000"/>
          <p:cNvPicPr>
            <a:picLocks noChangeAspect="1" noChangeArrowheads="1"/>
          </p:cNvPicPr>
          <p:nvPr/>
        </p:nvPicPr>
        <p:blipFill>
          <a:blip r:embed="rId3" cstate="print">
            <a:duotone>
              <a:prstClr val="black"/>
              <a:schemeClr val="bg1">
                <a:lumMod val="95000"/>
                <a:tint val="45000"/>
                <a:satMod val="400000"/>
              </a:schemeClr>
            </a:duotone>
          </a:blip>
          <a:srcRect/>
          <a:stretch>
            <a:fillRect/>
          </a:stretch>
        </p:blipFill>
        <p:spPr bwMode="auto">
          <a:xfrm>
            <a:off x="3420147" y="1556792"/>
            <a:ext cx="602744" cy="421035"/>
          </a:xfrm>
          <a:prstGeom prst="rect">
            <a:avLst/>
          </a:prstGeom>
          <a:noFill/>
        </p:spPr>
      </p:pic>
      <p:pic>
        <p:nvPicPr>
          <p:cNvPr id="19" name="Picture 9" descr="SecBlade AFC模块(具象)"/>
          <p:cNvPicPr>
            <a:picLocks noChangeAspect="1" noChangeArrowheads="1"/>
          </p:cNvPicPr>
          <p:nvPr/>
        </p:nvPicPr>
        <p:blipFill>
          <a:blip r:embed="rId4" cstate="print">
            <a:grayscl/>
          </a:blip>
          <a:srcRect/>
          <a:stretch>
            <a:fillRect/>
          </a:stretch>
        </p:blipFill>
        <p:spPr bwMode="auto">
          <a:xfrm>
            <a:off x="3708580" y="3772400"/>
            <a:ext cx="706041" cy="446776"/>
          </a:xfrm>
          <a:prstGeom prst="rect">
            <a:avLst/>
          </a:prstGeom>
          <a:noFill/>
        </p:spPr>
      </p:pic>
      <p:grpSp>
        <p:nvGrpSpPr>
          <p:cNvPr id="50" name="组合 49"/>
          <p:cNvGrpSpPr/>
          <p:nvPr/>
        </p:nvGrpSpPr>
        <p:grpSpPr>
          <a:xfrm>
            <a:off x="539552" y="2636763"/>
            <a:ext cx="2393950" cy="1584325"/>
            <a:chOff x="755576" y="2352675"/>
            <a:chExt cx="2393950" cy="1584325"/>
          </a:xfrm>
        </p:grpSpPr>
        <p:grpSp>
          <p:nvGrpSpPr>
            <p:cNvPr id="21" name="Group 30"/>
            <p:cNvGrpSpPr>
              <a:grpSpLocks/>
            </p:cNvGrpSpPr>
            <p:nvPr/>
          </p:nvGrpSpPr>
          <p:grpSpPr bwMode="auto">
            <a:xfrm>
              <a:off x="755576" y="2497138"/>
              <a:ext cx="2376487" cy="1439862"/>
              <a:chOff x="4263" y="2363"/>
              <a:chExt cx="931" cy="1042"/>
            </a:xfrm>
          </p:grpSpPr>
          <p:grpSp>
            <p:nvGrpSpPr>
              <p:cNvPr id="22" name="Group 31"/>
              <p:cNvGrpSpPr>
                <a:grpSpLocks/>
              </p:cNvGrpSpPr>
              <p:nvPr/>
            </p:nvGrpSpPr>
            <p:grpSpPr bwMode="auto">
              <a:xfrm>
                <a:off x="4263" y="2387"/>
                <a:ext cx="903" cy="1018"/>
                <a:chOff x="1383" y="460"/>
                <a:chExt cx="744" cy="924"/>
              </a:xfrm>
            </p:grpSpPr>
            <p:pic>
              <p:nvPicPr>
                <p:cNvPr id="27" name="Picture 32" descr="中继器"/>
                <p:cNvPicPr>
                  <a:picLocks noChangeAspect="1" noChangeArrowheads="1"/>
                </p:cNvPicPr>
                <p:nvPr/>
              </p:nvPicPr>
              <p:blipFill>
                <a:blip r:embed="rId5" cstate="print"/>
                <a:srcRect/>
                <a:stretch>
                  <a:fillRect/>
                </a:stretch>
              </p:blipFill>
              <p:spPr bwMode="auto">
                <a:xfrm>
                  <a:off x="1383" y="550"/>
                  <a:ext cx="743" cy="834"/>
                </a:xfrm>
                <a:prstGeom prst="rect">
                  <a:avLst/>
                </a:prstGeom>
                <a:noFill/>
                <a:ln w="9525">
                  <a:noFill/>
                  <a:miter lim="800000"/>
                  <a:headEnd/>
                  <a:tailEnd/>
                </a:ln>
              </p:spPr>
            </p:pic>
            <p:pic>
              <p:nvPicPr>
                <p:cNvPr id="28" name="Picture 33" descr="通用交换机"/>
                <p:cNvPicPr>
                  <a:picLocks noChangeAspect="1" noChangeArrowheads="1"/>
                </p:cNvPicPr>
                <p:nvPr/>
              </p:nvPicPr>
              <p:blipFill>
                <a:blip r:embed="rId6" cstate="print"/>
                <a:srcRect/>
                <a:stretch>
                  <a:fillRect/>
                </a:stretch>
              </p:blipFill>
              <p:spPr bwMode="auto">
                <a:xfrm>
                  <a:off x="1383" y="460"/>
                  <a:ext cx="744" cy="539"/>
                </a:xfrm>
                <a:prstGeom prst="rect">
                  <a:avLst/>
                </a:prstGeom>
                <a:noFill/>
                <a:ln w="9525">
                  <a:noFill/>
                  <a:miter lim="800000"/>
                  <a:headEnd/>
                  <a:tailEnd/>
                </a:ln>
              </p:spPr>
            </p:pic>
          </p:grpSp>
          <p:sp>
            <p:nvSpPr>
              <p:cNvPr id="26" name="Freeform 34"/>
              <p:cNvSpPr>
                <a:spLocks/>
              </p:cNvSpPr>
              <p:nvPr/>
            </p:nvSpPr>
            <p:spPr bwMode="auto">
              <a:xfrm>
                <a:off x="4264" y="2363"/>
                <a:ext cx="930" cy="1042"/>
              </a:xfrm>
              <a:custGeom>
                <a:avLst/>
                <a:gdLst>
                  <a:gd name="T0" fmla="*/ 0 w 952"/>
                  <a:gd name="T1" fmla="*/ 234 h 1066"/>
                  <a:gd name="T2" fmla="*/ 444 w 952"/>
                  <a:gd name="T3" fmla="*/ 0 h 1066"/>
                  <a:gd name="T4" fmla="*/ 888 w 952"/>
                  <a:gd name="T5" fmla="*/ 234 h 1066"/>
                  <a:gd name="T6" fmla="*/ 888 w 952"/>
                  <a:gd name="T7" fmla="*/ 763 h 1066"/>
                  <a:gd name="T8" fmla="*/ 423 w 952"/>
                  <a:gd name="T9" fmla="*/ 996 h 1066"/>
                  <a:gd name="T10" fmla="*/ 0 w 952"/>
                  <a:gd name="T11" fmla="*/ 763 h 1066"/>
                  <a:gd name="T12" fmla="*/ 0 w 952"/>
                  <a:gd name="T13" fmla="*/ 234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cap="flat" cmpd="sng">
                <a:solidFill>
                  <a:srgbClr val="C0C0C0"/>
                </a:solidFill>
                <a:prstDash val="solid"/>
                <a:round/>
                <a:headEnd type="none" w="med" len="med"/>
                <a:tailEnd type="none" w="med" len="med"/>
              </a:ln>
            </p:spPr>
            <p:txBody>
              <a:bodyPr/>
              <a:lstStyle/>
              <a:p>
                <a:pPr algn="ctr" fontAlgn="base">
                  <a:spcBef>
                    <a:spcPct val="0"/>
                  </a:spcBef>
                  <a:spcAft>
                    <a:spcPct val="0"/>
                  </a:spcAft>
                </a:pPr>
                <a:endParaRPr lang="zh-CN" altLang="en-US">
                  <a:solidFill>
                    <a:srgbClr val="000000"/>
                  </a:solidFill>
                  <a:latin typeface="Arial" charset="0"/>
                </a:endParaRPr>
              </a:p>
            </p:txBody>
          </p:sp>
        </p:grpSp>
        <p:grpSp>
          <p:nvGrpSpPr>
            <p:cNvPr id="29" name="Group 445"/>
            <p:cNvGrpSpPr>
              <a:grpSpLocks/>
            </p:cNvGrpSpPr>
            <p:nvPr/>
          </p:nvGrpSpPr>
          <p:grpSpPr bwMode="auto">
            <a:xfrm>
              <a:off x="1276276" y="2352675"/>
              <a:ext cx="576262" cy="576263"/>
              <a:chOff x="1768" y="187"/>
              <a:chExt cx="2860" cy="2807"/>
            </a:xfrm>
          </p:grpSpPr>
          <p:pic>
            <p:nvPicPr>
              <p:cNvPr id="30"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1"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32"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33" name="Group 445"/>
            <p:cNvGrpSpPr>
              <a:grpSpLocks/>
            </p:cNvGrpSpPr>
            <p:nvPr/>
          </p:nvGrpSpPr>
          <p:grpSpPr bwMode="auto">
            <a:xfrm>
              <a:off x="2068438" y="2352675"/>
              <a:ext cx="576263" cy="576263"/>
              <a:chOff x="1768" y="187"/>
              <a:chExt cx="2860" cy="2807"/>
            </a:xfrm>
          </p:grpSpPr>
          <p:pic>
            <p:nvPicPr>
              <p:cNvPr id="34"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5"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36"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37" name="Group 445"/>
            <p:cNvGrpSpPr>
              <a:grpSpLocks/>
            </p:cNvGrpSpPr>
            <p:nvPr/>
          </p:nvGrpSpPr>
          <p:grpSpPr bwMode="auto">
            <a:xfrm>
              <a:off x="809551" y="3360738"/>
              <a:ext cx="574675" cy="576262"/>
              <a:chOff x="1768" y="187"/>
              <a:chExt cx="2860" cy="2807"/>
            </a:xfrm>
          </p:grpSpPr>
          <p:pic>
            <p:nvPicPr>
              <p:cNvPr id="38"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9"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40"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41" name="Group 445"/>
            <p:cNvGrpSpPr>
              <a:grpSpLocks/>
            </p:cNvGrpSpPr>
            <p:nvPr/>
          </p:nvGrpSpPr>
          <p:grpSpPr bwMode="auto">
            <a:xfrm>
              <a:off x="2573263" y="3360738"/>
              <a:ext cx="576263" cy="576262"/>
              <a:chOff x="1768" y="187"/>
              <a:chExt cx="2860" cy="2807"/>
            </a:xfrm>
          </p:grpSpPr>
          <p:pic>
            <p:nvPicPr>
              <p:cNvPr id="42"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43"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44"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cxnSp>
          <p:nvCxnSpPr>
            <p:cNvPr id="45" name="直接连接符 44"/>
            <p:cNvCxnSpPr/>
            <p:nvPr/>
          </p:nvCxnSpPr>
          <p:spPr>
            <a:xfrm>
              <a:off x="1852538" y="2640013"/>
              <a:ext cx="2159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096888" y="2865438"/>
              <a:ext cx="468313" cy="495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204838" y="2865438"/>
              <a:ext cx="1152525" cy="531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2357363" y="2928938"/>
              <a:ext cx="503238" cy="431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1565201" y="2865438"/>
              <a:ext cx="1008062" cy="641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Donut 32"/>
          <p:cNvSpPr>
            <a:spLocks noChangeArrowheads="1"/>
          </p:cNvSpPr>
          <p:nvPr/>
        </p:nvSpPr>
        <p:spPr bwMode="auto">
          <a:xfrm>
            <a:off x="3564564" y="3556376"/>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52" name="Donut 32"/>
          <p:cNvSpPr>
            <a:spLocks noChangeArrowheads="1"/>
          </p:cNvSpPr>
          <p:nvPr/>
        </p:nvSpPr>
        <p:spPr bwMode="auto">
          <a:xfrm>
            <a:off x="3275856" y="4708504"/>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Tree>
    <p:extLst>
      <p:ext uri="{BB962C8B-B14F-4D97-AF65-F5344CB8AC3E}">
        <p14:creationId xmlns:p14="http://schemas.microsoft.com/office/powerpoint/2010/main" val="400379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0" y="0"/>
            <a:ext cx="3923928" cy="620688"/>
          </a:xfrm>
        </p:spPr>
        <p:txBody>
          <a:bodyPr/>
          <a:lstStyle/>
          <a:p>
            <a:pPr algn="l" eaLnBrk="1" hangingPunct="1"/>
            <a:r>
              <a:rPr lang="en-US" altLang="zh-CN" sz="3200" b="1" dirty="0" smtClean="0">
                <a:solidFill>
                  <a:srgbClr val="C00000"/>
                </a:solidFill>
                <a:latin typeface="微软雅黑" pitchFamily="34" charset="-122"/>
                <a:ea typeface="微软雅黑" pitchFamily="34" charset="-122"/>
              </a:rPr>
              <a:t>H3C IRF3</a:t>
            </a:r>
            <a:r>
              <a:rPr lang="zh-CN" altLang="en-US" sz="3200" b="1" dirty="0" smtClean="0">
                <a:solidFill>
                  <a:srgbClr val="C00000"/>
                </a:solidFill>
                <a:latin typeface="微软雅黑" pitchFamily="34" charset="-122"/>
                <a:ea typeface="微软雅黑" pitchFamily="34" charset="-122"/>
              </a:rPr>
              <a:t>方案模型</a:t>
            </a:r>
            <a:endParaRPr lang="zh-CN" altLang="en-GB" sz="3200" b="1" dirty="0" smtClean="0">
              <a:solidFill>
                <a:srgbClr val="C00000"/>
              </a:solidFill>
              <a:latin typeface="微软雅黑" pitchFamily="34" charset="-122"/>
              <a:ea typeface="微软雅黑" pitchFamily="34" charset="-122"/>
            </a:endParaRPr>
          </a:p>
        </p:txBody>
      </p:sp>
      <p:cxnSp>
        <p:nvCxnSpPr>
          <p:cNvPr id="68" name="直接连接符 67"/>
          <p:cNvCxnSpPr>
            <a:stCxn id="14347" idx="0"/>
            <a:endCxn id="14345" idx="2"/>
          </p:cNvCxnSpPr>
          <p:nvPr/>
        </p:nvCxnSpPr>
        <p:spPr bwMode="auto">
          <a:xfrm flipV="1">
            <a:off x="1337296" y="3528839"/>
            <a:ext cx="652041" cy="1392584"/>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69" name="直接连接符 68"/>
          <p:cNvCxnSpPr>
            <a:stCxn id="14346" idx="0"/>
            <a:endCxn id="14345" idx="2"/>
          </p:cNvCxnSpPr>
          <p:nvPr/>
        </p:nvCxnSpPr>
        <p:spPr bwMode="auto">
          <a:xfrm flipV="1">
            <a:off x="473200" y="3528839"/>
            <a:ext cx="1516137" cy="1392584"/>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1" name="直接连接符 70"/>
          <p:cNvCxnSpPr>
            <a:stCxn id="14348" idx="0"/>
            <a:endCxn id="14345" idx="2"/>
          </p:cNvCxnSpPr>
          <p:nvPr/>
        </p:nvCxnSpPr>
        <p:spPr bwMode="auto">
          <a:xfrm flipH="1" flipV="1">
            <a:off x="1989337" y="3528839"/>
            <a:ext cx="1448296" cy="1392584"/>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2" name="直接连接符 71"/>
          <p:cNvCxnSpPr>
            <a:stCxn id="14349" idx="0"/>
            <a:endCxn id="14345" idx="2"/>
          </p:cNvCxnSpPr>
          <p:nvPr/>
        </p:nvCxnSpPr>
        <p:spPr bwMode="auto">
          <a:xfrm flipH="1" flipV="1">
            <a:off x="1989337" y="3528839"/>
            <a:ext cx="511398" cy="1390922"/>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14344" name="TextBox 163"/>
          <p:cNvSpPr txBox="1">
            <a:spLocks noChangeArrowheads="1"/>
          </p:cNvSpPr>
          <p:nvPr/>
        </p:nvSpPr>
        <p:spPr bwMode="auto">
          <a:xfrm>
            <a:off x="1115616" y="3265239"/>
            <a:ext cx="380232" cy="307777"/>
          </a:xfrm>
          <a:prstGeom prst="rect">
            <a:avLst/>
          </a:prstGeom>
          <a:noFill/>
          <a:ln w="9525">
            <a:noFill/>
            <a:miter lim="800000"/>
            <a:headEnd/>
            <a:tailEnd/>
          </a:ln>
        </p:spPr>
        <p:txBody>
          <a:bodyPr wrap="none">
            <a:spAutoFit/>
          </a:bodyPr>
          <a:lstStyle/>
          <a:p>
            <a:r>
              <a:rPr lang="en-US" altLang="zh-CN" sz="1400" b="1" dirty="0"/>
              <a:t>CB</a:t>
            </a:r>
            <a:endParaRPr lang="zh-CN" altLang="en-US" sz="1400" b="1" dirty="0"/>
          </a:p>
        </p:txBody>
      </p:sp>
      <p:pic>
        <p:nvPicPr>
          <p:cNvPr id="14345" name="Picture 6" descr="s7500e"/>
          <p:cNvPicPr>
            <a:picLocks noChangeAspect="1" noChangeArrowheads="1"/>
          </p:cNvPicPr>
          <p:nvPr/>
        </p:nvPicPr>
        <p:blipFill>
          <a:blip r:embed="rId3" cstate="print"/>
          <a:srcRect/>
          <a:stretch>
            <a:fillRect/>
          </a:stretch>
        </p:blipFill>
        <p:spPr bwMode="auto">
          <a:xfrm>
            <a:off x="1699618" y="2473151"/>
            <a:ext cx="579437" cy="1055688"/>
          </a:xfrm>
          <a:prstGeom prst="rect">
            <a:avLst/>
          </a:prstGeom>
          <a:noFill/>
          <a:ln w="9525">
            <a:noFill/>
            <a:miter lim="800000"/>
            <a:headEnd/>
            <a:tailEnd/>
          </a:ln>
        </p:spPr>
      </p:pic>
      <p:pic>
        <p:nvPicPr>
          <p:cNvPr id="14346" name="Picture 5" descr="通用交换机"/>
          <p:cNvPicPr>
            <a:picLocks noChangeAspect="1" noChangeArrowheads="1"/>
          </p:cNvPicPr>
          <p:nvPr/>
        </p:nvPicPr>
        <p:blipFill>
          <a:blip r:embed="rId4" cstate="print"/>
          <a:srcRect/>
          <a:stretch>
            <a:fillRect/>
          </a:stretch>
        </p:blipFill>
        <p:spPr bwMode="auto">
          <a:xfrm>
            <a:off x="179512" y="4921423"/>
            <a:ext cx="587375" cy="793750"/>
          </a:xfrm>
          <a:prstGeom prst="rect">
            <a:avLst/>
          </a:prstGeom>
          <a:noFill/>
          <a:ln w="9525">
            <a:noFill/>
            <a:miter lim="800000"/>
            <a:headEnd/>
            <a:tailEnd/>
          </a:ln>
        </p:spPr>
      </p:pic>
      <p:pic>
        <p:nvPicPr>
          <p:cNvPr id="14347" name="Picture 5" descr="通用交换机"/>
          <p:cNvPicPr>
            <a:picLocks noChangeAspect="1" noChangeArrowheads="1"/>
          </p:cNvPicPr>
          <p:nvPr/>
        </p:nvPicPr>
        <p:blipFill>
          <a:blip r:embed="rId4" cstate="print"/>
          <a:srcRect/>
          <a:stretch>
            <a:fillRect/>
          </a:stretch>
        </p:blipFill>
        <p:spPr bwMode="auto">
          <a:xfrm>
            <a:off x="1043608" y="4921423"/>
            <a:ext cx="587375" cy="793750"/>
          </a:xfrm>
          <a:prstGeom prst="rect">
            <a:avLst/>
          </a:prstGeom>
          <a:noFill/>
          <a:ln w="9525">
            <a:noFill/>
            <a:miter lim="800000"/>
            <a:headEnd/>
            <a:tailEnd/>
          </a:ln>
        </p:spPr>
      </p:pic>
      <p:pic>
        <p:nvPicPr>
          <p:cNvPr id="14348" name="Picture 5" descr="通用交换机"/>
          <p:cNvPicPr>
            <a:picLocks noChangeAspect="1" noChangeArrowheads="1"/>
          </p:cNvPicPr>
          <p:nvPr/>
        </p:nvPicPr>
        <p:blipFill>
          <a:blip r:embed="rId4" cstate="print"/>
          <a:srcRect/>
          <a:stretch>
            <a:fillRect/>
          </a:stretch>
        </p:blipFill>
        <p:spPr bwMode="auto">
          <a:xfrm>
            <a:off x="3143151" y="4921423"/>
            <a:ext cx="588963" cy="793750"/>
          </a:xfrm>
          <a:prstGeom prst="rect">
            <a:avLst/>
          </a:prstGeom>
          <a:noFill/>
          <a:ln w="9525">
            <a:noFill/>
            <a:miter lim="800000"/>
            <a:headEnd/>
            <a:tailEnd/>
          </a:ln>
        </p:spPr>
      </p:pic>
      <p:pic>
        <p:nvPicPr>
          <p:cNvPr id="14349" name="Picture 5" descr="通用交换机"/>
          <p:cNvPicPr>
            <a:picLocks noChangeAspect="1" noChangeArrowheads="1"/>
          </p:cNvPicPr>
          <p:nvPr/>
        </p:nvPicPr>
        <p:blipFill>
          <a:blip r:embed="rId4" cstate="print"/>
          <a:srcRect/>
          <a:stretch>
            <a:fillRect/>
          </a:stretch>
        </p:blipFill>
        <p:spPr bwMode="auto">
          <a:xfrm>
            <a:off x="2207047" y="4919761"/>
            <a:ext cx="587375" cy="793750"/>
          </a:xfrm>
          <a:prstGeom prst="rect">
            <a:avLst/>
          </a:prstGeom>
          <a:noFill/>
          <a:ln w="9525">
            <a:noFill/>
            <a:miter lim="800000"/>
            <a:headEnd/>
            <a:tailEnd/>
          </a:ln>
        </p:spPr>
      </p:pic>
      <p:sp>
        <p:nvSpPr>
          <p:cNvPr id="14350" name="TextBox 254"/>
          <p:cNvSpPr txBox="1">
            <a:spLocks noChangeArrowheads="1"/>
          </p:cNvSpPr>
          <p:nvPr/>
        </p:nvSpPr>
        <p:spPr bwMode="auto">
          <a:xfrm>
            <a:off x="210245" y="5929535"/>
            <a:ext cx="628650" cy="307777"/>
          </a:xfrm>
          <a:prstGeom prst="rect">
            <a:avLst/>
          </a:prstGeom>
          <a:noFill/>
          <a:ln w="9525">
            <a:noFill/>
            <a:miter lim="800000"/>
            <a:headEnd/>
            <a:tailEnd/>
          </a:ln>
        </p:spPr>
        <p:txBody>
          <a:bodyPr>
            <a:spAutoFit/>
          </a:bodyPr>
          <a:lstStyle/>
          <a:p>
            <a:r>
              <a:rPr lang="en-US" altLang="zh-CN" sz="1400" b="1" dirty="0"/>
              <a:t>PE</a:t>
            </a:r>
            <a:endParaRPr lang="zh-CN" altLang="en-US" sz="1400" b="1" dirty="0"/>
          </a:p>
        </p:txBody>
      </p:sp>
      <p:sp>
        <p:nvSpPr>
          <p:cNvPr id="14351" name="TextBox 255"/>
          <p:cNvSpPr txBox="1">
            <a:spLocks noChangeArrowheads="1"/>
          </p:cNvSpPr>
          <p:nvPr/>
        </p:nvSpPr>
        <p:spPr bwMode="auto">
          <a:xfrm>
            <a:off x="1146349" y="5929535"/>
            <a:ext cx="628650" cy="307777"/>
          </a:xfrm>
          <a:prstGeom prst="rect">
            <a:avLst/>
          </a:prstGeom>
          <a:noFill/>
          <a:ln w="9525">
            <a:noFill/>
            <a:miter lim="800000"/>
            <a:headEnd/>
            <a:tailEnd/>
          </a:ln>
        </p:spPr>
        <p:txBody>
          <a:bodyPr>
            <a:spAutoFit/>
          </a:bodyPr>
          <a:lstStyle/>
          <a:p>
            <a:r>
              <a:rPr lang="en-US" altLang="zh-CN" sz="1400" b="1" dirty="0"/>
              <a:t>PE</a:t>
            </a:r>
            <a:endParaRPr lang="zh-CN" altLang="en-US" sz="1400" b="1" dirty="0"/>
          </a:p>
        </p:txBody>
      </p:sp>
      <p:sp>
        <p:nvSpPr>
          <p:cNvPr id="14352" name="TextBox 256"/>
          <p:cNvSpPr txBox="1">
            <a:spLocks noChangeArrowheads="1"/>
          </p:cNvSpPr>
          <p:nvPr/>
        </p:nvSpPr>
        <p:spPr bwMode="auto">
          <a:xfrm>
            <a:off x="2279055" y="5929535"/>
            <a:ext cx="628650" cy="307777"/>
          </a:xfrm>
          <a:prstGeom prst="rect">
            <a:avLst/>
          </a:prstGeom>
          <a:noFill/>
          <a:ln w="9525">
            <a:noFill/>
            <a:miter lim="800000"/>
            <a:headEnd/>
            <a:tailEnd/>
          </a:ln>
        </p:spPr>
        <p:txBody>
          <a:bodyPr>
            <a:spAutoFit/>
          </a:bodyPr>
          <a:lstStyle/>
          <a:p>
            <a:r>
              <a:rPr lang="en-US" altLang="zh-CN" sz="1400" b="1" dirty="0"/>
              <a:t>PE</a:t>
            </a:r>
            <a:endParaRPr lang="zh-CN" altLang="en-US" sz="1400" b="1" dirty="0"/>
          </a:p>
        </p:txBody>
      </p:sp>
      <p:sp>
        <p:nvSpPr>
          <p:cNvPr id="14353" name="TextBox 257"/>
          <p:cNvSpPr txBox="1">
            <a:spLocks noChangeArrowheads="1"/>
          </p:cNvSpPr>
          <p:nvPr/>
        </p:nvSpPr>
        <p:spPr bwMode="auto">
          <a:xfrm>
            <a:off x="3236168" y="5929535"/>
            <a:ext cx="627063" cy="307777"/>
          </a:xfrm>
          <a:prstGeom prst="rect">
            <a:avLst/>
          </a:prstGeom>
          <a:noFill/>
          <a:ln w="9525">
            <a:noFill/>
            <a:miter lim="800000"/>
            <a:headEnd/>
            <a:tailEnd/>
          </a:ln>
        </p:spPr>
        <p:txBody>
          <a:bodyPr>
            <a:spAutoFit/>
          </a:bodyPr>
          <a:lstStyle/>
          <a:p>
            <a:r>
              <a:rPr lang="en-US" altLang="zh-CN" sz="1400" b="1" dirty="0"/>
              <a:t>PE</a:t>
            </a:r>
            <a:endParaRPr lang="zh-CN" altLang="en-US" sz="1400" b="1" dirty="0"/>
          </a:p>
        </p:txBody>
      </p:sp>
      <p:sp>
        <p:nvSpPr>
          <p:cNvPr id="14354" name="Text Box 9"/>
          <p:cNvSpPr txBox="1">
            <a:spLocks noChangeArrowheads="1"/>
          </p:cNvSpPr>
          <p:nvPr/>
        </p:nvSpPr>
        <p:spPr bwMode="auto">
          <a:xfrm>
            <a:off x="2627784" y="2924944"/>
            <a:ext cx="1800200" cy="523220"/>
          </a:xfrm>
          <a:prstGeom prst="rect">
            <a:avLst/>
          </a:prstGeom>
          <a:solidFill>
            <a:schemeClr val="accent1">
              <a:lumMod val="75000"/>
            </a:schemeClr>
          </a:solidFill>
          <a:ln w="9525" algn="ctr">
            <a:noFill/>
            <a:miter lim="800000"/>
            <a:headEnd/>
            <a:tailEnd/>
          </a:ln>
        </p:spPr>
        <p:txBody>
          <a:bodyPr wrap="square">
            <a:spAutoFit/>
          </a:bodyPr>
          <a:lstStyle/>
          <a:p>
            <a:pPr algn="ctr">
              <a:spcBef>
                <a:spcPct val="0"/>
              </a:spcBef>
              <a:buClrTx/>
              <a:buSzTx/>
            </a:pPr>
            <a:r>
              <a:rPr kumimoji="1" lang="en-US" altLang="zh-CN" sz="1400" b="1" dirty="0">
                <a:solidFill>
                  <a:schemeClr val="bg1"/>
                </a:solidFill>
                <a:latin typeface="微软雅黑" pitchFamily="34" charset="-122"/>
                <a:ea typeface="微软雅黑" pitchFamily="34" charset="-122"/>
              </a:rPr>
              <a:t>CB</a:t>
            </a:r>
            <a:r>
              <a:rPr kumimoji="1" lang="zh-CN" altLang="en-US" sz="1400" b="1" dirty="0">
                <a:solidFill>
                  <a:schemeClr val="bg1"/>
                </a:solidFill>
                <a:latin typeface="微软雅黑" pitchFamily="34" charset="-122"/>
                <a:ea typeface="微软雅黑" pitchFamily="34" charset="-122"/>
              </a:rPr>
              <a:t>为框式设备或者高性能盒式设备</a:t>
            </a:r>
          </a:p>
        </p:txBody>
      </p:sp>
      <p:sp>
        <p:nvSpPr>
          <p:cNvPr id="14355" name="Text Box 9"/>
          <p:cNvSpPr txBox="1">
            <a:spLocks noChangeArrowheads="1"/>
          </p:cNvSpPr>
          <p:nvPr/>
        </p:nvSpPr>
        <p:spPr bwMode="auto">
          <a:xfrm>
            <a:off x="4139952" y="5877272"/>
            <a:ext cx="1872208" cy="307777"/>
          </a:xfrm>
          <a:prstGeom prst="rect">
            <a:avLst/>
          </a:prstGeom>
          <a:solidFill>
            <a:schemeClr val="accent1">
              <a:lumMod val="75000"/>
            </a:schemeClr>
          </a:solidFill>
          <a:ln w="9525" algn="ctr">
            <a:noFill/>
            <a:miter lim="800000"/>
            <a:headEnd/>
            <a:tailEnd/>
          </a:ln>
        </p:spPr>
        <p:txBody>
          <a:bodyPr wrap="square">
            <a:spAutoFit/>
          </a:bodyPr>
          <a:lstStyle/>
          <a:p>
            <a:pPr algn="ctr">
              <a:spcBef>
                <a:spcPct val="0"/>
              </a:spcBef>
              <a:buClrTx/>
              <a:buSzTx/>
            </a:pPr>
            <a:r>
              <a:rPr kumimoji="1" lang="en-US" altLang="zh-CN" sz="1400" b="1" dirty="0">
                <a:solidFill>
                  <a:schemeClr val="bg1"/>
                </a:solidFill>
                <a:latin typeface="微软雅黑" pitchFamily="34" charset="-122"/>
                <a:ea typeface="微软雅黑" pitchFamily="34" charset="-122"/>
              </a:rPr>
              <a:t>PE</a:t>
            </a:r>
            <a:r>
              <a:rPr kumimoji="1" lang="zh-CN" altLang="en-US" sz="1400" b="1" dirty="0">
                <a:solidFill>
                  <a:schemeClr val="bg1"/>
                </a:solidFill>
                <a:latin typeface="微软雅黑" pitchFamily="34" charset="-122"/>
                <a:ea typeface="微软雅黑" pitchFamily="34" charset="-122"/>
              </a:rPr>
              <a:t>一般为盒式设备</a:t>
            </a:r>
          </a:p>
        </p:txBody>
      </p:sp>
      <p:sp>
        <p:nvSpPr>
          <p:cNvPr id="14356" name="Text Box 9"/>
          <p:cNvSpPr txBox="1">
            <a:spLocks noChangeArrowheads="1"/>
          </p:cNvSpPr>
          <p:nvPr/>
        </p:nvSpPr>
        <p:spPr bwMode="auto">
          <a:xfrm>
            <a:off x="5076056" y="3501008"/>
            <a:ext cx="4067944" cy="1431161"/>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pPr>
            <a:r>
              <a:rPr kumimoji="1" lang="zh-CN" altLang="en-US" sz="2000" b="1" dirty="0">
                <a:solidFill>
                  <a:schemeClr val="bg1"/>
                </a:solidFill>
                <a:latin typeface="微软雅黑" pitchFamily="34" charset="-122"/>
                <a:ea typeface="微软雅黑" pitchFamily="34" charset="-122"/>
              </a:rPr>
              <a:t>功能上</a:t>
            </a:r>
            <a:r>
              <a:rPr kumimoji="1" lang="zh-CN" altLang="en-US" sz="2000" b="1" dirty="0" smtClean="0">
                <a:solidFill>
                  <a:schemeClr val="bg1"/>
                </a:solidFill>
                <a:latin typeface="微软雅黑" pitchFamily="34" charset="-122"/>
                <a:ea typeface="微软雅黑" pitchFamily="34" charset="-122"/>
              </a:rPr>
              <a:t>：</a:t>
            </a:r>
            <a:endParaRPr kumimoji="1" lang="en-US" altLang="zh-CN" sz="2000" b="1" dirty="0">
              <a:solidFill>
                <a:schemeClr val="bg1"/>
              </a:solidFill>
              <a:latin typeface="微软雅黑" pitchFamily="34" charset="-122"/>
              <a:ea typeface="微软雅黑" pitchFamily="34" charset="-122"/>
            </a:endParaRPr>
          </a:p>
          <a:p>
            <a:pPr>
              <a:lnSpc>
                <a:spcPct val="150000"/>
              </a:lnSpc>
              <a:spcBef>
                <a:spcPct val="0"/>
              </a:spcBef>
              <a:buClrTx/>
              <a:buSzTx/>
            </a:pPr>
            <a:r>
              <a:rPr kumimoji="1" lang="en-US" altLang="zh-CN" sz="2000" b="1" dirty="0" smtClean="0">
                <a:solidFill>
                  <a:schemeClr val="bg1"/>
                </a:solidFill>
                <a:latin typeface="微软雅黑" pitchFamily="34" charset="-122"/>
                <a:ea typeface="微软雅黑" pitchFamily="34" charset="-122"/>
              </a:rPr>
              <a:t>IRF3≈</a:t>
            </a:r>
            <a:r>
              <a:rPr kumimoji="1" lang="zh-CN" altLang="en-US" b="1" dirty="0">
                <a:solidFill>
                  <a:schemeClr val="bg1"/>
                </a:solidFill>
                <a:latin typeface="微软雅黑" pitchFamily="34" charset="-122"/>
                <a:ea typeface="微软雅黑" pitchFamily="34" charset="-122"/>
              </a:rPr>
              <a:t>标准端口扩展</a:t>
            </a:r>
            <a:r>
              <a:rPr kumimoji="1" lang="en-US" altLang="zh-CN" b="1" dirty="0">
                <a:solidFill>
                  <a:schemeClr val="bg1"/>
                </a:solidFill>
                <a:latin typeface="微软雅黑" pitchFamily="34" charset="-122"/>
                <a:ea typeface="微软雅黑" pitchFamily="34" charset="-122"/>
              </a:rPr>
              <a:t>+[</a:t>
            </a:r>
            <a:r>
              <a:rPr kumimoji="1" lang="zh-CN" altLang="en-US" b="1" dirty="0">
                <a:solidFill>
                  <a:schemeClr val="bg1"/>
                </a:solidFill>
                <a:latin typeface="微软雅黑" pitchFamily="34" charset="-122"/>
                <a:ea typeface="微软雅黑" pitchFamily="34" charset="-122"/>
              </a:rPr>
              <a:t>本地转发</a:t>
            </a:r>
            <a:r>
              <a:rPr kumimoji="1" lang="en-US" altLang="zh-CN" b="1" dirty="0" smtClean="0">
                <a:solidFill>
                  <a:schemeClr val="bg1"/>
                </a:solidFill>
                <a:latin typeface="微软雅黑" pitchFamily="34" charset="-122"/>
                <a:ea typeface="微软雅黑" pitchFamily="34" charset="-122"/>
              </a:rPr>
              <a:t>] + [</a:t>
            </a:r>
            <a:r>
              <a:rPr kumimoji="1" lang="zh-CN" altLang="en-US" b="1" dirty="0">
                <a:solidFill>
                  <a:schemeClr val="bg1"/>
                </a:solidFill>
                <a:latin typeface="微软雅黑" pitchFamily="34" charset="-122"/>
                <a:ea typeface="微软雅黑" pitchFamily="34" charset="-122"/>
              </a:rPr>
              <a:t>多级跨设备多归属</a:t>
            </a:r>
            <a:r>
              <a:rPr kumimoji="1" lang="en-US" altLang="zh-CN" b="1" dirty="0">
                <a:solidFill>
                  <a:schemeClr val="bg1"/>
                </a:solidFill>
                <a:latin typeface="微软雅黑" pitchFamily="34" charset="-122"/>
                <a:ea typeface="微软雅黑" pitchFamily="34" charset="-122"/>
              </a:rPr>
              <a:t>]</a:t>
            </a:r>
            <a:endParaRPr kumimoji="1" lang="zh-CN" altLang="en-US" sz="2000" b="1" dirty="0">
              <a:solidFill>
                <a:schemeClr val="bg1"/>
              </a:solidFill>
              <a:latin typeface="微软雅黑" pitchFamily="34" charset="-122"/>
              <a:ea typeface="微软雅黑" pitchFamily="34" charset="-122"/>
            </a:endParaRPr>
          </a:p>
        </p:txBody>
      </p:sp>
      <p:sp>
        <p:nvSpPr>
          <p:cNvPr id="41" name="矩形 40"/>
          <p:cNvSpPr/>
          <p:nvPr/>
        </p:nvSpPr>
        <p:spPr>
          <a:xfrm>
            <a:off x="0" y="782043"/>
            <a:ext cx="9144000" cy="1985159"/>
          </a:xfrm>
          <a:prstGeom prst="rect">
            <a:avLst/>
          </a:prstGeom>
        </p:spPr>
        <p:txBody>
          <a:bodyPr wrap="square">
            <a:spAutoFit/>
          </a:bodyPr>
          <a:lstStyle/>
          <a:p>
            <a:pPr lvl="0" indent="266700" fontAlgn="base">
              <a:lnSpc>
                <a:spcPct val="150000"/>
              </a:lnSpc>
              <a:spcBef>
                <a:spcPct val="0"/>
              </a:spcBef>
              <a:spcAft>
                <a:spcPct val="0"/>
              </a:spcAft>
              <a:tabLst>
                <a:tab pos="2743200" algn="l"/>
              </a:tabLst>
            </a:pPr>
            <a:r>
              <a:rPr lang="en-US" altLang="zh-CN" sz="1600" b="1" dirty="0" smtClean="0">
                <a:latin typeface="微软雅黑" pitchFamily="34" charset="-122"/>
                <a:ea typeface="微软雅黑" pitchFamily="34" charset="-122"/>
              </a:rPr>
              <a:t>IRF3</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 Intelligent </a:t>
            </a:r>
            <a:r>
              <a:rPr lang="en-US" altLang="zh-CN" sz="1600" b="1" dirty="0">
                <a:latin typeface="微软雅黑" pitchFamily="34" charset="-122"/>
                <a:ea typeface="微软雅黑" pitchFamily="34" charset="-122"/>
              </a:rPr>
              <a:t>Resilient Framework </a:t>
            </a:r>
            <a:r>
              <a:rPr lang="en-US" altLang="zh-CN" sz="1600" b="1" dirty="0" smtClean="0">
                <a:latin typeface="微软雅黑" pitchFamily="34" charset="-122"/>
                <a:ea typeface="微软雅黑" pitchFamily="34" charset="-122"/>
              </a:rPr>
              <a:t>3,</a:t>
            </a:r>
            <a:r>
              <a:rPr lang="zh-CN" altLang="en-US" sz="1600" b="1" dirty="0" smtClean="0">
                <a:latin typeface="微软雅黑" pitchFamily="34" charset="-122"/>
                <a:ea typeface="微软雅黑" pitchFamily="34" charset="-122"/>
              </a:rPr>
              <a:t>第三代智能弹性架构</a:t>
            </a:r>
            <a:r>
              <a:rPr lang="zh-CN" altLang="zh-CN" sz="1600" b="1" dirty="0" smtClean="0">
                <a:latin typeface="微软雅黑" pitchFamily="34" charset="-122"/>
                <a:ea typeface="微软雅黑" pitchFamily="34" charset="-122"/>
              </a:rPr>
              <a:t>，在纵向维度上支持异构</a:t>
            </a:r>
            <a:r>
              <a:rPr lang="zh-CN" altLang="en-US" sz="1600" b="1" dirty="0" smtClean="0">
                <a:latin typeface="微软雅黑" pitchFamily="34" charset="-122"/>
                <a:ea typeface="微软雅黑" pitchFamily="34" charset="-122"/>
              </a:rPr>
              <a:t>扩展</a:t>
            </a:r>
            <a:r>
              <a:rPr lang="zh-CN" altLang="zh-CN" sz="1600" b="1" dirty="0" smtClean="0">
                <a:latin typeface="微软雅黑" pitchFamily="34" charset="-122"/>
                <a:ea typeface="微软雅黑" pitchFamily="34" charset="-122"/>
              </a:rPr>
              <a:t>，在获得形成一台逻辑虚拟设备的基础上，把一台低成本的盒式设备作为一块远程接口板加入主设备系统，以达到扩展</a:t>
            </a:r>
            <a:r>
              <a:rPr lang="en-US" altLang="zh-CN" sz="1600" b="1" dirty="0" smtClean="0">
                <a:latin typeface="微软雅黑" pitchFamily="34" charset="-122"/>
                <a:ea typeface="微软雅黑" pitchFamily="34" charset="-122"/>
              </a:rPr>
              <a:t>I/O</a:t>
            </a:r>
            <a:r>
              <a:rPr lang="zh-CN" altLang="zh-CN" sz="1600" b="1" dirty="0" smtClean="0">
                <a:latin typeface="微软雅黑" pitchFamily="34" charset="-122"/>
                <a:ea typeface="微软雅黑" pitchFamily="34" charset="-122"/>
              </a:rPr>
              <a:t>端口能力和进行集中控制管理的目的。</a:t>
            </a:r>
            <a:endParaRPr lang="en-US" altLang="zh-CN" sz="1600" b="1" dirty="0" smtClean="0">
              <a:latin typeface="微软雅黑" pitchFamily="34" charset="-122"/>
              <a:ea typeface="微软雅黑" pitchFamily="34" charset="-122"/>
            </a:endParaRPr>
          </a:p>
          <a:p>
            <a:pPr lvl="0" indent="266700" fontAlgn="base">
              <a:lnSpc>
                <a:spcPct val="150000"/>
              </a:lnSpc>
              <a:spcBef>
                <a:spcPct val="0"/>
              </a:spcBef>
              <a:spcAft>
                <a:spcPct val="0"/>
              </a:spcAft>
              <a:tabLst>
                <a:tab pos="2743200" algn="l"/>
              </a:tabLst>
            </a:pPr>
            <a:r>
              <a:rPr lang="zh-CN" altLang="en-US" sz="1600" b="1" dirty="0" smtClean="0">
                <a:latin typeface="微软雅黑" pitchFamily="34" charset="-122"/>
                <a:ea typeface="微软雅黑" pitchFamily="34" charset="-122"/>
              </a:rPr>
              <a:t>逻辑上分为控制设备</a:t>
            </a:r>
            <a:r>
              <a:rPr lang="en-US" altLang="zh-CN" sz="1600" b="1" dirty="0" smtClean="0">
                <a:solidFill>
                  <a:srgbClr val="000000"/>
                </a:solidFill>
                <a:latin typeface="微软雅黑" pitchFamily="34" charset="-122"/>
                <a:ea typeface="微软雅黑" pitchFamily="34" charset="-122"/>
                <a:cs typeface="Times New Roman" pitchFamily="18" charset="0"/>
              </a:rPr>
              <a:t>CB</a:t>
            </a:r>
            <a:r>
              <a:rPr lang="zh-CN" altLang="en-US" sz="1600" b="1" dirty="0" smtClean="0">
                <a:solidFill>
                  <a:srgbClr val="000000"/>
                </a:solidFill>
                <a:latin typeface="微软雅黑" pitchFamily="34" charset="-122"/>
                <a:ea typeface="微软雅黑" pitchFamily="34" charset="-122"/>
                <a:cs typeface="Times New Roman" pitchFamily="18" charset="0"/>
              </a:rPr>
              <a:t>（</a:t>
            </a:r>
            <a:r>
              <a:rPr lang="en-US" altLang="zh-CN" sz="1600" b="1" dirty="0" smtClean="0">
                <a:solidFill>
                  <a:srgbClr val="000000"/>
                </a:solidFill>
                <a:latin typeface="微软雅黑" pitchFamily="34" charset="-122"/>
                <a:ea typeface="微软雅黑" pitchFamily="34" charset="-122"/>
                <a:cs typeface="Times New Roman" pitchFamily="18" charset="0"/>
              </a:rPr>
              <a:t>Controlling Bridge</a:t>
            </a:r>
            <a:r>
              <a:rPr lang="zh-CN" altLang="en-US" sz="1600" b="1" dirty="0" smtClean="0">
                <a:solidFill>
                  <a:srgbClr val="000000"/>
                </a:solidFill>
                <a:latin typeface="微软雅黑" pitchFamily="34" charset="-122"/>
                <a:ea typeface="微软雅黑" pitchFamily="34" charset="-122"/>
                <a:cs typeface="Times New Roman" pitchFamily="18" charset="0"/>
              </a:rPr>
              <a:t>）和扩展设备</a:t>
            </a:r>
            <a:r>
              <a:rPr lang="en-US" altLang="zh-CN" sz="1600" b="1" dirty="0" smtClean="0">
                <a:solidFill>
                  <a:srgbClr val="000000"/>
                </a:solidFill>
                <a:latin typeface="微软雅黑" pitchFamily="34" charset="-122"/>
                <a:ea typeface="微软雅黑" pitchFamily="34" charset="-122"/>
                <a:cs typeface="Times New Roman" pitchFamily="18" charset="0"/>
              </a:rPr>
              <a:t>PE</a:t>
            </a:r>
            <a:r>
              <a:rPr lang="zh-CN" altLang="en-US" sz="1600" b="1" dirty="0" smtClean="0">
                <a:solidFill>
                  <a:srgbClr val="000000"/>
                </a:solidFill>
                <a:latin typeface="微软雅黑" pitchFamily="34" charset="-122"/>
                <a:ea typeface="微软雅黑" pitchFamily="34" charset="-122"/>
                <a:cs typeface="Times New Roman" pitchFamily="18" charset="0"/>
              </a:rPr>
              <a:t>（</a:t>
            </a:r>
            <a:r>
              <a:rPr lang="en-US" altLang="zh-CN" sz="1600" b="1" dirty="0" smtClean="0">
                <a:solidFill>
                  <a:srgbClr val="000000"/>
                </a:solidFill>
                <a:latin typeface="微软雅黑" pitchFamily="34" charset="-122"/>
                <a:ea typeface="微软雅黑" pitchFamily="34" charset="-122"/>
                <a:cs typeface="Times New Roman" pitchFamily="18" charset="0"/>
              </a:rPr>
              <a:t>Port Extender</a:t>
            </a:r>
            <a:r>
              <a:rPr lang="zh-CN" altLang="en-US" sz="1600" b="1" dirty="0" smtClean="0">
                <a:solidFill>
                  <a:srgbClr val="000000"/>
                </a:solidFill>
                <a:latin typeface="微软雅黑" pitchFamily="34" charset="-122"/>
                <a:ea typeface="微软雅黑" pitchFamily="34" charset="-122"/>
                <a:cs typeface="Times New Roman" pitchFamily="18" charset="0"/>
              </a:rPr>
              <a:t>）两类。</a:t>
            </a:r>
            <a:endParaRPr lang="en-US" altLang="zh-CN" sz="1600" b="1" dirty="0" smtClean="0">
              <a:solidFill>
                <a:srgbClr val="000000"/>
              </a:solidFill>
              <a:latin typeface="微软雅黑" pitchFamily="34" charset="-122"/>
              <a:ea typeface="微软雅黑" pitchFamily="34" charset="-122"/>
              <a:cs typeface="Times New Roman" pitchFamily="18" charset="0"/>
            </a:endParaRPr>
          </a:p>
          <a:p>
            <a:pPr>
              <a:lnSpc>
                <a:spcPct val="150000"/>
              </a:lnSpc>
            </a:pP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148747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左大括号 101"/>
          <p:cNvSpPr/>
          <p:nvPr/>
        </p:nvSpPr>
        <p:spPr bwMode="auto">
          <a:xfrm rot="5400000">
            <a:off x="3095625" y="944910"/>
            <a:ext cx="576263" cy="1944687"/>
          </a:xfrm>
          <a:prstGeom prst="leftBrace">
            <a:avLst/>
          </a:prstGeom>
          <a:solidFill>
            <a:schemeClr val="bg1"/>
          </a:solidFill>
          <a:ln w="19050" cap="flat" cmpd="sng" algn="ctr">
            <a:solidFill>
              <a:schemeClr val="accent2">
                <a:lumMod val="60000"/>
                <a:lumOff val="40000"/>
              </a:schemeClr>
            </a:solidFill>
            <a:prstDash val="solid"/>
            <a:round/>
            <a:headEnd type="none" w="med" len="med"/>
            <a:tailEnd type="none" w="med" len="med"/>
          </a:ln>
          <a:effectLst/>
        </p:spPr>
        <p:txBody>
          <a:bodyPr lIns="91429" tIns="45714" rIns="91429" bIns="45714"/>
          <a:lstStyle/>
          <a:p>
            <a:pPr eaLnBrk="1" hangingPunct="1">
              <a:spcBef>
                <a:spcPct val="50000"/>
              </a:spcBef>
              <a:buClrTx/>
              <a:buSzTx/>
              <a:defRPr/>
            </a:pPr>
            <a:endParaRPr lang="zh-CN" altLang="en-US" sz="1000">
              <a:solidFill>
                <a:schemeClr val="accent2"/>
              </a:solidFill>
              <a:cs typeface="+mn-cs"/>
            </a:endParaRPr>
          </a:p>
        </p:txBody>
      </p:sp>
      <p:sp>
        <p:nvSpPr>
          <p:cNvPr id="15364" name="Rectangle 2"/>
          <p:cNvSpPr>
            <a:spLocks noGrp="1" noChangeArrowheads="1"/>
          </p:cNvSpPr>
          <p:nvPr>
            <p:ph type="title"/>
          </p:nvPr>
        </p:nvSpPr>
        <p:spPr>
          <a:xfrm>
            <a:off x="0" y="0"/>
            <a:ext cx="5219700" cy="548680"/>
          </a:xfrm>
        </p:spPr>
        <p:txBody>
          <a:bodyPr>
            <a:normAutofit fontScale="90000"/>
          </a:bodyPr>
          <a:lstStyle/>
          <a:p>
            <a:pPr algn="l"/>
            <a:r>
              <a:rPr lang="en-US" altLang="zh-CN" sz="3200" b="1" dirty="0" smtClean="0">
                <a:solidFill>
                  <a:srgbClr val="C00000"/>
                </a:solidFill>
                <a:latin typeface="微软雅黑" pitchFamily="34" charset="-122"/>
                <a:ea typeface="微软雅黑" pitchFamily="34" charset="-122"/>
              </a:rPr>
              <a:t>H3C IRF3</a:t>
            </a:r>
            <a:r>
              <a:rPr lang="zh-CN" altLang="en-US" sz="3200" b="1" dirty="0" smtClean="0">
                <a:solidFill>
                  <a:srgbClr val="C00000"/>
                </a:solidFill>
                <a:latin typeface="微软雅黑" pitchFamily="34" charset="-122"/>
                <a:ea typeface="微软雅黑" pitchFamily="34" charset="-122"/>
              </a:rPr>
              <a:t>方案实用模型</a:t>
            </a:r>
            <a:endParaRPr lang="zh-CN" altLang="en-GB" sz="3200" b="1" dirty="0" smtClean="0">
              <a:solidFill>
                <a:srgbClr val="C00000"/>
              </a:solidFill>
              <a:latin typeface="微软雅黑" pitchFamily="34" charset="-122"/>
              <a:ea typeface="微软雅黑" pitchFamily="34" charset="-122"/>
            </a:endParaRPr>
          </a:p>
        </p:txBody>
      </p:sp>
      <p:grpSp>
        <p:nvGrpSpPr>
          <p:cNvPr id="2" name="组合 259"/>
          <p:cNvGrpSpPr>
            <a:grpSpLocks/>
          </p:cNvGrpSpPr>
          <p:nvPr/>
        </p:nvGrpSpPr>
        <p:grpSpPr bwMode="auto">
          <a:xfrm>
            <a:off x="468312" y="1989485"/>
            <a:ext cx="4623484" cy="3531561"/>
            <a:chOff x="2970002" y="1915150"/>
            <a:chExt cx="4625935" cy="2372296"/>
          </a:xfrm>
        </p:grpSpPr>
        <p:cxnSp>
          <p:nvCxnSpPr>
            <p:cNvPr id="67" name="直接连接符 66"/>
            <p:cNvCxnSpPr/>
            <p:nvPr/>
          </p:nvCxnSpPr>
          <p:spPr>
            <a:xfrm rot="5400000" flipH="1" flipV="1">
              <a:off x="4580094" y="2796461"/>
              <a:ext cx="741141" cy="435206"/>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68" name="直接连接符 67"/>
            <p:cNvCxnSpPr/>
            <p:nvPr/>
          </p:nvCxnSpPr>
          <p:spPr>
            <a:xfrm flipV="1">
              <a:off x="5454169" y="2623233"/>
              <a:ext cx="1372327" cy="785929"/>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69" name="直接连接符 68"/>
            <p:cNvCxnSpPr/>
            <p:nvPr/>
          </p:nvCxnSpPr>
          <p:spPr>
            <a:xfrm flipV="1">
              <a:off x="4780712" y="2607236"/>
              <a:ext cx="2085492" cy="69635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0" name="直接连接符 69"/>
            <p:cNvCxnSpPr/>
            <p:nvPr/>
          </p:nvCxnSpPr>
          <p:spPr>
            <a:xfrm rot="16200000" flipH="1">
              <a:off x="4956293" y="2766381"/>
              <a:ext cx="733676" cy="59880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1" name="直接连接符 70"/>
            <p:cNvCxnSpPr/>
            <p:nvPr/>
          </p:nvCxnSpPr>
          <p:spPr>
            <a:xfrm rot="16200000" flipV="1">
              <a:off x="6648592" y="2822986"/>
              <a:ext cx="756070" cy="39708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2" name="直接连接符 71"/>
            <p:cNvCxnSpPr/>
            <p:nvPr/>
          </p:nvCxnSpPr>
          <p:spPr>
            <a:xfrm rot="10800000">
              <a:off x="5077732" y="2723473"/>
              <a:ext cx="1299263" cy="64516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3" name="直接连接符 72"/>
            <p:cNvCxnSpPr/>
            <p:nvPr/>
          </p:nvCxnSpPr>
          <p:spPr>
            <a:xfrm rot="10800000">
              <a:off x="5088850" y="2643494"/>
              <a:ext cx="2137908" cy="749672"/>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74" name="椭圆 73"/>
            <p:cNvSpPr/>
            <p:nvPr/>
          </p:nvSpPr>
          <p:spPr>
            <a:xfrm>
              <a:off x="4745769" y="3108439"/>
              <a:ext cx="551154" cy="1098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椭圆 74"/>
            <p:cNvSpPr/>
            <p:nvPr/>
          </p:nvSpPr>
          <p:spPr>
            <a:xfrm>
              <a:off x="5327102" y="3173489"/>
              <a:ext cx="549566" cy="1087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88" name="Line 82"/>
            <p:cNvSpPr>
              <a:spLocks noChangeShapeType="1"/>
            </p:cNvSpPr>
            <p:nvPr/>
          </p:nvSpPr>
          <p:spPr bwMode="auto">
            <a:xfrm flipV="1">
              <a:off x="4943571" y="2347483"/>
              <a:ext cx="2063750" cy="12699"/>
            </a:xfrm>
            <a:prstGeom prst="line">
              <a:avLst/>
            </a:prstGeom>
            <a:noFill/>
            <a:ln w="19050">
              <a:solidFill>
                <a:srgbClr val="FF0000"/>
              </a:solidFill>
              <a:round/>
              <a:headEnd/>
              <a:tailEnd/>
            </a:ln>
          </p:spPr>
          <p:txBody>
            <a:bodyPr/>
            <a:lstStyle/>
            <a:p>
              <a:endParaRPr lang="zh-CN" altLang="en-US"/>
            </a:p>
          </p:txBody>
        </p:sp>
        <p:sp>
          <p:nvSpPr>
            <p:cNvPr id="15389" name="Line 83"/>
            <p:cNvSpPr>
              <a:spLocks noChangeShapeType="1"/>
            </p:cNvSpPr>
            <p:nvPr/>
          </p:nvSpPr>
          <p:spPr bwMode="auto">
            <a:xfrm flipV="1">
              <a:off x="4943571" y="2420507"/>
              <a:ext cx="2063750" cy="12699"/>
            </a:xfrm>
            <a:prstGeom prst="line">
              <a:avLst/>
            </a:prstGeom>
            <a:noFill/>
            <a:ln w="19050">
              <a:solidFill>
                <a:srgbClr val="FF0000"/>
              </a:solidFill>
              <a:round/>
              <a:headEnd/>
              <a:tailEnd/>
            </a:ln>
          </p:spPr>
          <p:txBody>
            <a:bodyPr/>
            <a:lstStyle/>
            <a:p>
              <a:endParaRPr lang="zh-CN" altLang="en-US"/>
            </a:p>
          </p:txBody>
        </p:sp>
        <p:cxnSp>
          <p:nvCxnSpPr>
            <p:cNvPr id="79" name="直接连接符 78"/>
            <p:cNvCxnSpPr/>
            <p:nvPr/>
          </p:nvCxnSpPr>
          <p:spPr>
            <a:xfrm>
              <a:off x="4416982" y="2419552"/>
              <a:ext cx="482856" cy="1173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4470985" y="2357701"/>
              <a:ext cx="405028" cy="32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7050452" y="2421685"/>
              <a:ext cx="481268" cy="959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7066335" y="2357701"/>
              <a:ext cx="416145" cy="533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10800000">
              <a:off x="4477339" y="1990863"/>
              <a:ext cx="2978141" cy="213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4286760" y="2175088"/>
              <a:ext cx="370037" cy="158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flipH="1" flipV="1">
              <a:off x="7283451" y="2177754"/>
              <a:ext cx="364705"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flipH="1" flipV="1">
              <a:off x="7277658" y="2167623"/>
              <a:ext cx="506535" cy="158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10800000">
              <a:off x="4421747" y="1919416"/>
              <a:ext cx="3103619" cy="213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4161354" y="2175088"/>
              <a:ext cx="500136" cy="158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5400" name="Picture 6" descr="s7500e"/>
            <p:cNvPicPr>
              <a:picLocks noChangeAspect="1" noChangeArrowheads="1"/>
            </p:cNvPicPr>
            <p:nvPr/>
          </p:nvPicPr>
          <p:blipFill>
            <a:blip r:embed="rId3" cstate="print"/>
            <a:srcRect/>
            <a:stretch>
              <a:fillRect/>
            </a:stretch>
          </p:blipFill>
          <p:spPr bwMode="auto">
            <a:xfrm>
              <a:off x="4746290" y="2093493"/>
              <a:ext cx="579688" cy="709111"/>
            </a:xfrm>
            <a:prstGeom prst="rect">
              <a:avLst/>
            </a:prstGeom>
            <a:noFill/>
            <a:ln w="9525">
              <a:noFill/>
              <a:miter lim="800000"/>
              <a:headEnd/>
              <a:tailEnd/>
            </a:ln>
          </p:spPr>
        </p:pic>
        <p:pic>
          <p:nvPicPr>
            <p:cNvPr id="15401" name="Picture 5" descr="通用交换机"/>
            <p:cNvPicPr>
              <a:picLocks noChangeAspect="1" noChangeArrowheads="1"/>
            </p:cNvPicPr>
            <p:nvPr/>
          </p:nvPicPr>
          <p:blipFill>
            <a:blip r:embed="rId4" cstate="print"/>
            <a:srcRect/>
            <a:stretch>
              <a:fillRect/>
            </a:stretch>
          </p:blipFill>
          <p:spPr bwMode="auto">
            <a:xfrm>
              <a:off x="4553451" y="3267777"/>
              <a:ext cx="588044" cy="533399"/>
            </a:xfrm>
            <a:prstGeom prst="rect">
              <a:avLst/>
            </a:prstGeom>
            <a:noFill/>
            <a:ln w="9525">
              <a:noFill/>
              <a:miter lim="800000"/>
              <a:headEnd/>
              <a:tailEnd/>
            </a:ln>
          </p:spPr>
        </p:pic>
        <p:pic>
          <p:nvPicPr>
            <p:cNvPr id="15402" name="Picture 5" descr="通用交换机"/>
            <p:cNvPicPr>
              <a:picLocks noChangeAspect="1" noChangeArrowheads="1"/>
            </p:cNvPicPr>
            <p:nvPr/>
          </p:nvPicPr>
          <p:blipFill>
            <a:blip r:embed="rId4" cstate="print"/>
            <a:srcRect/>
            <a:stretch>
              <a:fillRect/>
            </a:stretch>
          </p:blipFill>
          <p:spPr bwMode="auto">
            <a:xfrm>
              <a:off x="5267324" y="3260556"/>
              <a:ext cx="588044" cy="533399"/>
            </a:xfrm>
            <a:prstGeom prst="rect">
              <a:avLst/>
            </a:prstGeom>
            <a:noFill/>
            <a:ln w="9525">
              <a:noFill/>
              <a:miter lim="800000"/>
              <a:headEnd/>
              <a:tailEnd/>
            </a:ln>
          </p:spPr>
        </p:pic>
        <p:pic>
          <p:nvPicPr>
            <p:cNvPr id="15403" name="Picture 5" descr="通用交换机"/>
            <p:cNvPicPr>
              <a:picLocks noChangeAspect="1" noChangeArrowheads="1"/>
            </p:cNvPicPr>
            <p:nvPr/>
          </p:nvPicPr>
          <p:blipFill>
            <a:blip r:embed="rId4" cstate="print"/>
            <a:srcRect/>
            <a:stretch>
              <a:fillRect/>
            </a:stretch>
          </p:blipFill>
          <p:spPr bwMode="auto">
            <a:xfrm>
              <a:off x="6895599" y="3268577"/>
              <a:ext cx="588044" cy="533399"/>
            </a:xfrm>
            <a:prstGeom prst="rect">
              <a:avLst/>
            </a:prstGeom>
            <a:noFill/>
            <a:ln w="9525">
              <a:noFill/>
              <a:miter lim="800000"/>
              <a:headEnd/>
              <a:tailEnd/>
            </a:ln>
          </p:spPr>
        </p:pic>
        <p:cxnSp>
          <p:nvCxnSpPr>
            <p:cNvPr id="93" name="直接连接符 92"/>
            <p:cNvCxnSpPr/>
            <p:nvPr/>
          </p:nvCxnSpPr>
          <p:spPr>
            <a:xfrm rot="5400000" flipH="1" flipV="1">
              <a:off x="6136750" y="2774642"/>
              <a:ext cx="793394" cy="52256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pic>
          <p:nvPicPr>
            <p:cNvPr id="15405" name="Picture 6" descr="s7500e"/>
            <p:cNvPicPr>
              <a:picLocks noChangeAspect="1" noChangeArrowheads="1"/>
            </p:cNvPicPr>
            <p:nvPr/>
          </p:nvPicPr>
          <p:blipFill>
            <a:blip r:embed="rId3" cstate="print"/>
            <a:srcRect/>
            <a:stretch>
              <a:fillRect/>
            </a:stretch>
          </p:blipFill>
          <p:spPr bwMode="auto">
            <a:xfrm>
              <a:off x="6575090" y="2093492"/>
              <a:ext cx="579688" cy="709111"/>
            </a:xfrm>
            <a:prstGeom prst="rect">
              <a:avLst/>
            </a:prstGeom>
            <a:noFill/>
            <a:ln w="9525">
              <a:noFill/>
              <a:miter lim="800000"/>
              <a:headEnd/>
              <a:tailEnd/>
            </a:ln>
          </p:spPr>
        </p:pic>
        <p:pic>
          <p:nvPicPr>
            <p:cNvPr id="15406" name="Picture 5" descr="通用交换机"/>
            <p:cNvPicPr>
              <a:picLocks noChangeAspect="1" noChangeArrowheads="1"/>
            </p:cNvPicPr>
            <p:nvPr/>
          </p:nvPicPr>
          <p:blipFill>
            <a:blip r:embed="rId4" cstate="print"/>
            <a:srcRect/>
            <a:stretch>
              <a:fillRect/>
            </a:stretch>
          </p:blipFill>
          <p:spPr bwMode="auto">
            <a:xfrm>
              <a:off x="6045367" y="3260556"/>
              <a:ext cx="588044" cy="533399"/>
            </a:xfrm>
            <a:prstGeom prst="rect">
              <a:avLst/>
            </a:prstGeom>
            <a:noFill/>
            <a:ln w="9525">
              <a:noFill/>
              <a:miter lim="800000"/>
              <a:headEnd/>
              <a:tailEnd/>
            </a:ln>
          </p:spPr>
        </p:pic>
        <p:sp>
          <p:nvSpPr>
            <p:cNvPr id="96" name="椭圆 95"/>
            <p:cNvSpPr/>
            <p:nvPr/>
          </p:nvSpPr>
          <p:spPr>
            <a:xfrm>
              <a:off x="5960849" y="3166024"/>
              <a:ext cx="549566" cy="10770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7" name="椭圆 96"/>
            <p:cNvSpPr/>
            <p:nvPr/>
          </p:nvSpPr>
          <p:spPr>
            <a:xfrm>
              <a:off x="6704193" y="3166024"/>
              <a:ext cx="549566" cy="10770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409" name="TextBox 254"/>
            <p:cNvSpPr txBox="1">
              <a:spLocks noChangeArrowheads="1"/>
            </p:cNvSpPr>
            <p:nvPr/>
          </p:nvSpPr>
          <p:spPr bwMode="auto">
            <a:xfrm>
              <a:off x="4633714" y="3766081"/>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15410" name="TextBox 255"/>
            <p:cNvSpPr txBox="1">
              <a:spLocks noChangeArrowheads="1"/>
            </p:cNvSpPr>
            <p:nvPr/>
          </p:nvSpPr>
          <p:spPr bwMode="auto">
            <a:xfrm>
              <a:off x="5299464" y="3782124"/>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15411" name="TextBox 256"/>
            <p:cNvSpPr txBox="1">
              <a:spLocks noChangeArrowheads="1"/>
            </p:cNvSpPr>
            <p:nvPr/>
          </p:nvSpPr>
          <p:spPr bwMode="auto">
            <a:xfrm>
              <a:off x="6085525" y="3766083"/>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15412" name="TextBox 257"/>
            <p:cNvSpPr txBox="1">
              <a:spLocks noChangeArrowheads="1"/>
            </p:cNvSpPr>
            <p:nvPr/>
          </p:nvSpPr>
          <p:spPr bwMode="auto">
            <a:xfrm>
              <a:off x="6967842" y="3766088"/>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47" name="TextBox 254"/>
            <p:cNvSpPr txBox="1">
              <a:spLocks noChangeArrowheads="1"/>
            </p:cNvSpPr>
            <p:nvPr/>
          </p:nvSpPr>
          <p:spPr bwMode="auto">
            <a:xfrm>
              <a:off x="5418803" y="2060179"/>
              <a:ext cx="1080494" cy="279107"/>
            </a:xfrm>
            <a:prstGeom prst="rect">
              <a:avLst/>
            </a:prstGeom>
            <a:noFill/>
            <a:ln w="9525">
              <a:noFill/>
              <a:miter lim="800000"/>
              <a:headEnd/>
              <a:tailEnd/>
            </a:ln>
          </p:spPr>
          <p:txBody>
            <a:bodyPr wrap="square" lIns="0" tIns="0" rIns="0" bIns="0">
              <a:spAutoFit/>
            </a:bodyPr>
            <a:lstStyle/>
            <a:p>
              <a:pPr>
                <a:defRPr/>
              </a:pPr>
              <a:r>
                <a:rPr lang="en-US" altLang="zh-CN" sz="1600" dirty="0"/>
                <a:t>CB(IRF  Stack)</a:t>
              </a:r>
            </a:p>
            <a:p>
              <a:pPr>
                <a:defRPr/>
              </a:pPr>
              <a:r>
                <a:rPr lang="en-US" altLang="zh-CN" sz="1100" dirty="0">
                  <a:solidFill>
                    <a:schemeClr val="bg1">
                      <a:lumMod val="50000"/>
                    </a:schemeClr>
                  </a:solidFill>
                </a:rPr>
                <a:t>*</a:t>
              </a:r>
              <a:r>
                <a:rPr lang="en-US" altLang="zh-CN" sz="1100" dirty="0" err="1">
                  <a:solidFill>
                    <a:schemeClr val="bg1">
                      <a:lumMod val="50000"/>
                    </a:schemeClr>
                  </a:solidFill>
                </a:rPr>
                <a:t>cisco</a:t>
              </a:r>
              <a:r>
                <a:rPr lang="en-US" altLang="zh-CN" sz="1100" dirty="0">
                  <a:solidFill>
                    <a:schemeClr val="bg1">
                      <a:lumMod val="50000"/>
                    </a:schemeClr>
                  </a:solidFill>
                </a:rPr>
                <a:t> VPC</a:t>
              </a:r>
              <a:endParaRPr lang="zh-CN" altLang="en-US" sz="1100" dirty="0">
                <a:solidFill>
                  <a:schemeClr val="bg1">
                    <a:lumMod val="50000"/>
                  </a:schemeClr>
                </a:solidFill>
              </a:endParaRPr>
            </a:p>
          </p:txBody>
        </p:sp>
        <p:sp>
          <p:nvSpPr>
            <p:cNvPr id="15414" name="TextBox 254"/>
            <p:cNvSpPr txBox="1">
              <a:spLocks noChangeArrowheads="1"/>
            </p:cNvSpPr>
            <p:nvPr/>
          </p:nvSpPr>
          <p:spPr bwMode="auto">
            <a:xfrm>
              <a:off x="3762398" y="2526564"/>
              <a:ext cx="1008503" cy="113714"/>
            </a:xfrm>
            <a:prstGeom prst="rect">
              <a:avLst/>
            </a:prstGeom>
            <a:noFill/>
            <a:ln w="9525">
              <a:noFill/>
              <a:miter lim="800000"/>
              <a:headEnd/>
              <a:tailEnd/>
            </a:ln>
          </p:spPr>
          <p:txBody>
            <a:bodyPr lIns="0" tIns="0" rIns="0" bIns="0">
              <a:spAutoFit/>
            </a:bodyPr>
            <a:lstStyle/>
            <a:p>
              <a:r>
                <a:rPr lang="en-US" altLang="zh-CN" sz="1100" dirty="0"/>
                <a:t>Unit1/Chassis 1</a:t>
              </a:r>
              <a:endParaRPr lang="zh-CN" altLang="en-US" sz="1100" dirty="0"/>
            </a:p>
          </p:txBody>
        </p:sp>
        <p:sp>
          <p:nvSpPr>
            <p:cNvPr id="15415" name="TextBox 254"/>
            <p:cNvSpPr txBox="1">
              <a:spLocks noChangeArrowheads="1"/>
            </p:cNvSpPr>
            <p:nvPr/>
          </p:nvSpPr>
          <p:spPr bwMode="auto">
            <a:xfrm>
              <a:off x="5635136" y="2526564"/>
              <a:ext cx="1368683" cy="113714"/>
            </a:xfrm>
            <a:prstGeom prst="rect">
              <a:avLst/>
            </a:prstGeom>
            <a:noFill/>
            <a:ln w="9525">
              <a:noFill/>
              <a:miter lim="800000"/>
              <a:headEnd/>
              <a:tailEnd/>
            </a:ln>
          </p:spPr>
          <p:txBody>
            <a:bodyPr lIns="0" tIns="0" rIns="0" bIns="0">
              <a:spAutoFit/>
            </a:bodyPr>
            <a:lstStyle/>
            <a:p>
              <a:r>
                <a:rPr lang="en-US" altLang="zh-CN" sz="1100" dirty="0"/>
                <a:t>Unit2/Chassis 2</a:t>
              </a:r>
              <a:endParaRPr lang="zh-CN" altLang="en-US" sz="1100" dirty="0"/>
            </a:p>
          </p:txBody>
        </p:sp>
        <p:sp>
          <p:nvSpPr>
            <p:cNvPr id="51" name="TextBox 254"/>
            <p:cNvSpPr txBox="1">
              <a:spLocks noChangeArrowheads="1"/>
            </p:cNvSpPr>
            <p:nvPr/>
          </p:nvSpPr>
          <p:spPr bwMode="auto">
            <a:xfrm>
              <a:off x="2970002" y="2882365"/>
              <a:ext cx="1877470" cy="599564"/>
            </a:xfrm>
            <a:prstGeom prst="rect">
              <a:avLst/>
            </a:prstGeom>
            <a:noFill/>
            <a:ln w="9525">
              <a:noFill/>
              <a:miter lim="800000"/>
              <a:headEnd/>
              <a:tailEnd/>
            </a:ln>
          </p:spPr>
          <p:txBody>
            <a:bodyPr wrap="square" lIns="0" tIns="0" rIns="0" bIns="0">
              <a:spAutoFit/>
            </a:bodyPr>
            <a:lstStyle/>
            <a:p>
              <a:pPr>
                <a:defRPr/>
              </a:pPr>
              <a:r>
                <a:rPr lang="en-US" altLang="zh-CN" sz="1400" b="1" dirty="0" smtClean="0">
                  <a:solidFill>
                    <a:schemeClr val="accent6">
                      <a:lumMod val="75000"/>
                    </a:schemeClr>
                  </a:solidFill>
                </a:rPr>
                <a:t>IRF3/</a:t>
              </a:r>
              <a:r>
                <a:rPr lang="zh-CN" altLang="en-US" sz="1400" b="1" dirty="0">
                  <a:solidFill>
                    <a:schemeClr val="accent6">
                      <a:lumMod val="75000"/>
                    </a:schemeClr>
                  </a:solidFill>
                </a:rPr>
                <a:t>桥端口扩展 技术</a:t>
              </a:r>
              <a:endParaRPr lang="en-US" altLang="zh-CN" sz="1400" b="1" dirty="0">
                <a:solidFill>
                  <a:schemeClr val="accent6">
                    <a:lumMod val="75000"/>
                  </a:schemeClr>
                </a:solidFill>
              </a:endParaRPr>
            </a:p>
            <a:p>
              <a:pPr marL="228600" indent="-228600">
                <a:buFont typeface="+mj-ea"/>
                <a:buAutoNum type="circleNumDbPlain"/>
                <a:defRPr/>
              </a:pPr>
              <a:r>
                <a:rPr lang="en-US" altLang="zh-CN" sz="1100" b="1" dirty="0" err="1" smtClean="0">
                  <a:solidFill>
                    <a:schemeClr val="accent6">
                      <a:lumMod val="75000"/>
                    </a:schemeClr>
                  </a:solidFill>
                </a:rPr>
                <a:t>InnerTag</a:t>
              </a:r>
              <a:r>
                <a:rPr lang="en-US" altLang="zh-CN" sz="1100" b="1" dirty="0" smtClean="0">
                  <a:solidFill>
                    <a:schemeClr val="accent6">
                      <a:lumMod val="75000"/>
                    </a:schemeClr>
                  </a:solidFill>
                </a:rPr>
                <a:t> √</a:t>
              </a:r>
              <a:endParaRPr lang="en-US" altLang="zh-CN" sz="1100" b="1" dirty="0">
                <a:solidFill>
                  <a:schemeClr val="accent6">
                    <a:lumMod val="75000"/>
                  </a:schemeClr>
                </a:solidFill>
              </a:endParaRPr>
            </a:p>
            <a:p>
              <a:pPr marL="228600" indent="-228600">
                <a:buFont typeface="+mj-ea"/>
                <a:buAutoNum type="circleNumDbPlain"/>
                <a:defRPr/>
              </a:pPr>
              <a:r>
                <a:rPr lang="en-US" altLang="zh-CN" sz="1100" b="1" dirty="0">
                  <a:solidFill>
                    <a:schemeClr val="accent6">
                      <a:lumMod val="75000"/>
                    </a:schemeClr>
                  </a:solidFill>
                </a:rPr>
                <a:t>802.1BR</a:t>
              </a:r>
            </a:p>
            <a:p>
              <a:pPr marL="228600" indent="-228600">
                <a:buFont typeface="+mj-ea"/>
                <a:buAutoNum type="circleNumDbPlain"/>
                <a:defRPr/>
              </a:pPr>
              <a:r>
                <a:rPr lang="en-US" altLang="zh-CN" sz="1100" b="1" dirty="0">
                  <a:solidFill>
                    <a:schemeClr val="bg1">
                      <a:lumMod val="50000"/>
                    </a:schemeClr>
                  </a:solidFill>
                </a:rPr>
                <a:t>802.1Qbg</a:t>
              </a:r>
            </a:p>
            <a:p>
              <a:pPr marL="228600" indent="-228600">
                <a:defRPr/>
              </a:pPr>
              <a:r>
                <a:rPr lang="en-US" altLang="zh-CN" sz="1100" b="1" dirty="0">
                  <a:solidFill>
                    <a:schemeClr val="bg1">
                      <a:lumMod val="50000"/>
                    </a:schemeClr>
                  </a:solidFill>
                </a:rPr>
                <a:t>*</a:t>
              </a:r>
              <a:r>
                <a:rPr lang="en-US" altLang="zh-CN" sz="1100" b="1" dirty="0" err="1">
                  <a:solidFill>
                    <a:schemeClr val="bg1">
                      <a:lumMod val="50000"/>
                    </a:schemeClr>
                  </a:solidFill>
                </a:rPr>
                <a:t>cisco</a:t>
              </a:r>
              <a:r>
                <a:rPr lang="en-US" altLang="zh-CN" sz="1100" b="1" dirty="0">
                  <a:solidFill>
                    <a:schemeClr val="bg1">
                      <a:lumMod val="50000"/>
                    </a:schemeClr>
                  </a:solidFill>
                </a:rPr>
                <a:t> </a:t>
              </a:r>
              <a:r>
                <a:rPr lang="en-US" altLang="zh-CN" sz="1100" b="1" dirty="0" err="1">
                  <a:solidFill>
                    <a:schemeClr val="bg1">
                      <a:lumMod val="50000"/>
                    </a:schemeClr>
                  </a:solidFill>
                </a:rPr>
                <a:t>VNTag</a:t>
              </a:r>
              <a:endParaRPr lang="zh-CN" altLang="en-US" sz="1100" b="1" dirty="0">
                <a:solidFill>
                  <a:schemeClr val="bg1">
                    <a:lumMod val="50000"/>
                  </a:schemeClr>
                </a:solidFill>
              </a:endParaRPr>
            </a:p>
          </p:txBody>
        </p:sp>
        <p:sp>
          <p:nvSpPr>
            <p:cNvPr id="127" name="TextBox 254"/>
            <p:cNvSpPr txBox="1">
              <a:spLocks noChangeArrowheads="1"/>
            </p:cNvSpPr>
            <p:nvPr/>
          </p:nvSpPr>
          <p:spPr bwMode="auto">
            <a:xfrm>
              <a:off x="2970003" y="1963137"/>
              <a:ext cx="1008596" cy="258433"/>
            </a:xfrm>
            <a:prstGeom prst="rect">
              <a:avLst/>
            </a:prstGeom>
            <a:noFill/>
            <a:ln w="9525">
              <a:noFill/>
              <a:miter lim="800000"/>
              <a:headEnd/>
              <a:tailEnd/>
            </a:ln>
          </p:spPr>
          <p:txBody>
            <a:bodyPr lIns="0" tIns="0" rIns="0" bIns="0">
              <a:spAutoFit/>
            </a:bodyPr>
            <a:lstStyle/>
            <a:p>
              <a:pPr>
                <a:defRPr/>
              </a:pPr>
              <a:r>
                <a:rPr lang="en-US" altLang="zh-CN" sz="1400" b="1" dirty="0" smtClean="0">
                  <a:solidFill>
                    <a:schemeClr val="accent6">
                      <a:lumMod val="75000"/>
                    </a:schemeClr>
                  </a:solidFill>
                </a:rPr>
                <a:t>IRF2</a:t>
              </a:r>
              <a:r>
                <a:rPr lang="zh-CN" altLang="en-US" sz="1400" b="1" dirty="0" smtClean="0">
                  <a:solidFill>
                    <a:schemeClr val="accent6">
                      <a:lumMod val="75000"/>
                    </a:schemeClr>
                  </a:solidFill>
                </a:rPr>
                <a:t>技术</a:t>
              </a:r>
              <a:endParaRPr lang="en-US" altLang="zh-CN" sz="1400" b="1" dirty="0">
                <a:solidFill>
                  <a:schemeClr val="accent6">
                    <a:lumMod val="75000"/>
                  </a:schemeClr>
                </a:solidFill>
              </a:endParaRPr>
            </a:p>
            <a:p>
              <a:pPr marL="228600" indent="-228600">
                <a:buFont typeface="+mj-ea"/>
                <a:buAutoNum type="circleNumDbPlain"/>
                <a:defRPr/>
              </a:pPr>
              <a:r>
                <a:rPr lang="en-US" altLang="zh-CN" sz="1100" b="1" dirty="0" err="1" smtClean="0">
                  <a:solidFill>
                    <a:schemeClr val="accent6">
                      <a:lumMod val="75000"/>
                    </a:schemeClr>
                  </a:solidFill>
                </a:rPr>
                <a:t>InnerTag</a:t>
              </a:r>
              <a:r>
                <a:rPr lang="en-US" altLang="zh-CN" sz="1100" b="1" dirty="0" smtClean="0">
                  <a:solidFill>
                    <a:schemeClr val="accent6">
                      <a:lumMod val="75000"/>
                    </a:schemeClr>
                  </a:solidFill>
                </a:rPr>
                <a:t> √</a:t>
              </a:r>
              <a:endParaRPr lang="zh-CN" altLang="en-US" sz="1100" b="1" dirty="0">
                <a:solidFill>
                  <a:schemeClr val="bg1">
                    <a:lumMod val="50000"/>
                  </a:schemeClr>
                </a:solidFill>
              </a:endParaRPr>
            </a:p>
          </p:txBody>
        </p:sp>
        <p:sp>
          <p:nvSpPr>
            <p:cNvPr id="128" name="TextBox 254"/>
            <p:cNvSpPr txBox="1">
              <a:spLocks noChangeArrowheads="1"/>
            </p:cNvSpPr>
            <p:nvPr/>
          </p:nvSpPr>
          <p:spPr bwMode="auto">
            <a:xfrm>
              <a:off x="2970002" y="3801592"/>
              <a:ext cx="1512200" cy="485854"/>
            </a:xfrm>
            <a:prstGeom prst="rect">
              <a:avLst/>
            </a:prstGeom>
            <a:noFill/>
            <a:ln w="9525">
              <a:noFill/>
              <a:miter lim="800000"/>
              <a:headEnd/>
              <a:tailEnd/>
            </a:ln>
          </p:spPr>
          <p:txBody>
            <a:bodyPr wrap="square" lIns="0" tIns="0" rIns="0" bIns="0">
              <a:spAutoFit/>
            </a:bodyPr>
            <a:lstStyle/>
            <a:p>
              <a:pPr>
                <a:defRPr/>
              </a:pPr>
              <a:r>
                <a:rPr lang="en-US" altLang="zh-CN" sz="1400" b="1" dirty="0">
                  <a:solidFill>
                    <a:schemeClr val="accent6">
                      <a:lumMod val="75000"/>
                    </a:schemeClr>
                  </a:solidFill>
                </a:rPr>
                <a:t>VM</a:t>
              </a:r>
              <a:r>
                <a:rPr lang="zh-CN" altLang="en-US" sz="1400" b="1" dirty="0">
                  <a:solidFill>
                    <a:schemeClr val="accent6">
                      <a:lumMod val="75000"/>
                    </a:schemeClr>
                  </a:solidFill>
                </a:rPr>
                <a:t>端口扩展技术</a:t>
              </a:r>
              <a:endParaRPr lang="en-US" altLang="zh-CN" sz="1400" b="1" dirty="0">
                <a:solidFill>
                  <a:schemeClr val="accent6">
                    <a:lumMod val="75000"/>
                  </a:schemeClr>
                </a:solidFill>
              </a:endParaRPr>
            </a:p>
            <a:p>
              <a:pPr marL="228600" indent="-228600">
                <a:buFont typeface="+mj-ea"/>
                <a:buAutoNum type="circleNumDbPlain"/>
                <a:defRPr/>
              </a:pPr>
              <a:r>
                <a:rPr lang="en-US" altLang="zh-CN" sz="1100" b="1" dirty="0">
                  <a:solidFill>
                    <a:schemeClr val="accent6">
                      <a:lumMod val="75000"/>
                    </a:schemeClr>
                  </a:solidFill>
                </a:rPr>
                <a:t>802.1Qbg √</a:t>
              </a:r>
              <a:endParaRPr lang="zh-CN" altLang="en-US" sz="1100" b="1" dirty="0">
                <a:solidFill>
                  <a:schemeClr val="accent6">
                    <a:lumMod val="75000"/>
                  </a:schemeClr>
                </a:solidFill>
              </a:endParaRPr>
            </a:p>
            <a:p>
              <a:pPr marL="228600" indent="-228600">
                <a:buFont typeface="+mj-ea"/>
                <a:buAutoNum type="circleNumDbPlain"/>
                <a:defRPr/>
              </a:pPr>
              <a:r>
                <a:rPr lang="en-US" altLang="zh-CN" sz="1100" b="1" dirty="0">
                  <a:solidFill>
                    <a:schemeClr val="accent6">
                      <a:lumMod val="75000"/>
                    </a:schemeClr>
                  </a:solidFill>
                </a:rPr>
                <a:t>802.1BR</a:t>
              </a:r>
              <a:endParaRPr lang="en-US" altLang="zh-CN" sz="1100" b="1" dirty="0">
                <a:solidFill>
                  <a:schemeClr val="bg1">
                    <a:lumMod val="50000"/>
                  </a:schemeClr>
                </a:solidFill>
              </a:endParaRPr>
            </a:p>
            <a:p>
              <a:pPr marL="228600" indent="-228600">
                <a:defRPr/>
              </a:pPr>
              <a:r>
                <a:rPr lang="en-US" altLang="zh-CN" sz="1100" b="1" dirty="0">
                  <a:solidFill>
                    <a:schemeClr val="bg1">
                      <a:lumMod val="50000"/>
                    </a:schemeClr>
                  </a:solidFill>
                </a:rPr>
                <a:t>*</a:t>
              </a:r>
              <a:r>
                <a:rPr lang="en-US" altLang="zh-CN" sz="1100" b="1" dirty="0" err="1">
                  <a:solidFill>
                    <a:schemeClr val="bg1">
                      <a:lumMod val="50000"/>
                    </a:schemeClr>
                  </a:solidFill>
                </a:rPr>
                <a:t>cisco</a:t>
              </a:r>
              <a:r>
                <a:rPr lang="en-US" altLang="zh-CN" sz="1100" b="1" dirty="0">
                  <a:solidFill>
                    <a:schemeClr val="bg1">
                      <a:lumMod val="50000"/>
                    </a:schemeClr>
                  </a:solidFill>
                </a:rPr>
                <a:t> </a:t>
              </a:r>
              <a:r>
                <a:rPr lang="en-US" altLang="zh-CN" sz="1100" b="1" dirty="0" err="1">
                  <a:solidFill>
                    <a:schemeClr val="bg1">
                      <a:lumMod val="50000"/>
                    </a:schemeClr>
                  </a:solidFill>
                </a:rPr>
                <a:t>VNTag</a:t>
              </a:r>
              <a:endParaRPr lang="en-US" altLang="zh-CN" sz="1100" b="1" dirty="0">
                <a:solidFill>
                  <a:schemeClr val="bg1">
                    <a:lumMod val="50000"/>
                  </a:schemeClr>
                </a:solidFill>
              </a:endParaRPr>
            </a:p>
          </p:txBody>
        </p:sp>
      </p:grpSp>
      <p:sp>
        <p:nvSpPr>
          <p:cNvPr id="15366" name="Text Box 9"/>
          <p:cNvSpPr txBox="1">
            <a:spLocks noChangeArrowheads="1"/>
          </p:cNvSpPr>
          <p:nvPr/>
        </p:nvSpPr>
        <p:spPr bwMode="auto">
          <a:xfrm>
            <a:off x="2411413" y="1268760"/>
            <a:ext cx="2952750" cy="400050"/>
          </a:xfrm>
          <a:prstGeom prst="rect">
            <a:avLst/>
          </a:prstGeom>
          <a:noFill/>
          <a:ln w="9525" algn="ctr">
            <a:noFill/>
            <a:miter lim="800000"/>
            <a:headEnd/>
            <a:tailEnd/>
          </a:ln>
        </p:spPr>
        <p:txBody>
          <a:bodyPr>
            <a:spAutoFit/>
          </a:bodyPr>
          <a:lstStyle/>
          <a:p>
            <a:pPr algn="ctr">
              <a:spcBef>
                <a:spcPct val="0"/>
              </a:spcBef>
              <a:buClrTx/>
              <a:buSzTx/>
            </a:pPr>
            <a:r>
              <a:rPr kumimoji="1" lang="zh-CN" altLang="en-US" sz="2000" b="1" dirty="0">
                <a:latin typeface="Arial" pitchFamily="34" charset="0"/>
                <a:ea typeface="楷体_GB2312" pitchFamily="49" charset="-122"/>
              </a:rPr>
              <a:t>①横向</a:t>
            </a:r>
            <a:r>
              <a:rPr kumimoji="1" lang="en-US" altLang="zh-CN" sz="2000" b="1" dirty="0" smtClean="0">
                <a:latin typeface="Arial" pitchFamily="34" charset="0"/>
                <a:ea typeface="楷体_GB2312" pitchFamily="49" charset="-122"/>
              </a:rPr>
              <a:t>IRF2</a:t>
            </a:r>
            <a:r>
              <a:rPr kumimoji="1" lang="zh-CN" altLang="en-US" sz="2000" b="1" dirty="0" smtClean="0">
                <a:latin typeface="Arial" pitchFamily="34" charset="0"/>
                <a:ea typeface="楷体_GB2312" pitchFamily="49" charset="-122"/>
              </a:rPr>
              <a:t>堆叠</a:t>
            </a:r>
            <a:endParaRPr kumimoji="1" lang="zh-CN" altLang="en-US" sz="2000" b="1" dirty="0">
              <a:latin typeface="Arial" pitchFamily="34" charset="0"/>
              <a:ea typeface="楷体_GB2312" pitchFamily="49" charset="-122"/>
            </a:endParaRPr>
          </a:p>
        </p:txBody>
      </p:sp>
      <p:sp>
        <p:nvSpPr>
          <p:cNvPr id="105" name="左大括号 104"/>
          <p:cNvSpPr/>
          <p:nvPr/>
        </p:nvSpPr>
        <p:spPr bwMode="auto">
          <a:xfrm rot="10800000">
            <a:off x="5148263" y="2710210"/>
            <a:ext cx="395287" cy="2087562"/>
          </a:xfrm>
          <a:prstGeom prst="leftBrace">
            <a:avLst/>
          </a:prstGeom>
          <a:solidFill>
            <a:schemeClr val="bg1"/>
          </a:solidFill>
          <a:ln w="19050" cap="flat" cmpd="sng" algn="ctr">
            <a:solidFill>
              <a:schemeClr val="accent2">
                <a:lumMod val="60000"/>
                <a:lumOff val="40000"/>
              </a:schemeClr>
            </a:solidFill>
            <a:prstDash val="solid"/>
            <a:round/>
            <a:headEnd type="none" w="med" len="med"/>
            <a:tailEnd type="none" w="med" len="med"/>
          </a:ln>
          <a:effectLst/>
        </p:spPr>
        <p:txBody>
          <a:bodyPr lIns="91429" tIns="45714" rIns="91429" bIns="45714"/>
          <a:lstStyle/>
          <a:p>
            <a:pPr eaLnBrk="1" hangingPunct="1">
              <a:spcBef>
                <a:spcPct val="50000"/>
              </a:spcBef>
              <a:buClrTx/>
              <a:buSzTx/>
              <a:defRPr/>
            </a:pPr>
            <a:endParaRPr lang="zh-CN" altLang="en-US" sz="1000">
              <a:solidFill>
                <a:schemeClr val="accent2"/>
              </a:solidFill>
              <a:cs typeface="+mn-cs"/>
            </a:endParaRPr>
          </a:p>
        </p:txBody>
      </p:sp>
      <p:sp>
        <p:nvSpPr>
          <p:cNvPr id="15369" name="左大括号 106"/>
          <p:cNvSpPr>
            <a:spLocks/>
          </p:cNvSpPr>
          <p:nvPr/>
        </p:nvSpPr>
        <p:spPr bwMode="auto">
          <a:xfrm rot="10800000">
            <a:off x="5940425" y="1413222"/>
            <a:ext cx="647700" cy="3384550"/>
          </a:xfrm>
          <a:prstGeom prst="leftBrace">
            <a:avLst>
              <a:gd name="adj1" fmla="val 8346"/>
              <a:gd name="adj2" fmla="val 50000"/>
            </a:avLst>
          </a:prstGeom>
          <a:solidFill>
            <a:schemeClr val="bg1"/>
          </a:solidFill>
          <a:ln w="19050" algn="ctr">
            <a:solidFill>
              <a:schemeClr val="folHlink"/>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14346" name="Text Box 9"/>
          <p:cNvSpPr txBox="1">
            <a:spLocks noChangeArrowheads="1"/>
          </p:cNvSpPr>
          <p:nvPr/>
        </p:nvSpPr>
        <p:spPr bwMode="auto">
          <a:xfrm>
            <a:off x="6443663" y="2348880"/>
            <a:ext cx="2700337" cy="2215991"/>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2000" b="1" dirty="0">
                <a:solidFill>
                  <a:schemeClr val="bg1"/>
                </a:solidFill>
                <a:latin typeface="微软雅黑" pitchFamily="34" charset="-122"/>
                <a:ea typeface="微软雅黑" pitchFamily="34" charset="-122"/>
              </a:rPr>
              <a:t>①</a:t>
            </a:r>
            <a:r>
              <a:rPr kumimoji="1" lang="en-US" altLang="zh-CN" sz="2000" b="1" dirty="0">
                <a:solidFill>
                  <a:schemeClr val="bg1"/>
                </a:solidFill>
                <a:latin typeface="微软雅黑" pitchFamily="34" charset="-122"/>
                <a:ea typeface="微软雅黑" pitchFamily="34" charset="-122"/>
              </a:rPr>
              <a:t>+</a:t>
            </a:r>
            <a:r>
              <a:rPr kumimoji="1" lang="zh-CN" altLang="en-US" sz="2000" b="1" dirty="0">
                <a:solidFill>
                  <a:schemeClr val="bg1"/>
                </a:solidFill>
                <a:latin typeface="微软雅黑" pitchFamily="34" charset="-122"/>
                <a:ea typeface="微软雅黑" pitchFamily="34" charset="-122"/>
              </a:rPr>
              <a:t> ②</a:t>
            </a:r>
            <a:r>
              <a:rPr kumimoji="1" lang="zh-CN" altLang="en-US" sz="2000" b="1" dirty="0" smtClean="0">
                <a:solidFill>
                  <a:schemeClr val="bg1"/>
                </a:solidFill>
                <a:latin typeface="微软雅黑" pitchFamily="34" charset="-122"/>
                <a:ea typeface="微软雅黑" pitchFamily="34" charset="-122"/>
              </a:rPr>
              <a:t>形成</a:t>
            </a:r>
            <a:r>
              <a:rPr kumimoji="1" lang="en-US" altLang="zh-CN" sz="2000" b="1" dirty="0" smtClean="0">
                <a:solidFill>
                  <a:schemeClr val="bg1"/>
                </a:solidFill>
                <a:latin typeface="微软雅黑" pitchFamily="34" charset="-122"/>
                <a:ea typeface="微软雅黑" pitchFamily="34" charset="-122"/>
              </a:rPr>
              <a:t>Fabric</a:t>
            </a:r>
            <a:endParaRPr kumimoji="1" lang="en-US" altLang="zh-CN" b="1" dirty="0">
              <a:solidFill>
                <a:schemeClr val="bg1"/>
              </a:solidFill>
              <a:latin typeface="微软雅黑" pitchFamily="34" charset="-122"/>
              <a:ea typeface="微软雅黑" pitchFamily="34" charset="-122"/>
            </a:endParaRPr>
          </a:p>
          <a:p>
            <a:pPr>
              <a:lnSpc>
                <a:spcPct val="150000"/>
              </a:lnSpc>
              <a:spcBef>
                <a:spcPct val="0"/>
              </a:spcBef>
              <a:buClrTx/>
              <a:buSzTx/>
              <a:defRPr/>
            </a:pPr>
            <a:r>
              <a:rPr kumimoji="1" lang="zh-CN" altLang="en-US" b="1" dirty="0" smtClean="0">
                <a:solidFill>
                  <a:schemeClr val="bg1"/>
                </a:solidFill>
                <a:latin typeface="微软雅黑" pitchFamily="34" charset="-122"/>
                <a:ea typeface="微软雅黑" pitchFamily="34" charset="-122"/>
              </a:rPr>
              <a:t>（</a:t>
            </a:r>
            <a:r>
              <a:rPr kumimoji="1" lang="en-US" altLang="zh-CN" b="1" dirty="0" smtClean="0">
                <a:solidFill>
                  <a:schemeClr val="bg1"/>
                </a:solidFill>
                <a:latin typeface="微软雅黑" pitchFamily="34" charset="-122"/>
                <a:ea typeface="微软雅黑" pitchFamily="34" charset="-122"/>
              </a:rPr>
              <a:t>H3C SDN</a:t>
            </a:r>
            <a:r>
              <a:rPr kumimoji="1" lang="zh-CN" altLang="en-US" b="1" dirty="0" smtClean="0">
                <a:solidFill>
                  <a:schemeClr val="bg1"/>
                </a:solidFill>
                <a:latin typeface="微软雅黑" pitchFamily="34" charset="-122"/>
                <a:ea typeface="微软雅黑" pitchFamily="34" charset="-122"/>
              </a:rPr>
              <a:t>网络的一种技术实现方式，是</a:t>
            </a:r>
            <a:r>
              <a:rPr kumimoji="1" lang="en-US" altLang="zh-CN" b="1" dirty="0" smtClean="0">
                <a:solidFill>
                  <a:schemeClr val="bg1"/>
                </a:solidFill>
                <a:latin typeface="微软雅黑" pitchFamily="34" charset="-122"/>
                <a:ea typeface="微软雅黑" pitchFamily="34" charset="-122"/>
              </a:rPr>
              <a:t>H3C VCF</a:t>
            </a:r>
            <a:r>
              <a:rPr kumimoji="1" lang="zh-CN" altLang="en-US" b="1" dirty="0" smtClean="0">
                <a:solidFill>
                  <a:schemeClr val="bg1"/>
                </a:solidFill>
                <a:latin typeface="微软雅黑" pitchFamily="34" charset="-122"/>
                <a:ea typeface="微软雅黑" pitchFamily="34" charset="-122"/>
              </a:rPr>
              <a:t>虚拟融合框架的主要技术之一）</a:t>
            </a:r>
            <a:endParaRPr kumimoji="1" lang="zh-CN" altLang="en-US" sz="1600" b="1" dirty="0">
              <a:solidFill>
                <a:schemeClr val="bg1"/>
              </a:solidFill>
              <a:latin typeface="微软雅黑" pitchFamily="34" charset="-122"/>
              <a:ea typeface="微软雅黑" pitchFamily="34" charset="-122"/>
            </a:endParaRPr>
          </a:p>
        </p:txBody>
      </p:sp>
      <p:sp>
        <p:nvSpPr>
          <p:cNvPr id="15371" name="TextBox 45"/>
          <p:cNvSpPr txBox="1">
            <a:spLocks noChangeArrowheads="1"/>
          </p:cNvSpPr>
          <p:nvPr/>
        </p:nvSpPr>
        <p:spPr bwMode="auto">
          <a:xfrm>
            <a:off x="900113" y="1484660"/>
            <a:ext cx="576262" cy="339725"/>
          </a:xfrm>
          <a:prstGeom prst="rect">
            <a:avLst/>
          </a:prstGeom>
          <a:noFill/>
          <a:ln w="9525">
            <a:noFill/>
            <a:miter lim="800000"/>
            <a:headEnd/>
            <a:tailEnd/>
          </a:ln>
        </p:spPr>
        <p:txBody>
          <a:bodyPr>
            <a:spAutoFit/>
          </a:bodyPr>
          <a:lstStyle/>
          <a:p>
            <a:endParaRPr lang="zh-CN" altLang="en-US"/>
          </a:p>
        </p:txBody>
      </p:sp>
      <p:cxnSp>
        <p:nvCxnSpPr>
          <p:cNvPr id="15372" name="直接连接符 52"/>
          <p:cNvCxnSpPr>
            <a:cxnSpLocks noChangeShapeType="1"/>
          </p:cNvCxnSpPr>
          <p:nvPr/>
        </p:nvCxnSpPr>
        <p:spPr bwMode="auto">
          <a:xfrm flipH="1">
            <a:off x="179388" y="3284885"/>
            <a:ext cx="5040312" cy="0"/>
          </a:xfrm>
          <a:prstGeom prst="line">
            <a:avLst/>
          </a:prstGeom>
          <a:noFill/>
          <a:ln w="19050" algn="ctr">
            <a:solidFill>
              <a:schemeClr val="folHlink"/>
            </a:solidFill>
            <a:round/>
            <a:headEnd/>
            <a:tailEnd/>
          </a:ln>
        </p:spPr>
      </p:cxnSp>
      <p:cxnSp>
        <p:nvCxnSpPr>
          <p:cNvPr id="15373" name="直接连接符 54"/>
          <p:cNvCxnSpPr>
            <a:cxnSpLocks noChangeShapeType="1"/>
          </p:cNvCxnSpPr>
          <p:nvPr/>
        </p:nvCxnSpPr>
        <p:spPr bwMode="auto">
          <a:xfrm flipH="1">
            <a:off x="179388" y="4720381"/>
            <a:ext cx="5030787" cy="4763"/>
          </a:xfrm>
          <a:prstGeom prst="line">
            <a:avLst/>
          </a:prstGeom>
          <a:noFill/>
          <a:ln w="19050" algn="ctr">
            <a:solidFill>
              <a:schemeClr val="folHlink"/>
            </a:solidFill>
            <a:round/>
            <a:headEnd/>
            <a:tailEnd/>
          </a:ln>
        </p:spPr>
      </p:cxnSp>
      <p:pic>
        <p:nvPicPr>
          <p:cNvPr id="15374" name="Picture 6" descr="3_app"/>
          <p:cNvPicPr>
            <a:picLocks noChangeAspect="1" noChangeArrowheads="1"/>
          </p:cNvPicPr>
          <p:nvPr/>
        </p:nvPicPr>
        <p:blipFill>
          <a:blip r:embed="rId5" cstate="print"/>
          <a:srcRect/>
          <a:stretch>
            <a:fillRect/>
          </a:stretch>
        </p:blipFill>
        <p:spPr bwMode="gray">
          <a:xfrm>
            <a:off x="2412455" y="5172298"/>
            <a:ext cx="287337" cy="488950"/>
          </a:xfrm>
          <a:prstGeom prst="rect">
            <a:avLst/>
          </a:prstGeom>
          <a:noFill/>
          <a:ln w="9525">
            <a:noFill/>
            <a:miter lim="800000"/>
            <a:headEnd/>
            <a:tailEnd/>
          </a:ln>
        </p:spPr>
      </p:pic>
      <p:cxnSp>
        <p:nvCxnSpPr>
          <p:cNvPr id="15375" name="直接连接符 121"/>
          <p:cNvCxnSpPr>
            <a:cxnSpLocks noChangeShapeType="1"/>
            <a:stCxn id="15401" idx="2"/>
            <a:endCxn id="15374" idx="0"/>
          </p:cNvCxnSpPr>
          <p:nvPr/>
        </p:nvCxnSpPr>
        <p:spPr bwMode="auto">
          <a:xfrm>
            <a:off x="2344788" y="4797152"/>
            <a:ext cx="211336" cy="375146"/>
          </a:xfrm>
          <a:prstGeom prst="line">
            <a:avLst/>
          </a:prstGeom>
          <a:noFill/>
          <a:ln w="19050" algn="ctr">
            <a:solidFill>
              <a:schemeClr val="folHlink"/>
            </a:solidFill>
            <a:round/>
            <a:headEnd/>
            <a:tailEnd/>
          </a:ln>
        </p:spPr>
      </p:cxnSp>
      <p:cxnSp>
        <p:nvCxnSpPr>
          <p:cNvPr id="15376" name="直接连接符 122"/>
          <p:cNvCxnSpPr>
            <a:cxnSpLocks noChangeShapeType="1"/>
            <a:stCxn id="15402" idx="2"/>
            <a:endCxn id="15374" idx="0"/>
          </p:cNvCxnSpPr>
          <p:nvPr/>
        </p:nvCxnSpPr>
        <p:spPr bwMode="auto">
          <a:xfrm flipH="1">
            <a:off x="2556124" y="4786402"/>
            <a:ext cx="502159" cy="385896"/>
          </a:xfrm>
          <a:prstGeom prst="line">
            <a:avLst/>
          </a:prstGeom>
          <a:noFill/>
          <a:ln w="19050" algn="ctr">
            <a:solidFill>
              <a:schemeClr val="folHlink"/>
            </a:solidFill>
            <a:round/>
            <a:headEnd/>
            <a:tailEnd/>
          </a:ln>
        </p:spPr>
      </p:cxnSp>
      <p:cxnSp>
        <p:nvCxnSpPr>
          <p:cNvPr id="15377" name="直接连接符 125"/>
          <p:cNvCxnSpPr>
            <a:cxnSpLocks noChangeShapeType="1"/>
          </p:cNvCxnSpPr>
          <p:nvPr/>
        </p:nvCxnSpPr>
        <p:spPr bwMode="auto">
          <a:xfrm flipH="1">
            <a:off x="179388" y="5805835"/>
            <a:ext cx="5040312" cy="0"/>
          </a:xfrm>
          <a:prstGeom prst="line">
            <a:avLst/>
          </a:prstGeom>
          <a:noFill/>
          <a:ln w="19050" algn="ctr">
            <a:solidFill>
              <a:schemeClr val="folHlink"/>
            </a:solidFill>
            <a:round/>
            <a:headEnd/>
            <a:tailEnd/>
          </a:ln>
        </p:spPr>
      </p:cxnSp>
      <p:cxnSp>
        <p:nvCxnSpPr>
          <p:cNvPr id="15378" name="直接连接符 130"/>
          <p:cNvCxnSpPr>
            <a:cxnSpLocks noChangeShapeType="1"/>
          </p:cNvCxnSpPr>
          <p:nvPr/>
        </p:nvCxnSpPr>
        <p:spPr bwMode="auto">
          <a:xfrm flipH="1">
            <a:off x="179388" y="1702147"/>
            <a:ext cx="5040312" cy="0"/>
          </a:xfrm>
          <a:prstGeom prst="line">
            <a:avLst/>
          </a:prstGeom>
          <a:noFill/>
          <a:ln w="19050" algn="ctr">
            <a:solidFill>
              <a:schemeClr val="folHlink"/>
            </a:solidFill>
            <a:round/>
            <a:headEnd/>
            <a:tailEnd/>
          </a:ln>
        </p:spPr>
      </p:cxnSp>
      <p:pic>
        <p:nvPicPr>
          <p:cNvPr id="63" name="Picture 6" descr="3_app"/>
          <p:cNvPicPr>
            <a:picLocks noChangeAspect="1" noChangeArrowheads="1"/>
          </p:cNvPicPr>
          <p:nvPr/>
        </p:nvPicPr>
        <p:blipFill>
          <a:blip r:embed="rId5" cstate="print"/>
          <a:srcRect/>
          <a:stretch>
            <a:fillRect/>
          </a:stretch>
        </p:blipFill>
        <p:spPr bwMode="gray">
          <a:xfrm>
            <a:off x="4283968" y="5172298"/>
            <a:ext cx="287337" cy="488950"/>
          </a:xfrm>
          <a:prstGeom prst="rect">
            <a:avLst/>
          </a:prstGeom>
          <a:noFill/>
          <a:ln w="9525">
            <a:noFill/>
            <a:miter lim="800000"/>
            <a:headEnd/>
            <a:tailEnd/>
          </a:ln>
        </p:spPr>
      </p:pic>
      <p:cxnSp>
        <p:nvCxnSpPr>
          <p:cNvPr id="76" name="直接连接符 122"/>
          <p:cNvCxnSpPr>
            <a:cxnSpLocks noChangeShapeType="1"/>
            <a:stCxn id="15412" idx="0"/>
            <a:endCxn id="63" idx="0"/>
          </p:cNvCxnSpPr>
          <p:nvPr/>
        </p:nvCxnSpPr>
        <p:spPr bwMode="auto">
          <a:xfrm flipH="1">
            <a:off x="4427637" y="4744917"/>
            <a:ext cx="350278" cy="427381"/>
          </a:xfrm>
          <a:prstGeom prst="line">
            <a:avLst/>
          </a:prstGeom>
          <a:noFill/>
          <a:ln w="19050" algn="ctr">
            <a:solidFill>
              <a:schemeClr val="folHlink"/>
            </a:solidFill>
            <a:round/>
            <a:headEnd/>
            <a:tailEnd/>
          </a:ln>
        </p:spPr>
      </p:cxnSp>
      <p:cxnSp>
        <p:nvCxnSpPr>
          <p:cNvPr id="77" name="直接连接符 121"/>
          <p:cNvCxnSpPr>
            <a:cxnSpLocks noChangeShapeType="1"/>
            <a:stCxn id="15406" idx="2"/>
            <a:endCxn id="63" idx="0"/>
          </p:cNvCxnSpPr>
          <p:nvPr/>
        </p:nvCxnSpPr>
        <p:spPr bwMode="auto">
          <a:xfrm>
            <a:off x="3835914" y="4786402"/>
            <a:ext cx="591723" cy="385896"/>
          </a:xfrm>
          <a:prstGeom prst="line">
            <a:avLst/>
          </a:prstGeom>
          <a:noFill/>
          <a:ln w="19050" algn="ctr">
            <a:solidFill>
              <a:schemeClr val="folHlink"/>
            </a:solidFill>
            <a:round/>
            <a:headEnd/>
            <a:tailEnd/>
          </a:ln>
        </p:spPr>
      </p:cxnSp>
      <p:sp>
        <p:nvSpPr>
          <p:cNvPr id="15368" name="Text Box 9"/>
          <p:cNvSpPr txBox="1">
            <a:spLocks noChangeArrowheads="1"/>
          </p:cNvSpPr>
          <p:nvPr/>
        </p:nvSpPr>
        <p:spPr bwMode="auto">
          <a:xfrm>
            <a:off x="5261166" y="2349847"/>
            <a:ext cx="1003108" cy="707886"/>
          </a:xfrm>
          <a:prstGeom prst="rect">
            <a:avLst/>
          </a:prstGeom>
          <a:noFill/>
          <a:ln w="9525" algn="ctr">
            <a:noFill/>
            <a:miter lim="800000"/>
            <a:headEnd/>
            <a:tailEnd/>
          </a:ln>
        </p:spPr>
        <p:txBody>
          <a:bodyPr wrap="square">
            <a:spAutoFit/>
          </a:bodyPr>
          <a:lstStyle/>
          <a:p>
            <a:pPr algn="ctr">
              <a:spcBef>
                <a:spcPct val="0"/>
              </a:spcBef>
              <a:buClrTx/>
              <a:buSzTx/>
            </a:pPr>
            <a:r>
              <a:rPr kumimoji="1" lang="zh-CN" altLang="en-US" sz="2000" b="1" dirty="0">
                <a:latin typeface="Arial" pitchFamily="34" charset="0"/>
                <a:ea typeface="楷体_GB2312" pitchFamily="49" charset="-122"/>
              </a:rPr>
              <a:t>②</a:t>
            </a:r>
            <a:r>
              <a:rPr kumimoji="1" lang="zh-CN" altLang="en-US" sz="2000" b="1" dirty="0" smtClean="0">
                <a:latin typeface="Arial" pitchFamily="34" charset="0"/>
                <a:ea typeface="楷体_GB2312" pitchFamily="49" charset="-122"/>
              </a:rPr>
              <a:t>纵向</a:t>
            </a:r>
            <a:r>
              <a:rPr kumimoji="1" lang="en-US" altLang="zh-CN" sz="2000" b="1" dirty="0" smtClean="0">
                <a:latin typeface="Arial" pitchFamily="34" charset="0"/>
                <a:ea typeface="楷体_GB2312" pitchFamily="49" charset="-122"/>
              </a:rPr>
              <a:t>IRF3</a:t>
            </a:r>
            <a:endParaRPr kumimoji="1" lang="zh-CN" altLang="en-US" sz="2000" b="1" dirty="0">
              <a:latin typeface="Arial" pitchFamily="34" charset="0"/>
              <a:ea typeface="楷体_GB2312" pitchFamily="49" charset="-122"/>
            </a:endParaRPr>
          </a:p>
        </p:txBody>
      </p:sp>
    </p:spTree>
    <p:extLst>
      <p:ext uri="{BB962C8B-B14F-4D97-AF65-F5344CB8AC3E}">
        <p14:creationId xmlns:p14="http://schemas.microsoft.com/office/powerpoint/2010/main" val="4273942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4925" y="54298"/>
            <a:ext cx="8229600" cy="638398"/>
          </a:xfrm>
        </p:spPr>
        <p:txBody>
          <a:bodyPr/>
          <a:lstStyle/>
          <a:p>
            <a:pPr algn="l" eaLnBrk="1" hangingPunct="1"/>
            <a:r>
              <a:rPr lang="en-US" altLang="zh-CN" sz="3200" b="1" dirty="0" smtClean="0">
                <a:solidFill>
                  <a:srgbClr val="C00000"/>
                </a:solidFill>
                <a:latin typeface="微软雅黑" pitchFamily="34" charset="-122"/>
                <a:ea typeface="微软雅黑" pitchFamily="34" charset="-122"/>
              </a:rPr>
              <a:t>H3C IRF3</a:t>
            </a:r>
            <a:r>
              <a:rPr lang="zh-CN" altLang="en-US" sz="3200" b="1" dirty="0" smtClean="0">
                <a:solidFill>
                  <a:srgbClr val="C00000"/>
                </a:solidFill>
                <a:latin typeface="微软雅黑" pitchFamily="34" charset="-122"/>
                <a:ea typeface="微软雅黑" pitchFamily="34" charset="-122"/>
              </a:rPr>
              <a:t>方案组网规则</a:t>
            </a:r>
            <a:endParaRPr lang="zh-CN" altLang="en-GB" sz="3200" b="1" dirty="0" smtClean="0">
              <a:solidFill>
                <a:srgbClr val="C00000"/>
              </a:solidFill>
              <a:latin typeface="微软雅黑" pitchFamily="34" charset="-122"/>
              <a:ea typeface="微软雅黑" pitchFamily="34" charset="-122"/>
            </a:endParaRPr>
          </a:p>
        </p:txBody>
      </p:sp>
      <p:sp>
        <p:nvSpPr>
          <p:cNvPr id="18438" name="Text Box 9"/>
          <p:cNvSpPr txBox="1">
            <a:spLocks noChangeArrowheads="1"/>
          </p:cNvSpPr>
          <p:nvPr/>
        </p:nvSpPr>
        <p:spPr bwMode="auto">
          <a:xfrm>
            <a:off x="395536" y="4518699"/>
            <a:ext cx="8604448" cy="1231106"/>
          </a:xfrm>
          <a:prstGeom prst="rect">
            <a:avLst/>
          </a:prstGeom>
          <a:noFill/>
          <a:ln w="9525" algn="ctr">
            <a:noFill/>
            <a:miter lim="800000"/>
            <a:headEnd/>
            <a:tailEnd/>
          </a:ln>
        </p:spPr>
        <p:txBody>
          <a:bodyPr wrap="square">
            <a:spAutoFit/>
          </a:bodyPr>
          <a:lstStyle/>
          <a:p>
            <a:pPr marL="457200" indent="-457200">
              <a:lnSpc>
                <a:spcPct val="150000"/>
              </a:lnSpc>
              <a:spcBef>
                <a:spcPct val="0"/>
              </a:spcBef>
              <a:buClrTx/>
              <a:buSzTx/>
              <a:buFont typeface="+mj-ea"/>
              <a:buAutoNum type="circleNumDbPlain"/>
              <a:defRPr/>
            </a:pPr>
            <a:r>
              <a:rPr kumimoji="1" lang="zh-CN" altLang="en-US" b="1" dirty="0" smtClean="0">
                <a:latin typeface="Arial" pitchFamily="34" charset="0"/>
                <a:ea typeface="楷体_GB2312" pitchFamily="49" charset="-122"/>
              </a:rPr>
              <a:t>高</a:t>
            </a:r>
            <a:r>
              <a:rPr kumimoji="1" lang="zh-CN" altLang="en-US" b="1" dirty="0">
                <a:latin typeface="Arial" pitchFamily="34" charset="0"/>
                <a:ea typeface="楷体_GB2312" pitchFamily="49" charset="-122"/>
              </a:rPr>
              <a:t>性能盒式设备或者框式设备作为</a:t>
            </a:r>
            <a:r>
              <a:rPr kumimoji="1" lang="en-US" altLang="zh-CN" b="1" dirty="0">
                <a:latin typeface="Arial" pitchFamily="34" charset="0"/>
                <a:ea typeface="楷体_GB2312" pitchFamily="49" charset="-122"/>
              </a:rPr>
              <a:t>CB</a:t>
            </a:r>
            <a:r>
              <a:rPr kumimoji="1" lang="zh-CN" altLang="en-US" b="1" dirty="0">
                <a:latin typeface="Arial" pitchFamily="34" charset="0"/>
                <a:ea typeface="楷体_GB2312" pitchFamily="49" charset="-122"/>
              </a:rPr>
              <a:t>设备，且</a:t>
            </a:r>
            <a:r>
              <a:rPr kumimoji="1" lang="en-US" altLang="zh-CN" b="1" dirty="0">
                <a:latin typeface="Arial" pitchFamily="34" charset="0"/>
                <a:ea typeface="楷体_GB2312" pitchFamily="49" charset="-122"/>
              </a:rPr>
              <a:t>CB</a:t>
            </a:r>
            <a:r>
              <a:rPr kumimoji="1" lang="zh-CN" altLang="en-US" b="1" dirty="0">
                <a:latin typeface="Arial" pitchFamily="34" charset="0"/>
                <a:ea typeface="楷体_GB2312" pitchFamily="49" charset="-122"/>
              </a:rPr>
              <a:t>易采用多设备横向</a:t>
            </a:r>
            <a:r>
              <a:rPr kumimoji="1" lang="en-US" altLang="zh-CN" b="1" dirty="0">
                <a:latin typeface="Arial" pitchFamily="34" charset="0"/>
                <a:ea typeface="楷体_GB2312" pitchFamily="49" charset="-122"/>
              </a:rPr>
              <a:t>IRF</a:t>
            </a:r>
            <a:r>
              <a:rPr kumimoji="1" lang="zh-CN" altLang="en-US" b="1" dirty="0">
                <a:latin typeface="Arial" pitchFamily="34" charset="0"/>
                <a:ea typeface="楷体_GB2312" pitchFamily="49" charset="-122"/>
              </a:rPr>
              <a:t>堆叠</a:t>
            </a:r>
            <a:endParaRPr kumimoji="1" lang="en-US" altLang="zh-CN" b="1" dirty="0">
              <a:latin typeface="Arial" pitchFamily="34" charset="0"/>
              <a:ea typeface="楷体_GB2312" pitchFamily="49" charset="-122"/>
            </a:endParaRPr>
          </a:p>
          <a:p>
            <a:pPr marL="457200" indent="-457200">
              <a:lnSpc>
                <a:spcPct val="150000"/>
              </a:lnSpc>
              <a:spcBef>
                <a:spcPct val="0"/>
              </a:spcBef>
              <a:buClrTx/>
              <a:buSzTx/>
              <a:buFont typeface="+mj-ea"/>
              <a:buAutoNum type="circleNumDbPlain"/>
              <a:defRPr/>
            </a:pPr>
            <a:r>
              <a:rPr kumimoji="1" lang="en-US" altLang="zh-CN" b="1" dirty="0">
                <a:latin typeface="Arial" pitchFamily="34" charset="0"/>
                <a:ea typeface="楷体_GB2312" pitchFamily="49" charset="-122"/>
              </a:rPr>
              <a:t>PE</a:t>
            </a:r>
            <a:r>
              <a:rPr kumimoji="1" lang="zh-CN" altLang="en-US" b="1" dirty="0">
                <a:latin typeface="Arial" pitchFamily="34" charset="0"/>
                <a:ea typeface="楷体_GB2312" pitchFamily="49" charset="-122"/>
              </a:rPr>
              <a:t>由盒式设备组成，多归属到不同</a:t>
            </a:r>
            <a:r>
              <a:rPr kumimoji="1" lang="en-US" altLang="zh-CN" b="1" dirty="0">
                <a:latin typeface="Arial" pitchFamily="34" charset="0"/>
                <a:ea typeface="楷体_GB2312" pitchFamily="49" charset="-122"/>
              </a:rPr>
              <a:t>CB IRF</a:t>
            </a:r>
            <a:r>
              <a:rPr kumimoji="1" lang="zh-CN" altLang="en-US" b="1" dirty="0">
                <a:latin typeface="Arial" pitchFamily="34" charset="0"/>
                <a:ea typeface="楷体_GB2312" pitchFamily="49" charset="-122"/>
              </a:rPr>
              <a:t>成员</a:t>
            </a:r>
            <a:endParaRPr kumimoji="1" lang="en-US" altLang="zh-CN" b="1" dirty="0">
              <a:latin typeface="Arial" pitchFamily="34" charset="0"/>
              <a:ea typeface="楷体_GB2312" pitchFamily="49" charset="-122"/>
            </a:endParaRPr>
          </a:p>
          <a:p>
            <a:pPr>
              <a:spcBef>
                <a:spcPct val="0"/>
              </a:spcBef>
              <a:buClrTx/>
              <a:buSzTx/>
              <a:defRPr/>
            </a:pPr>
            <a:endParaRPr kumimoji="1" lang="zh-CN" altLang="en-US" sz="2000" b="1" dirty="0">
              <a:latin typeface="Arial" pitchFamily="34" charset="0"/>
              <a:ea typeface="楷体_GB2312" pitchFamily="49" charset="-122"/>
            </a:endParaRPr>
          </a:p>
        </p:txBody>
      </p:sp>
      <p:sp>
        <p:nvSpPr>
          <p:cNvPr id="6" name="矩形 5"/>
          <p:cNvSpPr/>
          <p:nvPr/>
        </p:nvSpPr>
        <p:spPr>
          <a:xfrm>
            <a:off x="0" y="980728"/>
            <a:ext cx="9144000" cy="64807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Bef>
                <a:spcPct val="0"/>
              </a:spcBef>
              <a:buClrTx/>
              <a:buSzTx/>
              <a:defRPr/>
            </a:pPr>
            <a:r>
              <a:rPr kumimoji="1" lang="zh-CN" altLang="en-US" b="1" dirty="0" smtClean="0">
                <a:latin typeface="Arial" pitchFamily="34" charset="0"/>
                <a:ea typeface="楷体_GB2312" pitchFamily="49" charset="-122"/>
              </a:rPr>
              <a:t>限定性组网规则</a:t>
            </a:r>
            <a:endParaRPr kumimoji="1" lang="en-US" altLang="zh-CN" b="1" dirty="0" smtClean="0">
              <a:latin typeface="Arial" pitchFamily="34" charset="0"/>
              <a:ea typeface="楷体_GB2312" pitchFamily="49" charset="-122"/>
            </a:endParaRPr>
          </a:p>
        </p:txBody>
      </p:sp>
      <p:sp>
        <p:nvSpPr>
          <p:cNvPr id="7" name="矩形 6"/>
          <p:cNvSpPr/>
          <p:nvPr/>
        </p:nvSpPr>
        <p:spPr>
          <a:xfrm>
            <a:off x="395536" y="1628800"/>
            <a:ext cx="8136904" cy="1754326"/>
          </a:xfrm>
          <a:prstGeom prst="rect">
            <a:avLst/>
          </a:prstGeom>
        </p:spPr>
        <p:txBody>
          <a:bodyPr wrap="square">
            <a:spAutoFit/>
          </a:bodyPr>
          <a:lstStyle/>
          <a:p>
            <a:pPr marL="457200" indent="-457200">
              <a:lnSpc>
                <a:spcPct val="150000"/>
              </a:lnSpc>
              <a:spcBef>
                <a:spcPct val="0"/>
              </a:spcBef>
              <a:buClrTx/>
              <a:buSzTx/>
              <a:buFont typeface="+mj-ea"/>
              <a:buAutoNum type="circleNumDbPlain"/>
              <a:defRPr/>
            </a:pPr>
            <a:r>
              <a:rPr kumimoji="1" lang="en-US" altLang="zh-CN" b="1" dirty="0" smtClean="0">
                <a:latin typeface="Arial" pitchFamily="34" charset="0"/>
                <a:ea typeface="楷体_GB2312" pitchFamily="49" charset="-122"/>
              </a:rPr>
              <a:t>PE</a:t>
            </a:r>
            <a:r>
              <a:rPr kumimoji="1" lang="zh-CN" altLang="en-US" b="1" dirty="0" smtClean="0">
                <a:latin typeface="Arial" pitchFamily="34" charset="0"/>
                <a:ea typeface="楷体_GB2312" pitchFamily="49" charset="-122"/>
              </a:rPr>
              <a:t>只能单级，不支持</a:t>
            </a:r>
            <a:r>
              <a:rPr kumimoji="1" lang="en-US" altLang="zh-CN" b="1" dirty="0" smtClean="0">
                <a:latin typeface="Arial" pitchFamily="34" charset="0"/>
                <a:ea typeface="楷体_GB2312" pitchFamily="49" charset="-122"/>
              </a:rPr>
              <a:t>PE</a:t>
            </a:r>
            <a:r>
              <a:rPr kumimoji="1" lang="zh-CN" altLang="en-US" b="1" dirty="0" smtClean="0">
                <a:latin typeface="Arial" pitchFamily="34" charset="0"/>
                <a:ea typeface="楷体_GB2312" pitchFamily="49" charset="-122"/>
              </a:rPr>
              <a:t>级联</a:t>
            </a:r>
            <a:endParaRPr kumimoji="1" lang="en-US" altLang="zh-CN" b="1" dirty="0" smtClean="0">
              <a:latin typeface="Arial" pitchFamily="34" charset="0"/>
              <a:ea typeface="楷体_GB2312" pitchFamily="49" charset="-122"/>
            </a:endParaRPr>
          </a:p>
          <a:p>
            <a:pPr marL="457200" indent="-457200">
              <a:lnSpc>
                <a:spcPct val="150000"/>
              </a:lnSpc>
              <a:spcBef>
                <a:spcPct val="0"/>
              </a:spcBef>
              <a:buClrTx/>
              <a:buSzTx/>
              <a:buFont typeface="+mj-ea"/>
              <a:buAutoNum type="circleNumDbPlain"/>
              <a:defRPr/>
            </a:pPr>
            <a:r>
              <a:rPr kumimoji="1" lang="en-US" altLang="zh-CN" b="1" dirty="0" smtClean="0">
                <a:latin typeface="Arial" pitchFamily="34" charset="0"/>
                <a:ea typeface="楷体_GB2312" pitchFamily="49" charset="-122"/>
              </a:rPr>
              <a:t>PE</a:t>
            </a:r>
            <a:r>
              <a:rPr kumimoji="1" lang="zh-CN" altLang="en-US" b="1" dirty="0" smtClean="0">
                <a:latin typeface="Arial" pitchFamily="34" charset="0"/>
                <a:ea typeface="楷体_GB2312" pitchFamily="49" charset="-122"/>
              </a:rPr>
              <a:t>之间不能有直接横向连接，如果</a:t>
            </a:r>
            <a:r>
              <a:rPr kumimoji="1" lang="en-US" altLang="zh-CN" b="1" dirty="0" smtClean="0">
                <a:latin typeface="Arial" pitchFamily="34" charset="0"/>
                <a:ea typeface="楷体_GB2312" pitchFamily="49" charset="-122"/>
              </a:rPr>
              <a:t>PE</a:t>
            </a:r>
            <a:r>
              <a:rPr kumimoji="1" lang="zh-CN" altLang="en-US" b="1" dirty="0" smtClean="0">
                <a:latin typeface="Arial" pitchFamily="34" charset="0"/>
                <a:ea typeface="楷体_GB2312" pitchFamily="49" charset="-122"/>
              </a:rPr>
              <a:t>默认的高速上行口之间互联，则系统自行阻断；如果</a:t>
            </a:r>
            <a:r>
              <a:rPr kumimoji="1" lang="en-US" altLang="zh-CN" b="1" dirty="0" smtClean="0">
                <a:latin typeface="Arial" pitchFamily="34" charset="0"/>
                <a:ea typeface="楷体_GB2312" pitchFamily="49" charset="-122"/>
              </a:rPr>
              <a:t>PE</a:t>
            </a:r>
            <a:r>
              <a:rPr kumimoji="1" lang="zh-CN" altLang="en-US" b="1" dirty="0" smtClean="0">
                <a:latin typeface="Arial" pitchFamily="34" charset="0"/>
                <a:ea typeface="楷体_GB2312" pitchFamily="49" charset="-122"/>
              </a:rPr>
              <a:t>之间</a:t>
            </a:r>
            <a:r>
              <a:rPr kumimoji="1" lang="en-US" altLang="zh-CN" b="1" dirty="0" smtClean="0">
                <a:latin typeface="Arial" pitchFamily="34" charset="0"/>
                <a:ea typeface="楷体_GB2312" pitchFamily="49" charset="-122"/>
              </a:rPr>
              <a:t>UNI</a:t>
            </a:r>
            <a:r>
              <a:rPr kumimoji="1" lang="zh-CN" altLang="en-US" b="1" dirty="0" smtClean="0">
                <a:latin typeface="Arial" pitchFamily="34" charset="0"/>
                <a:ea typeface="楷体_GB2312" pitchFamily="49" charset="-122"/>
              </a:rPr>
              <a:t>口互联，则视为设备自环，由用户配置保证</a:t>
            </a:r>
            <a:endParaRPr kumimoji="1" lang="en-US" altLang="zh-CN" b="1" dirty="0" smtClean="0">
              <a:latin typeface="Arial" pitchFamily="34" charset="0"/>
              <a:ea typeface="楷体_GB2312" pitchFamily="49" charset="-122"/>
            </a:endParaRPr>
          </a:p>
          <a:p>
            <a:pPr marL="457200" indent="-457200">
              <a:lnSpc>
                <a:spcPct val="150000"/>
              </a:lnSpc>
              <a:spcBef>
                <a:spcPct val="0"/>
              </a:spcBef>
              <a:buClrTx/>
              <a:buSzTx/>
              <a:buFont typeface="+mj-ea"/>
              <a:buAutoNum type="circleNumDbPlain"/>
              <a:defRPr/>
            </a:pPr>
            <a:r>
              <a:rPr kumimoji="1" lang="en-US" altLang="zh-CN" b="1" dirty="0" smtClean="0">
                <a:latin typeface="Arial" pitchFamily="34" charset="0"/>
                <a:ea typeface="楷体_GB2312" pitchFamily="49" charset="-122"/>
              </a:rPr>
              <a:t>PE</a:t>
            </a:r>
            <a:r>
              <a:rPr kumimoji="1" lang="zh-CN" altLang="en-US" b="1" dirty="0" smtClean="0">
                <a:latin typeface="Arial" pitchFamily="34" charset="0"/>
                <a:ea typeface="楷体_GB2312" pitchFamily="49" charset="-122"/>
              </a:rPr>
              <a:t>设备高速端口作为</a:t>
            </a:r>
            <a:r>
              <a:rPr kumimoji="1" lang="en-US" altLang="zh-CN" b="1" dirty="0" smtClean="0">
                <a:latin typeface="Arial" pitchFamily="34" charset="0"/>
                <a:ea typeface="楷体_GB2312" pitchFamily="49" charset="-122"/>
              </a:rPr>
              <a:t>IRF3 </a:t>
            </a:r>
            <a:r>
              <a:rPr kumimoji="1" lang="en-US" altLang="zh-CN" b="1" dirty="0" err="1" smtClean="0">
                <a:latin typeface="Arial" pitchFamily="34" charset="0"/>
                <a:ea typeface="楷体_GB2312" pitchFamily="49" charset="-122"/>
              </a:rPr>
              <a:t>UpLink</a:t>
            </a:r>
            <a:r>
              <a:rPr kumimoji="1" lang="zh-CN" altLang="en-US" b="1" dirty="0" smtClean="0">
                <a:latin typeface="Arial" pitchFamily="34" charset="0"/>
                <a:ea typeface="楷体_GB2312" pitchFamily="49" charset="-122"/>
              </a:rPr>
              <a:t>口</a:t>
            </a:r>
            <a:endParaRPr kumimoji="1" lang="en-US" altLang="zh-CN" b="1" dirty="0">
              <a:latin typeface="Arial" pitchFamily="34" charset="0"/>
              <a:ea typeface="楷体_GB2312" pitchFamily="49" charset="-122"/>
            </a:endParaRPr>
          </a:p>
        </p:txBody>
      </p:sp>
      <p:sp>
        <p:nvSpPr>
          <p:cNvPr id="8" name="矩形 7"/>
          <p:cNvSpPr/>
          <p:nvPr/>
        </p:nvSpPr>
        <p:spPr>
          <a:xfrm>
            <a:off x="-36512" y="3717032"/>
            <a:ext cx="9144000" cy="64807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Bef>
                <a:spcPct val="0"/>
              </a:spcBef>
              <a:buClrTx/>
              <a:buSzTx/>
              <a:defRPr/>
            </a:pPr>
            <a:r>
              <a:rPr kumimoji="1" lang="zh-CN" altLang="en-US" b="1" dirty="0" smtClean="0">
                <a:latin typeface="Arial" pitchFamily="34" charset="0"/>
                <a:ea typeface="楷体_GB2312" pitchFamily="49" charset="-122"/>
              </a:rPr>
              <a:t>建议性组网规则</a:t>
            </a:r>
            <a:endParaRPr kumimoji="1" lang="en-US" altLang="zh-CN" b="1" dirty="0">
              <a:latin typeface="Arial" pitchFamily="34" charset="0"/>
              <a:ea typeface="楷体_GB2312" pitchFamily="49" charset="-122"/>
            </a:endParaRPr>
          </a:p>
        </p:txBody>
      </p:sp>
    </p:spTree>
    <p:extLst>
      <p:ext uri="{BB962C8B-B14F-4D97-AF65-F5344CB8AC3E}">
        <p14:creationId xmlns:p14="http://schemas.microsoft.com/office/powerpoint/2010/main" val="476621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0"/>
            <a:ext cx="5076056" cy="620688"/>
          </a:xfrm>
        </p:spPr>
        <p:txBody>
          <a:bodyPr/>
          <a:lstStyle/>
          <a:p>
            <a:pPr algn="l"/>
            <a:r>
              <a:rPr lang="en-US" altLang="zh-CN" sz="3200" b="1" dirty="0" smtClean="0">
                <a:solidFill>
                  <a:srgbClr val="C00000"/>
                </a:solidFill>
                <a:latin typeface="微软雅黑" pitchFamily="34" charset="-122"/>
                <a:ea typeface="微软雅黑" pitchFamily="34" charset="-122"/>
              </a:rPr>
              <a:t>H3C IRF3</a:t>
            </a:r>
            <a:r>
              <a:rPr lang="zh-CN" altLang="en-US" sz="3200" b="1" dirty="0" smtClean="0">
                <a:solidFill>
                  <a:srgbClr val="C00000"/>
                </a:solidFill>
                <a:latin typeface="微软雅黑" pitchFamily="34" charset="-122"/>
                <a:ea typeface="微软雅黑" pitchFamily="34" charset="-122"/>
              </a:rPr>
              <a:t>方案中设备角色</a:t>
            </a:r>
            <a:endParaRPr lang="zh-CN" altLang="en-GB" sz="3200" b="1" dirty="0" smtClean="0">
              <a:solidFill>
                <a:srgbClr val="C00000"/>
              </a:solidFill>
              <a:latin typeface="微软雅黑" pitchFamily="34" charset="-122"/>
              <a:ea typeface="微软雅黑" pitchFamily="34" charset="-122"/>
            </a:endParaRPr>
          </a:p>
        </p:txBody>
      </p:sp>
      <p:grpSp>
        <p:nvGrpSpPr>
          <p:cNvPr id="2" name="组合 259"/>
          <p:cNvGrpSpPr>
            <a:grpSpLocks/>
          </p:cNvGrpSpPr>
          <p:nvPr/>
        </p:nvGrpSpPr>
        <p:grpSpPr bwMode="auto">
          <a:xfrm>
            <a:off x="467544" y="2132856"/>
            <a:ext cx="3202088" cy="3384996"/>
            <a:chOff x="4411194" y="1915149"/>
            <a:chExt cx="3203330" cy="2041719"/>
          </a:xfrm>
        </p:grpSpPr>
        <p:cxnSp>
          <p:nvCxnSpPr>
            <p:cNvPr id="67" name="直接连接符 66"/>
            <p:cNvCxnSpPr/>
            <p:nvPr/>
          </p:nvCxnSpPr>
          <p:spPr>
            <a:xfrm rot="5400000" flipH="1" flipV="1">
              <a:off x="4580590" y="2796819"/>
              <a:ext cx="741127" cy="435144"/>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68" name="直接连接符 67"/>
            <p:cNvCxnSpPr/>
            <p:nvPr/>
          </p:nvCxnSpPr>
          <p:spPr>
            <a:xfrm flipV="1">
              <a:off x="5454586" y="2622762"/>
              <a:ext cx="1372132" cy="786131"/>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69" name="直接连接符 68"/>
            <p:cNvCxnSpPr/>
            <p:nvPr/>
          </p:nvCxnSpPr>
          <p:spPr>
            <a:xfrm flipV="1">
              <a:off x="4781225" y="2607442"/>
              <a:ext cx="2085197" cy="697081"/>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0" name="直接连接符 69"/>
            <p:cNvCxnSpPr/>
            <p:nvPr/>
          </p:nvCxnSpPr>
          <p:spPr>
            <a:xfrm rot="16200000" flipH="1">
              <a:off x="4956833" y="2766738"/>
              <a:ext cx="733467" cy="598719"/>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1" name="直接连接符 70"/>
            <p:cNvCxnSpPr/>
            <p:nvPr/>
          </p:nvCxnSpPr>
          <p:spPr>
            <a:xfrm rot="16200000" flipV="1">
              <a:off x="6649077" y="2823058"/>
              <a:ext cx="755490" cy="397029"/>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2" name="直接连接符 71"/>
            <p:cNvCxnSpPr/>
            <p:nvPr/>
          </p:nvCxnSpPr>
          <p:spPr>
            <a:xfrm rot="10800000">
              <a:off x="5078203" y="2723303"/>
              <a:ext cx="1299079" cy="645374"/>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3" name="直接连接符 72"/>
            <p:cNvCxnSpPr/>
            <p:nvPr/>
          </p:nvCxnSpPr>
          <p:spPr>
            <a:xfrm rot="10800000">
              <a:off x="5089319" y="2643828"/>
              <a:ext cx="2137604" cy="748787"/>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74" name="椭圆 73"/>
            <p:cNvSpPr/>
            <p:nvPr/>
          </p:nvSpPr>
          <p:spPr>
            <a:xfrm>
              <a:off x="4746286" y="3109186"/>
              <a:ext cx="551077" cy="10915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椭圆 74"/>
            <p:cNvSpPr/>
            <p:nvPr/>
          </p:nvSpPr>
          <p:spPr>
            <a:xfrm>
              <a:off x="5327536" y="3174298"/>
              <a:ext cx="549488" cy="10724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24" name="TextBox 163"/>
            <p:cNvSpPr txBox="1">
              <a:spLocks noChangeArrowheads="1"/>
            </p:cNvSpPr>
            <p:nvPr/>
          </p:nvSpPr>
          <p:spPr bwMode="auto">
            <a:xfrm>
              <a:off x="7178017" y="2438941"/>
              <a:ext cx="436507" cy="222769"/>
            </a:xfrm>
            <a:prstGeom prst="rect">
              <a:avLst/>
            </a:prstGeom>
            <a:noFill/>
            <a:ln w="9525">
              <a:noFill/>
              <a:miter lim="800000"/>
              <a:headEnd/>
              <a:tailEnd/>
            </a:ln>
          </p:spPr>
          <p:txBody>
            <a:bodyPr wrap="none">
              <a:spAutoFit/>
            </a:bodyPr>
            <a:lstStyle/>
            <a:p>
              <a:r>
                <a:rPr lang="en-US" altLang="zh-CN" b="1" dirty="0"/>
                <a:t>CB</a:t>
              </a:r>
              <a:endParaRPr lang="zh-CN" altLang="en-US" b="1" dirty="0"/>
            </a:p>
          </p:txBody>
        </p:sp>
        <p:sp>
          <p:nvSpPr>
            <p:cNvPr id="17425" name="Line 82"/>
            <p:cNvSpPr>
              <a:spLocks noChangeShapeType="1"/>
            </p:cNvSpPr>
            <p:nvPr/>
          </p:nvSpPr>
          <p:spPr bwMode="auto">
            <a:xfrm flipV="1">
              <a:off x="4943571" y="2347483"/>
              <a:ext cx="2063750" cy="12699"/>
            </a:xfrm>
            <a:prstGeom prst="line">
              <a:avLst/>
            </a:prstGeom>
            <a:noFill/>
            <a:ln w="19050">
              <a:solidFill>
                <a:srgbClr val="FF0000"/>
              </a:solidFill>
              <a:round/>
              <a:headEnd/>
              <a:tailEnd/>
            </a:ln>
          </p:spPr>
          <p:txBody>
            <a:bodyPr/>
            <a:lstStyle/>
            <a:p>
              <a:endParaRPr lang="zh-CN" altLang="en-US"/>
            </a:p>
          </p:txBody>
        </p:sp>
        <p:sp>
          <p:nvSpPr>
            <p:cNvPr id="17426" name="Line 83"/>
            <p:cNvSpPr>
              <a:spLocks noChangeShapeType="1"/>
            </p:cNvSpPr>
            <p:nvPr/>
          </p:nvSpPr>
          <p:spPr bwMode="auto">
            <a:xfrm flipV="1">
              <a:off x="4943571" y="2420507"/>
              <a:ext cx="2063750" cy="12699"/>
            </a:xfrm>
            <a:prstGeom prst="line">
              <a:avLst/>
            </a:prstGeom>
            <a:noFill/>
            <a:ln w="19050">
              <a:solidFill>
                <a:srgbClr val="FF0000"/>
              </a:solidFill>
              <a:round/>
              <a:headEnd/>
              <a:tailEnd/>
            </a:ln>
          </p:spPr>
          <p:txBody>
            <a:bodyPr/>
            <a:lstStyle/>
            <a:p>
              <a:endParaRPr lang="zh-CN" altLang="en-US"/>
            </a:p>
          </p:txBody>
        </p:sp>
        <p:cxnSp>
          <p:nvCxnSpPr>
            <p:cNvPr id="79" name="直接连接符 78"/>
            <p:cNvCxnSpPr/>
            <p:nvPr/>
          </p:nvCxnSpPr>
          <p:spPr>
            <a:xfrm>
              <a:off x="4417546" y="2419766"/>
              <a:ext cx="482787" cy="1149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4471542" y="2358484"/>
              <a:ext cx="404969" cy="287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7050643" y="2421681"/>
              <a:ext cx="481199" cy="957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7066524" y="2358484"/>
              <a:ext cx="416086" cy="383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10800000">
              <a:off x="4477895" y="1991751"/>
              <a:ext cx="2977717" cy="95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4287533" y="2175760"/>
              <a:ext cx="369606"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flipH="1" flipV="1">
              <a:off x="7283526" y="2178154"/>
              <a:ext cx="364819" cy="158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flipH="1" flipV="1">
              <a:off x="7277782" y="2167621"/>
              <a:ext cx="506532"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10800000">
              <a:off x="4422310" y="1919936"/>
              <a:ext cx="3103179" cy="191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4162073" y="2175760"/>
              <a:ext cx="499830"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7437" name="Picture 6" descr="s7500e"/>
            <p:cNvPicPr>
              <a:picLocks noChangeAspect="1" noChangeArrowheads="1"/>
            </p:cNvPicPr>
            <p:nvPr/>
          </p:nvPicPr>
          <p:blipFill>
            <a:blip r:embed="rId3" cstate="print"/>
            <a:srcRect/>
            <a:stretch>
              <a:fillRect/>
            </a:stretch>
          </p:blipFill>
          <p:spPr bwMode="auto">
            <a:xfrm>
              <a:off x="4746290" y="2093493"/>
              <a:ext cx="579688" cy="709111"/>
            </a:xfrm>
            <a:prstGeom prst="rect">
              <a:avLst/>
            </a:prstGeom>
            <a:noFill/>
            <a:ln w="9525">
              <a:noFill/>
              <a:miter lim="800000"/>
              <a:headEnd/>
              <a:tailEnd/>
            </a:ln>
          </p:spPr>
        </p:pic>
        <p:pic>
          <p:nvPicPr>
            <p:cNvPr id="17438" name="Picture 5" descr="通用交换机"/>
            <p:cNvPicPr>
              <a:picLocks noChangeAspect="1" noChangeArrowheads="1"/>
            </p:cNvPicPr>
            <p:nvPr/>
          </p:nvPicPr>
          <p:blipFill>
            <a:blip r:embed="rId4" cstate="print"/>
            <a:srcRect/>
            <a:stretch>
              <a:fillRect/>
            </a:stretch>
          </p:blipFill>
          <p:spPr bwMode="auto">
            <a:xfrm>
              <a:off x="4553451" y="3228472"/>
              <a:ext cx="588044" cy="533399"/>
            </a:xfrm>
            <a:prstGeom prst="rect">
              <a:avLst/>
            </a:prstGeom>
            <a:noFill/>
            <a:ln w="9525">
              <a:noFill/>
              <a:miter lim="800000"/>
              <a:headEnd/>
              <a:tailEnd/>
            </a:ln>
          </p:spPr>
        </p:pic>
        <p:pic>
          <p:nvPicPr>
            <p:cNvPr id="17439" name="Picture 5" descr="通用交换机"/>
            <p:cNvPicPr>
              <a:picLocks noChangeAspect="1" noChangeArrowheads="1"/>
            </p:cNvPicPr>
            <p:nvPr/>
          </p:nvPicPr>
          <p:blipFill>
            <a:blip r:embed="rId4" cstate="print"/>
            <a:srcRect/>
            <a:stretch>
              <a:fillRect/>
            </a:stretch>
          </p:blipFill>
          <p:spPr bwMode="auto">
            <a:xfrm>
              <a:off x="5267324" y="3260556"/>
              <a:ext cx="588044" cy="533399"/>
            </a:xfrm>
            <a:prstGeom prst="rect">
              <a:avLst/>
            </a:prstGeom>
            <a:noFill/>
            <a:ln w="9525">
              <a:noFill/>
              <a:miter lim="800000"/>
              <a:headEnd/>
              <a:tailEnd/>
            </a:ln>
          </p:spPr>
        </p:pic>
        <p:pic>
          <p:nvPicPr>
            <p:cNvPr id="17440" name="Picture 5" descr="通用交换机"/>
            <p:cNvPicPr>
              <a:picLocks noChangeAspect="1" noChangeArrowheads="1"/>
            </p:cNvPicPr>
            <p:nvPr/>
          </p:nvPicPr>
          <p:blipFill>
            <a:blip r:embed="rId4" cstate="print"/>
            <a:srcRect/>
            <a:stretch>
              <a:fillRect/>
            </a:stretch>
          </p:blipFill>
          <p:spPr bwMode="auto">
            <a:xfrm>
              <a:off x="6895599" y="3268577"/>
              <a:ext cx="588044" cy="533399"/>
            </a:xfrm>
            <a:prstGeom prst="rect">
              <a:avLst/>
            </a:prstGeom>
            <a:noFill/>
            <a:ln w="9525">
              <a:noFill/>
              <a:miter lim="800000"/>
              <a:headEnd/>
              <a:tailEnd/>
            </a:ln>
          </p:spPr>
        </p:pic>
        <p:cxnSp>
          <p:nvCxnSpPr>
            <p:cNvPr id="93" name="直接连接符 92"/>
            <p:cNvCxnSpPr/>
            <p:nvPr/>
          </p:nvCxnSpPr>
          <p:spPr>
            <a:xfrm rot="5400000" flipH="1" flipV="1">
              <a:off x="6136816" y="2774691"/>
              <a:ext cx="793791" cy="52249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pic>
          <p:nvPicPr>
            <p:cNvPr id="17442" name="Picture 6" descr="s7500e"/>
            <p:cNvPicPr>
              <a:picLocks noChangeAspect="1" noChangeArrowheads="1"/>
            </p:cNvPicPr>
            <p:nvPr/>
          </p:nvPicPr>
          <p:blipFill>
            <a:blip r:embed="rId3" cstate="print"/>
            <a:srcRect/>
            <a:stretch>
              <a:fillRect/>
            </a:stretch>
          </p:blipFill>
          <p:spPr bwMode="auto">
            <a:xfrm>
              <a:off x="6575090" y="2093492"/>
              <a:ext cx="579688" cy="709111"/>
            </a:xfrm>
            <a:prstGeom prst="rect">
              <a:avLst/>
            </a:prstGeom>
            <a:noFill/>
            <a:ln w="9525">
              <a:noFill/>
              <a:miter lim="800000"/>
              <a:headEnd/>
              <a:tailEnd/>
            </a:ln>
          </p:spPr>
        </p:pic>
        <p:pic>
          <p:nvPicPr>
            <p:cNvPr id="17443" name="Picture 5" descr="通用交换机"/>
            <p:cNvPicPr>
              <a:picLocks noChangeAspect="1" noChangeArrowheads="1"/>
            </p:cNvPicPr>
            <p:nvPr/>
          </p:nvPicPr>
          <p:blipFill>
            <a:blip r:embed="rId4" cstate="print"/>
            <a:srcRect/>
            <a:stretch>
              <a:fillRect/>
            </a:stretch>
          </p:blipFill>
          <p:spPr bwMode="auto">
            <a:xfrm>
              <a:off x="6045367" y="3260556"/>
              <a:ext cx="588044" cy="533399"/>
            </a:xfrm>
            <a:prstGeom prst="rect">
              <a:avLst/>
            </a:prstGeom>
            <a:noFill/>
            <a:ln w="9525">
              <a:noFill/>
              <a:miter lim="800000"/>
              <a:headEnd/>
              <a:tailEnd/>
            </a:ln>
          </p:spPr>
        </p:pic>
        <p:sp>
          <p:nvSpPr>
            <p:cNvPr id="96" name="椭圆 95"/>
            <p:cNvSpPr/>
            <p:nvPr/>
          </p:nvSpPr>
          <p:spPr>
            <a:xfrm>
              <a:off x="5961195" y="3165681"/>
              <a:ext cx="549488" cy="10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7" name="椭圆 96"/>
            <p:cNvSpPr/>
            <p:nvPr/>
          </p:nvSpPr>
          <p:spPr>
            <a:xfrm>
              <a:off x="6704434" y="3165681"/>
              <a:ext cx="549488" cy="10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46" name="TextBox 254"/>
            <p:cNvSpPr txBox="1">
              <a:spLocks noChangeArrowheads="1"/>
            </p:cNvSpPr>
            <p:nvPr/>
          </p:nvSpPr>
          <p:spPr bwMode="auto">
            <a:xfrm>
              <a:off x="4633713" y="3766081"/>
              <a:ext cx="628095" cy="185641"/>
            </a:xfrm>
            <a:prstGeom prst="rect">
              <a:avLst/>
            </a:prstGeom>
            <a:noFill/>
            <a:ln w="9525">
              <a:noFill/>
              <a:miter lim="800000"/>
              <a:headEnd/>
              <a:tailEnd/>
            </a:ln>
          </p:spPr>
          <p:txBody>
            <a:bodyPr>
              <a:spAutoFit/>
            </a:bodyPr>
            <a:lstStyle/>
            <a:p>
              <a:r>
                <a:rPr lang="en-US" altLang="zh-CN" sz="1400" b="1" dirty="0"/>
                <a:t>PE</a:t>
              </a:r>
              <a:endParaRPr lang="zh-CN" altLang="en-US" sz="1400" b="1" dirty="0"/>
            </a:p>
          </p:txBody>
        </p:sp>
        <p:sp>
          <p:nvSpPr>
            <p:cNvPr id="17447" name="TextBox 255"/>
            <p:cNvSpPr txBox="1">
              <a:spLocks noChangeArrowheads="1"/>
            </p:cNvSpPr>
            <p:nvPr/>
          </p:nvSpPr>
          <p:spPr bwMode="auto">
            <a:xfrm>
              <a:off x="5299462" y="3771227"/>
              <a:ext cx="628095" cy="185641"/>
            </a:xfrm>
            <a:prstGeom prst="rect">
              <a:avLst/>
            </a:prstGeom>
            <a:noFill/>
            <a:ln w="9525">
              <a:noFill/>
              <a:miter lim="800000"/>
              <a:headEnd/>
              <a:tailEnd/>
            </a:ln>
          </p:spPr>
          <p:txBody>
            <a:bodyPr>
              <a:spAutoFit/>
            </a:bodyPr>
            <a:lstStyle/>
            <a:p>
              <a:r>
                <a:rPr lang="en-US" altLang="zh-CN" sz="1400" b="1" dirty="0"/>
                <a:t>PE</a:t>
              </a:r>
              <a:endParaRPr lang="zh-CN" altLang="en-US" sz="1400" b="1" dirty="0"/>
            </a:p>
          </p:txBody>
        </p:sp>
        <p:sp>
          <p:nvSpPr>
            <p:cNvPr id="17448" name="TextBox 256"/>
            <p:cNvSpPr txBox="1">
              <a:spLocks noChangeArrowheads="1"/>
            </p:cNvSpPr>
            <p:nvPr/>
          </p:nvSpPr>
          <p:spPr bwMode="auto">
            <a:xfrm>
              <a:off x="6085523" y="3766083"/>
              <a:ext cx="628095" cy="185641"/>
            </a:xfrm>
            <a:prstGeom prst="rect">
              <a:avLst/>
            </a:prstGeom>
            <a:noFill/>
            <a:ln w="9525">
              <a:noFill/>
              <a:miter lim="800000"/>
              <a:headEnd/>
              <a:tailEnd/>
            </a:ln>
          </p:spPr>
          <p:txBody>
            <a:bodyPr>
              <a:spAutoFit/>
            </a:bodyPr>
            <a:lstStyle/>
            <a:p>
              <a:r>
                <a:rPr lang="en-US" altLang="zh-CN" sz="1400" b="1" dirty="0"/>
                <a:t>PE</a:t>
              </a:r>
              <a:endParaRPr lang="zh-CN" altLang="en-US" sz="1400" b="1" dirty="0"/>
            </a:p>
          </p:txBody>
        </p:sp>
        <p:sp>
          <p:nvSpPr>
            <p:cNvPr id="17449" name="TextBox 257"/>
            <p:cNvSpPr txBox="1">
              <a:spLocks noChangeArrowheads="1"/>
            </p:cNvSpPr>
            <p:nvPr/>
          </p:nvSpPr>
          <p:spPr bwMode="auto">
            <a:xfrm>
              <a:off x="6967840" y="3766088"/>
              <a:ext cx="628095" cy="185641"/>
            </a:xfrm>
            <a:prstGeom prst="rect">
              <a:avLst/>
            </a:prstGeom>
            <a:noFill/>
            <a:ln w="9525">
              <a:noFill/>
              <a:miter lim="800000"/>
              <a:headEnd/>
              <a:tailEnd/>
            </a:ln>
          </p:spPr>
          <p:txBody>
            <a:bodyPr>
              <a:spAutoFit/>
            </a:bodyPr>
            <a:lstStyle/>
            <a:p>
              <a:r>
                <a:rPr lang="en-US" altLang="zh-CN" sz="1400" b="1" dirty="0"/>
                <a:t>PE</a:t>
              </a:r>
              <a:endParaRPr lang="zh-CN" altLang="en-US" sz="1400" b="1" dirty="0"/>
            </a:p>
          </p:txBody>
        </p:sp>
      </p:grpSp>
      <p:sp>
        <p:nvSpPr>
          <p:cNvPr id="42" name="矩形 41"/>
          <p:cNvSpPr/>
          <p:nvPr/>
        </p:nvSpPr>
        <p:spPr>
          <a:xfrm>
            <a:off x="0" y="980728"/>
            <a:ext cx="9144000" cy="86409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buClrTx/>
              <a:buSzTx/>
            </a:pPr>
            <a:r>
              <a:rPr kumimoji="1" lang="en-US" altLang="zh-CN" sz="1600" b="1" dirty="0" smtClean="0">
                <a:latin typeface="微软雅黑" pitchFamily="34" charset="-122"/>
                <a:ea typeface="微软雅黑" pitchFamily="34" charset="-122"/>
              </a:rPr>
              <a:t>       H3C IRF3</a:t>
            </a:r>
            <a:r>
              <a:rPr kumimoji="1" lang="zh-CN" altLang="en-US" sz="1600" b="1" dirty="0" smtClean="0">
                <a:latin typeface="微软雅黑" pitchFamily="34" charset="-122"/>
                <a:ea typeface="微软雅黑" pitchFamily="34" charset="-122"/>
              </a:rPr>
              <a:t>纵向</a:t>
            </a:r>
            <a:r>
              <a:rPr kumimoji="1" lang="zh-CN" altLang="en-US" sz="1600" b="1" dirty="0">
                <a:latin typeface="微软雅黑" pitchFamily="34" charset="-122"/>
                <a:ea typeface="微软雅黑" pitchFamily="34" charset="-122"/>
              </a:rPr>
              <a:t>虚拟</a:t>
            </a:r>
            <a:r>
              <a:rPr kumimoji="1" lang="zh-CN" altLang="en-US" sz="1600" b="1" dirty="0" smtClean="0">
                <a:latin typeface="微软雅黑" pitchFamily="34" charset="-122"/>
                <a:ea typeface="微软雅黑" pitchFamily="34" charset="-122"/>
              </a:rPr>
              <a:t>化解决方案中可横向堆叠的</a:t>
            </a:r>
            <a:r>
              <a:rPr kumimoji="1" lang="en-US" altLang="zh-CN" sz="1600" b="1" dirty="0" smtClean="0">
                <a:latin typeface="微软雅黑" pitchFamily="34" charset="-122"/>
                <a:ea typeface="微软雅黑" pitchFamily="34" charset="-122"/>
              </a:rPr>
              <a:t>CB</a:t>
            </a:r>
            <a:r>
              <a:rPr kumimoji="1" lang="zh-CN" altLang="en-US" sz="1600" b="1" dirty="0" smtClean="0">
                <a:latin typeface="微软雅黑" pitchFamily="34" charset="-122"/>
                <a:ea typeface="微软雅黑" pitchFamily="34" charset="-122"/>
              </a:rPr>
              <a:t>设备，由高性能设备承担，完成主要的管理、控制、流量转发决策。</a:t>
            </a:r>
            <a:endParaRPr kumimoji="1" lang="zh-CN" altLang="en-US" sz="1600" b="1" dirty="0">
              <a:latin typeface="微软雅黑" pitchFamily="34" charset="-122"/>
              <a:ea typeface="微软雅黑" pitchFamily="34" charset="-122"/>
            </a:endParaRPr>
          </a:p>
        </p:txBody>
      </p:sp>
      <p:sp>
        <p:nvSpPr>
          <p:cNvPr id="43" name="矩形 42"/>
          <p:cNvSpPr/>
          <p:nvPr/>
        </p:nvSpPr>
        <p:spPr>
          <a:xfrm>
            <a:off x="4427984" y="2852936"/>
            <a:ext cx="4680520" cy="266429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buClrTx/>
              <a:buSzTx/>
            </a:pPr>
            <a:r>
              <a:rPr kumimoji="1" lang="en-US" altLang="zh-CN" sz="1600" b="1" dirty="0" smtClean="0">
                <a:latin typeface="微软雅黑" pitchFamily="34" charset="-122"/>
                <a:ea typeface="微软雅黑" pitchFamily="34" charset="-122"/>
              </a:rPr>
              <a:t>      H3C </a:t>
            </a:r>
            <a:r>
              <a:rPr kumimoji="1" lang="en-US" altLang="zh-CN" sz="1600" b="1" dirty="0">
                <a:latin typeface="微软雅黑" pitchFamily="34" charset="-122"/>
                <a:ea typeface="微软雅黑" pitchFamily="34" charset="-122"/>
              </a:rPr>
              <a:t>IRF3</a:t>
            </a:r>
            <a:r>
              <a:rPr kumimoji="1" lang="zh-CN" altLang="en-US" sz="1600" b="1" dirty="0">
                <a:latin typeface="微软雅黑" pitchFamily="34" charset="-122"/>
                <a:ea typeface="微软雅黑" pitchFamily="34" charset="-122"/>
              </a:rPr>
              <a:t>纵向虚拟化解决方案中</a:t>
            </a:r>
            <a:r>
              <a:rPr kumimoji="1" lang="en-US" altLang="zh-CN" sz="1600" b="1" dirty="0" smtClean="0">
                <a:latin typeface="微软雅黑" pitchFamily="34" charset="-122"/>
                <a:ea typeface="微软雅黑" pitchFamily="34" charset="-122"/>
              </a:rPr>
              <a:t>PE</a:t>
            </a:r>
            <a:r>
              <a:rPr kumimoji="1" lang="zh-CN" altLang="en-US" sz="1600" b="1" dirty="0" smtClean="0">
                <a:latin typeface="微软雅黑" pitchFamily="34" charset="-122"/>
                <a:ea typeface="微软雅黑" pitchFamily="34" charset="-122"/>
              </a:rPr>
              <a:t>设备，主要是作为</a:t>
            </a:r>
            <a:r>
              <a:rPr kumimoji="1" lang="en-US" altLang="zh-CN" sz="1600" b="1" dirty="0" smtClean="0">
                <a:latin typeface="微软雅黑" pitchFamily="34" charset="-122"/>
                <a:ea typeface="微软雅黑" pitchFamily="34" charset="-122"/>
              </a:rPr>
              <a:t>CB</a:t>
            </a:r>
            <a:r>
              <a:rPr kumimoji="1" lang="zh-CN" altLang="en-US" sz="1600" b="1" dirty="0" smtClean="0">
                <a:latin typeface="微软雅黑" pitchFamily="34" charset="-122"/>
                <a:ea typeface="微软雅黑" pitchFamily="34" charset="-122"/>
              </a:rPr>
              <a:t>设备的端口扩展器，大大增加</a:t>
            </a:r>
            <a:r>
              <a:rPr kumimoji="1" lang="en-US" altLang="zh-CN" sz="1600" b="1" dirty="0" smtClean="0">
                <a:latin typeface="微软雅黑" pitchFamily="34" charset="-122"/>
                <a:ea typeface="微软雅黑" pitchFamily="34" charset="-122"/>
              </a:rPr>
              <a:t>CB</a:t>
            </a:r>
            <a:r>
              <a:rPr kumimoji="1" lang="zh-CN" altLang="en-US" sz="1600" b="1" dirty="0" smtClean="0">
                <a:latin typeface="微软雅黑" pitchFamily="34" charset="-122"/>
                <a:ea typeface="微软雅黑" pitchFamily="34" charset="-122"/>
              </a:rPr>
              <a:t>设备的网络接入端口规模，增加</a:t>
            </a:r>
            <a:r>
              <a:rPr kumimoji="1" lang="en-US" altLang="zh-CN" sz="1600" b="1" dirty="0" smtClean="0">
                <a:latin typeface="微软雅黑" pitchFamily="34" charset="-122"/>
                <a:ea typeface="微软雅黑" pitchFamily="34" charset="-122"/>
              </a:rPr>
              <a:t>CB</a:t>
            </a:r>
            <a:r>
              <a:rPr kumimoji="1" lang="zh-CN" altLang="en-US" sz="1600" b="1" dirty="0" smtClean="0">
                <a:latin typeface="微软雅黑" pitchFamily="34" charset="-122"/>
                <a:ea typeface="微软雅黑" pitchFamily="34" charset="-122"/>
              </a:rPr>
              <a:t>设备的组网能力。一般为盒式设备。</a:t>
            </a:r>
            <a:endParaRPr kumimoji="1" lang="en-US" altLang="zh-CN" sz="1600" b="1" dirty="0" smtClean="0">
              <a:latin typeface="微软雅黑" pitchFamily="34" charset="-122"/>
              <a:ea typeface="微软雅黑" pitchFamily="34" charset="-122"/>
            </a:endParaRPr>
          </a:p>
          <a:p>
            <a:pPr>
              <a:lnSpc>
                <a:spcPct val="150000"/>
              </a:lnSpc>
              <a:spcBef>
                <a:spcPct val="0"/>
              </a:spcBef>
              <a:buClrTx/>
              <a:buSzTx/>
            </a:pPr>
            <a:r>
              <a:rPr kumimoji="1" lang="zh-CN" altLang="en-US" sz="1600" b="1" dirty="0" smtClean="0">
                <a:latin typeface="微软雅黑" pitchFamily="34" charset="-122"/>
                <a:ea typeface="微软雅黑" pitchFamily="34" charset="-122"/>
              </a:rPr>
              <a:t>       根据需要，</a:t>
            </a:r>
            <a:r>
              <a:rPr kumimoji="1" lang="en-US" altLang="zh-CN" sz="1600" b="1" dirty="0" smtClean="0">
                <a:latin typeface="微软雅黑" pitchFamily="34" charset="-122"/>
                <a:ea typeface="微软雅黑" pitchFamily="34" charset="-122"/>
              </a:rPr>
              <a:t>PE</a:t>
            </a:r>
            <a:r>
              <a:rPr kumimoji="1" lang="zh-CN" altLang="en-US" sz="1600" b="1" dirty="0" smtClean="0">
                <a:latin typeface="微软雅黑" pitchFamily="34" charset="-122"/>
                <a:ea typeface="微软雅黑" pitchFamily="34" charset="-122"/>
              </a:rPr>
              <a:t>可视设备能力做一些本地的转发决策，以减轻</a:t>
            </a:r>
            <a:r>
              <a:rPr kumimoji="1" lang="en-US" altLang="zh-CN" sz="1600" b="1" dirty="0" smtClean="0">
                <a:latin typeface="微软雅黑" pitchFamily="34" charset="-122"/>
                <a:ea typeface="微软雅黑" pitchFamily="34" charset="-122"/>
              </a:rPr>
              <a:t>CB</a:t>
            </a:r>
            <a:r>
              <a:rPr kumimoji="1" lang="zh-CN" altLang="en-US" sz="1600" b="1" dirty="0" smtClean="0">
                <a:latin typeface="微软雅黑" pitchFamily="34" charset="-122"/>
                <a:ea typeface="微软雅黑" pitchFamily="34" charset="-122"/>
              </a:rPr>
              <a:t>的负担。</a:t>
            </a:r>
            <a:endParaRPr kumimoji="1"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723371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34925" y="-27384"/>
            <a:ext cx="7489403" cy="576064"/>
          </a:xfrm>
        </p:spPr>
        <p:txBody>
          <a:bodyPr>
            <a:normAutofit fontScale="90000"/>
          </a:bodyPr>
          <a:lstStyle/>
          <a:p>
            <a:r>
              <a:rPr lang="en-US" altLang="zh-CN" sz="3200" b="1" dirty="0" smtClean="0">
                <a:solidFill>
                  <a:srgbClr val="C00000"/>
                </a:solidFill>
                <a:latin typeface="微软雅黑" pitchFamily="34" charset="-122"/>
                <a:ea typeface="微软雅黑" pitchFamily="34" charset="-122"/>
              </a:rPr>
              <a:t>H3C IRF3</a:t>
            </a:r>
            <a:r>
              <a:rPr lang="zh-CN" altLang="en-US" sz="3200" b="1" dirty="0" smtClean="0">
                <a:solidFill>
                  <a:srgbClr val="C00000"/>
                </a:solidFill>
                <a:latin typeface="微软雅黑" pitchFamily="34" charset="-122"/>
                <a:ea typeface="微软雅黑" pitchFamily="34" charset="-122"/>
              </a:rPr>
              <a:t>方案逻辑模型（盒式</a:t>
            </a:r>
            <a:r>
              <a:rPr lang="en-US" altLang="zh-CN" sz="3200" b="1" dirty="0" smtClean="0">
                <a:solidFill>
                  <a:srgbClr val="C00000"/>
                </a:solidFill>
                <a:latin typeface="微软雅黑" pitchFamily="34" charset="-122"/>
                <a:ea typeface="微软雅黑" pitchFamily="34" charset="-122"/>
              </a:rPr>
              <a:t>CB</a:t>
            </a:r>
            <a:r>
              <a:rPr lang="zh-CN" altLang="en-US" sz="3200" b="1" dirty="0" smtClean="0">
                <a:solidFill>
                  <a:srgbClr val="C00000"/>
                </a:solidFill>
                <a:latin typeface="微软雅黑" pitchFamily="34" charset="-122"/>
                <a:ea typeface="微软雅黑" pitchFamily="34" charset="-122"/>
              </a:rPr>
              <a:t>情况）</a:t>
            </a:r>
            <a:endParaRPr lang="zh-CN" altLang="en-GB" sz="3200" b="1" dirty="0" smtClean="0">
              <a:solidFill>
                <a:srgbClr val="C00000"/>
              </a:solidFill>
              <a:latin typeface="微软雅黑" pitchFamily="34" charset="-122"/>
              <a:ea typeface="微软雅黑" pitchFamily="34" charset="-122"/>
            </a:endParaRPr>
          </a:p>
        </p:txBody>
      </p:sp>
      <p:grpSp>
        <p:nvGrpSpPr>
          <p:cNvPr id="2" name="组合 104"/>
          <p:cNvGrpSpPr>
            <a:grpSpLocks/>
          </p:cNvGrpSpPr>
          <p:nvPr/>
        </p:nvGrpSpPr>
        <p:grpSpPr bwMode="auto">
          <a:xfrm>
            <a:off x="683096" y="1124744"/>
            <a:ext cx="6553200" cy="3092450"/>
            <a:chOff x="931863" y="1749425"/>
            <a:chExt cx="6146800" cy="3092450"/>
          </a:xfrm>
        </p:grpSpPr>
        <p:sp>
          <p:nvSpPr>
            <p:cNvPr id="47" name="任意多边形 46"/>
            <p:cNvSpPr/>
            <p:nvPr/>
          </p:nvSpPr>
          <p:spPr>
            <a:xfrm>
              <a:off x="6557495" y="1765300"/>
              <a:ext cx="463095" cy="3076575"/>
            </a:xfrm>
            <a:custGeom>
              <a:avLst/>
              <a:gdLst>
                <a:gd name="connsiteX0" fmla="*/ 0 w 461176"/>
                <a:gd name="connsiteY0" fmla="*/ 0 h 3077155"/>
                <a:gd name="connsiteX1" fmla="*/ 461176 w 461176"/>
                <a:gd name="connsiteY1" fmla="*/ 461176 h 3077155"/>
                <a:gd name="connsiteX2" fmla="*/ 445273 w 461176"/>
                <a:gd name="connsiteY2" fmla="*/ 3077155 h 3077155"/>
                <a:gd name="connsiteX3" fmla="*/ 7951 w 461176"/>
                <a:gd name="connsiteY3" fmla="*/ 2631882 h 3077155"/>
                <a:gd name="connsiteX4" fmla="*/ 0 w 461176"/>
                <a:gd name="connsiteY4" fmla="*/ 0 h 3077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176" h="3077155">
                  <a:moveTo>
                    <a:pt x="0" y="0"/>
                  </a:moveTo>
                  <a:lnTo>
                    <a:pt x="461176" y="461176"/>
                  </a:lnTo>
                  <a:lnTo>
                    <a:pt x="445273" y="3077155"/>
                  </a:lnTo>
                  <a:lnTo>
                    <a:pt x="7951" y="2631882"/>
                  </a:lnTo>
                  <a:cubicBezTo>
                    <a:pt x="5301" y="1751938"/>
                    <a:pt x="2650" y="871993"/>
                    <a:pt x="0" y="0"/>
                  </a:cubicBezTo>
                  <a:close/>
                </a:path>
              </a:pathLst>
            </a:cu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a:solidFill>
                    <a:schemeClr val="tx1"/>
                  </a:solidFill>
                </a:ln>
              </a:endParaRPr>
            </a:p>
          </p:txBody>
        </p:sp>
        <p:sp>
          <p:nvSpPr>
            <p:cNvPr id="48" name="立方体 47"/>
            <p:cNvSpPr/>
            <p:nvPr/>
          </p:nvSpPr>
          <p:spPr>
            <a:xfrm rot="10800000" flipV="1">
              <a:off x="4824241" y="4086225"/>
              <a:ext cx="2187415" cy="747713"/>
            </a:xfrm>
            <a:prstGeom prst="cube">
              <a:avLst>
                <a:gd name="adj" fmla="val 58580"/>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立方体 48"/>
            <p:cNvSpPr/>
            <p:nvPr/>
          </p:nvSpPr>
          <p:spPr>
            <a:xfrm rot="10800000" flipV="1">
              <a:off x="4824241" y="3609975"/>
              <a:ext cx="2187415" cy="747713"/>
            </a:xfrm>
            <a:prstGeom prst="cube">
              <a:avLst>
                <a:gd name="adj" fmla="val 58580"/>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立方体 49"/>
            <p:cNvSpPr/>
            <p:nvPr/>
          </p:nvSpPr>
          <p:spPr>
            <a:xfrm rot="10800000" flipV="1">
              <a:off x="4824241" y="3300413"/>
              <a:ext cx="2187415" cy="746125"/>
            </a:xfrm>
            <a:prstGeom prst="cube">
              <a:avLst>
                <a:gd name="adj" fmla="val 58580"/>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立方体 50"/>
            <p:cNvSpPr/>
            <p:nvPr/>
          </p:nvSpPr>
          <p:spPr>
            <a:xfrm rot="10800000" flipV="1">
              <a:off x="4824241" y="2989263"/>
              <a:ext cx="2187415" cy="747712"/>
            </a:xfrm>
            <a:prstGeom prst="cube">
              <a:avLst>
                <a:gd name="adj" fmla="val 58580"/>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91" name="TextBox 164"/>
            <p:cNvSpPr txBox="1">
              <a:spLocks noChangeArrowheads="1"/>
            </p:cNvSpPr>
            <p:nvPr/>
          </p:nvSpPr>
          <p:spPr bwMode="auto">
            <a:xfrm>
              <a:off x="981075" y="4402138"/>
              <a:ext cx="425116" cy="307777"/>
            </a:xfrm>
            <a:prstGeom prst="rect">
              <a:avLst/>
            </a:prstGeom>
            <a:noFill/>
            <a:ln w="9525">
              <a:noFill/>
              <a:miter lim="800000"/>
              <a:headEnd/>
              <a:tailEnd/>
            </a:ln>
          </p:spPr>
          <p:txBody>
            <a:bodyPr wrap="none">
              <a:spAutoFit/>
            </a:bodyPr>
            <a:lstStyle/>
            <a:p>
              <a:r>
                <a:rPr lang="en-US" altLang="zh-CN" sz="1400"/>
                <a:t>PE</a:t>
              </a:r>
              <a:endParaRPr lang="zh-CN" altLang="en-US" sz="1400"/>
            </a:p>
          </p:txBody>
        </p:sp>
        <p:grpSp>
          <p:nvGrpSpPr>
            <p:cNvPr id="3" name="Group 81"/>
            <p:cNvGrpSpPr>
              <a:grpSpLocks/>
            </p:cNvGrpSpPr>
            <p:nvPr/>
          </p:nvGrpSpPr>
          <p:grpSpPr bwMode="auto">
            <a:xfrm>
              <a:off x="1223963" y="1919288"/>
              <a:ext cx="2527300" cy="1208087"/>
              <a:chOff x="716" y="1300"/>
              <a:chExt cx="1897" cy="716"/>
            </a:xfrm>
          </p:grpSpPr>
          <p:grpSp>
            <p:nvGrpSpPr>
              <p:cNvPr id="4" name="Group 20"/>
              <p:cNvGrpSpPr>
                <a:grpSpLocks/>
              </p:cNvGrpSpPr>
              <p:nvPr/>
            </p:nvGrpSpPr>
            <p:grpSpPr bwMode="auto">
              <a:xfrm>
                <a:off x="716" y="1316"/>
                <a:ext cx="1842" cy="699"/>
                <a:chOff x="1383" y="460"/>
                <a:chExt cx="744" cy="924"/>
              </a:xfrm>
            </p:grpSpPr>
            <p:pic>
              <p:nvPicPr>
                <p:cNvPr id="20586" name="Picture 21" descr="中继器"/>
                <p:cNvPicPr>
                  <a:picLocks noChangeAspect="1" noChangeArrowheads="1"/>
                </p:cNvPicPr>
                <p:nvPr/>
              </p:nvPicPr>
              <p:blipFill>
                <a:blip r:embed="rId3" cstate="print"/>
                <a:srcRect/>
                <a:stretch>
                  <a:fillRect/>
                </a:stretch>
              </p:blipFill>
              <p:spPr bwMode="auto">
                <a:xfrm>
                  <a:off x="1383" y="550"/>
                  <a:ext cx="743" cy="834"/>
                </a:xfrm>
                <a:prstGeom prst="rect">
                  <a:avLst/>
                </a:prstGeom>
                <a:noFill/>
                <a:ln w="9525">
                  <a:noFill/>
                  <a:miter lim="800000"/>
                  <a:headEnd/>
                  <a:tailEnd/>
                </a:ln>
              </p:spPr>
            </p:pic>
            <p:pic>
              <p:nvPicPr>
                <p:cNvPr id="20587" name="Picture 22" descr="通用交换机"/>
                <p:cNvPicPr>
                  <a:picLocks noChangeAspect="1" noChangeArrowheads="1"/>
                </p:cNvPicPr>
                <p:nvPr/>
              </p:nvPicPr>
              <p:blipFill>
                <a:blip r:embed="rId4" cstate="print"/>
                <a:srcRect/>
                <a:stretch>
                  <a:fillRect/>
                </a:stretch>
              </p:blipFill>
              <p:spPr bwMode="auto">
                <a:xfrm>
                  <a:off x="1383" y="460"/>
                  <a:ext cx="744" cy="539"/>
                </a:xfrm>
                <a:prstGeom prst="rect">
                  <a:avLst/>
                </a:prstGeom>
                <a:noFill/>
                <a:ln w="9525">
                  <a:noFill/>
                  <a:miter lim="800000"/>
                  <a:headEnd/>
                  <a:tailEnd/>
                </a:ln>
              </p:spPr>
            </p:pic>
          </p:grpSp>
          <p:sp>
            <p:nvSpPr>
              <p:cNvPr id="20585" name="Freeform 23"/>
              <p:cNvSpPr>
                <a:spLocks/>
              </p:cNvSpPr>
              <p:nvPr/>
            </p:nvSpPr>
            <p:spPr bwMode="auto">
              <a:xfrm>
                <a:off x="716" y="1300"/>
                <a:ext cx="1897" cy="716"/>
              </a:xfrm>
              <a:custGeom>
                <a:avLst/>
                <a:gdLst>
                  <a:gd name="T0" fmla="*/ 0 w 952"/>
                  <a:gd name="T1" fmla="*/ 1 h 1066"/>
                  <a:gd name="T2" fmla="*/ 58630947 w 952"/>
                  <a:gd name="T3" fmla="*/ 0 h 1066"/>
                  <a:gd name="T4" fmla="*/ 117206609 w 952"/>
                  <a:gd name="T5" fmla="*/ 1 h 1066"/>
                  <a:gd name="T6" fmla="*/ 117206609 w 952"/>
                  <a:gd name="T7" fmla="*/ 1 h 1066"/>
                  <a:gd name="T8" fmla="*/ 55784331 w 952"/>
                  <a:gd name="T9" fmla="*/ 1 h 1066"/>
                  <a:gd name="T10" fmla="*/ 0 w 952"/>
                  <a:gd name="T11" fmla="*/ 1 h 1066"/>
                  <a:gd name="T12" fmla="*/ 0 w 952"/>
                  <a:gd name="T13" fmla="*/ 1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72156"/>
                </a:schemeClr>
              </a:solidFill>
              <a:ln w="28575">
                <a:noFill/>
                <a:round/>
                <a:headEnd/>
                <a:tailEnd/>
              </a:ln>
            </p:spPr>
            <p:txBody>
              <a:bodyPr/>
              <a:lstStyle/>
              <a:p>
                <a:endParaRPr lang="zh-CN" altLang="en-US"/>
              </a:p>
            </p:txBody>
          </p:sp>
        </p:grpSp>
        <p:sp>
          <p:nvSpPr>
            <p:cNvPr id="20493" name="Line 82"/>
            <p:cNvSpPr>
              <a:spLocks noChangeShapeType="1"/>
            </p:cNvSpPr>
            <p:nvPr/>
          </p:nvSpPr>
          <p:spPr bwMode="auto">
            <a:xfrm flipV="1">
              <a:off x="1687513" y="2722563"/>
              <a:ext cx="1527175" cy="14287"/>
            </a:xfrm>
            <a:prstGeom prst="line">
              <a:avLst/>
            </a:prstGeom>
            <a:noFill/>
            <a:ln w="19050">
              <a:solidFill>
                <a:srgbClr val="FF0000"/>
              </a:solidFill>
              <a:round/>
              <a:headEnd/>
              <a:tailEnd/>
            </a:ln>
          </p:spPr>
          <p:txBody>
            <a:bodyPr/>
            <a:lstStyle/>
            <a:p>
              <a:endParaRPr lang="zh-CN" altLang="en-US"/>
            </a:p>
          </p:txBody>
        </p:sp>
        <p:sp>
          <p:nvSpPr>
            <p:cNvPr id="20494" name="Line 83"/>
            <p:cNvSpPr>
              <a:spLocks noChangeShapeType="1"/>
            </p:cNvSpPr>
            <p:nvPr/>
          </p:nvSpPr>
          <p:spPr bwMode="auto">
            <a:xfrm flipV="1">
              <a:off x="1687513" y="2803525"/>
              <a:ext cx="1527175" cy="14288"/>
            </a:xfrm>
            <a:prstGeom prst="line">
              <a:avLst/>
            </a:prstGeom>
            <a:noFill/>
            <a:ln w="19050">
              <a:solidFill>
                <a:srgbClr val="FF0000"/>
              </a:solidFill>
              <a:round/>
              <a:headEnd/>
              <a:tailEnd/>
            </a:ln>
          </p:spPr>
          <p:txBody>
            <a:bodyPr/>
            <a:lstStyle/>
            <a:p>
              <a:endParaRPr lang="zh-CN" altLang="en-US"/>
            </a:p>
          </p:txBody>
        </p:sp>
        <p:cxnSp>
          <p:nvCxnSpPr>
            <p:cNvPr id="56" name="直接连接符 55"/>
            <p:cNvCxnSpPr/>
            <p:nvPr/>
          </p:nvCxnSpPr>
          <p:spPr>
            <a:xfrm>
              <a:off x="1298169" y="2803525"/>
              <a:ext cx="120614"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338374" y="2736850"/>
              <a:ext cx="120613"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479629" y="2803525"/>
              <a:ext cx="122102"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445380" y="2736850"/>
              <a:ext cx="120614"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10800000">
              <a:off x="1342841" y="2327275"/>
              <a:ext cx="2202306"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a:off x="1134331" y="2532906"/>
              <a:ext cx="409575" cy="148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H="1" flipV="1">
              <a:off x="3350185" y="2536032"/>
              <a:ext cx="404813"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3320792" y="2524174"/>
              <a:ext cx="560388" cy="149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a:off x="1302637" y="2249488"/>
              <a:ext cx="2294626" cy="15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a:off x="1017429" y="2532112"/>
              <a:ext cx="554037" cy="148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5" name="Group 44"/>
            <p:cNvGrpSpPr>
              <a:grpSpLocks/>
            </p:cNvGrpSpPr>
            <p:nvPr/>
          </p:nvGrpSpPr>
          <p:grpSpPr bwMode="auto">
            <a:xfrm>
              <a:off x="931863" y="4167188"/>
              <a:ext cx="658812" cy="220662"/>
              <a:chOff x="1768" y="187"/>
              <a:chExt cx="2860" cy="2807"/>
            </a:xfrm>
          </p:grpSpPr>
          <p:pic>
            <p:nvPicPr>
              <p:cNvPr id="20581" name="Picture 45" descr="通用交换机"/>
              <p:cNvPicPr>
                <a:picLocks noChangeAspect="1" noChangeArrowheads="1"/>
              </p:cNvPicPr>
              <p:nvPr/>
            </p:nvPicPr>
            <p:blipFill>
              <a:blip r:embed="rId5" cstate="print"/>
              <a:srcRect/>
              <a:stretch>
                <a:fillRect/>
              </a:stretch>
            </p:blipFill>
            <p:spPr bwMode="auto">
              <a:xfrm>
                <a:off x="1769" y="1570"/>
                <a:ext cx="2859" cy="1424"/>
              </a:xfrm>
              <a:prstGeom prst="rect">
                <a:avLst/>
              </a:prstGeom>
              <a:noFill/>
              <a:ln w="9525">
                <a:noFill/>
                <a:miter lim="800000"/>
                <a:headEnd/>
                <a:tailEnd/>
              </a:ln>
            </p:spPr>
          </p:pic>
          <p:pic>
            <p:nvPicPr>
              <p:cNvPr id="20582" name="Picture 46" descr="中继器"/>
              <p:cNvPicPr>
                <a:picLocks noChangeAspect="1" noChangeArrowheads="1"/>
              </p:cNvPicPr>
              <p:nvPr/>
            </p:nvPicPr>
            <p:blipFill>
              <a:blip r:embed="rId6" cstate="print"/>
              <a:srcRect/>
              <a:stretch>
                <a:fillRect/>
              </a:stretch>
            </p:blipFill>
            <p:spPr bwMode="auto">
              <a:xfrm>
                <a:off x="1768" y="482"/>
                <a:ext cx="2858" cy="2202"/>
              </a:xfrm>
              <a:prstGeom prst="rect">
                <a:avLst/>
              </a:prstGeom>
              <a:noFill/>
              <a:ln w="9525">
                <a:noFill/>
                <a:miter lim="800000"/>
                <a:headEnd/>
                <a:tailEnd/>
              </a:ln>
            </p:spPr>
          </p:pic>
          <p:pic>
            <p:nvPicPr>
              <p:cNvPr id="20583" name="Picture 47" descr="通用交换机"/>
              <p:cNvPicPr>
                <a:picLocks noChangeAspect="1" noChangeArrowheads="1"/>
              </p:cNvPicPr>
              <p:nvPr/>
            </p:nvPicPr>
            <p:blipFill>
              <a:blip r:embed="rId5" cstate="print"/>
              <a:srcRect/>
              <a:stretch>
                <a:fillRect/>
              </a:stretch>
            </p:blipFill>
            <p:spPr bwMode="auto">
              <a:xfrm>
                <a:off x="1769" y="187"/>
                <a:ext cx="2859" cy="1424"/>
              </a:xfrm>
              <a:prstGeom prst="rect">
                <a:avLst/>
              </a:prstGeom>
              <a:noFill/>
              <a:ln w="9525">
                <a:noFill/>
                <a:miter lim="800000"/>
                <a:headEnd/>
                <a:tailEnd/>
              </a:ln>
            </p:spPr>
          </p:pic>
        </p:grpSp>
        <p:cxnSp>
          <p:nvCxnSpPr>
            <p:cNvPr id="109" name="直接连接符 108"/>
            <p:cNvCxnSpPr/>
            <p:nvPr/>
          </p:nvCxnSpPr>
          <p:spPr>
            <a:xfrm rot="5400000" flipH="1" flipV="1">
              <a:off x="615022" y="3321117"/>
              <a:ext cx="1454150" cy="31419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0" name="直接连接符 109"/>
            <p:cNvCxnSpPr/>
            <p:nvPr/>
          </p:nvCxnSpPr>
          <p:spPr>
            <a:xfrm rot="5400000" flipH="1" flipV="1">
              <a:off x="1232233" y="2779344"/>
              <a:ext cx="1454150" cy="142948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1" name="直接连接符 110"/>
            <p:cNvCxnSpPr/>
            <p:nvPr/>
          </p:nvCxnSpPr>
          <p:spPr>
            <a:xfrm flipV="1">
              <a:off x="1198403" y="2767013"/>
              <a:ext cx="2005750" cy="1500187"/>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2" name="直接连接符 111"/>
            <p:cNvCxnSpPr/>
            <p:nvPr/>
          </p:nvCxnSpPr>
          <p:spPr>
            <a:xfrm rot="5400000" flipH="1" flipV="1">
              <a:off x="853189" y="3072909"/>
              <a:ext cx="1528763" cy="945547"/>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3" name="直接连接符 112"/>
            <p:cNvCxnSpPr/>
            <p:nvPr/>
          </p:nvCxnSpPr>
          <p:spPr>
            <a:xfrm rot="16200000" flipH="1">
              <a:off x="976227" y="3297422"/>
              <a:ext cx="1498600" cy="437781"/>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4" name="直接连接符 113"/>
            <p:cNvCxnSpPr/>
            <p:nvPr/>
          </p:nvCxnSpPr>
          <p:spPr>
            <a:xfrm rot="5400000" flipH="1" flipV="1">
              <a:off x="1557006" y="3200474"/>
              <a:ext cx="1497012" cy="67454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5" name="直接连接符 114"/>
            <p:cNvCxnSpPr/>
            <p:nvPr/>
          </p:nvCxnSpPr>
          <p:spPr>
            <a:xfrm rot="16200000" flipV="1">
              <a:off x="2780852" y="3295730"/>
              <a:ext cx="1477962" cy="45862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6" name="直接连接符 115"/>
            <p:cNvCxnSpPr/>
            <p:nvPr/>
          </p:nvCxnSpPr>
          <p:spPr>
            <a:xfrm rot="16200000" flipV="1">
              <a:off x="2474421" y="3034340"/>
              <a:ext cx="1539875" cy="102744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7" name="直接连接符 116"/>
            <p:cNvCxnSpPr/>
            <p:nvPr/>
          </p:nvCxnSpPr>
          <p:spPr>
            <a:xfrm rot="10800000">
              <a:off x="2124593" y="2754313"/>
              <a:ext cx="1640934" cy="155575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8" name="直接连接符 117"/>
            <p:cNvCxnSpPr/>
            <p:nvPr/>
          </p:nvCxnSpPr>
          <p:spPr>
            <a:xfrm rot="10800000">
              <a:off x="1691279" y="2794000"/>
              <a:ext cx="2050423" cy="149383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119" name="椭圆 118"/>
            <p:cNvSpPr/>
            <p:nvPr/>
          </p:nvSpPr>
          <p:spPr>
            <a:xfrm rot="814006">
              <a:off x="1137352" y="3900488"/>
              <a:ext cx="485430" cy="76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 name="椭圆 119"/>
            <p:cNvSpPr/>
            <p:nvPr/>
          </p:nvSpPr>
          <p:spPr>
            <a:xfrm>
              <a:off x="1755308" y="3954463"/>
              <a:ext cx="542014" cy="1111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18" name="TextBox 160"/>
            <p:cNvSpPr txBox="1">
              <a:spLocks noChangeArrowheads="1"/>
            </p:cNvSpPr>
            <p:nvPr/>
          </p:nvSpPr>
          <p:spPr bwMode="auto">
            <a:xfrm>
              <a:off x="2925763" y="4037013"/>
              <a:ext cx="306387" cy="409575"/>
            </a:xfrm>
            <a:prstGeom prst="rect">
              <a:avLst/>
            </a:prstGeom>
            <a:noFill/>
            <a:ln w="9525">
              <a:noFill/>
              <a:miter lim="800000"/>
              <a:headEnd/>
              <a:tailEnd/>
            </a:ln>
          </p:spPr>
          <p:txBody>
            <a:bodyPr wrap="none">
              <a:spAutoFit/>
            </a:bodyPr>
            <a:lstStyle/>
            <a:p>
              <a:r>
                <a:rPr lang="en-US" altLang="zh-CN"/>
                <a:t>…</a:t>
              </a:r>
              <a:endParaRPr lang="zh-CN" altLang="en-US"/>
            </a:p>
          </p:txBody>
        </p:sp>
        <p:sp>
          <p:nvSpPr>
            <p:cNvPr id="122" name="右箭头 121"/>
            <p:cNvSpPr/>
            <p:nvPr/>
          </p:nvSpPr>
          <p:spPr>
            <a:xfrm>
              <a:off x="4043978" y="2854325"/>
              <a:ext cx="390131" cy="525463"/>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立方体 122"/>
            <p:cNvSpPr/>
            <p:nvPr/>
          </p:nvSpPr>
          <p:spPr>
            <a:xfrm rot="10800000" flipV="1">
              <a:off x="4816796" y="2687638"/>
              <a:ext cx="2187415" cy="747712"/>
            </a:xfrm>
            <a:prstGeom prst="cube">
              <a:avLst>
                <a:gd name="adj" fmla="val 585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24" name="直接连接符 123"/>
            <p:cNvCxnSpPr>
              <a:stCxn id="129" idx="2"/>
            </p:cNvCxnSpPr>
            <p:nvPr/>
          </p:nvCxnSpPr>
          <p:spPr>
            <a:xfrm>
              <a:off x="5254577" y="4833938"/>
              <a:ext cx="1754101" cy="3175"/>
            </a:xfrm>
            <a:prstGeom prst="line">
              <a:avLst/>
            </a:prstGeom>
          </p:spPr>
          <p:style>
            <a:lnRef idx="2">
              <a:schemeClr val="accent4"/>
            </a:lnRef>
            <a:fillRef idx="0">
              <a:schemeClr val="accent4"/>
            </a:fillRef>
            <a:effectRef idx="1">
              <a:schemeClr val="accent4"/>
            </a:effectRef>
            <a:fontRef idx="minor">
              <a:schemeClr val="tx1"/>
            </a:fontRef>
          </p:style>
        </p:cxnSp>
        <p:sp>
          <p:nvSpPr>
            <p:cNvPr id="125" name="立方体 124"/>
            <p:cNvSpPr/>
            <p:nvPr/>
          </p:nvSpPr>
          <p:spPr>
            <a:xfrm rot="10800000" flipV="1">
              <a:off x="4816796" y="2378075"/>
              <a:ext cx="2187415" cy="746125"/>
            </a:xfrm>
            <a:prstGeom prst="cube">
              <a:avLst>
                <a:gd name="adj" fmla="val 585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立方体 125"/>
            <p:cNvSpPr/>
            <p:nvPr/>
          </p:nvSpPr>
          <p:spPr>
            <a:xfrm rot="10800000" flipV="1">
              <a:off x="4816796" y="2066925"/>
              <a:ext cx="2187415" cy="747713"/>
            </a:xfrm>
            <a:prstGeom prst="cube">
              <a:avLst>
                <a:gd name="adj" fmla="val 585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立方体 126"/>
            <p:cNvSpPr/>
            <p:nvPr/>
          </p:nvSpPr>
          <p:spPr>
            <a:xfrm rot="10800000" flipV="1">
              <a:off x="4816796" y="1757363"/>
              <a:ext cx="2187415" cy="747712"/>
            </a:xfrm>
            <a:prstGeom prst="cube">
              <a:avLst>
                <a:gd name="adj" fmla="val 585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25" name="TextBox 97"/>
            <p:cNvSpPr txBox="1">
              <a:spLocks noChangeArrowheads="1"/>
            </p:cNvSpPr>
            <p:nvPr/>
          </p:nvSpPr>
          <p:spPr bwMode="auto">
            <a:xfrm>
              <a:off x="5916613" y="4192588"/>
              <a:ext cx="307975" cy="409575"/>
            </a:xfrm>
            <a:prstGeom prst="rect">
              <a:avLst/>
            </a:prstGeom>
            <a:noFill/>
            <a:ln w="9525">
              <a:noFill/>
              <a:miter lim="800000"/>
              <a:headEnd/>
              <a:tailEnd/>
            </a:ln>
          </p:spPr>
          <p:txBody>
            <a:bodyPr wrap="none">
              <a:spAutoFit/>
            </a:bodyPr>
            <a:lstStyle/>
            <a:p>
              <a:r>
                <a:rPr lang="en-US" altLang="zh-CN"/>
                <a:t>…</a:t>
              </a:r>
              <a:endParaRPr lang="zh-CN" altLang="en-US"/>
            </a:p>
          </p:txBody>
        </p:sp>
        <p:sp>
          <p:nvSpPr>
            <p:cNvPr id="129" name="任意多边形 128"/>
            <p:cNvSpPr/>
            <p:nvPr/>
          </p:nvSpPr>
          <p:spPr>
            <a:xfrm>
              <a:off x="4807862" y="1757363"/>
              <a:ext cx="463094" cy="3076575"/>
            </a:xfrm>
            <a:custGeom>
              <a:avLst/>
              <a:gdLst>
                <a:gd name="connsiteX0" fmla="*/ 0 w 461176"/>
                <a:gd name="connsiteY0" fmla="*/ 0 h 3077155"/>
                <a:gd name="connsiteX1" fmla="*/ 461176 w 461176"/>
                <a:gd name="connsiteY1" fmla="*/ 461176 h 3077155"/>
                <a:gd name="connsiteX2" fmla="*/ 445273 w 461176"/>
                <a:gd name="connsiteY2" fmla="*/ 3077155 h 3077155"/>
                <a:gd name="connsiteX3" fmla="*/ 7951 w 461176"/>
                <a:gd name="connsiteY3" fmla="*/ 2631882 h 3077155"/>
                <a:gd name="connsiteX4" fmla="*/ 0 w 461176"/>
                <a:gd name="connsiteY4" fmla="*/ 0 h 3077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176" h="3077155">
                  <a:moveTo>
                    <a:pt x="0" y="0"/>
                  </a:moveTo>
                  <a:lnTo>
                    <a:pt x="461176" y="461176"/>
                  </a:lnTo>
                  <a:lnTo>
                    <a:pt x="445273" y="3077155"/>
                  </a:lnTo>
                  <a:lnTo>
                    <a:pt x="7951" y="2631882"/>
                  </a:lnTo>
                  <a:cubicBezTo>
                    <a:pt x="5301" y="1751938"/>
                    <a:pt x="2650" y="871993"/>
                    <a:pt x="0" y="0"/>
                  </a:cubicBezTo>
                  <a:close/>
                </a:path>
              </a:pathLst>
            </a:cu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a:solidFill>
                    <a:schemeClr val="tx1"/>
                  </a:solidFill>
                </a:ln>
              </a:endParaRPr>
            </a:p>
          </p:txBody>
        </p:sp>
        <p:sp>
          <p:nvSpPr>
            <p:cNvPr id="130" name="任意多边形 129"/>
            <p:cNvSpPr/>
            <p:nvPr/>
          </p:nvSpPr>
          <p:spPr>
            <a:xfrm>
              <a:off x="4821263" y="1749425"/>
              <a:ext cx="2191882" cy="450850"/>
            </a:xfrm>
            <a:custGeom>
              <a:avLst/>
              <a:gdLst>
                <a:gd name="connsiteX0" fmla="*/ 453762 w 2193185"/>
                <a:gd name="connsiteY0" fmla="*/ 450325 h 450325"/>
                <a:gd name="connsiteX1" fmla="*/ 2193185 w 2193185"/>
                <a:gd name="connsiteY1" fmla="*/ 450325 h 450325"/>
                <a:gd name="connsiteX2" fmla="*/ 1742860 w 2193185"/>
                <a:gd name="connsiteY2" fmla="*/ 0 h 450325"/>
                <a:gd name="connsiteX3" fmla="*/ 0 w 2193185"/>
                <a:gd name="connsiteY3" fmla="*/ 6876 h 450325"/>
                <a:gd name="connsiteX4" fmla="*/ 453762 w 2193185"/>
                <a:gd name="connsiteY4" fmla="*/ 450325 h 450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3185" h="450325">
                  <a:moveTo>
                    <a:pt x="453762" y="450325"/>
                  </a:moveTo>
                  <a:lnTo>
                    <a:pt x="2193185" y="450325"/>
                  </a:lnTo>
                  <a:lnTo>
                    <a:pt x="1742860" y="0"/>
                  </a:lnTo>
                  <a:lnTo>
                    <a:pt x="0" y="6876"/>
                  </a:lnTo>
                  <a:lnTo>
                    <a:pt x="453762" y="450325"/>
                  </a:lnTo>
                  <a:close/>
                </a:path>
              </a:pathLst>
            </a:cu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31" name="直接连接符 130"/>
            <p:cNvCxnSpPr/>
            <p:nvPr/>
          </p:nvCxnSpPr>
          <p:spPr>
            <a:xfrm>
              <a:off x="7007189" y="2185988"/>
              <a:ext cx="1490" cy="2649537"/>
            </a:xfrm>
            <a:prstGeom prst="line">
              <a:avLst/>
            </a:prstGeom>
          </p:spPr>
          <p:style>
            <a:lnRef idx="2">
              <a:schemeClr val="accent4"/>
            </a:lnRef>
            <a:fillRef idx="0">
              <a:schemeClr val="accent4"/>
            </a:fillRef>
            <a:effectRef idx="1">
              <a:schemeClr val="accent4"/>
            </a:effectRef>
            <a:fontRef idx="minor">
              <a:schemeClr val="tx1"/>
            </a:fontRef>
          </p:style>
        </p:cxnSp>
        <p:sp>
          <p:nvSpPr>
            <p:cNvPr id="20529" name="TextBox 132"/>
            <p:cNvSpPr txBox="1">
              <a:spLocks noChangeArrowheads="1"/>
            </p:cNvSpPr>
            <p:nvPr/>
          </p:nvSpPr>
          <p:spPr bwMode="auto">
            <a:xfrm>
              <a:off x="5251450" y="2235200"/>
              <a:ext cx="1827213" cy="261938"/>
            </a:xfrm>
            <a:prstGeom prst="rect">
              <a:avLst/>
            </a:prstGeom>
            <a:noFill/>
            <a:ln w="9525">
              <a:noFill/>
              <a:miter lim="800000"/>
              <a:headEnd/>
              <a:tailEnd/>
            </a:ln>
          </p:spPr>
          <p:txBody>
            <a:bodyPr>
              <a:spAutoFit/>
            </a:bodyPr>
            <a:lstStyle/>
            <a:p>
              <a:r>
                <a:rPr lang="zh-CN" altLang="en-US" sz="1100"/>
                <a:t>主用主控板（左边</a:t>
              </a:r>
              <a:r>
                <a:rPr lang="en-US" altLang="zh-CN" sz="1100"/>
                <a:t>Master</a:t>
              </a:r>
              <a:r>
                <a:rPr lang="zh-CN" altLang="en-US" sz="1100"/>
                <a:t>）</a:t>
              </a:r>
            </a:p>
          </p:txBody>
        </p:sp>
        <p:sp>
          <p:nvSpPr>
            <p:cNvPr id="20530" name="TextBox 133"/>
            <p:cNvSpPr txBox="1">
              <a:spLocks noChangeArrowheads="1"/>
            </p:cNvSpPr>
            <p:nvPr/>
          </p:nvSpPr>
          <p:spPr bwMode="auto">
            <a:xfrm>
              <a:off x="5251450" y="2533650"/>
              <a:ext cx="1827213" cy="260350"/>
            </a:xfrm>
            <a:prstGeom prst="rect">
              <a:avLst/>
            </a:prstGeom>
            <a:noFill/>
            <a:ln w="9525">
              <a:noFill/>
              <a:miter lim="800000"/>
              <a:headEnd/>
              <a:tailEnd/>
            </a:ln>
          </p:spPr>
          <p:txBody>
            <a:bodyPr>
              <a:spAutoFit/>
            </a:bodyPr>
            <a:lstStyle/>
            <a:p>
              <a:r>
                <a:rPr lang="zh-CN" altLang="en-US" sz="1100"/>
                <a:t>备用主控板（左边</a:t>
              </a:r>
              <a:r>
                <a:rPr lang="en-US" altLang="zh-CN" sz="1100"/>
                <a:t>Slave</a:t>
              </a:r>
              <a:r>
                <a:rPr lang="zh-CN" altLang="en-US" sz="1100"/>
                <a:t>）</a:t>
              </a:r>
            </a:p>
          </p:txBody>
        </p:sp>
        <p:sp>
          <p:nvSpPr>
            <p:cNvPr id="20531" name="TextBox 135"/>
            <p:cNvSpPr txBox="1">
              <a:spLocks noChangeArrowheads="1"/>
            </p:cNvSpPr>
            <p:nvPr/>
          </p:nvSpPr>
          <p:spPr bwMode="auto">
            <a:xfrm>
              <a:off x="5251450" y="2838450"/>
              <a:ext cx="1827213" cy="260350"/>
            </a:xfrm>
            <a:prstGeom prst="rect">
              <a:avLst/>
            </a:prstGeom>
            <a:noFill/>
            <a:ln w="9525">
              <a:noFill/>
              <a:miter lim="800000"/>
              <a:headEnd/>
              <a:tailEnd/>
            </a:ln>
          </p:spPr>
          <p:txBody>
            <a:bodyPr>
              <a:spAutoFit/>
            </a:bodyPr>
            <a:lstStyle/>
            <a:p>
              <a:r>
                <a:rPr lang="zh-CN" altLang="en-US" sz="1100"/>
                <a:t>备用主控板（左边</a:t>
              </a:r>
              <a:r>
                <a:rPr lang="en-US" altLang="zh-CN" sz="1100"/>
                <a:t>Slave</a:t>
              </a:r>
              <a:r>
                <a:rPr lang="zh-CN" altLang="en-US" sz="1100"/>
                <a:t>）</a:t>
              </a:r>
            </a:p>
          </p:txBody>
        </p:sp>
        <p:sp>
          <p:nvSpPr>
            <p:cNvPr id="20532" name="TextBox 136"/>
            <p:cNvSpPr txBox="1">
              <a:spLocks noChangeArrowheads="1"/>
            </p:cNvSpPr>
            <p:nvPr/>
          </p:nvSpPr>
          <p:spPr bwMode="auto">
            <a:xfrm>
              <a:off x="5245100" y="3173413"/>
              <a:ext cx="1825625" cy="261937"/>
            </a:xfrm>
            <a:prstGeom prst="rect">
              <a:avLst/>
            </a:prstGeom>
            <a:noFill/>
            <a:ln w="9525">
              <a:noFill/>
              <a:miter lim="800000"/>
              <a:headEnd/>
              <a:tailEnd/>
            </a:ln>
          </p:spPr>
          <p:txBody>
            <a:bodyPr>
              <a:spAutoFit/>
            </a:bodyPr>
            <a:lstStyle/>
            <a:p>
              <a:r>
                <a:rPr lang="zh-CN" altLang="en-US" sz="1100"/>
                <a:t>备用主控板（左边</a:t>
              </a:r>
              <a:r>
                <a:rPr lang="en-US" altLang="zh-CN" sz="1100"/>
                <a:t>Slave</a:t>
              </a:r>
              <a:r>
                <a:rPr lang="zh-CN" altLang="en-US" sz="1100"/>
                <a:t>）</a:t>
              </a:r>
            </a:p>
          </p:txBody>
        </p:sp>
        <p:sp>
          <p:nvSpPr>
            <p:cNvPr id="20533" name="TextBox 137"/>
            <p:cNvSpPr txBox="1">
              <a:spLocks noChangeArrowheads="1"/>
            </p:cNvSpPr>
            <p:nvPr/>
          </p:nvSpPr>
          <p:spPr bwMode="auto">
            <a:xfrm>
              <a:off x="5245100" y="3462338"/>
              <a:ext cx="1825625" cy="261937"/>
            </a:xfrm>
            <a:prstGeom prst="rect">
              <a:avLst/>
            </a:prstGeom>
            <a:noFill/>
            <a:ln w="9525">
              <a:noFill/>
              <a:miter lim="800000"/>
              <a:headEnd/>
              <a:tailEnd/>
            </a:ln>
          </p:spPr>
          <p:txBody>
            <a:bodyPr>
              <a:spAutoFit/>
            </a:bodyPr>
            <a:lstStyle/>
            <a:p>
              <a:r>
                <a:rPr lang="zh-CN" altLang="en-US" sz="1100"/>
                <a:t>线卡</a:t>
              </a:r>
              <a:r>
                <a:rPr lang="en-US" altLang="zh-CN" sz="1100"/>
                <a:t>#100</a:t>
              </a:r>
              <a:r>
                <a:rPr lang="zh-CN" altLang="en-US" sz="1100"/>
                <a:t>（左边</a:t>
              </a:r>
              <a:r>
                <a:rPr lang="en-US" altLang="zh-CN" sz="1100"/>
                <a:t>PE</a:t>
              </a:r>
              <a:r>
                <a:rPr lang="zh-CN" altLang="en-US" sz="1100"/>
                <a:t>）</a:t>
              </a:r>
            </a:p>
          </p:txBody>
        </p:sp>
        <p:sp>
          <p:nvSpPr>
            <p:cNvPr id="20534" name="TextBox 141"/>
            <p:cNvSpPr txBox="1">
              <a:spLocks noChangeArrowheads="1"/>
            </p:cNvSpPr>
            <p:nvPr/>
          </p:nvSpPr>
          <p:spPr bwMode="auto">
            <a:xfrm>
              <a:off x="5251450" y="3752850"/>
              <a:ext cx="1827213" cy="260350"/>
            </a:xfrm>
            <a:prstGeom prst="rect">
              <a:avLst/>
            </a:prstGeom>
            <a:noFill/>
            <a:ln w="9525">
              <a:noFill/>
              <a:miter lim="800000"/>
              <a:headEnd/>
              <a:tailEnd/>
            </a:ln>
          </p:spPr>
          <p:txBody>
            <a:bodyPr>
              <a:spAutoFit/>
            </a:bodyPr>
            <a:lstStyle/>
            <a:p>
              <a:r>
                <a:rPr lang="zh-CN" altLang="en-US" sz="1100"/>
                <a:t>线卡</a:t>
              </a:r>
              <a:r>
                <a:rPr lang="en-US" altLang="zh-CN" sz="1100"/>
                <a:t>#101</a:t>
              </a:r>
              <a:r>
                <a:rPr lang="zh-CN" altLang="en-US" sz="1100"/>
                <a:t>（左边</a:t>
              </a:r>
              <a:r>
                <a:rPr lang="en-US" altLang="zh-CN" sz="1100"/>
                <a:t>PE</a:t>
              </a:r>
              <a:r>
                <a:rPr lang="zh-CN" altLang="en-US" sz="1100"/>
                <a:t>）</a:t>
              </a:r>
            </a:p>
          </p:txBody>
        </p:sp>
        <p:sp>
          <p:nvSpPr>
            <p:cNvPr id="20535" name="TextBox 143"/>
            <p:cNvSpPr txBox="1">
              <a:spLocks noChangeArrowheads="1"/>
            </p:cNvSpPr>
            <p:nvPr/>
          </p:nvSpPr>
          <p:spPr bwMode="auto">
            <a:xfrm>
              <a:off x="5251450" y="4064000"/>
              <a:ext cx="1827213" cy="261938"/>
            </a:xfrm>
            <a:prstGeom prst="rect">
              <a:avLst/>
            </a:prstGeom>
            <a:noFill/>
            <a:ln w="9525">
              <a:noFill/>
              <a:miter lim="800000"/>
              <a:headEnd/>
              <a:tailEnd/>
            </a:ln>
          </p:spPr>
          <p:txBody>
            <a:bodyPr>
              <a:spAutoFit/>
            </a:bodyPr>
            <a:lstStyle/>
            <a:p>
              <a:r>
                <a:rPr lang="zh-CN" altLang="en-US" sz="1100"/>
                <a:t>线卡</a:t>
              </a:r>
              <a:r>
                <a:rPr lang="en-US" altLang="zh-CN" sz="1100"/>
                <a:t>#102</a:t>
              </a:r>
              <a:r>
                <a:rPr lang="zh-CN" altLang="en-US" sz="1100"/>
                <a:t>（左边</a:t>
              </a:r>
              <a:r>
                <a:rPr lang="en-US" altLang="zh-CN" sz="1100"/>
                <a:t>PE</a:t>
              </a:r>
              <a:r>
                <a:rPr lang="zh-CN" altLang="en-US" sz="1100"/>
                <a:t>）</a:t>
              </a:r>
            </a:p>
          </p:txBody>
        </p:sp>
        <p:sp>
          <p:nvSpPr>
            <p:cNvPr id="20536" name="TextBox 144"/>
            <p:cNvSpPr txBox="1">
              <a:spLocks noChangeArrowheads="1"/>
            </p:cNvSpPr>
            <p:nvPr/>
          </p:nvSpPr>
          <p:spPr bwMode="auto">
            <a:xfrm>
              <a:off x="5245100" y="4537075"/>
              <a:ext cx="1825625" cy="261938"/>
            </a:xfrm>
            <a:prstGeom prst="rect">
              <a:avLst/>
            </a:prstGeom>
            <a:noFill/>
            <a:ln w="9525">
              <a:noFill/>
              <a:miter lim="800000"/>
              <a:headEnd/>
              <a:tailEnd/>
            </a:ln>
          </p:spPr>
          <p:txBody>
            <a:bodyPr>
              <a:spAutoFit/>
            </a:bodyPr>
            <a:lstStyle/>
            <a:p>
              <a:r>
                <a:rPr lang="zh-CN" altLang="en-US" sz="1100"/>
                <a:t>线卡</a:t>
              </a:r>
              <a:r>
                <a:rPr lang="en-US" altLang="zh-CN" sz="1100"/>
                <a:t>#n</a:t>
              </a:r>
              <a:r>
                <a:rPr lang="zh-CN" altLang="en-US" sz="1100"/>
                <a:t>左边</a:t>
              </a:r>
              <a:r>
                <a:rPr lang="en-US" altLang="zh-CN" sz="1100"/>
                <a:t>PE</a:t>
              </a:r>
              <a:r>
                <a:rPr lang="zh-CN" altLang="en-US" sz="1100"/>
                <a:t>）</a:t>
              </a:r>
            </a:p>
          </p:txBody>
        </p:sp>
        <p:sp>
          <p:nvSpPr>
            <p:cNvPr id="20537" name="TextBox 151"/>
            <p:cNvSpPr txBox="1">
              <a:spLocks noChangeArrowheads="1"/>
            </p:cNvSpPr>
            <p:nvPr/>
          </p:nvSpPr>
          <p:spPr bwMode="auto">
            <a:xfrm>
              <a:off x="1343025" y="2271713"/>
              <a:ext cx="642938" cy="261937"/>
            </a:xfrm>
            <a:prstGeom prst="rect">
              <a:avLst/>
            </a:prstGeom>
            <a:noFill/>
            <a:ln w="9525">
              <a:noFill/>
              <a:miter lim="800000"/>
              <a:headEnd/>
              <a:tailEnd/>
            </a:ln>
          </p:spPr>
          <p:txBody>
            <a:bodyPr>
              <a:spAutoFit/>
            </a:bodyPr>
            <a:lstStyle/>
            <a:p>
              <a:r>
                <a:rPr lang="en-US" altLang="zh-CN" sz="1100"/>
                <a:t>Master</a:t>
              </a:r>
              <a:endParaRPr lang="zh-CN" altLang="en-US" sz="1100"/>
            </a:p>
          </p:txBody>
        </p:sp>
        <p:sp>
          <p:nvSpPr>
            <p:cNvPr id="20538" name="TextBox 152"/>
            <p:cNvSpPr txBox="1">
              <a:spLocks noChangeArrowheads="1"/>
            </p:cNvSpPr>
            <p:nvPr/>
          </p:nvSpPr>
          <p:spPr bwMode="auto">
            <a:xfrm>
              <a:off x="1906588" y="2263775"/>
              <a:ext cx="642937" cy="261938"/>
            </a:xfrm>
            <a:prstGeom prst="rect">
              <a:avLst/>
            </a:prstGeom>
            <a:noFill/>
            <a:ln w="9525">
              <a:noFill/>
              <a:miter lim="800000"/>
              <a:headEnd/>
              <a:tailEnd/>
            </a:ln>
          </p:spPr>
          <p:txBody>
            <a:bodyPr>
              <a:spAutoFit/>
            </a:bodyPr>
            <a:lstStyle/>
            <a:p>
              <a:r>
                <a:rPr lang="en-US" altLang="zh-CN" sz="1100"/>
                <a:t>Slave</a:t>
              </a:r>
              <a:endParaRPr lang="zh-CN" altLang="en-US" sz="1100"/>
            </a:p>
          </p:txBody>
        </p:sp>
        <p:sp>
          <p:nvSpPr>
            <p:cNvPr id="20539" name="TextBox 153"/>
            <p:cNvSpPr txBox="1">
              <a:spLocks noChangeArrowheads="1"/>
            </p:cNvSpPr>
            <p:nvPr/>
          </p:nvSpPr>
          <p:spPr bwMode="auto">
            <a:xfrm>
              <a:off x="2500313" y="2255838"/>
              <a:ext cx="642937" cy="261937"/>
            </a:xfrm>
            <a:prstGeom prst="rect">
              <a:avLst/>
            </a:prstGeom>
            <a:noFill/>
            <a:ln w="9525">
              <a:noFill/>
              <a:miter lim="800000"/>
              <a:headEnd/>
              <a:tailEnd/>
            </a:ln>
          </p:spPr>
          <p:txBody>
            <a:bodyPr>
              <a:spAutoFit/>
            </a:bodyPr>
            <a:lstStyle/>
            <a:p>
              <a:r>
                <a:rPr lang="en-US" altLang="zh-CN" sz="1100"/>
                <a:t>Slave</a:t>
              </a:r>
              <a:endParaRPr lang="zh-CN" altLang="en-US" sz="1100"/>
            </a:p>
          </p:txBody>
        </p:sp>
        <p:sp>
          <p:nvSpPr>
            <p:cNvPr id="20540" name="TextBox 154"/>
            <p:cNvSpPr txBox="1">
              <a:spLocks noChangeArrowheads="1"/>
            </p:cNvSpPr>
            <p:nvPr/>
          </p:nvSpPr>
          <p:spPr bwMode="auto">
            <a:xfrm>
              <a:off x="3011488" y="2263775"/>
              <a:ext cx="642937" cy="261938"/>
            </a:xfrm>
            <a:prstGeom prst="rect">
              <a:avLst/>
            </a:prstGeom>
            <a:noFill/>
            <a:ln w="9525">
              <a:noFill/>
              <a:miter lim="800000"/>
              <a:headEnd/>
              <a:tailEnd/>
            </a:ln>
          </p:spPr>
          <p:txBody>
            <a:bodyPr>
              <a:spAutoFit/>
            </a:bodyPr>
            <a:lstStyle/>
            <a:p>
              <a:r>
                <a:rPr lang="en-US" altLang="zh-CN" sz="1100"/>
                <a:t>Slave</a:t>
              </a:r>
              <a:endParaRPr lang="zh-CN" altLang="en-US" sz="1100"/>
            </a:p>
          </p:txBody>
        </p:sp>
        <p:grpSp>
          <p:nvGrpSpPr>
            <p:cNvPr id="6" name="Group 24"/>
            <p:cNvGrpSpPr>
              <a:grpSpLocks/>
            </p:cNvGrpSpPr>
            <p:nvPr/>
          </p:nvGrpSpPr>
          <p:grpSpPr bwMode="auto">
            <a:xfrm>
              <a:off x="1908175" y="2552700"/>
              <a:ext cx="520700" cy="374650"/>
              <a:chOff x="1768" y="187"/>
              <a:chExt cx="2860" cy="2807"/>
            </a:xfrm>
          </p:grpSpPr>
          <p:pic>
            <p:nvPicPr>
              <p:cNvPr id="20578" name="Picture 25"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20579" name="Picture 26"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20580" name="Picture 27"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7" name="Group 24"/>
            <p:cNvGrpSpPr>
              <a:grpSpLocks/>
            </p:cNvGrpSpPr>
            <p:nvPr/>
          </p:nvGrpSpPr>
          <p:grpSpPr bwMode="auto">
            <a:xfrm>
              <a:off x="2454275" y="2552700"/>
              <a:ext cx="519113" cy="374650"/>
              <a:chOff x="1768" y="187"/>
              <a:chExt cx="2860" cy="2807"/>
            </a:xfrm>
          </p:grpSpPr>
          <p:pic>
            <p:nvPicPr>
              <p:cNvPr id="20575" name="Picture 25"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20576" name="Picture 26"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20577" name="Picture 27"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8" name="Group 24"/>
            <p:cNvGrpSpPr>
              <a:grpSpLocks/>
            </p:cNvGrpSpPr>
            <p:nvPr/>
          </p:nvGrpSpPr>
          <p:grpSpPr bwMode="auto">
            <a:xfrm>
              <a:off x="3000375" y="2546350"/>
              <a:ext cx="519113" cy="373063"/>
              <a:chOff x="1768" y="187"/>
              <a:chExt cx="2860" cy="2807"/>
            </a:xfrm>
          </p:grpSpPr>
          <p:pic>
            <p:nvPicPr>
              <p:cNvPr id="20572" name="Picture 25"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20573" name="Picture 26"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20574" name="Picture 27"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9" name="Group 24"/>
            <p:cNvGrpSpPr>
              <a:grpSpLocks/>
            </p:cNvGrpSpPr>
            <p:nvPr/>
          </p:nvGrpSpPr>
          <p:grpSpPr bwMode="auto">
            <a:xfrm>
              <a:off x="1363663" y="2552700"/>
              <a:ext cx="519112" cy="374650"/>
              <a:chOff x="1768" y="187"/>
              <a:chExt cx="2860" cy="2807"/>
            </a:xfrm>
          </p:grpSpPr>
          <p:pic>
            <p:nvPicPr>
              <p:cNvPr id="20569" name="Picture 25"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20570" name="Picture 26"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20571" name="Picture 27"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10" name="Group 44"/>
            <p:cNvGrpSpPr>
              <a:grpSpLocks/>
            </p:cNvGrpSpPr>
            <p:nvPr/>
          </p:nvGrpSpPr>
          <p:grpSpPr bwMode="auto">
            <a:xfrm>
              <a:off x="1638300" y="4175125"/>
              <a:ext cx="660400" cy="220663"/>
              <a:chOff x="1768" y="187"/>
              <a:chExt cx="2860" cy="2807"/>
            </a:xfrm>
          </p:grpSpPr>
          <p:pic>
            <p:nvPicPr>
              <p:cNvPr id="20566" name="Picture 45" descr="通用交换机"/>
              <p:cNvPicPr>
                <a:picLocks noChangeAspect="1" noChangeArrowheads="1"/>
              </p:cNvPicPr>
              <p:nvPr/>
            </p:nvPicPr>
            <p:blipFill>
              <a:blip r:embed="rId5" cstate="print"/>
              <a:srcRect/>
              <a:stretch>
                <a:fillRect/>
              </a:stretch>
            </p:blipFill>
            <p:spPr bwMode="auto">
              <a:xfrm>
                <a:off x="1769" y="1570"/>
                <a:ext cx="2859" cy="1424"/>
              </a:xfrm>
              <a:prstGeom prst="rect">
                <a:avLst/>
              </a:prstGeom>
              <a:noFill/>
              <a:ln w="9525">
                <a:noFill/>
                <a:miter lim="800000"/>
                <a:headEnd/>
                <a:tailEnd/>
              </a:ln>
            </p:spPr>
          </p:pic>
          <p:pic>
            <p:nvPicPr>
              <p:cNvPr id="20567" name="Picture 46" descr="中继器"/>
              <p:cNvPicPr>
                <a:picLocks noChangeAspect="1" noChangeArrowheads="1"/>
              </p:cNvPicPr>
              <p:nvPr/>
            </p:nvPicPr>
            <p:blipFill>
              <a:blip r:embed="rId6" cstate="print"/>
              <a:srcRect/>
              <a:stretch>
                <a:fillRect/>
              </a:stretch>
            </p:blipFill>
            <p:spPr bwMode="auto">
              <a:xfrm>
                <a:off x="1768" y="482"/>
                <a:ext cx="2858" cy="2202"/>
              </a:xfrm>
              <a:prstGeom prst="rect">
                <a:avLst/>
              </a:prstGeom>
              <a:noFill/>
              <a:ln w="9525">
                <a:noFill/>
                <a:miter lim="800000"/>
                <a:headEnd/>
                <a:tailEnd/>
              </a:ln>
            </p:spPr>
          </p:pic>
          <p:pic>
            <p:nvPicPr>
              <p:cNvPr id="20568" name="Picture 47" descr="通用交换机"/>
              <p:cNvPicPr>
                <a:picLocks noChangeAspect="1" noChangeArrowheads="1"/>
              </p:cNvPicPr>
              <p:nvPr/>
            </p:nvPicPr>
            <p:blipFill>
              <a:blip r:embed="rId5" cstate="print"/>
              <a:srcRect/>
              <a:stretch>
                <a:fillRect/>
              </a:stretch>
            </p:blipFill>
            <p:spPr bwMode="auto">
              <a:xfrm>
                <a:off x="1769" y="187"/>
                <a:ext cx="2859" cy="1424"/>
              </a:xfrm>
              <a:prstGeom prst="rect">
                <a:avLst/>
              </a:prstGeom>
              <a:noFill/>
              <a:ln w="9525">
                <a:noFill/>
                <a:miter lim="800000"/>
                <a:headEnd/>
                <a:tailEnd/>
              </a:ln>
            </p:spPr>
          </p:pic>
        </p:grpSp>
        <p:cxnSp>
          <p:nvCxnSpPr>
            <p:cNvPr id="149" name="直接连接符 148"/>
            <p:cNvCxnSpPr/>
            <p:nvPr/>
          </p:nvCxnSpPr>
          <p:spPr>
            <a:xfrm rot="5400000" flipH="1" flipV="1">
              <a:off x="1262229" y="3473026"/>
              <a:ext cx="1519237" cy="107212"/>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50" name="直接连接符 149"/>
            <p:cNvCxnSpPr/>
            <p:nvPr/>
          </p:nvCxnSpPr>
          <p:spPr>
            <a:xfrm rot="5400000" flipH="1" flipV="1">
              <a:off x="1841279" y="2922268"/>
              <a:ext cx="1549400" cy="123889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grpSp>
          <p:nvGrpSpPr>
            <p:cNvPr id="11" name="Group 44"/>
            <p:cNvGrpSpPr>
              <a:grpSpLocks/>
            </p:cNvGrpSpPr>
            <p:nvPr/>
          </p:nvGrpSpPr>
          <p:grpSpPr bwMode="auto">
            <a:xfrm>
              <a:off x="2328863" y="4175125"/>
              <a:ext cx="660400" cy="220663"/>
              <a:chOff x="1768" y="187"/>
              <a:chExt cx="2860" cy="2807"/>
            </a:xfrm>
          </p:grpSpPr>
          <p:pic>
            <p:nvPicPr>
              <p:cNvPr id="20563" name="Picture 45" descr="通用交换机"/>
              <p:cNvPicPr>
                <a:picLocks noChangeAspect="1" noChangeArrowheads="1"/>
              </p:cNvPicPr>
              <p:nvPr/>
            </p:nvPicPr>
            <p:blipFill>
              <a:blip r:embed="rId5" cstate="print"/>
              <a:srcRect/>
              <a:stretch>
                <a:fillRect/>
              </a:stretch>
            </p:blipFill>
            <p:spPr bwMode="auto">
              <a:xfrm>
                <a:off x="1769" y="1570"/>
                <a:ext cx="2859" cy="1424"/>
              </a:xfrm>
              <a:prstGeom prst="rect">
                <a:avLst/>
              </a:prstGeom>
              <a:noFill/>
              <a:ln w="9525">
                <a:noFill/>
                <a:miter lim="800000"/>
                <a:headEnd/>
                <a:tailEnd/>
              </a:ln>
            </p:spPr>
          </p:pic>
          <p:pic>
            <p:nvPicPr>
              <p:cNvPr id="20564" name="Picture 46" descr="中继器"/>
              <p:cNvPicPr>
                <a:picLocks noChangeAspect="1" noChangeArrowheads="1"/>
              </p:cNvPicPr>
              <p:nvPr/>
            </p:nvPicPr>
            <p:blipFill>
              <a:blip r:embed="rId6" cstate="print"/>
              <a:srcRect/>
              <a:stretch>
                <a:fillRect/>
              </a:stretch>
            </p:blipFill>
            <p:spPr bwMode="auto">
              <a:xfrm>
                <a:off x="1768" y="482"/>
                <a:ext cx="2858" cy="2202"/>
              </a:xfrm>
              <a:prstGeom prst="rect">
                <a:avLst/>
              </a:prstGeom>
              <a:noFill/>
              <a:ln w="9525">
                <a:noFill/>
                <a:miter lim="800000"/>
                <a:headEnd/>
                <a:tailEnd/>
              </a:ln>
            </p:spPr>
          </p:pic>
          <p:pic>
            <p:nvPicPr>
              <p:cNvPr id="20565" name="Picture 47" descr="通用交换机"/>
              <p:cNvPicPr>
                <a:picLocks noChangeAspect="1" noChangeArrowheads="1"/>
              </p:cNvPicPr>
              <p:nvPr/>
            </p:nvPicPr>
            <p:blipFill>
              <a:blip r:embed="rId5" cstate="print"/>
              <a:srcRect/>
              <a:stretch>
                <a:fillRect/>
              </a:stretch>
            </p:blipFill>
            <p:spPr bwMode="auto">
              <a:xfrm>
                <a:off x="1769" y="187"/>
                <a:ext cx="2859" cy="1424"/>
              </a:xfrm>
              <a:prstGeom prst="rect">
                <a:avLst/>
              </a:prstGeom>
              <a:noFill/>
              <a:ln w="9525">
                <a:noFill/>
                <a:miter lim="800000"/>
                <a:headEnd/>
                <a:tailEnd/>
              </a:ln>
            </p:spPr>
          </p:pic>
        </p:grpSp>
        <p:grpSp>
          <p:nvGrpSpPr>
            <p:cNvPr id="12" name="Group 44"/>
            <p:cNvGrpSpPr>
              <a:grpSpLocks/>
            </p:cNvGrpSpPr>
            <p:nvPr/>
          </p:nvGrpSpPr>
          <p:grpSpPr bwMode="auto">
            <a:xfrm>
              <a:off x="3290888" y="4175125"/>
              <a:ext cx="658812" cy="220663"/>
              <a:chOff x="1768" y="187"/>
              <a:chExt cx="2860" cy="2807"/>
            </a:xfrm>
          </p:grpSpPr>
          <p:pic>
            <p:nvPicPr>
              <p:cNvPr id="20560" name="Picture 45" descr="通用交换机"/>
              <p:cNvPicPr>
                <a:picLocks noChangeAspect="1" noChangeArrowheads="1"/>
              </p:cNvPicPr>
              <p:nvPr/>
            </p:nvPicPr>
            <p:blipFill>
              <a:blip r:embed="rId5" cstate="print"/>
              <a:srcRect/>
              <a:stretch>
                <a:fillRect/>
              </a:stretch>
            </p:blipFill>
            <p:spPr bwMode="auto">
              <a:xfrm>
                <a:off x="1769" y="1570"/>
                <a:ext cx="2859" cy="1424"/>
              </a:xfrm>
              <a:prstGeom prst="rect">
                <a:avLst/>
              </a:prstGeom>
              <a:noFill/>
              <a:ln w="9525">
                <a:noFill/>
                <a:miter lim="800000"/>
                <a:headEnd/>
                <a:tailEnd/>
              </a:ln>
            </p:spPr>
          </p:pic>
          <p:pic>
            <p:nvPicPr>
              <p:cNvPr id="20561" name="Picture 46" descr="中继器"/>
              <p:cNvPicPr>
                <a:picLocks noChangeAspect="1" noChangeArrowheads="1"/>
              </p:cNvPicPr>
              <p:nvPr/>
            </p:nvPicPr>
            <p:blipFill>
              <a:blip r:embed="rId6" cstate="print"/>
              <a:srcRect/>
              <a:stretch>
                <a:fillRect/>
              </a:stretch>
            </p:blipFill>
            <p:spPr bwMode="auto">
              <a:xfrm>
                <a:off x="1768" y="482"/>
                <a:ext cx="2858" cy="2202"/>
              </a:xfrm>
              <a:prstGeom prst="rect">
                <a:avLst/>
              </a:prstGeom>
              <a:noFill/>
              <a:ln w="9525">
                <a:noFill/>
                <a:miter lim="800000"/>
                <a:headEnd/>
                <a:tailEnd/>
              </a:ln>
            </p:spPr>
          </p:pic>
          <p:pic>
            <p:nvPicPr>
              <p:cNvPr id="20562" name="Picture 47" descr="通用交换机"/>
              <p:cNvPicPr>
                <a:picLocks noChangeAspect="1" noChangeArrowheads="1"/>
              </p:cNvPicPr>
              <p:nvPr/>
            </p:nvPicPr>
            <p:blipFill>
              <a:blip r:embed="rId5" cstate="print"/>
              <a:srcRect/>
              <a:stretch>
                <a:fillRect/>
              </a:stretch>
            </p:blipFill>
            <p:spPr bwMode="auto">
              <a:xfrm>
                <a:off x="1769" y="187"/>
                <a:ext cx="2859" cy="1424"/>
              </a:xfrm>
              <a:prstGeom prst="rect">
                <a:avLst/>
              </a:prstGeom>
              <a:noFill/>
              <a:ln w="9525">
                <a:noFill/>
                <a:miter lim="800000"/>
                <a:headEnd/>
                <a:tailEnd/>
              </a:ln>
            </p:spPr>
          </p:pic>
        </p:grpSp>
        <p:cxnSp>
          <p:nvCxnSpPr>
            <p:cNvPr id="153" name="直接连接符 152"/>
            <p:cNvCxnSpPr/>
            <p:nvPr/>
          </p:nvCxnSpPr>
          <p:spPr>
            <a:xfrm rot="5400000" flipH="1">
              <a:off x="1364672" y="2991761"/>
              <a:ext cx="1504950" cy="1084029"/>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54" name="直接连接符 153"/>
            <p:cNvCxnSpPr/>
            <p:nvPr/>
          </p:nvCxnSpPr>
          <p:spPr>
            <a:xfrm rot="5400000" flipH="1">
              <a:off x="1644017" y="3271106"/>
              <a:ext cx="1500187" cy="530102"/>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55" name="直接连接符 154"/>
            <p:cNvCxnSpPr/>
            <p:nvPr/>
          </p:nvCxnSpPr>
          <p:spPr>
            <a:xfrm rot="5400000" flipH="1" flipV="1">
              <a:off x="1956164" y="3519223"/>
              <a:ext cx="1470025" cy="6403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56" name="直接连接符 155"/>
            <p:cNvCxnSpPr/>
            <p:nvPr/>
          </p:nvCxnSpPr>
          <p:spPr>
            <a:xfrm rot="5400000" flipH="1" flipV="1">
              <a:off x="2183712" y="3210713"/>
              <a:ext cx="1550987" cy="60008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157" name="椭圆 156"/>
            <p:cNvSpPr/>
            <p:nvPr/>
          </p:nvSpPr>
          <p:spPr>
            <a:xfrm>
              <a:off x="2377731" y="3970338"/>
              <a:ext cx="542014" cy="1095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8" name="椭圆 157"/>
            <p:cNvSpPr/>
            <p:nvPr/>
          </p:nvSpPr>
          <p:spPr>
            <a:xfrm rot="20890669">
              <a:off x="3280096" y="3978275"/>
              <a:ext cx="485430" cy="76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56" name="TextBox 163"/>
            <p:cNvSpPr txBox="1">
              <a:spLocks noChangeArrowheads="1"/>
            </p:cNvSpPr>
            <p:nvPr/>
          </p:nvSpPr>
          <p:spPr bwMode="auto">
            <a:xfrm>
              <a:off x="2076980" y="1878013"/>
              <a:ext cx="434734" cy="307777"/>
            </a:xfrm>
            <a:prstGeom prst="rect">
              <a:avLst/>
            </a:prstGeom>
            <a:noFill/>
            <a:ln w="9525">
              <a:noFill/>
              <a:miter lim="800000"/>
              <a:headEnd/>
              <a:tailEnd/>
            </a:ln>
          </p:spPr>
          <p:txBody>
            <a:bodyPr wrap="none">
              <a:spAutoFit/>
            </a:bodyPr>
            <a:lstStyle/>
            <a:p>
              <a:r>
                <a:rPr lang="en-US" altLang="zh-CN" sz="1400"/>
                <a:t>CB</a:t>
              </a:r>
              <a:endParaRPr lang="zh-CN" altLang="en-US" sz="1400"/>
            </a:p>
          </p:txBody>
        </p:sp>
        <p:sp>
          <p:nvSpPr>
            <p:cNvPr id="20557" name="TextBox 248"/>
            <p:cNvSpPr txBox="1">
              <a:spLocks noChangeArrowheads="1"/>
            </p:cNvSpPr>
            <p:nvPr/>
          </p:nvSpPr>
          <p:spPr bwMode="auto">
            <a:xfrm>
              <a:off x="1749425" y="4386263"/>
              <a:ext cx="425116" cy="307777"/>
            </a:xfrm>
            <a:prstGeom prst="rect">
              <a:avLst/>
            </a:prstGeom>
            <a:noFill/>
            <a:ln w="9525">
              <a:noFill/>
              <a:miter lim="800000"/>
              <a:headEnd/>
              <a:tailEnd/>
            </a:ln>
          </p:spPr>
          <p:txBody>
            <a:bodyPr wrap="none">
              <a:spAutoFit/>
            </a:bodyPr>
            <a:lstStyle/>
            <a:p>
              <a:r>
                <a:rPr lang="en-US" altLang="zh-CN" sz="1400"/>
                <a:t>PE</a:t>
              </a:r>
              <a:endParaRPr lang="zh-CN" altLang="en-US" sz="1400"/>
            </a:p>
          </p:txBody>
        </p:sp>
        <p:sp>
          <p:nvSpPr>
            <p:cNvPr id="20558" name="TextBox 249"/>
            <p:cNvSpPr txBox="1">
              <a:spLocks noChangeArrowheads="1"/>
            </p:cNvSpPr>
            <p:nvPr/>
          </p:nvSpPr>
          <p:spPr bwMode="auto">
            <a:xfrm>
              <a:off x="2447925" y="4371975"/>
              <a:ext cx="425116" cy="307777"/>
            </a:xfrm>
            <a:prstGeom prst="rect">
              <a:avLst/>
            </a:prstGeom>
            <a:noFill/>
            <a:ln w="9525">
              <a:noFill/>
              <a:miter lim="800000"/>
              <a:headEnd/>
              <a:tailEnd/>
            </a:ln>
          </p:spPr>
          <p:txBody>
            <a:bodyPr wrap="none">
              <a:spAutoFit/>
            </a:bodyPr>
            <a:lstStyle/>
            <a:p>
              <a:r>
                <a:rPr lang="en-US" altLang="zh-CN" sz="1400"/>
                <a:t>PE</a:t>
              </a:r>
              <a:endParaRPr lang="zh-CN" altLang="en-US" sz="1400"/>
            </a:p>
          </p:txBody>
        </p:sp>
        <p:sp>
          <p:nvSpPr>
            <p:cNvPr id="20559" name="TextBox 250"/>
            <p:cNvSpPr txBox="1">
              <a:spLocks noChangeArrowheads="1"/>
            </p:cNvSpPr>
            <p:nvPr/>
          </p:nvSpPr>
          <p:spPr bwMode="auto">
            <a:xfrm>
              <a:off x="3354388" y="4356100"/>
              <a:ext cx="425116" cy="307777"/>
            </a:xfrm>
            <a:prstGeom prst="rect">
              <a:avLst/>
            </a:prstGeom>
            <a:noFill/>
            <a:ln w="9525">
              <a:noFill/>
              <a:miter lim="800000"/>
              <a:headEnd/>
              <a:tailEnd/>
            </a:ln>
          </p:spPr>
          <p:txBody>
            <a:bodyPr wrap="none">
              <a:spAutoFit/>
            </a:bodyPr>
            <a:lstStyle/>
            <a:p>
              <a:r>
                <a:rPr lang="en-US" altLang="zh-CN" sz="1400"/>
                <a:t>PE</a:t>
              </a:r>
              <a:endParaRPr lang="zh-CN" altLang="en-US" sz="1400"/>
            </a:p>
          </p:txBody>
        </p:sp>
      </p:grpSp>
      <p:sp>
        <p:nvSpPr>
          <p:cNvPr id="121" name="矩形 120"/>
          <p:cNvSpPr/>
          <p:nvPr/>
        </p:nvSpPr>
        <p:spPr>
          <a:xfrm>
            <a:off x="0" y="4293096"/>
            <a:ext cx="9144000" cy="151216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buClrTx/>
              <a:buSzTx/>
            </a:pPr>
            <a:r>
              <a:rPr kumimoji="1" lang="zh-CN" altLang="en-US" sz="1600" b="1" dirty="0" smtClean="0">
                <a:latin typeface="微软雅黑" pitchFamily="34" charset="-122"/>
                <a:ea typeface="微软雅黑" pitchFamily="34" charset="-122"/>
              </a:rPr>
              <a:t>模型上</a:t>
            </a:r>
            <a:r>
              <a:rPr kumimoji="1" lang="en-US" altLang="zh-CN" sz="1600" b="1" dirty="0" smtClean="0">
                <a:latin typeface="Arial" pitchFamily="34" charset="0"/>
                <a:ea typeface="楷体_GB2312" pitchFamily="49" charset="-122"/>
              </a:rPr>
              <a:t>IRF3</a:t>
            </a:r>
            <a:r>
              <a:rPr kumimoji="1" lang="zh-CN" altLang="en-US" sz="1600" b="1" dirty="0" smtClean="0">
                <a:latin typeface="Arial" pitchFamily="34" charset="0"/>
                <a:ea typeface="楷体_GB2312" pitchFamily="49" charset="-122"/>
              </a:rPr>
              <a:t>中，盒式</a:t>
            </a:r>
            <a:r>
              <a:rPr kumimoji="1" lang="en-US" altLang="zh-CN" sz="1600" b="1" dirty="0" smtClean="0">
                <a:latin typeface="Arial" pitchFamily="34" charset="0"/>
                <a:ea typeface="楷体_GB2312" pitchFamily="49" charset="-122"/>
              </a:rPr>
              <a:t>CB</a:t>
            </a:r>
            <a:r>
              <a:rPr kumimoji="1" lang="zh-CN" altLang="en-US" sz="1600" b="1" dirty="0" smtClean="0">
                <a:latin typeface="Arial" pitchFamily="34" charset="0"/>
                <a:ea typeface="楷体_GB2312" pitchFamily="49" charset="-122"/>
              </a:rPr>
              <a:t>设备逻辑化为带业务端口的主控板；</a:t>
            </a:r>
            <a:r>
              <a:rPr kumimoji="1" lang="en-US" altLang="zh-CN" sz="1600" b="1" dirty="0" smtClean="0">
                <a:latin typeface="Arial" pitchFamily="34" charset="0"/>
                <a:ea typeface="楷体_GB2312" pitchFamily="49" charset="-122"/>
              </a:rPr>
              <a:t>PE</a:t>
            </a:r>
            <a:r>
              <a:rPr kumimoji="1" lang="zh-CN" altLang="en-US" sz="1600" b="1" dirty="0" smtClean="0">
                <a:latin typeface="Arial" pitchFamily="34" charset="0"/>
                <a:ea typeface="楷体_GB2312" pitchFamily="49" charset="-122"/>
              </a:rPr>
              <a:t>设备逻辑化为接口板，即远程线卡，</a:t>
            </a:r>
            <a:r>
              <a:rPr kumimoji="1" lang="en-US" altLang="zh-CN" sz="1600" b="1" dirty="0" smtClean="0">
                <a:latin typeface="Arial" pitchFamily="34" charset="0"/>
                <a:ea typeface="楷体_GB2312" pitchFamily="49" charset="-122"/>
              </a:rPr>
              <a:t>PE</a:t>
            </a:r>
            <a:r>
              <a:rPr kumimoji="1" lang="zh-CN" altLang="en-US" sz="1600" b="1" dirty="0" smtClean="0">
                <a:latin typeface="Arial" pitchFamily="34" charset="0"/>
                <a:ea typeface="楷体_GB2312" pitchFamily="49" charset="-122"/>
              </a:rPr>
              <a:t>的槽位号一般从一个较大的索引开始，例如从</a:t>
            </a:r>
            <a:r>
              <a:rPr kumimoji="1" lang="en-US" altLang="zh-CN" sz="1600" b="1" dirty="0" smtClean="0">
                <a:latin typeface="Arial" pitchFamily="34" charset="0"/>
                <a:ea typeface="楷体_GB2312" pitchFamily="49" charset="-122"/>
              </a:rPr>
              <a:t>100</a:t>
            </a:r>
            <a:r>
              <a:rPr kumimoji="1" lang="zh-CN" altLang="en-US" sz="1600" b="1" dirty="0" smtClean="0">
                <a:latin typeface="Arial" pitchFamily="34" charset="0"/>
                <a:ea typeface="楷体_GB2312" pitchFamily="49" charset="-122"/>
              </a:rPr>
              <a:t>开始。</a:t>
            </a:r>
            <a:endParaRPr kumimoji="1" lang="en-US" altLang="zh-CN" sz="1600" b="1" dirty="0" smtClean="0">
              <a:latin typeface="Arial" pitchFamily="34" charset="0"/>
              <a:ea typeface="楷体_GB2312" pitchFamily="49" charset="-122"/>
            </a:endParaRPr>
          </a:p>
          <a:p>
            <a:pPr>
              <a:lnSpc>
                <a:spcPct val="150000"/>
              </a:lnSpc>
              <a:spcBef>
                <a:spcPct val="0"/>
              </a:spcBef>
              <a:buClrTx/>
              <a:buSzTx/>
            </a:pPr>
            <a:r>
              <a:rPr kumimoji="1" lang="zh-CN" altLang="en-US" sz="1600" b="1" dirty="0" smtClean="0">
                <a:latin typeface="Arial" pitchFamily="34" charset="0"/>
                <a:ea typeface="楷体_GB2312" pitchFamily="49" charset="-122"/>
              </a:rPr>
              <a:t>逻辑上，整个</a:t>
            </a:r>
            <a:r>
              <a:rPr kumimoji="1" lang="en-US" altLang="zh-CN" sz="1600" b="1" dirty="0" smtClean="0">
                <a:latin typeface="Arial" pitchFamily="34" charset="0"/>
                <a:ea typeface="楷体_GB2312" pitchFamily="49" charset="-122"/>
              </a:rPr>
              <a:t>IRF3</a:t>
            </a:r>
            <a:r>
              <a:rPr kumimoji="1" lang="zh-CN" altLang="en-US" sz="1600" b="1" dirty="0" smtClean="0">
                <a:latin typeface="Arial" pitchFamily="34" charset="0"/>
                <a:ea typeface="楷体_GB2312" pitchFamily="49" charset="-122"/>
              </a:rPr>
              <a:t>作为一个框式分布式设备，只有一个管理点，只有一个控制点。</a:t>
            </a:r>
            <a:endParaRPr kumimoji="1"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777154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6512" y="44624"/>
            <a:ext cx="8137475" cy="566390"/>
          </a:xfrm>
        </p:spPr>
        <p:txBody>
          <a:bodyPr>
            <a:normAutofit fontScale="90000"/>
          </a:bodyPr>
          <a:lstStyle/>
          <a:p>
            <a:pPr eaLnBrk="1" hangingPunct="1"/>
            <a:r>
              <a:rPr lang="en-US" altLang="zh-CN" sz="3200" b="1" dirty="0" smtClean="0">
                <a:solidFill>
                  <a:srgbClr val="C00000"/>
                </a:solidFill>
                <a:latin typeface="微软雅黑" pitchFamily="34" charset="-122"/>
                <a:ea typeface="微软雅黑" pitchFamily="34" charset="-122"/>
              </a:rPr>
              <a:t>H3C IRF3</a:t>
            </a:r>
            <a:r>
              <a:rPr lang="zh-CN" altLang="en-US" sz="3200" b="1" dirty="0" smtClean="0">
                <a:solidFill>
                  <a:srgbClr val="C00000"/>
                </a:solidFill>
                <a:latin typeface="微软雅黑" pitchFamily="34" charset="-122"/>
                <a:ea typeface="微软雅黑" pitchFamily="34" charset="-122"/>
              </a:rPr>
              <a:t>方案逻辑模型（框式</a:t>
            </a:r>
            <a:r>
              <a:rPr lang="en-US" altLang="zh-CN" sz="3200" b="1" dirty="0" smtClean="0">
                <a:solidFill>
                  <a:srgbClr val="C00000"/>
                </a:solidFill>
                <a:latin typeface="微软雅黑" pitchFamily="34" charset="-122"/>
                <a:ea typeface="微软雅黑" pitchFamily="34" charset="-122"/>
              </a:rPr>
              <a:t>CB</a:t>
            </a:r>
            <a:r>
              <a:rPr lang="zh-CN" altLang="en-US" sz="3200" b="1" dirty="0" smtClean="0">
                <a:solidFill>
                  <a:srgbClr val="C00000"/>
                </a:solidFill>
                <a:latin typeface="微软雅黑" pitchFamily="34" charset="-122"/>
                <a:ea typeface="微软雅黑" pitchFamily="34" charset="-122"/>
              </a:rPr>
              <a:t>情况）</a:t>
            </a:r>
            <a:endParaRPr lang="zh-CN" altLang="en-GB" sz="3200" b="1" dirty="0" smtClean="0">
              <a:solidFill>
                <a:srgbClr val="C00000"/>
              </a:solidFill>
              <a:latin typeface="微软雅黑" pitchFamily="34" charset="-122"/>
              <a:ea typeface="微软雅黑" pitchFamily="34" charset="-122"/>
            </a:endParaRPr>
          </a:p>
        </p:txBody>
      </p:sp>
      <p:grpSp>
        <p:nvGrpSpPr>
          <p:cNvPr id="2" name="组合 235"/>
          <p:cNvGrpSpPr>
            <a:grpSpLocks/>
          </p:cNvGrpSpPr>
          <p:nvPr/>
        </p:nvGrpSpPr>
        <p:grpSpPr bwMode="auto">
          <a:xfrm>
            <a:off x="900113" y="1557338"/>
            <a:ext cx="6408737" cy="3095625"/>
            <a:chOff x="931136" y="1127328"/>
            <a:chExt cx="6222657" cy="4193972"/>
          </a:xfrm>
        </p:grpSpPr>
        <p:grpSp>
          <p:nvGrpSpPr>
            <p:cNvPr id="3" name="组合 232"/>
            <p:cNvGrpSpPr>
              <a:grpSpLocks/>
            </p:cNvGrpSpPr>
            <p:nvPr/>
          </p:nvGrpSpPr>
          <p:grpSpPr bwMode="auto">
            <a:xfrm>
              <a:off x="4826000" y="1127328"/>
              <a:ext cx="2327793" cy="4193972"/>
              <a:chOff x="4826000" y="1127328"/>
              <a:chExt cx="2327793" cy="4193972"/>
            </a:xfrm>
          </p:grpSpPr>
          <p:sp>
            <p:nvSpPr>
              <p:cNvPr id="263" name="任意多边形 262"/>
              <p:cNvSpPr/>
              <p:nvPr/>
            </p:nvSpPr>
            <p:spPr>
              <a:xfrm>
                <a:off x="6578849" y="1129478"/>
                <a:ext cx="451632" cy="4185369"/>
              </a:xfrm>
              <a:custGeom>
                <a:avLst/>
                <a:gdLst>
                  <a:gd name="connsiteX0" fmla="*/ 450850 w 450850"/>
                  <a:gd name="connsiteY0" fmla="*/ 438150 h 4184650"/>
                  <a:gd name="connsiteX1" fmla="*/ 444500 w 450850"/>
                  <a:gd name="connsiteY1" fmla="*/ 4184650 h 4184650"/>
                  <a:gd name="connsiteX2" fmla="*/ 0 w 450850"/>
                  <a:gd name="connsiteY2" fmla="*/ 3727450 h 4184650"/>
                  <a:gd name="connsiteX3" fmla="*/ 0 w 450850"/>
                  <a:gd name="connsiteY3" fmla="*/ 0 h 4184650"/>
                  <a:gd name="connsiteX4" fmla="*/ 450850 w 450850"/>
                  <a:gd name="connsiteY4" fmla="*/ 438150 h 418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850" h="4184650">
                    <a:moveTo>
                      <a:pt x="450850" y="438150"/>
                    </a:moveTo>
                    <a:cubicBezTo>
                      <a:pt x="448733" y="1686983"/>
                      <a:pt x="446617" y="2935817"/>
                      <a:pt x="444500" y="4184650"/>
                    </a:cubicBezTo>
                    <a:lnTo>
                      <a:pt x="0" y="3727450"/>
                    </a:lnTo>
                    <a:lnTo>
                      <a:pt x="0" y="0"/>
                    </a:lnTo>
                    <a:lnTo>
                      <a:pt x="450850" y="438150"/>
                    </a:lnTo>
                    <a:close/>
                  </a:path>
                </a:pathLst>
              </a:cu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4" name="立方体 263"/>
              <p:cNvSpPr/>
              <p:nvPr/>
            </p:nvSpPr>
            <p:spPr>
              <a:xfrm rot="10800000" flipV="1">
                <a:off x="4847849" y="4564234"/>
                <a:ext cx="2187257" cy="746311"/>
              </a:xfrm>
              <a:prstGeom prst="cube">
                <a:avLst>
                  <a:gd name="adj" fmla="val 58580"/>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5" name="立方体 264"/>
              <p:cNvSpPr/>
              <p:nvPr/>
            </p:nvSpPr>
            <p:spPr>
              <a:xfrm rot="10800000" flipV="1">
                <a:off x="4835517" y="3940515"/>
                <a:ext cx="2187257" cy="748463"/>
              </a:xfrm>
              <a:prstGeom prst="cube">
                <a:avLst>
                  <a:gd name="adj" fmla="val 58580"/>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6" name="立方体 265"/>
              <p:cNvSpPr/>
              <p:nvPr/>
            </p:nvSpPr>
            <p:spPr>
              <a:xfrm rot="10800000" flipV="1">
                <a:off x="4829352" y="3635108"/>
                <a:ext cx="2185715" cy="748463"/>
              </a:xfrm>
              <a:prstGeom prst="cube">
                <a:avLst>
                  <a:gd name="adj" fmla="val 58580"/>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7" name="立方体 266"/>
              <p:cNvSpPr/>
              <p:nvPr/>
            </p:nvSpPr>
            <p:spPr>
              <a:xfrm rot="10800000" flipV="1">
                <a:off x="4840142" y="3316796"/>
                <a:ext cx="2187256" cy="746311"/>
              </a:xfrm>
              <a:prstGeom prst="cube">
                <a:avLst>
                  <a:gd name="adj" fmla="val 5858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8" name="立方体 267"/>
              <p:cNvSpPr/>
              <p:nvPr/>
            </p:nvSpPr>
            <p:spPr>
              <a:xfrm rot="10800000" flipV="1">
                <a:off x="4840142" y="2675872"/>
                <a:ext cx="2187256" cy="748463"/>
              </a:xfrm>
              <a:prstGeom prst="cube">
                <a:avLst>
                  <a:gd name="adj" fmla="val 5858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9" name="立方体 268"/>
              <p:cNvSpPr/>
              <p:nvPr/>
            </p:nvSpPr>
            <p:spPr>
              <a:xfrm rot="10800000" flipV="1">
                <a:off x="4840142" y="2366163"/>
                <a:ext cx="2187256" cy="748463"/>
              </a:xfrm>
              <a:prstGeom prst="cube">
                <a:avLst>
                  <a:gd name="adj" fmla="val 5858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0" name="立方体 269"/>
              <p:cNvSpPr/>
              <p:nvPr/>
            </p:nvSpPr>
            <p:spPr>
              <a:xfrm rot="10800000" flipV="1">
                <a:off x="4832435" y="2065057"/>
                <a:ext cx="2185715" cy="748463"/>
              </a:xfrm>
              <a:prstGeom prst="cube">
                <a:avLst>
                  <a:gd name="adj" fmla="val 585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71" name="直接连接符 270"/>
              <p:cNvCxnSpPr/>
              <p:nvPr/>
            </p:nvCxnSpPr>
            <p:spPr>
              <a:xfrm>
                <a:off x="5268653" y="5306244"/>
                <a:ext cx="1754121" cy="2151"/>
              </a:xfrm>
              <a:prstGeom prst="line">
                <a:avLst/>
              </a:prstGeom>
            </p:spPr>
            <p:style>
              <a:lnRef idx="2">
                <a:schemeClr val="accent4"/>
              </a:lnRef>
              <a:fillRef idx="0">
                <a:schemeClr val="accent4"/>
              </a:fillRef>
              <a:effectRef idx="1">
                <a:schemeClr val="accent4"/>
              </a:effectRef>
              <a:fontRef idx="minor">
                <a:schemeClr val="tx1"/>
              </a:fontRef>
            </p:style>
          </p:cxnSp>
          <p:sp>
            <p:nvSpPr>
              <p:cNvPr id="272" name="立方体 271"/>
              <p:cNvSpPr/>
              <p:nvPr/>
            </p:nvSpPr>
            <p:spPr>
              <a:xfrm rot="10800000" flipV="1">
                <a:off x="4832435" y="1755348"/>
                <a:ext cx="2185715" cy="746311"/>
              </a:xfrm>
              <a:prstGeom prst="cube">
                <a:avLst>
                  <a:gd name="adj" fmla="val 585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3" name="立方体 272"/>
              <p:cNvSpPr/>
              <p:nvPr/>
            </p:nvSpPr>
            <p:spPr>
              <a:xfrm rot="10800000" flipV="1">
                <a:off x="4832435" y="1445640"/>
                <a:ext cx="2185715" cy="746311"/>
              </a:xfrm>
              <a:prstGeom prst="cube">
                <a:avLst>
                  <a:gd name="adj" fmla="val 585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4" name="立方体 273"/>
              <p:cNvSpPr/>
              <p:nvPr/>
            </p:nvSpPr>
            <p:spPr>
              <a:xfrm rot="10800000" flipV="1">
                <a:off x="4832435" y="1135931"/>
                <a:ext cx="2185715" cy="746311"/>
              </a:xfrm>
              <a:prstGeom prst="cube">
                <a:avLst>
                  <a:gd name="adj" fmla="val 5858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601" name="TextBox 97"/>
              <p:cNvSpPr txBox="1">
                <a:spLocks noChangeArrowheads="1"/>
              </p:cNvSpPr>
              <p:nvPr/>
            </p:nvSpPr>
            <p:spPr bwMode="auto">
              <a:xfrm>
                <a:off x="5888250" y="4698498"/>
                <a:ext cx="364202" cy="307777"/>
              </a:xfrm>
              <a:prstGeom prst="rect">
                <a:avLst/>
              </a:prstGeom>
              <a:noFill/>
              <a:ln w="9525">
                <a:noFill/>
                <a:miter lim="800000"/>
                <a:headEnd/>
                <a:tailEnd/>
              </a:ln>
            </p:spPr>
            <p:txBody>
              <a:bodyPr wrap="none">
                <a:spAutoFit/>
              </a:bodyPr>
              <a:lstStyle/>
              <a:p>
                <a:r>
                  <a:rPr lang="en-US" altLang="zh-CN" sz="1400"/>
                  <a:t>…</a:t>
                </a:r>
                <a:endParaRPr lang="zh-CN" altLang="en-US" sz="1400"/>
              </a:p>
            </p:txBody>
          </p:sp>
          <p:sp>
            <p:nvSpPr>
              <p:cNvPr id="276" name="任意多边形 275"/>
              <p:cNvSpPr/>
              <p:nvPr/>
            </p:nvSpPr>
            <p:spPr>
              <a:xfrm>
                <a:off x="4837059" y="1127328"/>
                <a:ext cx="2193421" cy="451659"/>
              </a:xfrm>
              <a:custGeom>
                <a:avLst/>
                <a:gdLst>
                  <a:gd name="connsiteX0" fmla="*/ 453762 w 2193185"/>
                  <a:gd name="connsiteY0" fmla="*/ 450325 h 450325"/>
                  <a:gd name="connsiteX1" fmla="*/ 2193185 w 2193185"/>
                  <a:gd name="connsiteY1" fmla="*/ 450325 h 450325"/>
                  <a:gd name="connsiteX2" fmla="*/ 1742860 w 2193185"/>
                  <a:gd name="connsiteY2" fmla="*/ 0 h 450325"/>
                  <a:gd name="connsiteX3" fmla="*/ 0 w 2193185"/>
                  <a:gd name="connsiteY3" fmla="*/ 6876 h 450325"/>
                  <a:gd name="connsiteX4" fmla="*/ 453762 w 2193185"/>
                  <a:gd name="connsiteY4" fmla="*/ 450325 h 450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3185" h="450325">
                    <a:moveTo>
                      <a:pt x="453762" y="450325"/>
                    </a:moveTo>
                    <a:lnTo>
                      <a:pt x="2193185" y="450325"/>
                    </a:lnTo>
                    <a:lnTo>
                      <a:pt x="1742860" y="0"/>
                    </a:lnTo>
                    <a:lnTo>
                      <a:pt x="0" y="6876"/>
                    </a:lnTo>
                    <a:lnTo>
                      <a:pt x="453762" y="450325"/>
                    </a:lnTo>
                    <a:close/>
                  </a:path>
                </a:pathLst>
              </a:cu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603" name="TextBox 132"/>
              <p:cNvSpPr txBox="1">
                <a:spLocks noChangeArrowheads="1"/>
              </p:cNvSpPr>
              <p:nvPr/>
            </p:nvSpPr>
            <p:spPr bwMode="auto">
              <a:xfrm>
                <a:off x="5259683" y="1613386"/>
                <a:ext cx="1826981" cy="246221"/>
              </a:xfrm>
              <a:prstGeom prst="rect">
                <a:avLst/>
              </a:prstGeom>
              <a:noFill/>
              <a:ln w="9525">
                <a:noFill/>
                <a:miter lim="800000"/>
                <a:headEnd/>
                <a:tailEnd/>
              </a:ln>
            </p:spPr>
            <p:txBody>
              <a:bodyPr>
                <a:spAutoFit/>
              </a:bodyPr>
              <a:lstStyle/>
              <a:p>
                <a:r>
                  <a:rPr lang="zh-CN" altLang="en-US" sz="1000"/>
                  <a:t>主用主控板</a:t>
                </a:r>
                <a:r>
                  <a:rPr lang="en-US" altLang="zh-CN" sz="1000"/>
                  <a:t>(Master MPU-A)</a:t>
                </a:r>
                <a:endParaRPr lang="zh-CN" altLang="en-US" sz="1000"/>
              </a:p>
            </p:txBody>
          </p:sp>
          <p:sp>
            <p:nvSpPr>
              <p:cNvPr id="21604" name="TextBox 133"/>
              <p:cNvSpPr txBox="1">
                <a:spLocks noChangeArrowheads="1"/>
              </p:cNvSpPr>
              <p:nvPr/>
            </p:nvSpPr>
            <p:spPr bwMode="auto">
              <a:xfrm>
                <a:off x="5251999" y="1910566"/>
                <a:ext cx="1826981" cy="246221"/>
              </a:xfrm>
              <a:prstGeom prst="rect">
                <a:avLst/>
              </a:prstGeom>
              <a:noFill/>
              <a:ln w="9525">
                <a:noFill/>
                <a:miter lim="800000"/>
                <a:headEnd/>
                <a:tailEnd/>
              </a:ln>
            </p:spPr>
            <p:txBody>
              <a:bodyPr>
                <a:spAutoFit/>
              </a:bodyPr>
              <a:lstStyle/>
              <a:p>
                <a:r>
                  <a:rPr lang="zh-CN" altLang="en-US" sz="1000"/>
                  <a:t>备用主控板</a:t>
                </a:r>
                <a:r>
                  <a:rPr lang="en-US" altLang="zh-CN" sz="1000"/>
                  <a:t> (Master MPU-B)</a:t>
                </a:r>
                <a:endParaRPr lang="zh-CN" altLang="en-US" sz="1000"/>
              </a:p>
            </p:txBody>
          </p:sp>
          <p:sp>
            <p:nvSpPr>
              <p:cNvPr id="21605" name="TextBox 135"/>
              <p:cNvSpPr txBox="1">
                <a:spLocks noChangeArrowheads="1"/>
              </p:cNvSpPr>
              <p:nvPr/>
            </p:nvSpPr>
            <p:spPr bwMode="auto">
              <a:xfrm>
                <a:off x="5267367" y="2215366"/>
                <a:ext cx="1826981" cy="246221"/>
              </a:xfrm>
              <a:prstGeom prst="rect">
                <a:avLst/>
              </a:prstGeom>
              <a:noFill/>
              <a:ln w="9525">
                <a:noFill/>
                <a:miter lim="800000"/>
                <a:headEnd/>
                <a:tailEnd/>
              </a:ln>
            </p:spPr>
            <p:txBody>
              <a:bodyPr>
                <a:spAutoFit/>
              </a:bodyPr>
              <a:lstStyle/>
              <a:p>
                <a:r>
                  <a:rPr lang="zh-CN" altLang="en-US" sz="1000"/>
                  <a:t>备用主控板</a:t>
                </a:r>
                <a:r>
                  <a:rPr lang="en-US" altLang="zh-CN" sz="1000"/>
                  <a:t>(Slave MPU-A)</a:t>
                </a:r>
                <a:endParaRPr lang="zh-CN" altLang="en-US" sz="1000"/>
              </a:p>
            </p:txBody>
          </p:sp>
          <p:sp>
            <p:nvSpPr>
              <p:cNvPr id="21606" name="TextBox 136"/>
              <p:cNvSpPr txBox="1">
                <a:spLocks noChangeArrowheads="1"/>
              </p:cNvSpPr>
              <p:nvPr/>
            </p:nvSpPr>
            <p:spPr bwMode="auto">
              <a:xfrm>
                <a:off x="5259747" y="2550646"/>
                <a:ext cx="1826981" cy="246221"/>
              </a:xfrm>
              <a:prstGeom prst="rect">
                <a:avLst/>
              </a:prstGeom>
              <a:noFill/>
              <a:ln w="9525">
                <a:noFill/>
                <a:miter lim="800000"/>
                <a:headEnd/>
                <a:tailEnd/>
              </a:ln>
            </p:spPr>
            <p:txBody>
              <a:bodyPr>
                <a:spAutoFit/>
              </a:bodyPr>
              <a:lstStyle/>
              <a:p>
                <a:r>
                  <a:rPr lang="zh-CN" altLang="en-US" sz="1000"/>
                  <a:t>备用主控板</a:t>
                </a:r>
                <a:r>
                  <a:rPr lang="en-US" altLang="zh-CN" sz="1000"/>
                  <a:t>(Slave MPU-B)</a:t>
                </a:r>
                <a:endParaRPr lang="zh-CN" altLang="en-US" sz="1000"/>
              </a:p>
            </p:txBody>
          </p:sp>
          <p:sp>
            <p:nvSpPr>
              <p:cNvPr id="21607" name="TextBox 141"/>
              <p:cNvSpPr txBox="1">
                <a:spLocks noChangeArrowheads="1"/>
              </p:cNvSpPr>
              <p:nvPr/>
            </p:nvSpPr>
            <p:spPr bwMode="auto">
              <a:xfrm>
                <a:off x="5297719" y="2851111"/>
                <a:ext cx="1826981" cy="246221"/>
              </a:xfrm>
              <a:prstGeom prst="rect">
                <a:avLst/>
              </a:prstGeom>
              <a:noFill/>
              <a:ln w="9525">
                <a:noFill/>
                <a:miter lim="800000"/>
                <a:headEnd/>
                <a:tailEnd/>
              </a:ln>
            </p:spPr>
            <p:txBody>
              <a:bodyPr>
                <a:spAutoFit/>
              </a:bodyPr>
              <a:lstStyle/>
              <a:p>
                <a:r>
                  <a:rPr lang="zh-CN" altLang="en-US" sz="1000"/>
                  <a:t>线卡</a:t>
                </a:r>
                <a:r>
                  <a:rPr lang="en-US" altLang="zh-CN" sz="1000"/>
                  <a:t>#1</a:t>
                </a:r>
                <a:r>
                  <a:rPr lang="zh-CN" altLang="en-US" sz="1000"/>
                  <a:t>（</a:t>
                </a:r>
                <a:r>
                  <a:rPr lang="en-US" altLang="zh-CN" sz="1000"/>
                  <a:t>Master LPU</a:t>
                </a:r>
                <a:r>
                  <a:rPr lang="zh-CN" altLang="en-US" sz="1000"/>
                  <a:t>）</a:t>
                </a:r>
              </a:p>
            </p:txBody>
          </p:sp>
          <p:sp>
            <p:nvSpPr>
              <p:cNvPr id="21608" name="TextBox 143"/>
              <p:cNvSpPr txBox="1">
                <a:spLocks noChangeArrowheads="1"/>
              </p:cNvSpPr>
              <p:nvPr/>
            </p:nvSpPr>
            <p:spPr bwMode="auto">
              <a:xfrm>
                <a:off x="5307762" y="4394310"/>
                <a:ext cx="1826981" cy="246221"/>
              </a:xfrm>
              <a:prstGeom prst="rect">
                <a:avLst/>
              </a:prstGeom>
              <a:noFill/>
              <a:ln w="9525">
                <a:noFill/>
                <a:miter lim="800000"/>
                <a:headEnd/>
                <a:tailEnd/>
              </a:ln>
            </p:spPr>
            <p:txBody>
              <a:bodyPr>
                <a:spAutoFit/>
              </a:bodyPr>
              <a:lstStyle/>
              <a:p>
                <a:r>
                  <a:rPr lang="zh-CN" altLang="en-US" sz="1000"/>
                  <a:t>线卡</a:t>
                </a:r>
                <a:r>
                  <a:rPr lang="en-US" altLang="zh-CN" sz="1000"/>
                  <a:t>#101</a:t>
                </a:r>
                <a:r>
                  <a:rPr lang="zh-CN" altLang="en-US" sz="1000"/>
                  <a:t>（左边</a:t>
                </a:r>
                <a:r>
                  <a:rPr lang="en-US" altLang="zh-CN" sz="1000"/>
                  <a:t>PE</a:t>
                </a:r>
                <a:r>
                  <a:rPr lang="zh-CN" altLang="en-US" sz="1000"/>
                  <a:t>）</a:t>
                </a:r>
              </a:p>
            </p:txBody>
          </p:sp>
          <p:sp>
            <p:nvSpPr>
              <p:cNvPr id="21609" name="TextBox 144"/>
              <p:cNvSpPr txBox="1">
                <a:spLocks noChangeArrowheads="1"/>
              </p:cNvSpPr>
              <p:nvPr/>
            </p:nvSpPr>
            <p:spPr bwMode="auto">
              <a:xfrm>
                <a:off x="5318391" y="5036600"/>
                <a:ext cx="1826981" cy="246221"/>
              </a:xfrm>
              <a:prstGeom prst="rect">
                <a:avLst/>
              </a:prstGeom>
              <a:noFill/>
              <a:ln w="9525">
                <a:noFill/>
                <a:miter lim="800000"/>
                <a:headEnd/>
                <a:tailEnd/>
              </a:ln>
            </p:spPr>
            <p:txBody>
              <a:bodyPr>
                <a:spAutoFit/>
              </a:bodyPr>
              <a:lstStyle/>
              <a:p>
                <a:r>
                  <a:rPr lang="zh-CN" altLang="en-US" sz="1000"/>
                  <a:t>线卡</a:t>
                </a:r>
                <a:r>
                  <a:rPr lang="en-US" altLang="zh-CN" sz="1000"/>
                  <a:t>#n</a:t>
                </a:r>
                <a:r>
                  <a:rPr lang="zh-CN" altLang="en-US" sz="1000"/>
                  <a:t>（左边</a:t>
                </a:r>
                <a:r>
                  <a:rPr lang="en-US" altLang="zh-CN" sz="1000"/>
                  <a:t>PE</a:t>
                </a:r>
                <a:r>
                  <a:rPr lang="zh-CN" altLang="en-US" sz="1000"/>
                  <a:t>）</a:t>
                </a:r>
              </a:p>
            </p:txBody>
          </p:sp>
          <p:sp>
            <p:nvSpPr>
              <p:cNvPr id="284" name="任意多边形 283"/>
              <p:cNvSpPr/>
              <p:nvPr/>
            </p:nvSpPr>
            <p:spPr>
              <a:xfrm>
                <a:off x="4826269" y="1135931"/>
                <a:ext cx="451633" cy="4185369"/>
              </a:xfrm>
              <a:custGeom>
                <a:avLst/>
                <a:gdLst>
                  <a:gd name="connsiteX0" fmla="*/ 450850 w 450850"/>
                  <a:gd name="connsiteY0" fmla="*/ 438150 h 4184650"/>
                  <a:gd name="connsiteX1" fmla="*/ 444500 w 450850"/>
                  <a:gd name="connsiteY1" fmla="*/ 4184650 h 4184650"/>
                  <a:gd name="connsiteX2" fmla="*/ 0 w 450850"/>
                  <a:gd name="connsiteY2" fmla="*/ 3727450 h 4184650"/>
                  <a:gd name="connsiteX3" fmla="*/ 0 w 450850"/>
                  <a:gd name="connsiteY3" fmla="*/ 0 h 4184650"/>
                  <a:gd name="connsiteX4" fmla="*/ 450850 w 450850"/>
                  <a:gd name="connsiteY4" fmla="*/ 438150 h 4184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850" h="4184650">
                    <a:moveTo>
                      <a:pt x="450850" y="438150"/>
                    </a:moveTo>
                    <a:cubicBezTo>
                      <a:pt x="448733" y="1686983"/>
                      <a:pt x="446617" y="2935817"/>
                      <a:pt x="444500" y="4184650"/>
                    </a:cubicBezTo>
                    <a:lnTo>
                      <a:pt x="0" y="3727450"/>
                    </a:lnTo>
                    <a:lnTo>
                      <a:pt x="0" y="0"/>
                    </a:lnTo>
                    <a:lnTo>
                      <a:pt x="450850" y="438150"/>
                    </a:lnTo>
                    <a:close/>
                  </a:path>
                </a:pathLst>
              </a:cu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611" name="TextBox 214"/>
              <p:cNvSpPr txBox="1">
                <a:spLocks noChangeArrowheads="1"/>
              </p:cNvSpPr>
              <p:nvPr/>
            </p:nvSpPr>
            <p:spPr bwMode="auto">
              <a:xfrm>
                <a:off x="5875550" y="3434848"/>
                <a:ext cx="364202" cy="307777"/>
              </a:xfrm>
              <a:prstGeom prst="rect">
                <a:avLst/>
              </a:prstGeom>
              <a:noFill/>
              <a:ln w="9525">
                <a:noFill/>
                <a:miter lim="800000"/>
                <a:headEnd/>
                <a:tailEnd/>
              </a:ln>
            </p:spPr>
            <p:txBody>
              <a:bodyPr wrap="none">
                <a:spAutoFit/>
              </a:bodyPr>
              <a:lstStyle/>
              <a:p>
                <a:r>
                  <a:rPr lang="en-US" altLang="zh-CN" sz="1400"/>
                  <a:t>…</a:t>
                </a:r>
                <a:endParaRPr lang="zh-CN" altLang="en-US" sz="1400"/>
              </a:p>
            </p:txBody>
          </p:sp>
          <p:sp>
            <p:nvSpPr>
              <p:cNvPr id="21612" name="TextBox 218"/>
              <p:cNvSpPr txBox="1">
                <a:spLocks noChangeArrowheads="1"/>
              </p:cNvSpPr>
              <p:nvPr/>
            </p:nvSpPr>
            <p:spPr bwMode="auto">
              <a:xfrm>
                <a:off x="5291369" y="3155911"/>
                <a:ext cx="1826981" cy="246221"/>
              </a:xfrm>
              <a:prstGeom prst="rect">
                <a:avLst/>
              </a:prstGeom>
              <a:noFill/>
              <a:ln w="9525">
                <a:noFill/>
                <a:miter lim="800000"/>
                <a:headEnd/>
                <a:tailEnd/>
              </a:ln>
            </p:spPr>
            <p:txBody>
              <a:bodyPr>
                <a:spAutoFit/>
              </a:bodyPr>
              <a:lstStyle/>
              <a:p>
                <a:r>
                  <a:rPr lang="zh-CN" altLang="en-US" sz="1000"/>
                  <a:t>线卡</a:t>
                </a:r>
                <a:r>
                  <a:rPr lang="en-US" altLang="zh-CN" sz="1000"/>
                  <a:t>#2</a:t>
                </a:r>
                <a:r>
                  <a:rPr lang="zh-CN" altLang="en-US" sz="1000"/>
                  <a:t>（</a:t>
                </a:r>
                <a:r>
                  <a:rPr lang="en-US" altLang="zh-CN" sz="1000"/>
                  <a:t>Master LPU</a:t>
                </a:r>
                <a:r>
                  <a:rPr lang="zh-CN" altLang="en-US" sz="1000"/>
                  <a:t>）</a:t>
                </a:r>
              </a:p>
            </p:txBody>
          </p:sp>
          <p:sp>
            <p:nvSpPr>
              <p:cNvPr id="21613" name="TextBox 223"/>
              <p:cNvSpPr txBox="1">
                <a:spLocks noChangeArrowheads="1"/>
              </p:cNvSpPr>
              <p:nvPr/>
            </p:nvSpPr>
            <p:spPr bwMode="auto">
              <a:xfrm>
                <a:off x="5310419" y="3790911"/>
                <a:ext cx="1826981" cy="246221"/>
              </a:xfrm>
              <a:prstGeom prst="rect">
                <a:avLst/>
              </a:prstGeom>
              <a:noFill/>
              <a:ln w="9525">
                <a:noFill/>
                <a:miter lim="800000"/>
                <a:headEnd/>
                <a:tailEnd/>
              </a:ln>
            </p:spPr>
            <p:txBody>
              <a:bodyPr>
                <a:spAutoFit/>
              </a:bodyPr>
              <a:lstStyle/>
              <a:p>
                <a:r>
                  <a:rPr lang="zh-CN" altLang="en-US" sz="1000"/>
                  <a:t>线卡</a:t>
                </a:r>
                <a:r>
                  <a:rPr lang="en-US" altLang="zh-CN" sz="1000"/>
                  <a:t>#m</a:t>
                </a:r>
                <a:r>
                  <a:rPr lang="zh-CN" altLang="en-US" sz="1000"/>
                  <a:t>（</a:t>
                </a:r>
                <a:r>
                  <a:rPr lang="en-US" altLang="zh-CN" sz="1000"/>
                  <a:t>Slave LPU</a:t>
                </a:r>
                <a:r>
                  <a:rPr lang="zh-CN" altLang="en-US" sz="1000"/>
                  <a:t>）</a:t>
                </a:r>
              </a:p>
            </p:txBody>
          </p:sp>
          <p:sp>
            <p:nvSpPr>
              <p:cNvPr id="21614" name="TextBox 224"/>
              <p:cNvSpPr txBox="1">
                <a:spLocks noChangeArrowheads="1"/>
              </p:cNvSpPr>
              <p:nvPr/>
            </p:nvSpPr>
            <p:spPr bwMode="auto">
              <a:xfrm>
                <a:off x="5326812" y="4108560"/>
                <a:ext cx="1826981" cy="246221"/>
              </a:xfrm>
              <a:prstGeom prst="rect">
                <a:avLst/>
              </a:prstGeom>
              <a:noFill/>
              <a:ln w="9525">
                <a:noFill/>
                <a:miter lim="800000"/>
                <a:headEnd/>
                <a:tailEnd/>
              </a:ln>
            </p:spPr>
            <p:txBody>
              <a:bodyPr>
                <a:spAutoFit/>
              </a:bodyPr>
              <a:lstStyle/>
              <a:p>
                <a:r>
                  <a:rPr lang="zh-CN" altLang="en-US" sz="1000"/>
                  <a:t>线卡</a:t>
                </a:r>
                <a:r>
                  <a:rPr lang="en-US" altLang="zh-CN" sz="1000"/>
                  <a:t>#100</a:t>
                </a:r>
                <a:r>
                  <a:rPr lang="zh-CN" altLang="en-US" sz="1000"/>
                  <a:t>（左边</a:t>
                </a:r>
                <a:r>
                  <a:rPr lang="en-US" altLang="zh-CN" sz="1000"/>
                  <a:t>PE</a:t>
                </a:r>
                <a:r>
                  <a:rPr lang="zh-CN" altLang="en-US" sz="1000"/>
                  <a:t>）</a:t>
                </a:r>
              </a:p>
            </p:txBody>
          </p:sp>
          <p:cxnSp>
            <p:nvCxnSpPr>
              <p:cNvPr id="289" name="直接连接符 288"/>
              <p:cNvCxnSpPr/>
              <p:nvPr/>
            </p:nvCxnSpPr>
            <p:spPr>
              <a:xfrm>
                <a:off x="7024315" y="1578987"/>
                <a:ext cx="6166" cy="3735861"/>
              </a:xfrm>
              <a:prstGeom prst="line">
                <a:avLst/>
              </a:prstGeom>
            </p:spPr>
            <p:style>
              <a:lnRef idx="2">
                <a:schemeClr val="accent4"/>
              </a:lnRef>
              <a:fillRef idx="0">
                <a:schemeClr val="accent4"/>
              </a:fillRef>
              <a:effectRef idx="1">
                <a:schemeClr val="accent4"/>
              </a:effectRef>
              <a:fontRef idx="minor">
                <a:schemeClr val="tx1"/>
              </a:fontRef>
            </p:style>
          </p:cxnSp>
        </p:grpSp>
        <p:sp>
          <p:nvSpPr>
            <p:cNvPr id="21511" name="TextBox 164"/>
            <p:cNvSpPr txBox="1">
              <a:spLocks noChangeArrowheads="1"/>
            </p:cNvSpPr>
            <p:nvPr/>
          </p:nvSpPr>
          <p:spPr bwMode="auto">
            <a:xfrm>
              <a:off x="980488" y="4402027"/>
              <a:ext cx="425201" cy="307762"/>
            </a:xfrm>
            <a:prstGeom prst="rect">
              <a:avLst/>
            </a:prstGeom>
            <a:noFill/>
            <a:ln w="9525">
              <a:noFill/>
              <a:miter lim="800000"/>
              <a:headEnd/>
              <a:tailEnd/>
            </a:ln>
          </p:spPr>
          <p:txBody>
            <a:bodyPr wrap="none">
              <a:spAutoFit/>
            </a:bodyPr>
            <a:lstStyle/>
            <a:p>
              <a:r>
                <a:rPr lang="en-US" altLang="zh-CN" sz="1400"/>
                <a:t>PE</a:t>
              </a:r>
              <a:endParaRPr lang="zh-CN" altLang="en-US" sz="1400"/>
            </a:p>
          </p:txBody>
        </p:sp>
        <p:grpSp>
          <p:nvGrpSpPr>
            <p:cNvPr id="4" name="Group 81"/>
            <p:cNvGrpSpPr>
              <a:grpSpLocks/>
            </p:cNvGrpSpPr>
            <p:nvPr/>
          </p:nvGrpSpPr>
          <p:grpSpPr bwMode="auto">
            <a:xfrm>
              <a:off x="991241" y="1244813"/>
              <a:ext cx="3073612" cy="1859537"/>
              <a:chOff x="716" y="1300"/>
              <a:chExt cx="1897" cy="716"/>
            </a:xfrm>
          </p:grpSpPr>
          <p:grpSp>
            <p:nvGrpSpPr>
              <p:cNvPr id="5" name="Group 20"/>
              <p:cNvGrpSpPr>
                <a:grpSpLocks/>
              </p:cNvGrpSpPr>
              <p:nvPr/>
            </p:nvGrpSpPr>
            <p:grpSpPr bwMode="auto">
              <a:xfrm>
                <a:off x="716" y="1316"/>
                <a:ext cx="1842" cy="699"/>
                <a:chOff x="1383" y="460"/>
                <a:chExt cx="744" cy="924"/>
              </a:xfrm>
            </p:grpSpPr>
            <p:pic>
              <p:nvPicPr>
                <p:cNvPr id="21587" name="Picture 21" descr="中继器"/>
                <p:cNvPicPr>
                  <a:picLocks noChangeAspect="1" noChangeArrowheads="1"/>
                </p:cNvPicPr>
                <p:nvPr/>
              </p:nvPicPr>
              <p:blipFill>
                <a:blip r:embed="rId3" cstate="print"/>
                <a:srcRect/>
                <a:stretch>
                  <a:fillRect/>
                </a:stretch>
              </p:blipFill>
              <p:spPr bwMode="auto">
                <a:xfrm>
                  <a:off x="1383" y="550"/>
                  <a:ext cx="743" cy="834"/>
                </a:xfrm>
                <a:prstGeom prst="rect">
                  <a:avLst/>
                </a:prstGeom>
                <a:noFill/>
                <a:ln w="9525">
                  <a:noFill/>
                  <a:miter lim="800000"/>
                  <a:headEnd/>
                  <a:tailEnd/>
                </a:ln>
              </p:spPr>
            </p:pic>
            <p:pic>
              <p:nvPicPr>
                <p:cNvPr id="21588" name="Picture 22" descr="通用交换机"/>
                <p:cNvPicPr>
                  <a:picLocks noChangeAspect="1" noChangeArrowheads="1"/>
                </p:cNvPicPr>
                <p:nvPr/>
              </p:nvPicPr>
              <p:blipFill>
                <a:blip r:embed="rId4" cstate="print"/>
                <a:srcRect/>
                <a:stretch>
                  <a:fillRect/>
                </a:stretch>
              </p:blipFill>
              <p:spPr bwMode="auto">
                <a:xfrm>
                  <a:off x="1383" y="460"/>
                  <a:ext cx="744" cy="539"/>
                </a:xfrm>
                <a:prstGeom prst="rect">
                  <a:avLst/>
                </a:prstGeom>
                <a:noFill/>
                <a:ln w="9525">
                  <a:noFill/>
                  <a:miter lim="800000"/>
                  <a:headEnd/>
                  <a:tailEnd/>
                </a:ln>
              </p:spPr>
            </p:pic>
          </p:grpSp>
          <p:sp>
            <p:nvSpPr>
              <p:cNvPr id="21586" name="Freeform 23"/>
              <p:cNvSpPr>
                <a:spLocks/>
              </p:cNvSpPr>
              <p:nvPr/>
            </p:nvSpPr>
            <p:spPr bwMode="auto">
              <a:xfrm>
                <a:off x="716" y="1300"/>
                <a:ext cx="1897" cy="716"/>
              </a:xfrm>
              <a:custGeom>
                <a:avLst/>
                <a:gdLst>
                  <a:gd name="T0" fmla="*/ 0 w 952"/>
                  <a:gd name="T1" fmla="*/ 1 h 1066"/>
                  <a:gd name="T2" fmla="*/ 58630947 w 952"/>
                  <a:gd name="T3" fmla="*/ 0 h 1066"/>
                  <a:gd name="T4" fmla="*/ 117206609 w 952"/>
                  <a:gd name="T5" fmla="*/ 1 h 1066"/>
                  <a:gd name="T6" fmla="*/ 117206609 w 952"/>
                  <a:gd name="T7" fmla="*/ 1 h 1066"/>
                  <a:gd name="T8" fmla="*/ 55784331 w 952"/>
                  <a:gd name="T9" fmla="*/ 1 h 1066"/>
                  <a:gd name="T10" fmla="*/ 0 w 952"/>
                  <a:gd name="T11" fmla="*/ 1 h 1066"/>
                  <a:gd name="T12" fmla="*/ 0 w 952"/>
                  <a:gd name="T13" fmla="*/ 1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72156"/>
                </a:schemeClr>
              </a:solidFill>
              <a:ln w="28575">
                <a:noFill/>
                <a:round/>
                <a:headEnd/>
                <a:tailEnd/>
              </a:ln>
            </p:spPr>
            <p:txBody>
              <a:bodyPr/>
              <a:lstStyle/>
              <a:p>
                <a:endParaRPr lang="zh-CN" altLang="en-US"/>
              </a:p>
            </p:txBody>
          </p:sp>
        </p:grpSp>
        <p:sp>
          <p:nvSpPr>
            <p:cNvPr id="21513" name="Line 82"/>
            <p:cNvSpPr>
              <a:spLocks noChangeShapeType="1"/>
            </p:cNvSpPr>
            <p:nvPr/>
          </p:nvSpPr>
          <p:spPr bwMode="auto">
            <a:xfrm flipV="1">
              <a:off x="1865167" y="2296216"/>
              <a:ext cx="1526443" cy="14060"/>
            </a:xfrm>
            <a:prstGeom prst="line">
              <a:avLst/>
            </a:prstGeom>
            <a:noFill/>
            <a:ln w="19050">
              <a:solidFill>
                <a:srgbClr val="FF0000"/>
              </a:solidFill>
              <a:round/>
              <a:headEnd/>
              <a:tailEnd/>
            </a:ln>
          </p:spPr>
          <p:txBody>
            <a:bodyPr/>
            <a:lstStyle/>
            <a:p>
              <a:endParaRPr lang="zh-CN" altLang="en-US"/>
            </a:p>
          </p:txBody>
        </p:sp>
        <p:sp>
          <p:nvSpPr>
            <p:cNvPr id="21514" name="Line 83"/>
            <p:cNvSpPr>
              <a:spLocks noChangeShapeType="1"/>
            </p:cNvSpPr>
            <p:nvPr/>
          </p:nvSpPr>
          <p:spPr bwMode="auto">
            <a:xfrm flipV="1">
              <a:off x="1865167" y="2377058"/>
              <a:ext cx="1526443" cy="14060"/>
            </a:xfrm>
            <a:prstGeom prst="line">
              <a:avLst/>
            </a:prstGeom>
            <a:noFill/>
            <a:ln w="19050">
              <a:solidFill>
                <a:srgbClr val="FF0000"/>
              </a:solidFill>
              <a:round/>
              <a:headEnd/>
              <a:tailEnd/>
            </a:ln>
          </p:spPr>
          <p:txBody>
            <a:bodyPr/>
            <a:lstStyle/>
            <a:p>
              <a:endParaRPr lang="zh-CN" altLang="en-US"/>
            </a:p>
          </p:txBody>
        </p:sp>
        <p:cxnSp>
          <p:nvCxnSpPr>
            <p:cNvPr id="151" name="直接连接符 150"/>
            <p:cNvCxnSpPr/>
            <p:nvPr/>
          </p:nvCxnSpPr>
          <p:spPr>
            <a:xfrm>
              <a:off x="1190092" y="2355408"/>
              <a:ext cx="120230" cy="430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1230169" y="2290886"/>
              <a:ext cx="120230" cy="215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3697960" y="2385519"/>
              <a:ext cx="121772"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3662508" y="2318846"/>
              <a:ext cx="12023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10800000">
              <a:off x="1267163" y="1695127"/>
              <a:ext cx="2503244" cy="430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rot="5400000">
              <a:off x="934296" y="1988849"/>
              <a:ext cx="597910" cy="616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rot="16200000" flipV="1">
              <a:off x="3470375" y="2018816"/>
              <a:ext cx="600061"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rot="5400000" flipH="1" flipV="1">
              <a:off x="3438439" y="2001142"/>
              <a:ext cx="765669" cy="308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rot="10800000">
              <a:off x="1228627" y="1617700"/>
              <a:ext cx="2601894" cy="430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rot="16200000" flipH="1">
              <a:off x="809085" y="1987630"/>
              <a:ext cx="75276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rot="5400000" flipH="1" flipV="1">
              <a:off x="702827" y="3139765"/>
              <a:ext cx="1546392" cy="58419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0" name="直接连接符 199"/>
            <p:cNvCxnSpPr/>
            <p:nvPr/>
          </p:nvCxnSpPr>
          <p:spPr>
            <a:xfrm flipV="1">
              <a:off x="1199341" y="2766203"/>
              <a:ext cx="2005369" cy="1501227"/>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1" name="直接连接符 200"/>
            <p:cNvCxnSpPr/>
            <p:nvPr/>
          </p:nvCxnSpPr>
          <p:spPr>
            <a:xfrm rot="16200000" flipH="1">
              <a:off x="1102677" y="3424118"/>
              <a:ext cx="1552845" cy="12947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2" name="直接连接符 201"/>
            <p:cNvCxnSpPr/>
            <p:nvPr/>
          </p:nvCxnSpPr>
          <p:spPr>
            <a:xfrm rot="16200000" flipV="1">
              <a:off x="2781143" y="3295446"/>
              <a:ext cx="1477569" cy="45779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03" name="直接连接符 202"/>
            <p:cNvCxnSpPr/>
            <p:nvPr/>
          </p:nvCxnSpPr>
          <p:spPr>
            <a:xfrm rot="10800000">
              <a:off x="1943839" y="2697379"/>
              <a:ext cx="1797280" cy="1591559"/>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204" name="椭圆 203"/>
            <p:cNvSpPr/>
            <p:nvPr/>
          </p:nvSpPr>
          <p:spPr>
            <a:xfrm rot="814006">
              <a:off x="1166971" y="3899650"/>
              <a:ext cx="487084" cy="7742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 name="椭圆 204"/>
            <p:cNvSpPr/>
            <p:nvPr/>
          </p:nvSpPr>
          <p:spPr>
            <a:xfrm>
              <a:off x="1757330" y="3955570"/>
              <a:ext cx="541033" cy="1075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32" name="TextBox 160"/>
            <p:cNvSpPr txBox="1">
              <a:spLocks noChangeArrowheads="1"/>
            </p:cNvSpPr>
            <p:nvPr/>
          </p:nvSpPr>
          <p:spPr bwMode="auto">
            <a:xfrm>
              <a:off x="2925366" y="4037325"/>
              <a:ext cx="307321" cy="408871"/>
            </a:xfrm>
            <a:prstGeom prst="rect">
              <a:avLst/>
            </a:prstGeom>
            <a:noFill/>
            <a:ln w="9525">
              <a:noFill/>
              <a:miter lim="800000"/>
              <a:headEnd/>
              <a:tailEnd/>
            </a:ln>
          </p:spPr>
          <p:txBody>
            <a:bodyPr wrap="none">
              <a:spAutoFit/>
            </a:bodyPr>
            <a:lstStyle/>
            <a:p>
              <a:r>
                <a:rPr lang="en-US" altLang="zh-CN"/>
                <a:t>…</a:t>
              </a:r>
              <a:endParaRPr lang="zh-CN" altLang="en-US"/>
            </a:p>
          </p:txBody>
        </p:sp>
        <p:cxnSp>
          <p:nvCxnSpPr>
            <p:cNvPr id="207" name="直接连接符 206"/>
            <p:cNvCxnSpPr/>
            <p:nvPr/>
          </p:nvCxnSpPr>
          <p:spPr>
            <a:xfrm rot="5400000" flipH="1" flipV="1">
              <a:off x="1841316" y="2922676"/>
              <a:ext cx="1550694" cy="1237749"/>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grpSp>
          <p:nvGrpSpPr>
            <p:cNvPr id="6" name="Group 44"/>
            <p:cNvGrpSpPr>
              <a:grpSpLocks/>
            </p:cNvGrpSpPr>
            <p:nvPr/>
          </p:nvGrpSpPr>
          <p:grpSpPr bwMode="auto">
            <a:xfrm>
              <a:off x="3290135" y="4174534"/>
              <a:ext cx="660141" cy="220733"/>
              <a:chOff x="1768" y="187"/>
              <a:chExt cx="2860" cy="2807"/>
            </a:xfrm>
          </p:grpSpPr>
          <p:pic>
            <p:nvPicPr>
              <p:cNvPr id="21582" name="Picture 45" descr="通用交换机"/>
              <p:cNvPicPr>
                <a:picLocks noChangeAspect="1" noChangeArrowheads="1"/>
              </p:cNvPicPr>
              <p:nvPr/>
            </p:nvPicPr>
            <p:blipFill>
              <a:blip r:embed="rId5" cstate="print"/>
              <a:srcRect/>
              <a:stretch>
                <a:fillRect/>
              </a:stretch>
            </p:blipFill>
            <p:spPr bwMode="auto">
              <a:xfrm>
                <a:off x="1769" y="1570"/>
                <a:ext cx="2859" cy="1424"/>
              </a:xfrm>
              <a:prstGeom prst="rect">
                <a:avLst/>
              </a:prstGeom>
              <a:noFill/>
              <a:ln w="9525">
                <a:noFill/>
                <a:miter lim="800000"/>
                <a:headEnd/>
                <a:tailEnd/>
              </a:ln>
            </p:spPr>
          </p:pic>
          <p:pic>
            <p:nvPicPr>
              <p:cNvPr id="21583" name="Picture 46" descr="中继器"/>
              <p:cNvPicPr>
                <a:picLocks noChangeAspect="1" noChangeArrowheads="1"/>
              </p:cNvPicPr>
              <p:nvPr/>
            </p:nvPicPr>
            <p:blipFill>
              <a:blip r:embed="rId6" cstate="print"/>
              <a:srcRect/>
              <a:stretch>
                <a:fillRect/>
              </a:stretch>
            </p:blipFill>
            <p:spPr bwMode="auto">
              <a:xfrm>
                <a:off x="1768" y="482"/>
                <a:ext cx="2858" cy="2202"/>
              </a:xfrm>
              <a:prstGeom prst="rect">
                <a:avLst/>
              </a:prstGeom>
              <a:noFill/>
              <a:ln w="9525">
                <a:noFill/>
                <a:miter lim="800000"/>
                <a:headEnd/>
                <a:tailEnd/>
              </a:ln>
            </p:spPr>
          </p:pic>
          <p:pic>
            <p:nvPicPr>
              <p:cNvPr id="21584" name="Picture 47" descr="通用交换机"/>
              <p:cNvPicPr>
                <a:picLocks noChangeAspect="1" noChangeArrowheads="1"/>
              </p:cNvPicPr>
              <p:nvPr/>
            </p:nvPicPr>
            <p:blipFill>
              <a:blip r:embed="rId5" cstate="print"/>
              <a:srcRect/>
              <a:stretch>
                <a:fillRect/>
              </a:stretch>
            </p:blipFill>
            <p:spPr bwMode="auto">
              <a:xfrm>
                <a:off x="1769" y="187"/>
                <a:ext cx="2859" cy="1424"/>
              </a:xfrm>
              <a:prstGeom prst="rect">
                <a:avLst/>
              </a:prstGeom>
              <a:noFill/>
              <a:ln w="9525">
                <a:noFill/>
                <a:miter lim="800000"/>
                <a:headEnd/>
                <a:tailEnd/>
              </a:ln>
            </p:spPr>
          </p:pic>
        </p:grpSp>
        <p:cxnSp>
          <p:nvCxnSpPr>
            <p:cNvPr id="209" name="直接连接符 208"/>
            <p:cNvCxnSpPr/>
            <p:nvPr/>
          </p:nvCxnSpPr>
          <p:spPr>
            <a:xfrm rot="16200000" flipV="1">
              <a:off x="1441734" y="3067927"/>
              <a:ext cx="1613066" cy="82465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10" name="直接连接符 209"/>
            <p:cNvCxnSpPr/>
            <p:nvPr/>
          </p:nvCxnSpPr>
          <p:spPr>
            <a:xfrm rot="5400000" flipH="1" flipV="1">
              <a:off x="2185050" y="3211636"/>
              <a:ext cx="1550694" cy="599607"/>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211" name="椭圆 210"/>
            <p:cNvSpPr/>
            <p:nvPr/>
          </p:nvSpPr>
          <p:spPr>
            <a:xfrm>
              <a:off x="2378516" y="3970626"/>
              <a:ext cx="542575" cy="10968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2" name="椭圆 211"/>
            <p:cNvSpPr/>
            <p:nvPr/>
          </p:nvSpPr>
          <p:spPr>
            <a:xfrm rot="20890669">
              <a:off x="3281780" y="3979229"/>
              <a:ext cx="485543" cy="7527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39" name="TextBox 163"/>
            <p:cNvSpPr txBox="1">
              <a:spLocks noChangeArrowheads="1"/>
            </p:cNvSpPr>
            <p:nvPr/>
          </p:nvSpPr>
          <p:spPr bwMode="auto">
            <a:xfrm>
              <a:off x="2161832" y="1312910"/>
              <a:ext cx="434821" cy="307762"/>
            </a:xfrm>
            <a:prstGeom prst="rect">
              <a:avLst/>
            </a:prstGeom>
            <a:noFill/>
            <a:ln w="9525">
              <a:noFill/>
              <a:miter lim="800000"/>
              <a:headEnd/>
              <a:tailEnd/>
            </a:ln>
          </p:spPr>
          <p:txBody>
            <a:bodyPr wrap="none">
              <a:spAutoFit/>
            </a:bodyPr>
            <a:lstStyle/>
            <a:p>
              <a:r>
                <a:rPr lang="en-US" altLang="zh-CN" sz="1400"/>
                <a:t>CB</a:t>
              </a:r>
              <a:endParaRPr lang="zh-CN" altLang="en-US" sz="1400"/>
            </a:p>
          </p:txBody>
        </p:sp>
        <p:sp>
          <p:nvSpPr>
            <p:cNvPr id="21540" name="TextBox 248"/>
            <p:cNvSpPr txBox="1">
              <a:spLocks noChangeArrowheads="1"/>
            </p:cNvSpPr>
            <p:nvPr/>
          </p:nvSpPr>
          <p:spPr bwMode="auto">
            <a:xfrm>
              <a:off x="1748891" y="4386659"/>
              <a:ext cx="425201" cy="307762"/>
            </a:xfrm>
            <a:prstGeom prst="rect">
              <a:avLst/>
            </a:prstGeom>
            <a:noFill/>
            <a:ln w="9525">
              <a:noFill/>
              <a:miter lim="800000"/>
              <a:headEnd/>
              <a:tailEnd/>
            </a:ln>
          </p:spPr>
          <p:txBody>
            <a:bodyPr wrap="none">
              <a:spAutoFit/>
            </a:bodyPr>
            <a:lstStyle/>
            <a:p>
              <a:r>
                <a:rPr lang="en-US" altLang="zh-CN" sz="1400"/>
                <a:t>PE</a:t>
              </a:r>
              <a:endParaRPr lang="zh-CN" altLang="en-US" sz="1400"/>
            </a:p>
          </p:txBody>
        </p:sp>
        <p:sp>
          <p:nvSpPr>
            <p:cNvPr id="21541" name="TextBox 249"/>
            <p:cNvSpPr txBox="1">
              <a:spLocks noChangeArrowheads="1"/>
            </p:cNvSpPr>
            <p:nvPr/>
          </p:nvSpPr>
          <p:spPr bwMode="auto">
            <a:xfrm>
              <a:off x="2448138" y="4371291"/>
              <a:ext cx="425201" cy="307762"/>
            </a:xfrm>
            <a:prstGeom prst="rect">
              <a:avLst/>
            </a:prstGeom>
            <a:noFill/>
            <a:ln w="9525">
              <a:noFill/>
              <a:miter lim="800000"/>
              <a:headEnd/>
              <a:tailEnd/>
            </a:ln>
          </p:spPr>
          <p:txBody>
            <a:bodyPr wrap="none">
              <a:spAutoFit/>
            </a:bodyPr>
            <a:lstStyle/>
            <a:p>
              <a:r>
                <a:rPr lang="en-US" altLang="zh-CN" sz="1400"/>
                <a:t>PE</a:t>
              </a:r>
              <a:endParaRPr lang="zh-CN" altLang="en-US" sz="1400"/>
            </a:p>
          </p:txBody>
        </p:sp>
        <p:sp>
          <p:nvSpPr>
            <p:cNvPr id="21542" name="TextBox 250"/>
            <p:cNvSpPr txBox="1">
              <a:spLocks noChangeArrowheads="1"/>
            </p:cNvSpPr>
            <p:nvPr/>
          </p:nvSpPr>
          <p:spPr bwMode="auto">
            <a:xfrm>
              <a:off x="3354854" y="4355923"/>
              <a:ext cx="425201" cy="307762"/>
            </a:xfrm>
            <a:prstGeom prst="rect">
              <a:avLst/>
            </a:prstGeom>
            <a:noFill/>
            <a:ln w="9525">
              <a:noFill/>
              <a:miter lim="800000"/>
              <a:headEnd/>
              <a:tailEnd/>
            </a:ln>
          </p:spPr>
          <p:txBody>
            <a:bodyPr wrap="none">
              <a:spAutoFit/>
            </a:bodyPr>
            <a:lstStyle/>
            <a:p>
              <a:r>
                <a:rPr lang="en-US" altLang="zh-CN" sz="1400"/>
                <a:t>PE</a:t>
              </a:r>
              <a:endParaRPr lang="zh-CN" altLang="en-US" sz="1400"/>
            </a:p>
          </p:txBody>
        </p:sp>
        <p:grpSp>
          <p:nvGrpSpPr>
            <p:cNvPr id="7" name="组合 149"/>
            <p:cNvGrpSpPr>
              <a:grpSpLocks/>
            </p:cNvGrpSpPr>
            <p:nvPr/>
          </p:nvGrpSpPr>
          <p:grpSpPr bwMode="auto">
            <a:xfrm>
              <a:off x="1282893" y="1716352"/>
              <a:ext cx="1303360" cy="1221475"/>
              <a:chOff x="3209197" y="0"/>
              <a:chExt cx="1706359" cy="2168010"/>
            </a:xfrm>
          </p:grpSpPr>
          <p:pic>
            <p:nvPicPr>
              <p:cNvPr id="21571" name="Picture 21" descr="S6500"/>
              <p:cNvPicPr>
                <a:picLocks noChangeAspect="1" noChangeArrowheads="1"/>
              </p:cNvPicPr>
              <p:nvPr/>
            </p:nvPicPr>
            <p:blipFill>
              <a:blip r:embed="rId7" cstate="print"/>
              <a:srcRect/>
              <a:stretch>
                <a:fillRect/>
              </a:stretch>
            </p:blipFill>
            <p:spPr bwMode="auto">
              <a:xfrm flipH="1">
                <a:off x="3209197" y="0"/>
                <a:ext cx="1465162" cy="2168010"/>
              </a:xfrm>
              <a:prstGeom prst="rect">
                <a:avLst/>
              </a:prstGeom>
              <a:noFill/>
              <a:ln w="9525">
                <a:noFill/>
                <a:miter lim="800000"/>
                <a:headEnd/>
                <a:tailEnd/>
              </a:ln>
            </p:spPr>
          </p:pic>
          <p:sp>
            <p:nvSpPr>
              <p:cNvPr id="246" name="任意多边形 245"/>
              <p:cNvSpPr/>
              <p:nvPr/>
            </p:nvSpPr>
            <p:spPr>
              <a:xfrm>
                <a:off x="3925175" y="565477"/>
                <a:ext cx="746664" cy="629869"/>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47" name="任意多边形 246"/>
              <p:cNvSpPr/>
              <p:nvPr/>
            </p:nvSpPr>
            <p:spPr>
              <a:xfrm>
                <a:off x="3925175" y="691450"/>
                <a:ext cx="746664" cy="626053"/>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48" name="任意多边形 247"/>
              <p:cNvSpPr/>
              <p:nvPr/>
            </p:nvSpPr>
            <p:spPr>
              <a:xfrm>
                <a:off x="3925175" y="817426"/>
                <a:ext cx="746664" cy="629869"/>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49" name="任意多边形 248"/>
              <p:cNvSpPr/>
              <p:nvPr/>
            </p:nvSpPr>
            <p:spPr>
              <a:xfrm>
                <a:off x="3925175" y="943399"/>
                <a:ext cx="746664" cy="629872"/>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50" name="任意多边形 249"/>
              <p:cNvSpPr/>
              <p:nvPr/>
            </p:nvSpPr>
            <p:spPr>
              <a:xfrm>
                <a:off x="3925175" y="1073190"/>
                <a:ext cx="746664" cy="629872"/>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1577" name="TextBox 125"/>
              <p:cNvSpPr txBox="1">
                <a:spLocks noChangeArrowheads="1"/>
              </p:cNvSpPr>
              <p:nvPr/>
            </p:nvSpPr>
            <p:spPr bwMode="auto">
              <a:xfrm rot="-2053709">
                <a:off x="3947452" y="680254"/>
                <a:ext cx="927158" cy="225970"/>
              </a:xfrm>
              <a:prstGeom prst="rect">
                <a:avLst/>
              </a:prstGeom>
              <a:noFill/>
              <a:ln w="9525">
                <a:noFill/>
                <a:miter lim="800000"/>
                <a:headEnd/>
                <a:tailEnd/>
              </a:ln>
            </p:spPr>
            <p:txBody>
              <a:bodyPr>
                <a:spAutoFit/>
              </a:bodyPr>
              <a:lstStyle/>
              <a:p>
                <a:r>
                  <a:rPr lang="en-US" altLang="zh-CN" sz="500"/>
                  <a:t>MPU-A</a:t>
                </a:r>
                <a:endParaRPr lang="zh-CN" altLang="en-US" sz="500"/>
              </a:p>
            </p:txBody>
          </p:sp>
          <p:sp>
            <p:nvSpPr>
              <p:cNvPr id="21578" name="TextBox 126"/>
              <p:cNvSpPr txBox="1">
                <a:spLocks noChangeArrowheads="1"/>
              </p:cNvSpPr>
              <p:nvPr/>
            </p:nvSpPr>
            <p:spPr bwMode="auto">
              <a:xfrm rot="-2053709">
                <a:off x="3954274" y="809907"/>
                <a:ext cx="927158" cy="225970"/>
              </a:xfrm>
              <a:prstGeom prst="rect">
                <a:avLst/>
              </a:prstGeom>
              <a:noFill/>
              <a:ln w="9525">
                <a:noFill/>
                <a:miter lim="800000"/>
                <a:headEnd/>
                <a:tailEnd/>
              </a:ln>
            </p:spPr>
            <p:txBody>
              <a:bodyPr>
                <a:spAutoFit/>
              </a:bodyPr>
              <a:lstStyle/>
              <a:p>
                <a:r>
                  <a:rPr lang="en-US" altLang="zh-CN" sz="500"/>
                  <a:t>MPU-B</a:t>
                </a:r>
                <a:endParaRPr lang="zh-CN" altLang="en-US" sz="500"/>
              </a:p>
            </p:txBody>
          </p:sp>
          <p:sp>
            <p:nvSpPr>
              <p:cNvPr id="21579" name="TextBox 127"/>
              <p:cNvSpPr txBox="1">
                <a:spLocks noChangeArrowheads="1"/>
              </p:cNvSpPr>
              <p:nvPr/>
            </p:nvSpPr>
            <p:spPr bwMode="auto">
              <a:xfrm rot="-2053709">
                <a:off x="3954272" y="932737"/>
                <a:ext cx="927158" cy="225970"/>
              </a:xfrm>
              <a:prstGeom prst="rect">
                <a:avLst/>
              </a:prstGeom>
              <a:noFill/>
              <a:ln w="9525">
                <a:noFill/>
                <a:miter lim="800000"/>
                <a:headEnd/>
                <a:tailEnd/>
              </a:ln>
            </p:spPr>
            <p:txBody>
              <a:bodyPr>
                <a:spAutoFit/>
              </a:bodyPr>
              <a:lstStyle/>
              <a:p>
                <a:r>
                  <a:rPr lang="en-US" altLang="zh-CN" sz="500"/>
                  <a:t>LPU</a:t>
                </a:r>
                <a:endParaRPr lang="zh-CN" altLang="en-US" sz="500"/>
              </a:p>
            </p:txBody>
          </p:sp>
          <p:sp>
            <p:nvSpPr>
              <p:cNvPr id="21580" name="TextBox 128"/>
              <p:cNvSpPr txBox="1">
                <a:spLocks noChangeArrowheads="1"/>
              </p:cNvSpPr>
              <p:nvPr/>
            </p:nvSpPr>
            <p:spPr bwMode="auto">
              <a:xfrm rot="-2053709">
                <a:off x="3961099" y="1198871"/>
                <a:ext cx="927158" cy="225970"/>
              </a:xfrm>
              <a:prstGeom prst="rect">
                <a:avLst/>
              </a:prstGeom>
              <a:noFill/>
              <a:ln w="9525">
                <a:noFill/>
                <a:miter lim="800000"/>
                <a:headEnd/>
                <a:tailEnd/>
              </a:ln>
            </p:spPr>
            <p:txBody>
              <a:bodyPr>
                <a:spAutoFit/>
              </a:bodyPr>
              <a:lstStyle/>
              <a:p>
                <a:r>
                  <a:rPr lang="en-US" altLang="zh-CN" sz="500"/>
                  <a:t>LPU</a:t>
                </a:r>
                <a:endParaRPr lang="zh-CN" altLang="en-US" sz="500"/>
              </a:p>
            </p:txBody>
          </p:sp>
          <p:sp>
            <p:nvSpPr>
              <p:cNvPr id="21581" name="TextBox 129"/>
              <p:cNvSpPr txBox="1">
                <a:spLocks noChangeArrowheads="1"/>
              </p:cNvSpPr>
              <p:nvPr/>
            </p:nvSpPr>
            <p:spPr bwMode="auto">
              <a:xfrm rot="-2053709">
                <a:off x="3988398" y="1014624"/>
                <a:ext cx="927158" cy="225970"/>
              </a:xfrm>
              <a:prstGeom prst="rect">
                <a:avLst/>
              </a:prstGeom>
              <a:noFill/>
              <a:ln w="9525">
                <a:noFill/>
                <a:miter lim="800000"/>
                <a:headEnd/>
                <a:tailEnd/>
              </a:ln>
            </p:spPr>
            <p:txBody>
              <a:bodyPr>
                <a:spAutoFit/>
              </a:bodyPr>
              <a:lstStyle/>
              <a:p>
                <a:r>
                  <a:rPr lang="en-US" altLang="zh-CN" sz="500"/>
                  <a:t>…</a:t>
                </a:r>
                <a:endParaRPr lang="zh-CN" altLang="en-US" sz="500"/>
              </a:p>
            </p:txBody>
          </p:sp>
        </p:grpSp>
        <p:grpSp>
          <p:nvGrpSpPr>
            <p:cNvPr id="8" name="组合 170"/>
            <p:cNvGrpSpPr>
              <a:grpSpLocks/>
            </p:cNvGrpSpPr>
            <p:nvPr/>
          </p:nvGrpSpPr>
          <p:grpSpPr bwMode="auto">
            <a:xfrm>
              <a:off x="2583671" y="1729999"/>
              <a:ext cx="1303360" cy="1221475"/>
              <a:chOff x="3209197" y="0"/>
              <a:chExt cx="1706359" cy="2168010"/>
            </a:xfrm>
          </p:grpSpPr>
          <p:pic>
            <p:nvPicPr>
              <p:cNvPr id="21560" name="Picture 21" descr="S6500"/>
              <p:cNvPicPr>
                <a:picLocks noChangeAspect="1" noChangeArrowheads="1"/>
              </p:cNvPicPr>
              <p:nvPr/>
            </p:nvPicPr>
            <p:blipFill>
              <a:blip r:embed="rId7" cstate="print"/>
              <a:srcRect/>
              <a:stretch>
                <a:fillRect/>
              </a:stretch>
            </p:blipFill>
            <p:spPr bwMode="auto">
              <a:xfrm flipH="1">
                <a:off x="3209197" y="0"/>
                <a:ext cx="1465162" cy="2168010"/>
              </a:xfrm>
              <a:prstGeom prst="rect">
                <a:avLst/>
              </a:prstGeom>
              <a:noFill/>
              <a:ln w="9525">
                <a:noFill/>
                <a:miter lim="800000"/>
                <a:headEnd/>
                <a:tailEnd/>
              </a:ln>
            </p:spPr>
          </p:pic>
          <p:sp>
            <p:nvSpPr>
              <p:cNvPr id="235" name="任意多边形 234"/>
              <p:cNvSpPr/>
              <p:nvPr/>
            </p:nvSpPr>
            <p:spPr>
              <a:xfrm>
                <a:off x="3927415" y="567976"/>
                <a:ext cx="746664" cy="626053"/>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36" name="任意多边形 235"/>
              <p:cNvSpPr/>
              <p:nvPr/>
            </p:nvSpPr>
            <p:spPr>
              <a:xfrm>
                <a:off x="3927415" y="690133"/>
                <a:ext cx="746664" cy="626053"/>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37" name="任意多边形 236"/>
              <p:cNvSpPr/>
              <p:nvPr/>
            </p:nvSpPr>
            <p:spPr>
              <a:xfrm>
                <a:off x="3927415" y="816108"/>
                <a:ext cx="746664" cy="626053"/>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38" name="任意多边形 237"/>
              <p:cNvSpPr/>
              <p:nvPr/>
            </p:nvSpPr>
            <p:spPr>
              <a:xfrm>
                <a:off x="3927415" y="945899"/>
                <a:ext cx="746664" cy="622235"/>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39" name="任意多边形 238"/>
              <p:cNvSpPr/>
              <p:nvPr/>
            </p:nvSpPr>
            <p:spPr>
              <a:xfrm>
                <a:off x="3927415" y="1071872"/>
                <a:ext cx="746664" cy="629872"/>
              </a:xfrm>
              <a:custGeom>
                <a:avLst/>
                <a:gdLst>
                  <a:gd name="connsiteX0" fmla="*/ 0 w 1119188"/>
                  <a:gd name="connsiteY0" fmla="*/ 695325 h 871538"/>
                  <a:gd name="connsiteX1" fmla="*/ 1114425 w 1119188"/>
                  <a:gd name="connsiteY1" fmla="*/ 0 h 871538"/>
                  <a:gd name="connsiteX2" fmla="*/ 1119188 w 1119188"/>
                  <a:gd name="connsiteY2" fmla="*/ 171450 h 871538"/>
                  <a:gd name="connsiteX3" fmla="*/ 0 w 1119188"/>
                  <a:gd name="connsiteY3" fmla="*/ 871538 h 871538"/>
                  <a:gd name="connsiteX4" fmla="*/ 0 w 1119188"/>
                  <a:gd name="connsiteY4" fmla="*/ 695325 h 87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88" h="871538">
                    <a:moveTo>
                      <a:pt x="0" y="695325"/>
                    </a:moveTo>
                    <a:lnTo>
                      <a:pt x="1114425" y="0"/>
                    </a:lnTo>
                    <a:lnTo>
                      <a:pt x="1119188" y="171450"/>
                    </a:lnTo>
                    <a:lnTo>
                      <a:pt x="0" y="871538"/>
                    </a:lnTo>
                    <a:lnTo>
                      <a:pt x="0" y="695325"/>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21566" name="TextBox 177"/>
              <p:cNvSpPr txBox="1">
                <a:spLocks noChangeArrowheads="1"/>
              </p:cNvSpPr>
              <p:nvPr/>
            </p:nvSpPr>
            <p:spPr bwMode="auto">
              <a:xfrm rot="-2053709">
                <a:off x="3947452" y="680254"/>
                <a:ext cx="927158" cy="225970"/>
              </a:xfrm>
              <a:prstGeom prst="rect">
                <a:avLst/>
              </a:prstGeom>
              <a:noFill/>
              <a:ln w="9525">
                <a:noFill/>
                <a:miter lim="800000"/>
                <a:headEnd/>
                <a:tailEnd/>
              </a:ln>
            </p:spPr>
            <p:txBody>
              <a:bodyPr>
                <a:spAutoFit/>
              </a:bodyPr>
              <a:lstStyle/>
              <a:p>
                <a:r>
                  <a:rPr lang="en-US" altLang="zh-CN" sz="500"/>
                  <a:t>MPU-A</a:t>
                </a:r>
                <a:endParaRPr lang="zh-CN" altLang="en-US" sz="500"/>
              </a:p>
            </p:txBody>
          </p:sp>
          <p:sp>
            <p:nvSpPr>
              <p:cNvPr id="21567" name="TextBox 178"/>
              <p:cNvSpPr txBox="1">
                <a:spLocks noChangeArrowheads="1"/>
              </p:cNvSpPr>
              <p:nvPr/>
            </p:nvSpPr>
            <p:spPr bwMode="auto">
              <a:xfrm rot="-2053709">
                <a:off x="3954274" y="809907"/>
                <a:ext cx="927158" cy="225970"/>
              </a:xfrm>
              <a:prstGeom prst="rect">
                <a:avLst/>
              </a:prstGeom>
              <a:noFill/>
              <a:ln w="9525">
                <a:noFill/>
                <a:miter lim="800000"/>
                <a:headEnd/>
                <a:tailEnd/>
              </a:ln>
            </p:spPr>
            <p:txBody>
              <a:bodyPr>
                <a:spAutoFit/>
              </a:bodyPr>
              <a:lstStyle/>
              <a:p>
                <a:r>
                  <a:rPr lang="en-US" altLang="zh-CN" sz="500"/>
                  <a:t>MPU-B</a:t>
                </a:r>
                <a:endParaRPr lang="zh-CN" altLang="en-US" sz="500"/>
              </a:p>
            </p:txBody>
          </p:sp>
          <p:sp>
            <p:nvSpPr>
              <p:cNvPr id="21568" name="TextBox 179"/>
              <p:cNvSpPr txBox="1">
                <a:spLocks noChangeArrowheads="1"/>
              </p:cNvSpPr>
              <p:nvPr/>
            </p:nvSpPr>
            <p:spPr bwMode="auto">
              <a:xfrm rot="-2053709">
                <a:off x="3954272" y="932737"/>
                <a:ext cx="927158" cy="225970"/>
              </a:xfrm>
              <a:prstGeom prst="rect">
                <a:avLst/>
              </a:prstGeom>
              <a:noFill/>
              <a:ln w="9525">
                <a:noFill/>
                <a:miter lim="800000"/>
                <a:headEnd/>
                <a:tailEnd/>
              </a:ln>
            </p:spPr>
            <p:txBody>
              <a:bodyPr>
                <a:spAutoFit/>
              </a:bodyPr>
              <a:lstStyle/>
              <a:p>
                <a:r>
                  <a:rPr lang="en-US" altLang="zh-CN" sz="500"/>
                  <a:t>LPU</a:t>
                </a:r>
                <a:endParaRPr lang="zh-CN" altLang="en-US" sz="500"/>
              </a:p>
            </p:txBody>
          </p:sp>
          <p:sp>
            <p:nvSpPr>
              <p:cNvPr id="21569" name="TextBox 180"/>
              <p:cNvSpPr txBox="1">
                <a:spLocks noChangeArrowheads="1"/>
              </p:cNvSpPr>
              <p:nvPr/>
            </p:nvSpPr>
            <p:spPr bwMode="auto">
              <a:xfrm rot="-2053709">
                <a:off x="3961099" y="1198871"/>
                <a:ext cx="927158" cy="225970"/>
              </a:xfrm>
              <a:prstGeom prst="rect">
                <a:avLst/>
              </a:prstGeom>
              <a:noFill/>
              <a:ln w="9525">
                <a:noFill/>
                <a:miter lim="800000"/>
                <a:headEnd/>
                <a:tailEnd/>
              </a:ln>
            </p:spPr>
            <p:txBody>
              <a:bodyPr>
                <a:spAutoFit/>
              </a:bodyPr>
              <a:lstStyle/>
              <a:p>
                <a:r>
                  <a:rPr lang="en-US" altLang="zh-CN" sz="500"/>
                  <a:t>LPU</a:t>
                </a:r>
                <a:endParaRPr lang="zh-CN" altLang="en-US" sz="500"/>
              </a:p>
            </p:txBody>
          </p:sp>
          <p:sp>
            <p:nvSpPr>
              <p:cNvPr id="21570" name="TextBox 181"/>
              <p:cNvSpPr txBox="1">
                <a:spLocks noChangeArrowheads="1"/>
              </p:cNvSpPr>
              <p:nvPr/>
            </p:nvSpPr>
            <p:spPr bwMode="auto">
              <a:xfrm rot="-2053709">
                <a:off x="3988398" y="1014624"/>
                <a:ext cx="927158" cy="225970"/>
              </a:xfrm>
              <a:prstGeom prst="rect">
                <a:avLst/>
              </a:prstGeom>
              <a:noFill/>
              <a:ln w="9525">
                <a:noFill/>
                <a:miter lim="800000"/>
                <a:headEnd/>
                <a:tailEnd/>
              </a:ln>
            </p:spPr>
            <p:txBody>
              <a:bodyPr>
                <a:spAutoFit/>
              </a:bodyPr>
              <a:lstStyle/>
              <a:p>
                <a:r>
                  <a:rPr lang="en-US" altLang="zh-CN" sz="500"/>
                  <a:t>…</a:t>
                </a:r>
                <a:endParaRPr lang="zh-CN" altLang="en-US" sz="500"/>
              </a:p>
            </p:txBody>
          </p:sp>
        </p:grpSp>
        <p:sp>
          <p:nvSpPr>
            <p:cNvPr id="21545" name="TextBox 151"/>
            <p:cNvSpPr txBox="1">
              <a:spLocks noChangeArrowheads="1"/>
            </p:cNvSpPr>
            <p:nvPr/>
          </p:nvSpPr>
          <p:spPr bwMode="auto">
            <a:xfrm>
              <a:off x="1562953" y="1786323"/>
              <a:ext cx="643185" cy="261610"/>
            </a:xfrm>
            <a:prstGeom prst="rect">
              <a:avLst/>
            </a:prstGeom>
            <a:noFill/>
            <a:ln w="9525">
              <a:noFill/>
              <a:miter lim="800000"/>
              <a:headEnd/>
              <a:tailEnd/>
            </a:ln>
          </p:spPr>
          <p:txBody>
            <a:bodyPr>
              <a:spAutoFit/>
            </a:bodyPr>
            <a:lstStyle/>
            <a:p>
              <a:r>
                <a:rPr lang="en-US" altLang="zh-CN" sz="1100"/>
                <a:t>Master</a:t>
              </a:r>
              <a:endParaRPr lang="zh-CN" altLang="en-US" sz="1100"/>
            </a:p>
          </p:txBody>
        </p:sp>
        <p:sp>
          <p:nvSpPr>
            <p:cNvPr id="21546" name="TextBox 154"/>
            <p:cNvSpPr txBox="1">
              <a:spLocks noChangeArrowheads="1"/>
            </p:cNvSpPr>
            <p:nvPr/>
          </p:nvSpPr>
          <p:spPr bwMode="auto">
            <a:xfrm>
              <a:off x="2874194" y="1773542"/>
              <a:ext cx="643185" cy="261610"/>
            </a:xfrm>
            <a:prstGeom prst="rect">
              <a:avLst/>
            </a:prstGeom>
            <a:noFill/>
            <a:ln w="9525">
              <a:noFill/>
              <a:miter lim="800000"/>
              <a:headEnd/>
              <a:tailEnd/>
            </a:ln>
          </p:spPr>
          <p:txBody>
            <a:bodyPr>
              <a:spAutoFit/>
            </a:bodyPr>
            <a:lstStyle/>
            <a:p>
              <a:r>
                <a:rPr lang="en-US" altLang="zh-CN" sz="1100"/>
                <a:t>Slave</a:t>
              </a:r>
              <a:endParaRPr lang="zh-CN" altLang="en-US" sz="1100"/>
            </a:p>
          </p:txBody>
        </p:sp>
        <p:grpSp>
          <p:nvGrpSpPr>
            <p:cNvPr id="9" name="Group 44"/>
            <p:cNvGrpSpPr>
              <a:grpSpLocks/>
            </p:cNvGrpSpPr>
            <p:nvPr/>
          </p:nvGrpSpPr>
          <p:grpSpPr bwMode="auto">
            <a:xfrm>
              <a:off x="931136" y="4166850"/>
              <a:ext cx="660141" cy="220733"/>
              <a:chOff x="1768" y="187"/>
              <a:chExt cx="2860" cy="2807"/>
            </a:xfrm>
          </p:grpSpPr>
          <p:pic>
            <p:nvPicPr>
              <p:cNvPr id="21557" name="Picture 45" descr="通用交换机"/>
              <p:cNvPicPr>
                <a:picLocks noChangeAspect="1" noChangeArrowheads="1"/>
              </p:cNvPicPr>
              <p:nvPr/>
            </p:nvPicPr>
            <p:blipFill>
              <a:blip r:embed="rId5" cstate="print"/>
              <a:srcRect/>
              <a:stretch>
                <a:fillRect/>
              </a:stretch>
            </p:blipFill>
            <p:spPr bwMode="auto">
              <a:xfrm>
                <a:off x="1769" y="1570"/>
                <a:ext cx="2859" cy="1424"/>
              </a:xfrm>
              <a:prstGeom prst="rect">
                <a:avLst/>
              </a:prstGeom>
              <a:noFill/>
              <a:ln w="9525">
                <a:noFill/>
                <a:miter lim="800000"/>
                <a:headEnd/>
                <a:tailEnd/>
              </a:ln>
            </p:spPr>
          </p:pic>
          <p:pic>
            <p:nvPicPr>
              <p:cNvPr id="21558" name="Picture 46" descr="中继器"/>
              <p:cNvPicPr>
                <a:picLocks noChangeAspect="1" noChangeArrowheads="1"/>
              </p:cNvPicPr>
              <p:nvPr/>
            </p:nvPicPr>
            <p:blipFill>
              <a:blip r:embed="rId6" cstate="print"/>
              <a:srcRect/>
              <a:stretch>
                <a:fillRect/>
              </a:stretch>
            </p:blipFill>
            <p:spPr bwMode="auto">
              <a:xfrm>
                <a:off x="1768" y="482"/>
                <a:ext cx="2858" cy="2202"/>
              </a:xfrm>
              <a:prstGeom prst="rect">
                <a:avLst/>
              </a:prstGeom>
              <a:noFill/>
              <a:ln w="9525">
                <a:noFill/>
                <a:miter lim="800000"/>
                <a:headEnd/>
                <a:tailEnd/>
              </a:ln>
            </p:spPr>
          </p:pic>
          <p:pic>
            <p:nvPicPr>
              <p:cNvPr id="21559" name="Picture 47" descr="通用交换机"/>
              <p:cNvPicPr>
                <a:picLocks noChangeAspect="1" noChangeArrowheads="1"/>
              </p:cNvPicPr>
              <p:nvPr/>
            </p:nvPicPr>
            <p:blipFill>
              <a:blip r:embed="rId5" cstate="print"/>
              <a:srcRect/>
              <a:stretch>
                <a:fillRect/>
              </a:stretch>
            </p:blipFill>
            <p:spPr bwMode="auto">
              <a:xfrm>
                <a:off x="1769" y="187"/>
                <a:ext cx="2859" cy="1424"/>
              </a:xfrm>
              <a:prstGeom prst="rect">
                <a:avLst/>
              </a:prstGeom>
              <a:noFill/>
              <a:ln w="9525">
                <a:noFill/>
                <a:miter lim="800000"/>
                <a:headEnd/>
                <a:tailEnd/>
              </a:ln>
            </p:spPr>
          </p:pic>
        </p:grpSp>
        <p:grpSp>
          <p:nvGrpSpPr>
            <p:cNvPr id="10" name="Group 44"/>
            <p:cNvGrpSpPr>
              <a:grpSpLocks/>
            </p:cNvGrpSpPr>
            <p:nvPr/>
          </p:nvGrpSpPr>
          <p:grpSpPr bwMode="auto">
            <a:xfrm>
              <a:off x="1638067" y="4174534"/>
              <a:ext cx="660141" cy="220733"/>
              <a:chOff x="1768" y="187"/>
              <a:chExt cx="2860" cy="2807"/>
            </a:xfrm>
          </p:grpSpPr>
          <p:pic>
            <p:nvPicPr>
              <p:cNvPr id="21554" name="Picture 45" descr="通用交换机"/>
              <p:cNvPicPr>
                <a:picLocks noChangeAspect="1" noChangeArrowheads="1"/>
              </p:cNvPicPr>
              <p:nvPr/>
            </p:nvPicPr>
            <p:blipFill>
              <a:blip r:embed="rId5" cstate="print"/>
              <a:srcRect/>
              <a:stretch>
                <a:fillRect/>
              </a:stretch>
            </p:blipFill>
            <p:spPr bwMode="auto">
              <a:xfrm>
                <a:off x="1769" y="1570"/>
                <a:ext cx="2859" cy="1424"/>
              </a:xfrm>
              <a:prstGeom prst="rect">
                <a:avLst/>
              </a:prstGeom>
              <a:noFill/>
              <a:ln w="9525">
                <a:noFill/>
                <a:miter lim="800000"/>
                <a:headEnd/>
                <a:tailEnd/>
              </a:ln>
            </p:spPr>
          </p:pic>
          <p:pic>
            <p:nvPicPr>
              <p:cNvPr id="21555" name="Picture 46" descr="中继器"/>
              <p:cNvPicPr>
                <a:picLocks noChangeAspect="1" noChangeArrowheads="1"/>
              </p:cNvPicPr>
              <p:nvPr/>
            </p:nvPicPr>
            <p:blipFill>
              <a:blip r:embed="rId6" cstate="print"/>
              <a:srcRect/>
              <a:stretch>
                <a:fillRect/>
              </a:stretch>
            </p:blipFill>
            <p:spPr bwMode="auto">
              <a:xfrm>
                <a:off x="1768" y="482"/>
                <a:ext cx="2858" cy="2202"/>
              </a:xfrm>
              <a:prstGeom prst="rect">
                <a:avLst/>
              </a:prstGeom>
              <a:noFill/>
              <a:ln w="9525">
                <a:noFill/>
                <a:miter lim="800000"/>
                <a:headEnd/>
                <a:tailEnd/>
              </a:ln>
            </p:spPr>
          </p:pic>
          <p:pic>
            <p:nvPicPr>
              <p:cNvPr id="21556" name="Picture 47" descr="通用交换机"/>
              <p:cNvPicPr>
                <a:picLocks noChangeAspect="1" noChangeArrowheads="1"/>
              </p:cNvPicPr>
              <p:nvPr/>
            </p:nvPicPr>
            <p:blipFill>
              <a:blip r:embed="rId5" cstate="print"/>
              <a:srcRect/>
              <a:stretch>
                <a:fillRect/>
              </a:stretch>
            </p:blipFill>
            <p:spPr bwMode="auto">
              <a:xfrm>
                <a:off x="1769" y="187"/>
                <a:ext cx="2859" cy="1424"/>
              </a:xfrm>
              <a:prstGeom prst="rect">
                <a:avLst/>
              </a:prstGeom>
              <a:noFill/>
              <a:ln w="9525">
                <a:noFill/>
                <a:miter lim="800000"/>
                <a:headEnd/>
                <a:tailEnd/>
              </a:ln>
            </p:spPr>
          </p:pic>
        </p:grpSp>
        <p:grpSp>
          <p:nvGrpSpPr>
            <p:cNvPr id="11" name="Group 44"/>
            <p:cNvGrpSpPr>
              <a:grpSpLocks/>
            </p:cNvGrpSpPr>
            <p:nvPr/>
          </p:nvGrpSpPr>
          <p:grpSpPr bwMode="auto">
            <a:xfrm>
              <a:off x="2329630" y="4174534"/>
              <a:ext cx="660141" cy="220733"/>
              <a:chOff x="1768" y="187"/>
              <a:chExt cx="2860" cy="2807"/>
            </a:xfrm>
          </p:grpSpPr>
          <p:pic>
            <p:nvPicPr>
              <p:cNvPr id="21551" name="Picture 45" descr="通用交换机"/>
              <p:cNvPicPr>
                <a:picLocks noChangeAspect="1" noChangeArrowheads="1"/>
              </p:cNvPicPr>
              <p:nvPr/>
            </p:nvPicPr>
            <p:blipFill>
              <a:blip r:embed="rId5" cstate="print"/>
              <a:srcRect/>
              <a:stretch>
                <a:fillRect/>
              </a:stretch>
            </p:blipFill>
            <p:spPr bwMode="auto">
              <a:xfrm>
                <a:off x="1769" y="1570"/>
                <a:ext cx="2859" cy="1424"/>
              </a:xfrm>
              <a:prstGeom prst="rect">
                <a:avLst/>
              </a:prstGeom>
              <a:noFill/>
              <a:ln w="9525">
                <a:noFill/>
                <a:miter lim="800000"/>
                <a:headEnd/>
                <a:tailEnd/>
              </a:ln>
            </p:spPr>
          </p:pic>
          <p:pic>
            <p:nvPicPr>
              <p:cNvPr id="21552" name="Picture 46" descr="中继器"/>
              <p:cNvPicPr>
                <a:picLocks noChangeAspect="1" noChangeArrowheads="1"/>
              </p:cNvPicPr>
              <p:nvPr/>
            </p:nvPicPr>
            <p:blipFill>
              <a:blip r:embed="rId6" cstate="print"/>
              <a:srcRect/>
              <a:stretch>
                <a:fillRect/>
              </a:stretch>
            </p:blipFill>
            <p:spPr bwMode="auto">
              <a:xfrm>
                <a:off x="1768" y="482"/>
                <a:ext cx="2858" cy="2202"/>
              </a:xfrm>
              <a:prstGeom prst="rect">
                <a:avLst/>
              </a:prstGeom>
              <a:noFill/>
              <a:ln w="9525">
                <a:noFill/>
                <a:miter lim="800000"/>
                <a:headEnd/>
                <a:tailEnd/>
              </a:ln>
            </p:spPr>
          </p:pic>
          <p:pic>
            <p:nvPicPr>
              <p:cNvPr id="21553" name="Picture 47" descr="通用交换机"/>
              <p:cNvPicPr>
                <a:picLocks noChangeAspect="1" noChangeArrowheads="1"/>
              </p:cNvPicPr>
              <p:nvPr/>
            </p:nvPicPr>
            <p:blipFill>
              <a:blip r:embed="rId5" cstate="print"/>
              <a:srcRect/>
              <a:stretch>
                <a:fillRect/>
              </a:stretch>
            </p:blipFill>
            <p:spPr bwMode="auto">
              <a:xfrm>
                <a:off x="1769" y="187"/>
                <a:ext cx="2859" cy="1424"/>
              </a:xfrm>
              <a:prstGeom prst="rect">
                <a:avLst/>
              </a:prstGeom>
              <a:noFill/>
              <a:ln w="9525">
                <a:noFill/>
                <a:miter lim="800000"/>
                <a:headEnd/>
                <a:tailEnd/>
              </a:ln>
            </p:spPr>
          </p:pic>
        </p:grpSp>
        <p:sp>
          <p:nvSpPr>
            <p:cNvPr id="224" name="右箭头 223"/>
            <p:cNvSpPr/>
            <p:nvPr/>
          </p:nvSpPr>
          <p:spPr>
            <a:xfrm>
              <a:off x="4154216" y="2854383"/>
              <a:ext cx="388434" cy="524784"/>
            </a:xfrm>
            <a:prstGeom prs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2" name="矩形 111"/>
          <p:cNvSpPr/>
          <p:nvPr/>
        </p:nvSpPr>
        <p:spPr>
          <a:xfrm>
            <a:off x="0" y="4797152"/>
            <a:ext cx="9144000" cy="64807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ct val="0"/>
              </a:spcBef>
              <a:buClrTx/>
              <a:buSzTx/>
            </a:pPr>
            <a:r>
              <a:rPr kumimoji="1" lang="zh-CN" altLang="en-US" sz="1600" b="1" dirty="0" smtClean="0">
                <a:latin typeface="微软雅黑" pitchFamily="34" charset="-122"/>
                <a:ea typeface="微软雅黑" pitchFamily="34" charset="-122"/>
              </a:rPr>
              <a:t>模型上，同盒式</a:t>
            </a:r>
            <a:r>
              <a:rPr kumimoji="1" lang="en-US" altLang="zh-CN" sz="1600" b="1" dirty="0" smtClean="0">
                <a:latin typeface="微软雅黑" pitchFamily="34" charset="-122"/>
                <a:ea typeface="微软雅黑" pitchFamily="34" charset="-122"/>
              </a:rPr>
              <a:t>CB</a:t>
            </a:r>
            <a:r>
              <a:rPr kumimoji="1" lang="zh-CN" altLang="en-US" sz="1600" b="1" dirty="0" smtClean="0">
                <a:latin typeface="微软雅黑" pitchFamily="34" charset="-122"/>
                <a:ea typeface="微软雅黑" pitchFamily="34" charset="-122"/>
              </a:rPr>
              <a:t>情况。组网规模上要大，复杂度要高，且一般情况下，主控板不带业务接口</a:t>
            </a:r>
            <a:r>
              <a:rPr kumimoji="1" lang="zh-CN" altLang="en-US" b="1" dirty="0" smtClean="0">
                <a:latin typeface="微软雅黑" pitchFamily="34" charset="-122"/>
                <a:ea typeface="微软雅黑" pitchFamily="34" charset="-122"/>
              </a:rPr>
              <a:t>。</a:t>
            </a:r>
            <a:endParaRPr kumimoji="1"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172597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a:xfrm>
            <a:off x="0" y="0"/>
            <a:ext cx="8229600" cy="620688"/>
          </a:xfrm>
        </p:spPr>
        <p:txBody>
          <a:bodyPr/>
          <a:lstStyle/>
          <a:p>
            <a:pPr algn="l"/>
            <a:r>
              <a:rPr lang="en-US" altLang="zh-CN" sz="3200" b="1" dirty="0" smtClean="0">
                <a:solidFill>
                  <a:srgbClr val="C00000"/>
                </a:solidFill>
                <a:latin typeface="微软雅黑" pitchFamily="34" charset="-122"/>
                <a:ea typeface="微软雅黑" pitchFamily="34" charset="-122"/>
              </a:rPr>
              <a:t>IRF3</a:t>
            </a:r>
            <a:r>
              <a:rPr lang="zh-CN" altLang="en-US" sz="3200" b="1" dirty="0" smtClean="0">
                <a:solidFill>
                  <a:srgbClr val="C00000"/>
                </a:solidFill>
                <a:latin typeface="微软雅黑" pitchFamily="34" charset="-122"/>
                <a:ea typeface="微软雅黑" pitchFamily="34" charset="-122"/>
              </a:rPr>
              <a:t>数据处理模型</a:t>
            </a:r>
            <a:r>
              <a:rPr lang="en-US" altLang="zh-CN" sz="3200" b="1" dirty="0" smtClean="0">
                <a:solidFill>
                  <a:srgbClr val="C00000"/>
                </a:solidFill>
                <a:latin typeface="微软雅黑" pitchFamily="34" charset="-122"/>
                <a:ea typeface="微软雅黑" pitchFamily="34" charset="-122"/>
              </a:rPr>
              <a:t>-</a:t>
            </a:r>
            <a:r>
              <a:rPr lang="zh-CN" altLang="en-US" sz="3200" b="1" dirty="0" smtClean="0">
                <a:solidFill>
                  <a:srgbClr val="C00000"/>
                </a:solidFill>
                <a:latin typeface="微软雅黑" pitchFamily="34" charset="-122"/>
                <a:ea typeface="微软雅黑" pitchFamily="34" charset="-122"/>
              </a:rPr>
              <a:t>集中式</a:t>
            </a:r>
            <a:endParaRPr lang="en-US" altLang="zh-CN" sz="3200" b="1" dirty="0" smtClean="0">
              <a:solidFill>
                <a:srgbClr val="C00000"/>
              </a:solidFill>
              <a:latin typeface="微软雅黑" pitchFamily="34" charset="-122"/>
              <a:ea typeface="微软雅黑" pitchFamily="34" charset="-122"/>
            </a:endParaRPr>
          </a:p>
        </p:txBody>
      </p:sp>
      <p:grpSp>
        <p:nvGrpSpPr>
          <p:cNvPr id="2" name="组合 259"/>
          <p:cNvGrpSpPr>
            <a:grpSpLocks/>
          </p:cNvGrpSpPr>
          <p:nvPr/>
        </p:nvGrpSpPr>
        <p:grpSpPr bwMode="auto">
          <a:xfrm>
            <a:off x="611584" y="908720"/>
            <a:ext cx="7776840" cy="3240360"/>
            <a:chOff x="4411194" y="1915149"/>
            <a:chExt cx="3201642" cy="2128585"/>
          </a:xfrm>
        </p:grpSpPr>
        <p:cxnSp>
          <p:nvCxnSpPr>
            <p:cNvPr id="5" name="直接连接符 4"/>
            <p:cNvCxnSpPr/>
            <p:nvPr/>
          </p:nvCxnSpPr>
          <p:spPr>
            <a:xfrm rot="5400000" flipH="1" flipV="1">
              <a:off x="4580811" y="2795535"/>
              <a:ext cx="741251" cy="436176"/>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6" name="直接连接符 5"/>
            <p:cNvCxnSpPr/>
            <p:nvPr/>
          </p:nvCxnSpPr>
          <p:spPr>
            <a:xfrm flipV="1">
              <a:off x="5455483" y="2622890"/>
              <a:ext cx="1371874" cy="786826"/>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 name="直接连接符 6"/>
            <p:cNvCxnSpPr/>
            <p:nvPr/>
          </p:nvCxnSpPr>
          <p:spPr>
            <a:xfrm flipV="1">
              <a:off x="4780405" y="2606805"/>
              <a:ext cx="2086768" cy="69701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8" name="直接连接符 7"/>
            <p:cNvCxnSpPr/>
            <p:nvPr/>
          </p:nvCxnSpPr>
          <p:spPr>
            <a:xfrm rot="16200000" flipH="1">
              <a:off x="4957664" y="2766366"/>
              <a:ext cx="733209" cy="599064"/>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9" name="直接连接符 8"/>
            <p:cNvCxnSpPr/>
            <p:nvPr/>
          </p:nvCxnSpPr>
          <p:spPr>
            <a:xfrm rot="16200000" flipV="1">
              <a:off x="6649348" y="2822816"/>
              <a:ext cx="755996" cy="396359"/>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0" name="直接连接符 9"/>
            <p:cNvCxnSpPr/>
            <p:nvPr/>
          </p:nvCxnSpPr>
          <p:spPr>
            <a:xfrm rot="10800000">
              <a:off x="5079032" y="2723422"/>
              <a:ext cx="1297670" cy="644741"/>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 name="直接连接符 10"/>
            <p:cNvCxnSpPr/>
            <p:nvPr/>
          </p:nvCxnSpPr>
          <p:spPr>
            <a:xfrm rot="10800000">
              <a:off x="5089891" y="2642997"/>
              <a:ext cx="2137445" cy="75063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13" name="椭圆 12"/>
            <p:cNvSpPr/>
            <p:nvPr/>
          </p:nvSpPr>
          <p:spPr>
            <a:xfrm>
              <a:off x="4746018" y="3108122"/>
              <a:ext cx="552008" cy="10991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p:nvSpPr>
          <p:spPr>
            <a:xfrm>
              <a:off x="5326983" y="3173803"/>
              <a:ext cx="550197" cy="10857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633" name="TextBox 163"/>
            <p:cNvSpPr txBox="1">
              <a:spLocks noChangeArrowheads="1"/>
            </p:cNvSpPr>
            <p:nvPr/>
          </p:nvSpPr>
          <p:spPr bwMode="auto">
            <a:xfrm>
              <a:off x="7178018" y="2438941"/>
              <a:ext cx="434818" cy="307740"/>
            </a:xfrm>
            <a:prstGeom prst="rect">
              <a:avLst/>
            </a:prstGeom>
            <a:noFill/>
            <a:ln w="9525">
              <a:noFill/>
              <a:miter lim="800000"/>
              <a:headEnd/>
              <a:tailEnd/>
            </a:ln>
          </p:spPr>
          <p:txBody>
            <a:bodyPr wrap="none">
              <a:spAutoFit/>
            </a:bodyPr>
            <a:lstStyle/>
            <a:p>
              <a:r>
                <a:rPr lang="en-US" altLang="zh-CN" sz="1400"/>
                <a:t>CB</a:t>
              </a:r>
              <a:endParaRPr lang="zh-CN" altLang="en-US" sz="1400"/>
            </a:p>
          </p:txBody>
        </p:sp>
        <p:sp>
          <p:nvSpPr>
            <p:cNvPr id="24634" name="Line 82"/>
            <p:cNvSpPr>
              <a:spLocks noChangeShapeType="1"/>
            </p:cNvSpPr>
            <p:nvPr/>
          </p:nvSpPr>
          <p:spPr bwMode="auto">
            <a:xfrm flipV="1">
              <a:off x="4943571" y="2347483"/>
              <a:ext cx="2063750" cy="12699"/>
            </a:xfrm>
            <a:prstGeom prst="line">
              <a:avLst/>
            </a:prstGeom>
            <a:noFill/>
            <a:ln w="19050">
              <a:solidFill>
                <a:srgbClr val="FF0000"/>
              </a:solidFill>
              <a:round/>
              <a:headEnd/>
              <a:tailEnd/>
            </a:ln>
          </p:spPr>
          <p:txBody>
            <a:bodyPr/>
            <a:lstStyle/>
            <a:p>
              <a:endParaRPr lang="zh-CN" altLang="en-US"/>
            </a:p>
          </p:txBody>
        </p:sp>
        <p:sp>
          <p:nvSpPr>
            <p:cNvPr id="24635" name="Line 83"/>
            <p:cNvSpPr>
              <a:spLocks noChangeShapeType="1"/>
            </p:cNvSpPr>
            <p:nvPr/>
          </p:nvSpPr>
          <p:spPr bwMode="auto">
            <a:xfrm flipV="1">
              <a:off x="4943571" y="2420507"/>
              <a:ext cx="2063750" cy="12699"/>
            </a:xfrm>
            <a:prstGeom prst="line">
              <a:avLst/>
            </a:prstGeom>
            <a:noFill/>
            <a:ln w="19050">
              <a:solidFill>
                <a:srgbClr val="FF0000"/>
              </a:solidFill>
              <a:round/>
              <a:headEnd/>
              <a:tailEnd/>
            </a:ln>
          </p:spPr>
          <p:txBody>
            <a:bodyPr/>
            <a:lstStyle/>
            <a:p>
              <a:endParaRPr lang="zh-CN" altLang="en-US"/>
            </a:p>
          </p:txBody>
        </p:sp>
        <p:cxnSp>
          <p:nvCxnSpPr>
            <p:cNvPr id="18" name="直接连接符 17"/>
            <p:cNvCxnSpPr/>
            <p:nvPr/>
          </p:nvCxnSpPr>
          <p:spPr>
            <a:xfrm>
              <a:off x="4418433" y="2419146"/>
              <a:ext cx="481423" cy="1206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4470919" y="2357487"/>
              <a:ext cx="405409" cy="402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049970" y="2421827"/>
              <a:ext cx="481423" cy="938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66258" y="2357487"/>
              <a:ext cx="416268" cy="536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a:off x="4478158" y="1990212"/>
              <a:ext cx="2977220" cy="268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4286176" y="2174955"/>
              <a:ext cx="371296" cy="181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flipH="1" flipV="1">
              <a:off x="7282365" y="2177636"/>
              <a:ext cx="365935" cy="181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flipH="1" flipV="1">
              <a:off x="7277148" y="2167583"/>
              <a:ext cx="506678" cy="181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a:off x="4422053" y="1919171"/>
              <a:ext cx="3103910" cy="268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4162111" y="2174956"/>
              <a:ext cx="499977" cy="180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4646" name="Picture 6" descr="s7500e"/>
            <p:cNvPicPr>
              <a:picLocks noChangeAspect="1" noChangeArrowheads="1"/>
            </p:cNvPicPr>
            <p:nvPr/>
          </p:nvPicPr>
          <p:blipFill>
            <a:blip r:embed="rId2" cstate="print"/>
            <a:srcRect/>
            <a:stretch>
              <a:fillRect/>
            </a:stretch>
          </p:blipFill>
          <p:spPr bwMode="auto">
            <a:xfrm>
              <a:off x="4746290" y="2093493"/>
              <a:ext cx="579688" cy="709111"/>
            </a:xfrm>
            <a:prstGeom prst="rect">
              <a:avLst/>
            </a:prstGeom>
            <a:noFill/>
            <a:ln w="9525">
              <a:noFill/>
              <a:miter lim="800000"/>
              <a:headEnd/>
              <a:tailEnd/>
            </a:ln>
          </p:spPr>
        </p:pic>
        <p:pic>
          <p:nvPicPr>
            <p:cNvPr id="24647" name="Picture 5" descr="通用交换机"/>
            <p:cNvPicPr>
              <a:picLocks noChangeAspect="1" noChangeArrowheads="1"/>
            </p:cNvPicPr>
            <p:nvPr/>
          </p:nvPicPr>
          <p:blipFill>
            <a:blip r:embed="rId3" cstate="print"/>
            <a:srcRect/>
            <a:stretch>
              <a:fillRect/>
            </a:stretch>
          </p:blipFill>
          <p:spPr bwMode="auto">
            <a:xfrm>
              <a:off x="4553451" y="3228472"/>
              <a:ext cx="588044" cy="533399"/>
            </a:xfrm>
            <a:prstGeom prst="rect">
              <a:avLst/>
            </a:prstGeom>
            <a:noFill/>
            <a:ln w="9525">
              <a:noFill/>
              <a:miter lim="800000"/>
              <a:headEnd/>
              <a:tailEnd/>
            </a:ln>
          </p:spPr>
        </p:pic>
        <p:pic>
          <p:nvPicPr>
            <p:cNvPr id="24648" name="Picture 5" descr="通用交换机"/>
            <p:cNvPicPr>
              <a:picLocks noChangeAspect="1" noChangeArrowheads="1"/>
            </p:cNvPicPr>
            <p:nvPr/>
          </p:nvPicPr>
          <p:blipFill>
            <a:blip r:embed="rId3" cstate="print"/>
            <a:srcRect/>
            <a:stretch>
              <a:fillRect/>
            </a:stretch>
          </p:blipFill>
          <p:spPr bwMode="auto">
            <a:xfrm>
              <a:off x="5267324" y="3260556"/>
              <a:ext cx="588044" cy="533399"/>
            </a:xfrm>
            <a:prstGeom prst="rect">
              <a:avLst/>
            </a:prstGeom>
            <a:noFill/>
            <a:ln w="9525">
              <a:noFill/>
              <a:miter lim="800000"/>
              <a:headEnd/>
              <a:tailEnd/>
            </a:ln>
          </p:spPr>
        </p:pic>
        <p:pic>
          <p:nvPicPr>
            <p:cNvPr id="24649" name="Picture 5" descr="通用交换机"/>
            <p:cNvPicPr>
              <a:picLocks noChangeAspect="1" noChangeArrowheads="1"/>
            </p:cNvPicPr>
            <p:nvPr/>
          </p:nvPicPr>
          <p:blipFill>
            <a:blip r:embed="rId3" cstate="print"/>
            <a:srcRect/>
            <a:stretch>
              <a:fillRect/>
            </a:stretch>
          </p:blipFill>
          <p:spPr bwMode="auto">
            <a:xfrm>
              <a:off x="6895599" y="3268577"/>
              <a:ext cx="588044" cy="533399"/>
            </a:xfrm>
            <a:prstGeom prst="rect">
              <a:avLst/>
            </a:prstGeom>
            <a:noFill/>
            <a:ln w="9525">
              <a:noFill/>
              <a:miter lim="800000"/>
              <a:headEnd/>
              <a:tailEnd/>
            </a:ln>
          </p:spPr>
        </p:pic>
        <p:cxnSp>
          <p:nvCxnSpPr>
            <p:cNvPr id="32" name="直接连接符 31"/>
            <p:cNvCxnSpPr/>
            <p:nvPr/>
          </p:nvCxnSpPr>
          <p:spPr>
            <a:xfrm rot="5400000" flipH="1" flipV="1">
              <a:off x="6136491" y="2774214"/>
              <a:ext cx="793528" cy="523049"/>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pic>
          <p:nvPicPr>
            <p:cNvPr id="24651" name="Picture 6" descr="s7500e"/>
            <p:cNvPicPr>
              <a:picLocks noChangeAspect="1" noChangeArrowheads="1"/>
            </p:cNvPicPr>
            <p:nvPr/>
          </p:nvPicPr>
          <p:blipFill>
            <a:blip r:embed="rId2" cstate="print"/>
            <a:srcRect/>
            <a:stretch>
              <a:fillRect/>
            </a:stretch>
          </p:blipFill>
          <p:spPr bwMode="auto">
            <a:xfrm>
              <a:off x="6575090" y="2093492"/>
              <a:ext cx="579688" cy="709111"/>
            </a:xfrm>
            <a:prstGeom prst="rect">
              <a:avLst/>
            </a:prstGeom>
            <a:noFill/>
            <a:ln w="9525">
              <a:noFill/>
              <a:miter lim="800000"/>
              <a:headEnd/>
              <a:tailEnd/>
            </a:ln>
          </p:spPr>
        </p:pic>
        <p:pic>
          <p:nvPicPr>
            <p:cNvPr id="24652" name="Picture 5" descr="通用交换机"/>
            <p:cNvPicPr>
              <a:picLocks noChangeAspect="1" noChangeArrowheads="1"/>
            </p:cNvPicPr>
            <p:nvPr/>
          </p:nvPicPr>
          <p:blipFill>
            <a:blip r:embed="rId3" cstate="print"/>
            <a:srcRect/>
            <a:stretch>
              <a:fillRect/>
            </a:stretch>
          </p:blipFill>
          <p:spPr bwMode="auto">
            <a:xfrm>
              <a:off x="6045367" y="3260556"/>
              <a:ext cx="588044" cy="533399"/>
            </a:xfrm>
            <a:prstGeom prst="rect">
              <a:avLst/>
            </a:prstGeom>
            <a:noFill/>
            <a:ln w="9525">
              <a:noFill/>
              <a:miter lim="800000"/>
              <a:headEnd/>
              <a:tailEnd/>
            </a:ln>
          </p:spPr>
        </p:pic>
        <p:sp>
          <p:nvSpPr>
            <p:cNvPr id="35" name="椭圆 34"/>
            <p:cNvSpPr/>
            <p:nvPr/>
          </p:nvSpPr>
          <p:spPr>
            <a:xfrm>
              <a:off x="5960434" y="3165760"/>
              <a:ext cx="550197" cy="10857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椭圆 35"/>
            <p:cNvSpPr/>
            <p:nvPr/>
          </p:nvSpPr>
          <p:spPr>
            <a:xfrm>
              <a:off x="6704286" y="3165760"/>
              <a:ext cx="550197" cy="10857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655" name="TextBox 254"/>
            <p:cNvSpPr txBox="1">
              <a:spLocks noChangeArrowheads="1"/>
            </p:cNvSpPr>
            <p:nvPr/>
          </p:nvSpPr>
          <p:spPr bwMode="auto">
            <a:xfrm>
              <a:off x="4633714" y="3766081"/>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24656" name="TextBox 255"/>
            <p:cNvSpPr txBox="1">
              <a:spLocks noChangeArrowheads="1"/>
            </p:cNvSpPr>
            <p:nvPr/>
          </p:nvSpPr>
          <p:spPr bwMode="auto">
            <a:xfrm>
              <a:off x="5299464" y="3782124"/>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24657" name="TextBox 256"/>
            <p:cNvSpPr txBox="1">
              <a:spLocks noChangeArrowheads="1"/>
            </p:cNvSpPr>
            <p:nvPr/>
          </p:nvSpPr>
          <p:spPr bwMode="auto">
            <a:xfrm>
              <a:off x="6085525" y="3766083"/>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24658" name="TextBox 257"/>
            <p:cNvSpPr txBox="1">
              <a:spLocks noChangeArrowheads="1"/>
            </p:cNvSpPr>
            <p:nvPr/>
          </p:nvSpPr>
          <p:spPr bwMode="auto">
            <a:xfrm>
              <a:off x="6967842" y="3766088"/>
              <a:ext cx="628095" cy="261610"/>
            </a:xfrm>
            <a:prstGeom prst="rect">
              <a:avLst/>
            </a:prstGeom>
            <a:noFill/>
            <a:ln w="9525">
              <a:noFill/>
              <a:miter lim="800000"/>
              <a:headEnd/>
              <a:tailEnd/>
            </a:ln>
          </p:spPr>
          <p:txBody>
            <a:bodyPr>
              <a:spAutoFit/>
            </a:bodyPr>
            <a:lstStyle/>
            <a:p>
              <a:r>
                <a:rPr lang="en-US" altLang="zh-CN" sz="1100"/>
                <a:t>PE</a:t>
              </a:r>
              <a:endParaRPr lang="zh-CN" altLang="en-US" sz="1100"/>
            </a:p>
          </p:txBody>
        </p:sp>
      </p:grpSp>
      <p:sp>
        <p:nvSpPr>
          <p:cNvPr id="24582" name="任意多边形 76"/>
          <p:cNvSpPr>
            <a:spLocks/>
          </p:cNvSpPr>
          <p:nvPr/>
        </p:nvSpPr>
        <p:spPr bwMode="auto">
          <a:xfrm>
            <a:off x="1583977" y="1772444"/>
            <a:ext cx="431800" cy="1873250"/>
          </a:xfrm>
          <a:custGeom>
            <a:avLst/>
            <a:gdLst>
              <a:gd name="T0" fmla="*/ 0 w 465438"/>
              <a:gd name="T1" fmla="*/ 7051369 h 1544594"/>
              <a:gd name="T2" fmla="*/ 40708 w 465438"/>
              <a:gd name="T3" fmla="*/ 4508255 h 1544594"/>
              <a:gd name="T4" fmla="*/ 94984 w 465438"/>
              <a:gd name="T5" fmla="*/ 2311924 h 1544594"/>
              <a:gd name="T6" fmla="*/ 176398 w 465438"/>
              <a:gd name="T7" fmla="*/ 462383 h 1544594"/>
              <a:gd name="T8" fmla="*/ 244244 w 465438"/>
              <a:gd name="T9" fmla="*/ 693578 h 1544594"/>
              <a:gd name="T10" fmla="*/ 108553 w 465438"/>
              <a:gd name="T11" fmla="*/ 4623848 h 1544594"/>
              <a:gd name="T12" fmla="*/ 81415 w 465438"/>
              <a:gd name="T13" fmla="*/ 6126597 h 1544594"/>
              <a:gd name="T14" fmla="*/ 81415 w 465438"/>
              <a:gd name="T15" fmla="*/ 7224763 h 1544594"/>
              <a:gd name="T16" fmla="*/ 0 60000 65536"/>
              <a:gd name="T17" fmla="*/ 0 60000 65536"/>
              <a:gd name="T18" fmla="*/ 0 60000 65536"/>
              <a:gd name="T19" fmla="*/ 0 60000 65536"/>
              <a:gd name="T20" fmla="*/ 0 60000 65536"/>
              <a:gd name="T21" fmla="*/ 0 60000 65536"/>
              <a:gd name="T22" fmla="*/ 0 60000 65536"/>
              <a:gd name="T23" fmla="*/ 0 60000 65536"/>
              <a:gd name="T24" fmla="*/ 0 w 465438"/>
              <a:gd name="T25" fmla="*/ 0 h 1544594"/>
              <a:gd name="T26" fmla="*/ 465438 w 465438"/>
              <a:gd name="T27" fmla="*/ 1544594 h 1544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5438" h="1544594">
                <a:moveTo>
                  <a:pt x="0" y="1507524"/>
                </a:moveTo>
                <a:cubicBezTo>
                  <a:pt x="22653" y="1320113"/>
                  <a:pt x="45307" y="1132703"/>
                  <a:pt x="74140" y="963827"/>
                </a:cubicBezTo>
                <a:cubicBezTo>
                  <a:pt x="102973" y="794951"/>
                  <a:pt x="131806" y="638432"/>
                  <a:pt x="172995" y="494270"/>
                </a:cubicBezTo>
                <a:cubicBezTo>
                  <a:pt x="214184" y="350108"/>
                  <a:pt x="275968" y="156519"/>
                  <a:pt x="321276" y="98854"/>
                </a:cubicBezTo>
                <a:cubicBezTo>
                  <a:pt x="366584" y="41189"/>
                  <a:pt x="465438" y="0"/>
                  <a:pt x="444843" y="148281"/>
                </a:cubicBezTo>
                <a:cubicBezTo>
                  <a:pt x="424248" y="296562"/>
                  <a:pt x="247135" y="794951"/>
                  <a:pt x="197708" y="988540"/>
                </a:cubicBezTo>
                <a:cubicBezTo>
                  <a:pt x="148281" y="1182129"/>
                  <a:pt x="156519" y="1217140"/>
                  <a:pt x="148281" y="1309816"/>
                </a:cubicBezTo>
                <a:cubicBezTo>
                  <a:pt x="140043" y="1402492"/>
                  <a:pt x="144162" y="1473543"/>
                  <a:pt x="148281" y="1544594"/>
                </a:cubicBezTo>
              </a:path>
            </a:pathLst>
          </a:custGeom>
          <a:noFill/>
          <a:ln w="19050" cap="flat" cmpd="sng" algn="ctr">
            <a:solidFill>
              <a:schemeClr val="tx1"/>
            </a:solidFill>
            <a:prstDash val="solid"/>
            <a:round/>
            <a:headEnd type="oval" w="med" len="med"/>
            <a:tailEnd type="triangle" w="med" len="med"/>
          </a:ln>
        </p:spPr>
        <p:txBody>
          <a:bodyPr lIns="91429" tIns="45714" rIns="91429" bIns="45714"/>
          <a:lstStyle/>
          <a:p>
            <a:endParaRPr lang="zh-CN" altLang="en-US"/>
          </a:p>
        </p:txBody>
      </p:sp>
      <p:sp>
        <p:nvSpPr>
          <p:cNvPr id="24583" name="Text Box 9"/>
          <p:cNvSpPr txBox="1">
            <a:spLocks noChangeArrowheads="1"/>
          </p:cNvSpPr>
          <p:nvPr/>
        </p:nvSpPr>
        <p:spPr bwMode="auto">
          <a:xfrm>
            <a:off x="0" y="4437112"/>
            <a:ext cx="9144000" cy="1615827"/>
          </a:xfrm>
          <a:prstGeom prst="rect">
            <a:avLst/>
          </a:prstGeom>
          <a:solidFill>
            <a:schemeClr val="accent1">
              <a:lumMod val="75000"/>
            </a:schemeClr>
          </a:solidFill>
          <a:ln w="9525" algn="ctr">
            <a:noFill/>
            <a:miter lim="800000"/>
            <a:headEnd/>
            <a:tailEnd/>
          </a:ln>
        </p:spPr>
        <p:txBody>
          <a:bodyPr wrap="square">
            <a:spAutoFit/>
          </a:bodyPr>
          <a:lstStyle/>
          <a:p>
            <a:pPr algn="ctr">
              <a:lnSpc>
                <a:spcPct val="150000"/>
              </a:lnSpc>
              <a:spcBef>
                <a:spcPct val="0"/>
              </a:spcBef>
            </a:pPr>
            <a:r>
              <a:rPr kumimoji="1" lang="zh-CN" altLang="en-US" b="1" dirty="0">
                <a:solidFill>
                  <a:schemeClr val="bg1"/>
                </a:solidFill>
                <a:latin typeface="微软雅黑" pitchFamily="34" charset="-122"/>
                <a:ea typeface="微软雅黑" pitchFamily="34" charset="-122"/>
              </a:rPr>
              <a:t>集中式模型</a:t>
            </a:r>
            <a:endParaRPr kumimoji="1" lang="en-US" altLang="zh-CN" b="1" dirty="0">
              <a:solidFill>
                <a:schemeClr val="bg1"/>
              </a:solidFill>
              <a:latin typeface="微软雅黑" pitchFamily="34" charset="-122"/>
              <a:ea typeface="微软雅黑" pitchFamily="34" charset="-122"/>
            </a:endParaRPr>
          </a:p>
          <a:p>
            <a:pPr>
              <a:lnSpc>
                <a:spcPct val="150000"/>
              </a:lnSpc>
              <a:spcBef>
                <a:spcPct val="0"/>
              </a:spcBef>
              <a:buFont typeface="Wingdings" pitchFamily="2" charset="2"/>
              <a:buChar char="Ø"/>
            </a:pPr>
            <a:r>
              <a:rPr kumimoji="1" lang="zh-CN" altLang="en-US" sz="1600" b="1" dirty="0">
                <a:solidFill>
                  <a:schemeClr val="bg1"/>
                </a:solidFill>
                <a:latin typeface="Arial" pitchFamily="34" charset="0"/>
                <a:ea typeface="楷体_GB2312" pitchFamily="49" charset="-122"/>
              </a:rPr>
              <a:t>所有流量都首先到</a:t>
            </a:r>
            <a:r>
              <a:rPr kumimoji="1" lang="en-US" altLang="zh-CN" sz="1600" b="1" dirty="0">
                <a:solidFill>
                  <a:schemeClr val="bg1"/>
                </a:solidFill>
                <a:latin typeface="Arial" pitchFamily="34" charset="0"/>
                <a:ea typeface="楷体_GB2312" pitchFamily="49" charset="-122"/>
              </a:rPr>
              <a:t>CB</a:t>
            </a:r>
            <a:r>
              <a:rPr kumimoji="1" lang="zh-CN" altLang="en-US" sz="1600" b="1" dirty="0">
                <a:solidFill>
                  <a:schemeClr val="bg1"/>
                </a:solidFill>
                <a:latin typeface="Arial" pitchFamily="34" charset="0"/>
                <a:ea typeface="楷体_GB2312" pitchFamily="49" charset="-122"/>
              </a:rPr>
              <a:t>做转发决</a:t>
            </a:r>
            <a:r>
              <a:rPr kumimoji="1" lang="zh-CN" altLang="en-US" sz="1600" b="1" dirty="0" smtClean="0">
                <a:solidFill>
                  <a:schemeClr val="bg1"/>
                </a:solidFill>
                <a:latin typeface="Arial" pitchFamily="34" charset="0"/>
                <a:ea typeface="楷体_GB2312" pitchFamily="49" charset="-122"/>
              </a:rPr>
              <a:t>策</a:t>
            </a:r>
            <a:endParaRPr kumimoji="1" lang="en-US" altLang="zh-CN" sz="1600" b="1" dirty="0" smtClean="0">
              <a:solidFill>
                <a:schemeClr val="bg1"/>
              </a:solidFill>
              <a:latin typeface="Arial" pitchFamily="34" charset="0"/>
              <a:ea typeface="楷体_GB2312" pitchFamily="49" charset="-122"/>
            </a:endParaRPr>
          </a:p>
          <a:p>
            <a:pPr>
              <a:lnSpc>
                <a:spcPct val="150000"/>
              </a:lnSpc>
              <a:spcBef>
                <a:spcPct val="0"/>
              </a:spcBef>
              <a:buClrTx/>
              <a:buSzTx/>
              <a:buFont typeface="Wingdings" pitchFamily="2" charset="2"/>
              <a:buChar char="Ø"/>
            </a:pPr>
            <a:r>
              <a:rPr kumimoji="1" lang="en-US" altLang="zh-CN" sz="1600" b="1" dirty="0" smtClean="0">
                <a:solidFill>
                  <a:schemeClr val="bg1"/>
                </a:solidFill>
                <a:latin typeface="Arial" pitchFamily="34" charset="0"/>
                <a:ea typeface="楷体_GB2312" pitchFamily="49" charset="-122"/>
              </a:rPr>
              <a:t> </a:t>
            </a:r>
            <a:r>
              <a:rPr kumimoji="1" lang="zh-CN" altLang="en-US" sz="1600" b="1" dirty="0" smtClean="0">
                <a:solidFill>
                  <a:schemeClr val="bg1"/>
                </a:solidFill>
                <a:latin typeface="Arial" pitchFamily="34" charset="0"/>
                <a:ea typeface="楷体_GB2312" pitchFamily="49" charset="-122"/>
              </a:rPr>
              <a:t>此模型需耗用较大的</a:t>
            </a:r>
            <a:r>
              <a:rPr kumimoji="1" lang="en-US" altLang="zh-CN" sz="1600" b="1" dirty="0" smtClean="0">
                <a:solidFill>
                  <a:schemeClr val="bg1"/>
                </a:solidFill>
                <a:latin typeface="Arial" pitchFamily="34" charset="0"/>
                <a:ea typeface="楷体_GB2312" pitchFamily="49" charset="-122"/>
              </a:rPr>
              <a:t>CB</a:t>
            </a:r>
            <a:r>
              <a:rPr kumimoji="1" lang="zh-CN" altLang="en-US" sz="1600" b="1" dirty="0" smtClean="0">
                <a:solidFill>
                  <a:schemeClr val="bg1"/>
                </a:solidFill>
                <a:latin typeface="Arial" pitchFamily="34" charset="0"/>
                <a:ea typeface="楷体_GB2312" pitchFamily="49" charset="-122"/>
              </a:rPr>
              <a:t>资源，对</a:t>
            </a:r>
            <a:r>
              <a:rPr kumimoji="1" lang="en-US" altLang="zh-CN" sz="1600" b="1" dirty="0" smtClean="0">
                <a:solidFill>
                  <a:schemeClr val="bg1"/>
                </a:solidFill>
                <a:latin typeface="Arial" pitchFamily="34" charset="0"/>
                <a:ea typeface="楷体_GB2312" pitchFamily="49" charset="-122"/>
              </a:rPr>
              <a:t>CB</a:t>
            </a:r>
            <a:r>
              <a:rPr kumimoji="1" lang="zh-CN" altLang="en-US" sz="1600" b="1" dirty="0" smtClean="0">
                <a:solidFill>
                  <a:schemeClr val="bg1"/>
                </a:solidFill>
                <a:latin typeface="Arial" pitchFamily="34" charset="0"/>
                <a:ea typeface="楷体_GB2312" pitchFamily="49" charset="-122"/>
              </a:rPr>
              <a:t>侧性能有较高要求</a:t>
            </a:r>
            <a:endParaRPr kumimoji="1" lang="en-US" altLang="zh-CN" sz="1600" b="1" dirty="0">
              <a:solidFill>
                <a:schemeClr val="bg1"/>
              </a:solidFill>
              <a:latin typeface="Arial" pitchFamily="34" charset="0"/>
              <a:ea typeface="楷体_GB2312" pitchFamily="49" charset="-122"/>
            </a:endParaRPr>
          </a:p>
          <a:p>
            <a:pPr>
              <a:lnSpc>
                <a:spcPct val="150000"/>
              </a:lnSpc>
              <a:spcBef>
                <a:spcPct val="0"/>
              </a:spcBef>
              <a:buClrTx/>
              <a:buSzTx/>
              <a:buFont typeface="Wingdings" pitchFamily="2" charset="2"/>
              <a:buChar char="Ø"/>
            </a:pPr>
            <a:r>
              <a:rPr kumimoji="1" lang="zh-CN" altLang="en-US" sz="1600" b="1" dirty="0" smtClean="0">
                <a:solidFill>
                  <a:schemeClr val="bg1"/>
                </a:solidFill>
                <a:latin typeface="Arial" pitchFamily="34" charset="0"/>
                <a:ea typeface="楷体_GB2312" pitchFamily="49" charset="-122"/>
              </a:rPr>
              <a:t>此模</a:t>
            </a:r>
            <a:r>
              <a:rPr kumimoji="1" lang="zh-CN" altLang="en-US" sz="1600" b="1" dirty="0">
                <a:solidFill>
                  <a:schemeClr val="bg1"/>
                </a:solidFill>
                <a:latin typeface="Arial" pitchFamily="34" charset="0"/>
                <a:ea typeface="楷体_GB2312" pitchFamily="49" charset="-122"/>
              </a:rPr>
              <a:t>型下</a:t>
            </a:r>
            <a:r>
              <a:rPr kumimoji="1" lang="en-US" altLang="zh-CN" sz="1600" b="1" dirty="0">
                <a:solidFill>
                  <a:schemeClr val="bg1"/>
                </a:solidFill>
                <a:latin typeface="Arial" pitchFamily="34" charset="0"/>
                <a:ea typeface="楷体_GB2312" pitchFamily="49" charset="-122"/>
              </a:rPr>
              <a:t>PE</a:t>
            </a:r>
            <a:r>
              <a:rPr kumimoji="1" lang="zh-CN" altLang="en-US" sz="1600" b="1" dirty="0">
                <a:solidFill>
                  <a:schemeClr val="bg1"/>
                </a:solidFill>
                <a:latin typeface="Arial" pitchFamily="34" charset="0"/>
                <a:ea typeface="楷体_GB2312" pitchFamily="49" charset="-122"/>
              </a:rPr>
              <a:t>不需要太强能力，设备成本低</a:t>
            </a:r>
          </a:p>
        </p:txBody>
      </p:sp>
      <p:sp>
        <p:nvSpPr>
          <p:cNvPr id="24584" name="任意多边形 78"/>
          <p:cNvSpPr>
            <a:spLocks/>
          </p:cNvSpPr>
          <p:nvPr/>
        </p:nvSpPr>
        <p:spPr bwMode="auto">
          <a:xfrm>
            <a:off x="1331664" y="1556792"/>
            <a:ext cx="2425700" cy="2008188"/>
          </a:xfrm>
          <a:custGeom>
            <a:avLst/>
            <a:gdLst>
              <a:gd name="T0" fmla="*/ 0 w 2426043"/>
              <a:gd name="T1" fmla="*/ 2272914 h 1958546"/>
              <a:gd name="T2" fmla="*/ 61721 w 2426043"/>
              <a:gd name="T3" fmla="*/ 1306361 h 1958546"/>
              <a:gd name="T4" fmla="*/ 320961 w 2426043"/>
              <a:gd name="T5" fmla="*/ 188781 h 1958546"/>
              <a:gd name="T6" fmla="*/ 543159 w 2426043"/>
              <a:gd name="T7" fmla="*/ 173677 h 1958546"/>
              <a:gd name="T8" fmla="*/ 1024596 w 2426043"/>
              <a:gd name="T9" fmla="*/ 566341 h 1958546"/>
              <a:gd name="T10" fmla="*/ 2197332 w 2426043"/>
              <a:gd name="T11" fmla="*/ 1276155 h 1958546"/>
              <a:gd name="T12" fmla="*/ 2382502 w 2426043"/>
              <a:gd name="T13" fmla="*/ 1789637 h 1958546"/>
              <a:gd name="T14" fmla="*/ 2382502 w 2426043"/>
              <a:gd name="T15" fmla="*/ 2393737 h 1958546"/>
              <a:gd name="T16" fmla="*/ 0 60000 65536"/>
              <a:gd name="T17" fmla="*/ 0 60000 65536"/>
              <a:gd name="T18" fmla="*/ 0 60000 65536"/>
              <a:gd name="T19" fmla="*/ 0 60000 65536"/>
              <a:gd name="T20" fmla="*/ 0 60000 65536"/>
              <a:gd name="T21" fmla="*/ 0 60000 65536"/>
              <a:gd name="T22" fmla="*/ 0 60000 65536"/>
              <a:gd name="T23" fmla="*/ 0 60000 65536"/>
              <a:gd name="T24" fmla="*/ 0 w 2426043"/>
              <a:gd name="T25" fmla="*/ 0 h 1958546"/>
              <a:gd name="T26" fmla="*/ 2426043 w 2426043"/>
              <a:gd name="T27" fmla="*/ 1958546 h 19585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6043" h="1958546">
                <a:moveTo>
                  <a:pt x="0" y="1859692"/>
                </a:moveTo>
                <a:cubicBezTo>
                  <a:pt x="4119" y="1606378"/>
                  <a:pt x="8238" y="1353064"/>
                  <a:pt x="61784" y="1068859"/>
                </a:cubicBezTo>
                <a:cubicBezTo>
                  <a:pt x="115330" y="784654"/>
                  <a:pt x="240957" y="308918"/>
                  <a:pt x="321276" y="154459"/>
                </a:cubicBezTo>
                <a:cubicBezTo>
                  <a:pt x="401595" y="0"/>
                  <a:pt x="426309" y="90616"/>
                  <a:pt x="543698" y="142102"/>
                </a:cubicBezTo>
                <a:cubicBezTo>
                  <a:pt x="661087" y="193588"/>
                  <a:pt x="749644" y="313037"/>
                  <a:pt x="1025611" y="463378"/>
                </a:cubicBezTo>
                <a:cubicBezTo>
                  <a:pt x="1301578" y="613719"/>
                  <a:pt x="1972963" y="877330"/>
                  <a:pt x="2199503" y="1044146"/>
                </a:cubicBezTo>
                <a:cubicBezTo>
                  <a:pt x="2426043" y="1210962"/>
                  <a:pt x="2353962" y="1311875"/>
                  <a:pt x="2384854" y="1464275"/>
                </a:cubicBezTo>
                <a:cubicBezTo>
                  <a:pt x="2415746" y="1616675"/>
                  <a:pt x="2400300" y="1787610"/>
                  <a:pt x="2384854" y="1958546"/>
                </a:cubicBezTo>
              </a:path>
            </a:pathLst>
          </a:custGeom>
          <a:noFill/>
          <a:ln w="19050" cap="flat" cmpd="sng" algn="ctr">
            <a:solidFill>
              <a:schemeClr val="tx1"/>
            </a:solidFill>
            <a:prstDash val="solid"/>
            <a:round/>
            <a:headEnd type="oval" w="med" len="med"/>
            <a:tailEnd type="triangle" w="med" len="med"/>
          </a:ln>
        </p:spPr>
        <p:txBody>
          <a:bodyPr lIns="91429" tIns="45714" rIns="91429" bIns="45714"/>
          <a:lstStyle/>
          <a:p>
            <a:endParaRPr lang="zh-CN" altLang="en-US"/>
          </a:p>
        </p:txBody>
      </p:sp>
    </p:spTree>
    <p:extLst>
      <p:ext uri="{BB962C8B-B14F-4D97-AF65-F5344CB8AC3E}">
        <p14:creationId xmlns:p14="http://schemas.microsoft.com/office/powerpoint/2010/main" val="356889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9"/>
          <p:cNvSpPr txBox="1">
            <a:spLocks noChangeArrowheads="1"/>
          </p:cNvSpPr>
          <p:nvPr/>
        </p:nvSpPr>
        <p:spPr bwMode="auto">
          <a:xfrm>
            <a:off x="0" y="4333453"/>
            <a:ext cx="9144000" cy="1615827"/>
          </a:xfrm>
          <a:prstGeom prst="rect">
            <a:avLst/>
          </a:prstGeom>
          <a:solidFill>
            <a:schemeClr val="accent1">
              <a:lumMod val="75000"/>
            </a:schemeClr>
          </a:solidFill>
          <a:ln w="9525" algn="ctr">
            <a:noFill/>
            <a:miter lim="800000"/>
            <a:headEnd/>
            <a:tailEnd/>
          </a:ln>
        </p:spPr>
        <p:txBody>
          <a:bodyPr wrap="square">
            <a:spAutoFit/>
          </a:bodyPr>
          <a:lstStyle/>
          <a:p>
            <a:pPr algn="ctr">
              <a:lnSpc>
                <a:spcPct val="150000"/>
              </a:lnSpc>
              <a:spcBef>
                <a:spcPct val="0"/>
              </a:spcBef>
              <a:buClrTx/>
              <a:buSzTx/>
            </a:pPr>
            <a:r>
              <a:rPr kumimoji="1" lang="en-US" altLang="zh-CN" b="1" dirty="0">
                <a:solidFill>
                  <a:schemeClr val="bg1"/>
                </a:solidFill>
                <a:latin typeface="微软雅黑" pitchFamily="34" charset="-122"/>
                <a:ea typeface="微软雅黑" pitchFamily="34" charset="-122"/>
              </a:rPr>
              <a:t>PE</a:t>
            </a:r>
            <a:r>
              <a:rPr kumimoji="1" lang="zh-CN" altLang="en-US" b="1" dirty="0">
                <a:solidFill>
                  <a:schemeClr val="bg1"/>
                </a:solidFill>
                <a:latin typeface="微软雅黑" pitchFamily="34" charset="-122"/>
                <a:ea typeface="微软雅黑" pitchFamily="34" charset="-122"/>
              </a:rPr>
              <a:t>本地转发模型</a:t>
            </a:r>
            <a:endParaRPr kumimoji="1" lang="en-US" altLang="zh-CN" b="1"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en-US" altLang="zh-CN" sz="1600" b="1" dirty="0">
                <a:solidFill>
                  <a:schemeClr val="bg1"/>
                </a:solidFill>
                <a:latin typeface="Arial" pitchFamily="34" charset="0"/>
                <a:ea typeface="楷体_GB2312" pitchFamily="49" charset="-122"/>
              </a:rPr>
              <a:t>PE</a:t>
            </a:r>
            <a:r>
              <a:rPr kumimoji="1" lang="zh-CN" altLang="en-US" sz="1600" b="1" dirty="0">
                <a:solidFill>
                  <a:schemeClr val="bg1"/>
                </a:solidFill>
                <a:latin typeface="Arial" pitchFamily="34" charset="0"/>
                <a:ea typeface="楷体_GB2312" pitchFamily="49" charset="-122"/>
              </a:rPr>
              <a:t>对本地流量（见前文定义）做转发决策；其他流量统一到</a:t>
            </a:r>
            <a:r>
              <a:rPr kumimoji="1" lang="en-US" altLang="zh-CN" sz="1600" b="1" dirty="0">
                <a:solidFill>
                  <a:schemeClr val="bg1"/>
                </a:solidFill>
                <a:latin typeface="Arial" pitchFamily="34" charset="0"/>
                <a:ea typeface="楷体_GB2312" pitchFamily="49" charset="-122"/>
              </a:rPr>
              <a:t>CB</a:t>
            </a:r>
            <a:r>
              <a:rPr kumimoji="1" lang="zh-CN" altLang="en-US" sz="1600" b="1" dirty="0">
                <a:solidFill>
                  <a:schemeClr val="bg1"/>
                </a:solidFill>
                <a:latin typeface="Arial" pitchFamily="34" charset="0"/>
                <a:ea typeface="楷体_GB2312" pitchFamily="49" charset="-122"/>
              </a:rPr>
              <a:t>做转发决策</a:t>
            </a:r>
            <a:endParaRPr kumimoji="1" lang="en-US" altLang="zh-CN" sz="1600" b="1" dirty="0">
              <a:solidFill>
                <a:schemeClr val="bg1"/>
              </a:solidFill>
              <a:latin typeface="Arial" pitchFamily="34" charset="0"/>
              <a:ea typeface="楷体_GB2312" pitchFamily="49" charset="-122"/>
            </a:endParaRPr>
          </a:p>
          <a:p>
            <a:pPr>
              <a:lnSpc>
                <a:spcPct val="150000"/>
              </a:lnSpc>
              <a:spcBef>
                <a:spcPct val="0"/>
              </a:spcBef>
              <a:buClrTx/>
              <a:buSzTx/>
              <a:buFont typeface="Wingdings" pitchFamily="2" charset="2"/>
              <a:buChar char="Ø"/>
            </a:pPr>
            <a:r>
              <a:rPr kumimoji="1" lang="zh-CN" altLang="en-US" sz="1600" b="1" dirty="0">
                <a:solidFill>
                  <a:schemeClr val="bg1"/>
                </a:solidFill>
                <a:latin typeface="Arial" pitchFamily="34" charset="0"/>
                <a:ea typeface="楷体_GB2312" pitchFamily="49" charset="-122"/>
              </a:rPr>
              <a:t>这种模型综合了集中式模型和分布式模型的优点，</a:t>
            </a:r>
            <a:r>
              <a:rPr kumimoji="1" lang="en-US" altLang="zh-CN" sz="1600" b="1" dirty="0">
                <a:solidFill>
                  <a:schemeClr val="bg1"/>
                </a:solidFill>
                <a:latin typeface="Arial" pitchFamily="34" charset="0"/>
                <a:ea typeface="楷体_GB2312" pitchFamily="49" charset="-122"/>
              </a:rPr>
              <a:t>PE</a:t>
            </a:r>
            <a:r>
              <a:rPr kumimoji="1" lang="zh-CN" altLang="en-US" sz="1600" b="1" dirty="0">
                <a:solidFill>
                  <a:schemeClr val="bg1"/>
                </a:solidFill>
                <a:latin typeface="Arial" pitchFamily="34" charset="0"/>
                <a:ea typeface="楷体_GB2312" pitchFamily="49" charset="-122"/>
              </a:rPr>
              <a:t>为低性能盒式设备，但本地流量</a:t>
            </a:r>
            <a:r>
              <a:rPr kumimoji="1" lang="en-US" altLang="zh-CN" sz="1600" b="1" dirty="0">
                <a:solidFill>
                  <a:schemeClr val="bg1"/>
                </a:solidFill>
                <a:latin typeface="Arial" pitchFamily="34" charset="0"/>
                <a:ea typeface="楷体_GB2312" pitchFamily="49" charset="-122"/>
              </a:rPr>
              <a:t>PE</a:t>
            </a:r>
            <a:r>
              <a:rPr kumimoji="1" lang="zh-CN" altLang="en-US" sz="1600" b="1" dirty="0">
                <a:solidFill>
                  <a:schemeClr val="bg1"/>
                </a:solidFill>
                <a:latin typeface="Arial" pitchFamily="34" charset="0"/>
                <a:ea typeface="楷体_GB2312" pitchFamily="49" charset="-122"/>
              </a:rPr>
              <a:t>自己完成转发决策和转发，减轻了上行带宽压力以及</a:t>
            </a:r>
            <a:r>
              <a:rPr kumimoji="1" lang="en-US" altLang="zh-CN" sz="1600" b="1" dirty="0">
                <a:solidFill>
                  <a:schemeClr val="bg1"/>
                </a:solidFill>
                <a:latin typeface="Arial" pitchFamily="34" charset="0"/>
                <a:ea typeface="楷体_GB2312" pitchFamily="49" charset="-122"/>
              </a:rPr>
              <a:t>CB</a:t>
            </a:r>
            <a:r>
              <a:rPr kumimoji="1" lang="zh-CN" altLang="en-US" sz="1600" b="1" dirty="0">
                <a:solidFill>
                  <a:schemeClr val="bg1"/>
                </a:solidFill>
                <a:latin typeface="Arial" pitchFamily="34" charset="0"/>
                <a:ea typeface="楷体_GB2312" pitchFamily="49" charset="-122"/>
              </a:rPr>
              <a:t>的处理压力</a:t>
            </a:r>
          </a:p>
        </p:txBody>
      </p:sp>
      <p:grpSp>
        <p:nvGrpSpPr>
          <p:cNvPr id="64" name="组合 63"/>
          <p:cNvGrpSpPr/>
          <p:nvPr/>
        </p:nvGrpSpPr>
        <p:grpSpPr>
          <a:xfrm>
            <a:off x="611560" y="908720"/>
            <a:ext cx="7848872" cy="3240360"/>
            <a:chOff x="2987675" y="1052737"/>
            <a:chExt cx="2808288" cy="2520949"/>
          </a:xfrm>
        </p:grpSpPr>
        <p:cxnSp>
          <p:nvCxnSpPr>
            <p:cNvPr id="42" name="直接连接符 41"/>
            <p:cNvCxnSpPr/>
            <p:nvPr/>
          </p:nvCxnSpPr>
          <p:spPr bwMode="auto">
            <a:xfrm rot="5400000" flipH="1" flipV="1">
              <a:off x="3022600" y="2162399"/>
              <a:ext cx="877887" cy="38258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43" name="直接连接符 42"/>
            <p:cNvCxnSpPr/>
            <p:nvPr/>
          </p:nvCxnSpPr>
          <p:spPr bwMode="auto">
            <a:xfrm flipV="1">
              <a:off x="3903663" y="1890936"/>
              <a:ext cx="1203325" cy="9318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44" name="直接连接符 43"/>
            <p:cNvCxnSpPr/>
            <p:nvPr/>
          </p:nvCxnSpPr>
          <p:spPr bwMode="auto">
            <a:xfrm flipV="1">
              <a:off x="3311525" y="1871886"/>
              <a:ext cx="1830388" cy="82550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45" name="直接连接符 44"/>
            <p:cNvCxnSpPr/>
            <p:nvPr/>
          </p:nvCxnSpPr>
          <p:spPr bwMode="auto">
            <a:xfrm rot="16200000" flipH="1">
              <a:off x="3354388" y="2152874"/>
              <a:ext cx="868362" cy="525462"/>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46" name="直接连接符 45"/>
            <p:cNvCxnSpPr/>
            <p:nvPr/>
          </p:nvCxnSpPr>
          <p:spPr bwMode="auto">
            <a:xfrm rot="16200000" flipV="1">
              <a:off x="4834732" y="2188593"/>
              <a:ext cx="895350" cy="3476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47" name="直接连接符 46"/>
            <p:cNvCxnSpPr/>
            <p:nvPr/>
          </p:nvCxnSpPr>
          <p:spPr bwMode="auto">
            <a:xfrm rot="10800000">
              <a:off x="3573463" y="2009999"/>
              <a:ext cx="1138237" cy="763587"/>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48" name="直接连接符 47"/>
            <p:cNvCxnSpPr/>
            <p:nvPr/>
          </p:nvCxnSpPr>
          <p:spPr bwMode="auto">
            <a:xfrm rot="10800000">
              <a:off x="3582988" y="1914749"/>
              <a:ext cx="1874837" cy="889001"/>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49" name="椭圆 48"/>
            <p:cNvSpPr/>
            <p:nvPr/>
          </p:nvSpPr>
          <p:spPr bwMode="auto">
            <a:xfrm>
              <a:off x="3281363" y="2465611"/>
              <a:ext cx="484187" cy="1301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椭圆 49"/>
            <p:cNvSpPr/>
            <p:nvPr/>
          </p:nvSpPr>
          <p:spPr bwMode="auto">
            <a:xfrm>
              <a:off x="3790950" y="2543399"/>
              <a:ext cx="482600" cy="1285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17" name="TextBox 163"/>
            <p:cNvSpPr txBox="1">
              <a:spLocks noChangeArrowheads="1"/>
            </p:cNvSpPr>
            <p:nvPr/>
          </p:nvSpPr>
          <p:spPr bwMode="auto">
            <a:xfrm>
              <a:off x="5414567" y="1673079"/>
              <a:ext cx="381396" cy="364466"/>
            </a:xfrm>
            <a:prstGeom prst="rect">
              <a:avLst/>
            </a:prstGeom>
            <a:noFill/>
            <a:ln w="9525">
              <a:noFill/>
              <a:miter lim="800000"/>
              <a:headEnd/>
              <a:tailEnd/>
            </a:ln>
          </p:spPr>
          <p:txBody>
            <a:bodyPr wrap="none">
              <a:spAutoFit/>
            </a:bodyPr>
            <a:lstStyle/>
            <a:p>
              <a:r>
                <a:rPr lang="en-US" altLang="zh-CN" sz="1400"/>
                <a:t>CB</a:t>
              </a:r>
              <a:endParaRPr lang="zh-CN" altLang="en-US" sz="1400"/>
            </a:p>
          </p:txBody>
        </p:sp>
        <p:sp>
          <p:nvSpPr>
            <p:cNvPr id="25618" name="Line 82"/>
            <p:cNvSpPr>
              <a:spLocks noChangeShapeType="1"/>
            </p:cNvSpPr>
            <p:nvPr/>
          </p:nvSpPr>
          <p:spPr bwMode="auto">
            <a:xfrm flipV="1">
              <a:off x="3454644" y="1564763"/>
              <a:ext cx="1810198" cy="15040"/>
            </a:xfrm>
            <a:prstGeom prst="line">
              <a:avLst/>
            </a:prstGeom>
            <a:noFill/>
            <a:ln w="19050">
              <a:solidFill>
                <a:srgbClr val="FF0000"/>
              </a:solidFill>
              <a:round/>
              <a:headEnd/>
              <a:tailEnd/>
            </a:ln>
          </p:spPr>
          <p:txBody>
            <a:bodyPr/>
            <a:lstStyle/>
            <a:p>
              <a:endParaRPr lang="zh-CN" altLang="en-US"/>
            </a:p>
          </p:txBody>
        </p:sp>
        <p:sp>
          <p:nvSpPr>
            <p:cNvPr id="25619" name="Line 83"/>
            <p:cNvSpPr>
              <a:spLocks noChangeShapeType="1"/>
            </p:cNvSpPr>
            <p:nvPr/>
          </p:nvSpPr>
          <p:spPr bwMode="auto">
            <a:xfrm flipV="1">
              <a:off x="3454644" y="1651247"/>
              <a:ext cx="1810198" cy="15040"/>
            </a:xfrm>
            <a:prstGeom prst="line">
              <a:avLst/>
            </a:prstGeom>
            <a:noFill/>
            <a:ln w="19050">
              <a:solidFill>
                <a:srgbClr val="FF0000"/>
              </a:solidFill>
              <a:round/>
              <a:headEnd/>
              <a:tailEnd/>
            </a:ln>
          </p:spPr>
          <p:txBody>
            <a:bodyPr/>
            <a:lstStyle/>
            <a:p>
              <a:endParaRPr lang="zh-CN" altLang="en-US"/>
            </a:p>
          </p:txBody>
        </p:sp>
        <p:cxnSp>
          <p:nvCxnSpPr>
            <p:cNvPr id="54" name="直接连接符 53"/>
            <p:cNvCxnSpPr/>
            <p:nvPr/>
          </p:nvCxnSpPr>
          <p:spPr bwMode="auto">
            <a:xfrm>
              <a:off x="2994025" y="1649635"/>
              <a:ext cx="422275" cy="142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bwMode="auto">
            <a:xfrm flipV="1">
              <a:off x="3040063" y="1576611"/>
              <a:ext cx="355600" cy="47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auto">
            <a:xfrm flipV="1">
              <a:off x="5302250" y="1652811"/>
              <a:ext cx="422275" cy="1111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auto">
            <a:xfrm>
              <a:off x="5316538" y="1576611"/>
              <a:ext cx="365125" cy="635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auto">
            <a:xfrm rot="10800000">
              <a:off x="3046413" y="1141635"/>
              <a:ext cx="2611437" cy="317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rot="5400000">
              <a:off x="2820988" y="1360711"/>
              <a:ext cx="439738" cy="15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rot="5400000" flipH="1" flipV="1">
              <a:off x="5449888" y="1363885"/>
              <a:ext cx="433388" cy="15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rot="5400000" flipH="1" flipV="1">
              <a:off x="5423694" y="1351981"/>
              <a:ext cx="600075" cy="15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rot="10800000">
              <a:off x="2997200" y="1057499"/>
              <a:ext cx="2722563" cy="317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bwMode="auto">
            <a:xfrm rot="5400000">
              <a:off x="2692400" y="1360710"/>
              <a:ext cx="592138"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5630" name="Picture 6" descr="s7500e"/>
            <p:cNvPicPr>
              <a:picLocks noChangeAspect="1" noChangeArrowheads="1"/>
            </p:cNvPicPr>
            <p:nvPr/>
          </p:nvPicPr>
          <p:blipFill>
            <a:blip r:embed="rId2" cstate="print"/>
            <a:srcRect/>
            <a:stretch>
              <a:fillRect/>
            </a:stretch>
          </p:blipFill>
          <p:spPr bwMode="auto">
            <a:xfrm>
              <a:off x="3281601" y="1263954"/>
              <a:ext cx="508467" cy="839822"/>
            </a:xfrm>
            <a:prstGeom prst="rect">
              <a:avLst/>
            </a:prstGeom>
            <a:noFill/>
            <a:ln w="9525">
              <a:noFill/>
              <a:miter lim="800000"/>
              <a:headEnd/>
              <a:tailEnd/>
            </a:ln>
          </p:spPr>
        </p:pic>
        <p:pic>
          <p:nvPicPr>
            <p:cNvPr id="25631" name="Picture 5" descr="通用交换机"/>
            <p:cNvPicPr>
              <a:picLocks noChangeAspect="1" noChangeArrowheads="1"/>
            </p:cNvPicPr>
            <p:nvPr/>
          </p:nvPicPr>
          <p:blipFill>
            <a:blip r:embed="rId3" cstate="print"/>
            <a:srcRect/>
            <a:stretch>
              <a:fillRect/>
            </a:stretch>
          </p:blipFill>
          <p:spPr bwMode="auto">
            <a:xfrm>
              <a:off x="3112454" y="2608146"/>
              <a:ext cx="515797" cy="631721"/>
            </a:xfrm>
            <a:prstGeom prst="rect">
              <a:avLst/>
            </a:prstGeom>
            <a:noFill/>
            <a:ln w="9525">
              <a:noFill/>
              <a:miter lim="800000"/>
              <a:headEnd/>
              <a:tailEnd/>
            </a:ln>
          </p:spPr>
        </p:pic>
        <p:pic>
          <p:nvPicPr>
            <p:cNvPr id="25632" name="Picture 5" descr="通用交换机"/>
            <p:cNvPicPr>
              <a:picLocks noChangeAspect="1" noChangeArrowheads="1"/>
            </p:cNvPicPr>
            <p:nvPr/>
          </p:nvPicPr>
          <p:blipFill>
            <a:blip r:embed="rId3" cstate="print"/>
            <a:srcRect/>
            <a:stretch>
              <a:fillRect/>
            </a:stretch>
          </p:blipFill>
          <p:spPr bwMode="auto">
            <a:xfrm>
              <a:off x="3738621" y="2646144"/>
              <a:ext cx="515797" cy="631721"/>
            </a:xfrm>
            <a:prstGeom prst="rect">
              <a:avLst/>
            </a:prstGeom>
            <a:noFill/>
            <a:ln w="9525">
              <a:noFill/>
              <a:miter lim="800000"/>
              <a:headEnd/>
              <a:tailEnd/>
            </a:ln>
          </p:spPr>
        </p:pic>
        <p:pic>
          <p:nvPicPr>
            <p:cNvPr id="25633" name="Picture 5" descr="通用交换机"/>
            <p:cNvPicPr>
              <a:picLocks noChangeAspect="1" noChangeArrowheads="1"/>
            </p:cNvPicPr>
            <p:nvPr/>
          </p:nvPicPr>
          <p:blipFill>
            <a:blip r:embed="rId3" cstate="print"/>
            <a:srcRect/>
            <a:stretch>
              <a:fillRect/>
            </a:stretch>
          </p:blipFill>
          <p:spPr bwMode="auto">
            <a:xfrm>
              <a:off x="5166846" y="2655643"/>
              <a:ext cx="515797" cy="631721"/>
            </a:xfrm>
            <a:prstGeom prst="rect">
              <a:avLst/>
            </a:prstGeom>
            <a:noFill/>
            <a:ln w="9525">
              <a:noFill/>
              <a:miter lim="800000"/>
              <a:headEnd/>
              <a:tailEnd/>
            </a:ln>
          </p:spPr>
        </p:pic>
        <p:cxnSp>
          <p:nvCxnSpPr>
            <p:cNvPr id="68" name="直接连接符 67"/>
            <p:cNvCxnSpPr/>
            <p:nvPr/>
          </p:nvCxnSpPr>
          <p:spPr bwMode="auto">
            <a:xfrm rot="5400000" flipH="1" flipV="1">
              <a:off x="4379119" y="2150492"/>
              <a:ext cx="939800" cy="45878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pic>
          <p:nvPicPr>
            <p:cNvPr id="25635" name="Picture 6" descr="s7500e"/>
            <p:cNvPicPr>
              <a:picLocks noChangeAspect="1" noChangeArrowheads="1"/>
            </p:cNvPicPr>
            <p:nvPr/>
          </p:nvPicPr>
          <p:blipFill>
            <a:blip r:embed="rId2" cstate="print"/>
            <a:srcRect/>
            <a:stretch>
              <a:fillRect/>
            </a:stretch>
          </p:blipFill>
          <p:spPr bwMode="auto">
            <a:xfrm>
              <a:off x="4885715" y="1263953"/>
              <a:ext cx="508467" cy="839822"/>
            </a:xfrm>
            <a:prstGeom prst="rect">
              <a:avLst/>
            </a:prstGeom>
            <a:noFill/>
            <a:ln w="9525">
              <a:noFill/>
              <a:miter lim="800000"/>
              <a:headEnd/>
              <a:tailEnd/>
            </a:ln>
          </p:spPr>
        </p:pic>
        <p:pic>
          <p:nvPicPr>
            <p:cNvPr id="25636" name="Picture 5" descr="通用交换机"/>
            <p:cNvPicPr>
              <a:picLocks noChangeAspect="1" noChangeArrowheads="1"/>
            </p:cNvPicPr>
            <p:nvPr/>
          </p:nvPicPr>
          <p:blipFill>
            <a:blip r:embed="rId3" cstate="print"/>
            <a:srcRect/>
            <a:stretch>
              <a:fillRect/>
            </a:stretch>
          </p:blipFill>
          <p:spPr bwMode="auto">
            <a:xfrm>
              <a:off x="4421073" y="2646144"/>
              <a:ext cx="515797" cy="631721"/>
            </a:xfrm>
            <a:prstGeom prst="rect">
              <a:avLst/>
            </a:prstGeom>
            <a:noFill/>
            <a:ln w="9525">
              <a:noFill/>
              <a:miter lim="800000"/>
              <a:headEnd/>
              <a:tailEnd/>
            </a:ln>
          </p:spPr>
        </p:pic>
        <p:sp>
          <p:nvSpPr>
            <p:cNvPr id="71" name="椭圆 70"/>
            <p:cNvSpPr/>
            <p:nvPr/>
          </p:nvSpPr>
          <p:spPr bwMode="auto">
            <a:xfrm>
              <a:off x="4346575" y="2533874"/>
              <a:ext cx="482600" cy="1285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椭圆 71"/>
            <p:cNvSpPr/>
            <p:nvPr/>
          </p:nvSpPr>
          <p:spPr bwMode="auto">
            <a:xfrm>
              <a:off x="4999038" y="2533874"/>
              <a:ext cx="482600" cy="1285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39" name="TextBox 254"/>
            <p:cNvSpPr txBox="1">
              <a:spLocks noChangeArrowheads="1"/>
            </p:cNvSpPr>
            <p:nvPr/>
          </p:nvSpPr>
          <p:spPr bwMode="auto">
            <a:xfrm>
              <a:off x="3182856" y="3244853"/>
              <a:ext cx="550927" cy="309833"/>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25640" name="TextBox 255"/>
            <p:cNvSpPr txBox="1">
              <a:spLocks noChangeArrowheads="1"/>
            </p:cNvSpPr>
            <p:nvPr/>
          </p:nvSpPr>
          <p:spPr bwMode="auto">
            <a:xfrm>
              <a:off x="3766812" y="3263853"/>
              <a:ext cx="550927" cy="309833"/>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25641" name="TextBox 256"/>
            <p:cNvSpPr txBox="1">
              <a:spLocks noChangeArrowheads="1"/>
            </p:cNvSpPr>
            <p:nvPr/>
          </p:nvSpPr>
          <p:spPr bwMode="auto">
            <a:xfrm>
              <a:off x="4456298" y="3244855"/>
              <a:ext cx="550927" cy="309833"/>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25642" name="TextBox 257"/>
            <p:cNvSpPr txBox="1">
              <a:spLocks noChangeArrowheads="1"/>
            </p:cNvSpPr>
            <p:nvPr/>
          </p:nvSpPr>
          <p:spPr bwMode="auto">
            <a:xfrm>
              <a:off x="5230213" y="3244861"/>
              <a:ext cx="550927" cy="309833"/>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25606" name="任意多边形 80"/>
            <p:cNvSpPr>
              <a:spLocks/>
            </p:cNvSpPr>
            <p:nvPr/>
          </p:nvSpPr>
          <p:spPr bwMode="auto">
            <a:xfrm>
              <a:off x="3276600" y="2781524"/>
              <a:ext cx="227013" cy="692150"/>
            </a:xfrm>
            <a:custGeom>
              <a:avLst/>
              <a:gdLst>
                <a:gd name="T0" fmla="*/ 0 w 226540"/>
                <a:gd name="T1" fmla="*/ 668426 h 691978"/>
                <a:gd name="T2" fmla="*/ 50154 w 226540"/>
                <a:gd name="T3" fmla="*/ 173295 h 691978"/>
                <a:gd name="T4" fmla="*/ 200615 w 226540"/>
                <a:gd name="T5" fmla="*/ 86650 h 691978"/>
                <a:gd name="T6" fmla="*/ 225690 w 226540"/>
                <a:gd name="T7" fmla="*/ 693182 h 691978"/>
                <a:gd name="T8" fmla="*/ 0 60000 65536"/>
                <a:gd name="T9" fmla="*/ 0 60000 65536"/>
                <a:gd name="T10" fmla="*/ 0 60000 65536"/>
                <a:gd name="T11" fmla="*/ 0 60000 65536"/>
                <a:gd name="T12" fmla="*/ 0 w 226540"/>
                <a:gd name="T13" fmla="*/ 0 h 691978"/>
                <a:gd name="T14" fmla="*/ 226540 w 226540"/>
                <a:gd name="T15" fmla="*/ 691978 h 691978"/>
              </a:gdLst>
              <a:ahLst/>
              <a:cxnLst>
                <a:cxn ang="T8">
                  <a:pos x="T0" y="T1"/>
                </a:cxn>
                <a:cxn ang="T9">
                  <a:pos x="T2" y="T3"/>
                </a:cxn>
                <a:cxn ang="T10">
                  <a:pos x="T4" y="T5"/>
                </a:cxn>
                <a:cxn ang="T11">
                  <a:pos x="T6" y="T7"/>
                </a:cxn>
              </a:cxnLst>
              <a:rect l="T12" t="T13" r="T14" b="T15"/>
              <a:pathLst>
                <a:path w="226540" h="691978">
                  <a:moveTo>
                    <a:pt x="0" y="667264"/>
                  </a:moveTo>
                  <a:cubicBezTo>
                    <a:pt x="8238" y="468526"/>
                    <a:pt x="16476" y="269789"/>
                    <a:pt x="49427" y="172994"/>
                  </a:cubicBezTo>
                  <a:cubicBezTo>
                    <a:pt x="82378" y="76200"/>
                    <a:pt x="168876" y="0"/>
                    <a:pt x="197708" y="86497"/>
                  </a:cubicBezTo>
                  <a:cubicBezTo>
                    <a:pt x="226540" y="172994"/>
                    <a:pt x="224481" y="432486"/>
                    <a:pt x="222422" y="691978"/>
                  </a:cubicBezTo>
                </a:path>
              </a:pathLst>
            </a:custGeom>
            <a:noFill/>
            <a:ln w="19050" cap="flat" cmpd="sng" algn="ctr">
              <a:solidFill>
                <a:schemeClr val="tx1"/>
              </a:solidFill>
              <a:prstDash val="solid"/>
              <a:round/>
              <a:headEnd type="oval" w="med" len="med"/>
              <a:tailEnd type="triangle" w="med" len="med"/>
            </a:ln>
          </p:spPr>
          <p:txBody>
            <a:bodyPr lIns="91429" tIns="45714" rIns="91429" bIns="45714">
              <a:spAutoFit/>
            </a:bodyPr>
            <a:lstStyle/>
            <a:p>
              <a:endParaRPr lang="zh-CN" altLang="en-US"/>
            </a:p>
          </p:txBody>
        </p:sp>
        <p:sp>
          <p:nvSpPr>
            <p:cNvPr id="25607" name="任意多边形 81"/>
            <p:cNvSpPr>
              <a:spLocks/>
            </p:cNvSpPr>
            <p:nvPr/>
          </p:nvSpPr>
          <p:spPr bwMode="auto">
            <a:xfrm>
              <a:off x="3203575" y="1628999"/>
              <a:ext cx="2305050" cy="1871662"/>
            </a:xfrm>
            <a:custGeom>
              <a:avLst/>
              <a:gdLst>
                <a:gd name="T0" fmla="*/ 0 w 2353963"/>
                <a:gd name="T1" fmla="*/ 4687395 h 1608437"/>
                <a:gd name="T2" fmla="*/ 42657 w 2353963"/>
                <a:gd name="T3" fmla="*/ 3535670 h 1608437"/>
                <a:gd name="T4" fmla="*/ 106641 w 2353963"/>
                <a:gd name="T5" fmla="*/ 2569711 h 1608437"/>
                <a:gd name="T6" fmla="*/ 245272 w 2353963"/>
                <a:gd name="T7" fmla="*/ 1009307 h 1608437"/>
                <a:gd name="T8" fmla="*/ 341247 w 2353963"/>
                <a:gd name="T9" fmla="*/ 489173 h 1608437"/>
                <a:gd name="T10" fmla="*/ 479880 w 2353963"/>
                <a:gd name="T11" fmla="*/ 340563 h 1608437"/>
                <a:gd name="T12" fmla="*/ 1780891 w 2353963"/>
                <a:gd name="T13" fmla="*/ 2532555 h 1608437"/>
                <a:gd name="T14" fmla="*/ 1983507 w 2353963"/>
                <a:gd name="T15" fmla="*/ 3684285 h 1608437"/>
                <a:gd name="T16" fmla="*/ 1972842 w 2353963"/>
                <a:gd name="T17" fmla="*/ 4501637 h 1608437"/>
                <a:gd name="T18" fmla="*/ 1983507 w 2353963"/>
                <a:gd name="T19" fmla="*/ 4836005 h 1608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3963"/>
                <a:gd name="T31" fmla="*/ 0 h 1608437"/>
                <a:gd name="T32" fmla="*/ 2353963 w 2353963"/>
                <a:gd name="T33" fmla="*/ 1608437 h 1608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3963" h="1608437">
                  <a:moveTo>
                    <a:pt x="0" y="1559010"/>
                  </a:moveTo>
                  <a:cubicBezTo>
                    <a:pt x="14416" y="1426175"/>
                    <a:pt x="28832" y="1293340"/>
                    <a:pt x="49427" y="1175951"/>
                  </a:cubicBezTo>
                  <a:cubicBezTo>
                    <a:pt x="70022" y="1058562"/>
                    <a:pt x="84438" y="994718"/>
                    <a:pt x="123568" y="854675"/>
                  </a:cubicBezTo>
                  <a:cubicBezTo>
                    <a:pt x="162698" y="714632"/>
                    <a:pt x="238898" y="451021"/>
                    <a:pt x="284206" y="335691"/>
                  </a:cubicBezTo>
                  <a:cubicBezTo>
                    <a:pt x="329514" y="220361"/>
                    <a:pt x="350108" y="199767"/>
                    <a:pt x="395416" y="162697"/>
                  </a:cubicBezTo>
                  <a:cubicBezTo>
                    <a:pt x="440724" y="125627"/>
                    <a:pt x="278027" y="0"/>
                    <a:pt x="556054" y="113270"/>
                  </a:cubicBezTo>
                  <a:cubicBezTo>
                    <a:pt x="834081" y="226540"/>
                    <a:pt x="1773195" y="656967"/>
                    <a:pt x="2063579" y="842318"/>
                  </a:cubicBezTo>
                  <a:cubicBezTo>
                    <a:pt x="2353963" y="1027669"/>
                    <a:pt x="2261287" y="1116227"/>
                    <a:pt x="2298357" y="1225378"/>
                  </a:cubicBezTo>
                  <a:cubicBezTo>
                    <a:pt x="2335427" y="1334529"/>
                    <a:pt x="2286000" y="1433384"/>
                    <a:pt x="2286000" y="1497227"/>
                  </a:cubicBezTo>
                  <a:cubicBezTo>
                    <a:pt x="2286000" y="1561070"/>
                    <a:pt x="2292178" y="1584753"/>
                    <a:pt x="2298357" y="1608437"/>
                  </a:cubicBezTo>
                </a:path>
              </a:pathLst>
            </a:custGeom>
            <a:noFill/>
            <a:ln w="19050" cap="flat" cmpd="sng" algn="ctr">
              <a:solidFill>
                <a:schemeClr val="tx1"/>
              </a:solidFill>
              <a:prstDash val="solid"/>
              <a:round/>
              <a:headEnd type="oval" w="med" len="med"/>
              <a:tailEnd type="triangle" w="med" len="med"/>
            </a:ln>
          </p:spPr>
          <p:txBody>
            <a:bodyPr lIns="91429" tIns="45714" rIns="91429" bIns="45714"/>
            <a:lstStyle/>
            <a:p>
              <a:endParaRPr lang="zh-CN" altLang="en-US"/>
            </a:p>
          </p:txBody>
        </p:sp>
      </p:grpSp>
      <p:sp>
        <p:nvSpPr>
          <p:cNvPr id="51" name="Rectangle 4"/>
          <p:cNvSpPr txBox="1">
            <a:spLocks noChangeArrowheads="1"/>
          </p:cNvSpPr>
          <p:nvPr/>
        </p:nvSpPr>
        <p:spPr>
          <a:xfrm>
            <a:off x="0" y="0"/>
            <a:ext cx="8229600" cy="62068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dirty="0" smtClean="0">
                <a:solidFill>
                  <a:srgbClr val="C00000"/>
                </a:solidFill>
                <a:latin typeface="微软雅黑" pitchFamily="34" charset="-122"/>
                <a:ea typeface="微软雅黑" pitchFamily="34" charset="-122"/>
                <a:cs typeface="+mj-cs"/>
              </a:rPr>
              <a:t>IRF3</a:t>
            </a:r>
            <a:r>
              <a:rPr kumimoji="0" lang="zh-CN" altLang="en-US" sz="32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j-cs"/>
              </a:rPr>
              <a:t>数据处理模型</a:t>
            </a:r>
            <a:r>
              <a:rPr kumimoji="0" lang="en-US" altLang="zh-CN" sz="32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j-cs"/>
              </a:rPr>
              <a:t>-</a:t>
            </a:r>
            <a:r>
              <a:rPr kumimoji="0" lang="zh-CN" altLang="en-US" sz="32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j-cs"/>
              </a:rPr>
              <a:t>本地转发模型</a:t>
            </a:r>
            <a:endParaRPr kumimoji="0" lang="en-US" altLang="zh-CN" sz="32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4052458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0" y="0"/>
            <a:ext cx="8229600" cy="503907"/>
          </a:xfrm>
        </p:spPr>
        <p:txBody>
          <a:bodyPr>
            <a:normAutofit fontScale="90000"/>
          </a:bodyPr>
          <a:lstStyle/>
          <a:p>
            <a:pPr algn="l"/>
            <a:r>
              <a:rPr lang="en-US" altLang="zh-CN" sz="3200" b="1" dirty="0" smtClean="0">
                <a:solidFill>
                  <a:srgbClr val="C00000"/>
                </a:solidFill>
                <a:latin typeface="微软雅黑" pitchFamily="34" charset="-122"/>
                <a:ea typeface="微软雅黑" pitchFamily="34" charset="-122"/>
              </a:rPr>
              <a:t>IRF3</a:t>
            </a:r>
            <a:r>
              <a:rPr lang="zh-CN" altLang="en-US" sz="3200" b="1" dirty="0" smtClean="0">
                <a:solidFill>
                  <a:srgbClr val="C00000"/>
                </a:solidFill>
                <a:latin typeface="微软雅黑" pitchFamily="34" charset="-122"/>
                <a:ea typeface="微软雅黑" pitchFamily="34" charset="-122"/>
              </a:rPr>
              <a:t>集中式和本地转发</a:t>
            </a:r>
            <a:r>
              <a:rPr lang="en-US" altLang="zh-CN" sz="3200" b="1" dirty="0" smtClean="0">
                <a:solidFill>
                  <a:srgbClr val="C00000"/>
                </a:solidFill>
                <a:latin typeface="微软雅黑" pitchFamily="34" charset="-122"/>
                <a:ea typeface="微软雅黑" pitchFamily="34" charset="-122"/>
              </a:rPr>
              <a:t>PE</a:t>
            </a:r>
            <a:r>
              <a:rPr lang="zh-CN" altLang="en-US" sz="3200" b="1" dirty="0" smtClean="0">
                <a:solidFill>
                  <a:srgbClr val="C00000"/>
                </a:solidFill>
                <a:latin typeface="微软雅黑" pitchFamily="34" charset="-122"/>
                <a:ea typeface="微软雅黑" pitchFamily="34" charset="-122"/>
              </a:rPr>
              <a:t>处理对比</a:t>
            </a:r>
            <a:endParaRPr lang="en-US" altLang="zh-CN" sz="3200" b="1" dirty="0" smtClean="0">
              <a:solidFill>
                <a:srgbClr val="C00000"/>
              </a:solidFill>
              <a:latin typeface="微软雅黑" pitchFamily="34" charset="-122"/>
              <a:ea typeface="微软雅黑" pitchFamily="34" charset="-122"/>
            </a:endParaRPr>
          </a:p>
        </p:txBody>
      </p:sp>
      <p:pic>
        <p:nvPicPr>
          <p:cNvPr id="26628" name="Picture 4"/>
          <p:cNvPicPr>
            <a:picLocks noChangeAspect="1" noChangeArrowheads="1"/>
          </p:cNvPicPr>
          <p:nvPr/>
        </p:nvPicPr>
        <p:blipFill>
          <a:blip r:embed="rId3" cstate="print"/>
          <a:srcRect/>
          <a:stretch>
            <a:fillRect/>
          </a:stretch>
        </p:blipFill>
        <p:spPr bwMode="auto">
          <a:xfrm>
            <a:off x="179388" y="1989361"/>
            <a:ext cx="4176712" cy="2324100"/>
          </a:xfrm>
          <a:prstGeom prst="rect">
            <a:avLst/>
          </a:prstGeom>
          <a:noFill/>
          <a:ln w="9525">
            <a:noFill/>
            <a:miter lim="800000"/>
            <a:headEnd/>
            <a:tailEnd/>
          </a:ln>
        </p:spPr>
      </p:pic>
      <p:sp>
        <p:nvSpPr>
          <p:cNvPr id="287776" name="AutoShape 32"/>
          <p:cNvSpPr>
            <a:spLocks noChangeArrowheads="1"/>
          </p:cNvSpPr>
          <p:nvPr/>
        </p:nvSpPr>
        <p:spPr bwMode="auto">
          <a:xfrm>
            <a:off x="179388" y="1125761"/>
            <a:ext cx="1296987" cy="719137"/>
          </a:xfrm>
          <a:prstGeom prst="wedgeRoundRectCallout">
            <a:avLst>
              <a:gd name="adj1" fmla="val 2565"/>
              <a:gd name="adj2" fmla="val 101019"/>
              <a:gd name="adj3" fmla="val 16667"/>
            </a:avLst>
          </a:prstGeom>
          <a:solidFill>
            <a:schemeClr val="bg1"/>
          </a:solidFill>
          <a:ln w="12700">
            <a:solidFill>
              <a:schemeClr val="tx1"/>
            </a:solidFill>
            <a:miter lim="800000"/>
            <a:headEnd/>
            <a:tailEnd/>
          </a:ln>
        </p:spPr>
        <p:txBody>
          <a:bodyPr lIns="0" tIns="0" rIns="0" bIns="0"/>
          <a:lstStyle/>
          <a:p>
            <a:pPr eaLnBrk="1" hangingPunct="1">
              <a:lnSpc>
                <a:spcPts val="1200"/>
              </a:lnSpc>
              <a:spcBef>
                <a:spcPct val="0"/>
              </a:spcBef>
              <a:buClrTx/>
              <a:buSzTx/>
              <a:buFont typeface="Wingdings" pitchFamily="2" charset="2"/>
              <a:buChar char="Ø"/>
            </a:pPr>
            <a:r>
              <a:rPr lang="zh-CN" altLang="en-US" sz="1200">
                <a:solidFill>
                  <a:schemeClr val="accent2"/>
                </a:solidFill>
                <a:latin typeface="Times New Roman" pitchFamily="18" charset="0"/>
                <a:ea typeface="宋体" pitchFamily="2" charset="-122"/>
              </a:rPr>
              <a:t>合法性检查，</a:t>
            </a:r>
            <a:r>
              <a:rPr lang="en-US" altLang="zh-CN" sz="1200" b="1">
                <a:solidFill>
                  <a:schemeClr val="accent2"/>
                </a:solidFill>
                <a:latin typeface="Times New Roman" pitchFamily="18" charset="0"/>
                <a:ea typeface="宋体" pitchFamily="2" charset="-122"/>
              </a:rPr>
              <a:t>vlan</a:t>
            </a:r>
            <a:r>
              <a:rPr lang="zh-CN" altLang="en-US" sz="1200">
                <a:solidFill>
                  <a:schemeClr val="accent2"/>
                </a:solidFill>
                <a:latin typeface="Times New Roman" pitchFamily="18" charset="0"/>
                <a:ea typeface="宋体" pitchFamily="2" charset="-122"/>
              </a:rPr>
              <a:t>，</a:t>
            </a:r>
            <a:r>
              <a:rPr lang="en-US" altLang="zh-CN" sz="1200">
                <a:solidFill>
                  <a:schemeClr val="accent2"/>
                </a:solidFill>
                <a:latin typeface="Times New Roman" pitchFamily="18" charset="0"/>
                <a:ea typeface="宋体" pitchFamily="2" charset="-122"/>
              </a:rPr>
              <a:t>stp</a:t>
            </a:r>
            <a:r>
              <a:rPr lang="zh-CN" altLang="en-US" sz="1200">
                <a:solidFill>
                  <a:schemeClr val="accent2"/>
                </a:solidFill>
                <a:latin typeface="Times New Roman" pitchFamily="18" charset="0"/>
                <a:ea typeface="宋体" pitchFamily="2" charset="-122"/>
              </a:rPr>
              <a:t>，</a:t>
            </a:r>
            <a:r>
              <a:rPr lang="en-US" altLang="zh-CN" sz="1200">
                <a:solidFill>
                  <a:schemeClr val="accent2"/>
                </a:solidFill>
                <a:latin typeface="Times New Roman" pitchFamily="18" charset="0"/>
                <a:ea typeface="宋体" pitchFamily="2" charset="-122"/>
              </a:rPr>
              <a:t>802.1x</a:t>
            </a:r>
            <a:r>
              <a:rPr lang="zh-CN" altLang="en-US" sz="1200">
                <a:solidFill>
                  <a:schemeClr val="accent2"/>
                </a:solidFill>
                <a:latin typeface="Times New Roman" pitchFamily="18" charset="0"/>
                <a:ea typeface="宋体" pitchFamily="2" charset="-122"/>
              </a:rPr>
              <a:t>等</a:t>
            </a:r>
            <a:endParaRPr lang="en-US" altLang="zh-CN" sz="1200">
              <a:solidFill>
                <a:schemeClr val="accent2"/>
              </a:solidFill>
              <a:latin typeface="Times New Roman" pitchFamily="18" charset="0"/>
              <a:ea typeface="宋体" pitchFamily="2" charset="-122"/>
            </a:endParaRPr>
          </a:p>
          <a:p>
            <a:pPr eaLnBrk="1" hangingPunct="1">
              <a:lnSpc>
                <a:spcPts val="1200"/>
              </a:lnSpc>
              <a:spcBef>
                <a:spcPct val="0"/>
              </a:spcBef>
              <a:buClrTx/>
              <a:buSzTx/>
              <a:buFont typeface="Wingdings" pitchFamily="2" charset="2"/>
              <a:buChar char="Ø"/>
            </a:pPr>
            <a:r>
              <a:rPr lang="zh-CN" altLang="zh-CN" sz="1200">
                <a:solidFill>
                  <a:schemeClr val="accent2"/>
                </a:solidFill>
                <a:latin typeface="Times New Roman" pitchFamily="18" charset="0"/>
                <a:ea typeface="宋体" pitchFamily="2" charset="-122"/>
              </a:rPr>
              <a:t>协议报文</a:t>
            </a:r>
            <a:r>
              <a:rPr lang="zh-CN" altLang="en-US" sz="1200">
                <a:solidFill>
                  <a:schemeClr val="accent2"/>
                </a:solidFill>
                <a:latin typeface="Times New Roman" pitchFamily="18" charset="0"/>
                <a:ea typeface="宋体" pitchFamily="2" charset="-122"/>
              </a:rPr>
              <a:t>处理</a:t>
            </a:r>
            <a:endParaRPr lang="zh-CN" altLang="en-US" sz="1200">
              <a:solidFill>
                <a:schemeClr val="accent2"/>
              </a:solidFill>
              <a:latin typeface="Times New Roman" pitchFamily="18" charset="0"/>
              <a:ea typeface="宋体" pitchFamily="2" charset="-122"/>
              <a:cs typeface="Times New Roman" pitchFamily="18" charset="0"/>
            </a:endParaRPr>
          </a:p>
        </p:txBody>
      </p:sp>
      <p:pic>
        <p:nvPicPr>
          <p:cNvPr id="26630" name="Picture 4"/>
          <p:cNvPicPr>
            <a:picLocks noChangeAspect="1" noChangeArrowheads="1"/>
          </p:cNvPicPr>
          <p:nvPr/>
        </p:nvPicPr>
        <p:blipFill>
          <a:blip r:embed="rId3" cstate="print"/>
          <a:srcRect/>
          <a:stretch>
            <a:fillRect/>
          </a:stretch>
        </p:blipFill>
        <p:spPr bwMode="auto">
          <a:xfrm>
            <a:off x="4716463" y="1989361"/>
            <a:ext cx="4175125" cy="2324100"/>
          </a:xfrm>
          <a:prstGeom prst="rect">
            <a:avLst/>
          </a:prstGeom>
          <a:noFill/>
          <a:ln w="9525">
            <a:noFill/>
            <a:miter lim="800000"/>
            <a:headEnd/>
            <a:tailEnd/>
          </a:ln>
        </p:spPr>
      </p:pic>
      <p:cxnSp>
        <p:nvCxnSpPr>
          <p:cNvPr id="26631" name="直接连接符 30"/>
          <p:cNvCxnSpPr>
            <a:cxnSpLocks noChangeShapeType="1"/>
          </p:cNvCxnSpPr>
          <p:nvPr/>
        </p:nvCxnSpPr>
        <p:spPr bwMode="auto">
          <a:xfrm>
            <a:off x="971550" y="2637061"/>
            <a:ext cx="71438" cy="0"/>
          </a:xfrm>
          <a:prstGeom prst="line">
            <a:avLst/>
          </a:prstGeom>
          <a:noFill/>
          <a:ln w="19050" algn="ctr">
            <a:solidFill>
              <a:schemeClr val="tx1"/>
            </a:solidFill>
            <a:round/>
            <a:headEnd/>
            <a:tailEnd/>
          </a:ln>
        </p:spPr>
      </p:cxnSp>
      <p:sp>
        <p:nvSpPr>
          <p:cNvPr id="32" name="AutoShape 32"/>
          <p:cNvSpPr>
            <a:spLocks noChangeArrowheads="1"/>
          </p:cNvSpPr>
          <p:nvPr/>
        </p:nvSpPr>
        <p:spPr bwMode="auto">
          <a:xfrm>
            <a:off x="4211638" y="1125761"/>
            <a:ext cx="1584325" cy="792162"/>
          </a:xfrm>
          <a:prstGeom prst="wedgeRoundRectCallout">
            <a:avLst>
              <a:gd name="adj1" fmla="val 28403"/>
              <a:gd name="adj2" fmla="val 84528"/>
              <a:gd name="adj3" fmla="val 16667"/>
            </a:avLst>
          </a:prstGeom>
          <a:solidFill>
            <a:schemeClr val="bg1"/>
          </a:solidFill>
          <a:ln w="12700">
            <a:solidFill>
              <a:schemeClr val="tx1"/>
            </a:solidFill>
            <a:miter lim="800000"/>
            <a:headEnd/>
            <a:tailEnd/>
          </a:ln>
        </p:spPr>
        <p:txBody>
          <a:bodyPr lIns="0" tIns="0" rIns="0" bIns="0"/>
          <a:lstStyle/>
          <a:p>
            <a:pPr eaLnBrk="1" hangingPunct="1">
              <a:lnSpc>
                <a:spcPts val="1200"/>
              </a:lnSpc>
              <a:spcBef>
                <a:spcPct val="0"/>
              </a:spcBef>
              <a:buClrTx/>
              <a:buSzTx/>
              <a:buFont typeface="Wingdings" pitchFamily="2" charset="2"/>
              <a:buChar char="Ø"/>
            </a:pPr>
            <a:r>
              <a:rPr lang="zh-CN" altLang="en-US" sz="1200">
                <a:solidFill>
                  <a:schemeClr val="accent2"/>
                </a:solidFill>
                <a:latin typeface="Times New Roman" pitchFamily="18" charset="0"/>
                <a:ea typeface="宋体" pitchFamily="2" charset="-122"/>
              </a:rPr>
              <a:t>合法性检查，</a:t>
            </a:r>
            <a:r>
              <a:rPr lang="en-US" altLang="zh-CN" sz="1200">
                <a:solidFill>
                  <a:schemeClr val="accent2"/>
                </a:solidFill>
                <a:latin typeface="Times New Roman" pitchFamily="18" charset="0"/>
                <a:ea typeface="宋体" pitchFamily="2" charset="-122"/>
              </a:rPr>
              <a:t>vlan</a:t>
            </a:r>
            <a:r>
              <a:rPr lang="zh-CN" altLang="en-US" sz="1200">
                <a:solidFill>
                  <a:schemeClr val="accent2"/>
                </a:solidFill>
                <a:latin typeface="Times New Roman" pitchFamily="18" charset="0"/>
                <a:ea typeface="宋体" pitchFamily="2" charset="-122"/>
              </a:rPr>
              <a:t>，</a:t>
            </a:r>
            <a:r>
              <a:rPr lang="en-US" altLang="zh-CN" sz="1200">
                <a:solidFill>
                  <a:schemeClr val="accent2"/>
                </a:solidFill>
                <a:latin typeface="Times New Roman" pitchFamily="18" charset="0"/>
                <a:ea typeface="宋体" pitchFamily="2" charset="-122"/>
              </a:rPr>
              <a:t>stp</a:t>
            </a:r>
            <a:r>
              <a:rPr lang="zh-CN" altLang="en-US" sz="1200">
                <a:solidFill>
                  <a:schemeClr val="accent2"/>
                </a:solidFill>
                <a:latin typeface="Times New Roman" pitchFamily="18" charset="0"/>
                <a:ea typeface="宋体" pitchFamily="2" charset="-122"/>
              </a:rPr>
              <a:t>，</a:t>
            </a:r>
            <a:r>
              <a:rPr lang="en-US" altLang="zh-CN" sz="1200">
                <a:solidFill>
                  <a:schemeClr val="accent2"/>
                </a:solidFill>
                <a:latin typeface="Times New Roman" pitchFamily="18" charset="0"/>
                <a:ea typeface="宋体" pitchFamily="2" charset="-122"/>
              </a:rPr>
              <a:t>802.1x</a:t>
            </a:r>
            <a:r>
              <a:rPr lang="zh-CN" altLang="en-US" sz="1200">
                <a:solidFill>
                  <a:schemeClr val="accent2"/>
                </a:solidFill>
                <a:latin typeface="Times New Roman" pitchFamily="18" charset="0"/>
                <a:ea typeface="宋体" pitchFamily="2" charset="-122"/>
              </a:rPr>
              <a:t>等</a:t>
            </a:r>
            <a:endParaRPr lang="en-US" altLang="zh-CN" sz="1200">
              <a:solidFill>
                <a:schemeClr val="accent2"/>
              </a:solidFill>
              <a:latin typeface="Times New Roman" pitchFamily="18" charset="0"/>
              <a:ea typeface="宋体" pitchFamily="2" charset="-122"/>
            </a:endParaRPr>
          </a:p>
          <a:p>
            <a:pPr eaLnBrk="1" hangingPunct="1">
              <a:lnSpc>
                <a:spcPts val="1200"/>
              </a:lnSpc>
              <a:spcBef>
                <a:spcPct val="0"/>
              </a:spcBef>
              <a:buClrTx/>
              <a:buSzTx/>
              <a:buFont typeface="Wingdings" pitchFamily="2" charset="2"/>
              <a:buChar char="Ø"/>
            </a:pPr>
            <a:r>
              <a:rPr lang="zh-CN" altLang="zh-CN" sz="1200">
                <a:solidFill>
                  <a:schemeClr val="accent2"/>
                </a:solidFill>
                <a:latin typeface="Times New Roman" pitchFamily="18" charset="0"/>
                <a:ea typeface="宋体" pitchFamily="2" charset="-122"/>
              </a:rPr>
              <a:t>协议报文</a:t>
            </a:r>
            <a:r>
              <a:rPr lang="zh-CN" altLang="en-US" sz="1200">
                <a:solidFill>
                  <a:schemeClr val="accent2"/>
                </a:solidFill>
                <a:latin typeface="Times New Roman" pitchFamily="18" charset="0"/>
                <a:ea typeface="宋体" pitchFamily="2" charset="-122"/>
              </a:rPr>
              <a:t>处理</a:t>
            </a:r>
            <a:endParaRPr lang="en-US" altLang="zh-CN" sz="1200">
              <a:solidFill>
                <a:schemeClr val="accent2"/>
              </a:solidFill>
              <a:latin typeface="Times New Roman" pitchFamily="18" charset="0"/>
              <a:ea typeface="宋体" pitchFamily="2" charset="-122"/>
            </a:endParaRPr>
          </a:p>
          <a:p>
            <a:pPr eaLnBrk="1" hangingPunct="1">
              <a:lnSpc>
                <a:spcPts val="1200"/>
              </a:lnSpc>
              <a:spcBef>
                <a:spcPct val="0"/>
              </a:spcBef>
              <a:buClrTx/>
              <a:buSzTx/>
              <a:buFont typeface="Wingdings" pitchFamily="2" charset="2"/>
              <a:buChar char="Ø"/>
            </a:pPr>
            <a:r>
              <a:rPr lang="en-US" altLang="zh-CN" sz="1200">
                <a:solidFill>
                  <a:schemeClr val="accent2"/>
                </a:solidFill>
                <a:latin typeface="Times New Roman" pitchFamily="18" charset="0"/>
                <a:ea typeface="宋体" pitchFamily="2" charset="-122"/>
              </a:rPr>
              <a:t>L2</a:t>
            </a:r>
            <a:r>
              <a:rPr lang="zh-CN" altLang="en-US" sz="1200">
                <a:solidFill>
                  <a:schemeClr val="accent2"/>
                </a:solidFill>
                <a:latin typeface="Times New Roman" pitchFamily="18" charset="0"/>
                <a:ea typeface="宋体" pitchFamily="2" charset="-122"/>
              </a:rPr>
              <a:t>目的查找及源地址学习</a:t>
            </a:r>
          </a:p>
        </p:txBody>
      </p:sp>
      <p:sp>
        <p:nvSpPr>
          <p:cNvPr id="33" name="AutoShape 32"/>
          <p:cNvSpPr>
            <a:spLocks noChangeArrowheads="1"/>
          </p:cNvSpPr>
          <p:nvPr/>
        </p:nvSpPr>
        <p:spPr bwMode="auto">
          <a:xfrm>
            <a:off x="6011863" y="1413098"/>
            <a:ext cx="792162" cy="431800"/>
          </a:xfrm>
          <a:prstGeom prst="wedgeRoundRectCallout">
            <a:avLst>
              <a:gd name="adj1" fmla="val -16708"/>
              <a:gd name="adj2" fmla="val 135750"/>
              <a:gd name="adj3" fmla="val 16667"/>
            </a:avLst>
          </a:prstGeom>
          <a:solidFill>
            <a:schemeClr val="bg1"/>
          </a:solidFill>
          <a:ln w="12700">
            <a:solidFill>
              <a:schemeClr val="tx1"/>
            </a:solidFill>
            <a:miter lim="800000"/>
            <a:headEnd/>
            <a:tailEnd/>
          </a:ln>
        </p:spPr>
        <p:txBody>
          <a:bodyPr lIns="0" tIns="0" rIns="0" bIns="0"/>
          <a:lstStyle/>
          <a:p>
            <a:pPr eaLnBrk="1" hangingPunct="1">
              <a:lnSpc>
                <a:spcPts val="1200"/>
              </a:lnSpc>
              <a:spcBef>
                <a:spcPct val="0"/>
              </a:spcBef>
              <a:buClrTx/>
              <a:buSzTx/>
              <a:buFont typeface="Wingdings" pitchFamily="2" charset="2"/>
              <a:buChar char="Ø"/>
            </a:pPr>
            <a:r>
              <a:rPr lang="en-US" altLang="zh-CN" sz="1200">
                <a:solidFill>
                  <a:schemeClr val="accent2"/>
                </a:solidFill>
                <a:latin typeface="Times New Roman" pitchFamily="18" charset="0"/>
                <a:ea typeface="宋体" pitchFamily="2" charset="-122"/>
              </a:rPr>
              <a:t>L3</a:t>
            </a:r>
            <a:r>
              <a:rPr lang="zh-CN" altLang="en-US" sz="1200">
                <a:solidFill>
                  <a:schemeClr val="accent2"/>
                </a:solidFill>
                <a:latin typeface="Times New Roman" pitchFamily="18" charset="0"/>
                <a:ea typeface="宋体" pitchFamily="2" charset="-122"/>
              </a:rPr>
              <a:t>单播查找</a:t>
            </a:r>
          </a:p>
        </p:txBody>
      </p:sp>
      <p:sp>
        <p:nvSpPr>
          <p:cNvPr id="34" name="AutoShape 32"/>
          <p:cNvSpPr>
            <a:spLocks noChangeArrowheads="1"/>
          </p:cNvSpPr>
          <p:nvPr/>
        </p:nvSpPr>
        <p:spPr bwMode="auto">
          <a:xfrm>
            <a:off x="1763713" y="1486123"/>
            <a:ext cx="647700" cy="431800"/>
          </a:xfrm>
          <a:prstGeom prst="wedgeRoundRectCallout">
            <a:avLst>
              <a:gd name="adj1" fmla="val -40086"/>
              <a:gd name="adj2" fmla="val 114013"/>
              <a:gd name="adj3" fmla="val 16667"/>
            </a:avLst>
          </a:prstGeom>
          <a:solidFill>
            <a:schemeClr val="bg1"/>
          </a:solidFill>
          <a:ln w="12700">
            <a:solidFill>
              <a:schemeClr val="tx1"/>
            </a:solidFill>
            <a:miter lim="800000"/>
            <a:headEnd/>
            <a:tailEnd/>
          </a:ln>
        </p:spPr>
        <p:txBody>
          <a:bodyPr lIns="0" tIns="0" rIns="0" bIns="0"/>
          <a:lstStyle/>
          <a:p>
            <a:pPr eaLnBrk="1" hangingPunct="1">
              <a:lnSpc>
                <a:spcPts val="1000"/>
              </a:lnSpc>
              <a:spcBef>
                <a:spcPts val="0"/>
              </a:spcBef>
              <a:buClrTx/>
              <a:buSzTx/>
              <a:buFont typeface="Wingdings" pitchFamily="2" charset="2"/>
              <a:buChar char="Ø"/>
              <a:defRPr/>
            </a:pPr>
            <a:r>
              <a:rPr lang="en-US" altLang="zh-CN" sz="1000" dirty="0">
                <a:solidFill>
                  <a:schemeClr val="bg1">
                    <a:lumMod val="50000"/>
                  </a:schemeClr>
                </a:solidFill>
                <a:latin typeface="Times New Roman" pitchFamily="18" charset="0"/>
                <a:ea typeface="宋体" pitchFamily="2" charset="-122"/>
                <a:cs typeface="Times New Roman" pitchFamily="18" charset="0"/>
              </a:rPr>
              <a:t>L3</a:t>
            </a:r>
            <a:r>
              <a:rPr lang="zh-CN" altLang="en-US" sz="1000" dirty="0">
                <a:solidFill>
                  <a:schemeClr val="bg1">
                    <a:lumMod val="50000"/>
                  </a:schemeClr>
                </a:solidFill>
                <a:latin typeface="Times New Roman" pitchFamily="18" charset="0"/>
                <a:ea typeface="宋体" pitchFamily="2" charset="-122"/>
                <a:cs typeface="Times New Roman" pitchFamily="18" charset="0"/>
              </a:rPr>
              <a:t>直接跳过</a:t>
            </a:r>
          </a:p>
        </p:txBody>
      </p:sp>
      <p:sp>
        <p:nvSpPr>
          <p:cNvPr id="35" name="AutoShape 32"/>
          <p:cNvSpPr>
            <a:spLocks noChangeArrowheads="1"/>
          </p:cNvSpPr>
          <p:nvPr/>
        </p:nvSpPr>
        <p:spPr bwMode="auto">
          <a:xfrm>
            <a:off x="2627313" y="1052736"/>
            <a:ext cx="1008062" cy="720725"/>
          </a:xfrm>
          <a:prstGeom prst="wedgeRoundRectCallout">
            <a:avLst>
              <a:gd name="adj1" fmla="val -12144"/>
              <a:gd name="adj2" fmla="val 114176"/>
              <a:gd name="adj3" fmla="val 16667"/>
            </a:avLst>
          </a:prstGeom>
          <a:solidFill>
            <a:schemeClr val="bg1"/>
          </a:solidFill>
          <a:ln w="12700">
            <a:solidFill>
              <a:schemeClr val="tx1"/>
            </a:solidFill>
            <a:miter lim="800000"/>
            <a:headEnd/>
            <a:tailEnd/>
          </a:ln>
        </p:spPr>
        <p:txBody>
          <a:bodyPr lIns="0" tIns="0" rIns="0" bIns="0"/>
          <a:lstStyle/>
          <a:p>
            <a:pPr eaLnBrk="1" hangingPunct="1">
              <a:lnSpc>
                <a:spcPts val="1200"/>
              </a:lnSpc>
              <a:spcBef>
                <a:spcPct val="0"/>
              </a:spcBef>
              <a:buClrTx/>
              <a:buSzTx/>
              <a:buFont typeface="Wingdings" pitchFamily="2" charset="2"/>
              <a:buChar char="Ø"/>
            </a:pPr>
            <a:r>
              <a:rPr lang="zh-CN" altLang="en-US" sz="1200">
                <a:solidFill>
                  <a:schemeClr val="accent2"/>
                </a:solidFill>
                <a:latin typeface="Times New Roman" pitchFamily="18" charset="0"/>
                <a:ea typeface="宋体" pitchFamily="2" charset="-122"/>
              </a:rPr>
              <a:t>所有流量重定向到</a:t>
            </a:r>
            <a:r>
              <a:rPr lang="en-US" altLang="zh-CN" sz="1200">
                <a:solidFill>
                  <a:schemeClr val="accent2"/>
                </a:solidFill>
                <a:latin typeface="Times New Roman" pitchFamily="18" charset="0"/>
                <a:ea typeface="宋体" pitchFamily="2" charset="-122"/>
              </a:rPr>
              <a:t>CB</a:t>
            </a:r>
            <a:r>
              <a:rPr lang="zh-CN" altLang="en-US" sz="1200">
                <a:solidFill>
                  <a:schemeClr val="accent2"/>
                </a:solidFill>
                <a:latin typeface="Times New Roman" pitchFamily="18" charset="0"/>
                <a:ea typeface="宋体" pitchFamily="2" charset="-122"/>
              </a:rPr>
              <a:t>进行代理转发</a:t>
            </a:r>
          </a:p>
        </p:txBody>
      </p:sp>
      <p:sp>
        <p:nvSpPr>
          <p:cNvPr id="38" name="AutoShape 32"/>
          <p:cNvSpPr>
            <a:spLocks noChangeArrowheads="1"/>
          </p:cNvSpPr>
          <p:nvPr/>
        </p:nvSpPr>
        <p:spPr bwMode="auto">
          <a:xfrm>
            <a:off x="7164388" y="1052736"/>
            <a:ext cx="1511300" cy="936625"/>
          </a:xfrm>
          <a:prstGeom prst="wedgeRoundRectCallout">
            <a:avLst>
              <a:gd name="adj1" fmla="val -21134"/>
              <a:gd name="adj2" fmla="val 75898"/>
              <a:gd name="adj3" fmla="val 16667"/>
            </a:avLst>
          </a:prstGeom>
          <a:solidFill>
            <a:schemeClr val="bg1"/>
          </a:solidFill>
          <a:ln w="12700">
            <a:solidFill>
              <a:schemeClr val="tx1"/>
            </a:solidFill>
            <a:miter lim="800000"/>
            <a:headEnd/>
            <a:tailEnd/>
          </a:ln>
        </p:spPr>
        <p:txBody>
          <a:bodyPr lIns="0" tIns="0" rIns="0" bIns="0"/>
          <a:lstStyle/>
          <a:p>
            <a:pPr eaLnBrk="1" hangingPunct="1">
              <a:lnSpc>
                <a:spcPts val="1200"/>
              </a:lnSpc>
              <a:spcBef>
                <a:spcPct val="0"/>
              </a:spcBef>
              <a:buClrTx/>
              <a:buSzTx/>
              <a:buFont typeface="Wingdings" pitchFamily="2" charset="2"/>
              <a:buChar char="Ø"/>
            </a:pPr>
            <a:r>
              <a:rPr lang="zh-CN" altLang="en-US" sz="1200">
                <a:solidFill>
                  <a:schemeClr val="accent2"/>
                </a:solidFill>
                <a:latin typeface="Times New Roman" pitchFamily="18" charset="0"/>
                <a:ea typeface="宋体" pitchFamily="2" charset="-122"/>
              </a:rPr>
              <a:t>已知本地</a:t>
            </a:r>
            <a:r>
              <a:rPr lang="en-US" altLang="zh-CN" sz="1200">
                <a:solidFill>
                  <a:schemeClr val="accent2"/>
                </a:solidFill>
                <a:latin typeface="Times New Roman" pitchFamily="18" charset="0"/>
                <a:ea typeface="宋体" pitchFamily="2" charset="-122"/>
              </a:rPr>
              <a:t>L2</a:t>
            </a:r>
            <a:r>
              <a:rPr lang="zh-CN" altLang="en-US" sz="1200">
                <a:solidFill>
                  <a:schemeClr val="accent2"/>
                </a:solidFill>
                <a:latin typeface="Times New Roman" pitchFamily="18" charset="0"/>
                <a:ea typeface="宋体" pitchFamily="2" charset="-122"/>
              </a:rPr>
              <a:t>单播、</a:t>
            </a:r>
            <a:r>
              <a:rPr lang="en-US" altLang="zh-CN" sz="1200">
                <a:solidFill>
                  <a:schemeClr val="accent2"/>
                </a:solidFill>
                <a:latin typeface="Times New Roman" pitchFamily="18" charset="0"/>
                <a:ea typeface="宋体" pitchFamily="2" charset="-122"/>
              </a:rPr>
              <a:t>L3</a:t>
            </a:r>
            <a:r>
              <a:rPr lang="zh-CN" altLang="en-US" sz="1200">
                <a:solidFill>
                  <a:schemeClr val="accent2"/>
                </a:solidFill>
                <a:latin typeface="Times New Roman" pitchFamily="18" charset="0"/>
                <a:ea typeface="宋体" pitchFamily="2" charset="-122"/>
              </a:rPr>
              <a:t>单播根据查表结果本地直接转发</a:t>
            </a:r>
            <a:endParaRPr lang="en-US" altLang="zh-CN" sz="1200">
              <a:solidFill>
                <a:schemeClr val="accent2"/>
              </a:solidFill>
              <a:latin typeface="Times New Roman" pitchFamily="18" charset="0"/>
              <a:ea typeface="宋体" pitchFamily="2" charset="-122"/>
            </a:endParaRPr>
          </a:p>
          <a:p>
            <a:pPr eaLnBrk="1" hangingPunct="1">
              <a:lnSpc>
                <a:spcPts val="1200"/>
              </a:lnSpc>
              <a:spcBef>
                <a:spcPct val="0"/>
              </a:spcBef>
              <a:buClrTx/>
              <a:buSzTx/>
              <a:buFont typeface="Wingdings" pitchFamily="2" charset="2"/>
              <a:buChar char="Ø"/>
            </a:pPr>
            <a:r>
              <a:rPr lang="zh-CN" altLang="en-US" sz="1200">
                <a:solidFill>
                  <a:schemeClr val="accent2"/>
                </a:solidFill>
                <a:latin typeface="Times New Roman" pitchFamily="18" charset="0"/>
                <a:ea typeface="宋体" pitchFamily="2" charset="-122"/>
              </a:rPr>
              <a:t>其他流量重定向到</a:t>
            </a:r>
            <a:r>
              <a:rPr lang="en-US" altLang="zh-CN" sz="1200">
                <a:solidFill>
                  <a:schemeClr val="accent2"/>
                </a:solidFill>
                <a:latin typeface="Times New Roman" pitchFamily="18" charset="0"/>
                <a:ea typeface="宋体" pitchFamily="2" charset="-122"/>
              </a:rPr>
              <a:t>CB</a:t>
            </a:r>
            <a:r>
              <a:rPr lang="zh-CN" altLang="en-US" sz="1200">
                <a:solidFill>
                  <a:schemeClr val="accent2"/>
                </a:solidFill>
                <a:latin typeface="Times New Roman" pitchFamily="18" charset="0"/>
                <a:ea typeface="宋体" pitchFamily="2" charset="-122"/>
              </a:rPr>
              <a:t>进行代理转发</a:t>
            </a:r>
            <a:endParaRPr lang="en-US" altLang="zh-CN" sz="1200">
              <a:solidFill>
                <a:schemeClr val="accent2"/>
              </a:solidFill>
              <a:latin typeface="Times New Roman" pitchFamily="18" charset="0"/>
              <a:ea typeface="宋体" pitchFamily="2" charset="-122"/>
            </a:endParaRPr>
          </a:p>
        </p:txBody>
      </p:sp>
      <p:sp>
        <p:nvSpPr>
          <p:cNvPr id="39" name="AutoShape 32"/>
          <p:cNvSpPr>
            <a:spLocks noChangeArrowheads="1"/>
          </p:cNvSpPr>
          <p:nvPr/>
        </p:nvSpPr>
        <p:spPr bwMode="auto">
          <a:xfrm>
            <a:off x="971550" y="4510311"/>
            <a:ext cx="576263" cy="287337"/>
          </a:xfrm>
          <a:prstGeom prst="wedgeRoundRectCallout">
            <a:avLst>
              <a:gd name="adj1" fmla="val -37464"/>
              <a:gd name="adj2" fmla="val -187721"/>
              <a:gd name="adj3" fmla="val 16667"/>
            </a:avLst>
          </a:prstGeom>
          <a:solidFill>
            <a:schemeClr val="bg1"/>
          </a:solidFill>
          <a:ln w="12700">
            <a:solidFill>
              <a:schemeClr val="tx1"/>
            </a:solidFill>
            <a:miter lim="800000"/>
            <a:headEnd/>
            <a:tailEnd/>
          </a:ln>
        </p:spPr>
        <p:txBody>
          <a:bodyPr lIns="0" tIns="0" rIns="0" bIns="0"/>
          <a:lstStyle/>
          <a:p>
            <a:pPr eaLnBrk="1" hangingPunct="1">
              <a:lnSpc>
                <a:spcPts val="1000"/>
              </a:lnSpc>
              <a:spcBef>
                <a:spcPts val="0"/>
              </a:spcBef>
              <a:buClrTx/>
              <a:buSzTx/>
              <a:buFont typeface="Wingdings" pitchFamily="2" charset="2"/>
              <a:buChar char="Ø"/>
              <a:defRPr/>
            </a:pPr>
            <a:r>
              <a:rPr lang="en-US" altLang="zh-CN" sz="1000" dirty="0">
                <a:solidFill>
                  <a:schemeClr val="bg1">
                    <a:lumMod val="50000"/>
                  </a:schemeClr>
                </a:solidFill>
                <a:latin typeface="Times New Roman" pitchFamily="18" charset="0"/>
                <a:ea typeface="宋体" pitchFamily="2" charset="-122"/>
                <a:cs typeface="Times New Roman" pitchFamily="18" charset="0"/>
              </a:rPr>
              <a:t>L3</a:t>
            </a:r>
            <a:r>
              <a:rPr lang="zh-CN" altLang="en-US" sz="1000" dirty="0">
                <a:solidFill>
                  <a:schemeClr val="bg1">
                    <a:lumMod val="50000"/>
                  </a:schemeClr>
                </a:solidFill>
                <a:latin typeface="Times New Roman" pitchFamily="18" charset="0"/>
                <a:ea typeface="宋体" pitchFamily="2" charset="-122"/>
                <a:cs typeface="Times New Roman" pitchFamily="18" charset="0"/>
              </a:rPr>
              <a:t>直接跳过</a:t>
            </a:r>
          </a:p>
        </p:txBody>
      </p:sp>
      <p:sp>
        <p:nvSpPr>
          <p:cNvPr id="26638" name="Text Box 9"/>
          <p:cNvSpPr txBox="1">
            <a:spLocks noChangeArrowheads="1"/>
          </p:cNvSpPr>
          <p:nvPr/>
        </p:nvSpPr>
        <p:spPr bwMode="auto">
          <a:xfrm>
            <a:off x="827088" y="5117182"/>
            <a:ext cx="2879725" cy="400050"/>
          </a:xfrm>
          <a:prstGeom prst="rect">
            <a:avLst/>
          </a:prstGeom>
          <a:solidFill>
            <a:schemeClr val="accent1">
              <a:lumMod val="75000"/>
            </a:schemeClr>
          </a:solidFill>
          <a:ln w="9525" algn="ctr">
            <a:noFill/>
            <a:miter lim="800000"/>
            <a:headEnd/>
            <a:tailEnd/>
          </a:ln>
        </p:spPr>
        <p:txBody>
          <a:bodyPr>
            <a:spAutoFit/>
          </a:bodyPr>
          <a:lstStyle/>
          <a:p>
            <a:pPr algn="ctr">
              <a:spcBef>
                <a:spcPct val="0"/>
              </a:spcBef>
              <a:buClrTx/>
              <a:buSzTx/>
            </a:pPr>
            <a:r>
              <a:rPr kumimoji="1" lang="zh-CN" altLang="en-US" sz="2000" b="1" dirty="0">
                <a:solidFill>
                  <a:schemeClr val="bg1"/>
                </a:solidFill>
                <a:latin typeface="Arial" pitchFamily="34" charset="0"/>
                <a:ea typeface="楷体_GB2312" pitchFamily="49" charset="-122"/>
              </a:rPr>
              <a:t>集中式模型</a:t>
            </a:r>
            <a:endParaRPr kumimoji="1" lang="zh-CN" altLang="en-US" b="1" dirty="0">
              <a:solidFill>
                <a:schemeClr val="bg1"/>
              </a:solidFill>
              <a:latin typeface="Arial" pitchFamily="34" charset="0"/>
              <a:ea typeface="楷体_GB2312" pitchFamily="49" charset="-122"/>
            </a:endParaRPr>
          </a:p>
        </p:txBody>
      </p:sp>
      <p:sp>
        <p:nvSpPr>
          <p:cNvPr id="26639" name="Text Box 9"/>
          <p:cNvSpPr txBox="1">
            <a:spLocks noChangeArrowheads="1"/>
          </p:cNvSpPr>
          <p:nvPr/>
        </p:nvSpPr>
        <p:spPr bwMode="auto">
          <a:xfrm>
            <a:off x="5292725" y="5117182"/>
            <a:ext cx="2879725" cy="400050"/>
          </a:xfrm>
          <a:prstGeom prst="rect">
            <a:avLst/>
          </a:prstGeom>
          <a:solidFill>
            <a:schemeClr val="accent1">
              <a:lumMod val="75000"/>
            </a:schemeClr>
          </a:solidFill>
          <a:ln w="9525" algn="ctr">
            <a:noFill/>
            <a:miter lim="800000"/>
            <a:headEnd/>
            <a:tailEnd/>
          </a:ln>
        </p:spPr>
        <p:txBody>
          <a:bodyPr>
            <a:spAutoFit/>
          </a:bodyPr>
          <a:lstStyle/>
          <a:p>
            <a:pPr algn="ctr">
              <a:spcBef>
                <a:spcPct val="0"/>
              </a:spcBef>
              <a:buClrTx/>
              <a:buSzTx/>
            </a:pPr>
            <a:r>
              <a:rPr kumimoji="1" lang="zh-CN" altLang="en-US" sz="2000" b="1" dirty="0">
                <a:solidFill>
                  <a:schemeClr val="bg1"/>
                </a:solidFill>
                <a:latin typeface="Arial" pitchFamily="34" charset="0"/>
                <a:ea typeface="楷体_GB2312" pitchFamily="49" charset="-122"/>
              </a:rPr>
              <a:t>本地转发模型</a:t>
            </a:r>
            <a:endParaRPr kumimoji="1" lang="zh-CN" altLang="en-US" b="1" dirty="0">
              <a:solidFill>
                <a:schemeClr val="bg1"/>
              </a:solidFill>
              <a:latin typeface="Arial" pitchFamily="34" charset="0"/>
              <a:ea typeface="楷体_GB2312" pitchFamily="49" charset="-122"/>
            </a:endParaRPr>
          </a:p>
        </p:txBody>
      </p:sp>
      <p:sp>
        <p:nvSpPr>
          <p:cNvPr id="26640" name="Text Box 9"/>
          <p:cNvSpPr txBox="1">
            <a:spLocks noChangeArrowheads="1"/>
          </p:cNvSpPr>
          <p:nvPr/>
        </p:nvSpPr>
        <p:spPr bwMode="auto">
          <a:xfrm>
            <a:off x="2195513" y="5949950"/>
            <a:ext cx="4679950" cy="400050"/>
          </a:xfrm>
          <a:prstGeom prst="rect">
            <a:avLst/>
          </a:prstGeom>
          <a:solidFill>
            <a:schemeClr val="accent1">
              <a:lumMod val="75000"/>
            </a:schemeClr>
          </a:solidFill>
          <a:ln w="9525" algn="ctr">
            <a:noFill/>
            <a:miter lim="800000"/>
            <a:headEnd/>
            <a:tailEnd/>
          </a:ln>
        </p:spPr>
        <p:txBody>
          <a:bodyPr>
            <a:spAutoFit/>
          </a:bodyPr>
          <a:lstStyle/>
          <a:p>
            <a:pPr>
              <a:spcBef>
                <a:spcPct val="0"/>
              </a:spcBef>
              <a:buClrTx/>
              <a:buSzTx/>
            </a:pPr>
            <a:r>
              <a:rPr kumimoji="1" lang="zh-CN" altLang="en-US" sz="2000" b="1" dirty="0">
                <a:solidFill>
                  <a:schemeClr val="bg1"/>
                </a:solidFill>
                <a:latin typeface="Arial" pitchFamily="34" charset="0"/>
                <a:ea typeface="楷体_GB2312" pitchFamily="49" charset="-122"/>
              </a:rPr>
              <a:t>注：这里流量指来自</a:t>
            </a:r>
            <a:r>
              <a:rPr kumimoji="1" lang="en-US" altLang="zh-CN" sz="2000" b="1" dirty="0">
                <a:solidFill>
                  <a:schemeClr val="bg1"/>
                </a:solidFill>
                <a:latin typeface="Arial" pitchFamily="34" charset="0"/>
                <a:ea typeface="楷体_GB2312" pitchFamily="49" charset="-122"/>
              </a:rPr>
              <a:t>PE  UNI</a:t>
            </a:r>
            <a:r>
              <a:rPr kumimoji="1" lang="zh-CN" altLang="en-US" sz="2000" b="1" dirty="0">
                <a:solidFill>
                  <a:schemeClr val="bg1"/>
                </a:solidFill>
                <a:latin typeface="Arial" pitchFamily="34" charset="0"/>
                <a:ea typeface="楷体_GB2312" pitchFamily="49" charset="-122"/>
              </a:rPr>
              <a:t>口的流量</a:t>
            </a:r>
            <a:endParaRPr kumimoji="1" lang="zh-CN" altLang="en-US" b="1" dirty="0">
              <a:solidFill>
                <a:schemeClr val="bg1"/>
              </a:solidFill>
              <a:latin typeface="Arial" pitchFamily="34" charset="0"/>
              <a:ea typeface="楷体_GB2312" pitchFamily="49" charset="-122"/>
            </a:endParaRPr>
          </a:p>
        </p:txBody>
      </p:sp>
    </p:spTree>
    <p:extLst>
      <p:ext uri="{BB962C8B-B14F-4D97-AF65-F5344CB8AC3E}">
        <p14:creationId xmlns:p14="http://schemas.microsoft.com/office/powerpoint/2010/main" val="8729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7776"/>
                                        </p:tgtEl>
                                        <p:attrNameLst>
                                          <p:attrName>style.visibility</p:attrName>
                                        </p:attrNameLst>
                                      </p:cBhvr>
                                      <p:to>
                                        <p:strVal val="visible"/>
                                      </p:to>
                                    </p:set>
                                    <p:anim calcmode="lin" valueType="num">
                                      <p:cBhvr additive="base">
                                        <p:cTn id="7" dur="500" fill="hold"/>
                                        <p:tgtEl>
                                          <p:spTgt spid="287776"/>
                                        </p:tgtEl>
                                        <p:attrNameLst>
                                          <p:attrName>ppt_x</p:attrName>
                                        </p:attrNameLst>
                                      </p:cBhvr>
                                      <p:tavLst>
                                        <p:tav tm="0">
                                          <p:val>
                                            <p:strVal val="#ppt_x"/>
                                          </p:val>
                                        </p:tav>
                                        <p:tav tm="100000">
                                          <p:val>
                                            <p:strVal val="#ppt_x"/>
                                          </p:val>
                                        </p:tav>
                                      </p:tavLst>
                                    </p:anim>
                                    <p:anim calcmode="lin" valueType="num">
                                      <p:cBhvr additive="base">
                                        <p:cTn id="8" dur="500" fill="hold"/>
                                        <p:tgtEl>
                                          <p:spTgt spid="28777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xfrm>
            <a:off x="0" y="0"/>
            <a:ext cx="4355976" cy="620688"/>
          </a:xfrm>
        </p:spPr>
        <p:txBody>
          <a:bodyPr/>
          <a:lstStyle/>
          <a:p>
            <a:pPr algn="l"/>
            <a:r>
              <a:rPr lang="en-US" altLang="zh-CN" sz="3200" b="1" dirty="0" smtClean="0">
                <a:solidFill>
                  <a:srgbClr val="C00000"/>
                </a:solidFill>
                <a:latin typeface="微软雅黑" pitchFamily="34" charset="-122"/>
                <a:ea typeface="微软雅黑" pitchFamily="34" charset="-122"/>
              </a:rPr>
              <a:t>IRF3</a:t>
            </a:r>
            <a:r>
              <a:rPr lang="zh-CN" altLang="en-US" sz="3200" b="1" dirty="0" smtClean="0">
                <a:solidFill>
                  <a:srgbClr val="C00000"/>
                </a:solidFill>
                <a:latin typeface="微软雅黑" pitchFamily="34" charset="-122"/>
                <a:ea typeface="微软雅黑" pitchFamily="34" charset="-122"/>
              </a:rPr>
              <a:t>数据处理模型原则</a:t>
            </a:r>
            <a:endParaRPr lang="en-US" altLang="zh-CN" sz="3200" b="1" dirty="0" smtClean="0">
              <a:solidFill>
                <a:srgbClr val="C00000"/>
              </a:solidFill>
              <a:latin typeface="微软雅黑" pitchFamily="34" charset="-122"/>
              <a:ea typeface="微软雅黑" pitchFamily="34" charset="-122"/>
            </a:endParaRPr>
          </a:p>
        </p:txBody>
      </p:sp>
      <p:sp>
        <p:nvSpPr>
          <p:cNvPr id="27652" name="Text Box 9"/>
          <p:cNvSpPr txBox="1">
            <a:spLocks noChangeArrowheads="1"/>
          </p:cNvSpPr>
          <p:nvPr/>
        </p:nvSpPr>
        <p:spPr bwMode="auto">
          <a:xfrm>
            <a:off x="0" y="1196752"/>
            <a:ext cx="9144000" cy="1754326"/>
          </a:xfrm>
          <a:prstGeom prst="rect">
            <a:avLst/>
          </a:prstGeom>
          <a:noFill/>
          <a:ln w="9525" algn="ctr">
            <a:noFill/>
            <a:miter lim="800000"/>
            <a:headEnd/>
            <a:tailEnd/>
          </a:ln>
        </p:spPr>
        <p:txBody>
          <a:bodyPr wrap="square">
            <a:spAutoFit/>
          </a:bodyPr>
          <a:lstStyle/>
          <a:p>
            <a:pPr>
              <a:lnSpc>
                <a:spcPct val="150000"/>
              </a:lnSpc>
              <a:spcBef>
                <a:spcPct val="0"/>
              </a:spcBef>
              <a:buClrTx/>
              <a:buSzTx/>
              <a:buFont typeface="Wingdings" pitchFamily="2" charset="2"/>
              <a:buChar char="Ø"/>
            </a:pPr>
            <a:r>
              <a:rPr kumimoji="1" lang="en-US" altLang="zh-CN" b="1" dirty="0" smtClean="0">
                <a:latin typeface="微软雅黑" pitchFamily="34" charset="-122"/>
                <a:ea typeface="微软雅黑" pitchFamily="34" charset="-122"/>
              </a:rPr>
              <a:t>PE</a:t>
            </a:r>
            <a:r>
              <a:rPr kumimoji="1" lang="zh-CN" altLang="en-US" b="1" dirty="0">
                <a:latin typeface="微软雅黑" pitchFamily="34" charset="-122"/>
                <a:ea typeface="微软雅黑" pitchFamily="34" charset="-122"/>
              </a:rPr>
              <a:t>设备的交换芯片和</a:t>
            </a:r>
            <a:r>
              <a:rPr kumimoji="1" lang="en-US" altLang="zh-CN" b="1" dirty="0">
                <a:latin typeface="微软雅黑" pitchFamily="34" charset="-122"/>
                <a:ea typeface="微软雅黑" pitchFamily="34" charset="-122"/>
              </a:rPr>
              <a:t>CB</a:t>
            </a:r>
            <a:r>
              <a:rPr kumimoji="1" lang="zh-CN" altLang="en-US" b="1" dirty="0">
                <a:latin typeface="微软雅黑" pitchFamily="34" charset="-122"/>
                <a:ea typeface="微软雅黑" pitchFamily="34" charset="-122"/>
              </a:rPr>
              <a:t>设备的交换芯片相同时，或者芯片性能及功能上相近的情况下，可以选择分布式模型</a:t>
            </a:r>
            <a:endParaRPr kumimoji="1" lang="en-US" altLang="zh-CN" b="1" dirty="0">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en-US" altLang="zh-CN" b="1" dirty="0">
                <a:latin typeface="微软雅黑" pitchFamily="34" charset="-122"/>
                <a:ea typeface="微软雅黑" pitchFamily="34" charset="-122"/>
              </a:rPr>
              <a:t>PE</a:t>
            </a:r>
            <a:r>
              <a:rPr kumimoji="1" lang="zh-CN" altLang="en-US" b="1" dirty="0">
                <a:latin typeface="微软雅黑" pitchFamily="34" charset="-122"/>
                <a:ea typeface="微软雅黑" pitchFamily="34" charset="-122"/>
              </a:rPr>
              <a:t>设备的交换芯片性能较弱，但功能上与</a:t>
            </a:r>
            <a:r>
              <a:rPr kumimoji="1" lang="en-US" altLang="zh-CN" b="1" dirty="0">
                <a:latin typeface="微软雅黑" pitchFamily="34" charset="-122"/>
                <a:ea typeface="微软雅黑" pitchFamily="34" charset="-122"/>
              </a:rPr>
              <a:t>CB</a:t>
            </a:r>
            <a:r>
              <a:rPr kumimoji="1" lang="zh-CN" altLang="en-US" b="1" dirty="0">
                <a:latin typeface="微软雅黑" pitchFamily="34" charset="-122"/>
                <a:ea typeface="微软雅黑" pitchFamily="34" charset="-122"/>
              </a:rPr>
              <a:t>芯片相近时，可以选择本地转发模型</a:t>
            </a:r>
            <a:endParaRPr kumimoji="1" lang="en-US" altLang="zh-CN" b="1" dirty="0">
              <a:latin typeface="微软雅黑" pitchFamily="34" charset="-122"/>
              <a:ea typeface="微软雅黑" pitchFamily="34" charset="-122"/>
            </a:endParaRPr>
          </a:p>
          <a:p>
            <a:pPr>
              <a:lnSpc>
                <a:spcPct val="150000"/>
              </a:lnSpc>
              <a:spcBef>
                <a:spcPct val="0"/>
              </a:spcBef>
              <a:buClrTx/>
              <a:buSzTx/>
              <a:buFont typeface="Wingdings" pitchFamily="2" charset="2"/>
              <a:buChar char="Ø"/>
            </a:pPr>
            <a:r>
              <a:rPr kumimoji="1" lang="en-US" altLang="zh-CN" b="1" dirty="0">
                <a:latin typeface="微软雅黑" pitchFamily="34" charset="-122"/>
                <a:ea typeface="微软雅黑" pitchFamily="34" charset="-122"/>
              </a:rPr>
              <a:t>PE</a:t>
            </a:r>
            <a:r>
              <a:rPr kumimoji="1" lang="zh-CN" altLang="en-US" b="1" dirty="0">
                <a:latin typeface="微软雅黑" pitchFamily="34" charset="-122"/>
                <a:ea typeface="微软雅黑" pitchFamily="34" charset="-122"/>
              </a:rPr>
              <a:t>设备的交换芯片性能较弱，且功能上缺少时，选择集中式模型</a:t>
            </a:r>
          </a:p>
        </p:txBody>
      </p:sp>
      <p:sp>
        <p:nvSpPr>
          <p:cNvPr id="27653" name="Text Box 9"/>
          <p:cNvSpPr txBox="1">
            <a:spLocks noChangeArrowheads="1"/>
          </p:cNvSpPr>
          <p:nvPr/>
        </p:nvSpPr>
        <p:spPr bwMode="auto">
          <a:xfrm>
            <a:off x="0" y="2852936"/>
            <a:ext cx="9144000" cy="946415"/>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pPr>
            <a:r>
              <a:rPr kumimoji="1" lang="en-US" altLang="zh-CN" b="1" dirty="0" smtClean="0">
                <a:solidFill>
                  <a:schemeClr val="bg1"/>
                </a:solidFill>
                <a:latin typeface="微软雅黑" pitchFamily="34" charset="-122"/>
                <a:ea typeface="微软雅黑" pitchFamily="34" charset="-122"/>
              </a:rPr>
              <a:t>H3C </a:t>
            </a:r>
            <a:r>
              <a:rPr kumimoji="1" lang="en-US" altLang="zh-CN" b="1" dirty="0">
                <a:solidFill>
                  <a:schemeClr val="bg1"/>
                </a:solidFill>
                <a:latin typeface="微软雅黑" pitchFamily="34" charset="-122"/>
                <a:ea typeface="微软雅黑" pitchFamily="34" charset="-122"/>
              </a:rPr>
              <a:t>IRF3</a:t>
            </a:r>
            <a:r>
              <a:rPr kumimoji="1" lang="zh-CN" altLang="en-US" b="1" dirty="0">
                <a:solidFill>
                  <a:schemeClr val="bg1"/>
                </a:solidFill>
                <a:latin typeface="微软雅黑" pitchFamily="34" charset="-122"/>
                <a:ea typeface="微软雅黑" pitchFamily="34" charset="-122"/>
              </a:rPr>
              <a:t>纵向虚拟化解决方案当前</a:t>
            </a:r>
            <a:r>
              <a:rPr kumimoji="1" lang="zh-CN" altLang="en-US" b="1" dirty="0" smtClean="0">
                <a:solidFill>
                  <a:schemeClr val="bg1"/>
                </a:solidFill>
                <a:latin typeface="微软雅黑" pitchFamily="34" charset="-122"/>
                <a:ea typeface="微软雅黑" pitchFamily="34" charset="-122"/>
              </a:rPr>
              <a:t>版</a:t>
            </a:r>
            <a:r>
              <a:rPr kumimoji="1" lang="zh-CN" altLang="en-US" b="1" dirty="0">
                <a:solidFill>
                  <a:schemeClr val="bg1"/>
                </a:solidFill>
                <a:latin typeface="微软雅黑" pitchFamily="34" charset="-122"/>
                <a:ea typeface="微软雅黑" pitchFamily="34" charset="-122"/>
              </a:rPr>
              <a:t>本不提供用户选择，系统自行根据</a:t>
            </a:r>
            <a:r>
              <a:rPr kumimoji="1" lang="en-US" altLang="zh-CN" b="1" dirty="0">
                <a:solidFill>
                  <a:schemeClr val="bg1"/>
                </a:solidFill>
                <a:latin typeface="微软雅黑" pitchFamily="34" charset="-122"/>
                <a:ea typeface="微软雅黑" pitchFamily="34" charset="-122"/>
              </a:rPr>
              <a:t>PE</a:t>
            </a:r>
            <a:r>
              <a:rPr kumimoji="1" lang="zh-CN" altLang="en-US" b="1" dirty="0">
                <a:solidFill>
                  <a:schemeClr val="bg1"/>
                </a:solidFill>
                <a:latin typeface="微软雅黑" pitchFamily="34" charset="-122"/>
                <a:ea typeface="微软雅黑" pitchFamily="34" charset="-122"/>
              </a:rPr>
              <a:t>情况确</a:t>
            </a:r>
            <a:r>
              <a:rPr kumimoji="1" lang="zh-CN" altLang="en-US" b="1" dirty="0" smtClean="0">
                <a:solidFill>
                  <a:schemeClr val="bg1"/>
                </a:solidFill>
                <a:latin typeface="微软雅黑" pitchFamily="34" charset="-122"/>
                <a:ea typeface="微软雅黑" pitchFamily="34" charset="-122"/>
              </a:rPr>
              <a:t>定来选择集</a:t>
            </a:r>
            <a:r>
              <a:rPr kumimoji="1" lang="zh-CN" altLang="en-US" b="1" dirty="0">
                <a:solidFill>
                  <a:schemeClr val="bg1"/>
                </a:solidFill>
                <a:latin typeface="微软雅黑" pitchFamily="34" charset="-122"/>
                <a:ea typeface="微软雅黑" pitchFamily="34" charset="-122"/>
              </a:rPr>
              <a:t>中式转</a:t>
            </a:r>
            <a:r>
              <a:rPr kumimoji="1" lang="zh-CN" altLang="en-US" b="1" dirty="0" smtClean="0">
                <a:solidFill>
                  <a:schemeClr val="bg1"/>
                </a:solidFill>
                <a:latin typeface="微软雅黑" pitchFamily="34" charset="-122"/>
                <a:ea typeface="微软雅黑" pitchFamily="34" charset="-122"/>
              </a:rPr>
              <a:t>发或本</a:t>
            </a:r>
            <a:r>
              <a:rPr kumimoji="1" lang="zh-CN" altLang="en-US" b="1" dirty="0">
                <a:solidFill>
                  <a:schemeClr val="bg1"/>
                </a:solidFill>
                <a:latin typeface="微软雅黑" pitchFamily="34" charset="-122"/>
                <a:ea typeface="微软雅黑" pitchFamily="34" charset="-122"/>
              </a:rPr>
              <a:t>地转发模式。</a:t>
            </a:r>
          </a:p>
        </p:txBody>
      </p:sp>
      <p:sp>
        <p:nvSpPr>
          <p:cNvPr id="6" name="矩形 5"/>
          <p:cNvSpPr/>
          <p:nvPr/>
        </p:nvSpPr>
        <p:spPr>
          <a:xfrm>
            <a:off x="0" y="692696"/>
            <a:ext cx="9144000" cy="553998"/>
          </a:xfrm>
          <a:prstGeom prst="rect">
            <a:avLst/>
          </a:prstGeom>
          <a:solidFill>
            <a:schemeClr val="accent1">
              <a:lumMod val="75000"/>
            </a:schemeClr>
          </a:solidFill>
        </p:spPr>
        <p:txBody>
          <a:bodyPr wrap="square">
            <a:spAutoFit/>
          </a:bodyPr>
          <a:lstStyle/>
          <a:p>
            <a:pPr>
              <a:lnSpc>
                <a:spcPct val="150000"/>
              </a:lnSpc>
              <a:spcBef>
                <a:spcPct val="0"/>
              </a:spcBef>
              <a:buClrTx/>
              <a:buSzTx/>
            </a:pPr>
            <a:r>
              <a:rPr kumimoji="1" lang="zh-CN" altLang="en-US" sz="2000" b="1" dirty="0" smtClean="0">
                <a:solidFill>
                  <a:schemeClr val="bg1"/>
                </a:solidFill>
                <a:latin typeface="微软雅黑" pitchFamily="34" charset="-122"/>
                <a:ea typeface="微软雅黑" pitchFamily="34" charset="-122"/>
              </a:rPr>
              <a:t>转发模型设置原则</a:t>
            </a:r>
            <a:endParaRPr kumimoji="1" lang="en-US" altLang="zh-CN" sz="2000" b="1" dirty="0">
              <a:solidFill>
                <a:schemeClr val="bg1"/>
              </a:solidFill>
              <a:latin typeface="微软雅黑" pitchFamily="34" charset="-122"/>
              <a:ea typeface="微软雅黑" pitchFamily="34" charset="-122"/>
            </a:endParaRPr>
          </a:p>
        </p:txBody>
      </p:sp>
      <p:sp>
        <p:nvSpPr>
          <p:cNvPr id="7" name="Text Box 9"/>
          <p:cNvSpPr txBox="1">
            <a:spLocks noChangeArrowheads="1"/>
          </p:cNvSpPr>
          <p:nvPr/>
        </p:nvSpPr>
        <p:spPr bwMode="auto">
          <a:xfrm>
            <a:off x="0" y="3717032"/>
            <a:ext cx="9144000" cy="2585323"/>
          </a:xfrm>
          <a:prstGeom prst="rect">
            <a:avLst/>
          </a:prstGeom>
          <a:solidFill>
            <a:schemeClr val="bg1"/>
          </a:solidFill>
          <a:ln w="9525" algn="ctr">
            <a:noFill/>
            <a:miter lim="800000"/>
            <a:headEnd/>
            <a:tailEnd/>
          </a:ln>
        </p:spPr>
        <p:txBody>
          <a:bodyPr wrap="square">
            <a:spAutoFit/>
          </a:bodyPr>
          <a:lstStyle/>
          <a:p>
            <a:pPr>
              <a:lnSpc>
                <a:spcPct val="150000"/>
              </a:lnSpc>
              <a:spcBef>
                <a:spcPct val="0"/>
              </a:spcBef>
              <a:buClrTx/>
              <a:buSzTx/>
            </a:pPr>
            <a:r>
              <a:rPr kumimoji="1" lang="zh-CN" altLang="en-US" b="1" dirty="0" smtClean="0">
                <a:solidFill>
                  <a:srgbClr val="C00000"/>
                </a:solidFill>
                <a:latin typeface="微软雅黑" pitchFamily="34" charset="-122"/>
                <a:ea typeface="微软雅黑" pitchFamily="34" charset="-122"/>
              </a:rPr>
              <a:t>点评：</a:t>
            </a:r>
            <a:endParaRPr kumimoji="1" lang="en-US" altLang="zh-CN" b="1" dirty="0" smtClean="0">
              <a:solidFill>
                <a:srgbClr val="C00000"/>
              </a:solidFill>
              <a:latin typeface="微软雅黑" pitchFamily="34" charset="-122"/>
              <a:ea typeface="微软雅黑" pitchFamily="34" charset="-122"/>
            </a:endParaRPr>
          </a:p>
          <a:p>
            <a:pPr>
              <a:lnSpc>
                <a:spcPct val="150000"/>
              </a:lnSpc>
              <a:spcBef>
                <a:spcPct val="0"/>
              </a:spcBef>
              <a:buClrTx/>
              <a:buSzTx/>
            </a:pPr>
            <a:r>
              <a:rPr kumimoji="1" lang="en-US" altLang="zh-CN" b="1" dirty="0" smtClean="0">
                <a:solidFill>
                  <a:srgbClr val="C00000"/>
                </a:solidFill>
                <a:latin typeface="微软雅黑" pitchFamily="34" charset="-122"/>
                <a:ea typeface="微软雅黑" pitchFamily="34" charset="-122"/>
              </a:rPr>
              <a:t>      H3C </a:t>
            </a:r>
            <a:r>
              <a:rPr kumimoji="1" lang="zh-CN" altLang="en-US" b="1" dirty="0" smtClean="0">
                <a:solidFill>
                  <a:srgbClr val="C00000"/>
                </a:solidFill>
                <a:latin typeface="微软雅黑" pitchFamily="34" charset="-122"/>
                <a:ea typeface="微软雅黑" pitchFamily="34" charset="-122"/>
              </a:rPr>
              <a:t>的</a:t>
            </a:r>
            <a:r>
              <a:rPr kumimoji="1" lang="en-US" altLang="zh-CN" b="1" dirty="0" smtClean="0">
                <a:solidFill>
                  <a:srgbClr val="C00000"/>
                </a:solidFill>
                <a:latin typeface="微软雅黑" pitchFamily="34" charset="-122"/>
                <a:ea typeface="微软雅黑" pitchFamily="34" charset="-122"/>
              </a:rPr>
              <a:t>PE</a:t>
            </a:r>
            <a:r>
              <a:rPr kumimoji="1" lang="zh-CN" altLang="en-US" b="1" dirty="0" smtClean="0">
                <a:solidFill>
                  <a:srgbClr val="C00000"/>
                </a:solidFill>
                <a:latin typeface="微软雅黑" pitchFamily="34" charset="-122"/>
                <a:ea typeface="微软雅黑" pitchFamily="34" charset="-122"/>
              </a:rPr>
              <a:t>设备支持本地转发能力，软件平台根据</a:t>
            </a:r>
            <a:r>
              <a:rPr kumimoji="1" lang="en-US" altLang="zh-CN" b="1" dirty="0" smtClean="0">
                <a:solidFill>
                  <a:srgbClr val="C00000"/>
                </a:solidFill>
                <a:latin typeface="微软雅黑" pitchFamily="34" charset="-122"/>
                <a:ea typeface="微软雅黑" pitchFamily="34" charset="-122"/>
              </a:rPr>
              <a:t>CB/PE</a:t>
            </a:r>
            <a:r>
              <a:rPr kumimoji="1" lang="zh-CN" altLang="en-US" b="1" dirty="0" smtClean="0">
                <a:solidFill>
                  <a:srgbClr val="C00000"/>
                </a:solidFill>
                <a:latin typeface="微软雅黑" pitchFamily="34" charset="-122"/>
                <a:ea typeface="微软雅黑" pitchFamily="34" charset="-122"/>
              </a:rPr>
              <a:t>设备性能动态选择转发模式，能最大程度的提高数据转发路径的合理性，相比友商单一的转发模式灵活度更好、转发效率更高。</a:t>
            </a:r>
            <a:endParaRPr kumimoji="1" lang="en-US" altLang="zh-CN" b="1" dirty="0" smtClean="0">
              <a:solidFill>
                <a:srgbClr val="C00000"/>
              </a:solidFill>
              <a:latin typeface="微软雅黑" pitchFamily="34" charset="-122"/>
              <a:ea typeface="微软雅黑" pitchFamily="34" charset="-122"/>
            </a:endParaRPr>
          </a:p>
          <a:p>
            <a:pPr>
              <a:lnSpc>
                <a:spcPct val="150000"/>
              </a:lnSpc>
              <a:spcBef>
                <a:spcPct val="0"/>
              </a:spcBef>
              <a:buClrTx/>
              <a:buSzTx/>
            </a:pPr>
            <a:r>
              <a:rPr kumimoji="1" lang="en-US" altLang="zh-CN" b="1" dirty="0" smtClean="0">
                <a:solidFill>
                  <a:srgbClr val="C00000"/>
                </a:solidFill>
                <a:latin typeface="微软雅黑" pitchFamily="34" charset="-122"/>
                <a:ea typeface="微软雅黑" pitchFamily="34" charset="-122"/>
              </a:rPr>
              <a:t>       H3C</a:t>
            </a:r>
            <a:r>
              <a:rPr kumimoji="1" lang="zh-CN" altLang="en-US" b="1" dirty="0" smtClean="0">
                <a:solidFill>
                  <a:srgbClr val="C00000"/>
                </a:solidFill>
                <a:latin typeface="微软雅黑" pitchFamily="34" charset="-122"/>
                <a:ea typeface="微软雅黑" pitchFamily="34" charset="-122"/>
              </a:rPr>
              <a:t>软件平台支持用户自行选择转发模式的能力，为部分用户提供定制化的网络设备</a:t>
            </a:r>
            <a:r>
              <a:rPr kumimoji="1" lang="en-US" altLang="zh-CN" b="1" dirty="0" smtClean="0">
                <a:solidFill>
                  <a:srgbClr val="C00000"/>
                </a:solidFill>
                <a:latin typeface="微软雅黑" pitchFamily="34" charset="-122"/>
                <a:ea typeface="微软雅黑" pitchFamily="34" charset="-122"/>
              </a:rPr>
              <a:t>,</a:t>
            </a:r>
            <a:r>
              <a:rPr kumimoji="1" lang="zh-CN" altLang="en-US" b="1" dirty="0" smtClean="0">
                <a:solidFill>
                  <a:srgbClr val="C00000"/>
                </a:solidFill>
                <a:latin typeface="微软雅黑" pitchFamily="34" charset="-122"/>
                <a:ea typeface="微软雅黑" pitchFamily="34" charset="-122"/>
              </a:rPr>
              <a:t>更加贴近用户实际需求。</a:t>
            </a:r>
            <a:endParaRPr kumimoji="1"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383909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eeform 7"/>
          <p:cNvSpPr>
            <a:spLocks/>
          </p:cNvSpPr>
          <p:nvPr/>
        </p:nvSpPr>
        <p:spPr bwMode="auto">
          <a:xfrm>
            <a:off x="36537" y="4941168"/>
            <a:ext cx="9107463" cy="1440160"/>
          </a:xfrm>
          <a:custGeom>
            <a:avLst/>
            <a:gdLst>
              <a:gd name="T0" fmla="*/ 1594 w 1594"/>
              <a:gd name="T1" fmla="*/ 648 h 673"/>
              <a:gd name="T2" fmla="*/ 1570 w 1594"/>
              <a:gd name="T3" fmla="*/ 673 h 673"/>
              <a:gd name="T4" fmla="*/ 24 w 1594"/>
              <a:gd name="T5" fmla="*/ 673 h 673"/>
              <a:gd name="T6" fmla="*/ 0 w 1594"/>
              <a:gd name="T7" fmla="*/ 648 h 673"/>
              <a:gd name="T8" fmla="*/ 0 w 1594"/>
              <a:gd name="T9" fmla="*/ 24 h 673"/>
              <a:gd name="T10" fmla="*/ 24 w 1594"/>
              <a:gd name="T11" fmla="*/ 0 h 673"/>
              <a:gd name="T12" fmla="*/ 1570 w 1594"/>
              <a:gd name="T13" fmla="*/ 0 h 673"/>
              <a:gd name="T14" fmla="*/ 1594 w 1594"/>
              <a:gd name="T15" fmla="*/ 24 h 673"/>
              <a:gd name="T16" fmla="*/ 1594 w 1594"/>
              <a:gd name="T17" fmla="*/ 648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4" h="673">
                <a:moveTo>
                  <a:pt x="1594" y="648"/>
                </a:moveTo>
                <a:cubicBezTo>
                  <a:pt x="1594" y="662"/>
                  <a:pt x="1583" y="673"/>
                  <a:pt x="1570" y="673"/>
                </a:cubicBezTo>
                <a:cubicBezTo>
                  <a:pt x="24" y="673"/>
                  <a:pt x="24" y="673"/>
                  <a:pt x="24" y="673"/>
                </a:cubicBezTo>
                <a:cubicBezTo>
                  <a:pt x="11" y="673"/>
                  <a:pt x="0" y="662"/>
                  <a:pt x="0" y="648"/>
                </a:cubicBezTo>
                <a:cubicBezTo>
                  <a:pt x="0" y="24"/>
                  <a:pt x="0" y="24"/>
                  <a:pt x="0" y="24"/>
                </a:cubicBezTo>
                <a:cubicBezTo>
                  <a:pt x="0" y="11"/>
                  <a:pt x="11" y="0"/>
                  <a:pt x="24" y="0"/>
                </a:cubicBezTo>
                <a:cubicBezTo>
                  <a:pt x="1570" y="0"/>
                  <a:pt x="1570" y="0"/>
                  <a:pt x="1570" y="0"/>
                </a:cubicBezTo>
                <a:cubicBezTo>
                  <a:pt x="1583" y="0"/>
                  <a:pt x="1594" y="11"/>
                  <a:pt x="1594" y="24"/>
                </a:cubicBezTo>
                <a:cubicBezTo>
                  <a:pt x="1594" y="648"/>
                  <a:pt x="1594" y="648"/>
                  <a:pt x="1594" y="648"/>
                </a:cubicBezTo>
              </a:path>
            </a:pathLst>
          </a:custGeom>
          <a:solidFill>
            <a:schemeClr val="accent1">
              <a:lumMod val="75000"/>
            </a:schemeClr>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sz="900"/>
          </a:p>
        </p:txBody>
      </p:sp>
      <p:sp>
        <p:nvSpPr>
          <p:cNvPr id="118" name="Freeform 7"/>
          <p:cNvSpPr>
            <a:spLocks/>
          </p:cNvSpPr>
          <p:nvPr/>
        </p:nvSpPr>
        <p:spPr bwMode="auto">
          <a:xfrm>
            <a:off x="35496" y="5093041"/>
            <a:ext cx="9096679" cy="1152128"/>
          </a:xfrm>
          <a:custGeom>
            <a:avLst/>
            <a:gdLst>
              <a:gd name="T0" fmla="*/ 1594 w 1594"/>
              <a:gd name="T1" fmla="*/ 648 h 673"/>
              <a:gd name="T2" fmla="*/ 1570 w 1594"/>
              <a:gd name="T3" fmla="*/ 673 h 673"/>
              <a:gd name="T4" fmla="*/ 24 w 1594"/>
              <a:gd name="T5" fmla="*/ 673 h 673"/>
              <a:gd name="T6" fmla="*/ 0 w 1594"/>
              <a:gd name="T7" fmla="*/ 648 h 673"/>
              <a:gd name="T8" fmla="*/ 0 w 1594"/>
              <a:gd name="T9" fmla="*/ 24 h 673"/>
              <a:gd name="T10" fmla="*/ 24 w 1594"/>
              <a:gd name="T11" fmla="*/ 0 h 673"/>
              <a:gd name="T12" fmla="*/ 1570 w 1594"/>
              <a:gd name="T13" fmla="*/ 0 h 673"/>
              <a:gd name="T14" fmla="*/ 1594 w 1594"/>
              <a:gd name="T15" fmla="*/ 24 h 673"/>
              <a:gd name="T16" fmla="*/ 1594 w 1594"/>
              <a:gd name="T17" fmla="*/ 648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4" h="673">
                <a:moveTo>
                  <a:pt x="1594" y="648"/>
                </a:moveTo>
                <a:cubicBezTo>
                  <a:pt x="1594" y="662"/>
                  <a:pt x="1583" y="673"/>
                  <a:pt x="1570" y="673"/>
                </a:cubicBezTo>
                <a:cubicBezTo>
                  <a:pt x="24" y="673"/>
                  <a:pt x="24" y="673"/>
                  <a:pt x="24" y="673"/>
                </a:cubicBezTo>
                <a:cubicBezTo>
                  <a:pt x="11" y="673"/>
                  <a:pt x="0" y="662"/>
                  <a:pt x="0" y="648"/>
                </a:cubicBezTo>
                <a:cubicBezTo>
                  <a:pt x="0" y="24"/>
                  <a:pt x="0" y="24"/>
                  <a:pt x="0" y="24"/>
                </a:cubicBezTo>
                <a:cubicBezTo>
                  <a:pt x="0" y="11"/>
                  <a:pt x="11" y="0"/>
                  <a:pt x="24" y="0"/>
                </a:cubicBezTo>
                <a:cubicBezTo>
                  <a:pt x="1570" y="0"/>
                  <a:pt x="1570" y="0"/>
                  <a:pt x="1570" y="0"/>
                </a:cubicBezTo>
                <a:cubicBezTo>
                  <a:pt x="1583" y="0"/>
                  <a:pt x="1594" y="11"/>
                  <a:pt x="1594" y="24"/>
                </a:cubicBezTo>
                <a:cubicBezTo>
                  <a:pt x="1594" y="648"/>
                  <a:pt x="1594" y="648"/>
                  <a:pt x="1594" y="648"/>
                </a:cubicBezTo>
              </a:path>
            </a:pathLst>
          </a:custGeom>
          <a:no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7"/>
          <p:cNvSpPr>
            <a:spLocks/>
          </p:cNvSpPr>
          <p:nvPr/>
        </p:nvSpPr>
        <p:spPr bwMode="auto">
          <a:xfrm>
            <a:off x="36537" y="3430876"/>
            <a:ext cx="9107463" cy="1438284"/>
          </a:xfrm>
          <a:custGeom>
            <a:avLst/>
            <a:gdLst>
              <a:gd name="T0" fmla="*/ 1594 w 1594"/>
              <a:gd name="T1" fmla="*/ 648 h 673"/>
              <a:gd name="T2" fmla="*/ 1570 w 1594"/>
              <a:gd name="T3" fmla="*/ 673 h 673"/>
              <a:gd name="T4" fmla="*/ 24 w 1594"/>
              <a:gd name="T5" fmla="*/ 673 h 673"/>
              <a:gd name="T6" fmla="*/ 0 w 1594"/>
              <a:gd name="T7" fmla="*/ 648 h 673"/>
              <a:gd name="T8" fmla="*/ 0 w 1594"/>
              <a:gd name="T9" fmla="*/ 24 h 673"/>
              <a:gd name="T10" fmla="*/ 24 w 1594"/>
              <a:gd name="T11" fmla="*/ 0 h 673"/>
              <a:gd name="T12" fmla="*/ 1570 w 1594"/>
              <a:gd name="T13" fmla="*/ 0 h 673"/>
              <a:gd name="T14" fmla="*/ 1594 w 1594"/>
              <a:gd name="T15" fmla="*/ 24 h 673"/>
              <a:gd name="T16" fmla="*/ 1594 w 1594"/>
              <a:gd name="T17" fmla="*/ 648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4" h="673">
                <a:moveTo>
                  <a:pt x="1594" y="648"/>
                </a:moveTo>
                <a:cubicBezTo>
                  <a:pt x="1594" y="662"/>
                  <a:pt x="1583" y="673"/>
                  <a:pt x="1570" y="673"/>
                </a:cubicBezTo>
                <a:cubicBezTo>
                  <a:pt x="24" y="673"/>
                  <a:pt x="24" y="673"/>
                  <a:pt x="24" y="673"/>
                </a:cubicBezTo>
                <a:cubicBezTo>
                  <a:pt x="11" y="673"/>
                  <a:pt x="0" y="662"/>
                  <a:pt x="0" y="648"/>
                </a:cubicBezTo>
                <a:cubicBezTo>
                  <a:pt x="0" y="24"/>
                  <a:pt x="0" y="24"/>
                  <a:pt x="0" y="24"/>
                </a:cubicBezTo>
                <a:cubicBezTo>
                  <a:pt x="0" y="11"/>
                  <a:pt x="11" y="0"/>
                  <a:pt x="24" y="0"/>
                </a:cubicBezTo>
                <a:cubicBezTo>
                  <a:pt x="1570" y="0"/>
                  <a:pt x="1570" y="0"/>
                  <a:pt x="1570" y="0"/>
                </a:cubicBezTo>
                <a:cubicBezTo>
                  <a:pt x="1583" y="0"/>
                  <a:pt x="1594" y="11"/>
                  <a:pt x="1594" y="24"/>
                </a:cubicBezTo>
                <a:cubicBezTo>
                  <a:pt x="1594" y="648"/>
                  <a:pt x="1594" y="648"/>
                  <a:pt x="1594" y="648"/>
                </a:cubicBezTo>
              </a:path>
            </a:pathLst>
          </a:custGeom>
          <a:solidFill>
            <a:schemeClr val="accent1">
              <a:lumMod val="75000"/>
            </a:schemeClr>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sz="900"/>
          </a:p>
        </p:txBody>
      </p:sp>
      <p:sp>
        <p:nvSpPr>
          <p:cNvPr id="116" name="Freeform 7"/>
          <p:cNvSpPr>
            <a:spLocks/>
          </p:cNvSpPr>
          <p:nvPr/>
        </p:nvSpPr>
        <p:spPr bwMode="auto">
          <a:xfrm>
            <a:off x="35496" y="3573016"/>
            <a:ext cx="9096679" cy="1152128"/>
          </a:xfrm>
          <a:custGeom>
            <a:avLst/>
            <a:gdLst>
              <a:gd name="T0" fmla="*/ 1594 w 1594"/>
              <a:gd name="T1" fmla="*/ 648 h 673"/>
              <a:gd name="T2" fmla="*/ 1570 w 1594"/>
              <a:gd name="T3" fmla="*/ 673 h 673"/>
              <a:gd name="T4" fmla="*/ 24 w 1594"/>
              <a:gd name="T5" fmla="*/ 673 h 673"/>
              <a:gd name="T6" fmla="*/ 0 w 1594"/>
              <a:gd name="T7" fmla="*/ 648 h 673"/>
              <a:gd name="T8" fmla="*/ 0 w 1594"/>
              <a:gd name="T9" fmla="*/ 24 h 673"/>
              <a:gd name="T10" fmla="*/ 24 w 1594"/>
              <a:gd name="T11" fmla="*/ 0 h 673"/>
              <a:gd name="T12" fmla="*/ 1570 w 1594"/>
              <a:gd name="T13" fmla="*/ 0 h 673"/>
              <a:gd name="T14" fmla="*/ 1594 w 1594"/>
              <a:gd name="T15" fmla="*/ 24 h 673"/>
              <a:gd name="T16" fmla="*/ 1594 w 1594"/>
              <a:gd name="T17" fmla="*/ 648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4" h="673">
                <a:moveTo>
                  <a:pt x="1594" y="648"/>
                </a:moveTo>
                <a:cubicBezTo>
                  <a:pt x="1594" y="662"/>
                  <a:pt x="1583" y="673"/>
                  <a:pt x="1570" y="673"/>
                </a:cubicBezTo>
                <a:cubicBezTo>
                  <a:pt x="24" y="673"/>
                  <a:pt x="24" y="673"/>
                  <a:pt x="24" y="673"/>
                </a:cubicBezTo>
                <a:cubicBezTo>
                  <a:pt x="11" y="673"/>
                  <a:pt x="0" y="662"/>
                  <a:pt x="0" y="648"/>
                </a:cubicBezTo>
                <a:cubicBezTo>
                  <a:pt x="0" y="24"/>
                  <a:pt x="0" y="24"/>
                  <a:pt x="0" y="24"/>
                </a:cubicBezTo>
                <a:cubicBezTo>
                  <a:pt x="0" y="11"/>
                  <a:pt x="11" y="0"/>
                  <a:pt x="24" y="0"/>
                </a:cubicBezTo>
                <a:cubicBezTo>
                  <a:pt x="1570" y="0"/>
                  <a:pt x="1570" y="0"/>
                  <a:pt x="1570" y="0"/>
                </a:cubicBezTo>
                <a:cubicBezTo>
                  <a:pt x="1583" y="0"/>
                  <a:pt x="1594" y="11"/>
                  <a:pt x="1594" y="24"/>
                </a:cubicBezTo>
                <a:cubicBezTo>
                  <a:pt x="1594" y="648"/>
                  <a:pt x="1594" y="648"/>
                  <a:pt x="1594" y="648"/>
                </a:cubicBezTo>
              </a:path>
            </a:pathLst>
          </a:custGeom>
          <a:no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
          <p:cNvSpPr>
            <a:spLocks/>
          </p:cNvSpPr>
          <p:nvPr/>
        </p:nvSpPr>
        <p:spPr bwMode="auto">
          <a:xfrm>
            <a:off x="36537" y="1916832"/>
            <a:ext cx="9107463" cy="1440160"/>
          </a:xfrm>
          <a:custGeom>
            <a:avLst/>
            <a:gdLst>
              <a:gd name="T0" fmla="*/ 1594 w 1594"/>
              <a:gd name="T1" fmla="*/ 648 h 673"/>
              <a:gd name="T2" fmla="*/ 1570 w 1594"/>
              <a:gd name="T3" fmla="*/ 673 h 673"/>
              <a:gd name="T4" fmla="*/ 24 w 1594"/>
              <a:gd name="T5" fmla="*/ 673 h 673"/>
              <a:gd name="T6" fmla="*/ 0 w 1594"/>
              <a:gd name="T7" fmla="*/ 648 h 673"/>
              <a:gd name="T8" fmla="*/ 0 w 1594"/>
              <a:gd name="T9" fmla="*/ 24 h 673"/>
              <a:gd name="T10" fmla="*/ 24 w 1594"/>
              <a:gd name="T11" fmla="*/ 0 h 673"/>
              <a:gd name="T12" fmla="*/ 1570 w 1594"/>
              <a:gd name="T13" fmla="*/ 0 h 673"/>
              <a:gd name="T14" fmla="*/ 1594 w 1594"/>
              <a:gd name="T15" fmla="*/ 24 h 673"/>
              <a:gd name="T16" fmla="*/ 1594 w 1594"/>
              <a:gd name="T17" fmla="*/ 648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4" h="673">
                <a:moveTo>
                  <a:pt x="1594" y="648"/>
                </a:moveTo>
                <a:cubicBezTo>
                  <a:pt x="1594" y="662"/>
                  <a:pt x="1583" y="673"/>
                  <a:pt x="1570" y="673"/>
                </a:cubicBezTo>
                <a:cubicBezTo>
                  <a:pt x="24" y="673"/>
                  <a:pt x="24" y="673"/>
                  <a:pt x="24" y="673"/>
                </a:cubicBezTo>
                <a:cubicBezTo>
                  <a:pt x="11" y="673"/>
                  <a:pt x="0" y="662"/>
                  <a:pt x="0" y="648"/>
                </a:cubicBezTo>
                <a:cubicBezTo>
                  <a:pt x="0" y="24"/>
                  <a:pt x="0" y="24"/>
                  <a:pt x="0" y="24"/>
                </a:cubicBezTo>
                <a:cubicBezTo>
                  <a:pt x="0" y="11"/>
                  <a:pt x="11" y="0"/>
                  <a:pt x="24" y="0"/>
                </a:cubicBezTo>
                <a:cubicBezTo>
                  <a:pt x="1570" y="0"/>
                  <a:pt x="1570" y="0"/>
                  <a:pt x="1570" y="0"/>
                </a:cubicBezTo>
                <a:cubicBezTo>
                  <a:pt x="1583" y="0"/>
                  <a:pt x="1594" y="11"/>
                  <a:pt x="1594" y="24"/>
                </a:cubicBezTo>
                <a:cubicBezTo>
                  <a:pt x="1594" y="648"/>
                  <a:pt x="1594" y="648"/>
                  <a:pt x="1594" y="648"/>
                </a:cubicBezTo>
              </a:path>
            </a:pathLst>
          </a:custGeom>
          <a:solidFill>
            <a:schemeClr val="accent1">
              <a:lumMod val="75000"/>
            </a:schemeClr>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sz="900"/>
          </a:p>
        </p:txBody>
      </p:sp>
      <p:sp>
        <p:nvSpPr>
          <p:cNvPr id="11266" name="Rectangle 2"/>
          <p:cNvSpPr>
            <a:spLocks noGrp="1" noChangeArrowheads="1"/>
          </p:cNvSpPr>
          <p:nvPr>
            <p:ph type="title"/>
          </p:nvPr>
        </p:nvSpPr>
        <p:spPr>
          <a:xfrm>
            <a:off x="0" y="0"/>
            <a:ext cx="5580112" cy="548680"/>
          </a:xfrm>
        </p:spPr>
        <p:txBody>
          <a:bodyPr>
            <a:normAutofit fontScale="90000"/>
          </a:bodyPr>
          <a:lstStyle/>
          <a:p>
            <a:pPr algn="l"/>
            <a:r>
              <a:rPr lang="en-US" altLang="zh-CN" sz="3200" b="1" dirty="0" smtClean="0">
                <a:solidFill>
                  <a:srgbClr val="C00000"/>
                </a:solidFill>
                <a:latin typeface="微软雅黑" pitchFamily="34" charset="-122"/>
                <a:ea typeface="微软雅黑" pitchFamily="34" charset="-122"/>
              </a:rPr>
              <a:t>H3C VCF</a:t>
            </a:r>
            <a:r>
              <a:rPr lang="zh-CN" altLang="en-US" sz="3200" b="1" dirty="0" smtClean="0">
                <a:solidFill>
                  <a:srgbClr val="C00000"/>
                </a:solidFill>
                <a:latin typeface="微软雅黑" pitchFamily="34" charset="-122"/>
                <a:ea typeface="微软雅黑" pitchFamily="34" charset="-122"/>
              </a:rPr>
              <a:t>虚拟融合框架</a:t>
            </a:r>
            <a:endParaRPr lang="en-US" altLang="zh-CN" sz="3200" b="1" dirty="0" smtClean="0">
              <a:solidFill>
                <a:srgbClr val="C00000"/>
              </a:solidFill>
              <a:latin typeface="微软雅黑" pitchFamily="34" charset="-122"/>
              <a:ea typeface="微软雅黑" pitchFamily="34" charset="-122"/>
            </a:endParaRPr>
          </a:p>
        </p:txBody>
      </p:sp>
      <p:sp>
        <p:nvSpPr>
          <p:cNvPr id="43" name="标题 1"/>
          <p:cNvSpPr txBox="1">
            <a:spLocks/>
          </p:cNvSpPr>
          <p:nvPr/>
        </p:nvSpPr>
        <p:spPr>
          <a:xfrm>
            <a:off x="1" y="620688"/>
            <a:ext cx="9132174" cy="1224136"/>
          </a:xfrm>
          <a:prstGeom prst="rect">
            <a:avLst/>
          </a:prstGeom>
          <a:solidFill>
            <a:schemeClr val="accent1">
              <a:lumMod val="75000"/>
            </a:schemeClr>
          </a:solidFill>
        </p:spPr>
        <p:txBody>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en-US" altLang="zh-CN" sz="1600" b="1" dirty="0">
                <a:solidFill>
                  <a:schemeClr val="accent6"/>
                </a:solidFill>
                <a:latin typeface="微软雅黑" pitchFamily="34" charset="-122"/>
                <a:ea typeface="微软雅黑" pitchFamily="34" charset="-122"/>
                <a:cs typeface="+mn-cs"/>
              </a:rPr>
              <a:t>  </a:t>
            </a:r>
            <a:r>
              <a:rPr lang="en-US" altLang="zh-CN" sz="1600" b="1" dirty="0" smtClean="0">
                <a:solidFill>
                  <a:schemeClr val="accent6"/>
                </a:solidFill>
                <a:latin typeface="微软雅黑" pitchFamily="34" charset="-122"/>
                <a:ea typeface="微软雅黑" pitchFamily="34" charset="-122"/>
                <a:cs typeface="+mn-cs"/>
              </a:rPr>
              <a:t>      VCF</a:t>
            </a:r>
            <a:r>
              <a:rPr lang="zh-CN" altLang="en-US" sz="1600" b="1" dirty="0">
                <a:solidFill>
                  <a:schemeClr val="accent6"/>
                </a:solidFill>
                <a:latin typeface="微软雅黑" pitchFamily="34" charset="-122"/>
                <a:ea typeface="微软雅黑" pitchFamily="34" charset="-122"/>
                <a:cs typeface="+mn-cs"/>
              </a:rPr>
              <a:t>（</a:t>
            </a:r>
            <a:r>
              <a:rPr lang="en-US" altLang="zh-CN" sz="1600" b="1" dirty="0">
                <a:solidFill>
                  <a:schemeClr val="accent6"/>
                </a:solidFill>
                <a:latin typeface="微软雅黑" pitchFamily="34" charset="-122"/>
                <a:ea typeface="微软雅黑" pitchFamily="34" charset="-122"/>
                <a:cs typeface="+mn-cs"/>
              </a:rPr>
              <a:t>Virtual Converged Framework</a:t>
            </a:r>
            <a:r>
              <a:rPr lang="zh-CN" altLang="en-US" sz="1600" b="1" dirty="0">
                <a:solidFill>
                  <a:schemeClr val="accent6"/>
                </a:solidFill>
                <a:latin typeface="微软雅黑" pitchFamily="34" charset="-122"/>
                <a:ea typeface="微软雅黑" pitchFamily="34" charset="-122"/>
                <a:cs typeface="+mn-cs"/>
              </a:rPr>
              <a:t>）虚拟融合框架包含了</a:t>
            </a:r>
            <a:r>
              <a:rPr lang="en-US" altLang="zh-CN" sz="1600" b="1" dirty="0">
                <a:solidFill>
                  <a:schemeClr val="accent6"/>
                </a:solidFill>
                <a:latin typeface="微软雅黑" pitchFamily="34" charset="-122"/>
                <a:ea typeface="微软雅黑" pitchFamily="34" charset="-122"/>
                <a:cs typeface="+mn-cs"/>
              </a:rPr>
              <a:t>H3C</a:t>
            </a:r>
            <a:r>
              <a:rPr lang="zh-CN" altLang="en-US" sz="1600" b="1" dirty="0">
                <a:solidFill>
                  <a:schemeClr val="accent6"/>
                </a:solidFill>
                <a:latin typeface="微软雅黑" pitchFamily="34" charset="-122"/>
                <a:ea typeface="微软雅黑" pitchFamily="34" charset="-122"/>
                <a:cs typeface="+mn-cs"/>
              </a:rPr>
              <a:t>对资源管理层、融合控制层、基础承载层的定义，是</a:t>
            </a:r>
            <a:r>
              <a:rPr lang="en-US" altLang="zh-CN" sz="1600" b="1" dirty="0">
                <a:solidFill>
                  <a:schemeClr val="accent6"/>
                </a:solidFill>
                <a:latin typeface="微软雅黑" pitchFamily="34" charset="-122"/>
                <a:ea typeface="微软雅黑" pitchFamily="34" charset="-122"/>
                <a:cs typeface="+mn-cs"/>
              </a:rPr>
              <a:t>H3C</a:t>
            </a:r>
            <a:r>
              <a:rPr lang="zh-CN" altLang="en-US" sz="1600" b="1" dirty="0">
                <a:solidFill>
                  <a:schemeClr val="accent6"/>
                </a:solidFill>
                <a:latin typeface="微软雅黑" pitchFamily="34" charset="-122"/>
                <a:ea typeface="微软雅黑" pitchFamily="34" charset="-122"/>
                <a:cs typeface="+mn-cs"/>
              </a:rPr>
              <a:t>面向开放的上层业务集成手段、面向应用的端到端自动化交付、整合软件定义基础架构的整体解决方案，在技术实现上则包含了</a:t>
            </a:r>
            <a:r>
              <a:rPr lang="en-US" altLang="zh-CN" sz="1600" b="1" dirty="0">
                <a:solidFill>
                  <a:schemeClr val="accent6"/>
                </a:solidFill>
                <a:latin typeface="微软雅黑" pitchFamily="34" charset="-122"/>
                <a:ea typeface="微软雅黑" pitchFamily="34" charset="-122"/>
                <a:cs typeface="+mn-cs"/>
              </a:rPr>
              <a:t>IRF2</a:t>
            </a:r>
            <a:r>
              <a:rPr lang="zh-CN" altLang="en-US" sz="1600" b="1" dirty="0">
                <a:solidFill>
                  <a:schemeClr val="accent6"/>
                </a:solidFill>
                <a:latin typeface="微软雅黑" pitchFamily="34" charset="-122"/>
                <a:ea typeface="微软雅黑" pitchFamily="34" charset="-122"/>
                <a:cs typeface="+mn-cs"/>
              </a:rPr>
              <a:t>、</a:t>
            </a:r>
            <a:r>
              <a:rPr lang="en-US" altLang="zh-CN" sz="1600" b="1" dirty="0">
                <a:solidFill>
                  <a:schemeClr val="accent6"/>
                </a:solidFill>
                <a:latin typeface="微软雅黑" pitchFamily="34" charset="-122"/>
                <a:ea typeface="微软雅黑" pitchFamily="34" charset="-122"/>
                <a:cs typeface="+mn-cs"/>
              </a:rPr>
              <a:t>IRF3</a:t>
            </a:r>
            <a:r>
              <a:rPr lang="zh-CN" altLang="en-US" sz="1600" b="1" dirty="0">
                <a:solidFill>
                  <a:schemeClr val="accent6"/>
                </a:solidFill>
                <a:latin typeface="微软雅黑" pitchFamily="34" charset="-122"/>
                <a:ea typeface="微软雅黑" pitchFamily="34" charset="-122"/>
                <a:cs typeface="+mn-cs"/>
              </a:rPr>
              <a:t>、</a:t>
            </a:r>
            <a:r>
              <a:rPr lang="en-US" altLang="zh-CN" sz="1600" b="1" dirty="0" err="1">
                <a:solidFill>
                  <a:schemeClr val="accent6"/>
                </a:solidFill>
                <a:latin typeface="微软雅黑" pitchFamily="34" charset="-122"/>
                <a:ea typeface="微软雅黑" pitchFamily="34" charset="-122"/>
                <a:cs typeface="+mn-cs"/>
              </a:rPr>
              <a:t>openflow</a:t>
            </a:r>
            <a:r>
              <a:rPr lang="zh-CN" altLang="en-US" sz="1600" b="1" dirty="0" smtClean="0">
                <a:solidFill>
                  <a:schemeClr val="accent6"/>
                </a:solidFill>
                <a:latin typeface="微软雅黑" pitchFamily="34" charset="-122"/>
                <a:ea typeface="微软雅黑" pitchFamily="34" charset="-122"/>
                <a:cs typeface="+mn-cs"/>
              </a:rPr>
              <a:t>、</a:t>
            </a:r>
            <a:r>
              <a:rPr lang="en-US" altLang="zh-CN" sz="1600" b="1" dirty="0" err="1" smtClean="0">
                <a:solidFill>
                  <a:schemeClr val="accent6"/>
                </a:solidFill>
                <a:latin typeface="微软雅黑" pitchFamily="34" charset="-122"/>
                <a:ea typeface="微软雅黑" pitchFamily="34" charset="-122"/>
                <a:cs typeface="+mn-cs"/>
              </a:rPr>
              <a:t>VxLAN</a:t>
            </a:r>
            <a:r>
              <a:rPr lang="zh-CN" altLang="en-US" sz="1600" b="1" dirty="0" smtClean="0">
                <a:solidFill>
                  <a:schemeClr val="accent6"/>
                </a:solidFill>
                <a:latin typeface="微软雅黑" pitchFamily="34" charset="-122"/>
                <a:ea typeface="微软雅黑" pitchFamily="34" charset="-122"/>
                <a:cs typeface="+mn-cs"/>
              </a:rPr>
              <a:t>及</a:t>
            </a:r>
            <a:r>
              <a:rPr lang="en-US" altLang="zh-CN" sz="1600" b="1" dirty="0">
                <a:solidFill>
                  <a:schemeClr val="accent6"/>
                </a:solidFill>
                <a:latin typeface="微软雅黑" pitchFamily="34" charset="-122"/>
                <a:ea typeface="微软雅黑" pitchFamily="34" charset="-122"/>
                <a:cs typeface="+mn-cs"/>
              </a:rPr>
              <a:t>NFV</a:t>
            </a:r>
            <a:r>
              <a:rPr lang="zh-CN" altLang="en-US" sz="1600" b="1" dirty="0">
                <a:solidFill>
                  <a:schemeClr val="accent6"/>
                </a:solidFill>
                <a:latin typeface="微软雅黑" pitchFamily="34" charset="-122"/>
                <a:ea typeface="微软雅黑" pitchFamily="34" charset="-122"/>
                <a:cs typeface="+mn-cs"/>
              </a:rPr>
              <a:t>等一系列的新技术。</a:t>
            </a:r>
            <a:endParaRPr lang="en-US" altLang="zh-CN" sz="1600" b="1" dirty="0">
              <a:solidFill>
                <a:schemeClr val="accent6"/>
              </a:solidFill>
              <a:latin typeface="微软雅黑" pitchFamily="34" charset="-122"/>
              <a:ea typeface="微软雅黑" pitchFamily="34" charset="-122"/>
              <a:cs typeface="+mn-cs"/>
            </a:endParaRPr>
          </a:p>
          <a:p>
            <a:endParaRPr lang="zh-CN" altLang="en-US" sz="1800" b="1" dirty="0">
              <a:solidFill>
                <a:schemeClr val="bg1"/>
              </a:solidFill>
              <a:latin typeface="微软雅黑" pitchFamily="34" charset="-122"/>
              <a:ea typeface="微软雅黑" pitchFamily="34" charset="-122"/>
              <a:cs typeface="+mn-cs"/>
            </a:endParaRPr>
          </a:p>
        </p:txBody>
      </p:sp>
      <p:sp>
        <p:nvSpPr>
          <p:cNvPr id="44" name="Freeform 7"/>
          <p:cNvSpPr>
            <a:spLocks/>
          </p:cNvSpPr>
          <p:nvPr/>
        </p:nvSpPr>
        <p:spPr bwMode="auto">
          <a:xfrm>
            <a:off x="35496" y="2060848"/>
            <a:ext cx="9096679" cy="1152128"/>
          </a:xfrm>
          <a:custGeom>
            <a:avLst/>
            <a:gdLst>
              <a:gd name="T0" fmla="*/ 1594 w 1594"/>
              <a:gd name="T1" fmla="*/ 648 h 673"/>
              <a:gd name="T2" fmla="*/ 1570 w 1594"/>
              <a:gd name="T3" fmla="*/ 673 h 673"/>
              <a:gd name="T4" fmla="*/ 24 w 1594"/>
              <a:gd name="T5" fmla="*/ 673 h 673"/>
              <a:gd name="T6" fmla="*/ 0 w 1594"/>
              <a:gd name="T7" fmla="*/ 648 h 673"/>
              <a:gd name="T8" fmla="*/ 0 w 1594"/>
              <a:gd name="T9" fmla="*/ 24 h 673"/>
              <a:gd name="T10" fmla="*/ 24 w 1594"/>
              <a:gd name="T11" fmla="*/ 0 h 673"/>
              <a:gd name="T12" fmla="*/ 1570 w 1594"/>
              <a:gd name="T13" fmla="*/ 0 h 673"/>
              <a:gd name="T14" fmla="*/ 1594 w 1594"/>
              <a:gd name="T15" fmla="*/ 24 h 673"/>
              <a:gd name="T16" fmla="*/ 1594 w 1594"/>
              <a:gd name="T17" fmla="*/ 648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4" h="673">
                <a:moveTo>
                  <a:pt x="1594" y="648"/>
                </a:moveTo>
                <a:cubicBezTo>
                  <a:pt x="1594" y="662"/>
                  <a:pt x="1583" y="673"/>
                  <a:pt x="1570" y="673"/>
                </a:cubicBezTo>
                <a:cubicBezTo>
                  <a:pt x="24" y="673"/>
                  <a:pt x="24" y="673"/>
                  <a:pt x="24" y="673"/>
                </a:cubicBezTo>
                <a:cubicBezTo>
                  <a:pt x="11" y="673"/>
                  <a:pt x="0" y="662"/>
                  <a:pt x="0" y="648"/>
                </a:cubicBezTo>
                <a:cubicBezTo>
                  <a:pt x="0" y="24"/>
                  <a:pt x="0" y="24"/>
                  <a:pt x="0" y="24"/>
                </a:cubicBezTo>
                <a:cubicBezTo>
                  <a:pt x="0" y="11"/>
                  <a:pt x="11" y="0"/>
                  <a:pt x="24" y="0"/>
                </a:cubicBezTo>
                <a:cubicBezTo>
                  <a:pt x="1570" y="0"/>
                  <a:pt x="1570" y="0"/>
                  <a:pt x="1570" y="0"/>
                </a:cubicBezTo>
                <a:cubicBezTo>
                  <a:pt x="1583" y="0"/>
                  <a:pt x="1594" y="11"/>
                  <a:pt x="1594" y="24"/>
                </a:cubicBezTo>
                <a:cubicBezTo>
                  <a:pt x="1594" y="648"/>
                  <a:pt x="1594" y="648"/>
                  <a:pt x="1594" y="648"/>
                </a:cubicBezTo>
              </a:path>
            </a:pathLst>
          </a:custGeom>
          <a:no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47" name="组合 46"/>
          <p:cNvGrpSpPr>
            <a:grpSpLocks noChangeAspect="1"/>
          </p:cNvGrpSpPr>
          <p:nvPr/>
        </p:nvGrpSpPr>
        <p:grpSpPr>
          <a:xfrm>
            <a:off x="107504" y="3634876"/>
            <a:ext cx="1000545" cy="978896"/>
            <a:chOff x="18761075" y="1785938"/>
            <a:chExt cx="2020887" cy="2174876"/>
          </a:xfrm>
        </p:grpSpPr>
        <p:sp>
          <p:nvSpPr>
            <p:cNvPr id="48" name="Freeform 7"/>
            <p:cNvSpPr>
              <a:spLocks noEditPoints="1"/>
            </p:cNvSpPr>
            <p:nvPr/>
          </p:nvSpPr>
          <p:spPr bwMode="auto">
            <a:xfrm>
              <a:off x="18846800" y="1838326"/>
              <a:ext cx="244475" cy="2070101"/>
            </a:xfrm>
            <a:custGeom>
              <a:avLst/>
              <a:gdLst>
                <a:gd name="T0" fmla="*/ 65 w 65"/>
                <a:gd name="T1" fmla="*/ 301 h 552"/>
                <a:gd name="T2" fmla="*/ 65 w 65"/>
                <a:gd name="T3" fmla="*/ 393 h 552"/>
                <a:gd name="T4" fmla="*/ 9 w 65"/>
                <a:gd name="T5" fmla="*/ 532 h 552"/>
                <a:gd name="T6" fmla="*/ 0 w 65"/>
                <a:gd name="T7" fmla="*/ 552 h 552"/>
                <a:gd name="T8" fmla="*/ 0 w 65"/>
                <a:gd name="T9" fmla="*/ 0 h 552"/>
                <a:gd name="T10" fmla="*/ 9 w 65"/>
                <a:gd name="T11" fmla="*/ 20 h 552"/>
                <a:gd name="T12" fmla="*/ 65 w 65"/>
                <a:gd name="T13" fmla="*/ 158 h 552"/>
                <a:gd name="T14" fmla="*/ 65 w 65"/>
                <a:gd name="T15" fmla="*/ 250 h 552"/>
                <a:gd name="T16" fmla="*/ 65 w 65"/>
                <a:gd name="T17" fmla="*/ 301 h 552"/>
                <a:gd name="T18" fmla="*/ 57 w 65"/>
                <a:gd name="T19" fmla="*/ 388 h 552"/>
                <a:gd name="T20" fmla="*/ 57 w 65"/>
                <a:gd name="T21" fmla="*/ 276 h 552"/>
                <a:gd name="T22" fmla="*/ 57 w 65"/>
                <a:gd name="T23" fmla="*/ 163 h 552"/>
                <a:gd name="T24" fmla="*/ 27 w 65"/>
                <a:gd name="T25" fmla="*/ 105 h 552"/>
                <a:gd name="T26" fmla="*/ 27 w 65"/>
                <a:gd name="T27" fmla="*/ 446 h 552"/>
                <a:gd name="T28" fmla="*/ 57 w 65"/>
                <a:gd name="T29" fmla="*/ 388 h 552"/>
                <a:gd name="T30" fmla="*/ 44 w 65"/>
                <a:gd name="T31" fmla="*/ 433 h 552"/>
                <a:gd name="T32" fmla="*/ 42 w 65"/>
                <a:gd name="T33" fmla="*/ 426 h 552"/>
                <a:gd name="T34" fmla="*/ 40 w 65"/>
                <a:gd name="T35" fmla="*/ 433 h 552"/>
                <a:gd name="T36" fmla="*/ 42 w 65"/>
                <a:gd name="T37" fmla="*/ 440 h 552"/>
                <a:gd name="T38" fmla="*/ 44 w 65"/>
                <a:gd name="T39" fmla="*/ 433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552">
                  <a:moveTo>
                    <a:pt x="65" y="301"/>
                  </a:moveTo>
                  <a:cubicBezTo>
                    <a:pt x="65" y="393"/>
                    <a:pt x="65" y="393"/>
                    <a:pt x="65" y="393"/>
                  </a:cubicBezTo>
                  <a:cubicBezTo>
                    <a:pt x="65" y="393"/>
                    <a:pt x="30" y="479"/>
                    <a:pt x="9" y="532"/>
                  </a:cubicBezTo>
                  <a:cubicBezTo>
                    <a:pt x="6" y="541"/>
                    <a:pt x="3" y="547"/>
                    <a:pt x="0" y="552"/>
                  </a:cubicBezTo>
                  <a:cubicBezTo>
                    <a:pt x="0" y="0"/>
                    <a:pt x="0" y="0"/>
                    <a:pt x="0" y="0"/>
                  </a:cubicBezTo>
                  <a:cubicBezTo>
                    <a:pt x="3" y="4"/>
                    <a:pt x="6" y="11"/>
                    <a:pt x="9" y="20"/>
                  </a:cubicBezTo>
                  <a:cubicBezTo>
                    <a:pt x="30" y="73"/>
                    <a:pt x="65" y="158"/>
                    <a:pt x="65" y="158"/>
                  </a:cubicBezTo>
                  <a:cubicBezTo>
                    <a:pt x="65" y="250"/>
                    <a:pt x="65" y="250"/>
                    <a:pt x="65" y="250"/>
                  </a:cubicBezTo>
                  <a:lnTo>
                    <a:pt x="65" y="301"/>
                  </a:lnTo>
                  <a:close/>
                  <a:moveTo>
                    <a:pt x="57" y="388"/>
                  </a:moveTo>
                  <a:cubicBezTo>
                    <a:pt x="57" y="276"/>
                    <a:pt x="57" y="276"/>
                    <a:pt x="57" y="276"/>
                  </a:cubicBezTo>
                  <a:cubicBezTo>
                    <a:pt x="57" y="163"/>
                    <a:pt x="57" y="163"/>
                    <a:pt x="57" y="163"/>
                  </a:cubicBezTo>
                  <a:cubicBezTo>
                    <a:pt x="27" y="105"/>
                    <a:pt x="27" y="105"/>
                    <a:pt x="27" y="105"/>
                  </a:cubicBezTo>
                  <a:cubicBezTo>
                    <a:pt x="27" y="446"/>
                    <a:pt x="27" y="446"/>
                    <a:pt x="27" y="446"/>
                  </a:cubicBezTo>
                  <a:lnTo>
                    <a:pt x="57" y="388"/>
                  </a:lnTo>
                  <a:close/>
                  <a:moveTo>
                    <a:pt x="44" y="433"/>
                  </a:moveTo>
                  <a:cubicBezTo>
                    <a:pt x="44" y="429"/>
                    <a:pt x="43" y="426"/>
                    <a:pt x="42" y="426"/>
                  </a:cubicBezTo>
                  <a:cubicBezTo>
                    <a:pt x="41" y="426"/>
                    <a:pt x="40" y="429"/>
                    <a:pt x="40" y="433"/>
                  </a:cubicBezTo>
                  <a:cubicBezTo>
                    <a:pt x="40" y="437"/>
                    <a:pt x="41" y="440"/>
                    <a:pt x="42" y="440"/>
                  </a:cubicBezTo>
                  <a:cubicBezTo>
                    <a:pt x="43" y="440"/>
                    <a:pt x="44" y="437"/>
                    <a:pt x="44" y="433"/>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49" name="Freeform 8"/>
            <p:cNvSpPr>
              <a:spLocks/>
            </p:cNvSpPr>
            <p:nvPr/>
          </p:nvSpPr>
          <p:spPr bwMode="auto">
            <a:xfrm>
              <a:off x="18761075" y="1785938"/>
              <a:ext cx="52387" cy="2174876"/>
            </a:xfrm>
            <a:custGeom>
              <a:avLst/>
              <a:gdLst>
                <a:gd name="T0" fmla="*/ 14 w 14"/>
                <a:gd name="T1" fmla="*/ 5 h 580"/>
                <a:gd name="T2" fmla="*/ 14 w 14"/>
                <a:gd name="T3" fmla="*/ 575 h 580"/>
                <a:gd name="T4" fmla="*/ 0 w 14"/>
                <a:gd name="T5" fmla="*/ 565 h 580"/>
                <a:gd name="T6" fmla="*/ 0 w 14"/>
                <a:gd name="T7" fmla="*/ 290 h 580"/>
                <a:gd name="T8" fmla="*/ 0 w 14"/>
                <a:gd name="T9" fmla="*/ 14 h 580"/>
                <a:gd name="T10" fmla="*/ 14 w 14"/>
                <a:gd name="T11" fmla="*/ 5 h 580"/>
              </a:gdLst>
              <a:ahLst/>
              <a:cxnLst>
                <a:cxn ang="0">
                  <a:pos x="T0" y="T1"/>
                </a:cxn>
                <a:cxn ang="0">
                  <a:pos x="T2" y="T3"/>
                </a:cxn>
                <a:cxn ang="0">
                  <a:pos x="T4" y="T5"/>
                </a:cxn>
                <a:cxn ang="0">
                  <a:pos x="T6" y="T7"/>
                </a:cxn>
                <a:cxn ang="0">
                  <a:pos x="T8" y="T9"/>
                </a:cxn>
                <a:cxn ang="0">
                  <a:pos x="T10" y="T11"/>
                </a:cxn>
              </a:cxnLst>
              <a:rect l="0" t="0" r="r" b="b"/>
              <a:pathLst>
                <a:path w="14" h="580">
                  <a:moveTo>
                    <a:pt x="14" y="5"/>
                  </a:moveTo>
                  <a:cubicBezTo>
                    <a:pt x="14" y="575"/>
                    <a:pt x="14" y="575"/>
                    <a:pt x="14" y="575"/>
                  </a:cubicBezTo>
                  <a:cubicBezTo>
                    <a:pt x="5" y="580"/>
                    <a:pt x="0" y="565"/>
                    <a:pt x="0" y="565"/>
                  </a:cubicBezTo>
                  <a:cubicBezTo>
                    <a:pt x="0" y="290"/>
                    <a:pt x="0" y="290"/>
                    <a:pt x="0" y="290"/>
                  </a:cubicBezTo>
                  <a:cubicBezTo>
                    <a:pt x="0" y="14"/>
                    <a:pt x="0" y="14"/>
                    <a:pt x="0" y="14"/>
                  </a:cubicBezTo>
                  <a:cubicBezTo>
                    <a:pt x="0" y="14"/>
                    <a:pt x="5" y="0"/>
                    <a:pt x="14" y="5"/>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0" name="Freeform 9"/>
            <p:cNvSpPr>
              <a:spLocks/>
            </p:cNvSpPr>
            <p:nvPr/>
          </p:nvSpPr>
          <p:spPr bwMode="auto">
            <a:xfrm>
              <a:off x="20234275" y="2895601"/>
              <a:ext cx="547687" cy="484188"/>
            </a:xfrm>
            <a:custGeom>
              <a:avLst/>
              <a:gdLst>
                <a:gd name="T0" fmla="*/ 142 w 146"/>
                <a:gd name="T1" fmla="*/ 45 h 129"/>
                <a:gd name="T2" fmla="*/ 140 w 146"/>
                <a:gd name="T3" fmla="*/ 60 h 129"/>
                <a:gd name="T4" fmla="*/ 48 w 146"/>
                <a:gd name="T5" fmla="*/ 125 h 129"/>
                <a:gd name="T6" fmla="*/ 32 w 146"/>
                <a:gd name="T7" fmla="*/ 123 h 129"/>
                <a:gd name="T8" fmla="*/ 0 w 146"/>
                <a:gd name="T9" fmla="*/ 78 h 129"/>
                <a:gd name="T10" fmla="*/ 68 w 146"/>
                <a:gd name="T11" fmla="*/ 62 h 129"/>
                <a:gd name="T12" fmla="*/ 71 w 146"/>
                <a:gd name="T13" fmla="*/ 61 h 129"/>
                <a:gd name="T14" fmla="*/ 73 w 146"/>
                <a:gd name="T15" fmla="*/ 59 h 129"/>
                <a:gd name="T16" fmla="*/ 111 w 146"/>
                <a:gd name="T17" fmla="*/ 0 h 129"/>
                <a:gd name="T18" fmla="*/ 142 w 146"/>
                <a:gd name="T19" fmla="*/ 4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29">
                  <a:moveTo>
                    <a:pt x="142" y="45"/>
                  </a:moveTo>
                  <a:cubicBezTo>
                    <a:pt x="146" y="50"/>
                    <a:pt x="145" y="57"/>
                    <a:pt x="140" y="60"/>
                  </a:cubicBezTo>
                  <a:cubicBezTo>
                    <a:pt x="48" y="125"/>
                    <a:pt x="48" y="125"/>
                    <a:pt x="48" y="125"/>
                  </a:cubicBezTo>
                  <a:cubicBezTo>
                    <a:pt x="43" y="129"/>
                    <a:pt x="36" y="128"/>
                    <a:pt x="32" y="123"/>
                  </a:cubicBezTo>
                  <a:cubicBezTo>
                    <a:pt x="0" y="78"/>
                    <a:pt x="0" y="78"/>
                    <a:pt x="0" y="78"/>
                  </a:cubicBezTo>
                  <a:cubicBezTo>
                    <a:pt x="68" y="62"/>
                    <a:pt x="68" y="62"/>
                    <a:pt x="68" y="62"/>
                  </a:cubicBezTo>
                  <a:cubicBezTo>
                    <a:pt x="69" y="62"/>
                    <a:pt x="70" y="61"/>
                    <a:pt x="71" y="61"/>
                  </a:cubicBezTo>
                  <a:cubicBezTo>
                    <a:pt x="72" y="60"/>
                    <a:pt x="72" y="59"/>
                    <a:pt x="73" y="59"/>
                  </a:cubicBezTo>
                  <a:cubicBezTo>
                    <a:pt x="111" y="0"/>
                    <a:pt x="111" y="0"/>
                    <a:pt x="111" y="0"/>
                  </a:cubicBezTo>
                  <a:lnTo>
                    <a:pt x="142" y="45"/>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1" name="Freeform 10"/>
            <p:cNvSpPr>
              <a:spLocks/>
            </p:cNvSpPr>
            <p:nvPr/>
          </p:nvSpPr>
          <p:spPr bwMode="auto">
            <a:xfrm>
              <a:off x="20175538" y="2801938"/>
              <a:ext cx="441325" cy="341313"/>
            </a:xfrm>
            <a:custGeom>
              <a:avLst/>
              <a:gdLst>
                <a:gd name="T0" fmla="*/ 113 w 118"/>
                <a:gd name="T1" fmla="*/ 6 h 91"/>
                <a:gd name="T2" fmla="*/ 118 w 118"/>
                <a:gd name="T3" fmla="*/ 14 h 91"/>
                <a:gd name="T4" fmla="*/ 79 w 118"/>
                <a:gd name="T5" fmla="*/ 75 h 91"/>
                <a:gd name="T6" fmla="*/ 8 w 118"/>
                <a:gd name="T7" fmla="*/ 91 h 91"/>
                <a:gd name="T8" fmla="*/ 3 w 118"/>
                <a:gd name="T9" fmla="*/ 84 h 91"/>
                <a:gd name="T10" fmla="*/ 6 w 118"/>
                <a:gd name="T11" fmla="*/ 69 h 91"/>
                <a:gd name="T12" fmla="*/ 98 w 118"/>
                <a:gd name="T13" fmla="*/ 4 h 91"/>
                <a:gd name="T14" fmla="*/ 113 w 118"/>
                <a:gd name="T15" fmla="*/ 6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91">
                  <a:moveTo>
                    <a:pt x="113" y="6"/>
                  </a:moveTo>
                  <a:cubicBezTo>
                    <a:pt x="118" y="14"/>
                    <a:pt x="118" y="14"/>
                    <a:pt x="118" y="14"/>
                  </a:cubicBezTo>
                  <a:cubicBezTo>
                    <a:pt x="79" y="75"/>
                    <a:pt x="79" y="75"/>
                    <a:pt x="79" y="75"/>
                  </a:cubicBezTo>
                  <a:cubicBezTo>
                    <a:pt x="8" y="91"/>
                    <a:pt x="8" y="91"/>
                    <a:pt x="8" y="91"/>
                  </a:cubicBezTo>
                  <a:cubicBezTo>
                    <a:pt x="3" y="84"/>
                    <a:pt x="3" y="84"/>
                    <a:pt x="3" y="84"/>
                  </a:cubicBezTo>
                  <a:cubicBezTo>
                    <a:pt x="0" y="79"/>
                    <a:pt x="1" y="72"/>
                    <a:pt x="6" y="69"/>
                  </a:cubicBezTo>
                  <a:cubicBezTo>
                    <a:pt x="98" y="4"/>
                    <a:pt x="98" y="4"/>
                    <a:pt x="98" y="4"/>
                  </a:cubicBezTo>
                  <a:cubicBezTo>
                    <a:pt x="103" y="0"/>
                    <a:pt x="110" y="1"/>
                    <a:pt x="113" y="6"/>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2" name="Freeform 11"/>
            <p:cNvSpPr>
              <a:spLocks noEditPoints="1"/>
            </p:cNvSpPr>
            <p:nvPr/>
          </p:nvSpPr>
          <p:spPr bwMode="auto">
            <a:xfrm>
              <a:off x="19904075" y="2284413"/>
              <a:ext cx="503237" cy="482600"/>
            </a:xfrm>
            <a:custGeom>
              <a:avLst/>
              <a:gdLst>
                <a:gd name="T0" fmla="*/ 208 w 317"/>
                <a:gd name="T1" fmla="*/ 167 h 304"/>
                <a:gd name="T2" fmla="*/ 145 w 317"/>
                <a:gd name="T3" fmla="*/ 108 h 304"/>
                <a:gd name="T4" fmla="*/ 121 w 317"/>
                <a:gd name="T5" fmla="*/ 175 h 304"/>
                <a:gd name="T6" fmla="*/ 208 w 317"/>
                <a:gd name="T7" fmla="*/ 167 h 304"/>
                <a:gd name="T8" fmla="*/ 317 w 317"/>
                <a:gd name="T9" fmla="*/ 87 h 304"/>
                <a:gd name="T10" fmla="*/ 234 w 317"/>
                <a:gd name="T11" fmla="*/ 304 h 304"/>
                <a:gd name="T12" fmla="*/ 0 w 317"/>
                <a:gd name="T13" fmla="*/ 217 h 304"/>
                <a:gd name="T14" fmla="*/ 83 w 317"/>
                <a:gd name="T15" fmla="*/ 0 h 304"/>
                <a:gd name="T16" fmla="*/ 317 w 317"/>
                <a:gd name="T17" fmla="*/ 87 h 304"/>
                <a:gd name="T18" fmla="*/ 267 w 317"/>
                <a:gd name="T19" fmla="*/ 130 h 304"/>
                <a:gd name="T20" fmla="*/ 279 w 317"/>
                <a:gd name="T21" fmla="*/ 97 h 304"/>
                <a:gd name="T22" fmla="*/ 251 w 317"/>
                <a:gd name="T23" fmla="*/ 85 h 304"/>
                <a:gd name="T24" fmla="*/ 237 w 317"/>
                <a:gd name="T25" fmla="*/ 118 h 304"/>
                <a:gd name="T26" fmla="*/ 267 w 317"/>
                <a:gd name="T27" fmla="*/ 130 h 304"/>
                <a:gd name="T28" fmla="*/ 220 w 317"/>
                <a:gd name="T29" fmla="*/ 111 h 304"/>
                <a:gd name="T30" fmla="*/ 232 w 317"/>
                <a:gd name="T31" fmla="*/ 78 h 304"/>
                <a:gd name="T32" fmla="*/ 204 w 317"/>
                <a:gd name="T33" fmla="*/ 68 h 304"/>
                <a:gd name="T34" fmla="*/ 192 w 317"/>
                <a:gd name="T35" fmla="*/ 101 h 304"/>
                <a:gd name="T36" fmla="*/ 220 w 317"/>
                <a:gd name="T37" fmla="*/ 111 h 304"/>
                <a:gd name="T38" fmla="*/ 213 w 317"/>
                <a:gd name="T39" fmla="*/ 274 h 304"/>
                <a:gd name="T40" fmla="*/ 225 w 317"/>
                <a:gd name="T41" fmla="*/ 241 h 304"/>
                <a:gd name="T42" fmla="*/ 197 w 317"/>
                <a:gd name="T43" fmla="*/ 231 h 304"/>
                <a:gd name="T44" fmla="*/ 182 w 317"/>
                <a:gd name="T45" fmla="*/ 262 h 304"/>
                <a:gd name="T46" fmla="*/ 213 w 317"/>
                <a:gd name="T47" fmla="*/ 274 h 304"/>
                <a:gd name="T48" fmla="*/ 168 w 317"/>
                <a:gd name="T49" fmla="*/ 92 h 304"/>
                <a:gd name="T50" fmla="*/ 180 w 317"/>
                <a:gd name="T51" fmla="*/ 59 h 304"/>
                <a:gd name="T52" fmla="*/ 152 w 317"/>
                <a:gd name="T53" fmla="*/ 49 h 304"/>
                <a:gd name="T54" fmla="*/ 140 w 317"/>
                <a:gd name="T55" fmla="*/ 80 h 304"/>
                <a:gd name="T56" fmla="*/ 168 w 317"/>
                <a:gd name="T57" fmla="*/ 92 h 304"/>
                <a:gd name="T58" fmla="*/ 166 w 317"/>
                <a:gd name="T59" fmla="*/ 257 h 304"/>
                <a:gd name="T60" fmla="*/ 178 w 317"/>
                <a:gd name="T61" fmla="*/ 224 h 304"/>
                <a:gd name="T62" fmla="*/ 149 w 317"/>
                <a:gd name="T63" fmla="*/ 212 h 304"/>
                <a:gd name="T64" fmla="*/ 137 w 317"/>
                <a:gd name="T65" fmla="*/ 245 h 304"/>
                <a:gd name="T66" fmla="*/ 166 w 317"/>
                <a:gd name="T67" fmla="*/ 257 h 304"/>
                <a:gd name="T68" fmla="*/ 121 w 317"/>
                <a:gd name="T69" fmla="*/ 75 h 304"/>
                <a:gd name="T70" fmla="*/ 135 w 317"/>
                <a:gd name="T71" fmla="*/ 42 h 304"/>
                <a:gd name="T72" fmla="*/ 104 w 317"/>
                <a:gd name="T73" fmla="*/ 30 h 304"/>
                <a:gd name="T74" fmla="*/ 93 w 317"/>
                <a:gd name="T75" fmla="*/ 64 h 304"/>
                <a:gd name="T76" fmla="*/ 121 w 317"/>
                <a:gd name="T77" fmla="*/ 75 h 304"/>
                <a:gd name="T78" fmla="*/ 114 w 317"/>
                <a:gd name="T79" fmla="*/ 236 h 304"/>
                <a:gd name="T80" fmla="*/ 126 w 317"/>
                <a:gd name="T81" fmla="*/ 205 h 304"/>
                <a:gd name="T82" fmla="*/ 97 w 317"/>
                <a:gd name="T83" fmla="*/ 193 h 304"/>
                <a:gd name="T84" fmla="*/ 86 w 317"/>
                <a:gd name="T85" fmla="*/ 227 h 304"/>
                <a:gd name="T86" fmla="*/ 114 w 317"/>
                <a:gd name="T87" fmla="*/ 236 h 304"/>
                <a:gd name="T88" fmla="*/ 69 w 317"/>
                <a:gd name="T89" fmla="*/ 219 h 304"/>
                <a:gd name="T90" fmla="*/ 81 w 317"/>
                <a:gd name="T91" fmla="*/ 186 h 304"/>
                <a:gd name="T92" fmla="*/ 50 w 317"/>
                <a:gd name="T93" fmla="*/ 177 h 304"/>
                <a:gd name="T94" fmla="*/ 38 w 317"/>
                <a:gd name="T95" fmla="*/ 208 h 304"/>
                <a:gd name="T96" fmla="*/ 69 w 317"/>
                <a:gd name="T97" fmla="*/ 21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7" h="304">
                  <a:moveTo>
                    <a:pt x="208" y="167"/>
                  </a:moveTo>
                  <a:lnTo>
                    <a:pt x="145" y="108"/>
                  </a:lnTo>
                  <a:lnTo>
                    <a:pt x="121" y="175"/>
                  </a:lnTo>
                  <a:lnTo>
                    <a:pt x="208" y="167"/>
                  </a:lnTo>
                  <a:close/>
                  <a:moveTo>
                    <a:pt x="317" y="87"/>
                  </a:moveTo>
                  <a:lnTo>
                    <a:pt x="234" y="304"/>
                  </a:lnTo>
                  <a:lnTo>
                    <a:pt x="0" y="217"/>
                  </a:lnTo>
                  <a:lnTo>
                    <a:pt x="83" y="0"/>
                  </a:lnTo>
                  <a:lnTo>
                    <a:pt x="317" y="87"/>
                  </a:lnTo>
                  <a:close/>
                  <a:moveTo>
                    <a:pt x="267" y="130"/>
                  </a:moveTo>
                  <a:lnTo>
                    <a:pt x="279" y="97"/>
                  </a:lnTo>
                  <a:lnTo>
                    <a:pt x="251" y="85"/>
                  </a:lnTo>
                  <a:lnTo>
                    <a:pt x="237" y="118"/>
                  </a:lnTo>
                  <a:lnTo>
                    <a:pt x="267" y="130"/>
                  </a:lnTo>
                  <a:close/>
                  <a:moveTo>
                    <a:pt x="220" y="111"/>
                  </a:moveTo>
                  <a:lnTo>
                    <a:pt x="232" y="78"/>
                  </a:lnTo>
                  <a:lnTo>
                    <a:pt x="204" y="68"/>
                  </a:lnTo>
                  <a:lnTo>
                    <a:pt x="192" y="101"/>
                  </a:lnTo>
                  <a:lnTo>
                    <a:pt x="220" y="111"/>
                  </a:lnTo>
                  <a:close/>
                  <a:moveTo>
                    <a:pt x="213" y="274"/>
                  </a:moveTo>
                  <a:lnTo>
                    <a:pt x="225" y="241"/>
                  </a:lnTo>
                  <a:lnTo>
                    <a:pt x="197" y="231"/>
                  </a:lnTo>
                  <a:lnTo>
                    <a:pt x="182" y="262"/>
                  </a:lnTo>
                  <a:lnTo>
                    <a:pt x="213" y="274"/>
                  </a:lnTo>
                  <a:close/>
                  <a:moveTo>
                    <a:pt x="168" y="92"/>
                  </a:moveTo>
                  <a:lnTo>
                    <a:pt x="180" y="59"/>
                  </a:lnTo>
                  <a:lnTo>
                    <a:pt x="152" y="49"/>
                  </a:lnTo>
                  <a:lnTo>
                    <a:pt x="140" y="80"/>
                  </a:lnTo>
                  <a:lnTo>
                    <a:pt x="168" y="92"/>
                  </a:lnTo>
                  <a:close/>
                  <a:moveTo>
                    <a:pt x="166" y="257"/>
                  </a:moveTo>
                  <a:lnTo>
                    <a:pt x="178" y="224"/>
                  </a:lnTo>
                  <a:lnTo>
                    <a:pt x="149" y="212"/>
                  </a:lnTo>
                  <a:lnTo>
                    <a:pt x="137" y="245"/>
                  </a:lnTo>
                  <a:lnTo>
                    <a:pt x="166" y="257"/>
                  </a:lnTo>
                  <a:close/>
                  <a:moveTo>
                    <a:pt x="121" y="75"/>
                  </a:moveTo>
                  <a:lnTo>
                    <a:pt x="135" y="42"/>
                  </a:lnTo>
                  <a:lnTo>
                    <a:pt x="104" y="30"/>
                  </a:lnTo>
                  <a:lnTo>
                    <a:pt x="93" y="64"/>
                  </a:lnTo>
                  <a:lnTo>
                    <a:pt x="121" y="75"/>
                  </a:lnTo>
                  <a:close/>
                  <a:moveTo>
                    <a:pt x="114" y="236"/>
                  </a:moveTo>
                  <a:lnTo>
                    <a:pt x="126" y="205"/>
                  </a:lnTo>
                  <a:lnTo>
                    <a:pt x="97" y="193"/>
                  </a:lnTo>
                  <a:lnTo>
                    <a:pt x="86" y="227"/>
                  </a:lnTo>
                  <a:lnTo>
                    <a:pt x="114" y="236"/>
                  </a:lnTo>
                  <a:close/>
                  <a:moveTo>
                    <a:pt x="69" y="219"/>
                  </a:moveTo>
                  <a:lnTo>
                    <a:pt x="81" y="186"/>
                  </a:lnTo>
                  <a:lnTo>
                    <a:pt x="50" y="177"/>
                  </a:lnTo>
                  <a:lnTo>
                    <a:pt x="38" y="208"/>
                  </a:lnTo>
                  <a:lnTo>
                    <a:pt x="69" y="219"/>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3" name="Freeform 12"/>
            <p:cNvSpPr>
              <a:spLocks/>
            </p:cNvSpPr>
            <p:nvPr/>
          </p:nvSpPr>
          <p:spPr bwMode="auto">
            <a:xfrm>
              <a:off x="19934238" y="2797176"/>
              <a:ext cx="371475" cy="307975"/>
            </a:xfrm>
            <a:custGeom>
              <a:avLst/>
              <a:gdLst>
                <a:gd name="T0" fmla="*/ 78 w 99"/>
                <a:gd name="T1" fmla="*/ 4 h 82"/>
                <a:gd name="T2" fmla="*/ 98 w 99"/>
                <a:gd name="T3" fmla="*/ 23 h 82"/>
                <a:gd name="T4" fmla="*/ 71 w 99"/>
                <a:gd name="T5" fmla="*/ 29 h 82"/>
                <a:gd name="T6" fmla="*/ 61 w 99"/>
                <a:gd name="T7" fmla="*/ 24 h 82"/>
                <a:gd name="T8" fmla="*/ 47 w 99"/>
                <a:gd name="T9" fmla="*/ 71 h 82"/>
                <a:gd name="T10" fmla="*/ 47 w 99"/>
                <a:gd name="T11" fmla="*/ 72 h 82"/>
                <a:gd name="T12" fmla="*/ 47 w 99"/>
                <a:gd name="T13" fmla="*/ 73 h 82"/>
                <a:gd name="T14" fmla="*/ 21 w 99"/>
                <a:gd name="T15" fmla="*/ 79 h 82"/>
                <a:gd name="T16" fmla="*/ 2 w 99"/>
                <a:gd name="T17" fmla="*/ 60 h 82"/>
                <a:gd name="T18" fmla="*/ 28 w 99"/>
                <a:gd name="T19" fmla="*/ 54 h 82"/>
                <a:gd name="T20" fmla="*/ 39 w 99"/>
                <a:gd name="T21" fmla="*/ 59 h 82"/>
                <a:gd name="T22" fmla="*/ 52 w 99"/>
                <a:gd name="T23" fmla="*/ 11 h 82"/>
                <a:gd name="T24" fmla="*/ 52 w 99"/>
                <a:gd name="T25" fmla="*/ 11 h 82"/>
                <a:gd name="T26" fmla="*/ 52 w 99"/>
                <a:gd name="T27" fmla="*/ 10 h 82"/>
                <a:gd name="T28" fmla="*/ 78 w 99"/>
                <a:gd name="T29"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82">
                  <a:moveTo>
                    <a:pt x="78" y="4"/>
                  </a:moveTo>
                  <a:cubicBezTo>
                    <a:pt x="91" y="7"/>
                    <a:pt x="99" y="16"/>
                    <a:pt x="98" y="23"/>
                  </a:cubicBezTo>
                  <a:cubicBezTo>
                    <a:pt x="96" y="30"/>
                    <a:pt x="84" y="32"/>
                    <a:pt x="71" y="29"/>
                  </a:cubicBezTo>
                  <a:cubicBezTo>
                    <a:pt x="67" y="28"/>
                    <a:pt x="64" y="26"/>
                    <a:pt x="61" y="24"/>
                  </a:cubicBezTo>
                  <a:cubicBezTo>
                    <a:pt x="47" y="71"/>
                    <a:pt x="47" y="71"/>
                    <a:pt x="47" y="71"/>
                  </a:cubicBezTo>
                  <a:cubicBezTo>
                    <a:pt x="47" y="72"/>
                    <a:pt x="47" y="72"/>
                    <a:pt x="47" y="72"/>
                  </a:cubicBezTo>
                  <a:cubicBezTo>
                    <a:pt x="47" y="72"/>
                    <a:pt x="47" y="72"/>
                    <a:pt x="47" y="73"/>
                  </a:cubicBezTo>
                  <a:cubicBezTo>
                    <a:pt x="45" y="79"/>
                    <a:pt x="33" y="82"/>
                    <a:pt x="21" y="79"/>
                  </a:cubicBezTo>
                  <a:cubicBezTo>
                    <a:pt x="8" y="75"/>
                    <a:pt x="0" y="67"/>
                    <a:pt x="2" y="60"/>
                  </a:cubicBezTo>
                  <a:cubicBezTo>
                    <a:pt x="4" y="53"/>
                    <a:pt x="15" y="50"/>
                    <a:pt x="28" y="54"/>
                  </a:cubicBezTo>
                  <a:cubicBezTo>
                    <a:pt x="32" y="55"/>
                    <a:pt x="36" y="57"/>
                    <a:pt x="39" y="59"/>
                  </a:cubicBezTo>
                  <a:cubicBezTo>
                    <a:pt x="52" y="11"/>
                    <a:pt x="52" y="11"/>
                    <a:pt x="52" y="11"/>
                  </a:cubicBezTo>
                  <a:cubicBezTo>
                    <a:pt x="52" y="11"/>
                    <a:pt x="52" y="11"/>
                    <a:pt x="52" y="11"/>
                  </a:cubicBezTo>
                  <a:cubicBezTo>
                    <a:pt x="52" y="11"/>
                    <a:pt x="52" y="10"/>
                    <a:pt x="52" y="10"/>
                  </a:cubicBezTo>
                  <a:cubicBezTo>
                    <a:pt x="54" y="3"/>
                    <a:pt x="66" y="0"/>
                    <a:pt x="78" y="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4" name="Freeform 13"/>
            <p:cNvSpPr>
              <a:spLocks/>
            </p:cNvSpPr>
            <p:nvPr/>
          </p:nvSpPr>
          <p:spPr bwMode="auto">
            <a:xfrm>
              <a:off x="19207163" y="2557463"/>
              <a:ext cx="630237" cy="742950"/>
            </a:xfrm>
            <a:custGeom>
              <a:avLst/>
              <a:gdLst>
                <a:gd name="T0" fmla="*/ 284 w 397"/>
                <a:gd name="T1" fmla="*/ 0 h 468"/>
                <a:gd name="T2" fmla="*/ 397 w 397"/>
                <a:gd name="T3" fmla="*/ 232 h 468"/>
                <a:gd name="T4" fmla="*/ 392 w 397"/>
                <a:gd name="T5" fmla="*/ 262 h 468"/>
                <a:gd name="T6" fmla="*/ 276 w 397"/>
                <a:gd name="T7" fmla="*/ 21 h 468"/>
                <a:gd name="T8" fmla="*/ 21 w 397"/>
                <a:gd name="T9" fmla="*/ 144 h 468"/>
                <a:gd name="T10" fmla="*/ 168 w 397"/>
                <a:gd name="T11" fmla="*/ 449 h 468"/>
                <a:gd name="T12" fmla="*/ 385 w 397"/>
                <a:gd name="T13" fmla="*/ 345 h 468"/>
                <a:gd name="T14" fmla="*/ 383 w 397"/>
                <a:gd name="T15" fmla="*/ 362 h 468"/>
                <a:gd name="T16" fmla="*/ 161 w 397"/>
                <a:gd name="T17" fmla="*/ 468 h 468"/>
                <a:gd name="T18" fmla="*/ 0 w 397"/>
                <a:gd name="T19" fmla="*/ 137 h 468"/>
                <a:gd name="T20" fmla="*/ 284 w 397"/>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 h="468">
                  <a:moveTo>
                    <a:pt x="284" y="0"/>
                  </a:moveTo>
                  <a:lnTo>
                    <a:pt x="397" y="232"/>
                  </a:lnTo>
                  <a:lnTo>
                    <a:pt x="392" y="262"/>
                  </a:lnTo>
                  <a:lnTo>
                    <a:pt x="276" y="21"/>
                  </a:lnTo>
                  <a:lnTo>
                    <a:pt x="21" y="144"/>
                  </a:lnTo>
                  <a:lnTo>
                    <a:pt x="168" y="449"/>
                  </a:lnTo>
                  <a:lnTo>
                    <a:pt x="385" y="345"/>
                  </a:lnTo>
                  <a:lnTo>
                    <a:pt x="383" y="362"/>
                  </a:lnTo>
                  <a:lnTo>
                    <a:pt x="161" y="468"/>
                  </a:lnTo>
                  <a:lnTo>
                    <a:pt x="0" y="137"/>
                  </a:lnTo>
                  <a:lnTo>
                    <a:pt x="284"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5" name="Freeform 14"/>
            <p:cNvSpPr>
              <a:spLocks/>
            </p:cNvSpPr>
            <p:nvPr/>
          </p:nvSpPr>
          <p:spPr bwMode="auto">
            <a:xfrm>
              <a:off x="19769138" y="2973389"/>
              <a:ext cx="60325" cy="131763"/>
            </a:xfrm>
            <a:custGeom>
              <a:avLst/>
              <a:gdLst>
                <a:gd name="T0" fmla="*/ 38 w 38"/>
                <a:gd name="T1" fmla="*/ 0 h 83"/>
                <a:gd name="T2" fmla="*/ 31 w 38"/>
                <a:gd name="T3" fmla="*/ 83 h 83"/>
                <a:gd name="T4" fmla="*/ 0 w 38"/>
                <a:gd name="T5" fmla="*/ 19 h 83"/>
                <a:gd name="T6" fmla="*/ 38 w 38"/>
                <a:gd name="T7" fmla="*/ 0 h 83"/>
              </a:gdLst>
              <a:ahLst/>
              <a:cxnLst>
                <a:cxn ang="0">
                  <a:pos x="T0" y="T1"/>
                </a:cxn>
                <a:cxn ang="0">
                  <a:pos x="T2" y="T3"/>
                </a:cxn>
                <a:cxn ang="0">
                  <a:pos x="T4" y="T5"/>
                </a:cxn>
                <a:cxn ang="0">
                  <a:pos x="T6" y="T7"/>
                </a:cxn>
              </a:cxnLst>
              <a:rect l="0" t="0" r="r" b="b"/>
              <a:pathLst>
                <a:path w="38" h="83">
                  <a:moveTo>
                    <a:pt x="38" y="0"/>
                  </a:moveTo>
                  <a:lnTo>
                    <a:pt x="31" y="83"/>
                  </a:lnTo>
                  <a:lnTo>
                    <a:pt x="0" y="19"/>
                  </a:lnTo>
                  <a:lnTo>
                    <a:pt x="38"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6" name="Freeform 15"/>
            <p:cNvSpPr>
              <a:spLocks/>
            </p:cNvSpPr>
            <p:nvPr/>
          </p:nvSpPr>
          <p:spPr bwMode="auto">
            <a:xfrm>
              <a:off x="19634200" y="2890839"/>
              <a:ext cx="93662" cy="60325"/>
            </a:xfrm>
            <a:custGeom>
              <a:avLst/>
              <a:gdLst>
                <a:gd name="T0" fmla="*/ 52 w 59"/>
                <a:gd name="T1" fmla="*/ 0 h 38"/>
                <a:gd name="T2" fmla="*/ 59 w 59"/>
                <a:gd name="T3" fmla="*/ 15 h 38"/>
                <a:gd name="T4" fmla="*/ 7 w 59"/>
                <a:gd name="T5" fmla="*/ 38 h 38"/>
                <a:gd name="T6" fmla="*/ 0 w 59"/>
                <a:gd name="T7" fmla="*/ 24 h 38"/>
                <a:gd name="T8" fmla="*/ 52 w 59"/>
                <a:gd name="T9" fmla="*/ 0 h 38"/>
              </a:gdLst>
              <a:ahLst/>
              <a:cxnLst>
                <a:cxn ang="0">
                  <a:pos x="T0" y="T1"/>
                </a:cxn>
                <a:cxn ang="0">
                  <a:pos x="T2" y="T3"/>
                </a:cxn>
                <a:cxn ang="0">
                  <a:pos x="T4" y="T5"/>
                </a:cxn>
                <a:cxn ang="0">
                  <a:pos x="T6" y="T7"/>
                </a:cxn>
                <a:cxn ang="0">
                  <a:pos x="T8" y="T9"/>
                </a:cxn>
              </a:cxnLst>
              <a:rect l="0" t="0" r="r" b="b"/>
              <a:pathLst>
                <a:path w="59" h="38">
                  <a:moveTo>
                    <a:pt x="52" y="0"/>
                  </a:moveTo>
                  <a:lnTo>
                    <a:pt x="59" y="15"/>
                  </a:lnTo>
                  <a:lnTo>
                    <a:pt x="7" y="38"/>
                  </a:lnTo>
                  <a:lnTo>
                    <a:pt x="0" y="24"/>
                  </a:lnTo>
                  <a:lnTo>
                    <a:pt x="52"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7" name="Freeform 16"/>
            <p:cNvSpPr>
              <a:spLocks/>
            </p:cNvSpPr>
            <p:nvPr/>
          </p:nvSpPr>
          <p:spPr bwMode="auto">
            <a:xfrm>
              <a:off x="19608800" y="2838451"/>
              <a:ext cx="93662" cy="60325"/>
            </a:xfrm>
            <a:custGeom>
              <a:avLst/>
              <a:gdLst>
                <a:gd name="T0" fmla="*/ 54 w 59"/>
                <a:gd name="T1" fmla="*/ 0 h 38"/>
                <a:gd name="T2" fmla="*/ 59 w 59"/>
                <a:gd name="T3" fmla="*/ 15 h 38"/>
                <a:gd name="T4" fmla="*/ 7 w 59"/>
                <a:gd name="T5" fmla="*/ 38 h 38"/>
                <a:gd name="T6" fmla="*/ 0 w 59"/>
                <a:gd name="T7" fmla="*/ 24 h 38"/>
                <a:gd name="T8" fmla="*/ 54 w 59"/>
                <a:gd name="T9" fmla="*/ 0 h 38"/>
              </a:gdLst>
              <a:ahLst/>
              <a:cxnLst>
                <a:cxn ang="0">
                  <a:pos x="T0" y="T1"/>
                </a:cxn>
                <a:cxn ang="0">
                  <a:pos x="T2" y="T3"/>
                </a:cxn>
                <a:cxn ang="0">
                  <a:pos x="T4" y="T5"/>
                </a:cxn>
                <a:cxn ang="0">
                  <a:pos x="T6" y="T7"/>
                </a:cxn>
                <a:cxn ang="0">
                  <a:pos x="T8" y="T9"/>
                </a:cxn>
              </a:cxnLst>
              <a:rect l="0" t="0" r="r" b="b"/>
              <a:pathLst>
                <a:path w="59" h="38">
                  <a:moveTo>
                    <a:pt x="54" y="0"/>
                  </a:moveTo>
                  <a:lnTo>
                    <a:pt x="59" y="15"/>
                  </a:lnTo>
                  <a:lnTo>
                    <a:pt x="7" y="38"/>
                  </a:lnTo>
                  <a:lnTo>
                    <a:pt x="0" y="24"/>
                  </a:lnTo>
                  <a:lnTo>
                    <a:pt x="54"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8" name="Freeform 17"/>
            <p:cNvSpPr>
              <a:spLocks/>
            </p:cNvSpPr>
            <p:nvPr/>
          </p:nvSpPr>
          <p:spPr bwMode="auto">
            <a:xfrm>
              <a:off x="19578638" y="2774951"/>
              <a:ext cx="93662" cy="60325"/>
            </a:xfrm>
            <a:custGeom>
              <a:avLst/>
              <a:gdLst>
                <a:gd name="T0" fmla="*/ 52 w 59"/>
                <a:gd name="T1" fmla="*/ 0 h 38"/>
                <a:gd name="T2" fmla="*/ 59 w 59"/>
                <a:gd name="T3" fmla="*/ 14 h 38"/>
                <a:gd name="T4" fmla="*/ 7 w 59"/>
                <a:gd name="T5" fmla="*/ 38 h 38"/>
                <a:gd name="T6" fmla="*/ 0 w 59"/>
                <a:gd name="T7" fmla="*/ 24 h 38"/>
                <a:gd name="T8" fmla="*/ 52 w 59"/>
                <a:gd name="T9" fmla="*/ 0 h 38"/>
              </a:gdLst>
              <a:ahLst/>
              <a:cxnLst>
                <a:cxn ang="0">
                  <a:pos x="T0" y="T1"/>
                </a:cxn>
                <a:cxn ang="0">
                  <a:pos x="T2" y="T3"/>
                </a:cxn>
                <a:cxn ang="0">
                  <a:pos x="T4" y="T5"/>
                </a:cxn>
                <a:cxn ang="0">
                  <a:pos x="T6" y="T7"/>
                </a:cxn>
                <a:cxn ang="0">
                  <a:pos x="T8" y="T9"/>
                </a:cxn>
              </a:cxnLst>
              <a:rect l="0" t="0" r="r" b="b"/>
              <a:pathLst>
                <a:path w="59" h="38">
                  <a:moveTo>
                    <a:pt x="52" y="0"/>
                  </a:moveTo>
                  <a:lnTo>
                    <a:pt x="59" y="14"/>
                  </a:lnTo>
                  <a:lnTo>
                    <a:pt x="7" y="38"/>
                  </a:lnTo>
                  <a:lnTo>
                    <a:pt x="0" y="24"/>
                  </a:lnTo>
                  <a:lnTo>
                    <a:pt x="52"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59" name="Freeform 18"/>
            <p:cNvSpPr>
              <a:spLocks/>
            </p:cNvSpPr>
            <p:nvPr/>
          </p:nvSpPr>
          <p:spPr bwMode="auto">
            <a:xfrm>
              <a:off x="19556413" y="2722563"/>
              <a:ext cx="93662" cy="63500"/>
            </a:xfrm>
            <a:custGeom>
              <a:avLst/>
              <a:gdLst>
                <a:gd name="T0" fmla="*/ 52 w 59"/>
                <a:gd name="T1" fmla="*/ 0 h 40"/>
                <a:gd name="T2" fmla="*/ 59 w 59"/>
                <a:gd name="T3" fmla="*/ 14 h 40"/>
                <a:gd name="T4" fmla="*/ 4 w 59"/>
                <a:gd name="T5" fmla="*/ 40 h 40"/>
                <a:gd name="T6" fmla="*/ 0 w 59"/>
                <a:gd name="T7" fmla="*/ 26 h 40"/>
                <a:gd name="T8" fmla="*/ 52 w 59"/>
                <a:gd name="T9" fmla="*/ 0 h 40"/>
              </a:gdLst>
              <a:ahLst/>
              <a:cxnLst>
                <a:cxn ang="0">
                  <a:pos x="T0" y="T1"/>
                </a:cxn>
                <a:cxn ang="0">
                  <a:pos x="T2" y="T3"/>
                </a:cxn>
                <a:cxn ang="0">
                  <a:pos x="T4" y="T5"/>
                </a:cxn>
                <a:cxn ang="0">
                  <a:pos x="T6" y="T7"/>
                </a:cxn>
                <a:cxn ang="0">
                  <a:pos x="T8" y="T9"/>
                </a:cxn>
              </a:cxnLst>
              <a:rect l="0" t="0" r="r" b="b"/>
              <a:pathLst>
                <a:path w="59" h="40">
                  <a:moveTo>
                    <a:pt x="52" y="0"/>
                  </a:moveTo>
                  <a:lnTo>
                    <a:pt x="59" y="14"/>
                  </a:lnTo>
                  <a:lnTo>
                    <a:pt x="4" y="40"/>
                  </a:lnTo>
                  <a:lnTo>
                    <a:pt x="0" y="26"/>
                  </a:lnTo>
                  <a:lnTo>
                    <a:pt x="52"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60" name="Freeform 19"/>
            <p:cNvSpPr>
              <a:spLocks/>
            </p:cNvSpPr>
            <p:nvPr/>
          </p:nvSpPr>
          <p:spPr bwMode="auto">
            <a:xfrm>
              <a:off x="19488150" y="3108326"/>
              <a:ext cx="142875" cy="87313"/>
            </a:xfrm>
            <a:custGeom>
              <a:avLst/>
              <a:gdLst>
                <a:gd name="T0" fmla="*/ 83 w 90"/>
                <a:gd name="T1" fmla="*/ 0 h 55"/>
                <a:gd name="T2" fmla="*/ 90 w 90"/>
                <a:gd name="T3" fmla="*/ 15 h 55"/>
                <a:gd name="T4" fmla="*/ 7 w 90"/>
                <a:gd name="T5" fmla="*/ 55 h 55"/>
                <a:gd name="T6" fmla="*/ 0 w 90"/>
                <a:gd name="T7" fmla="*/ 41 h 55"/>
                <a:gd name="T8" fmla="*/ 83 w 90"/>
                <a:gd name="T9" fmla="*/ 0 h 55"/>
              </a:gdLst>
              <a:ahLst/>
              <a:cxnLst>
                <a:cxn ang="0">
                  <a:pos x="T0" y="T1"/>
                </a:cxn>
                <a:cxn ang="0">
                  <a:pos x="T2" y="T3"/>
                </a:cxn>
                <a:cxn ang="0">
                  <a:pos x="T4" y="T5"/>
                </a:cxn>
                <a:cxn ang="0">
                  <a:pos x="T6" y="T7"/>
                </a:cxn>
                <a:cxn ang="0">
                  <a:pos x="T8" y="T9"/>
                </a:cxn>
              </a:cxnLst>
              <a:rect l="0" t="0" r="r" b="b"/>
              <a:pathLst>
                <a:path w="90" h="55">
                  <a:moveTo>
                    <a:pt x="83" y="0"/>
                  </a:moveTo>
                  <a:lnTo>
                    <a:pt x="90" y="15"/>
                  </a:lnTo>
                  <a:lnTo>
                    <a:pt x="7" y="55"/>
                  </a:lnTo>
                  <a:lnTo>
                    <a:pt x="0" y="41"/>
                  </a:lnTo>
                  <a:lnTo>
                    <a:pt x="83"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61" name="Freeform 20"/>
            <p:cNvSpPr>
              <a:spLocks/>
            </p:cNvSpPr>
            <p:nvPr/>
          </p:nvSpPr>
          <p:spPr bwMode="auto">
            <a:xfrm>
              <a:off x="19529425" y="2670176"/>
              <a:ext cx="93662" cy="60325"/>
            </a:xfrm>
            <a:custGeom>
              <a:avLst/>
              <a:gdLst>
                <a:gd name="T0" fmla="*/ 52 w 59"/>
                <a:gd name="T1" fmla="*/ 0 h 38"/>
                <a:gd name="T2" fmla="*/ 59 w 59"/>
                <a:gd name="T3" fmla="*/ 14 h 38"/>
                <a:gd name="T4" fmla="*/ 7 w 59"/>
                <a:gd name="T5" fmla="*/ 38 h 38"/>
                <a:gd name="T6" fmla="*/ 0 w 59"/>
                <a:gd name="T7" fmla="*/ 26 h 38"/>
                <a:gd name="T8" fmla="*/ 52 w 59"/>
                <a:gd name="T9" fmla="*/ 0 h 38"/>
              </a:gdLst>
              <a:ahLst/>
              <a:cxnLst>
                <a:cxn ang="0">
                  <a:pos x="T0" y="T1"/>
                </a:cxn>
                <a:cxn ang="0">
                  <a:pos x="T2" y="T3"/>
                </a:cxn>
                <a:cxn ang="0">
                  <a:pos x="T4" y="T5"/>
                </a:cxn>
                <a:cxn ang="0">
                  <a:pos x="T6" y="T7"/>
                </a:cxn>
                <a:cxn ang="0">
                  <a:pos x="T8" y="T9"/>
                </a:cxn>
              </a:cxnLst>
              <a:rect l="0" t="0" r="r" b="b"/>
              <a:pathLst>
                <a:path w="59" h="38">
                  <a:moveTo>
                    <a:pt x="52" y="0"/>
                  </a:moveTo>
                  <a:lnTo>
                    <a:pt x="59" y="14"/>
                  </a:lnTo>
                  <a:lnTo>
                    <a:pt x="7" y="38"/>
                  </a:lnTo>
                  <a:lnTo>
                    <a:pt x="0" y="26"/>
                  </a:lnTo>
                  <a:lnTo>
                    <a:pt x="52"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62" name="Freeform 21"/>
            <p:cNvSpPr>
              <a:spLocks/>
            </p:cNvSpPr>
            <p:nvPr/>
          </p:nvSpPr>
          <p:spPr bwMode="auto">
            <a:xfrm>
              <a:off x="19462750" y="3055939"/>
              <a:ext cx="141287" cy="87313"/>
            </a:xfrm>
            <a:custGeom>
              <a:avLst/>
              <a:gdLst>
                <a:gd name="T0" fmla="*/ 82 w 89"/>
                <a:gd name="T1" fmla="*/ 0 h 55"/>
                <a:gd name="T2" fmla="*/ 89 w 89"/>
                <a:gd name="T3" fmla="*/ 15 h 55"/>
                <a:gd name="T4" fmla="*/ 7 w 89"/>
                <a:gd name="T5" fmla="*/ 55 h 55"/>
                <a:gd name="T6" fmla="*/ 0 w 89"/>
                <a:gd name="T7" fmla="*/ 41 h 55"/>
                <a:gd name="T8" fmla="*/ 82 w 89"/>
                <a:gd name="T9" fmla="*/ 0 h 55"/>
              </a:gdLst>
              <a:ahLst/>
              <a:cxnLst>
                <a:cxn ang="0">
                  <a:pos x="T0" y="T1"/>
                </a:cxn>
                <a:cxn ang="0">
                  <a:pos x="T2" y="T3"/>
                </a:cxn>
                <a:cxn ang="0">
                  <a:pos x="T4" y="T5"/>
                </a:cxn>
                <a:cxn ang="0">
                  <a:pos x="T6" y="T7"/>
                </a:cxn>
                <a:cxn ang="0">
                  <a:pos x="T8" y="T9"/>
                </a:cxn>
              </a:cxnLst>
              <a:rect l="0" t="0" r="r" b="b"/>
              <a:pathLst>
                <a:path w="89" h="55">
                  <a:moveTo>
                    <a:pt x="82" y="0"/>
                  </a:moveTo>
                  <a:lnTo>
                    <a:pt x="89" y="15"/>
                  </a:lnTo>
                  <a:lnTo>
                    <a:pt x="7" y="55"/>
                  </a:lnTo>
                  <a:lnTo>
                    <a:pt x="0" y="41"/>
                  </a:lnTo>
                  <a:lnTo>
                    <a:pt x="82"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63" name="Freeform 22"/>
            <p:cNvSpPr>
              <a:spLocks/>
            </p:cNvSpPr>
            <p:nvPr/>
          </p:nvSpPr>
          <p:spPr bwMode="auto">
            <a:xfrm>
              <a:off x="19435763" y="3003551"/>
              <a:ext cx="142875" cy="87313"/>
            </a:xfrm>
            <a:custGeom>
              <a:avLst/>
              <a:gdLst>
                <a:gd name="T0" fmla="*/ 83 w 90"/>
                <a:gd name="T1" fmla="*/ 0 h 55"/>
                <a:gd name="T2" fmla="*/ 90 w 90"/>
                <a:gd name="T3" fmla="*/ 14 h 55"/>
                <a:gd name="T4" fmla="*/ 7 w 90"/>
                <a:gd name="T5" fmla="*/ 55 h 55"/>
                <a:gd name="T6" fmla="*/ 0 w 90"/>
                <a:gd name="T7" fmla="*/ 40 h 55"/>
                <a:gd name="T8" fmla="*/ 83 w 90"/>
                <a:gd name="T9" fmla="*/ 0 h 55"/>
              </a:gdLst>
              <a:ahLst/>
              <a:cxnLst>
                <a:cxn ang="0">
                  <a:pos x="T0" y="T1"/>
                </a:cxn>
                <a:cxn ang="0">
                  <a:pos x="T2" y="T3"/>
                </a:cxn>
                <a:cxn ang="0">
                  <a:pos x="T4" y="T5"/>
                </a:cxn>
                <a:cxn ang="0">
                  <a:pos x="T6" y="T7"/>
                </a:cxn>
                <a:cxn ang="0">
                  <a:pos x="T8" y="T9"/>
                </a:cxn>
              </a:cxnLst>
              <a:rect l="0" t="0" r="r" b="b"/>
              <a:pathLst>
                <a:path w="90" h="55">
                  <a:moveTo>
                    <a:pt x="83" y="0"/>
                  </a:moveTo>
                  <a:lnTo>
                    <a:pt x="90" y="14"/>
                  </a:lnTo>
                  <a:lnTo>
                    <a:pt x="7" y="55"/>
                  </a:lnTo>
                  <a:lnTo>
                    <a:pt x="0" y="40"/>
                  </a:lnTo>
                  <a:lnTo>
                    <a:pt x="83"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64" name="Freeform 23"/>
            <p:cNvSpPr>
              <a:spLocks/>
            </p:cNvSpPr>
            <p:nvPr/>
          </p:nvSpPr>
          <p:spPr bwMode="auto">
            <a:xfrm>
              <a:off x="19410363" y="2947989"/>
              <a:ext cx="141287" cy="85725"/>
            </a:xfrm>
            <a:custGeom>
              <a:avLst/>
              <a:gdLst>
                <a:gd name="T0" fmla="*/ 82 w 89"/>
                <a:gd name="T1" fmla="*/ 0 h 54"/>
                <a:gd name="T2" fmla="*/ 89 w 89"/>
                <a:gd name="T3" fmla="*/ 14 h 54"/>
                <a:gd name="T4" fmla="*/ 7 w 89"/>
                <a:gd name="T5" fmla="*/ 54 h 54"/>
                <a:gd name="T6" fmla="*/ 0 w 89"/>
                <a:gd name="T7" fmla="*/ 40 h 54"/>
                <a:gd name="T8" fmla="*/ 82 w 89"/>
                <a:gd name="T9" fmla="*/ 0 h 54"/>
              </a:gdLst>
              <a:ahLst/>
              <a:cxnLst>
                <a:cxn ang="0">
                  <a:pos x="T0" y="T1"/>
                </a:cxn>
                <a:cxn ang="0">
                  <a:pos x="T2" y="T3"/>
                </a:cxn>
                <a:cxn ang="0">
                  <a:pos x="T4" y="T5"/>
                </a:cxn>
                <a:cxn ang="0">
                  <a:pos x="T6" y="T7"/>
                </a:cxn>
                <a:cxn ang="0">
                  <a:pos x="T8" y="T9"/>
                </a:cxn>
              </a:cxnLst>
              <a:rect l="0" t="0" r="r" b="b"/>
              <a:pathLst>
                <a:path w="89" h="54">
                  <a:moveTo>
                    <a:pt x="82" y="0"/>
                  </a:moveTo>
                  <a:lnTo>
                    <a:pt x="89" y="14"/>
                  </a:lnTo>
                  <a:lnTo>
                    <a:pt x="7" y="54"/>
                  </a:lnTo>
                  <a:lnTo>
                    <a:pt x="0" y="40"/>
                  </a:lnTo>
                  <a:lnTo>
                    <a:pt x="82"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65" name="Freeform 24"/>
            <p:cNvSpPr>
              <a:spLocks/>
            </p:cNvSpPr>
            <p:nvPr/>
          </p:nvSpPr>
          <p:spPr bwMode="auto">
            <a:xfrm>
              <a:off x="19383375" y="2895601"/>
              <a:ext cx="142875" cy="85725"/>
            </a:xfrm>
            <a:custGeom>
              <a:avLst/>
              <a:gdLst>
                <a:gd name="T0" fmla="*/ 83 w 90"/>
                <a:gd name="T1" fmla="*/ 0 h 54"/>
                <a:gd name="T2" fmla="*/ 90 w 90"/>
                <a:gd name="T3" fmla="*/ 14 h 54"/>
                <a:gd name="T4" fmla="*/ 7 w 90"/>
                <a:gd name="T5" fmla="*/ 54 h 54"/>
                <a:gd name="T6" fmla="*/ 0 w 90"/>
                <a:gd name="T7" fmla="*/ 40 h 54"/>
                <a:gd name="T8" fmla="*/ 83 w 90"/>
                <a:gd name="T9" fmla="*/ 0 h 54"/>
              </a:gdLst>
              <a:ahLst/>
              <a:cxnLst>
                <a:cxn ang="0">
                  <a:pos x="T0" y="T1"/>
                </a:cxn>
                <a:cxn ang="0">
                  <a:pos x="T2" y="T3"/>
                </a:cxn>
                <a:cxn ang="0">
                  <a:pos x="T4" y="T5"/>
                </a:cxn>
                <a:cxn ang="0">
                  <a:pos x="T6" y="T7"/>
                </a:cxn>
                <a:cxn ang="0">
                  <a:pos x="T8" y="T9"/>
                </a:cxn>
              </a:cxnLst>
              <a:rect l="0" t="0" r="r" b="b"/>
              <a:pathLst>
                <a:path w="90" h="54">
                  <a:moveTo>
                    <a:pt x="83" y="0"/>
                  </a:moveTo>
                  <a:lnTo>
                    <a:pt x="90" y="14"/>
                  </a:lnTo>
                  <a:lnTo>
                    <a:pt x="7" y="54"/>
                  </a:lnTo>
                  <a:lnTo>
                    <a:pt x="0" y="40"/>
                  </a:lnTo>
                  <a:lnTo>
                    <a:pt x="83"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66" name="Freeform 25"/>
            <p:cNvSpPr>
              <a:spLocks/>
            </p:cNvSpPr>
            <p:nvPr/>
          </p:nvSpPr>
          <p:spPr bwMode="auto">
            <a:xfrm>
              <a:off x="19361150" y="2843213"/>
              <a:ext cx="138112" cy="85725"/>
            </a:xfrm>
            <a:custGeom>
              <a:avLst/>
              <a:gdLst>
                <a:gd name="T0" fmla="*/ 83 w 87"/>
                <a:gd name="T1" fmla="*/ 0 h 54"/>
                <a:gd name="T2" fmla="*/ 87 w 87"/>
                <a:gd name="T3" fmla="*/ 14 h 54"/>
                <a:gd name="T4" fmla="*/ 7 w 87"/>
                <a:gd name="T5" fmla="*/ 54 h 54"/>
                <a:gd name="T6" fmla="*/ 0 w 87"/>
                <a:gd name="T7" fmla="*/ 40 h 54"/>
                <a:gd name="T8" fmla="*/ 83 w 87"/>
                <a:gd name="T9" fmla="*/ 0 h 54"/>
              </a:gdLst>
              <a:ahLst/>
              <a:cxnLst>
                <a:cxn ang="0">
                  <a:pos x="T0" y="T1"/>
                </a:cxn>
                <a:cxn ang="0">
                  <a:pos x="T2" y="T3"/>
                </a:cxn>
                <a:cxn ang="0">
                  <a:pos x="T4" y="T5"/>
                </a:cxn>
                <a:cxn ang="0">
                  <a:pos x="T6" y="T7"/>
                </a:cxn>
                <a:cxn ang="0">
                  <a:pos x="T8" y="T9"/>
                </a:cxn>
              </a:cxnLst>
              <a:rect l="0" t="0" r="r" b="b"/>
              <a:pathLst>
                <a:path w="87" h="54">
                  <a:moveTo>
                    <a:pt x="83" y="0"/>
                  </a:moveTo>
                  <a:lnTo>
                    <a:pt x="87" y="14"/>
                  </a:lnTo>
                  <a:lnTo>
                    <a:pt x="7" y="54"/>
                  </a:lnTo>
                  <a:lnTo>
                    <a:pt x="0" y="40"/>
                  </a:lnTo>
                  <a:lnTo>
                    <a:pt x="83"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67" name="Freeform 26"/>
            <p:cNvSpPr>
              <a:spLocks/>
            </p:cNvSpPr>
            <p:nvPr/>
          </p:nvSpPr>
          <p:spPr bwMode="auto">
            <a:xfrm>
              <a:off x="19334163" y="2790826"/>
              <a:ext cx="142875" cy="85725"/>
            </a:xfrm>
            <a:custGeom>
              <a:avLst/>
              <a:gdLst>
                <a:gd name="T0" fmla="*/ 83 w 90"/>
                <a:gd name="T1" fmla="*/ 0 h 54"/>
                <a:gd name="T2" fmla="*/ 90 w 90"/>
                <a:gd name="T3" fmla="*/ 14 h 54"/>
                <a:gd name="T4" fmla="*/ 7 w 90"/>
                <a:gd name="T5" fmla="*/ 54 h 54"/>
                <a:gd name="T6" fmla="*/ 0 w 90"/>
                <a:gd name="T7" fmla="*/ 40 h 54"/>
                <a:gd name="T8" fmla="*/ 83 w 90"/>
                <a:gd name="T9" fmla="*/ 0 h 54"/>
              </a:gdLst>
              <a:ahLst/>
              <a:cxnLst>
                <a:cxn ang="0">
                  <a:pos x="T0" y="T1"/>
                </a:cxn>
                <a:cxn ang="0">
                  <a:pos x="T2" y="T3"/>
                </a:cxn>
                <a:cxn ang="0">
                  <a:pos x="T4" y="T5"/>
                </a:cxn>
                <a:cxn ang="0">
                  <a:pos x="T6" y="T7"/>
                </a:cxn>
                <a:cxn ang="0">
                  <a:pos x="T8" y="T9"/>
                </a:cxn>
              </a:cxnLst>
              <a:rect l="0" t="0" r="r" b="b"/>
              <a:pathLst>
                <a:path w="90" h="54">
                  <a:moveTo>
                    <a:pt x="83" y="0"/>
                  </a:moveTo>
                  <a:lnTo>
                    <a:pt x="90" y="14"/>
                  </a:lnTo>
                  <a:lnTo>
                    <a:pt x="7" y="54"/>
                  </a:lnTo>
                  <a:lnTo>
                    <a:pt x="0" y="40"/>
                  </a:lnTo>
                  <a:lnTo>
                    <a:pt x="83" y="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grpSp>
      <p:sp>
        <p:nvSpPr>
          <p:cNvPr id="68" name="Freeform 27"/>
          <p:cNvSpPr>
            <a:spLocks noChangeAspect="1" noEditPoints="1"/>
          </p:cNvSpPr>
          <p:nvPr/>
        </p:nvSpPr>
        <p:spPr bwMode="auto">
          <a:xfrm>
            <a:off x="107504" y="2132856"/>
            <a:ext cx="1000546" cy="1000546"/>
          </a:xfrm>
          <a:custGeom>
            <a:avLst/>
            <a:gdLst>
              <a:gd name="T0" fmla="*/ 301 w 547"/>
              <a:gd name="T1" fmla="*/ 92 h 547"/>
              <a:gd name="T2" fmla="*/ 319 w 547"/>
              <a:gd name="T3" fmla="*/ 95 h 547"/>
              <a:gd name="T4" fmla="*/ 340 w 547"/>
              <a:gd name="T5" fmla="*/ 102 h 547"/>
              <a:gd name="T6" fmla="*/ 357 w 547"/>
              <a:gd name="T7" fmla="*/ 110 h 547"/>
              <a:gd name="T8" fmla="*/ 375 w 547"/>
              <a:gd name="T9" fmla="*/ 120 h 547"/>
              <a:gd name="T10" fmla="*/ 393 w 547"/>
              <a:gd name="T11" fmla="*/ 135 h 547"/>
              <a:gd name="T12" fmla="*/ 412 w 547"/>
              <a:gd name="T13" fmla="*/ 153 h 547"/>
              <a:gd name="T14" fmla="*/ 424 w 547"/>
              <a:gd name="T15" fmla="*/ 169 h 547"/>
              <a:gd name="T16" fmla="*/ 434 w 547"/>
              <a:gd name="T17" fmla="*/ 186 h 547"/>
              <a:gd name="T18" fmla="*/ 441 w 547"/>
              <a:gd name="T19" fmla="*/ 201 h 547"/>
              <a:gd name="T20" fmla="*/ 448 w 547"/>
              <a:gd name="T21" fmla="*/ 218 h 547"/>
              <a:gd name="T22" fmla="*/ 452 w 547"/>
              <a:gd name="T23" fmla="*/ 235 h 547"/>
              <a:gd name="T24" fmla="*/ 454 w 547"/>
              <a:gd name="T25" fmla="*/ 249 h 547"/>
              <a:gd name="T26" fmla="*/ 456 w 547"/>
              <a:gd name="T27" fmla="*/ 267 h 547"/>
              <a:gd name="T28" fmla="*/ 455 w 547"/>
              <a:gd name="T29" fmla="*/ 285 h 547"/>
              <a:gd name="T30" fmla="*/ 453 w 547"/>
              <a:gd name="T31" fmla="*/ 305 h 547"/>
              <a:gd name="T32" fmla="*/ 446 w 547"/>
              <a:gd name="T33" fmla="*/ 329 h 547"/>
              <a:gd name="T34" fmla="*/ 435 w 547"/>
              <a:gd name="T35" fmla="*/ 356 h 547"/>
              <a:gd name="T36" fmla="*/ 423 w 547"/>
              <a:gd name="T37" fmla="*/ 377 h 547"/>
              <a:gd name="T38" fmla="*/ 405 w 547"/>
              <a:gd name="T39" fmla="*/ 399 h 547"/>
              <a:gd name="T40" fmla="*/ 385 w 547"/>
              <a:gd name="T41" fmla="*/ 416 h 547"/>
              <a:gd name="T42" fmla="*/ 368 w 547"/>
              <a:gd name="T43" fmla="*/ 428 h 547"/>
              <a:gd name="T44" fmla="*/ 349 w 547"/>
              <a:gd name="T45" fmla="*/ 438 h 547"/>
              <a:gd name="T46" fmla="*/ 332 w 547"/>
              <a:gd name="T47" fmla="*/ 445 h 547"/>
              <a:gd name="T48" fmla="*/ 319 w 547"/>
              <a:gd name="T49" fmla="*/ 449 h 547"/>
              <a:gd name="T50" fmla="*/ 297 w 547"/>
              <a:gd name="T51" fmla="*/ 453 h 547"/>
              <a:gd name="T52" fmla="*/ 264 w 547"/>
              <a:gd name="T53" fmla="*/ 454 h 547"/>
              <a:gd name="T54" fmla="*/ 245 w 547"/>
              <a:gd name="T55" fmla="*/ 452 h 547"/>
              <a:gd name="T56" fmla="*/ 223 w 547"/>
              <a:gd name="T57" fmla="*/ 447 h 547"/>
              <a:gd name="T58" fmla="*/ 210 w 547"/>
              <a:gd name="T59" fmla="*/ 443 h 547"/>
              <a:gd name="T60" fmla="*/ 187 w 547"/>
              <a:gd name="T61" fmla="*/ 433 h 547"/>
              <a:gd name="T62" fmla="*/ 175 w 547"/>
              <a:gd name="T63" fmla="*/ 425 h 547"/>
              <a:gd name="T64" fmla="*/ 155 w 547"/>
              <a:gd name="T65" fmla="*/ 411 h 547"/>
              <a:gd name="T66" fmla="*/ 136 w 547"/>
              <a:gd name="T67" fmla="*/ 392 h 547"/>
              <a:gd name="T68" fmla="*/ 120 w 547"/>
              <a:gd name="T69" fmla="*/ 370 h 547"/>
              <a:gd name="T70" fmla="*/ 111 w 547"/>
              <a:gd name="T71" fmla="*/ 355 h 547"/>
              <a:gd name="T72" fmla="*/ 104 w 547"/>
              <a:gd name="T73" fmla="*/ 339 h 547"/>
              <a:gd name="T74" fmla="*/ 99 w 547"/>
              <a:gd name="T75" fmla="*/ 326 h 547"/>
              <a:gd name="T76" fmla="*/ 96 w 547"/>
              <a:gd name="T77" fmla="*/ 313 h 547"/>
              <a:gd name="T78" fmla="*/ 92 w 547"/>
              <a:gd name="T79" fmla="*/ 291 h 547"/>
              <a:gd name="T80" fmla="*/ 92 w 547"/>
              <a:gd name="T81" fmla="*/ 249 h 547"/>
              <a:gd name="T82" fmla="*/ 100 w 547"/>
              <a:gd name="T83" fmla="*/ 213 h 547"/>
              <a:gd name="T84" fmla="*/ 113 w 547"/>
              <a:gd name="T85" fmla="*/ 185 h 547"/>
              <a:gd name="T86" fmla="*/ 123 w 547"/>
              <a:gd name="T87" fmla="*/ 169 h 547"/>
              <a:gd name="T88" fmla="*/ 135 w 547"/>
              <a:gd name="T89" fmla="*/ 153 h 547"/>
              <a:gd name="T90" fmla="*/ 153 w 547"/>
              <a:gd name="T91" fmla="*/ 135 h 547"/>
              <a:gd name="T92" fmla="*/ 172 w 547"/>
              <a:gd name="T93" fmla="*/ 120 h 547"/>
              <a:gd name="T94" fmla="*/ 190 w 547"/>
              <a:gd name="T95" fmla="*/ 110 h 547"/>
              <a:gd name="T96" fmla="*/ 207 w 547"/>
              <a:gd name="T97" fmla="*/ 102 h 547"/>
              <a:gd name="T98" fmla="*/ 228 w 547"/>
              <a:gd name="T99" fmla="*/ 95 h 547"/>
              <a:gd name="T100" fmla="*/ 246 w 547"/>
              <a:gd name="T101" fmla="*/ 92 h 547"/>
              <a:gd name="T102" fmla="*/ 267 w 547"/>
              <a:gd name="T103" fmla="*/ 121 h 547"/>
              <a:gd name="T104" fmla="*/ 180 w 547"/>
              <a:gd name="T105" fmla="*/ 266 h 547"/>
              <a:gd name="T106" fmla="*/ 240 w 547"/>
              <a:gd name="T107" fmla="*/ 419 h 547"/>
              <a:gd name="T108" fmla="*/ 389 w 547"/>
              <a:gd name="T109" fmla="*/ 370 h 547"/>
              <a:gd name="T110" fmla="*/ 424 w 547"/>
              <a:gd name="T111" fmla="*/ 266 h 547"/>
              <a:gd name="T112" fmla="*/ 547 w 547"/>
              <a:gd name="T113" fmla="*/ 274 h 547"/>
              <a:gd name="T114" fmla="*/ 76 w 547"/>
              <a:gd name="T115" fmla="*/ 311 h 547"/>
              <a:gd name="T116" fmla="*/ 280 w 547"/>
              <a:gd name="T117" fmla="*/ 266 h 547"/>
              <a:gd name="T118" fmla="*/ 267 w 547"/>
              <a:gd name="T119" fmla="*/ 366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7" h="547">
                <a:moveTo>
                  <a:pt x="273" y="89"/>
                </a:moveTo>
                <a:cubicBezTo>
                  <a:pt x="275" y="89"/>
                  <a:pt x="276" y="89"/>
                  <a:pt x="278" y="89"/>
                </a:cubicBezTo>
                <a:cubicBezTo>
                  <a:pt x="280" y="90"/>
                  <a:pt x="281" y="90"/>
                  <a:pt x="283" y="90"/>
                </a:cubicBezTo>
                <a:cubicBezTo>
                  <a:pt x="284" y="90"/>
                  <a:pt x="286" y="90"/>
                  <a:pt x="287" y="90"/>
                </a:cubicBezTo>
                <a:cubicBezTo>
                  <a:pt x="289" y="90"/>
                  <a:pt x="290" y="90"/>
                  <a:pt x="292" y="90"/>
                </a:cubicBezTo>
                <a:cubicBezTo>
                  <a:pt x="292" y="90"/>
                  <a:pt x="292" y="90"/>
                  <a:pt x="292" y="90"/>
                </a:cubicBezTo>
                <a:cubicBezTo>
                  <a:pt x="292" y="90"/>
                  <a:pt x="292" y="90"/>
                  <a:pt x="292" y="90"/>
                </a:cubicBezTo>
                <a:cubicBezTo>
                  <a:pt x="292" y="90"/>
                  <a:pt x="292" y="90"/>
                  <a:pt x="292" y="90"/>
                </a:cubicBezTo>
                <a:cubicBezTo>
                  <a:pt x="294" y="91"/>
                  <a:pt x="295" y="91"/>
                  <a:pt x="297" y="91"/>
                </a:cubicBezTo>
                <a:cubicBezTo>
                  <a:pt x="297" y="91"/>
                  <a:pt x="297" y="91"/>
                  <a:pt x="297" y="91"/>
                </a:cubicBezTo>
                <a:cubicBezTo>
                  <a:pt x="297" y="91"/>
                  <a:pt x="297" y="91"/>
                  <a:pt x="297" y="91"/>
                </a:cubicBezTo>
                <a:cubicBezTo>
                  <a:pt x="297" y="91"/>
                  <a:pt x="297" y="91"/>
                  <a:pt x="297" y="91"/>
                </a:cubicBezTo>
                <a:cubicBezTo>
                  <a:pt x="298" y="91"/>
                  <a:pt x="300" y="91"/>
                  <a:pt x="301" y="92"/>
                </a:cubicBezTo>
                <a:cubicBezTo>
                  <a:pt x="301" y="92"/>
                  <a:pt x="301" y="92"/>
                  <a:pt x="301" y="92"/>
                </a:cubicBezTo>
                <a:cubicBezTo>
                  <a:pt x="301" y="92"/>
                  <a:pt x="301" y="92"/>
                  <a:pt x="301" y="92"/>
                </a:cubicBezTo>
                <a:cubicBezTo>
                  <a:pt x="301" y="92"/>
                  <a:pt x="301" y="92"/>
                  <a:pt x="301" y="92"/>
                </a:cubicBezTo>
                <a:cubicBezTo>
                  <a:pt x="303" y="92"/>
                  <a:pt x="304" y="92"/>
                  <a:pt x="306" y="92"/>
                </a:cubicBezTo>
                <a:cubicBezTo>
                  <a:pt x="307" y="93"/>
                  <a:pt x="309" y="93"/>
                  <a:pt x="310" y="93"/>
                </a:cubicBezTo>
                <a:cubicBezTo>
                  <a:pt x="312" y="93"/>
                  <a:pt x="313" y="94"/>
                  <a:pt x="314" y="94"/>
                </a:cubicBezTo>
                <a:cubicBezTo>
                  <a:pt x="315" y="94"/>
                  <a:pt x="315" y="94"/>
                  <a:pt x="315" y="94"/>
                </a:cubicBezTo>
                <a:cubicBezTo>
                  <a:pt x="315" y="94"/>
                  <a:pt x="315" y="94"/>
                  <a:pt x="315" y="94"/>
                </a:cubicBezTo>
                <a:cubicBezTo>
                  <a:pt x="315" y="94"/>
                  <a:pt x="315" y="94"/>
                  <a:pt x="315" y="94"/>
                </a:cubicBezTo>
                <a:cubicBezTo>
                  <a:pt x="316" y="94"/>
                  <a:pt x="317" y="95"/>
                  <a:pt x="319" y="95"/>
                </a:cubicBezTo>
                <a:cubicBezTo>
                  <a:pt x="319" y="95"/>
                  <a:pt x="319" y="95"/>
                  <a:pt x="319" y="95"/>
                </a:cubicBezTo>
                <a:cubicBezTo>
                  <a:pt x="319" y="95"/>
                  <a:pt x="319" y="95"/>
                  <a:pt x="319" y="95"/>
                </a:cubicBezTo>
                <a:cubicBezTo>
                  <a:pt x="319" y="95"/>
                  <a:pt x="319" y="95"/>
                  <a:pt x="319" y="95"/>
                </a:cubicBezTo>
                <a:cubicBezTo>
                  <a:pt x="320" y="96"/>
                  <a:pt x="321" y="96"/>
                  <a:pt x="323" y="96"/>
                </a:cubicBezTo>
                <a:cubicBezTo>
                  <a:pt x="324" y="97"/>
                  <a:pt x="324" y="97"/>
                  <a:pt x="324" y="97"/>
                </a:cubicBezTo>
                <a:cubicBezTo>
                  <a:pt x="327" y="97"/>
                  <a:pt x="327" y="97"/>
                  <a:pt x="327" y="97"/>
                </a:cubicBezTo>
                <a:cubicBezTo>
                  <a:pt x="328" y="98"/>
                  <a:pt x="328" y="98"/>
                  <a:pt x="328" y="98"/>
                </a:cubicBezTo>
                <a:cubicBezTo>
                  <a:pt x="331" y="99"/>
                  <a:pt x="331" y="99"/>
                  <a:pt x="331" y="99"/>
                </a:cubicBezTo>
                <a:cubicBezTo>
                  <a:pt x="332" y="99"/>
                  <a:pt x="332" y="99"/>
                  <a:pt x="332" y="99"/>
                </a:cubicBezTo>
                <a:cubicBezTo>
                  <a:pt x="332" y="99"/>
                  <a:pt x="332" y="99"/>
                  <a:pt x="332" y="99"/>
                </a:cubicBezTo>
                <a:cubicBezTo>
                  <a:pt x="332" y="99"/>
                  <a:pt x="332" y="99"/>
                  <a:pt x="332" y="99"/>
                </a:cubicBezTo>
                <a:cubicBezTo>
                  <a:pt x="335" y="100"/>
                  <a:pt x="335" y="100"/>
                  <a:pt x="335" y="100"/>
                </a:cubicBezTo>
                <a:cubicBezTo>
                  <a:pt x="336" y="101"/>
                  <a:pt x="336" y="101"/>
                  <a:pt x="336" y="101"/>
                </a:cubicBezTo>
                <a:cubicBezTo>
                  <a:pt x="336" y="101"/>
                  <a:pt x="336" y="101"/>
                  <a:pt x="336" y="101"/>
                </a:cubicBezTo>
                <a:cubicBezTo>
                  <a:pt x="337" y="101"/>
                  <a:pt x="337" y="101"/>
                  <a:pt x="337" y="101"/>
                </a:cubicBezTo>
                <a:cubicBezTo>
                  <a:pt x="338" y="101"/>
                  <a:pt x="339" y="101"/>
                  <a:pt x="340" y="102"/>
                </a:cubicBezTo>
                <a:cubicBezTo>
                  <a:pt x="341" y="102"/>
                  <a:pt x="341" y="102"/>
                  <a:pt x="341" y="102"/>
                </a:cubicBezTo>
                <a:cubicBezTo>
                  <a:pt x="342" y="103"/>
                  <a:pt x="343" y="103"/>
                  <a:pt x="344" y="104"/>
                </a:cubicBezTo>
                <a:cubicBezTo>
                  <a:pt x="344" y="104"/>
                  <a:pt x="344" y="104"/>
                  <a:pt x="344" y="104"/>
                </a:cubicBezTo>
                <a:cubicBezTo>
                  <a:pt x="344" y="104"/>
                  <a:pt x="344" y="104"/>
                  <a:pt x="344" y="104"/>
                </a:cubicBezTo>
                <a:cubicBezTo>
                  <a:pt x="345" y="104"/>
                  <a:pt x="345" y="104"/>
                  <a:pt x="345" y="104"/>
                </a:cubicBezTo>
                <a:cubicBezTo>
                  <a:pt x="348" y="105"/>
                  <a:pt x="348" y="105"/>
                  <a:pt x="348" y="105"/>
                </a:cubicBezTo>
                <a:cubicBezTo>
                  <a:pt x="349" y="106"/>
                  <a:pt x="349" y="106"/>
                  <a:pt x="349" y="106"/>
                </a:cubicBezTo>
                <a:cubicBezTo>
                  <a:pt x="352" y="107"/>
                  <a:pt x="352" y="107"/>
                  <a:pt x="352" y="107"/>
                </a:cubicBezTo>
                <a:cubicBezTo>
                  <a:pt x="353" y="108"/>
                  <a:pt x="353" y="108"/>
                  <a:pt x="353" y="108"/>
                </a:cubicBezTo>
                <a:cubicBezTo>
                  <a:pt x="354" y="108"/>
                  <a:pt x="355" y="109"/>
                  <a:pt x="356" y="109"/>
                </a:cubicBezTo>
                <a:cubicBezTo>
                  <a:pt x="356" y="109"/>
                  <a:pt x="356" y="109"/>
                  <a:pt x="356" y="109"/>
                </a:cubicBezTo>
                <a:cubicBezTo>
                  <a:pt x="356" y="109"/>
                  <a:pt x="356" y="109"/>
                  <a:pt x="356" y="109"/>
                </a:cubicBezTo>
                <a:cubicBezTo>
                  <a:pt x="357" y="110"/>
                  <a:pt x="357" y="110"/>
                  <a:pt x="357" y="110"/>
                </a:cubicBezTo>
                <a:cubicBezTo>
                  <a:pt x="359" y="111"/>
                  <a:pt x="359" y="111"/>
                  <a:pt x="359" y="111"/>
                </a:cubicBezTo>
                <a:cubicBezTo>
                  <a:pt x="361" y="112"/>
                  <a:pt x="361" y="112"/>
                  <a:pt x="361" y="112"/>
                </a:cubicBezTo>
                <a:cubicBezTo>
                  <a:pt x="364" y="113"/>
                  <a:pt x="364" y="113"/>
                  <a:pt x="364" y="113"/>
                </a:cubicBezTo>
                <a:cubicBezTo>
                  <a:pt x="364" y="114"/>
                  <a:pt x="364" y="114"/>
                  <a:pt x="364" y="114"/>
                </a:cubicBezTo>
                <a:cubicBezTo>
                  <a:pt x="364" y="114"/>
                  <a:pt x="364" y="114"/>
                  <a:pt x="364" y="114"/>
                </a:cubicBezTo>
                <a:cubicBezTo>
                  <a:pt x="365" y="114"/>
                  <a:pt x="365" y="114"/>
                  <a:pt x="365" y="114"/>
                </a:cubicBezTo>
                <a:cubicBezTo>
                  <a:pt x="367" y="115"/>
                  <a:pt x="367" y="115"/>
                  <a:pt x="367" y="115"/>
                </a:cubicBezTo>
                <a:cubicBezTo>
                  <a:pt x="369" y="116"/>
                  <a:pt x="369" y="116"/>
                  <a:pt x="369" y="116"/>
                </a:cubicBezTo>
                <a:cubicBezTo>
                  <a:pt x="371" y="118"/>
                  <a:pt x="371" y="118"/>
                  <a:pt x="371" y="118"/>
                </a:cubicBezTo>
                <a:cubicBezTo>
                  <a:pt x="372" y="118"/>
                  <a:pt x="372" y="118"/>
                  <a:pt x="372" y="118"/>
                </a:cubicBezTo>
                <a:cubicBezTo>
                  <a:pt x="372" y="118"/>
                  <a:pt x="372" y="118"/>
                  <a:pt x="372" y="118"/>
                </a:cubicBezTo>
                <a:cubicBezTo>
                  <a:pt x="372" y="119"/>
                  <a:pt x="372" y="119"/>
                  <a:pt x="372" y="119"/>
                </a:cubicBezTo>
                <a:cubicBezTo>
                  <a:pt x="375" y="120"/>
                  <a:pt x="375" y="120"/>
                  <a:pt x="375" y="120"/>
                </a:cubicBezTo>
                <a:cubicBezTo>
                  <a:pt x="376" y="121"/>
                  <a:pt x="376" y="121"/>
                  <a:pt x="376" y="121"/>
                </a:cubicBezTo>
                <a:cubicBezTo>
                  <a:pt x="378" y="122"/>
                  <a:pt x="378" y="122"/>
                  <a:pt x="378" y="122"/>
                </a:cubicBezTo>
                <a:cubicBezTo>
                  <a:pt x="380" y="124"/>
                  <a:pt x="380" y="124"/>
                  <a:pt x="380" y="124"/>
                </a:cubicBezTo>
                <a:cubicBezTo>
                  <a:pt x="382" y="125"/>
                  <a:pt x="382" y="125"/>
                  <a:pt x="382" y="125"/>
                </a:cubicBezTo>
                <a:cubicBezTo>
                  <a:pt x="382" y="126"/>
                  <a:pt x="382" y="126"/>
                  <a:pt x="382" y="126"/>
                </a:cubicBezTo>
                <a:cubicBezTo>
                  <a:pt x="382" y="126"/>
                  <a:pt x="382" y="126"/>
                  <a:pt x="382" y="126"/>
                </a:cubicBezTo>
                <a:cubicBezTo>
                  <a:pt x="383" y="126"/>
                  <a:pt x="383" y="126"/>
                  <a:pt x="383" y="126"/>
                </a:cubicBezTo>
                <a:cubicBezTo>
                  <a:pt x="385" y="128"/>
                  <a:pt x="385" y="128"/>
                  <a:pt x="385" y="128"/>
                </a:cubicBezTo>
                <a:cubicBezTo>
                  <a:pt x="387" y="129"/>
                  <a:pt x="387" y="129"/>
                  <a:pt x="387" y="129"/>
                </a:cubicBezTo>
                <a:cubicBezTo>
                  <a:pt x="388" y="130"/>
                  <a:pt x="388" y="130"/>
                  <a:pt x="388" y="130"/>
                </a:cubicBezTo>
                <a:cubicBezTo>
                  <a:pt x="390" y="132"/>
                  <a:pt x="390" y="132"/>
                  <a:pt x="390" y="132"/>
                </a:cubicBezTo>
                <a:cubicBezTo>
                  <a:pt x="392" y="133"/>
                  <a:pt x="392" y="133"/>
                  <a:pt x="392" y="133"/>
                </a:cubicBezTo>
                <a:cubicBezTo>
                  <a:pt x="393" y="135"/>
                  <a:pt x="393" y="135"/>
                  <a:pt x="393" y="135"/>
                </a:cubicBezTo>
                <a:cubicBezTo>
                  <a:pt x="395" y="136"/>
                  <a:pt x="395" y="136"/>
                  <a:pt x="395" y="136"/>
                </a:cubicBezTo>
                <a:cubicBezTo>
                  <a:pt x="397" y="138"/>
                  <a:pt x="397" y="138"/>
                  <a:pt x="397" y="138"/>
                </a:cubicBezTo>
                <a:cubicBezTo>
                  <a:pt x="398" y="139"/>
                  <a:pt x="398" y="139"/>
                  <a:pt x="398" y="139"/>
                </a:cubicBezTo>
                <a:cubicBezTo>
                  <a:pt x="400" y="141"/>
                  <a:pt x="400" y="141"/>
                  <a:pt x="400" y="141"/>
                </a:cubicBezTo>
                <a:cubicBezTo>
                  <a:pt x="402" y="142"/>
                  <a:pt x="402" y="142"/>
                  <a:pt x="402" y="142"/>
                </a:cubicBezTo>
                <a:cubicBezTo>
                  <a:pt x="402" y="143"/>
                  <a:pt x="402" y="143"/>
                  <a:pt x="402" y="143"/>
                </a:cubicBezTo>
                <a:cubicBezTo>
                  <a:pt x="403" y="144"/>
                  <a:pt x="403" y="144"/>
                  <a:pt x="403" y="144"/>
                </a:cubicBezTo>
                <a:cubicBezTo>
                  <a:pt x="405" y="145"/>
                  <a:pt x="405" y="145"/>
                  <a:pt x="405" y="145"/>
                </a:cubicBezTo>
                <a:cubicBezTo>
                  <a:pt x="406" y="147"/>
                  <a:pt x="406" y="147"/>
                  <a:pt x="406" y="147"/>
                </a:cubicBezTo>
                <a:cubicBezTo>
                  <a:pt x="408" y="149"/>
                  <a:pt x="408" y="149"/>
                  <a:pt x="408" y="149"/>
                </a:cubicBezTo>
                <a:cubicBezTo>
                  <a:pt x="409" y="150"/>
                  <a:pt x="409" y="150"/>
                  <a:pt x="409" y="150"/>
                </a:cubicBezTo>
                <a:cubicBezTo>
                  <a:pt x="411" y="152"/>
                  <a:pt x="411" y="152"/>
                  <a:pt x="411" y="152"/>
                </a:cubicBezTo>
                <a:cubicBezTo>
                  <a:pt x="412" y="153"/>
                  <a:pt x="412" y="153"/>
                  <a:pt x="412" y="153"/>
                </a:cubicBezTo>
                <a:cubicBezTo>
                  <a:pt x="414" y="155"/>
                  <a:pt x="414" y="155"/>
                  <a:pt x="414" y="155"/>
                </a:cubicBezTo>
                <a:cubicBezTo>
                  <a:pt x="415" y="156"/>
                  <a:pt x="415" y="156"/>
                  <a:pt x="415" y="156"/>
                </a:cubicBezTo>
                <a:cubicBezTo>
                  <a:pt x="416" y="159"/>
                  <a:pt x="416" y="159"/>
                  <a:pt x="416" y="159"/>
                </a:cubicBezTo>
                <a:cubicBezTo>
                  <a:pt x="417" y="159"/>
                  <a:pt x="417" y="159"/>
                  <a:pt x="417" y="159"/>
                </a:cubicBezTo>
                <a:cubicBezTo>
                  <a:pt x="417" y="159"/>
                  <a:pt x="417" y="159"/>
                  <a:pt x="417" y="159"/>
                </a:cubicBezTo>
                <a:cubicBezTo>
                  <a:pt x="417" y="160"/>
                  <a:pt x="417" y="160"/>
                  <a:pt x="417" y="160"/>
                </a:cubicBezTo>
                <a:cubicBezTo>
                  <a:pt x="418" y="161"/>
                  <a:pt x="419" y="161"/>
                  <a:pt x="419" y="162"/>
                </a:cubicBezTo>
                <a:cubicBezTo>
                  <a:pt x="420" y="163"/>
                  <a:pt x="420" y="163"/>
                  <a:pt x="420" y="163"/>
                </a:cubicBezTo>
                <a:cubicBezTo>
                  <a:pt x="420" y="163"/>
                  <a:pt x="420" y="163"/>
                  <a:pt x="420" y="163"/>
                </a:cubicBezTo>
                <a:cubicBezTo>
                  <a:pt x="420" y="163"/>
                  <a:pt x="420" y="163"/>
                  <a:pt x="420" y="163"/>
                </a:cubicBezTo>
                <a:cubicBezTo>
                  <a:pt x="421" y="165"/>
                  <a:pt x="421" y="165"/>
                  <a:pt x="421" y="165"/>
                </a:cubicBezTo>
                <a:cubicBezTo>
                  <a:pt x="423" y="167"/>
                  <a:pt x="423" y="167"/>
                  <a:pt x="423" y="167"/>
                </a:cubicBezTo>
                <a:cubicBezTo>
                  <a:pt x="424" y="169"/>
                  <a:pt x="424" y="169"/>
                  <a:pt x="424" y="169"/>
                </a:cubicBezTo>
                <a:cubicBezTo>
                  <a:pt x="425" y="171"/>
                  <a:pt x="425" y="171"/>
                  <a:pt x="425" y="171"/>
                </a:cubicBezTo>
                <a:cubicBezTo>
                  <a:pt x="427" y="173"/>
                  <a:pt x="427" y="173"/>
                  <a:pt x="427" y="173"/>
                </a:cubicBezTo>
                <a:cubicBezTo>
                  <a:pt x="427" y="174"/>
                  <a:pt x="427" y="174"/>
                  <a:pt x="427" y="174"/>
                </a:cubicBezTo>
                <a:cubicBezTo>
                  <a:pt x="427" y="174"/>
                  <a:pt x="427" y="174"/>
                  <a:pt x="427" y="174"/>
                </a:cubicBezTo>
                <a:cubicBezTo>
                  <a:pt x="427" y="174"/>
                  <a:pt x="427" y="174"/>
                  <a:pt x="427" y="174"/>
                </a:cubicBezTo>
                <a:cubicBezTo>
                  <a:pt x="429" y="177"/>
                  <a:pt x="429" y="177"/>
                  <a:pt x="429" y="177"/>
                </a:cubicBezTo>
                <a:cubicBezTo>
                  <a:pt x="430" y="178"/>
                  <a:pt x="430" y="178"/>
                  <a:pt x="430" y="178"/>
                </a:cubicBezTo>
                <a:cubicBezTo>
                  <a:pt x="430" y="179"/>
                  <a:pt x="431" y="180"/>
                  <a:pt x="431" y="181"/>
                </a:cubicBezTo>
                <a:cubicBezTo>
                  <a:pt x="432" y="181"/>
                  <a:pt x="432" y="181"/>
                  <a:pt x="432" y="181"/>
                </a:cubicBezTo>
                <a:cubicBezTo>
                  <a:pt x="432" y="181"/>
                  <a:pt x="432" y="181"/>
                  <a:pt x="432" y="181"/>
                </a:cubicBezTo>
                <a:cubicBezTo>
                  <a:pt x="432" y="182"/>
                  <a:pt x="432" y="182"/>
                  <a:pt x="432" y="182"/>
                </a:cubicBezTo>
                <a:cubicBezTo>
                  <a:pt x="433" y="184"/>
                  <a:pt x="433" y="184"/>
                  <a:pt x="433" y="184"/>
                </a:cubicBezTo>
                <a:cubicBezTo>
                  <a:pt x="434" y="186"/>
                  <a:pt x="434" y="186"/>
                  <a:pt x="434" y="186"/>
                </a:cubicBezTo>
                <a:cubicBezTo>
                  <a:pt x="436" y="188"/>
                  <a:pt x="436" y="188"/>
                  <a:pt x="436" y="188"/>
                </a:cubicBezTo>
                <a:cubicBezTo>
                  <a:pt x="436" y="189"/>
                  <a:pt x="436" y="189"/>
                  <a:pt x="436" y="189"/>
                </a:cubicBezTo>
                <a:cubicBezTo>
                  <a:pt x="436" y="189"/>
                  <a:pt x="436" y="189"/>
                  <a:pt x="436" y="189"/>
                </a:cubicBezTo>
                <a:cubicBezTo>
                  <a:pt x="436" y="189"/>
                  <a:pt x="436" y="189"/>
                  <a:pt x="436" y="189"/>
                </a:cubicBezTo>
                <a:cubicBezTo>
                  <a:pt x="436" y="190"/>
                  <a:pt x="437" y="191"/>
                  <a:pt x="437" y="192"/>
                </a:cubicBezTo>
                <a:cubicBezTo>
                  <a:pt x="438" y="194"/>
                  <a:pt x="438" y="194"/>
                  <a:pt x="438" y="194"/>
                </a:cubicBezTo>
                <a:cubicBezTo>
                  <a:pt x="439" y="196"/>
                  <a:pt x="439" y="196"/>
                  <a:pt x="439" y="196"/>
                </a:cubicBezTo>
                <a:cubicBezTo>
                  <a:pt x="440" y="197"/>
                  <a:pt x="440" y="197"/>
                  <a:pt x="440" y="197"/>
                </a:cubicBezTo>
                <a:cubicBezTo>
                  <a:pt x="440" y="197"/>
                  <a:pt x="440" y="197"/>
                  <a:pt x="440" y="197"/>
                </a:cubicBezTo>
                <a:cubicBezTo>
                  <a:pt x="440" y="197"/>
                  <a:pt x="440" y="197"/>
                  <a:pt x="440" y="197"/>
                </a:cubicBezTo>
                <a:cubicBezTo>
                  <a:pt x="441" y="200"/>
                  <a:pt x="441" y="200"/>
                  <a:pt x="441" y="200"/>
                </a:cubicBezTo>
                <a:cubicBezTo>
                  <a:pt x="441" y="201"/>
                  <a:pt x="441" y="201"/>
                  <a:pt x="441" y="201"/>
                </a:cubicBezTo>
                <a:cubicBezTo>
                  <a:pt x="441" y="201"/>
                  <a:pt x="441" y="201"/>
                  <a:pt x="441" y="201"/>
                </a:cubicBezTo>
                <a:cubicBezTo>
                  <a:pt x="442" y="201"/>
                  <a:pt x="442" y="201"/>
                  <a:pt x="442" y="201"/>
                </a:cubicBezTo>
                <a:cubicBezTo>
                  <a:pt x="442" y="202"/>
                  <a:pt x="442" y="203"/>
                  <a:pt x="443" y="205"/>
                </a:cubicBezTo>
                <a:cubicBezTo>
                  <a:pt x="443" y="205"/>
                  <a:pt x="443" y="205"/>
                  <a:pt x="443" y="205"/>
                </a:cubicBezTo>
                <a:cubicBezTo>
                  <a:pt x="443" y="205"/>
                  <a:pt x="443" y="205"/>
                  <a:pt x="443" y="205"/>
                </a:cubicBezTo>
                <a:cubicBezTo>
                  <a:pt x="443" y="206"/>
                  <a:pt x="443" y="206"/>
                  <a:pt x="443" y="206"/>
                </a:cubicBezTo>
                <a:cubicBezTo>
                  <a:pt x="444" y="208"/>
                  <a:pt x="444" y="208"/>
                  <a:pt x="444" y="208"/>
                </a:cubicBezTo>
                <a:cubicBezTo>
                  <a:pt x="445" y="210"/>
                  <a:pt x="445" y="210"/>
                  <a:pt x="445" y="210"/>
                </a:cubicBezTo>
                <a:cubicBezTo>
                  <a:pt x="446" y="212"/>
                  <a:pt x="446" y="212"/>
                  <a:pt x="446" y="212"/>
                </a:cubicBezTo>
                <a:cubicBezTo>
                  <a:pt x="446" y="214"/>
                  <a:pt x="446" y="214"/>
                  <a:pt x="446" y="214"/>
                </a:cubicBezTo>
                <a:cubicBezTo>
                  <a:pt x="447" y="217"/>
                  <a:pt x="447" y="217"/>
                  <a:pt x="447" y="217"/>
                </a:cubicBezTo>
                <a:cubicBezTo>
                  <a:pt x="448" y="218"/>
                  <a:pt x="448" y="218"/>
                  <a:pt x="448" y="218"/>
                </a:cubicBezTo>
                <a:cubicBezTo>
                  <a:pt x="448" y="218"/>
                  <a:pt x="448" y="218"/>
                  <a:pt x="448" y="218"/>
                </a:cubicBezTo>
                <a:cubicBezTo>
                  <a:pt x="448" y="218"/>
                  <a:pt x="448" y="218"/>
                  <a:pt x="448" y="218"/>
                </a:cubicBezTo>
                <a:cubicBezTo>
                  <a:pt x="449" y="221"/>
                  <a:pt x="449" y="221"/>
                  <a:pt x="449" y="221"/>
                </a:cubicBezTo>
                <a:cubicBezTo>
                  <a:pt x="449" y="223"/>
                  <a:pt x="449" y="223"/>
                  <a:pt x="449" y="223"/>
                </a:cubicBezTo>
                <a:cubicBezTo>
                  <a:pt x="449" y="224"/>
                  <a:pt x="450" y="225"/>
                  <a:pt x="450" y="226"/>
                </a:cubicBezTo>
                <a:cubicBezTo>
                  <a:pt x="450" y="226"/>
                  <a:pt x="450" y="226"/>
                  <a:pt x="450" y="226"/>
                </a:cubicBezTo>
                <a:cubicBezTo>
                  <a:pt x="450" y="226"/>
                  <a:pt x="450" y="226"/>
                  <a:pt x="450" y="226"/>
                </a:cubicBezTo>
                <a:cubicBezTo>
                  <a:pt x="450" y="227"/>
                  <a:pt x="450" y="227"/>
                  <a:pt x="450" y="227"/>
                </a:cubicBezTo>
                <a:cubicBezTo>
                  <a:pt x="450" y="228"/>
                  <a:pt x="451" y="229"/>
                  <a:pt x="451" y="230"/>
                </a:cubicBezTo>
                <a:cubicBezTo>
                  <a:pt x="451" y="231"/>
                  <a:pt x="451" y="231"/>
                  <a:pt x="451" y="231"/>
                </a:cubicBezTo>
                <a:cubicBezTo>
                  <a:pt x="451" y="231"/>
                  <a:pt x="451" y="231"/>
                  <a:pt x="451" y="231"/>
                </a:cubicBezTo>
                <a:cubicBezTo>
                  <a:pt x="451" y="231"/>
                  <a:pt x="451" y="231"/>
                  <a:pt x="451" y="231"/>
                </a:cubicBezTo>
                <a:cubicBezTo>
                  <a:pt x="451" y="232"/>
                  <a:pt x="452" y="233"/>
                  <a:pt x="452" y="235"/>
                </a:cubicBezTo>
                <a:cubicBezTo>
                  <a:pt x="452" y="235"/>
                  <a:pt x="452" y="235"/>
                  <a:pt x="452" y="235"/>
                </a:cubicBezTo>
                <a:cubicBezTo>
                  <a:pt x="452" y="235"/>
                  <a:pt x="452" y="235"/>
                  <a:pt x="452" y="235"/>
                </a:cubicBezTo>
                <a:cubicBezTo>
                  <a:pt x="452" y="236"/>
                  <a:pt x="452" y="236"/>
                  <a:pt x="452" y="236"/>
                </a:cubicBezTo>
                <a:cubicBezTo>
                  <a:pt x="452" y="237"/>
                  <a:pt x="453" y="238"/>
                  <a:pt x="453" y="239"/>
                </a:cubicBezTo>
                <a:cubicBezTo>
                  <a:pt x="453" y="240"/>
                  <a:pt x="453" y="240"/>
                  <a:pt x="453" y="240"/>
                </a:cubicBezTo>
                <a:cubicBezTo>
                  <a:pt x="453" y="240"/>
                  <a:pt x="453" y="240"/>
                  <a:pt x="453" y="240"/>
                </a:cubicBezTo>
                <a:cubicBezTo>
                  <a:pt x="453" y="240"/>
                  <a:pt x="453" y="240"/>
                  <a:pt x="453" y="240"/>
                </a:cubicBezTo>
                <a:cubicBezTo>
                  <a:pt x="453" y="241"/>
                  <a:pt x="453" y="242"/>
                  <a:pt x="454" y="244"/>
                </a:cubicBezTo>
                <a:cubicBezTo>
                  <a:pt x="454" y="244"/>
                  <a:pt x="454" y="244"/>
                  <a:pt x="454" y="244"/>
                </a:cubicBezTo>
                <a:cubicBezTo>
                  <a:pt x="454" y="244"/>
                  <a:pt x="454" y="244"/>
                  <a:pt x="454" y="244"/>
                </a:cubicBezTo>
                <a:cubicBezTo>
                  <a:pt x="454" y="245"/>
                  <a:pt x="454" y="245"/>
                  <a:pt x="454" y="245"/>
                </a:cubicBezTo>
                <a:cubicBezTo>
                  <a:pt x="454" y="246"/>
                  <a:pt x="454" y="247"/>
                  <a:pt x="454" y="248"/>
                </a:cubicBezTo>
                <a:cubicBezTo>
                  <a:pt x="454" y="249"/>
                  <a:pt x="454" y="249"/>
                  <a:pt x="454" y="249"/>
                </a:cubicBezTo>
                <a:cubicBezTo>
                  <a:pt x="454" y="249"/>
                  <a:pt x="454" y="249"/>
                  <a:pt x="454" y="249"/>
                </a:cubicBezTo>
                <a:cubicBezTo>
                  <a:pt x="454" y="249"/>
                  <a:pt x="454" y="249"/>
                  <a:pt x="454" y="249"/>
                </a:cubicBezTo>
                <a:cubicBezTo>
                  <a:pt x="454" y="250"/>
                  <a:pt x="455" y="251"/>
                  <a:pt x="455" y="253"/>
                </a:cubicBezTo>
                <a:cubicBezTo>
                  <a:pt x="455" y="254"/>
                  <a:pt x="455" y="254"/>
                  <a:pt x="455" y="254"/>
                </a:cubicBezTo>
                <a:cubicBezTo>
                  <a:pt x="455" y="255"/>
                  <a:pt x="455" y="256"/>
                  <a:pt x="455" y="257"/>
                </a:cubicBezTo>
                <a:cubicBezTo>
                  <a:pt x="455" y="258"/>
                  <a:pt x="455" y="258"/>
                  <a:pt x="455" y="258"/>
                </a:cubicBezTo>
                <a:cubicBezTo>
                  <a:pt x="455" y="258"/>
                  <a:pt x="455" y="258"/>
                  <a:pt x="455" y="258"/>
                </a:cubicBezTo>
                <a:cubicBezTo>
                  <a:pt x="455" y="258"/>
                  <a:pt x="455" y="258"/>
                  <a:pt x="455" y="258"/>
                </a:cubicBezTo>
                <a:cubicBezTo>
                  <a:pt x="455" y="260"/>
                  <a:pt x="455" y="261"/>
                  <a:pt x="455" y="262"/>
                </a:cubicBezTo>
                <a:cubicBezTo>
                  <a:pt x="455" y="263"/>
                  <a:pt x="455" y="263"/>
                  <a:pt x="455" y="263"/>
                </a:cubicBezTo>
                <a:cubicBezTo>
                  <a:pt x="456" y="263"/>
                  <a:pt x="456" y="263"/>
                  <a:pt x="456" y="263"/>
                </a:cubicBezTo>
                <a:cubicBezTo>
                  <a:pt x="456" y="263"/>
                  <a:pt x="456" y="263"/>
                  <a:pt x="456" y="263"/>
                </a:cubicBezTo>
                <a:cubicBezTo>
                  <a:pt x="456" y="264"/>
                  <a:pt x="456" y="265"/>
                  <a:pt x="456" y="267"/>
                </a:cubicBezTo>
                <a:cubicBezTo>
                  <a:pt x="456" y="267"/>
                  <a:pt x="456" y="267"/>
                  <a:pt x="456" y="267"/>
                </a:cubicBezTo>
                <a:cubicBezTo>
                  <a:pt x="456" y="267"/>
                  <a:pt x="456" y="267"/>
                  <a:pt x="456" y="267"/>
                </a:cubicBezTo>
                <a:cubicBezTo>
                  <a:pt x="456" y="268"/>
                  <a:pt x="456" y="268"/>
                  <a:pt x="456" y="268"/>
                </a:cubicBezTo>
                <a:cubicBezTo>
                  <a:pt x="456" y="271"/>
                  <a:pt x="456" y="271"/>
                  <a:pt x="456" y="271"/>
                </a:cubicBezTo>
                <a:cubicBezTo>
                  <a:pt x="456" y="272"/>
                  <a:pt x="456" y="272"/>
                  <a:pt x="456" y="272"/>
                </a:cubicBezTo>
                <a:cubicBezTo>
                  <a:pt x="456" y="272"/>
                  <a:pt x="456" y="272"/>
                  <a:pt x="456" y="272"/>
                </a:cubicBezTo>
                <a:cubicBezTo>
                  <a:pt x="456" y="274"/>
                  <a:pt x="456" y="275"/>
                  <a:pt x="456" y="276"/>
                </a:cubicBezTo>
                <a:cubicBezTo>
                  <a:pt x="456" y="277"/>
                  <a:pt x="456" y="277"/>
                  <a:pt x="456" y="277"/>
                </a:cubicBezTo>
                <a:cubicBezTo>
                  <a:pt x="456" y="277"/>
                  <a:pt x="456" y="277"/>
                  <a:pt x="456" y="277"/>
                </a:cubicBezTo>
                <a:cubicBezTo>
                  <a:pt x="456" y="277"/>
                  <a:pt x="456" y="277"/>
                  <a:pt x="456" y="277"/>
                </a:cubicBezTo>
                <a:cubicBezTo>
                  <a:pt x="456" y="278"/>
                  <a:pt x="456" y="280"/>
                  <a:pt x="456" y="281"/>
                </a:cubicBezTo>
                <a:cubicBezTo>
                  <a:pt x="456" y="281"/>
                  <a:pt x="456" y="281"/>
                  <a:pt x="456" y="281"/>
                </a:cubicBezTo>
                <a:cubicBezTo>
                  <a:pt x="455" y="281"/>
                  <a:pt x="455" y="281"/>
                  <a:pt x="455" y="281"/>
                </a:cubicBezTo>
                <a:cubicBezTo>
                  <a:pt x="455" y="282"/>
                  <a:pt x="455" y="282"/>
                  <a:pt x="455" y="282"/>
                </a:cubicBezTo>
                <a:cubicBezTo>
                  <a:pt x="455" y="283"/>
                  <a:pt x="455" y="284"/>
                  <a:pt x="455" y="285"/>
                </a:cubicBezTo>
                <a:cubicBezTo>
                  <a:pt x="455" y="286"/>
                  <a:pt x="455" y="286"/>
                  <a:pt x="455" y="286"/>
                </a:cubicBezTo>
                <a:cubicBezTo>
                  <a:pt x="455" y="286"/>
                  <a:pt x="455" y="286"/>
                  <a:pt x="455" y="286"/>
                </a:cubicBezTo>
                <a:cubicBezTo>
                  <a:pt x="455" y="286"/>
                  <a:pt x="455" y="286"/>
                  <a:pt x="455" y="286"/>
                </a:cubicBezTo>
                <a:cubicBezTo>
                  <a:pt x="455" y="288"/>
                  <a:pt x="455" y="289"/>
                  <a:pt x="455" y="290"/>
                </a:cubicBezTo>
                <a:cubicBezTo>
                  <a:pt x="455" y="291"/>
                  <a:pt x="455" y="291"/>
                  <a:pt x="455" y="291"/>
                </a:cubicBezTo>
                <a:cubicBezTo>
                  <a:pt x="454" y="294"/>
                  <a:pt x="454" y="294"/>
                  <a:pt x="454" y="294"/>
                </a:cubicBezTo>
                <a:cubicBezTo>
                  <a:pt x="454" y="296"/>
                  <a:pt x="454" y="296"/>
                  <a:pt x="454" y="296"/>
                </a:cubicBezTo>
                <a:cubicBezTo>
                  <a:pt x="454" y="297"/>
                  <a:pt x="454" y="298"/>
                  <a:pt x="454" y="299"/>
                </a:cubicBezTo>
                <a:cubicBezTo>
                  <a:pt x="454" y="300"/>
                  <a:pt x="454" y="300"/>
                  <a:pt x="454" y="300"/>
                </a:cubicBezTo>
                <a:cubicBezTo>
                  <a:pt x="453" y="301"/>
                  <a:pt x="453" y="303"/>
                  <a:pt x="453" y="304"/>
                </a:cubicBezTo>
                <a:cubicBezTo>
                  <a:pt x="453" y="304"/>
                  <a:pt x="453" y="304"/>
                  <a:pt x="453" y="304"/>
                </a:cubicBezTo>
                <a:cubicBezTo>
                  <a:pt x="453" y="304"/>
                  <a:pt x="453" y="304"/>
                  <a:pt x="453" y="304"/>
                </a:cubicBezTo>
                <a:cubicBezTo>
                  <a:pt x="453" y="305"/>
                  <a:pt x="453" y="305"/>
                  <a:pt x="453" y="305"/>
                </a:cubicBezTo>
                <a:cubicBezTo>
                  <a:pt x="452" y="308"/>
                  <a:pt x="452" y="308"/>
                  <a:pt x="452" y="308"/>
                </a:cubicBezTo>
                <a:cubicBezTo>
                  <a:pt x="452" y="309"/>
                  <a:pt x="452" y="309"/>
                  <a:pt x="452" y="309"/>
                </a:cubicBezTo>
                <a:cubicBezTo>
                  <a:pt x="452" y="309"/>
                  <a:pt x="452" y="309"/>
                  <a:pt x="452" y="309"/>
                </a:cubicBezTo>
                <a:cubicBezTo>
                  <a:pt x="452" y="309"/>
                  <a:pt x="452" y="309"/>
                  <a:pt x="452" y="309"/>
                </a:cubicBezTo>
                <a:cubicBezTo>
                  <a:pt x="451" y="312"/>
                  <a:pt x="451" y="312"/>
                  <a:pt x="451" y="312"/>
                </a:cubicBezTo>
                <a:cubicBezTo>
                  <a:pt x="451" y="314"/>
                  <a:pt x="451" y="314"/>
                  <a:pt x="451" y="314"/>
                </a:cubicBezTo>
                <a:cubicBezTo>
                  <a:pt x="451" y="315"/>
                  <a:pt x="450" y="316"/>
                  <a:pt x="450" y="317"/>
                </a:cubicBezTo>
                <a:cubicBezTo>
                  <a:pt x="450" y="318"/>
                  <a:pt x="450" y="318"/>
                  <a:pt x="450" y="318"/>
                </a:cubicBezTo>
                <a:cubicBezTo>
                  <a:pt x="449" y="321"/>
                  <a:pt x="449" y="321"/>
                  <a:pt x="449" y="321"/>
                </a:cubicBezTo>
                <a:cubicBezTo>
                  <a:pt x="449" y="323"/>
                  <a:pt x="449" y="323"/>
                  <a:pt x="449" y="323"/>
                </a:cubicBezTo>
                <a:cubicBezTo>
                  <a:pt x="448" y="325"/>
                  <a:pt x="448" y="325"/>
                  <a:pt x="448" y="325"/>
                </a:cubicBezTo>
                <a:cubicBezTo>
                  <a:pt x="447" y="327"/>
                  <a:pt x="447" y="327"/>
                  <a:pt x="447" y="327"/>
                </a:cubicBezTo>
                <a:cubicBezTo>
                  <a:pt x="446" y="329"/>
                  <a:pt x="446" y="329"/>
                  <a:pt x="446" y="329"/>
                </a:cubicBezTo>
                <a:cubicBezTo>
                  <a:pt x="446" y="331"/>
                  <a:pt x="446" y="331"/>
                  <a:pt x="446" y="331"/>
                </a:cubicBezTo>
                <a:cubicBezTo>
                  <a:pt x="445" y="334"/>
                  <a:pt x="445" y="334"/>
                  <a:pt x="445" y="334"/>
                </a:cubicBezTo>
                <a:cubicBezTo>
                  <a:pt x="444" y="335"/>
                  <a:pt x="444" y="335"/>
                  <a:pt x="444" y="335"/>
                </a:cubicBezTo>
                <a:cubicBezTo>
                  <a:pt x="443" y="338"/>
                  <a:pt x="443" y="338"/>
                  <a:pt x="443" y="338"/>
                </a:cubicBezTo>
                <a:cubicBezTo>
                  <a:pt x="443" y="339"/>
                  <a:pt x="443" y="339"/>
                  <a:pt x="443" y="339"/>
                </a:cubicBezTo>
                <a:cubicBezTo>
                  <a:pt x="442" y="340"/>
                  <a:pt x="442" y="341"/>
                  <a:pt x="442" y="342"/>
                </a:cubicBezTo>
                <a:cubicBezTo>
                  <a:pt x="441" y="344"/>
                  <a:pt x="441" y="344"/>
                  <a:pt x="441" y="344"/>
                </a:cubicBezTo>
                <a:cubicBezTo>
                  <a:pt x="440" y="346"/>
                  <a:pt x="440" y="346"/>
                  <a:pt x="440" y="346"/>
                </a:cubicBezTo>
                <a:cubicBezTo>
                  <a:pt x="439" y="348"/>
                  <a:pt x="439" y="348"/>
                  <a:pt x="439" y="348"/>
                </a:cubicBezTo>
                <a:cubicBezTo>
                  <a:pt x="438" y="350"/>
                  <a:pt x="438" y="350"/>
                  <a:pt x="438" y="350"/>
                </a:cubicBezTo>
                <a:cubicBezTo>
                  <a:pt x="437" y="352"/>
                  <a:pt x="437" y="352"/>
                  <a:pt x="437" y="352"/>
                </a:cubicBezTo>
                <a:cubicBezTo>
                  <a:pt x="436" y="354"/>
                  <a:pt x="436" y="354"/>
                  <a:pt x="436" y="354"/>
                </a:cubicBezTo>
                <a:cubicBezTo>
                  <a:pt x="435" y="356"/>
                  <a:pt x="435" y="356"/>
                  <a:pt x="435" y="356"/>
                </a:cubicBezTo>
                <a:cubicBezTo>
                  <a:pt x="434" y="358"/>
                  <a:pt x="434" y="358"/>
                  <a:pt x="434" y="358"/>
                </a:cubicBezTo>
                <a:cubicBezTo>
                  <a:pt x="433" y="360"/>
                  <a:pt x="433" y="360"/>
                  <a:pt x="433" y="360"/>
                </a:cubicBezTo>
                <a:cubicBezTo>
                  <a:pt x="432" y="362"/>
                  <a:pt x="432" y="362"/>
                  <a:pt x="432" y="362"/>
                </a:cubicBezTo>
                <a:cubicBezTo>
                  <a:pt x="432" y="363"/>
                  <a:pt x="432" y="363"/>
                  <a:pt x="432" y="363"/>
                </a:cubicBezTo>
                <a:cubicBezTo>
                  <a:pt x="432" y="363"/>
                  <a:pt x="432" y="363"/>
                  <a:pt x="432" y="363"/>
                </a:cubicBezTo>
                <a:cubicBezTo>
                  <a:pt x="431" y="363"/>
                  <a:pt x="431" y="363"/>
                  <a:pt x="431" y="363"/>
                </a:cubicBezTo>
                <a:cubicBezTo>
                  <a:pt x="430" y="366"/>
                  <a:pt x="430" y="366"/>
                  <a:pt x="430" y="366"/>
                </a:cubicBezTo>
                <a:cubicBezTo>
                  <a:pt x="429" y="367"/>
                  <a:pt x="429" y="367"/>
                  <a:pt x="429" y="367"/>
                </a:cubicBezTo>
                <a:cubicBezTo>
                  <a:pt x="427" y="370"/>
                  <a:pt x="427" y="370"/>
                  <a:pt x="427" y="370"/>
                </a:cubicBezTo>
                <a:cubicBezTo>
                  <a:pt x="427" y="371"/>
                  <a:pt x="427" y="371"/>
                  <a:pt x="427" y="371"/>
                </a:cubicBezTo>
                <a:cubicBezTo>
                  <a:pt x="425" y="373"/>
                  <a:pt x="425" y="373"/>
                  <a:pt x="425" y="373"/>
                </a:cubicBezTo>
                <a:cubicBezTo>
                  <a:pt x="424" y="375"/>
                  <a:pt x="424" y="375"/>
                  <a:pt x="424" y="375"/>
                </a:cubicBezTo>
                <a:cubicBezTo>
                  <a:pt x="423" y="377"/>
                  <a:pt x="423" y="377"/>
                  <a:pt x="423" y="377"/>
                </a:cubicBezTo>
                <a:cubicBezTo>
                  <a:pt x="421" y="378"/>
                  <a:pt x="421" y="378"/>
                  <a:pt x="421" y="378"/>
                </a:cubicBezTo>
                <a:cubicBezTo>
                  <a:pt x="420" y="380"/>
                  <a:pt x="420" y="380"/>
                  <a:pt x="420" y="380"/>
                </a:cubicBezTo>
                <a:cubicBezTo>
                  <a:pt x="419" y="382"/>
                  <a:pt x="419" y="382"/>
                  <a:pt x="419" y="382"/>
                </a:cubicBezTo>
                <a:cubicBezTo>
                  <a:pt x="417" y="384"/>
                  <a:pt x="417" y="384"/>
                  <a:pt x="417" y="384"/>
                </a:cubicBezTo>
                <a:cubicBezTo>
                  <a:pt x="416" y="385"/>
                  <a:pt x="416" y="385"/>
                  <a:pt x="416" y="385"/>
                </a:cubicBezTo>
                <a:cubicBezTo>
                  <a:pt x="415" y="387"/>
                  <a:pt x="415" y="387"/>
                  <a:pt x="415" y="387"/>
                </a:cubicBezTo>
                <a:cubicBezTo>
                  <a:pt x="414" y="389"/>
                  <a:pt x="414" y="389"/>
                  <a:pt x="414" y="389"/>
                </a:cubicBezTo>
                <a:cubicBezTo>
                  <a:pt x="412" y="390"/>
                  <a:pt x="412" y="390"/>
                  <a:pt x="412" y="390"/>
                </a:cubicBezTo>
                <a:cubicBezTo>
                  <a:pt x="410" y="392"/>
                  <a:pt x="410" y="392"/>
                  <a:pt x="410" y="392"/>
                </a:cubicBezTo>
                <a:cubicBezTo>
                  <a:pt x="409" y="393"/>
                  <a:pt x="409" y="393"/>
                  <a:pt x="409" y="393"/>
                </a:cubicBezTo>
                <a:cubicBezTo>
                  <a:pt x="408" y="395"/>
                  <a:pt x="408" y="395"/>
                  <a:pt x="408" y="395"/>
                </a:cubicBezTo>
                <a:cubicBezTo>
                  <a:pt x="406" y="397"/>
                  <a:pt x="406" y="397"/>
                  <a:pt x="406" y="397"/>
                </a:cubicBezTo>
                <a:cubicBezTo>
                  <a:pt x="405" y="399"/>
                  <a:pt x="405" y="399"/>
                  <a:pt x="405" y="399"/>
                </a:cubicBezTo>
                <a:cubicBezTo>
                  <a:pt x="403" y="400"/>
                  <a:pt x="403" y="400"/>
                  <a:pt x="403" y="400"/>
                </a:cubicBezTo>
                <a:cubicBezTo>
                  <a:pt x="402" y="401"/>
                  <a:pt x="402" y="401"/>
                  <a:pt x="402" y="401"/>
                </a:cubicBezTo>
                <a:cubicBezTo>
                  <a:pt x="401" y="402"/>
                  <a:pt x="401" y="402"/>
                  <a:pt x="401" y="402"/>
                </a:cubicBezTo>
                <a:cubicBezTo>
                  <a:pt x="400" y="403"/>
                  <a:pt x="400" y="403"/>
                  <a:pt x="400" y="403"/>
                </a:cubicBezTo>
                <a:cubicBezTo>
                  <a:pt x="398" y="405"/>
                  <a:pt x="398" y="405"/>
                  <a:pt x="398" y="405"/>
                </a:cubicBezTo>
                <a:cubicBezTo>
                  <a:pt x="397" y="406"/>
                  <a:pt x="397" y="406"/>
                  <a:pt x="397" y="406"/>
                </a:cubicBezTo>
                <a:cubicBezTo>
                  <a:pt x="395" y="408"/>
                  <a:pt x="395" y="408"/>
                  <a:pt x="395" y="408"/>
                </a:cubicBezTo>
                <a:cubicBezTo>
                  <a:pt x="394" y="409"/>
                  <a:pt x="394" y="409"/>
                  <a:pt x="394" y="409"/>
                </a:cubicBezTo>
                <a:cubicBezTo>
                  <a:pt x="392" y="411"/>
                  <a:pt x="392" y="411"/>
                  <a:pt x="392" y="411"/>
                </a:cubicBezTo>
                <a:cubicBezTo>
                  <a:pt x="390" y="412"/>
                  <a:pt x="390" y="412"/>
                  <a:pt x="390" y="412"/>
                </a:cubicBezTo>
                <a:cubicBezTo>
                  <a:pt x="388" y="413"/>
                  <a:pt x="388" y="413"/>
                  <a:pt x="388" y="413"/>
                </a:cubicBezTo>
                <a:cubicBezTo>
                  <a:pt x="387" y="415"/>
                  <a:pt x="387" y="415"/>
                  <a:pt x="387" y="415"/>
                </a:cubicBezTo>
                <a:cubicBezTo>
                  <a:pt x="385" y="416"/>
                  <a:pt x="385" y="416"/>
                  <a:pt x="385" y="416"/>
                </a:cubicBezTo>
                <a:cubicBezTo>
                  <a:pt x="383" y="418"/>
                  <a:pt x="383" y="418"/>
                  <a:pt x="383" y="418"/>
                </a:cubicBezTo>
                <a:cubicBezTo>
                  <a:pt x="382" y="418"/>
                  <a:pt x="382" y="418"/>
                  <a:pt x="382" y="418"/>
                </a:cubicBezTo>
                <a:cubicBezTo>
                  <a:pt x="382" y="418"/>
                  <a:pt x="382" y="418"/>
                  <a:pt x="382" y="418"/>
                </a:cubicBezTo>
                <a:cubicBezTo>
                  <a:pt x="382" y="418"/>
                  <a:pt x="382" y="418"/>
                  <a:pt x="382" y="418"/>
                </a:cubicBezTo>
                <a:cubicBezTo>
                  <a:pt x="380" y="420"/>
                  <a:pt x="380" y="420"/>
                  <a:pt x="380" y="420"/>
                </a:cubicBezTo>
                <a:cubicBezTo>
                  <a:pt x="378" y="421"/>
                  <a:pt x="378" y="421"/>
                  <a:pt x="378" y="421"/>
                </a:cubicBezTo>
                <a:cubicBezTo>
                  <a:pt x="376" y="423"/>
                  <a:pt x="376" y="423"/>
                  <a:pt x="376" y="423"/>
                </a:cubicBezTo>
                <a:cubicBezTo>
                  <a:pt x="375" y="424"/>
                  <a:pt x="375" y="424"/>
                  <a:pt x="375" y="424"/>
                </a:cubicBezTo>
                <a:cubicBezTo>
                  <a:pt x="372" y="425"/>
                  <a:pt x="372" y="425"/>
                  <a:pt x="372" y="425"/>
                </a:cubicBezTo>
                <a:cubicBezTo>
                  <a:pt x="372" y="426"/>
                  <a:pt x="372" y="426"/>
                  <a:pt x="372" y="426"/>
                </a:cubicBezTo>
                <a:cubicBezTo>
                  <a:pt x="372" y="426"/>
                  <a:pt x="372" y="426"/>
                  <a:pt x="372" y="426"/>
                </a:cubicBezTo>
                <a:cubicBezTo>
                  <a:pt x="371" y="426"/>
                  <a:pt x="371" y="426"/>
                  <a:pt x="371" y="426"/>
                </a:cubicBezTo>
                <a:cubicBezTo>
                  <a:pt x="368" y="428"/>
                  <a:pt x="368" y="428"/>
                  <a:pt x="368" y="428"/>
                </a:cubicBezTo>
                <a:cubicBezTo>
                  <a:pt x="368" y="428"/>
                  <a:pt x="368" y="428"/>
                  <a:pt x="368" y="428"/>
                </a:cubicBezTo>
                <a:cubicBezTo>
                  <a:pt x="368" y="428"/>
                  <a:pt x="368" y="428"/>
                  <a:pt x="368" y="428"/>
                </a:cubicBezTo>
                <a:cubicBezTo>
                  <a:pt x="367" y="428"/>
                  <a:pt x="367" y="428"/>
                  <a:pt x="367" y="428"/>
                </a:cubicBezTo>
                <a:cubicBezTo>
                  <a:pt x="367" y="429"/>
                  <a:pt x="366" y="429"/>
                  <a:pt x="365" y="430"/>
                </a:cubicBezTo>
                <a:cubicBezTo>
                  <a:pt x="364" y="430"/>
                  <a:pt x="364" y="430"/>
                  <a:pt x="364" y="430"/>
                </a:cubicBezTo>
                <a:cubicBezTo>
                  <a:pt x="364" y="430"/>
                  <a:pt x="364" y="430"/>
                  <a:pt x="364" y="430"/>
                </a:cubicBezTo>
                <a:cubicBezTo>
                  <a:pt x="364" y="430"/>
                  <a:pt x="364" y="430"/>
                  <a:pt x="364" y="430"/>
                </a:cubicBezTo>
                <a:cubicBezTo>
                  <a:pt x="361" y="432"/>
                  <a:pt x="361" y="432"/>
                  <a:pt x="361" y="432"/>
                </a:cubicBezTo>
                <a:cubicBezTo>
                  <a:pt x="360" y="433"/>
                  <a:pt x="360" y="433"/>
                  <a:pt x="360" y="433"/>
                </a:cubicBezTo>
                <a:cubicBezTo>
                  <a:pt x="359" y="433"/>
                  <a:pt x="357" y="434"/>
                  <a:pt x="356" y="434"/>
                </a:cubicBezTo>
                <a:cubicBezTo>
                  <a:pt x="355" y="435"/>
                  <a:pt x="354" y="435"/>
                  <a:pt x="353" y="436"/>
                </a:cubicBezTo>
                <a:cubicBezTo>
                  <a:pt x="352" y="437"/>
                  <a:pt x="352" y="437"/>
                  <a:pt x="352" y="437"/>
                </a:cubicBezTo>
                <a:cubicBezTo>
                  <a:pt x="351" y="437"/>
                  <a:pt x="350" y="438"/>
                  <a:pt x="349" y="438"/>
                </a:cubicBezTo>
                <a:cubicBezTo>
                  <a:pt x="348" y="438"/>
                  <a:pt x="348" y="438"/>
                  <a:pt x="348" y="438"/>
                </a:cubicBezTo>
                <a:cubicBezTo>
                  <a:pt x="348" y="438"/>
                  <a:pt x="348" y="438"/>
                  <a:pt x="348" y="438"/>
                </a:cubicBezTo>
                <a:cubicBezTo>
                  <a:pt x="348" y="438"/>
                  <a:pt x="348" y="438"/>
                  <a:pt x="348" y="438"/>
                </a:cubicBezTo>
                <a:cubicBezTo>
                  <a:pt x="347" y="439"/>
                  <a:pt x="346" y="439"/>
                  <a:pt x="344" y="440"/>
                </a:cubicBezTo>
                <a:cubicBezTo>
                  <a:pt x="343" y="441"/>
                  <a:pt x="342" y="441"/>
                  <a:pt x="340" y="442"/>
                </a:cubicBezTo>
                <a:cubicBezTo>
                  <a:pt x="340" y="442"/>
                  <a:pt x="340" y="442"/>
                  <a:pt x="340" y="442"/>
                </a:cubicBezTo>
                <a:cubicBezTo>
                  <a:pt x="340" y="442"/>
                  <a:pt x="340" y="442"/>
                  <a:pt x="340" y="442"/>
                </a:cubicBezTo>
                <a:cubicBezTo>
                  <a:pt x="340" y="442"/>
                  <a:pt x="340" y="442"/>
                  <a:pt x="340" y="442"/>
                </a:cubicBezTo>
                <a:cubicBezTo>
                  <a:pt x="339" y="442"/>
                  <a:pt x="338" y="443"/>
                  <a:pt x="337" y="443"/>
                </a:cubicBezTo>
                <a:cubicBezTo>
                  <a:pt x="336" y="443"/>
                  <a:pt x="336" y="443"/>
                  <a:pt x="336" y="443"/>
                </a:cubicBezTo>
                <a:cubicBezTo>
                  <a:pt x="336" y="443"/>
                  <a:pt x="336" y="443"/>
                  <a:pt x="336" y="443"/>
                </a:cubicBezTo>
                <a:cubicBezTo>
                  <a:pt x="336" y="443"/>
                  <a:pt x="336" y="443"/>
                  <a:pt x="336" y="443"/>
                </a:cubicBezTo>
                <a:cubicBezTo>
                  <a:pt x="335" y="444"/>
                  <a:pt x="333" y="444"/>
                  <a:pt x="332" y="445"/>
                </a:cubicBezTo>
                <a:cubicBezTo>
                  <a:pt x="332" y="445"/>
                  <a:pt x="332" y="445"/>
                  <a:pt x="332" y="445"/>
                </a:cubicBezTo>
                <a:cubicBezTo>
                  <a:pt x="332" y="445"/>
                  <a:pt x="332" y="445"/>
                  <a:pt x="332" y="445"/>
                </a:cubicBezTo>
                <a:cubicBezTo>
                  <a:pt x="331" y="445"/>
                  <a:pt x="331" y="445"/>
                  <a:pt x="331" y="445"/>
                </a:cubicBezTo>
                <a:cubicBezTo>
                  <a:pt x="330" y="445"/>
                  <a:pt x="329" y="446"/>
                  <a:pt x="328" y="446"/>
                </a:cubicBezTo>
                <a:cubicBezTo>
                  <a:pt x="328" y="446"/>
                  <a:pt x="328" y="446"/>
                  <a:pt x="328" y="446"/>
                </a:cubicBezTo>
                <a:cubicBezTo>
                  <a:pt x="328" y="446"/>
                  <a:pt x="328" y="446"/>
                  <a:pt x="328" y="446"/>
                </a:cubicBezTo>
                <a:cubicBezTo>
                  <a:pt x="327" y="446"/>
                  <a:pt x="327" y="446"/>
                  <a:pt x="327" y="446"/>
                </a:cubicBezTo>
                <a:cubicBezTo>
                  <a:pt x="326" y="447"/>
                  <a:pt x="325" y="447"/>
                  <a:pt x="323" y="447"/>
                </a:cubicBezTo>
                <a:cubicBezTo>
                  <a:pt x="323" y="447"/>
                  <a:pt x="323" y="447"/>
                  <a:pt x="323" y="447"/>
                </a:cubicBezTo>
                <a:cubicBezTo>
                  <a:pt x="323" y="447"/>
                  <a:pt x="323" y="447"/>
                  <a:pt x="323" y="447"/>
                </a:cubicBezTo>
                <a:cubicBezTo>
                  <a:pt x="323" y="447"/>
                  <a:pt x="323" y="447"/>
                  <a:pt x="323" y="447"/>
                </a:cubicBezTo>
                <a:cubicBezTo>
                  <a:pt x="322" y="448"/>
                  <a:pt x="320" y="448"/>
                  <a:pt x="319" y="448"/>
                </a:cubicBezTo>
                <a:cubicBezTo>
                  <a:pt x="319" y="449"/>
                  <a:pt x="319" y="449"/>
                  <a:pt x="319" y="449"/>
                </a:cubicBezTo>
                <a:cubicBezTo>
                  <a:pt x="319" y="449"/>
                  <a:pt x="319" y="449"/>
                  <a:pt x="319" y="449"/>
                </a:cubicBezTo>
                <a:cubicBezTo>
                  <a:pt x="319" y="449"/>
                  <a:pt x="319" y="449"/>
                  <a:pt x="319" y="449"/>
                </a:cubicBezTo>
                <a:cubicBezTo>
                  <a:pt x="317" y="449"/>
                  <a:pt x="316" y="449"/>
                  <a:pt x="315" y="450"/>
                </a:cubicBezTo>
                <a:cubicBezTo>
                  <a:pt x="315" y="450"/>
                  <a:pt x="315" y="450"/>
                  <a:pt x="315" y="450"/>
                </a:cubicBezTo>
                <a:cubicBezTo>
                  <a:pt x="315" y="450"/>
                  <a:pt x="315" y="450"/>
                  <a:pt x="315" y="450"/>
                </a:cubicBezTo>
                <a:cubicBezTo>
                  <a:pt x="314" y="450"/>
                  <a:pt x="314" y="450"/>
                  <a:pt x="314" y="450"/>
                </a:cubicBezTo>
                <a:cubicBezTo>
                  <a:pt x="313" y="450"/>
                  <a:pt x="312" y="450"/>
                  <a:pt x="310" y="451"/>
                </a:cubicBezTo>
                <a:cubicBezTo>
                  <a:pt x="309" y="451"/>
                  <a:pt x="307" y="451"/>
                  <a:pt x="306" y="451"/>
                </a:cubicBezTo>
                <a:cubicBezTo>
                  <a:pt x="304" y="452"/>
                  <a:pt x="303" y="452"/>
                  <a:pt x="301" y="452"/>
                </a:cubicBezTo>
                <a:cubicBezTo>
                  <a:pt x="301" y="452"/>
                  <a:pt x="301" y="452"/>
                  <a:pt x="301" y="452"/>
                </a:cubicBezTo>
                <a:cubicBezTo>
                  <a:pt x="301" y="452"/>
                  <a:pt x="301" y="452"/>
                  <a:pt x="301" y="452"/>
                </a:cubicBezTo>
                <a:cubicBezTo>
                  <a:pt x="301" y="452"/>
                  <a:pt x="301" y="452"/>
                  <a:pt x="301" y="452"/>
                </a:cubicBezTo>
                <a:cubicBezTo>
                  <a:pt x="300" y="452"/>
                  <a:pt x="298" y="453"/>
                  <a:pt x="297" y="453"/>
                </a:cubicBezTo>
                <a:cubicBezTo>
                  <a:pt x="297" y="453"/>
                  <a:pt x="297" y="453"/>
                  <a:pt x="297" y="453"/>
                </a:cubicBezTo>
                <a:cubicBezTo>
                  <a:pt x="297" y="453"/>
                  <a:pt x="297" y="453"/>
                  <a:pt x="297" y="453"/>
                </a:cubicBezTo>
                <a:cubicBezTo>
                  <a:pt x="297" y="453"/>
                  <a:pt x="297" y="453"/>
                  <a:pt x="297" y="453"/>
                </a:cubicBezTo>
                <a:cubicBezTo>
                  <a:pt x="295" y="453"/>
                  <a:pt x="294" y="453"/>
                  <a:pt x="292" y="453"/>
                </a:cubicBezTo>
                <a:cubicBezTo>
                  <a:pt x="292" y="453"/>
                  <a:pt x="292" y="453"/>
                  <a:pt x="292" y="453"/>
                </a:cubicBezTo>
                <a:cubicBezTo>
                  <a:pt x="292" y="453"/>
                  <a:pt x="292" y="453"/>
                  <a:pt x="292" y="453"/>
                </a:cubicBezTo>
                <a:cubicBezTo>
                  <a:pt x="292" y="453"/>
                  <a:pt x="292" y="453"/>
                  <a:pt x="292" y="453"/>
                </a:cubicBezTo>
                <a:cubicBezTo>
                  <a:pt x="290" y="453"/>
                  <a:pt x="289" y="454"/>
                  <a:pt x="287" y="454"/>
                </a:cubicBezTo>
                <a:cubicBezTo>
                  <a:pt x="286" y="454"/>
                  <a:pt x="284" y="454"/>
                  <a:pt x="283" y="454"/>
                </a:cubicBezTo>
                <a:cubicBezTo>
                  <a:pt x="281" y="454"/>
                  <a:pt x="280" y="454"/>
                  <a:pt x="278" y="454"/>
                </a:cubicBezTo>
                <a:cubicBezTo>
                  <a:pt x="276" y="454"/>
                  <a:pt x="275" y="454"/>
                  <a:pt x="273" y="454"/>
                </a:cubicBezTo>
                <a:cubicBezTo>
                  <a:pt x="272" y="454"/>
                  <a:pt x="270" y="454"/>
                  <a:pt x="269" y="454"/>
                </a:cubicBezTo>
                <a:cubicBezTo>
                  <a:pt x="267" y="454"/>
                  <a:pt x="266" y="454"/>
                  <a:pt x="264" y="454"/>
                </a:cubicBezTo>
                <a:cubicBezTo>
                  <a:pt x="262" y="454"/>
                  <a:pt x="261" y="454"/>
                  <a:pt x="259" y="454"/>
                </a:cubicBezTo>
                <a:cubicBezTo>
                  <a:pt x="258" y="454"/>
                  <a:pt x="256" y="453"/>
                  <a:pt x="255" y="453"/>
                </a:cubicBezTo>
                <a:cubicBezTo>
                  <a:pt x="255" y="453"/>
                  <a:pt x="255" y="453"/>
                  <a:pt x="255" y="453"/>
                </a:cubicBezTo>
                <a:cubicBezTo>
                  <a:pt x="255" y="453"/>
                  <a:pt x="255" y="453"/>
                  <a:pt x="255" y="453"/>
                </a:cubicBezTo>
                <a:cubicBezTo>
                  <a:pt x="255" y="453"/>
                  <a:pt x="255" y="453"/>
                  <a:pt x="255" y="453"/>
                </a:cubicBezTo>
                <a:cubicBezTo>
                  <a:pt x="253" y="453"/>
                  <a:pt x="252" y="453"/>
                  <a:pt x="250" y="453"/>
                </a:cubicBezTo>
                <a:cubicBezTo>
                  <a:pt x="250" y="453"/>
                  <a:pt x="250" y="453"/>
                  <a:pt x="250" y="453"/>
                </a:cubicBezTo>
                <a:cubicBezTo>
                  <a:pt x="250" y="453"/>
                  <a:pt x="250" y="453"/>
                  <a:pt x="250" y="453"/>
                </a:cubicBezTo>
                <a:cubicBezTo>
                  <a:pt x="250" y="453"/>
                  <a:pt x="250" y="453"/>
                  <a:pt x="250" y="453"/>
                </a:cubicBezTo>
                <a:cubicBezTo>
                  <a:pt x="249" y="453"/>
                  <a:pt x="247" y="452"/>
                  <a:pt x="246" y="452"/>
                </a:cubicBezTo>
                <a:cubicBezTo>
                  <a:pt x="246" y="452"/>
                  <a:pt x="246" y="452"/>
                  <a:pt x="246" y="452"/>
                </a:cubicBezTo>
                <a:cubicBezTo>
                  <a:pt x="246" y="452"/>
                  <a:pt x="246" y="452"/>
                  <a:pt x="246" y="452"/>
                </a:cubicBezTo>
                <a:cubicBezTo>
                  <a:pt x="245" y="452"/>
                  <a:pt x="245" y="452"/>
                  <a:pt x="245" y="452"/>
                </a:cubicBezTo>
                <a:cubicBezTo>
                  <a:pt x="244" y="452"/>
                  <a:pt x="243" y="452"/>
                  <a:pt x="241" y="451"/>
                </a:cubicBezTo>
                <a:cubicBezTo>
                  <a:pt x="240" y="451"/>
                  <a:pt x="238" y="451"/>
                  <a:pt x="237" y="451"/>
                </a:cubicBezTo>
                <a:cubicBezTo>
                  <a:pt x="235" y="450"/>
                  <a:pt x="234" y="450"/>
                  <a:pt x="232" y="450"/>
                </a:cubicBezTo>
                <a:cubicBezTo>
                  <a:pt x="232" y="450"/>
                  <a:pt x="232" y="450"/>
                  <a:pt x="232" y="450"/>
                </a:cubicBezTo>
                <a:cubicBezTo>
                  <a:pt x="232" y="450"/>
                  <a:pt x="232" y="450"/>
                  <a:pt x="232" y="450"/>
                </a:cubicBezTo>
                <a:cubicBezTo>
                  <a:pt x="232" y="450"/>
                  <a:pt x="232" y="450"/>
                  <a:pt x="232" y="450"/>
                </a:cubicBezTo>
                <a:cubicBezTo>
                  <a:pt x="231" y="449"/>
                  <a:pt x="229" y="449"/>
                  <a:pt x="228" y="449"/>
                </a:cubicBezTo>
                <a:cubicBezTo>
                  <a:pt x="228" y="449"/>
                  <a:pt x="228" y="449"/>
                  <a:pt x="228" y="449"/>
                </a:cubicBezTo>
                <a:cubicBezTo>
                  <a:pt x="228" y="449"/>
                  <a:pt x="228" y="449"/>
                  <a:pt x="228" y="449"/>
                </a:cubicBezTo>
                <a:cubicBezTo>
                  <a:pt x="228" y="448"/>
                  <a:pt x="228" y="448"/>
                  <a:pt x="228" y="448"/>
                </a:cubicBezTo>
                <a:cubicBezTo>
                  <a:pt x="226" y="448"/>
                  <a:pt x="225" y="448"/>
                  <a:pt x="224" y="447"/>
                </a:cubicBezTo>
                <a:cubicBezTo>
                  <a:pt x="223" y="447"/>
                  <a:pt x="223" y="447"/>
                  <a:pt x="223" y="447"/>
                </a:cubicBezTo>
                <a:cubicBezTo>
                  <a:pt x="223" y="447"/>
                  <a:pt x="223" y="447"/>
                  <a:pt x="223" y="447"/>
                </a:cubicBezTo>
                <a:cubicBezTo>
                  <a:pt x="223" y="447"/>
                  <a:pt x="223" y="447"/>
                  <a:pt x="223" y="447"/>
                </a:cubicBezTo>
                <a:cubicBezTo>
                  <a:pt x="222" y="447"/>
                  <a:pt x="221" y="447"/>
                  <a:pt x="219" y="446"/>
                </a:cubicBezTo>
                <a:cubicBezTo>
                  <a:pt x="219" y="446"/>
                  <a:pt x="219" y="446"/>
                  <a:pt x="219" y="446"/>
                </a:cubicBezTo>
                <a:cubicBezTo>
                  <a:pt x="219" y="446"/>
                  <a:pt x="219" y="446"/>
                  <a:pt x="219" y="446"/>
                </a:cubicBezTo>
                <a:cubicBezTo>
                  <a:pt x="219" y="446"/>
                  <a:pt x="219" y="446"/>
                  <a:pt x="219" y="446"/>
                </a:cubicBezTo>
                <a:cubicBezTo>
                  <a:pt x="218" y="446"/>
                  <a:pt x="216" y="445"/>
                  <a:pt x="215" y="445"/>
                </a:cubicBezTo>
                <a:cubicBezTo>
                  <a:pt x="215" y="445"/>
                  <a:pt x="215" y="445"/>
                  <a:pt x="215" y="445"/>
                </a:cubicBezTo>
                <a:cubicBezTo>
                  <a:pt x="215" y="445"/>
                  <a:pt x="215" y="445"/>
                  <a:pt x="215" y="445"/>
                </a:cubicBezTo>
                <a:cubicBezTo>
                  <a:pt x="214" y="445"/>
                  <a:pt x="214" y="445"/>
                  <a:pt x="214" y="445"/>
                </a:cubicBezTo>
                <a:cubicBezTo>
                  <a:pt x="211" y="443"/>
                  <a:pt x="211" y="443"/>
                  <a:pt x="211" y="443"/>
                </a:cubicBezTo>
                <a:cubicBezTo>
                  <a:pt x="211" y="443"/>
                  <a:pt x="211" y="443"/>
                  <a:pt x="211" y="443"/>
                </a:cubicBezTo>
                <a:cubicBezTo>
                  <a:pt x="211" y="443"/>
                  <a:pt x="211" y="443"/>
                  <a:pt x="211" y="443"/>
                </a:cubicBezTo>
                <a:cubicBezTo>
                  <a:pt x="210" y="443"/>
                  <a:pt x="210" y="443"/>
                  <a:pt x="210" y="443"/>
                </a:cubicBezTo>
                <a:cubicBezTo>
                  <a:pt x="209" y="443"/>
                  <a:pt x="208" y="442"/>
                  <a:pt x="207" y="442"/>
                </a:cubicBezTo>
                <a:cubicBezTo>
                  <a:pt x="206" y="442"/>
                  <a:pt x="206" y="442"/>
                  <a:pt x="206" y="442"/>
                </a:cubicBezTo>
                <a:cubicBezTo>
                  <a:pt x="206" y="442"/>
                  <a:pt x="206" y="442"/>
                  <a:pt x="206" y="442"/>
                </a:cubicBezTo>
                <a:cubicBezTo>
                  <a:pt x="206" y="442"/>
                  <a:pt x="206" y="442"/>
                  <a:pt x="206" y="442"/>
                </a:cubicBezTo>
                <a:cubicBezTo>
                  <a:pt x="205" y="441"/>
                  <a:pt x="204" y="441"/>
                  <a:pt x="202" y="440"/>
                </a:cubicBezTo>
                <a:cubicBezTo>
                  <a:pt x="201" y="439"/>
                  <a:pt x="200" y="439"/>
                  <a:pt x="199" y="438"/>
                </a:cubicBezTo>
                <a:cubicBezTo>
                  <a:pt x="198" y="438"/>
                  <a:pt x="198" y="438"/>
                  <a:pt x="198" y="438"/>
                </a:cubicBezTo>
                <a:cubicBezTo>
                  <a:pt x="198" y="438"/>
                  <a:pt x="198" y="438"/>
                  <a:pt x="198" y="438"/>
                </a:cubicBezTo>
                <a:cubicBezTo>
                  <a:pt x="198" y="438"/>
                  <a:pt x="198" y="438"/>
                  <a:pt x="198" y="438"/>
                </a:cubicBezTo>
                <a:cubicBezTo>
                  <a:pt x="197" y="438"/>
                  <a:pt x="196" y="437"/>
                  <a:pt x="195" y="437"/>
                </a:cubicBezTo>
                <a:cubicBezTo>
                  <a:pt x="194" y="436"/>
                  <a:pt x="194" y="436"/>
                  <a:pt x="194" y="436"/>
                </a:cubicBezTo>
                <a:cubicBezTo>
                  <a:pt x="193" y="435"/>
                  <a:pt x="191" y="435"/>
                  <a:pt x="190" y="434"/>
                </a:cubicBezTo>
                <a:cubicBezTo>
                  <a:pt x="189" y="434"/>
                  <a:pt x="188" y="433"/>
                  <a:pt x="187" y="433"/>
                </a:cubicBezTo>
                <a:cubicBezTo>
                  <a:pt x="186" y="432"/>
                  <a:pt x="186" y="432"/>
                  <a:pt x="186" y="432"/>
                </a:cubicBezTo>
                <a:cubicBezTo>
                  <a:pt x="185" y="431"/>
                  <a:pt x="184" y="431"/>
                  <a:pt x="183" y="430"/>
                </a:cubicBezTo>
                <a:cubicBezTo>
                  <a:pt x="183" y="430"/>
                  <a:pt x="183" y="430"/>
                  <a:pt x="183" y="430"/>
                </a:cubicBezTo>
                <a:cubicBezTo>
                  <a:pt x="183" y="430"/>
                  <a:pt x="183" y="430"/>
                  <a:pt x="183" y="430"/>
                </a:cubicBezTo>
                <a:cubicBezTo>
                  <a:pt x="182" y="430"/>
                  <a:pt x="182" y="430"/>
                  <a:pt x="182" y="430"/>
                </a:cubicBezTo>
                <a:cubicBezTo>
                  <a:pt x="181" y="429"/>
                  <a:pt x="180" y="429"/>
                  <a:pt x="179" y="428"/>
                </a:cubicBezTo>
                <a:cubicBezTo>
                  <a:pt x="179" y="428"/>
                  <a:pt x="179" y="428"/>
                  <a:pt x="179" y="428"/>
                </a:cubicBezTo>
                <a:cubicBezTo>
                  <a:pt x="179" y="428"/>
                  <a:pt x="179" y="428"/>
                  <a:pt x="179" y="428"/>
                </a:cubicBezTo>
                <a:cubicBezTo>
                  <a:pt x="178" y="428"/>
                  <a:pt x="178" y="428"/>
                  <a:pt x="178" y="428"/>
                </a:cubicBezTo>
                <a:cubicBezTo>
                  <a:pt x="177" y="427"/>
                  <a:pt x="176" y="426"/>
                  <a:pt x="175" y="426"/>
                </a:cubicBezTo>
                <a:cubicBezTo>
                  <a:pt x="175" y="426"/>
                  <a:pt x="175" y="426"/>
                  <a:pt x="175" y="426"/>
                </a:cubicBezTo>
                <a:cubicBezTo>
                  <a:pt x="175" y="426"/>
                  <a:pt x="175" y="426"/>
                  <a:pt x="175" y="426"/>
                </a:cubicBezTo>
                <a:cubicBezTo>
                  <a:pt x="175" y="425"/>
                  <a:pt x="175" y="425"/>
                  <a:pt x="175" y="425"/>
                </a:cubicBezTo>
                <a:cubicBezTo>
                  <a:pt x="172" y="424"/>
                  <a:pt x="172" y="424"/>
                  <a:pt x="172" y="424"/>
                </a:cubicBezTo>
                <a:cubicBezTo>
                  <a:pt x="171" y="423"/>
                  <a:pt x="171" y="423"/>
                  <a:pt x="171" y="423"/>
                </a:cubicBezTo>
                <a:cubicBezTo>
                  <a:pt x="169" y="421"/>
                  <a:pt x="169" y="421"/>
                  <a:pt x="169" y="421"/>
                </a:cubicBezTo>
                <a:cubicBezTo>
                  <a:pt x="167" y="420"/>
                  <a:pt x="167" y="420"/>
                  <a:pt x="167" y="420"/>
                </a:cubicBezTo>
                <a:cubicBezTo>
                  <a:pt x="165" y="418"/>
                  <a:pt x="165" y="418"/>
                  <a:pt x="165" y="418"/>
                </a:cubicBezTo>
                <a:cubicBezTo>
                  <a:pt x="164" y="418"/>
                  <a:pt x="164" y="418"/>
                  <a:pt x="164" y="418"/>
                </a:cubicBezTo>
                <a:cubicBezTo>
                  <a:pt x="164" y="418"/>
                  <a:pt x="164" y="418"/>
                  <a:pt x="164" y="418"/>
                </a:cubicBezTo>
                <a:cubicBezTo>
                  <a:pt x="164" y="418"/>
                  <a:pt x="164" y="418"/>
                  <a:pt x="164" y="418"/>
                </a:cubicBezTo>
                <a:cubicBezTo>
                  <a:pt x="161" y="416"/>
                  <a:pt x="161" y="416"/>
                  <a:pt x="161" y="416"/>
                </a:cubicBezTo>
                <a:cubicBezTo>
                  <a:pt x="160" y="415"/>
                  <a:pt x="160" y="415"/>
                  <a:pt x="160" y="415"/>
                </a:cubicBezTo>
                <a:cubicBezTo>
                  <a:pt x="158" y="413"/>
                  <a:pt x="158" y="413"/>
                  <a:pt x="158" y="413"/>
                </a:cubicBezTo>
                <a:cubicBezTo>
                  <a:pt x="156" y="412"/>
                  <a:pt x="156" y="412"/>
                  <a:pt x="156" y="412"/>
                </a:cubicBezTo>
                <a:cubicBezTo>
                  <a:pt x="155" y="411"/>
                  <a:pt x="155" y="411"/>
                  <a:pt x="155" y="411"/>
                </a:cubicBezTo>
                <a:cubicBezTo>
                  <a:pt x="153" y="409"/>
                  <a:pt x="153" y="409"/>
                  <a:pt x="153" y="409"/>
                </a:cubicBezTo>
                <a:cubicBezTo>
                  <a:pt x="152" y="408"/>
                  <a:pt x="152" y="408"/>
                  <a:pt x="152" y="408"/>
                </a:cubicBezTo>
                <a:cubicBezTo>
                  <a:pt x="150" y="406"/>
                  <a:pt x="150" y="406"/>
                  <a:pt x="150" y="406"/>
                </a:cubicBezTo>
                <a:cubicBezTo>
                  <a:pt x="148" y="405"/>
                  <a:pt x="148" y="405"/>
                  <a:pt x="148" y="405"/>
                </a:cubicBezTo>
                <a:cubicBezTo>
                  <a:pt x="147" y="403"/>
                  <a:pt x="147" y="403"/>
                  <a:pt x="147" y="403"/>
                </a:cubicBezTo>
                <a:cubicBezTo>
                  <a:pt x="145" y="402"/>
                  <a:pt x="145" y="402"/>
                  <a:pt x="145" y="402"/>
                </a:cubicBezTo>
                <a:cubicBezTo>
                  <a:pt x="144" y="401"/>
                  <a:pt x="144" y="401"/>
                  <a:pt x="144" y="401"/>
                </a:cubicBezTo>
                <a:cubicBezTo>
                  <a:pt x="143" y="400"/>
                  <a:pt x="143" y="400"/>
                  <a:pt x="143" y="400"/>
                </a:cubicBezTo>
                <a:cubicBezTo>
                  <a:pt x="142" y="399"/>
                  <a:pt x="142" y="399"/>
                  <a:pt x="142" y="399"/>
                </a:cubicBezTo>
                <a:cubicBezTo>
                  <a:pt x="141" y="397"/>
                  <a:pt x="141" y="397"/>
                  <a:pt x="141" y="397"/>
                </a:cubicBezTo>
                <a:cubicBezTo>
                  <a:pt x="139" y="395"/>
                  <a:pt x="139" y="395"/>
                  <a:pt x="139" y="395"/>
                </a:cubicBezTo>
                <a:cubicBezTo>
                  <a:pt x="138" y="394"/>
                  <a:pt x="138" y="394"/>
                  <a:pt x="138" y="394"/>
                </a:cubicBezTo>
                <a:cubicBezTo>
                  <a:pt x="136" y="392"/>
                  <a:pt x="136" y="392"/>
                  <a:pt x="136" y="392"/>
                </a:cubicBezTo>
                <a:cubicBezTo>
                  <a:pt x="135" y="390"/>
                  <a:pt x="135" y="390"/>
                  <a:pt x="135" y="390"/>
                </a:cubicBezTo>
                <a:cubicBezTo>
                  <a:pt x="133" y="389"/>
                  <a:pt x="133" y="389"/>
                  <a:pt x="133" y="389"/>
                </a:cubicBezTo>
                <a:cubicBezTo>
                  <a:pt x="132" y="387"/>
                  <a:pt x="132" y="387"/>
                  <a:pt x="132" y="387"/>
                </a:cubicBezTo>
                <a:cubicBezTo>
                  <a:pt x="130" y="385"/>
                  <a:pt x="130" y="385"/>
                  <a:pt x="130" y="385"/>
                </a:cubicBezTo>
                <a:cubicBezTo>
                  <a:pt x="129" y="384"/>
                  <a:pt x="129" y="384"/>
                  <a:pt x="129" y="384"/>
                </a:cubicBezTo>
                <a:cubicBezTo>
                  <a:pt x="128" y="382"/>
                  <a:pt x="128" y="382"/>
                  <a:pt x="128" y="382"/>
                </a:cubicBezTo>
                <a:cubicBezTo>
                  <a:pt x="127" y="380"/>
                  <a:pt x="127" y="380"/>
                  <a:pt x="127" y="380"/>
                </a:cubicBezTo>
                <a:cubicBezTo>
                  <a:pt x="125" y="378"/>
                  <a:pt x="125" y="378"/>
                  <a:pt x="125" y="378"/>
                </a:cubicBezTo>
                <a:cubicBezTo>
                  <a:pt x="124" y="377"/>
                  <a:pt x="124" y="377"/>
                  <a:pt x="124" y="377"/>
                </a:cubicBezTo>
                <a:cubicBezTo>
                  <a:pt x="123" y="375"/>
                  <a:pt x="123" y="375"/>
                  <a:pt x="123" y="375"/>
                </a:cubicBezTo>
                <a:cubicBezTo>
                  <a:pt x="122" y="373"/>
                  <a:pt x="122" y="373"/>
                  <a:pt x="122" y="373"/>
                </a:cubicBezTo>
                <a:cubicBezTo>
                  <a:pt x="121" y="372"/>
                  <a:pt x="120" y="371"/>
                  <a:pt x="120" y="370"/>
                </a:cubicBezTo>
                <a:cubicBezTo>
                  <a:pt x="120" y="370"/>
                  <a:pt x="120" y="370"/>
                  <a:pt x="120" y="370"/>
                </a:cubicBezTo>
                <a:cubicBezTo>
                  <a:pt x="120" y="370"/>
                  <a:pt x="120" y="370"/>
                  <a:pt x="120" y="370"/>
                </a:cubicBezTo>
                <a:cubicBezTo>
                  <a:pt x="120" y="370"/>
                  <a:pt x="120" y="370"/>
                  <a:pt x="120" y="370"/>
                </a:cubicBezTo>
                <a:cubicBezTo>
                  <a:pt x="119" y="369"/>
                  <a:pt x="118" y="368"/>
                  <a:pt x="118" y="367"/>
                </a:cubicBezTo>
                <a:cubicBezTo>
                  <a:pt x="117" y="366"/>
                  <a:pt x="117" y="366"/>
                  <a:pt x="117" y="366"/>
                </a:cubicBezTo>
                <a:cubicBezTo>
                  <a:pt x="115" y="363"/>
                  <a:pt x="115" y="363"/>
                  <a:pt x="115" y="363"/>
                </a:cubicBezTo>
                <a:cubicBezTo>
                  <a:pt x="115" y="363"/>
                  <a:pt x="115" y="363"/>
                  <a:pt x="115" y="363"/>
                </a:cubicBezTo>
                <a:cubicBezTo>
                  <a:pt x="115" y="363"/>
                  <a:pt x="115" y="363"/>
                  <a:pt x="115" y="363"/>
                </a:cubicBezTo>
                <a:cubicBezTo>
                  <a:pt x="115" y="362"/>
                  <a:pt x="115" y="362"/>
                  <a:pt x="115" y="362"/>
                </a:cubicBezTo>
                <a:cubicBezTo>
                  <a:pt x="114" y="361"/>
                  <a:pt x="114" y="360"/>
                  <a:pt x="113" y="359"/>
                </a:cubicBezTo>
                <a:cubicBezTo>
                  <a:pt x="113" y="358"/>
                  <a:pt x="113" y="358"/>
                  <a:pt x="113" y="358"/>
                </a:cubicBezTo>
                <a:cubicBezTo>
                  <a:pt x="112" y="357"/>
                  <a:pt x="112" y="356"/>
                  <a:pt x="111" y="355"/>
                </a:cubicBezTo>
                <a:cubicBezTo>
                  <a:pt x="111" y="355"/>
                  <a:pt x="111" y="355"/>
                  <a:pt x="111" y="355"/>
                </a:cubicBezTo>
                <a:cubicBezTo>
                  <a:pt x="111" y="355"/>
                  <a:pt x="111" y="355"/>
                  <a:pt x="111" y="355"/>
                </a:cubicBezTo>
                <a:cubicBezTo>
                  <a:pt x="111" y="355"/>
                  <a:pt x="111" y="355"/>
                  <a:pt x="111" y="355"/>
                </a:cubicBezTo>
                <a:cubicBezTo>
                  <a:pt x="109" y="352"/>
                  <a:pt x="109" y="352"/>
                  <a:pt x="109" y="352"/>
                </a:cubicBezTo>
                <a:cubicBezTo>
                  <a:pt x="109" y="350"/>
                  <a:pt x="109" y="350"/>
                  <a:pt x="109" y="350"/>
                </a:cubicBezTo>
                <a:cubicBezTo>
                  <a:pt x="108" y="349"/>
                  <a:pt x="108" y="348"/>
                  <a:pt x="107" y="347"/>
                </a:cubicBezTo>
                <a:cubicBezTo>
                  <a:pt x="107" y="347"/>
                  <a:pt x="107" y="347"/>
                  <a:pt x="107" y="347"/>
                </a:cubicBezTo>
                <a:cubicBezTo>
                  <a:pt x="107" y="347"/>
                  <a:pt x="107" y="347"/>
                  <a:pt x="107" y="347"/>
                </a:cubicBezTo>
                <a:cubicBezTo>
                  <a:pt x="107" y="347"/>
                  <a:pt x="107" y="347"/>
                  <a:pt x="107" y="347"/>
                </a:cubicBezTo>
                <a:cubicBezTo>
                  <a:pt x="106" y="346"/>
                  <a:pt x="106" y="344"/>
                  <a:pt x="105" y="343"/>
                </a:cubicBezTo>
                <a:cubicBezTo>
                  <a:pt x="105" y="343"/>
                  <a:pt x="105" y="343"/>
                  <a:pt x="105" y="343"/>
                </a:cubicBezTo>
                <a:cubicBezTo>
                  <a:pt x="105" y="343"/>
                  <a:pt x="105" y="343"/>
                  <a:pt x="105" y="343"/>
                </a:cubicBezTo>
                <a:cubicBezTo>
                  <a:pt x="105" y="343"/>
                  <a:pt x="105" y="343"/>
                  <a:pt x="105" y="343"/>
                </a:cubicBezTo>
                <a:cubicBezTo>
                  <a:pt x="105" y="341"/>
                  <a:pt x="104" y="340"/>
                  <a:pt x="104" y="339"/>
                </a:cubicBezTo>
                <a:cubicBezTo>
                  <a:pt x="104" y="339"/>
                  <a:pt x="104" y="339"/>
                  <a:pt x="104" y="339"/>
                </a:cubicBezTo>
                <a:cubicBezTo>
                  <a:pt x="104" y="339"/>
                  <a:pt x="104" y="339"/>
                  <a:pt x="104" y="339"/>
                </a:cubicBezTo>
                <a:cubicBezTo>
                  <a:pt x="103" y="339"/>
                  <a:pt x="103" y="339"/>
                  <a:pt x="103" y="339"/>
                </a:cubicBezTo>
                <a:cubicBezTo>
                  <a:pt x="103" y="337"/>
                  <a:pt x="103" y="336"/>
                  <a:pt x="102" y="335"/>
                </a:cubicBezTo>
                <a:cubicBezTo>
                  <a:pt x="102" y="335"/>
                  <a:pt x="102" y="335"/>
                  <a:pt x="102" y="335"/>
                </a:cubicBezTo>
                <a:cubicBezTo>
                  <a:pt x="102" y="335"/>
                  <a:pt x="102" y="335"/>
                  <a:pt x="102" y="335"/>
                </a:cubicBezTo>
                <a:cubicBezTo>
                  <a:pt x="102" y="334"/>
                  <a:pt x="102" y="334"/>
                  <a:pt x="102" y="334"/>
                </a:cubicBezTo>
                <a:cubicBezTo>
                  <a:pt x="101" y="333"/>
                  <a:pt x="101" y="332"/>
                  <a:pt x="101" y="331"/>
                </a:cubicBezTo>
                <a:cubicBezTo>
                  <a:pt x="100" y="330"/>
                  <a:pt x="100" y="330"/>
                  <a:pt x="100" y="330"/>
                </a:cubicBezTo>
                <a:cubicBezTo>
                  <a:pt x="100" y="330"/>
                  <a:pt x="100" y="330"/>
                  <a:pt x="100" y="330"/>
                </a:cubicBezTo>
                <a:cubicBezTo>
                  <a:pt x="100" y="330"/>
                  <a:pt x="100" y="330"/>
                  <a:pt x="100" y="330"/>
                </a:cubicBezTo>
                <a:cubicBezTo>
                  <a:pt x="100" y="329"/>
                  <a:pt x="100" y="327"/>
                  <a:pt x="99" y="326"/>
                </a:cubicBezTo>
                <a:cubicBezTo>
                  <a:pt x="99" y="326"/>
                  <a:pt x="99" y="326"/>
                  <a:pt x="99" y="326"/>
                </a:cubicBezTo>
                <a:cubicBezTo>
                  <a:pt x="99" y="326"/>
                  <a:pt x="99" y="326"/>
                  <a:pt x="99" y="326"/>
                </a:cubicBezTo>
                <a:cubicBezTo>
                  <a:pt x="99" y="326"/>
                  <a:pt x="99" y="326"/>
                  <a:pt x="99" y="326"/>
                </a:cubicBezTo>
                <a:cubicBezTo>
                  <a:pt x="99" y="325"/>
                  <a:pt x="98" y="323"/>
                  <a:pt x="98" y="322"/>
                </a:cubicBezTo>
                <a:cubicBezTo>
                  <a:pt x="98" y="322"/>
                  <a:pt x="98" y="322"/>
                  <a:pt x="98" y="322"/>
                </a:cubicBezTo>
                <a:cubicBezTo>
                  <a:pt x="98" y="322"/>
                  <a:pt x="98" y="322"/>
                  <a:pt x="98" y="322"/>
                </a:cubicBezTo>
                <a:cubicBezTo>
                  <a:pt x="98" y="322"/>
                  <a:pt x="98" y="322"/>
                  <a:pt x="98" y="322"/>
                </a:cubicBezTo>
                <a:cubicBezTo>
                  <a:pt x="97" y="320"/>
                  <a:pt x="97" y="319"/>
                  <a:pt x="97" y="318"/>
                </a:cubicBezTo>
                <a:cubicBezTo>
                  <a:pt x="97" y="317"/>
                  <a:pt x="97" y="317"/>
                  <a:pt x="97" y="317"/>
                </a:cubicBezTo>
                <a:cubicBezTo>
                  <a:pt x="97" y="317"/>
                  <a:pt x="97" y="317"/>
                  <a:pt x="97" y="317"/>
                </a:cubicBezTo>
                <a:cubicBezTo>
                  <a:pt x="97" y="317"/>
                  <a:pt x="97" y="317"/>
                  <a:pt x="97" y="317"/>
                </a:cubicBezTo>
                <a:cubicBezTo>
                  <a:pt x="96" y="316"/>
                  <a:pt x="96" y="315"/>
                  <a:pt x="96" y="313"/>
                </a:cubicBezTo>
                <a:cubicBezTo>
                  <a:pt x="96" y="313"/>
                  <a:pt x="96" y="313"/>
                  <a:pt x="96" y="313"/>
                </a:cubicBezTo>
                <a:cubicBezTo>
                  <a:pt x="96" y="313"/>
                  <a:pt x="96" y="313"/>
                  <a:pt x="96" y="313"/>
                </a:cubicBezTo>
                <a:cubicBezTo>
                  <a:pt x="96" y="313"/>
                  <a:pt x="96" y="313"/>
                  <a:pt x="96" y="313"/>
                </a:cubicBezTo>
                <a:cubicBezTo>
                  <a:pt x="95" y="312"/>
                  <a:pt x="95" y="310"/>
                  <a:pt x="95" y="309"/>
                </a:cubicBezTo>
                <a:cubicBezTo>
                  <a:pt x="94" y="307"/>
                  <a:pt x="94" y="306"/>
                  <a:pt x="94" y="304"/>
                </a:cubicBezTo>
                <a:cubicBezTo>
                  <a:pt x="93" y="303"/>
                  <a:pt x="93" y="301"/>
                  <a:pt x="93" y="300"/>
                </a:cubicBezTo>
                <a:cubicBezTo>
                  <a:pt x="93" y="300"/>
                  <a:pt x="93" y="300"/>
                  <a:pt x="93" y="300"/>
                </a:cubicBezTo>
                <a:cubicBezTo>
                  <a:pt x="93" y="300"/>
                  <a:pt x="93" y="300"/>
                  <a:pt x="93" y="300"/>
                </a:cubicBezTo>
                <a:cubicBezTo>
                  <a:pt x="93" y="300"/>
                  <a:pt x="93" y="300"/>
                  <a:pt x="93" y="300"/>
                </a:cubicBezTo>
                <a:cubicBezTo>
                  <a:pt x="93" y="298"/>
                  <a:pt x="93" y="297"/>
                  <a:pt x="92" y="295"/>
                </a:cubicBezTo>
                <a:cubicBezTo>
                  <a:pt x="92" y="295"/>
                  <a:pt x="92" y="295"/>
                  <a:pt x="92" y="295"/>
                </a:cubicBezTo>
                <a:cubicBezTo>
                  <a:pt x="92" y="295"/>
                  <a:pt x="92" y="295"/>
                  <a:pt x="92" y="295"/>
                </a:cubicBezTo>
                <a:cubicBezTo>
                  <a:pt x="92" y="295"/>
                  <a:pt x="92" y="295"/>
                  <a:pt x="92" y="295"/>
                </a:cubicBezTo>
                <a:cubicBezTo>
                  <a:pt x="92" y="294"/>
                  <a:pt x="92" y="292"/>
                  <a:pt x="92" y="291"/>
                </a:cubicBezTo>
                <a:cubicBezTo>
                  <a:pt x="92" y="291"/>
                  <a:pt x="92" y="291"/>
                  <a:pt x="92" y="291"/>
                </a:cubicBezTo>
                <a:cubicBezTo>
                  <a:pt x="92" y="291"/>
                  <a:pt x="92" y="291"/>
                  <a:pt x="92" y="291"/>
                </a:cubicBezTo>
                <a:cubicBezTo>
                  <a:pt x="92" y="290"/>
                  <a:pt x="92" y="290"/>
                  <a:pt x="92" y="290"/>
                </a:cubicBezTo>
                <a:cubicBezTo>
                  <a:pt x="92" y="289"/>
                  <a:pt x="92" y="287"/>
                  <a:pt x="91" y="286"/>
                </a:cubicBezTo>
                <a:cubicBezTo>
                  <a:pt x="91" y="284"/>
                  <a:pt x="91" y="283"/>
                  <a:pt x="91" y="281"/>
                </a:cubicBezTo>
                <a:cubicBezTo>
                  <a:pt x="91" y="280"/>
                  <a:pt x="91" y="278"/>
                  <a:pt x="91" y="277"/>
                </a:cubicBezTo>
                <a:cubicBezTo>
                  <a:pt x="91" y="275"/>
                  <a:pt x="91" y="273"/>
                  <a:pt x="91" y="272"/>
                </a:cubicBezTo>
                <a:cubicBezTo>
                  <a:pt x="91" y="270"/>
                  <a:pt x="91" y="269"/>
                  <a:pt x="91" y="267"/>
                </a:cubicBezTo>
                <a:cubicBezTo>
                  <a:pt x="91" y="266"/>
                  <a:pt x="91" y="264"/>
                  <a:pt x="91" y="263"/>
                </a:cubicBezTo>
                <a:cubicBezTo>
                  <a:pt x="91" y="261"/>
                  <a:pt x="91" y="259"/>
                  <a:pt x="91" y="258"/>
                </a:cubicBezTo>
                <a:cubicBezTo>
                  <a:pt x="92" y="256"/>
                  <a:pt x="92" y="255"/>
                  <a:pt x="92" y="253"/>
                </a:cubicBezTo>
                <a:cubicBezTo>
                  <a:pt x="92" y="253"/>
                  <a:pt x="92" y="253"/>
                  <a:pt x="92" y="253"/>
                </a:cubicBezTo>
                <a:cubicBezTo>
                  <a:pt x="92" y="253"/>
                  <a:pt x="92" y="253"/>
                  <a:pt x="92" y="253"/>
                </a:cubicBezTo>
                <a:cubicBezTo>
                  <a:pt x="92" y="253"/>
                  <a:pt x="92" y="253"/>
                  <a:pt x="92" y="253"/>
                </a:cubicBezTo>
                <a:cubicBezTo>
                  <a:pt x="92" y="252"/>
                  <a:pt x="92" y="250"/>
                  <a:pt x="92" y="249"/>
                </a:cubicBezTo>
                <a:cubicBezTo>
                  <a:pt x="93" y="247"/>
                  <a:pt x="93" y="246"/>
                  <a:pt x="93" y="244"/>
                </a:cubicBezTo>
                <a:cubicBezTo>
                  <a:pt x="93" y="243"/>
                  <a:pt x="93" y="241"/>
                  <a:pt x="94" y="240"/>
                </a:cubicBezTo>
                <a:cubicBezTo>
                  <a:pt x="94" y="238"/>
                  <a:pt x="94" y="237"/>
                  <a:pt x="95" y="235"/>
                </a:cubicBezTo>
                <a:cubicBezTo>
                  <a:pt x="95" y="234"/>
                  <a:pt x="95" y="232"/>
                  <a:pt x="96" y="231"/>
                </a:cubicBezTo>
                <a:cubicBezTo>
                  <a:pt x="96" y="229"/>
                  <a:pt x="96" y="228"/>
                  <a:pt x="97" y="226"/>
                </a:cubicBezTo>
                <a:cubicBezTo>
                  <a:pt x="97" y="225"/>
                  <a:pt x="97" y="223"/>
                  <a:pt x="98" y="222"/>
                </a:cubicBezTo>
                <a:cubicBezTo>
                  <a:pt x="98" y="222"/>
                  <a:pt x="98" y="222"/>
                  <a:pt x="98" y="222"/>
                </a:cubicBezTo>
                <a:cubicBezTo>
                  <a:pt x="98" y="222"/>
                  <a:pt x="98" y="222"/>
                  <a:pt x="98" y="222"/>
                </a:cubicBezTo>
                <a:cubicBezTo>
                  <a:pt x="98" y="222"/>
                  <a:pt x="98" y="222"/>
                  <a:pt x="98" y="222"/>
                </a:cubicBezTo>
                <a:cubicBezTo>
                  <a:pt x="98" y="220"/>
                  <a:pt x="99" y="219"/>
                  <a:pt x="99" y="218"/>
                </a:cubicBezTo>
                <a:cubicBezTo>
                  <a:pt x="100" y="216"/>
                  <a:pt x="100" y="215"/>
                  <a:pt x="100" y="214"/>
                </a:cubicBezTo>
                <a:cubicBezTo>
                  <a:pt x="100" y="213"/>
                  <a:pt x="100" y="213"/>
                  <a:pt x="100" y="213"/>
                </a:cubicBezTo>
                <a:cubicBezTo>
                  <a:pt x="100" y="213"/>
                  <a:pt x="100" y="213"/>
                  <a:pt x="100" y="213"/>
                </a:cubicBezTo>
                <a:cubicBezTo>
                  <a:pt x="101" y="213"/>
                  <a:pt x="101" y="213"/>
                  <a:pt x="101" y="213"/>
                </a:cubicBezTo>
                <a:cubicBezTo>
                  <a:pt x="101" y="212"/>
                  <a:pt x="101" y="211"/>
                  <a:pt x="102" y="210"/>
                </a:cubicBezTo>
                <a:cubicBezTo>
                  <a:pt x="102" y="209"/>
                  <a:pt x="102" y="209"/>
                  <a:pt x="102" y="209"/>
                </a:cubicBezTo>
                <a:cubicBezTo>
                  <a:pt x="102" y="209"/>
                  <a:pt x="102" y="209"/>
                  <a:pt x="102" y="209"/>
                </a:cubicBezTo>
                <a:cubicBezTo>
                  <a:pt x="102" y="209"/>
                  <a:pt x="102" y="209"/>
                  <a:pt x="102" y="209"/>
                </a:cubicBezTo>
                <a:cubicBezTo>
                  <a:pt x="103" y="207"/>
                  <a:pt x="103" y="206"/>
                  <a:pt x="104" y="205"/>
                </a:cubicBezTo>
                <a:cubicBezTo>
                  <a:pt x="104" y="204"/>
                  <a:pt x="105" y="202"/>
                  <a:pt x="105" y="201"/>
                </a:cubicBezTo>
                <a:cubicBezTo>
                  <a:pt x="106" y="200"/>
                  <a:pt x="106" y="198"/>
                  <a:pt x="107" y="197"/>
                </a:cubicBezTo>
                <a:cubicBezTo>
                  <a:pt x="108" y="196"/>
                  <a:pt x="108" y="195"/>
                  <a:pt x="109" y="193"/>
                </a:cubicBezTo>
                <a:cubicBezTo>
                  <a:pt x="109" y="192"/>
                  <a:pt x="109" y="192"/>
                  <a:pt x="109" y="192"/>
                </a:cubicBezTo>
                <a:cubicBezTo>
                  <a:pt x="110" y="191"/>
                  <a:pt x="110" y="190"/>
                  <a:pt x="111" y="189"/>
                </a:cubicBezTo>
                <a:cubicBezTo>
                  <a:pt x="111" y="188"/>
                  <a:pt x="112" y="186"/>
                  <a:pt x="113" y="185"/>
                </a:cubicBezTo>
                <a:cubicBezTo>
                  <a:pt x="113" y="185"/>
                  <a:pt x="113" y="185"/>
                  <a:pt x="113" y="185"/>
                </a:cubicBezTo>
                <a:cubicBezTo>
                  <a:pt x="113" y="185"/>
                  <a:pt x="113" y="185"/>
                  <a:pt x="113" y="185"/>
                </a:cubicBezTo>
                <a:cubicBezTo>
                  <a:pt x="113" y="184"/>
                  <a:pt x="113" y="184"/>
                  <a:pt x="113" y="184"/>
                </a:cubicBezTo>
                <a:cubicBezTo>
                  <a:pt x="114" y="183"/>
                  <a:pt x="114" y="183"/>
                  <a:pt x="115" y="182"/>
                </a:cubicBezTo>
                <a:cubicBezTo>
                  <a:pt x="115" y="181"/>
                  <a:pt x="115" y="181"/>
                  <a:pt x="115" y="181"/>
                </a:cubicBezTo>
                <a:cubicBezTo>
                  <a:pt x="115" y="181"/>
                  <a:pt x="115" y="181"/>
                  <a:pt x="115" y="181"/>
                </a:cubicBezTo>
                <a:cubicBezTo>
                  <a:pt x="115" y="181"/>
                  <a:pt x="115" y="181"/>
                  <a:pt x="115" y="181"/>
                </a:cubicBezTo>
                <a:cubicBezTo>
                  <a:pt x="116" y="180"/>
                  <a:pt x="116" y="179"/>
                  <a:pt x="117" y="178"/>
                </a:cubicBezTo>
                <a:cubicBezTo>
                  <a:pt x="117" y="177"/>
                  <a:pt x="117" y="177"/>
                  <a:pt x="117" y="177"/>
                </a:cubicBezTo>
                <a:cubicBezTo>
                  <a:pt x="117" y="177"/>
                  <a:pt x="117" y="177"/>
                  <a:pt x="117" y="177"/>
                </a:cubicBezTo>
                <a:cubicBezTo>
                  <a:pt x="118" y="177"/>
                  <a:pt x="118" y="177"/>
                  <a:pt x="118" y="177"/>
                </a:cubicBezTo>
                <a:cubicBezTo>
                  <a:pt x="118" y="176"/>
                  <a:pt x="119" y="175"/>
                  <a:pt x="120" y="174"/>
                </a:cubicBezTo>
                <a:cubicBezTo>
                  <a:pt x="120" y="173"/>
                  <a:pt x="121" y="171"/>
                  <a:pt x="122" y="170"/>
                </a:cubicBezTo>
                <a:cubicBezTo>
                  <a:pt x="123" y="169"/>
                  <a:pt x="123" y="169"/>
                  <a:pt x="123" y="169"/>
                </a:cubicBezTo>
                <a:cubicBezTo>
                  <a:pt x="124" y="167"/>
                  <a:pt x="124" y="167"/>
                  <a:pt x="124" y="167"/>
                </a:cubicBezTo>
                <a:cubicBezTo>
                  <a:pt x="125" y="166"/>
                  <a:pt x="125" y="166"/>
                  <a:pt x="125" y="166"/>
                </a:cubicBezTo>
                <a:cubicBezTo>
                  <a:pt x="126" y="165"/>
                  <a:pt x="126" y="164"/>
                  <a:pt x="127" y="163"/>
                </a:cubicBezTo>
                <a:cubicBezTo>
                  <a:pt x="127" y="163"/>
                  <a:pt x="127" y="163"/>
                  <a:pt x="127" y="163"/>
                </a:cubicBezTo>
                <a:cubicBezTo>
                  <a:pt x="127" y="163"/>
                  <a:pt x="127" y="163"/>
                  <a:pt x="127" y="163"/>
                </a:cubicBezTo>
                <a:cubicBezTo>
                  <a:pt x="127" y="162"/>
                  <a:pt x="127" y="162"/>
                  <a:pt x="127" y="162"/>
                </a:cubicBezTo>
                <a:cubicBezTo>
                  <a:pt x="128" y="161"/>
                  <a:pt x="129" y="161"/>
                  <a:pt x="130" y="160"/>
                </a:cubicBezTo>
                <a:cubicBezTo>
                  <a:pt x="130" y="159"/>
                  <a:pt x="130" y="159"/>
                  <a:pt x="130" y="159"/>
                </a:cubicBezTo>
                <a:cubicBezTo>
                  <a:pt x="130" y="159"/>
                  <a:pt x="130" y="159"/>
                  <a:pt x="130" y="159"/>
                </a:cubicBezTo>
                <a:cubicBezTo>
                  <a:pt x="130" y="159"/>
                  <a:pt x="130" y="159"/>
                  <a:pt x="130" y="159"/>
                </a:cubicBezTo>
                <a:cubicBezTo>
                  <a:pt x="132" y="156"/>
                  <a:pt x="132" y="156"/>
                  <a:pt x="132" y="156"/>
                </a:cubicBezTo>
                <a:cubicBezTo>
                  <a:pt x="133" y="155"/>
                  <a:pt x="133" y="155"/>
                  <a:pt x="133" y="155"/>
                </a:cubicBezTo>
                <a:cubicBezTo>
                  <a:pt x="135" y="153"/>
                  <a:pt x="135" y="153"/>
                  <a:pt x="135" y="153"/>
                </a:cubicBezTo>
                <a:cubicBezTo>
                  <a:pt x="136" y="152"/>
                  <a:pt x="136" y="152"/>
                  <a:pt x="136" y="152"/>
                </a:cubicBezTo>
                <a:cubicBezTo>
                  <a:pt x="138" y="150"/>
                  <a:pt x="138" y="150"/>
                  <a:pt x="138" y="150"/>
                </a:cubicBezTo>
                <a:cubicBezTo>
                  <a:pt x="139" y="149"/>
                  <a:pt x="139" y="149"/>
                  <a:pt x="139" y="149"/>
                </a:cubicBezTo>
                <a:cubicBezTo>
                  <a:pt x="141" y="147"/>
                  <a:pt x="141" y="147"/>
                  <a:pt x="141" y="147"/>
                </a:cubicBezTo>
                <a:cubicBezTo>
                  <a:pt x="142" y="145"/>
                  <a:pt x="142" y="145"/>
                  <a:pt x="142" y="145"/>
                </a:cubicBezTo>
                <a:cubicBezTo>
                  <a:pt x="144" y="144"/>
                  <a:pt x="144" y="144"/>
                  <a:pt x="144" y="144"/>
                </a:cubicBezTo>
                <a:cubicBezTo>
                  <a:pt x="144" y="143"/>
                  <a:pt x="144" y="143"/>
                  <a:pt x="144" y="143"/>
                </a:cubicBezTo>
                <a:cubicBezTo>
                  <a:pt x="145" y="142"/>
                  <a:pt x="145" y="142"/>
                  <a:pt x="145" y="142"/>
                </a:cubicBezTo>
                <a:cubicBezTo>
                  <a:pt x="147" y="141"/>
                  <a:pt x="147" y="141"/>
                  <a:pt x="147" y="141"/>
                </a:cubicBezTo>
                <a:cubicBezTo>
                  <a:pt x="148" y="139"/>
                  <a:pt x="148" y="139"/>
                  <a:pt x="148" y="139"/>
                </a:cubicBezTo>
                <a:cubicBezTo>
                  <a:pt x="150" y="138"/>
                  <a:pt x="150" y="138"/>
                  <a:pt x="150" y="138"/>
                </a:cubicBezTo>
                <a:cubicBezTo>
                  <a:pt x="152" y="136"/>
                  <a:pt x="152" y="136"/>
                  <a:pt x="152" y="136"/>
                </a:cubicBezTo>
                <a:cubicBezTo>
                  <a:pt x="153" y="135"/>
                  <a:pt x="153" y="135"/>
                  <a:pt x="153" y="135"/>
                </a:cubicBezTo>
                <a:cubicBezTo>
                  <a:pt x="155" y="133"/>
                  <a:pt x="155" y="133"/>
                  <a:pt x="155" y="133"/>
                </a:cubicBezTo>
                <a:cubicBezTo>
                  <a:pt x="156" y="132"/>
                  <a:pt x="156" y="132"/>
                  <a:pt x="156" y="132"/>
                </a:cubicBezTo>
                <a:cubicBezTo>
                  <a:pt x="158" y="130"/>
                  <a:pt x="158" y="130"/>
                  <a:pt x="158" y="130"/>
                </a:cubicBezTo>
                <a:cubicBezTo>
                  <a:pt x="160" y="129"/>
                  <a:pt x="160" y="129"/>
                  <a:pt x="160" y="129"/>
                </a:cubicBezTo>
                <a:cubicBezTo>
                  <a:pt x="161" y="128"/>
                  <a:pt x="161" y="128"/>
                  <a:pt x="161" y="128"/>
                </a:cubicBezTo>
                <a:cubicBezTo>
                  <a:pt x="164" y="126"/>
                  <a:pt x="164" y="126"/>
                  <a:pt x="164" y="126"/>
                </a:cubicBezTo>
                <a:cubicBezTo>
                  <a:pt x="164" y="126"/>
                  <a:pt x="164" y="126"/>
                  <a:pt x="164" y="126"/>
                </a:cubicBezTo>
                <a:cubicBezTo>
                  <a:pt x="164" y="126"/>
                  <a:pt x="164" y="126"/>
                  <a:pt x="164" y="126"/>
                </a:cubicBezTo>
                <a:cubicBezTo>
                  <a:pt x="165" y="125"/>
                  <a:pt x="165" y="125"/>
                  <a:pt x="165" y="125"/>
                </a:cubicBezTo>
                <a:cubicBezTo>
                  <a:pt x="167" y="124"/>
                  <a:pt x="167" y="124"/>
                  <a:pt x="167" y="124"/>
                </a:cubicBezTo>
                <a:cubicBezTo>
                  <a:pt x="169" y="122"/>
                  <a:pt x="169" y="122"/>
                  <a:pt x="169" y="122"/>
                </a:cubicBezTo>
                <a:cubicBezTo>
                  <a:pt x="171" y="121"/>
                  <a:pt x="171" y="121"/>
                  <a:pt x="171" y="121"/>
                </a:cubicBezTo>
                <a:cubicBezTo>
                  <a:pt x="172" y="120"/>
                  <a:pt x="172" y="120"/>
                  <a:pt x="172" y="120"/>
                </a:cubicBezTo>
                <a:cubicBezTo>
                  <a:pt x="175" y="119"/>
                  <a:pt x="175" y="119"/>
                  <a:pt x="175" y="119"/>
                </a:cubicBezTo>
                <a:cubicBezTo>
                  <a:pt x="175" y="118"/>
                  <a:pt x="175" y="118"/>
                  <a:pt x="175" y="118"/>
                </a:cubicBezTo>
                <a:cubicBezTo>
                  <a:pt x="175" y="118"/>
                  <a:pt x="175" y="118"/>
                  <a:pt x="175" y="118"/>
                </a:cubicBezTo>
                <a:cubicBezTo>
                  <a:pt x="175" y="118"/>
                  <a:pt x="175" y="118"/>
                  <a:pt x="175" y="118"/>
                </a:cubicBezTo>
                <a:cubicBezTo>
                  <a:pt x="178" y="116"/>
                  <a:pt x="178" y="116"/>
                  <a:pt x="178" y="116"/>
                </a:cubicBezTo>
                <a:cubicBezTo>
                  <a:pt x="180" y="115"/>
                  <a:pt x="180" y="115"/>
                  <a:pt x="180" y="115"/>
                </a:cubicBezTo>
                <a:cubicBezTo>
                  <a:pt x="182" y="114"/>
                  <a:pt x="182" y="114"/>
                  <a:pt x="182" y="114"/>
                </a:cubicBezTo>
                <a:cubicBezTo>
                  <a:pt x="183" y="114"/>
                  <a:pt x="183" y="114"/>
                  <a:pt x="183" y="114"/>
                </a:cubicBezTo>
                <a:cubicBezTo>
                  <a:pt x="183" y="114"/>
                  <a:pt x="183" y="114"/>
                  <a:pt x="183" y="114"/>
                </a:cubicBezTo>
                <a:cubicBezTo>
                  <a:pt x="183" y="113"/>
                  <a:pt x="183" y="113"/>
                  <a:pt x="183" y="113"/>
                </a:cubicBezTo>
                <a:cubicBezTo>
                  <a:pt x="185" y="112"/>
                  <a:pt x="185" y="112"/>
                  <a:pt x="185" y="112"/>
                </a:cubicBezTo>
                <a:cubicBezTo>
                  <a:pt x="187" y="111"/>
                  <a:pt x="187" y="111"/>
                  <a:pt x="187" y="111"/>
                </a:cubicBezTo>
                <a:cubicBezTo>
                  <a:pt x="190" y="110"/>
                  <a:pt x="190" y="110"/>
                  <a:pt x="190" y="110"/>
                </a:cubicBezTo>
                <a:cubicBezTo>
                  <a:pt x="190" y="109"/>
                  <a:pt x="190" y="109"/>
                  <a:pt x="190" y="109"/>
                </a:cubicBezTo>
                <a:cubicBezTo>
                  <a:pt x="190" y="109"/>
                  <a:pt x="190" y="109"/>
                  <a:pt x="190" y="109"/>
                </a:cubicBezTo>
                <a:cubicBezTo>
                  <a:pt x="191" y="109"/>
                  <a:pt x="191" y="109"/>
                  <a:pt x="191" y="109"/>
                </a:cubicBezTo>
                <a:cubicBezTo>
                  <a:pt x="192" y="109"/>
                  <a:pt x="193" y="108"/>
                  <a:pt x="193" y="108"/>
                </a:cubicBezTo>
                <a:cubicBezTo>
                  <a:pt x="195" y="107"/>
                  <a:pt x="195" y="107"/>
                  <a:pt x="195" y="107"/>
                </a:cubicBezTo>
                <a:cubicBezTo>
                  <a:pt x="198" y="106"/>
                  <a:pt x="198" y="106"/>
                  <a:pt x="198" y="106"/>
                </a:cubicBezTo>
                <a:cubicBezTo>
                  <a:pt x="199" y="105"/>
                  <a:pt x="199" y="105"/>
                  <a:pt x="199" y="105"/>
                </a:cubicBezTo>
                <a:cubicBezTo>
                  <a:pt x="200" y="105"/>
                  <a:pt x="201" y="104"/>
                  <a:pt x="202" y="104"/>
                </a:cubicBezTo>
                <a:cubicBezTo>
                  <a:pt x="202" y="104"/>
                  <a:pt x="202" y="104"/>
                  <a:pt x="202" y="104"/>
                </a:cubicBezTo>
                <a:cubicBezTo>
                  <a:pt x="202" y="104"/>
                  <a:pt x="202" y="104"/>
                  <a:pt x="202" y="104"/>
                </a:cubicBezTo>
                <a:cubicBezTo>
                  <a:pt x="203" y="104"/>
                  <a:pt x="203" y="104"/>
                  <a:pt x="203" y="104"/>
                </a:cubicBezTo>
                <a:cubicBezTo>
                  <a:pt x="204" y="103"/>
                  <a:pt x="205" y="103"/>
                  <a:pt x="206" y="102"/>
                </a:cubicBezTo>
                <a:cubicBezTo>
                  <a:pt x="207" y="102"/>
                  <a:pt x="207" y="102"/>
                  <a:pt x="207" y="102"/>
                </a:cubicBezTo>
                <a:cubicBezTo>
                  <a:pt x="210" y="101"/>
                  <a:pt x="210" y="101"/>
                  <a:pt x="210" y="101"/>
                </a:cubicBezTo>
                <a:cubicBezTo>
                  <a:pt x="211" y="101"/>
                  <a:pt x="211" y="101"/>
                  <a:pt x="211" y="101"/>
                </a:cubicBezTo>
                <a:cubicBezTo>
                  <a:pt x="211" y="101"/>
                  <a:pt x="211" y="101"/>
                  <a:pt x="211" y="101"/>
                </a:cubicBezTo>
                <a:cubicBezTo>
                  <a:pt x="211" y="100"/>
                  <a:pt x="211" y="100"/>
                  <a:pt x="211" y="100"/>
                </a:cubicBezTo>
                <a:cubicBezTo>
                  <a:pt x="212" y="100"/>
                  <a:pt x="213" y="100"/>
                  <a:pt x="214" y="99"/>
                </a:cubicBezTo>
                <a:cubicBezTo>
                  <a:pt x="215" y="99"/>
                  <a:pt x="215" y="99"/>
                  <a:pt x="215" y="99"/>
                </a:cubicBezTo>
                <a:cubicBezTo>
                  <a:pt x="215" y="99"/>
                  <a:pt x="215" y="99"/>
                  <a:pt x="215" y="99"/>
                </a:cubicBezTo>
                <a:cubicBezTo>
                  <a:pt x="215" y="99"/>
                  <a:pt x="215" y="99"/>
                  <a:pt x="215" y="99"/>
                </a:cubicBezTo>
                <a:cubicBezTo>
                  <a:pt x="216" y="99"/>
                  <a:pt x="217" y="98"/>
                  <a:pt x="218" y="98"/>
                </a:cubicBezTo>
                <a:cubicBezTo>
                  <a:pt x="220" y="97"/>
                  <a:pt x="220" y="97"/>
                  <a:pt x="220" y="97"/>
                </a:cubicBezTo>
                <a:cubicBezTo>
                  <a:pt x="223" y="97"/>
                  <a:pt x="223" y="97"/>
                  <a:pt x="223" y="97"/>
                </a:cubicBezTo>
                <a:cubicBezTo>
                  <a:pt x="224" y="96"/>
                  <a:pt x="224" y="96"/>
                  <a:pt x="224" y="96"/>
                </a:cubicBezTo>
                <a:cubicBezTo>
                  <a:pt x="225" y="96"/>
                  <a:pt x="226" y="96"/>
                  <a:pt x="228" y="95"/>
                </a:cubicBezTo>
                <a:cubicBezTo>
                  <a:pt x="228" y="95"/>
                  <a:pt x="228" y="95"/>
                  <a:pt x="228" y="95"/>
                </a:cubicBezTo>
                <a:cubicBezTo>
                  <a:pt x="228" y="95"/>
                  <a:pt x="228" y="95"/>
                  <a:pt x="228" y="95"/>
                </a:cubicBezTo>
                <a:cubicBezTo>
                  <a:pt x="228" y="95"/>
                  <a:pt x="228" y="95"/>
                  <a:pt x="228" y="95"/>
                </a:cubicBezTo>
                <a:cubicBezTo>
                  <a:pt x="229" y="95"/>
                  <a:pt x="231" y="94"/>
                  <a:pt x="232" y="94"/>
                </a:cubicBezTo>
                <a:cubicBezTo>
                  <a:pt x="232" y="94"/>
                  <a:pt x="232" y="94"/>
                  <a:pt x="232" y="94"/>
                </a:cubicBezTo>
                <a:cubicBezTo>
                  <a:pt x="232" y="94"/>
                  <a:pt x="232" y="94"/>
                  <a:pt x="232" y="94"/>
                </a:cubicBezTo>
                <a:cubicBezTo>
                  <a:pt x="232" y="94"/>
                  <a:pt x="232" y="94"/>
                  <a:pt x="232" y="94"/>
                </a:cubicBezTo>
                <a:cubicBezTo>
                  <a:pt x="234" y="94"/>
                  <a:pt x="235" y="93"/>
                  <a:pt x="237" y="93"/>
                </a:cubicBezTo>
                <a:cubicBezTo>
                  <a:pt x="238" y="93"/>
                  <a:pt x="240" y="93"/>
                  <a:pt x="241" y="92"/>
                </a:cubicBezTo>
                <a:cubicBezTo>
                  <a:pt x="243" y="92"/>
                  <a:pt x="244" y="92"/>
                  <a:pt x="245" y="92"/>
                </a:cubicBezTo>
                <a:cubicBezTo>
                  <a:pt x="246" y="92"/>
                  <a:pt x="246" y="92"/>
                  <a:pt x="246" y="92"/>
                </a:cubicBezTo>
                <a:cubicBezTo>
                  <a:pt x="246" y="92"/>
                  <a:pt x="246" y="92"/>
                  <a:pt x="246" y="92"/>
                </a:cubicBezTo>
                <a:cubicBezTo>
                  <a:pt x="246" y="92"/>
                  <a:pt x="246" y="92"/>
                  <a:pt x="246" y="92"/>
                </a:cubicBezTo>
                <a:cubicBezTo>
                  <a:pt x="247" y="91"/>
                  <a:pt x="249" y="91"/>
                  <a:pt x="250" y="91"/>
                </a:cubicBezTo>
                <a:cubicBezTo>
                  <a:pt x="250" y="91"/>
                  <a:pt x="250" y="91"/>
                  <a:pt x="250" y="91"/>
                </a:cubicBezTo>
                <a:cubicBezTo>
                  <a:pt x="250" y="91"/>
                  <a:pt x="250" y="91"/>
                  <a:pt x="250" y="91"/>
                </a:cubicBezTo>
                <a:cubicBezTo>
                  <a:pt x="250" y="91"/>
                  <a:pt x="250" y="91"/>
                  <a:pt x="250" y="91"/>
                </a:cubicBezTo>
                <a:cubicBezTo>
                  <a:pt x="252" y="91"/>
                  <a:pt x="253" y="91"/>
                  <a:pt x="255" y="90"/>
                </a:cubicBezTo>
                <a:cubicBezTo>
                  <a:pt x="255" y="90"/>
                  <a:pt x="255" y="90"/>
                  <a:pt x="255" y="90"/>
                </a:cubicBezTo>
                <a:cubicBezTo>
                  <a:pt x="255" y="90"/>
                  <a:pt x="255" y="90"/>
                  <a:pt x="255" y="90"/>
                </a:cubicBezTo>
                <a:cubicBezTo>
                  <a:pt x="255" y="90"/>
                  <a:pt x="255" y="90"/>
                  <a:pt x="255" y="90"/>
                </a:cubicBezTo>
                <a:cubicBezTo>
                  <a:pt x="256" y="90"/>
                  <a:pt x="258" y="90"/>
                  <a:pt x="259" y="90"/>
                </a:cubicBezTo>
                <a:cubicBezTo>
                  <a:pt x="261" y="90"/>
                  <a:pt x="262" y="90"/>
                  <a:pt x="264" y="90"/>
                </a:cubicBezTo>
                <a:cubicBezTo>
                  <a:pt x="266" y="90"/>
                  <a:pt x="267" y="90"/>
                  <a:pt x="269" y="89"/>
                </a:cubicBezTo>
                <a:cubicBezTo>
                  <a:pt x="270" y="89"/>
                  <a:pt x="272" y="89"/>
                  <a:pt x="273" y="89"/>
                </a:cubicBezTo>
                <a:close/>
                <a:moveTo>
                  <a:pt x="267" y="121"/>
                </a:moveTo>
                <a:cubicBezTo>
                  <a:pt x="258" y="121"/>
                  <a:pt x="249" y="122"/>
                  <a:pt x="240" y="124"/>
                </a:cubicBezTo>
                <a:cubicBezTo>
                  <a:pt x="232" y="132"/>
                  <a:pt x="224" y="143"/>
                  <a:pt x="218" y="156"/>
                </a:cubicBezTo>
                <a:cubicBezTo>
                  <a:pt x="216" y="160"/>
                  <a:pt x="214" y="164"/>
                  <a:pt x="212" y="168"/>
                </a:cubicBezTo>
                <a:cubicBezTo>
                  <a:pt x="230" y="167"/>
                  <a:pt x="248" y="166"/>
                  <a:pt x="267" y="166"/>
                </a:cubicBezTo>
                <a:cubicBezTo>
                  <a:pt x="267" y="121"/>
                  <a:pt x="267" y="121"/>
                  <a:pt x="267" y="121"/>
                </a:cubicBezTo>
                <a:close/>
                <a:moveTo>
                  <a:pt x="218" y="131"/>
                </a:moveTo>
                <a:cubicBezTo>
                  <a:pt x="195" y="140"/>
                  <a:pt x="174" y="155"/>
                  <a:pt x="158" y="174"/>
                </a:cubicBezTo>
                <a:cubicBezTo>
                  <a:pt x="170" y="172"/>
                  <a:pt x="183" y="170"/>
                  <a:pt x="198" y="169"/>
                </a:cubicBezTo>
                <a:cubicBezTo>
                  <a:pt x="201" y="162"/>
                  <a:pt x="204" y="156"/>
                  <a:pt x="207" y="150"/>
                </a:cubicBezTo>
                <a:cubicBezTo>
                  <a:pt x="210" y="143"/>
                  <a:pt x="214" y="137"/>
                  <a:pt x="218" y="131"/>
                </a:cubicBezTo>
                <a:close/>
                <a:moveTo>
                  <a:pt x="147" y="188"/>
                </a:moveTo>
                <a:cubicBezTo>
                  <a:pt x="132" y="211"/>
                  <a:pt x="123" y="237"/>
                  <a:pt x="122" y="266"/>
                </a:cubicBezTo>
                <a:cubicBezTo>
                  <a:pt x="180" y="266"/>
                  <a:pt x="180" y="266"/>
                  <a:pt x="180" y="266"/>
                </a:cubicBezTo>
                <a:cubicBezTo>
                  <a:pt x="180" y="235"/>
                  <a:pt x="186" y="206"/>
                  <a:pt x="194" y="181"/>
                </a:cubicBezTo>
                <a:cubicBezTo>
                  <a:pt x="175" y="183"/>
                  <a:pt x="158" y="185"/>
                  <a:pt x="147" y="188"/>
                </a:cubicBezTo>
                <a:close/>
                <a:moveTo>
                  <a:pt x="122" y="278"/>
                </a:moveTo>
                <a:cubicBezTo>
                  <a:pt x="123" y="307"/>
                  <a:pt x="132" y="333"/>
                  <a:pt x="147" y="355"/>
                </a:cubicBezTo>
                <a:cubicBezTo>
                  <a:pt x="158" y="358"/>
                  <a:pt x="175" y="361"/>
                  <a:pt x="194" y="362"/>
                </a:cubicBezTo>
                <a:cubicBezTo>
                  <a:pt x="186" y="337"/>
                  <a:pt x="180" y="308"/>
                  <a:pt x="180" y="278"/>
                </a:cubicBezTo>
                <a:cubicBezTo>
                  <a:pt x="122" y="278"/>
                  <a:pt x="122" y="278"/>
                  <a:pt x="122" y="278"/>
                </a:cubicBezTo>
                <a:close/>
                <a:moveTo>
                  <a:pt x="158" y="370"/>
                </a:moveTo>
                <a:cubicBezTo>
                  <a:pt x="174" y="389"/>
                  <a:pt x="195" y="404"/>
                  <a:pt x="218" y="413"/>
                </a:cubicBezTo>
                <a:cubicBezTo>
                  <a:pt x="214" y="407"/>
                  <a:pt x="210" y="400"/>
                  <a:pt x="207" y="393"/>
                </a:cubicBezTo>
                <a:cubicBezTo>
                  <a:pt x="204" y="388"/>
                  <a:pt x="201" y="381"/>
                  <a:pt x="198" y="375"/>
                </a:cubicBezTo>
                <a:cubicBezTo>
                  <a:pt x="183" y="374"/>
                  <a:pt x="170" y="372"/>
                  <a:pt x="158" y="370"/>
                </a:cubicBezTo>
                <a:close/>
                <a:moveTo>
                  <a:pt x="240" y="419"/>
                </a:moveTo>
                <a:cubicBezTo>
                  <a:pt x="249" y="421"/>
                  <a:pt x="258" y="423"/>
                  <a:pt x="267" y="423"/>
                </a:cubicBezTo>
                <a:cubicBezTo>
                  <a:pt x="267" y="378"/>
                  <a:pt x="267" y="378"/>
                  <a:pt x="267" y="378"/>
                </a:cubicBezTo>
                <a:cubicBezTo>
                  <a:pt x="248" y="378"/>
                  <a:pt x="230" y="377"/>
                  <a:pt x="212" y="376"/>
                </a:cubicBezTo>
                <a:cubicBezTo>
                  <a:pt x="214" y="380"/>
                  <a:pt x="216" y="384"/>
                  <a:pt x="218" y="388"/>
                </a:cubicBezTo>
                <a:cubicBezTo>
                  <a:pt x="224" y="401"/>
                  <a:pt x="232" y="411"/>
                  <a:pt x="240" y="419"/>
                </a:cubicBezTo>
                <a:close/>
                <a:moveTo>
                  <a:pt x="280" y="423"/>
                </a:moveTo>
                <a:cubicBezTo>
                  <a:pt x="289" y="423"/>
                  <a:pt x="298" y="421"/>
                  <a:pt x="307" y="419"/>
                </a:cubicBezTo>
                <a:cubicBezTo>
                  <a:pt x="315" y="411"/>
                  <a:pt x="322" y="401"/>
                  <a:pt x="329" y="388"/>
                </a:cubicBezTo>
                <a:cubicBezTo>
                  <a:pt x="331" y="384"/>
                  <a:pt x="333" y="380"/>
                  <a:pt x="334" y="376"/>
                </a:cubicBezTo>
                <a:cubicBezTo>
                  <a:pt x="317" y="377"/>
                  <a:pt x="298" y="378"/>
                  <a:pt x="280" y="378"/>
                </a:cubicBezTo>
                <a:cubicBezTo>
                  <a:pt x="280" y="423"/>
                  <a:pt x="280" y="423"/>
                  <a:pt x="280" y="423"/>
                </a:cubicBezTo>
                <a:close/>
                <a:moveTo>
                  <a:pt x="328" y="413"/>
                </a:moveTo>
                <a:cubicBezTo>
                  <a:pt x="352" y="404"/>
                  <a:pt x="372" y="389"/>
                  <a:pt x="389" y="370"/>
                </a:cubicBezTo>
                <a:cubicBezTo>
                  <a:pt x="377" y="372"/>
                  <a:pt x="363" y="374"/>
                  <a:pt x="348" y="375"/>
                </a:cubicBezTo>
                <a:cubicBezTo>
                  <a:pt x="346" y="381"/>
                  <a:pt x="343" y="388"/>
                  <a:pt x="340" y="393"/>
                </a:cubicBezTo>
                <a:cubicBezTo>
                  <a:pt x="336" y="400"/>
                  <a:pt x="332" y="407"/>
                  <a:pt x="328" y="413"/>
                </a:cubicBezTo>
                <a:close/>
                <a:moveTo>
                  <a:pt x="399" y="355"/>
                </a:moveTo>
                <a:cubicBezTo>
                  <a:pt x="414" y="333"/>
                  <a:pt x="423" y="307"/>
                  <a:pt x="424" y="278"/>
                </a:cubicBezTo>
                <a:cubicBezTo>
                  <a:pt x="367" y="278"/>
                  <a:pt x="367" y="278"/>
                  <a:pt x="367" y="278"/>
                </a:cubicBezTo>
                <a:cubicBezTo>
                  <a:pt x="366" y="308"/>
                  <a:pt x="361" y="337"/>
                  <a:pt x="353" y="362"/>
                </a:cubicBezTo>
                <a:cubicBezTo>
                  <a:pt x="372" y="361"/>
                  <a:pt x="388" y="358"/>
                  <a:pt x="399" y="355"/>
                </a:cubicBezTo>
                <a:close/>
                <a:moveTo>
                  <a:pt x="424" y="266"/>
                </a:moveTo>
                <a:cubicBezTo>
                  <a:pt x="423" y="237"/>
                  <a:pt x="414" y="211"/>
                  <a:pt x="399" y="188"/>
                </a:cubicBezTo>
                <a:cubicBezTo>
                  <a:pt x="388" y="185"/>
                  <a:pt x="372" y="183"/>
                  <a:pt x="353" y="181"/>
                </a:cubicBezTo>
                <a:cubicBezTo>
                  <a:pt x="361" y="206"/>
                  <a:pt x="366" y="235"/>
                  <a:pt x="367" y="266"/>
                </a:cubicBezTo>
                <a:cubicBezTo>
                  <a:pt x="424" y="266"/>
                  <a:pt x="424" y="266"/>
                  <a:pt x="424" y="266"/>
                </a:cubicBezTo>
                <a:close/>
                <a:moveTo>
                  <a:pt x="389" y="174"/>
                </a:moveTo>
                <a:cubicBezTo>
                  <a:pt x="372" y="155"/>
                  <a:pt x="352" y="140"/>
                  <a:pt x="328" y="131"/>
                </a:cubicBezTo>
                <a:cubicBezTo>
                  <a:pt x="332" y="137"/>
                  <a:pt x="336" y="143"/>
                  <a:pt x="340" y="150"/>
                </a:cubicBezTo>
                <a:cubicBezTo>
                  <a:pt x="343" y="156"/>
                  <a:pt x="346" y="162"/>
                  <a:pt x="348" y="169"/>
                </a:cubicBezTo>
                <a:cubicBezTo>
                  <a:pt x="363" y="170"/>
                  <a:pt x="377" y="172"/>
                  <a:pt x="389" y="174"/>
                </a:cubicBezTo>
                <a:close/>
                <a:moveTo>
                  <a:pt x="307" y="124"/>
                </a:moveTo>
                <a:cubicBezTo>
                  <a:pt x="298" y="122"/>
                  <a:pt x="289" y="121"/>
                  <a:pt x="280" y="121"/>
                </a:cubicBezTo>
                <a:cubicBezTo>
                  <a:pt x="280" y="166"/>
                  <a:pt x="280" y="166"/>
                  <a:pt x="280" y="166"/>
                </a:cubicBezTo>
                <a:cubicBezTo>
                  <a:pt x="298" y="166"/>
                  <a:pt x="317" y="167"/>
                  <a:pt x="334" y="168"/>
                </a:cubicBezTo>
                <a:cubicBezTo>
                  <a:pt x="333" y="164"/>
                  <a:pt x="331" y="160"/>
                  <a:pt x="329" y="156"/>
                </a:cubicBezTo>
                <a:cubicBezTo>
                  <a:pt x="322" y="143"/>
                  <a:pt x="315" y="132"/>
                  <a:pt x="307" y="124"/>
                </a:cubicBezTo>
                <a:close/>
                <a:moveTo>
                  <a:pt x="471" y="236"/>
                </a:moveTo>
                <a:cubicBezTo>
                  <a:pt x="547" y="274"/>
                  <a:pt x="547" y="274"/>
                  <a:pt x="547" y="274"/>
                </a:cubicBezTo>
                <a:cubicBezTo>
                  <a:pt x="470" y="311"/>
                  <a:pt x="470" y="311"/>
                  <a:pt x="470" y="311"/>
                </a:cubicBezTo>
                <a:cubicBezTo>
                  <a:pt x="473" y="298"/>
                  <a:pt x="474" y="285"/>
                  <a:pt x="474" y="272"/>
                </a:cubicBezTo>
                <a:cubicBezTo>
                  <a:pt x="474" y="260"/>
                  <a:pt x="473" y="248"/>
                  <a:pt x="471" y="236"/>
                </a:cubicBezTo>
                <a:close/>
                <a:moveTo>
                  <a:pt x="312" y="469"/>
                </a:moveTo>
                <a:cubicBezTo>
                  <a:pt x="273" y="547"/>
                  <a:pt x="273" y="547"/>
                  <a:pt x="273" y="547"/>
                </a:cubicBezTo>
                <a:cubicBezTo>
                  <a:pt x="235" y="469"/>
                  <a:pt x="235" y="469"/>
                  <a:pt x="235" y="469"/>
                </a:cubicBezTo>
                <a:cubicBezTo>
                  <a:pt x="236" y="469"/>
                  <a:pt x="236" y="469"/>
                  <a:pt x="236" y="469"/>
                </a:cubicBezTo>
                <a:cubicBezTo>
                  <a:pt x="248" y="472"/>
                  <a:pt x="261" y="473"/>
                  <a:pt x="273" y="473"/>
                </a:cubicBezTo>
                <a:cubicBezTo>
                  <a:pt x="286" y="473"/>
                  <a:pt x="298" y="472"/>
                  <a:pt x="311" y="469"/>
                </a:cubicBezTo>
                <a:cubicBezTo>
                  <a:pt x="312" y="469"/>
                  <a:pt x="312" y="469"/>
                  <a:pt x="312" y="469"/>
                </a:cubicBezTo>
                <a:close/>
                <a:moveTo>
                  <a:pt x="75" y="236"/>
                </a:moveTo>
                <a:cubicBezTo>
                  <a:pt x="0" y="274"/>
                  <a:pt x="0" y="274"/>
                  <a:pt x="0" y="274"/>
                </a:cubicBezTo>
                <a:cubicBezTo>
                  <a:pt x="76" y="311"/>
                  <a:pt x="76" y="311"/>
                  <a:pt x="76" y="311"/>
                </a:cubicBezTo>
                <a:cubicBezTo>
                  <a:pt x="74" y="298"/>
                  <a:pt x="72" y="285"/>
                  <a:pt x="72" y="272"/>
                </a:cubicBezTo>
                <a:cubicBezTo>
                  <a:pt x="72" y="260"/>
                  <a:pt x="73" y="248"/>
                  <a:pt x="75" y="236"/>
                </a:cubicBezTo>
                <a:close/>
                <a:moveTo>
                  <a:pt x="310" y="74"/>
                </a:moveTo>
                <a:cubicBezTo>
                  <a:pt x="273" y="0"/>
                  <a:pt x="273" y="0"/>
                  <a:pt x="273" y="0"/>
                </a:cubicBezTo>
                <a:cubicBezTo>
                  <a:pt x="237" y="74"/>
                  <a:pt x="237" y="74"/>
                  <a:pt x="237" y="74"/>
                </a:cubicBezTo>
                <a:cubicBezTo>
                  <a:pt x="249" y="72"/>
                  <a:pt x="261" y="71"/>
                  <a:pt x="273" y="71"/>
                </a:cubicBezTo>
                <a:cubicBezTo>
                  <a:pt x="286" y="71"/>
                  <a:pt x="298" y="72"/>
                  <a:pt x="310" y="74"/>
                </a:cubicBezTo>
                <a:close/>
                <a:moveTo>
                  <a:pt x="192" y="266"/>
                </a:moveTo>
                <a:cubicBezTo>
                  <a:pt x="267" y="266"/>
                  <a:pt x="267" y="266"/>
                  <a:pt x="267" y="266"/>
                </a:cubicBezTo>
                <a:cubicBezTo>
                  <a:pt x="267" y="178"/>
                  <a:pt x="267" y="178"/>
                  <a:pt x="267" y="178"/>
                </a:cubicBezTo>
                <a:cubicBezTo>
                  <a:pt x="246" y="178"/>
                  <a:pt x="226" y="179"/>
                  <a:pt x="207" y="180"/>
                </a:cubicBezTo>
                <a:cubicBezTo>
                  <a:pt x="198" y="205"/>
                  <a:pt x="193" y="235"/>
                  <a:pt x="192" y="266"/>
                </a:cubicBezTo>
                <a:close/>
                <a:moveTo>
                  <a:pt x="280" y="266"/>
                </a:moveTo>
                <a:cubicBezTo>
                  <a:pt x="355" y="266"/>
                  <a:pt x="355" y="266"/>
                  <a:pt x="355" y="266"/>
                </a:cubicBezTo>
                <a:cubicBezTo>
                  <a:pt x="354" y="235"/>
                  <a:pt x="348" y="205"/>
                  <a:pt x="339" y="180"/>
                </a:cubicBezTo>
                <a:cubicBezTo>
                  <a:pt x="321" y="179"/>
                  <a:pt x="300" y="178"/>
                  <a:pt x="280" y="178"/>
                </a:cubicBezTo>
                <a:cubicBezTo>
                  <a:pt x="280" y="266"/>
                  <a:pt x="280" y="266"/>
                  <a:pt x="280" y="266"/>
                </a:cubicBezTo>
                <a:close/>
                <a:moveTo>
                  <a:pt x="355" y="278"/>
                </a:moveTo>
                <a:cubicBezTo>
                  <a:pt x="280" y="278"/>
                  <a:pt x="280" y="278"/>
                  <a:pt x="280" y="278"/>
                </a:cubicBezTo>
                <a:cubicBezTo>
                  <a:pt x="280" y="366"/>
                  <a:pt x="280" y="366"/>
                  <a:pt x="280" y="366"/>
                </a:cubicBezTo>
                <a:cubicBezTo>
                  <a:pt x="300" y="365"/>
                  <a:pt x="321" y="365"/>
                  <a:pt x="339" y="364"/>
                </a:cubicBezTo>
                <a:cubicBezTo>
                  <a:pt x="348" y="339"/>
                  <a:pt x="354" y="309"/>
                  <a:pt x="355" y="278"/>
                </a:cubicBezTo>
                <a:close/>
                <a:moveTo>
                  <a:pt x="267" y="278"/>
                </a:moveTo>
                <a:cubicBezTo>
                  <a:pt x="192" y="278"/>
                  <a:pt x="192" y="278"/>
                  <a:pt x="192" y="278"/>
                </a:cubicBezTo>
                <a:cubicBezTo>
                  <a:pt x="193" y="309"/>
                  <a:pt x="198" y="339"/>
                  <a:pt x="207" y="364"/>
                </a:cubicBezTo>
                <a:cubicBezTo>
                  <a:pt x="226" y="365"/>
                  <a:pt x="246" y="365"/>
                  <a:pt x="267" y="366"/>
                </a:cubicBezTo>
                <a:lnTo>
                  <a:pt x="267" y="278"/>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grpSp>
        <p:nvGrpSpPr>
          <p:cNvPr id="69" name="组合 68"/>
          <p:cNvGrpSpPr>
            <a:grpSpLocks noChangeAspect="1"/>
          </p:cNvGrpSpPr>
          <p:nvPr/>
        </p:nvGrpSpPr>
        <p:grpSpPr>
          <a:xfrm>
            <a:off x="179512" y="5286316"/>
            <a:ext cx="750409" cy="806980"/>
            <a:chOff x="24855488" y="1968501"/>
            <a:chExt cx="1747837" cy="1879600"/>
          </a:xfrm>
        </p:grpSpPr>
        <p:sp>
          <p:nvSpPr>
            <p:cNvPr id="70" name="Freeform 28"/>
            <p:cNvSpPr>
              <a:spLocks/>
            </p:cNvSpPr>
            <p:nvPr/>
          </p:nvSpPr>
          <p:spPr bwMode="auto">
            <a:xfrm>
              <a:off x="24855488" y="2678113"/>
              <a:ext cx="1747837" cy="577850"/>
            </a:xfrm>
            <a:custGeom>
              <a:avLst/>
              <a:gdLst>
                <a:gd name="T0" fmla="*/ 448 w 466"/>
                <a:gd name="T1" fmla="*/ 5 h 154"/>
                <a:gd name="T2" fmla="*/ 441 w 466"/>
                <a:gd name="T3" fmla="*/ 0 h 154"/>
                <a:gd name="T4" fmla="*/ 269 w 466"/>
                <a:gd name="T5" fmla="*/ 97 h 154"/>
                <a:gd name="T6" fmla="*/ 197 w 466"/>
                <a:gd name="T7" fmla="*/ 97 h 154"/>
                <a:gd name="T8" fmla="*/ 25 w 466"/>
                <a:gd name="T9" fmla="*/ 0 h 154"/>
                <a:gd name="T10" fmla="*/ 18 w 466"/>
                <a:gd name="T11" fmla="*/ 5 h 154"/>
                <a:gd name="T12" fmla="*/ 18 w 466"/>
                <a:gd name="T13" fmla="*/ 41 h 154"/>
                <a:gd name="T14" fmla="*/ 200 w 466"/>
                <a:gd name="T15" fmla="*/ 144 h 154"/>
                <a:gd name="T16" fmla="*/ 265 w 466"/>
                <a:gd name="T17" fmla="*/ 144 h 154"/>
                <a:gd name="T18" fmla="*/ 448 w 466"/>
                <a:gd name="T19" fmla="*/ 41 h 154"/>
                <a:gd name="T20" fmla="*/ 448 w 466"/>
                <a:gd name="T21"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6" h="154">
                  <a:moveTo>
                    <a:pt x="448" y="5"/>
                  </a:moveTo>
                  <a:cubicBezTo>
                    <a:pt x="441" y="0"/>
                    <a:pt x="441" y="0"/>
                    <a:pt x="441" y="0"/>
                  </a:cubicBezTo>
                  <a:cubicBezTo>
                    <a:pt x="269" y="97"/>
                    <a:pt x="269" y="97"/>
                    <a:pt x="269" y="97"/>
                  </a:cubicBezTo>
                  <a:cubicBezTo>
                    <a:pt x="249" y="108"/>
                    <a:pt x="217" y="108"/>
                    <a:pt x="197" y="97"/>
                  </a:cubicBezTo>
                  <a:cubicBezTo>
                    <a:pt x="25" y="0"/>
                    <a:pt x="25" y="0"/>
                    <a:pt x="25" y="0"/>
                  </a:cubicBezTo>
                  <a:cubicBezTo>
                    <a:pt x="18" y="5"/>
                    <a:pt x="18" y="5"/>
                    <a:pt x="18" y="5"/>
                  </a:cubicBezTo>
                  <a:cubicBezTo>
                    <a:pt x="0" y="15"/>
                    <a:pt x="0" y="31"/>
                    <a:pt x="18" y="41"/>
                  </a:cubicBezTo>
                  <a:cubicBezTo>
                    <a:pt x="200" y="144"/>
                    <a:pt x="200" y="144"/>
                    <a:pt x="200" y="144"/>
                  </a:cubicBezTo>
                  <a:cubicBezTo>
                    <a:pt x="218" y="154"/>
                    <a:pt x="247" y="154"/>
                    <a:pt x="265" y="144"/>
                  </a:cubicBezTo>
                  <a:cubicBezTo>
                    <a:pt x="448" y="41"/>
                    <a:pt x="448" y="41"/>
                    <a:pt x="448" y="41"/>
                  </a:cubicBezTo>
                  <a:cubicBezTo>
                    <a:pt x="466" y="31"/>
                    <a:pt x="466" y="15"/>
                    <a:pt x="448" y="5"/>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71" name="Freeform 29"/>
            <p:cNvSpPr>
              <a:spLocks/>
            </p:cNvSpPr>
            <p:nvPr/>
          </p:nvSpPr>
          <p:spPr bwMode="auto">
            <a:xfrm>
              <a:off x="24855488" y="2978151"/>
              <a:ext cx="1747837" cy="577850"/>
            </a:xfrm>
            <a:custGeom>
              <a:avLst/>
              <a:gdLst>
                <a:gd name="T0" fmla="*/ 448 w 466"/>
                <a:gd name="T1" fmla="*/ 4 h 154"/>
                <a:gd name="T2" fmla="*/ 441 w 466"/>
                <a:gd name="T3" fmla="*/ 0 h 154"/>
                <a:gd name="T4" fmla="*/ 269 w 466"/>
                <a:gd name="T5" fmla="*/ 97 h 154"/>
                <a:gd name="T6" fmla="*/ 197 w 466"/>
                <a:gd name="T7" fmla="*/ 97 h 154"/>
                <a:gd name="T8" fmla="*/ 25 w 466"/>
                <a:gd name="T9" fmla="*/ 0 h 154"/>
                <a:gd name="T10" fmla="*/ 18 w 466"/>
                <a:gd name="T11" fmla="*/ 4 h 154"/>
                <a:gd name="T12" fmla="*/ 18 w 466"/>
                <a:gd name="T13" fmla="*/ 41 h 154"/>
                <a:gd name="T14" fmla="*/ 200 w 466"/>
                <a:gd name="T15" fmla="*/ 143 h 154"/>
                <a:gd name="T16" fmla="*/ 265 w 466"/>
                <a:gd name="T17" fmla="*/ 143 h 154"/>
                <a:gd name="T18" fmla="*/ 448 w 466"/>
                <a:gd name="T19" fmla="*/ 41 h 154"/>
                <a:gd name="T20" fmla="*/ 448 w 466"/>
                <a:gd name="T21" fmla="*/ 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6" h="154">
                  <a:moveTo>
                    <a:pt x="448" y="4"/>
                  </a:moveTo>
                  <a:cubicBezTo>
                    <a:pt x="441" y="0"/>
                    <a:pt x="441" y="0"/>
                    <a:pt x="441" y="0"/>
                  </a:cubicBezTo>
                  <a:cubicBezTo>
                    <a:pt x="269" y="97"/>
                    <a:pt x="269" y="97"/>
                    <a:pt x="269" y="97"/>
                  </a:cubicBezTo>
                  <a:cubicBezTo>
                    <a:pt x="249" y="108"/>
                    <a:pt x="217" y="108"/>
                    <a:pt x="197" y="97"/>
                  </a:cubicBezTo>
                  <a:cubicBezTo>
                    <a:pt x="25" y="0"/>
                    <a:pt x="25" y="0"/>
                    <a:pt x="25" y="0"/>
                  </a:cubicBezTo>
                  <a:cubicBezTo>
                    <a:pt x="18" y="4"/>
                    <a:pt x="18" y="4"/>
                    <a:pt x="18" y="4"/>
                  </a:cubicBezTo>
                  <a:cubicBezTo>
                    <a:pt x="0" y="14"/>
                    <a:pt x="0" y="31"/>
                    <a:pt x="18" y="41"/>
                  </a:cubicBezTo>
                  <a:cubicBezTo>
                    <a:pt x="200" y="143"/>
                    <a:pt x="200" y="143"/>
                    <a:pt x="200" y="143"/>
                  </a:cubicBezTo>
                  <a:cubicBezTo>
                    <a:pt x="218" y="154"/>
                    <a:pt x="247" y="154"/>
                    <a:pt x="265" y="143"/>
                  </a:cubicBezTo>
                  <a:cubicBezTo>
                    <a:pt x="448" y="41"/>
                    <a:pt x="448" y="41"/>
                    <a:pt x="448" y="41"/>
                  </a:cubicBezTo>
                  <a:cubicBezTo>
                    <a:pt x="466" y="31"/>
                    <a:pt x="466" y="14"/>
                    <a:pt x="448" y="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72" name="Freeform 30"/>
            <p:cNvSpPr>
              <a:spLocks/>
            </p:cNvSpPr>
            <p:nvPr/>
          </p:nvSpPr>
          <p:spPr bwMode="auto">
            <a:xfrm>
              <a:off x="24855488" y="3273426"/>
              <a:ext cx="1747837" cy="574675"/>
            </a:xfrm>
            <a:custGeom>
              <a:avLst/>
              <a:gdLst>
                <a:gd name="T0" fmla="*/ 448 w 466"/>
                <a:gd name="T1" fmla="*/ 4 h 153"/>
                <a:gd name="T2" fmla="*/ 441 w 466"/>
                <a:gd name="T3" fmla="*/ 0 h 153"/>
                <a:gd name="T4" fmla="*/ 269 w 466"/>
                <a:gd name="T5" fmla="*/ 97 h 153"/>
                <a:gd name="T6" fmla="*/ 197 w 466"/>
                <a:gd name="T7" fmla="*/ 97 h 153"/>
                <a:gd name="T8" fmla="*/ 25 w 466"/>
                <a:gd name="T9" fmla="*/ 0 h 153"/>
                <a:gd name="T10" fmla="*/ 18 w 466"/>
                <a:gd name="T11" fmla="*/ 4 h 153"/>
                <a:gd name="T12" fmla="*/ 18 w 466"/>
                <a:gd name="T13" fmla="*/ 41 h 153"/>
                <a:gd name="T14" fmla="*/ 200 w 466"/>
                <a:gd name="T15" fmla="*/ 143 h 153"/>
                <a:gd name="T16" fmla="*/ 265 w 466"/>
                <a:gd name="T17" fmla="*/ 143 h 153"/>
                <a:gd name="T18" fmla="*/ 448 w 466"/>
                <a:gd name="T19" fmla="*/ 41 h 153"/>
                <a:gd name="T20" fmla="*/ 448 w 466"/>
                <a:gd name="T21" fmla="*/ 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6" h="153">
                  <a:moveTo>
                    <a:pt x="448" y="4"/>
                  </a:moveTo>
                  <a:cubicBezTo>
                    <a:pt x="441" y="0"/>
                    <a:pt x="441" y="0"/>
                    <a:pt x="441" y="0"/>
                  </a:cubicBezTo>
                  <a:cubicBezTo>
                    <a:pt x="269" y="97"/>
                    <a:pt x="269" y="97"/>
                    <a:pt x="269" y="97"/>
                  </a:cubicBezTo>
                  <a:cubicBezTo>
                    <a:pt x="249" y="108"/>
                    <a:pt x="217" y="108"/>
                    <a:pt x="197" y="97"/>
                  </a:cubicBezTo>
                  <a:cubicBezTo>
                    <a:pt x="25" y="0"/>
                    <a:pt x="25" y="0"/>
                    <a:pt x="25" y="0"/>
                  </a:cubicBezTo>
                  <a:cubicBezTo>
                    <a:pt x="18" y="4"/>
                    <a:pt x="18" y="4"/>
                    <a:pt x="18" y="4"/>
                  </a:cubicBezTo>
                  <a:cubicBezTo>
                    <a:pt x="0" y="14"/>
                    <a:pt x="0" y="30"/>
                    <a:pt x="18" y="41"/>
                  </a:cubicBezTo>
                  <a:cubicBezTo>
                    <a:pt x="200" y="143"/>
                    <a:pt x="200" y="143"/>
                    <a:pt x="200" y="143"/>
                  </a:cubicBezTo>
                  <a:cubicBezTo>
                    <a:pt x="218" y="153"/>
                    <a:pt x="247" y="153"/>
                    <a:pt x="265" y="143"/>
                  </a:cubicBezTo>
                  <a:cubicBezTo>
                    <a:pt x="448" y="41"/>
                    <a:pt x="448" y="41"/>
                    <a:pt x="448" y="41"/>
                  </a:cubicBezTo>
                  <a:cubicBezTo>
                    <a:pt x="466" y="30"/>
                    <a:pt x="466" y="14"/>
                    <a:pt x="448" y="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73" name="Freeform 31"/>
            <p:cNvSpPr>
              <a:spLocks noEditPoints="1"/>
            </p:cNvSpPr>
            <p:nvPr/>
          </p:nvSpPr>
          <p:spPr bwMode="auto">
            <a:xfrm>
              <a:off x="24855488" y="1968501"/>
              <a:ext cx="1747837" cy="982663"/>
            </a:xfrm>
            <a:custGeom>
              <a:avLst/>
              <a:gdLst>
                <a:gd name="T0" fmla="*/ 265 w 466"/>
                <a:gd name="T1" fmla="*/ 10 h 262"/>
                <a:gd name="T2" fmla="*/ 18 w 466"/>
                <a:gd name="T3" fmla="*/ 113 h 262"/>
                <a:gd name="T4" fmla="*/ 200 w 466"/>
                <a:gd name="T5" fmla="*/ 252 h 262"/>
                <a:gd name="T6" fmla="*/ 448 w 466"/>
                <a:gd name="T7" fmla="*/ 149 h 262"/>
                <a:gd name="T8" fmla="*/ 319 w 466"/>
                <a:gd name="T9" fmla="*/ 135 h 262"/>
                <a:gd name="T10" fmla="*/ 259 w 466"/>
                <a:gd name="T11" fmla="*/ 128 h 262"/>
                <a:gd name="T12" fmla="*/ 287 w 466"/>
                <a:gd name="T13" fmla="*/ 155 h 262"/>
                <a:gd name="T14" fmla="*/ 303 w 466"/>
                <a:gd name="T15" fmla="*/ 167 h 262"/>
                <a:gd name="T16" fmla="*/ 283 w 466"/>
                <a:gd name="T17" fmla="*/ 157 h 262"/>
                <a:gd name="T18" fmla="*/ 238 w 466"/>
                <a:gd name="T19" fmla="*/ 141 h 262"/>
                <a:gd name="T20" fmla="*/ 250 w 466"/>
                <a:gd name="T21" fmla="*/ 177 h 262"/>
                <a:gd name="T22" fmla="*/ 215 w 466"/>
                <a:gd name="T23" fmla="*/ 177 h 262"/>
                <a:gd name="T24" fmla="*/ 227 w 466"/>
                <a:gd name="T25" fmla="*/ 141 h 262"/>
                <a:gd name="T26" fmla="*/ 182 w 466"/>
                <a:gd name="T27" fmla="*/ 157 h 262"/>
                <a:gd name="T28" fmla="*/ 163 w 466"/>
                <a:gd name="T29" fmla="*/ 167 h 262"/>
                <a:gd name="T30" fmla="*/ 178 w 466"/>
                <a:gd name="T31" fmla="*/ 155 h 262"/>
                <a:gd name="T32" fmla="*/ 206 w 466"/>
                <a:gd name="T33" fmla="*/ 128 h 262"/>
                <a:gd name="T34" fmla="*/ 146 w 466"/>
                <a:gd name="T35" fmla="*/ 135 h 262"/>
                <a:gd name="T36" fmla="*/ 146 w 466"/>
                <a:gd name="T37" fmla="*/ 114 h 262"/>
                <a:gd name="T38" fmla="*/ 206 w 466"/>
                <a:gd name="T39" fmla="*/ 121 h 262"/>
                <a:gd name="T40" fmla="*/ 178 w 466"/>
                <a:gd name="T41" fmla="*/ 94 h 262"/>
                <a:gd name="T42" fmla="*/ 163 w 466"/>
                <a:gd name="T43" fmla="*/ 82 h 262"/>
                <a:gd name="T44" fmla="*/ 182 w 466"/>
                <a:gd name="T45" fmla="*/ 92 h 262"/>
                <a:gd name="T46" fmla="*/ 227 w 466"/>
                <a:gd name="T47" fmla="*/ 109 h 262"/>
                <a:gd name="T48" fmla="*/ 215 w 466"/>
                <a:gd name="T49" fmla="*/ 73 h 262"/>
                <a:gd name="T50" fmla="*/ 250 w 466"/>
                <a:gd name="T51" fmla="*/ 73 h 262"/>
                <a:gd name="T52" fmla="*/ 238 w 466"/>
                <a:gd name="T53" fmla="*/ 109 h 262"/>
                <a:gd name="T54" fmla="*/ 283 w 466"/>
                <a:gd name="T55" fmla="*/ 92 h 262"/>
                <a:gd name="T56" fmla="*/ 303 w 466"/>
                <a:gd name="T57" fmla="*/ 82 h 262"/>
                <a:gd name="T58" fmla="*/ 287 w 466"/>
                <a:gd name="T59" fmla="*/ 94 h 262"/>
                <a:gd name="T60" fmla="*/ 259 w 466"/>
                <a:gd name="T61" fmla="*/ 121 h 262"/>
                <a:gd name="T62" fmla="*/ 319 w 466"/>
                <a:gd name="T63" fmla="*/ 114 h 262"/>
                <a:gd name="T64" fmla="*/ 319 w 466"/>
                <a:gd name="T65" fmla="*/ 13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6" h="262">
                  <a:moveTo>
                    <a:pt x="448" y="113"/>
                  </a:moveTo>
                  <a:cubicBezTo>
                    <a:pt x="265" y="10"/>
                    <a:pt x="265" y="10"/>
                    <a:pt x="265" y="10"/>
                  </a:cubicBezTo>
                  <a:cubicBezTo>
                    <a:pt x="247" y="0"/>
                    <a:pt x="218" y="0"/>
                    <a:pt x="200" y="10"/>
                  </a:cubicBezTo>
                  <a:cubicBezTo>
                    <a:pt x="18" y="113"/>
                    <a:pt x="18" y="113"/>
                    <a:pt x="18" y="113"/>
                  </a:cubicBezTo>
                  <a:cubicBezTo>
                    <a:pt x="0" y="123"/>
                    <a:pt x="0" y="139"/>
                    <a:pt x="18" y="149"/>
                  </a:cubicBezTo>
                  <a:cubicBezTo>
                    <a:pt x="200" y="252"/>
                    <a:pt x="200" y="252"/>
                    <a:pt x="200" y="252"/>
                  </a:cubicBezTo>
                  <a:cubicBezTo>
                    <a:pt x="218" y="262"/>
                    <a:pt x="247" y="262"/>
                    <a:pt x="265" y="252"/>
                  </a:cubicBezTo>
                  <a:cubicBezTo>
                    <a:pt x="448" y="149"/>
                    <a:pt x="448" y="149"/>
                    <a:pt x="448" y="149"/>
                  </a:cubicBezTo>
                  <a:cubicBezTo>
                    <a:pt x="466" y="139"/>
                    <a:pt x="466" y="123"/>
                    <a:pt x="448" y="113"/>
                  </a:cubicBezTo>
                  <a:close/>
                  <a:moveTo>
                    <a:pt x="319" y="135"/>
                  </a:moveTo>
                  <a:cubicBezTo>
                    <a:pt x="312" y="135"/>
                    <a:pt x="305" y="132"/>
                    <a:pt x="303" y="128"/>
                  </a:cubicBezTo>
                  <a:cubicBezTo>
                    <a:pt x="259" y="128"/>
                    <a:pt x="259" y="128"/>
                    <a:pt x="259" y="128"/>
                  </a:cubicBezTo>
                  <a:cubicBezTo>
                    <a:pt x="259" y="131"/>
                    <a:pt x="257" y="133"/>
                    <a:pt x="254" y="135"/>
                  </a:cubicBezTo>
                  <a:cubicBezTo>
                    <a:pt x="287" y="155"/>
                    <a:pt x="287" y="155"/>
                    <a:pt x="287" y="155"/>
                  </a:cubicBezTo>
                  <a:cubicBezTo>
                    <a:pt x="292" y="153"/>
                    <a:pt x="299" y="154"/>
                    <a:pt x="303" y="156"/>
                  </a:cubicBezTo>
                  <a:cubicBezTo>
                    <a:pt x="308" y="159"/>
                    <a:pt x="308" y="164"/>
                    <a:pt x="303" y="167"/>
                  </a:cubicBezTo>
                  <a:cubicBezTo>
                    <a:pt x="298" y="170"/>
                    <a:pt x="290" y="170"/>
                    <a:pt x="285" y="167"/>
                  </a:cubicBezTo>
                  <a:cubicBezTo>
                    <a:pt x="281" y="164"/>
                    <a:pt x="280" y="160"/>
                    <a:pt x="283" y="157"/>
                  </a:cubicBezTo>
                  <a:cubicBezTo>
                    <a:pt x="250" y="137"/>
                    <a:pt x="250" y="137"/>
                    <a:pt x="250" y="137"/>
                  </a:cubicBezTo>
                  <a:cubicBezTo>
                    <a:pt x="247" y="139"/>
                    <a:pt x="243" y="140"/>
                    <a:pt x="238" y="141"/>
                  </a:cubicBezTo>
                  <a:cubicBezTo>
                    <a:pt x="238" y="167"/>
                    <a:pt x="238" y="167"/>
                    <a:pt x="238" y="167"/>
                  </a:cubicBezTo>
                  <a:cubicBezTo>
                    <a:pt x="245" y="168"/>
                    <a:pt x="250" y="172"/>
                    <a:pt x="250" y="177"/>
                  </a:cubicBezTo>
                  <a:cubicBezTo>
                    <a:pt x="250" y="183"/>
                    <a:pt x="242" y="187"/>
                    <a:pt x="233" y="187"/>
                  </a:cubicBezTo>
                  <a:cubicBezTo>
                    <a:pt x="223" y="187"/>
                    <a:pt x="215" y="183"/>
                    <a:pt x="215" y="177"/>
                  </a:cubicBezTo>
                  <a:cubicBezTo>
                    <a:pt x="215" y="172"/>
                    <a:pt x="220" y="168"/>
                    <a:pt x="227" y="167"/>
                  </a:cubicBezTo>
                  <a:cubicBezTo>
                    <a:pt x="227" y="141"/>
                    <a:pt x="227" y="141"/>
                    <a:pt x="227" y="141"/>
                  </a:cubicBezTo>
                  <a:cubicBezTo>
                    <a:pt x="223" y="140"/>
                    <a:pt x="219" y="139"/>
                    <a:pt x="215" y="137"/>
                  </a:cubicBezTo>
                  <a:cubicBezTo>
                    <a:pt x="182" y="157"/>
                    <a:pt x="182" y="157"/>
                    <a:pt x="182" y="157"/>
                  </a:cubicBezTo>
                  <a:cubicBezTo>
                    <a:pt x="185" y="160"/>
                    <a:pt x="184" y="164"/>
                    <a:pt x="180" y="167"/>
                  </a:cubicBezTo>
                  <a:cubicBezTo>
                    <a:pt x="175" y="170"/>
                    <a:pt x="167" y="170"/>
                    <a:pt x="163" y="167"/>
                  </a:cubicBezTo>
                  <a:cubicBezTo>
                    <a:pt x="158" y="164"/>
                    <a:pt x="158" y="159"/>
                    <a:pt x="163" y="156"/>
                  </a:cubicBezTo>
                  <a:cubicBezTo>
                    <a:pt x="167" y="154"/>
                    <a:pt x="173" y="153"/>
                    <a:pt x="178" y="155"/>
                  </a:cubicBezTo>
                  <a:cubicBezTo>
                    <a:pt x="211" y="135"/>
                    <a:pt x="211" y="135"/>
                    <a:pt x="211" y="135"/>
                  </a:cubicBezTo>
                  <a:cubicBezTo>
                    <a:pt x="209" y="133"/>
                    <a:pt x="207" y="131"/>
                    <a:pt x="206" y="128"/>
                  </a:cubicBezTo>
                  <a:cubicBezTo>
                    <a:pt x="163" y="128"/>
                    <a:pt x="163" y="128"/>
                    <a:pt x="163" y="128"/>
                  </a:cubicBezTo>
                  <a:cubicBezTo>
                    <a:pt x="160" y="132"/>
                    <a:pt x="154" y="135"/>
                    <a:pt x="146" y="135"/>
                  </a:cubicBezTo>
                  <a:cubicBezTo>
                    <a:pt x="136" y="135"/>
                    <a:pt x="129" y="130"/>
                    <a:pt x="129" y="125"/>
                  </a:cubicBezTo>
                  <a:cubicBezTo>
                    <a:pt x="129" y="119"/>
                    <a:pt x="136" y="114"/>
                    <a:pt x="146" y="114"/>
                  </a:cubicBezTo>
                  <a:cubicBezTo>
                    <a:pt x="154" y="114"/>
                    <a:pt x="160" y="117"/>
                    <a:pt x="163" y="121"/>
                  </a:cubicBezTo>
                  <a:cubicBezTo>
                    <a:pt x="206" y="121"/>
                    <a:pt x="206" y="121"/>
                    <a:pt x="206" y="121"/>
                  </a:cubicBezTo>
                  <a:cubicBezTo>
                    <a:pt x="207" y="119"/>
                    <a:pt x="209" y="116"/>
                    <a:pt x="211" y="114"/>
                  </a:cubicBezTo>
                  <a:cubicBezTo>
                    <a:pt x="178" y="94"/>
                    <a:pt x="178" y="94"/>
                    <a:pt x="178" y="94"/>
                  </a:cubicBezTo>
                  <a:cubicBezTo>
                    <a:pt x="173" y="96"/>
                    <a:pt x="167" y="96"/>
                    <a:pt x="163" y="93"/>
                  </a:cubicBezTo>
                  <a:cubicBezTo>
                    <a:pt x="158" y="90"/>
                    <a:pt x="158" y="85"/>
                    <a:pt x="163" y="82"/>
                  </a:cubicBezTo>
                  <a:cubicBezTo>
                    <a:pt x="167" y="80"/>
                    <a:pt x="175" y="80"/>
                    <a:pt x="180" y="82"/>
                  </a:cubicBezTo>
                  <a:cubicBezTo>
                    <a:pt x="184" y="85"/>
                    <a:pt x="185" y="89"/>
                    <a:pt x="182" y="92"/>
                  </a:cubicBezTo>
                  <a:cubicBezTo>
                    <a:pt x="215" y="112"/>
                    <a:pt x="215" y="112"/>
                    <a:pt x="215" y="112"/>
                  </a:cubicBezTo>
                  <a:cubicBezTo>
                    <a:pt x="219" y="110"/>
                    <a:pt x="223" y="109"/>
                    <a:pt x="227" y="109"/>
                  </a:cubicBezTo>
                  <a:cubicBezTo>
                    <a:pt x="227" y="83"/>
                    <a:pt x="227" y="83"/>
                    <a:pt x="227" y="83"/>
                  </a:cubicBezTo>
                  <a:cubicBezTo>
                    <a:pt x="220" y="81"/>
                    <a:pt x="215" y="77"/>
                    <a:pt x="215" y="73"/>
                  </a:cubicBezTo>
                  <a:cubicBezTo>
                    <a:pt x="215" y="67"/>
                    <a:pt x="223" y="62"/>
                    <a:pt x="233" y="62"/>
                  </a:cubicBezTo>
                  <a:cubicBezTo>
                    <a:pt x="242" y="62"/>
                    <a:pt x="250" y="67"/>
                    <a:pt x="250" y="73"/>
                  </a:cubicBezTo>
                  <a:cubicBezTo>
                    <a:pt x="250" y="77"/>
                    <a:pt x="245" y="81"/>
                    <a:pt x="238" y="83"/>
                  </a:cubicBezTo>
                  <a:cubicBezTo>
                    <a:pt x="238" y="109"/>
                    <a:pt x="238" y="109"/>
                    <a:pt x="238" y="109"/>
                  </a:cubicBezTo>
                  <a:cubicBezTo>
                    <a:pt x="243" y="109"/>
                    <a:pt x="247" y="110"/>
                    <a:pt x="250" y="112"/>
                  </a:cubicBezTo>
                  <a:cubicBezTo>
                    <a:pt x="283" y="92"/>
                    <a:pt x="283" y="92"/>
                    <a:pt x="283" y="92"/>
                  </a:cubicBezTo>
                  <a:cubicBezTo>
                    <a:pt x="280" y="89"/>
                    <a:pt x="281" y="85"/>
                    <a:pt x="285" y="82"/>
                  </a:cubicBezTo>
                  <a:cubicBezTo>
                    <a:pt x="290" y="80"/>
                    <a:pt x="298" y="80"/>
                    <a:pt x="303" y="82"/>
                  </a:cubicBezTo>
                  <a:cubicBezTo>
                    <a:pt x="307" y="85"/>
                    <a:pt x="307" y="90"/>
                    <a:pt x="303" y="93"/>
                  </a:cubicBezTo>
                  <a:cubicBezTo>
                    <a:pt x="298" y="96"/>
                    <a:pt x="292" y="96"/>
                    <a:pt x="287" y="94"/>
                  </a:cubicBezTo>
                  <a:cubicBezTo>
                    <a:pt x="254" y="114"/>
                    <a:pt x="254" y="114"/>
                    <a:pt x="254" y="114"/>
                  </a:cubicBezTo>
                  <a:cubicBezTo>
                    <a:pt x="257" y="116"/>
                    <a:pt x="259" y="119"/>
                    <a:pt x="259" y="121"/>
                  </a:cubicBezTo>
                  <a:cubicBezTo>
                    <a:pt x="303" y="121"/>
                    <a:pt x="303" y="121"/>
                    <a:pt x="303" y="121"/>
                  </a:cubicBezTo>
                  <a:cubicBezTo>
                    <a:pt x="305" y="117"/>
                    <a:pt x="312" y="114"/>
                    <a:pt x="319" y="114"/>
                  </a:cubicBezTo>
                  <a:cubicBezTo>
                    <a:pt x="329" y="114"/>
                    <a:pt x="337" y="119"/>
                    <a:pt x="337" y="125"/>
                  </a:cubicBezTo>
                  <a:cubicBezTo>
                    <a:pt x="337" y="130"/>
                    <a:pt x="329" y="135"/>
                    <a:pt x="319" y="135"/>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sp>
          <p:nvSpPr>
            <p:cNvPr id="74" name="Oval 32"/>
            <p:cNvSpPr>
              <a:spLocks noChangeArrowheads="1"/>
            </p:cNvSpPr>
            <p:nvPr/>
          </p:nvSpPr>
          <p:spPr bwMode="auto">
            <a:xfrm>
              <a:off x="25665113" y="2397126"/>
              <a:ext cx="127000" cy="77788"/>
            </a:xfrm>
            <a:prstGeom prst="ellipse">
              <a:avLst/>
            </a:pr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Text" lastClr="000000"/>
                </a:solidFill>
                <a:effectLst/>
                <a:uLnTx/>
                <a:uFillTx/>
              </a:endParaRPr>
            </a:p>
          </p:txBody>
        </p:sp>
      </p:grpSp>
      <p:sp>
        <p:nvSpPr>
          <p:cNvPr id="78" name="TextBox 77"/>
          <p:cNvSpPr txBox="1"/>
          <p:nvPr/>
        </p:nvSpPr>
        <p:spPr>
          <a:xfrm>
            <a:off x="899592" y="2090362"/>
            <a:ext cx="6064485" cy="1050606"/>
          </a:xfrm>
          <a:prstGeom prst="rect">
            <a:avLst/>
          </a:prstGeom>
          <a:noFill/>
        </p:spPr>
        <p:txBody>
          <a:bodyPr wrap="square" lIns="321485" tIns="160742" rIns="321485" bIns="160742" rtlCol="0" anchor="ctr">
            <a:noAutofit/>
          </a:bodyPr>
          <a:lstStyle/>
          <a:p>
            <a:pPr marL="742950" indent="-742950">
              <a:buClr>
                <a:schemeClr val="bg1"/>
              </a:buClr>
              <a:buSzPct val="75000"/>
            </a:pPr>
            <a:r>
              <a:rPr lang="zh-CN" altLang="en-US" b="1" dirty="0" smtClean="0">
                <a:solidFill>
                  <a:schemeClr val="accent6"/>
                </a:solidFill>
                <a:latin typeface="微软雅黑" pitchFamily="34" charset="-122"/>
                <a:ea typeface="微软雅黑" pitchFamily="34" charset="-122"/>
              </a:rPr>
              <a:t>开放的上层业务集成手段</a:t>
            </a:r>
          </a:p>
          <a:p>
            <a:pPr marL="285750" indent="-285750">
              <a:buClr>
                <a:schemeClr val="bg1"/>
              </a:buClr>
              <a:buSzPct val="75000"/>
              <a:buFont typeface="Wingdings" panose="05000000000000000000" pitchFamily="2" charset="2"/>
              <a:buChar char="l"/>
            </a:pPr>
            <a:r>
              <a:rPr lang="zh-CN" altLang="en-US" sz="1600" dirty="0" smtClean="0">
                <a:solidFill>
                  <a:schemeClr val="bg1"/>
                </a:solidFill>
                <a:latin typeface="微软雅黑" pitchFamily="34" charset="-122"/>
                <a:ea typeface="微软雅黑" pitchFamily="34" charset="-122"/>
              </a:rPr>
              <a:t>提供从基础架构到面向应用编排的多层次</a:t>
            </a:r>
            <a:r>
              <a:rPr lang="en-US" altLang="zh-CN" sz="1600" dirty="0" smtClean="0">
                <a:solidFill>
                  <a:schemeClr val="bg1"/>
                </a:solidFill>
                <a:latin typeface="微软雅黑" pitchFamily="34" charset="-122"/>
                <a:ea typeface="微软雅黑" pitchFamily="34" charset="-122"/>
              </a:rPr>
              <a:t>Open SDK</a:t>
            </a:r>
            <a:r>
              <a:rPr lang="zh-CN" altLang="en-US" sz="1600" dirty="0" smtClean="0">
                <a:solidFill>
                  <a:schemeClr val="bg1"/>
                </a:solidFill>
                <a:latin typeface="微软雅黑" pitchFamily="34" charset="-122"/>
                <a:ea typeface="微软雅黑" pitchFamily="34" charset="-122"/>
              </a:rPr>
              <a:t>，易于集成及业务扩展</a:t>
            </a:r>
          </a:p>
        </p:txBody>
      </p:sp>
      <p:sp>
        <p:nvSpPr>
          <p:cNvPr id="79" name="TextBox 78"/>
          <p:cNvSpPr txBox="1"/>
          <p:nvPr/>
        </p:nvSpPr>
        <p:spPr>
          <a:xfrm>
            <a:off x="827584" y="3602530"/>
            <a:ext cx="8035951" cy="1050606"/>
          </a:xfrm>
          <a:prstGeom prst="rect">
            <a:avLst/>
          </a:prstGeom>
          <a:noFill/>
        </p:spPr>
        <p:txBody>
          <a:bodyPr wrap="square" lIns="321485" tIns="160742" rIns="321485" bIns="160742" rtlCol="0" anchor="ctr">
            <a:noAutofit/>
          </a:bodyPr>
          <a:lstStyle/>
          <a:p>
            <a:pPr marL="742950" indent="-742950">
              <a:buClr>
                <a:schemeClr val="bg1"/>
              </a:buClr>
              <a:buSzPct val="75000"/>
            </a:pPr>
            <a:r>
              <a:rPr lang="zh-CN" altLang="en-US" b="1" dirty="0" smtClean="0">
                <a:solidFill>
                  <a:schemeClr val="accent6"/>
                </a:solidFill>
                <a:latin typeface="微软雅黑" pitchFamily="34" charset="-122"/>
                <a:ea typeface="微软雅黑" pitchFamily="34" charset="-122"/>
              </a:rPr>
              <a:t>面向应用的端到端自动化交付</a:t>
            </a:r>
            <a:endParaRPr lang="en-US" altLang="zh-CN" b="1" dirty="0" smtClean="0">
              <a:solidFill>
                <a:schemeClr val="accent6"/>
              </a:solidFill>
              <a:latin typeface="微软雅黑" pitchFamily="34" charset="-122"/>
              <a:ea typeface="微软雅黑" pitchFamily="34" charset="-122"/>
            </a:endParaRPr>
          </a:p>
          <a:p>
            <a:pPr marL="285750" indent="-285750">
              <a:buClr>
                <a:schemeClr val="bg1"/>
              </a:buClr>
              <a:buSzPct val="75000"/>
              <a:buFont typeface="Wingdings" panose="05000000000000000000" pitchFamily="2" charset="2"/>
              <a:buChar char="l"/>
            </a:pPr>
            <a:r>
              <a:rPr lang="zh-CN" altLang="en-US" sz="1600" dirty="0" smtClean="0">
                <a:solidFill>
                  <a:schemeClr val="bg1"/>
                </a:solidFill>
                <a:latin typeface="微软雅黑" pitchFamily="34" charset="-122"/>
                <a:ea typeface="微软雅黑" pitchFamily="34" charset="-122"/>
              </a:rPr>
              <a:t>面向用户核心应用系统的</a:t>
            </a:r>
            <a:r>
              <a:rPr lang="en-US" altLang="zh-CN" sz="1600" dirty="0" smtClean="0">
                <a:solidFill>
                  <a:schemeClr val="bg1"/>
                </a:solidFill>
                <a:latin typeface="微软雅黑" pitchFamily="34" charset="-122"/>
                <a:ea typeface="微软雅黑" pitchFamily="34" charset="-122"/>
              </a:rPr>
              <a:t>IT</a:t>
            </a:r>
            <a:r>
              <a:rPr lang="zh-CN" altLang="en-US" sz="1600" dirty="0" smtClean="0">
                <a:solidFill>
                  <a:schemeClr val="bg1"/>
                </a:solidFill>
                <a:latin typeface="微软雅黑" pitchFamily="34" charset="-122"/>
                <a:ea typeface="微软雅黑" pitchFamily="34" charset="-122"/>
              </a:rPr>
              <a:t>可视化、跨领域（网络、计算、存储、终端）业务编排，</a:t>
            </a:r>
            <a:r>
              <a:rPr lang="en-US" altLang="zh-CN" sz="1600" dirty="0" smtClean="0">
                <a:solidFill>
                  <a:schemeClr val="bg1"/>
                </a:solidFill>
                <a:latin typeface="微软雅黑" pitchFamily="34" charset="-122"/>
                <a:ea typeface="微软雅黑" pitchFamily="34" charset="-122"/>
              </a:rPr>
              <a:t>IT</a:t>
            </a:r>
            <a:r>
              <a:rPr lang="zh-CN" altLang="en-US" sz="1600" dirty="0" smtClean="0">
                <a:solidFill>
                  <a:schemeClr val="bg1"/>
                </a:solidFill>
                <a:latin typeface="微软雅黑" pitchFamily="34" charset="-122"/>
                <a:ea typeface="微软雅黑" pitchFamily="34" charset="-122"/>
              </a:rPr>
              <a:t>业务自动化部署</a:t>
            </a:r>
          </a:p>
          <a:p>
            <a:pPr marL="285750" indent="-285750">
              <a:buClr>
                <a:schemeClr val="bg1"/>
              </a:buClr>
              <a:buSzPct val="75000"/>
              <a:buFont typeface="Wingdings" panose="05000000000000000000" pitchFamily="2" charset="2"/>
              <a:buChar char="l"/>
            </a:pPr>
            <a:r>
              <a:rPr lang="zh-CN" altLang="en-US" sz="1600" dirty="0" smtClean="0">
                <a:solidFill>
                  <a:schemeClr val="bg1"/>
                </a:solidFill>
                <a:latin typeface="微软雅黑" pitchFamily="34" charset="-122"/>
                <a:ea typeface="微软雅黑" pitchFamily="34" charset="-122"/>
              </a:rPr>
              <a:t>基于应用的</a:t>
            </a:r>
            <a:r>
              <a:rPr lang="en-US" altLang="zh-CN" sz="1600" dirty="0" smtClean="0">
                <a:solidFill>
                  <a:schemeClr val="bg1"/>
                </a:solidFill>
                <a:latin typeface="微软雅黑" pitchFamily="34" charset="-122"/>
                <a:ea typeface="微软雅黑" pitchFamily="34" charset="-122"/>
              </a:rPr>
              <a:t>IT</a:t>
            </a:r>
            <a:r>
              <a:rPr lang="zh-CN" altLang="en-US" sz="1600" dirty="0" smtClean="0">
                <a:solidFill>
                  <a:schemeClr val="bg1"/>
                </a:solidFill>
                <a:latin typeface="微软雅黑" pitchFamily="34" charset="-122"/>
                <a:ea typeface="微软雅黑" pitchFamily="34" charset="-122"/>
              </a:rPr>
              <a:t>服务端到端监控手段</a:t>
            </a:r>
          </a:p>
        </p:txBody>
      </p:sp>
      <p:sp>
        <p:nvSpPr>
          <p:cNvPr id="80" name="TextBox 79"/>
          <p:cNvSpPr txBox="1"/>
          <p:nvPr/>
        </p:nvSpPr>
        <p:spPr>
          <a:xfrm>
            <a:off x="780299" y="4943044"/>
            <a:ext cx="8351878" cy="1510292"/>
          </a:xfrm>
          <a:prstGeom prst="rect">
            <a:avLst/>
          </a:prstGeom>
          <a:noFill/>
        </p:spPr>
        <p:txBody>
          <a:bodyPr wrap="square" lIns="321485" tIns="160742" rIns="321485" bIns="160742" rtlCol="0" anchor="ctr">
            <a:noAutofit/>
          </a:bodyPr>
          <a:lstStyle/>
          <a:p>
            <a:pPr marL="742950" indent="-742950">
              <a:buClr>
                <a:schemeClr val="bg1"/>
              </a:buClr>
              <a:buSzPct val="75000"/>
            </a:pPr>
            <a:r>
              <a:rPr lang="zh-CN" altLang="en-US" b="1" dirty="0" smtClean="0">
                <a:solidFill>
                  <a:schemeClr val="accent6"/>
                </a:solidFill>
                <a:latin typeface="微软雅黑" pitchFamily="34" charset="-122"/>
                <a:ea typeface="微软雅黑" pitchFamily="34" charset="-122"/>
              </a:rPr>
              <a:t>整合软件定义基础架构</a:t>
            </a:r>
          </a:p>
          <a:p>
            <a:pPr marL="285750" indent="-285750">
              <a:buClr>
                <a:schemeClr val="bg1"/>
              </a:buClr>
              <a:buSzPct val="75000"/>
              <a:buFont typeface="Wingdings" panose="05000000000000000000" pitchFamily="2" charset="2"/>
              <a:buChar char="l"/>
            </a:pPr>
            <a:r>
              <a:rPr lang="zh-CN" altLang="en-US" sz="1400" dirty="0" smtClean="0">
                <a:solidFill>
                  <a:schemeClr val="bg1"/>
                </a:solidFill>
                <a:latin typeface="微软雅黑" pitchFamily="34" charset="-122"/>
                <a:ea typeface="微软雅黑" pitchFamily="34" charset="-122"/>
              </a:rPr>
              <a:t>根植于传统经典网络，融合新型</a:t>
            </a:r>
            <a:r>
              <a:rPr lang="en-US" altLang="zh-CN" sz="1400" dirty="0" smtClean="0">
                <a:solidFill>
                  <a:schemeClr val="bg1"/>
                </a:solidFill>
                <a:latin typeface="微软雅黑" pitchFamily="34" charset="-122"/>
                <a:ea typeface="微软雅黑" pitchFamily="34" charset="-122"/>
              </a:rPr>
              <a:t>OpenFlow </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NFV</a:t>
            </a:r>
            <a:r>
              <a:rPr lang="zh-CN" altLang="en-US" sz="1400" dirty="0" smtClean="0">
                <a:solidFill>
                  <a:schemeClr val="bg1"/>
                </a:solidFill>
                <a:latin typeface="微软雅黑" pitchFamily="34" charset="-122"/>
                <a:ea typeface="微软雅黑" pitchFamily="34" charset="-122"/>
              </a:rPr>
              <a:t>网络，融合对云和终端的控制，形成云网融合基础架构，在架构演进的同时，保护现有投资</a:t>
            </a:r>
          </a:p>
          <a:p>
            <a:pPr marL="285750" indent="-285750">
              <a:buClr>
                <a:schemeClr val="bg1"/>
              </a:buClr>
              <a:buSzPct val="75000"/>
              <a:buFont typeface="Wingdings" panose="05000000000000000000" pitchFamily="2" charset="2"/>
              <a:buChar char="l"/>
            </a:pPr>
            <a:r>
              <a:rPr lang="zh-CN" altLang="en-US" sz="1400" dirty="0" smtClean="0">
                <a:solidFill>
                  <a:schemeClr val="bg1"/>
                </a:solidFill>
                <a:latin typeface="微软雅黑" pitchFamily="34" charset="-122"/>
                <a:ea typeface="微软雅黑" pitchFamily="34" charset="-122"/>
              </a:rPr>
              <a:t>形成基础构架层、融合控制层、资源管理层三层架构，实现</a:t>
            </a:r>
            <a:r>
              <a:rPr lang="en-US" altLang="zh-CN" sz="1400" dirty="0" smtClean="0">
                <a:solidFill>
                  <a:schemeClr val="bg1"/>
                </a:solidFill>
                <a:latin typeface="微软雅黑" pitchFamily="34" charset="-122"/>
                <a:ea typeface="微软雅黑" pitchFamily="34" charset="-122"/>
              </a:rPr>
              <a:t>IT</a:t>
            </a:r>
            <a:r>
              <a:rPr lang="zh-CN" altLang="en-US" sz="1400" dirty="0" smtClean="0">
                <a:solidFill>
                  <a:schemeClr val="bg1"/>
                </a:solidFill>
                <a:latin typeface="微软雅黑" pitchFamily="34" charset="-122"/>
                <a:ea typeface="微软雅黑" pitchFamily="34" charset="-122"/>
              </a:rPr>
              <a:t>业务的虚拟化，灵活调配资源，自定义，自适应</a:t>
            </a:r>
          </a:p>
        </p:txBody>
      </p:sp>
    </p:spTree>
    <p:extLst>
      <p:ext uri="{BB962C8B-B14F-4D97-AF65-F5344CB8AC3E}">
        <p14:creationId xmlns:p14="http://schemas.microsoft.com/office/powerpoint/2010/main" val="2336921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395536" y="332656"/>
            <a:ext cx="8229600" cy="864096"/>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4500" b="0" i="0" u="none" strike="noStrike" kern="1200" cap="none" spc="0" normalizeH="0" baseline="0" noProof="0" dirty="0" smtClean="0">
                <a:ln w="18415" cmpd="sng">
                  <a:solidFill>
                    <a:srgbClr val="C00000"/>
                  </a:solidFill>
                  <a:prstDash val="solid"/>
                </a:ln>
                <a:solidFill>
                  <a:srgbClr val="C00000"/>
                </a:solidFill>
                <a:uLnTx/>
                <a:uFillTx/>
                <a:latin typeface="微软雅黑" pitchFamily="34" charset="-122"/>
                <a:ea typeface="微软雅黑" pitchFamily="34" charset="-122"/>
                <a:cs typeface="+mj-cs"/>
              </a:rPr>
              <a:t>Contents</a:t>
            </a:r>
          </a:p>
        </p:txBody>
      </p:sp>
      <p:sp>
        <p:nvSpPr>
          <p:cNvPr id="70" name="Donut 32"/>
          <p:cNvSpPr>
            <a:spLocks noChangeArrowheads="1"/>
          </p:cNvSpPr>
          <p:nvPr/>
        </p:nvSpPr>
        <p:spPr bwMode="auto">
          <a:xfrm>
            <a:off x="3198516" y="1268760"/>
            <a:ext cx="1008112" cy="936103"/>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rgbClr val="C00000"/>
          </a:solidFill>
          <a:ln>
            <a:solidFill>
              <a:srgbClr val="C00000"/>
            </a:solidFill>
            <a:headEnd/>
            <a:tailEnd/>
          </a:ln>
        </p:spPr>
        <p:style>
          <a:lnRef idx="1">
            <a:schemeClr val="accent2"/>
          </a:lnRef>
          <a:fillRef idx="3">
            <a:schemeClr val="accent2"/>
          </a:fillRef>
          <a:effectRef idx="2">
            <a:schemeClr val="accent2"/>
          </a:effectRef>
          <a:fontRef idx="minor">
            <a:schemeClr val="lt1"/>
          </a:fontRef>
        </p:style>
        <p:txBody>
          <a:bodyPr anchor="ctr"/>
          <a:lstStyle/>
          <a:p>
            <a:pPr algn="ctr" defTabSz="457200">
              <a:defRPr/>
            </a:pPr>
            <a:endParaRPr lang="en-US" dirty="0">
              <a:solidFill>
                <a:prstClr val="black"/>
              </a:solidFill>
              <a:latin typeface=""/>
              <a:ea typeface="ＭＳ Ｐゴシック" pitchFamily="-108" charset="-128"/>
            </a:endParaRPr>
          </a:p>
        </p:txBody>
      </p:sp>
      <p:sp>
        <p:nvSpPr>
          <p:cNvPr id="71" name="Donut 32"/>
          <p:cNvSpPr>
            <a:spLocks noChangeArrowheads="1"/>
          </p:cNvSpPr>
          <p:nvPr/>
        </p:nvSpPr>
        <p:spPr bwMode="auto">
          <a:xfrm>
            <a:off x="3563888" y="2404248"/>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75" name="TextBox 74"/>
          <p:cNvSpPr txBox="1"/>
          <p:nvPr/>
        </p:nvSpPr>
        <p:spPr>
          <a:xfrm>
            <a:off x="4502453" y="4865551"/>
            <a:ext cx="3438762"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竞争分析及答疑</a:t>
            </a:r>
          </a:p>
        </p:txBody>
      </p:sp>
      <p:sp>
        <p:nvSpPr>
          <p:cNvPr id="76" name="TextBox 75"/>
          <p:cNvSpPr txBox="1"/>
          <p:nvPr/>
        </p:nvSpPr>
        <p:spPr>
          <a:xfrm>
            <a:off x="4839831" y="3667061"/>
            <a:ext cx="4156907" cy="523220"/>
          </a:xfrm>
          <a:prstGeom prst="rect">
            <a:avLst/>
          </a:prstGeom>
          <a:noFill/>
        </p:spPr>
        <p:txBody>
          <a:bodyPr wrap="none" rtlCol="0">
            <a:spAutoFit/>
          </a:bodyPr>
          <a:lstStyle/>
          <a:p>
            <a:r>
              <a:rPr lang="en-US" altLang="zh-CN" sz="2800" dirty="0">
                <a:ln w="18415" cmpd="sng">
                  <a:solidFill>
                    <a:srgbClr val="C00000"/>
                  </a:solidFill>
                  <a:prstDash val="solid"/>
                </a:ln>
                <a:solidFill>
                  <a:srgbClr val="C00000"/>
                </a:solidFill>
                <a:latin typeface="微软雅黑" pitchFamily="34" charset="-122"/>
                <a:ea typeface="微软雅黑" pitchFamily="34" charset="-122"/>
              </a:rPr>
              <a:t>IRF3</a:t>
            </a:r>
            <a:r>
              <a:rPr lang="zh-CN" altLang="en-US" sz="2800" dirty="0">
                <a:ln w="18415" cmpd="sng">
                  <a:solidFill>
                    <a:srgbClr val="C00000"/>
                  </a:solidFill>
                  <a:prstDash val="solid"/>
                </a:ln>
                <a:solidFill>
                  <a:srgbClr val="C00000"/>
                </a:solidFill>
                <a:latin typeface="微软雅黑" pitchFamily="34" charset="-122"/>
                <a:ea typeface="微软雅黑" pitchFamily="34" charset="-122"/>
              </a:rPr>
              <a:t>典型组网及最佳实践</a:t>
            </a:r>
          </a:p>
        </p:txBody>
      </p:sp>
      <p:sp>
        <p:nvSpPr>
          <p:cNvPr id="77" name="TextBox 76"/>
          <p:cNvSpPr txBox="1"/>
          <p:nvPr/>
        </p:nvSpPr>
        <p:spPr>
          <a:xfrm>
            <a:off x="4516647" y="1491139"/>
            <a:ext cx="3079689"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的前世与今生</a:t>
            </a:r>
          </a:p>
        </p:txBody>
      </p:sp>
      <p:sp>
        <p:nvSpPr>
          <p:cNvPr id="78" name="TextBox 77"/>
          <p:cNvSpPr txBox="1"/>
          <p:nvPr/>
        </p:nvSpPr>
        <p:spPr>
          <a:xfrm>
            <a:off x="4899581" y="2516902"/>
            <a:ext cx="2361544"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技术原理</a:t>
            </a:r>
          </a:p>
        </p:txBody>
      </p:sp>
      <p:sp>
        <p:nvSpPr>
          <p:cNvPr id="79" name="Freeform 36"/>
          <p:cNvSpPr>
            <a:spLocks/>
          </p:cNvSpPr>
          <p:nvPr/>
        </p:nvSpPr>
        <p:spPr bwMode="auto">
          <a:xfrm>
            <a:off x="4040519" y="2832962"/>
            <a:ext cx="128403" cy="235997"/>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0" name="Freeform 37"/>
          <p:cNvSpPr>
            <a:spLocks/>
          </p:cNvSpPr>
          <p:nvPr/>
        </p:nvSpPr>
        <p:spPr bwMode="auto">
          <a:xfrm>
            <a:off x="4227572" y="2756552"/>
            <a:ext cx="128403" cy="312408"/>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1" name="Freeform 37"/>
          <p:cNvSpPr>
            <a:spLocks/>
          </p:cNvSpPr>
          <p:nvPr/>
        </p:nvSpPr>
        <p:spPr bwMode="auto">
          <a:xfrm>
            <a:off x="3847450" y="2582035"/>
            <a:ext cx="138994" cy="486924"/>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25" name="云形 24"/>
          <p:cNvSpPr/>
          <p:nvPr/>
        </p:nvSpPr>
        <p:spPr>
          <a:xfrm>
            <a:off x="3491880" y="4959198"/>
            <a:ext cx="561906" cy="325370"/>
          </a:xfrm>
          <a:prstGeom prst="cloud">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0" descr="S5000"/>
          <p:cNvPicPr>
            <a:picLocks noChangeAspect="1" noChangeArrowheads="1"/>
          </p:cNvPicPr>
          <p:nvPr/>
        </p:nvPicPr>
        <p:blipFill>
          <a:blip r:embed="rId3" cstate="print">
            <a:duotone>
              <a:prstClr val="black"/>
              <a:schemeClr val="bg1">
                <a:lumMod val="95000"/>
                <a:tint val="45000"/>
                <a:satMod val="400000"/>
              </a:schemeClr>
            </a:duotone>
          </a:blip>
          <a:srcRect/>
          <a:stretch>
            <a:fillRect/>
          </a:stretch>
        </p:blipFill>
        <p:spPr bwMode="auto">
          <a:xfrm>
            <a:off x="3420147" y="1556792"/>
            <a:ext cx="602744" cy="421035"/>
          </a:xfrm>
          <a:prstGeom prst="rect">
            <a:avLst/>
          </a:prstGeom>
          <a:noFill/>
        </p:spPr>
      </p:pic>
      <p:pic>
        <p:nvPicPr>
          <p:cNvPr id="19" name="Picture 9" descr="SecBlade AFC模块(具象)"/>
          <p:cNvPicPr>
            <a:picLocks noChangeAspect="1" noChangeArrowheads="1"/>
          </p:cNvPicPr>
          <p:nvPr/>
        </p:nvPicPr>
        <p:blipFill>
          <a:blip r:embed="rId4" cstate="print">
            <a:grayscl/>
          </a:blip>
          <a:srcRect/>
          <a:stretch>
            <a:fillRect/>
          </a:stretch>
        </p:blipFill>
        <p:spPr bwMode="auto">
          <a:xfrm>
            <a:off x="3708580" y="3772400"/>
            <a:ext cx="706041" cy="446776"/>
          </a:xfrm>
          <a:prstGeom prst="rect">
            <a:avLst/>
          </a:prstGeom>
          <a:noFill/>
        </p:spPr>
      </p:pic>
      <p:grpSp>
        <p:nvGrpSpPr>
          <p:cNvPr id="50" name="组合 49"/>
          <p:cNvGrpSpPr/>
          <p:nvPr/>
        </p:nvGrpSpPr>
        <p:grpSpPr>
          <a:xfrm>
            <a:off x="539552" y="2636763"/>
            <a:ext cx="2393950" cy="1584325"/>
            <a:chOff x="755576" y="2352675"/>
            <a:chExt cx="2393950" cy="1584325"/>
          </a:xfrm>
        </p:grpSpPr>
        <p:grpSp>
          <p:nvGrpSpPr>
            <p:cNvPr id="21" name="Group 30"/>
            <p:cNvGrpSpPr>
              <a:grpSpLocks/>
            </p:cNvGrpSpPr>
            <p:nvPr/>
          </p:nvGrpSpPr>
          <p:grpSpPr bwMode="auto">
            <a:xfrm>
              <a:off x="755576" y="2497138"/>
              <a:ext cx="2376487" cy="1439862"/>
              <a:chOff x="4263" y="2363"/>
              <a:chExt cx="931" cy="1042"/>
            </a:xfrm>
          </p:grpSpPr>
          <p:grpSp>
            <p:nvGrpSpPr>
              <p:cNvPr id="22" name="Group 31"/>
              <p:cNvGrpSpPr>
                <a:grpSpLocks/>
              </p:cNvGrpSpPr>
              <p:nvPr/>
            </p:nvGrpSpPr>
            <p:grpSpPr bwMode="auto">
              <a:xfrm>
                <a:off x="4263" y="2387"/>
                <a:ext cx="903" cy="1018"/>
                <a:chOff x="1383" y="460"/>
                <a:chExt cx="744" cy="924"/>
              </a:xfrm>
            </p:grpSpPr>
            <p:pic>
              <p:nvPicPr>
                <p:cNvPr id="27" name="Picture 32" descr="中继器"/>
                <p:cNvPicPr>
                  <a:picLocks noChangeAspect="1" noChangeArrowheads="1"/>
                </p:cNvPicPr>
                <p:nvPr/>
              </p:nvPicPr>
              <p:blipFill>
                <a:blip r:embed="rId5" cstate="print"/>
                <a:srcRect/>
                <a:stretch>
                  <a:fillRect/>
                </a:stretch>
              </p:blipFill>
              <p:spPr bwMode="auto">
                <a:xfrm>
                  <a:off x="1383" y="550"/>
                  <a:ext cx="743" cy="834"/>
                </a:xfrm>
                <a:prstGeom prst="rect">
                  <a:avLst/>
                </a:prstGeom>
                <a:noFill/>
                <a:ln w="9525">
                  <a:noFill/>
                  <a:miter lim="800000"/>
                  <a:headEnd/>
                  <a:tailEnd/>
                </a:ln>
              </p:spPr>
            </p:pic>
            <p:pic>
              <p:nvPicPr>
                <p:cNvPr id="28" name="Picture 33" descr="通用交换机"/>
                <p:cNvPicPr>
                  <a:picLocks noChangeAspect="1" noChangeArrowheads="1"/>
                </p:cNvPicPr>
                <p:nvPr/>
              </p:nvPicPr>
              <p:blipFill>
                <a:blip r:embed="rId6" cstate="print"/>
                <a:srcRect/>
                <a:stretch>
                  <a:fillRect/>
                </a:stretch>
              </p:blipFill>
              <p:spPr bwMode="auto">
                <a:xfrm>
                  <a:off x="1383" y="460"/>
                  <a:ext cx="744" cy="539"/>
                </a:xfrm>
                <a:prstGeom prst="rect">
                  <a:avLst/>
                </a:prstGeom>
                <a:noFill/>
                <a:ln w="9525">
                  <a:noFill/>
                  <a:miter lim="800000"/>
                  <a:headEnd/>
                  <a:tailEnd/>
                </a:ln>
              </p:spPr>
            </p:pic>
          </p:grpSp>
          <p:sp>
            <p:nvSpPr>
              <p:cNvPr id="26" name="Freeform 34"/>
              <p:cNvSpPr>
                <a:spLocks/>
              </p:cNvSpPr>
              <p:nvPr/>
            </p:nvSpPr>
            <p:spPr bwMode="auto">
              <a:xfrm>
                <a:off x="4264" y="2363"/>
                <a:ext cx="930" cy="1042"/>
              </a:xfrm>
              <a:custGeom>
                <a:avLst/>
                <a:gdLst>
                  <a:gd name="T0" fmla="*/ 0 w 952"/>
                  <a:gd name="T1" fmla="*/ 234 h 1066"/>
                  <a:gd name="T2" fmla="*/ 444 w 952"/>
                  <a:gd name="T3" fmla="*/ 0 h 1066"/>
                  <a:gd name="T4" fmla="*/ 888 w 952"/>
                  <a:gd name="T5" fmla="*/ 234 h 1066"/>
                  <a:gd name="T6" fmla="*/ 888 w 952"/>
                  <a:gd name="T7" fmla="*/ 763 h 1066"/>
                  <a:gd name="T8" fmla="*/ 423 w 952"/>
                  <a:gd name="T9" fmla="*/ 996 h 1066"/>
                  <a:gd name="T10" fmla="*/ 0 w 952"/>
                  <a:gd name="T11" fmla="*/ 763 h 1066"/>
                  <a:gd name="T12" fmla="*/ 0 w 952"/>
                  <a:gd name="T13" fmla="*/ 234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cap="flat" cmpd="sng">
                <a:solidFill>
                  <a:srgbClr val="C0C0C0"/>
                </a:solidFill>
                <a:prstDash val="solid"/>
                <a:round/>
                <a:headEnd type="none" w="med" len="med"/>
                <a:tailEnd type="none" w="med" len="med"/>
              </a:ln>
            </p:spPr>
            <p:txBody>
              <a:bodyPr/>
              <a:lstStyle/>
              <a:p>
                <a:pPr algn="ctr" fontAlgn="base">
                  <a:spcBef>
                    <a:spcPct val="0"/>
                  </a:spcBef>
                  <a:spcAft>
                    <a:spcPct val="0"/>
                  </a:spcAft>
                </a:pPr>
                <a:endParaRPr lang="zh-CN" altLang="en-US">
                  <a:solidFill>
                    <a:srgbClr val="000000"/>
                  </a:solidFill>
                  <a:latin typeface="Arial" charset="0"/>
                </a:endParaRPr>
              </a:p>
            </p:txBody>
          </p:sp>
        </p:grpSp>
        <p:grpSp>
          <p:nvGrpSpPr>
            <p:cNvPr id="29" name="Group 445"/>
            <p:cNvGrpSpPr>
              <a:grpSpLocks/>
            </p:cNvGrpSpPr>
            <p:nvPr/>
          </p:nvGrpSpPr>
          <p:grpSpPr bwMode="auto">
            <a:xfrm>
              <a:off x="1276276" y="2352675"/>
              <a:ext cx="576262" cy="576263"/>
              <a:chOff x="1768" y="187"/>
              <a:chExt cx="2860" cy="2807"/>
            </a:xfrm>
          </p:grpSpPr>
          <p:pic>
            <p:nvPicPr>
              <p:cNvPr id="30"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1"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32"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33" name="Group 445"/>
            <p:cNvGrpSpPr>
              <a:grpSpLocks/>
            </p:cNvGrpSpPr>
            <p:nvPr/>
          </p:nvGrpSpPr>
          <p:grpSpPr bwMode="auto">
            <a:xfrm>
              <a:off x="2068438" y="2352675"/>
              <a:ext cx="576263" cy="576263"/>
              <a:chOff x="1768" y="187"/>
              <a:chExt cx="2860" cy="2807"/>
            </a:xfrm>
          </p:grpSpPr>
          <p:pic>
            <p:nvPicPr>
              <p:cNvPr id="34"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5"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36"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37" name="Group 445"/>
            <p:cNvGrpSpPr>
              <a:grpSpLocks/>
            </p:cNvGrpSpPr>
            <p:nvPr/>
          </p:nvGrpSpPr>
          <p:grpSpPr bwMode="auto">
            <a:xfrm>
              <a:off x="809551" y="3360738"/>
              <a:ext cx="574675" cy="576262"/>
              <a:chOff x="1768" y="187"/>
              <a:chExt cx="2860" cy="2807"/>
            </a:xfrm>
          </p:grpSpPr>
          <p:pic>
            <p:nvPicPr>
              <p:cNvPr id="38"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9"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40"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41" name="Group 445"/>
            <p:cNvGrpSpPr>
              <a:grpSpLocks/>
            </p:cNvGrpSpPr>
            <p:nvPr/>
          </p:nvGrpSpPr>
          <p:grpSpPr bwMode="auto">
            <a:xfrm>
              <a:off x="2573263" y="3360738"/>
              <a:ext cx="576263" cy="576262"/>
              <a:chOff x="1768" y="187"/>
              <a:chExt cx="2860" cy="2807"/>
            </a:xfrm>
          </p:grpSpPr>
          <p:pic>
            <p:nvPicPr>
              <p:cNvPr id="42"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43"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44"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cxnSp>
          <p:nvCxnSpPr>
            <p:cNvPr id="45" name="直接连接符 44"/>
            <p:cNvCxnSpPr/>
            <p:nvPr/>
          </p:nvCxnSpPr>
          <p:spPr>
            <a:xfrm>
              <a:off x="1852538" y="2640013"/>
              <a:ext cx="2159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096888" y="2865438"/>
              <a:ext cx="468313" cy="495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204838" y="2865438"/>
              <a:ext cx="1152525" cy="531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2357363" y="2928938"/>
              <a:ext cx="503238" cy="431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1565201" y="2865438"/>
              <a:ext cx="1008062" cy="641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Donut 32"/>
          <p:cNvSpPr>
            <a:spLocks noChangeArrowheads="1"/>
          </p:cNvSpPr>
          <p:nvPr/>
        </p:nvSpPr>
        <p:spPr bwMode="auto">
          <a:xfrm>
            <a:off x="3564564" y="3556376"/>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52" name="Donut 32"/>
          <p:cNvSpPr>
            <a:spLocks noChangeArrowheads="1"/>
          </p:cNvSpPr>
          <p:nvPr/>
        </p:nvSpPr>
        <p:spPr bwMode="auto">
          <a:xfrm>
            <a:off x="3275856" y="4708504"/>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Tree>
    <p:extLst>
      <p:ext uri="{BB962C8B-B14F-4D97-AF65-F5344CB8AC3E}">
        <p14:creationId xmlns:p14="http://schemas.microsoft.com/office/powerpoint/2010/main" val="1467273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灯片编号占位符 6"/>
          <p:cNvSpPr>
            <a:spLocks noGrp="1"/>
          </p:cNvSpPr>
          <p:nvPr>
            <p:ph type="sldNum" sz="quarter" idx="10"/>
          </p:nvPr>
        </p:nvSpPr>
        <p:spPr/>
        <p:txBody>
          <a:bodyPr/>
          <a:lstStyle/>
          <a:p>
            <a:pPr>
              <a:defRPr/>
            </a:pPr>
            <a:fld id="{379693D4-C8C3-4912-B47B-DFF3DF634436}" type="slidenum">
              <a:rPr lang="en-US" altLang="zh-CN"/>
              <a:pPr>
                <a:defRPr/>
              </a:pPr>
              <a:t>31</a:t>
            </a:fld>
            <a:endParaRPr lang="en-US" altLang="zh-CN"/>
          </a:p>
        </p:txBody>
      </p:sp>
      <p:sp>
        <p:nvSpPr>
          <p:cNvPr id="54275" name="Rectangle 3"/>
          <p:cNvSpPr>
            <a:spLocks noChangeArrowheads="1"/>
          </p:cNvSpPr>
          <p:nvPr/>
        </p:nvSpPr>
        <p:spPr bwMode="auto">
          <a:xfrm>
            <a:off x="0" y="0"/>
            <a:ext cx="5220072" cy="584775"/>
          </a:xfrm>
          <a:prstGeom prst="rect">
            <a:avLst/>
          </a:prstGeom>
          <a:noFill/>
          <a:ln w="9525" algn="ctr">
            <a:noFill/>
            <a:miter lim="800000"/>
            <a:headEnd/>
            <a:tailEnd/>
          </a:ln>
        </p:spPr>
        <p:txBody>
          <a:bodyPr wrap="square">
            <a:spAutoFit/>
          </a:bodyPr>
          <a:lstStyle/>
          <a:p>
            <a:pPr>
              <a:spcBef>
                <a:spcPct val="0"/>
              </a:spcBef>
            </a:pPr>
            <a:r>
              <a:rPr lang="en-US" altLang="zh-CN" sz="3200" b="1" dirty="0" smtClean="0">
                <a:solidFill>
                  <a:srgbClr val="C00000"/>
                </a:solidFill>
                <a:latin typeface="微软雅黑" pitchFamily="34" charset="-122"/>
                <a:ea typeface="微软雅黑" pitchFamily="34" charset="-122"/>
                <a:cs typeface="+mj-cs"/>
              </a:rPr>
              <a:t>IRF3</a:t>
            </a:r>
            <a:r>
              <a:rPr lang="zh-CN" altLang="en-US" sz="3200" b="1" dirty="0" smtClean="0">
                <a:solidFill>
                  <a:srgbClr val="C00000"/>
                </a:solidFill>
                <a:latin typeface="微软雅黑" pitchFamily="34" charset="-122"/>
                <a:ea typeface="微软雅黑" pitchFamily="34" charset="-122"/>
                <a:cs typeface="+mj-cs"/>
              </a:rPr>
              <a:t> </a:t>
            </a:r>
            <a:r>
              <a:rPr lang="zh-CN" altLang="en-US" sz="3200" b="1" dirty="0">
                <a:solidFill>
                  <a:srgbClr val="C00000"/>
                </a:solidFill>
                <a:latin typeface="微软雅黑" pitchFamily="34" charset="-122"/>
                <a:ea typeface="微软雅黑" pitchFamily="34" charset="-122"/>
                <a:cs typeface="+mj-cs"/>
              </a:rPr>
              <a:t>数据中心典型应用</a:t>
            </a:r>
          </a:p>
        </p:txBody>
      </p:sp>
      <p:sp>
        <p:nvSpPr>
          <p:cNvPr id="252" name="Text Box 9"/>
          <p:cNvSpPr txBox="1">
            <a:spLocks noChangeArrowheads="1"/>
          </p:cNvSpPr>
          <p:nvPr/>
        </p:nvSpPr>
        <p:spPr bwMode="auto">
          <a:xfrm>
            <a:off x="0" y="4797152"/>
            <a:ext cx="9144000" cy="1569660"/>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buFont typeface="Wingdings" pitchFamily="2" charset="2"/>
              <a:buChar char="Ø"/>
              <a:defRPr/>
            </a:pPr>
            <a:r>
              <a:rPr kumimoji="1" lang="en-US" altLang="zh-CN" sz="1600" b="1" dirty="0">
                <a:solidFill>
                  <a:schemeClr val="bg1"/>
                </a:solidFill>
                <a:latin typeface="微软雅黑" pitchFamily="34" charset="-122"/>
                <a:ea typeface="微软雅黑" pitchFamily="34" charset="-122"/>
              </a:rPr>
              <a:t>PE</a:t>
            </a:r>
            <a:r>
              <a:rPr kumimoji="1" lang="zh-CN" altLang="en-US" sz="1600" b="1" dirty="0">
                <a:solidFill>
                  <a:schemeClr val="bg1"/>
                </a:solidFill>
                <a:latin typeface="微软雅黑" pitchFamily="34" charset="-122"/>
                <a:ea typeface="微软雅黑" pitchFamily="34" charset="-122"/>
              </a:rPr>
              <a:t>作为</a:t>
            </a:r>
            <a:r>
              <a:rPr kumimoji="1" lang="en-US" altLang="zh-CN" sz="1600" b="1" dirty="0">
                <a:solidFill>
                  <a:schemeClr val="bg1"/>
                </a:solidFill>
                <a:latin typeface="微软雅黑" pitchFamily="34" charset="-122"/>
                <a:ea typeface="微软雅黑" pitchFamily="34" charset="-122"/>
              </a:rPr>
              <a:t>TOP</a:t>
            </a:r>
            <a:r>
              <a:rPr kumimoji="1" lang="zh-CN" altLang="en-US" sz="1600" b="1" dirty="0">
                <a:solidFill>
                  <a:schemeClr val="bg1"/>
                </a:solidFill>
                <a:latin typeface="微软雅黑" pitchFamily="34" charset="-122"/>
                <a:ea typeface="微软雅黑" pitchFamily="34" charset="-122"/>
              </a:rPr>
              <a:t>设备</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defRPr/>
            </a:pPr>
            <a:r>
              <a:rPr kumimoji="1" lang="zh-CN" altLang="en-US" sz="1600" b="1" dirty="0">
                <a:solidFill>
                  <a:schemeClr val="bg1"/>
                </a:solidFill>
                <a:latin typeface="微软雅黑" pitchFamily="34" charset="-122"/>
                <a:ea typeface="微软雅黑" pitchFamily="34" charset="-122"/>
              </a:rPr>
              <a:t>每两个</a:t>
            </a:r>
            <a:r>
              <a:rPr kumimoji="1" lang="en-US" altLang="zh-CN" sz="1600" b="1" dirty="0">
                <a:solidFill>
                  <a:schemeClr val="bg1"/>
                </a:solidFill>
                <a:latin typeface="微软雅黑" pitchFamily="34" charset="-122"/>
                <a:ea typeface="微软雅黑" pitchFamily="34" charset="-122"/>
              </a:rPr>
              <a:t>PE</a:t>
            </a:r>
            <a:r>
              <a:rPr kumimoji="1" lang="zh-CN" altLang="en-US" sz="1600" b="1" dirty="0">
                <a:solidFill>
                  <a:schemeClr val="bg1"/>
                </a:solidFill>
                <a:latin typeface="微软雅黑" pitchFamily="34" charset="-122"/>
                <a:ea typeface="微软雅黑" pitchFamily="34" charset="-122"/>
              </a:rPr>
              <a:t>组成一组互为备份，为一个或两个机架服务</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defRPr/>
            </a:pPr>
            <a:r>
              <a:rPr kumimoji="1" lang="en-US" altLang="zh-CN" sz="1600" b="1" dirty="0">
                <a:solidFill>
                  <a:schemeClr val="bg1"/>
                </a:solidFill>
                <a:latin typeface="微软雅黑" pitchFamily="34" charset="-122"/>
                <a:ea typeface="微软雅黑" pitchFamily="34" charset="-122"/>
              </a:rPr>
              <a:t>PE</a:t>
            </a:r>
            <a:r>
              <a:rPr kumimoji="1" lang="zh-CN" altLang="en-US" sz="1600" b="1" dirty="0">
                <a:solidFill>
                  <a:schemeClr val="bg1"/>
                </a:solidFill>
                <a:latin typeface="微软雅黑" pitchFamily="34" charset="-122"/>
                <a:ea typeface="微软雅黑" pitchFamily="34" charset="-122"/>
              </a:rPr>
              <a:t>与服务器之间跨</a:t>
            </a:r>
            <a:r>
              <a:rPr kumimoji="1" lang="en-US" altLang="zh-CN" sz="1600" b="1" dirty="0">
                <a:solidFill>
                  <a:schemeClr val="bg1"/>
                </a:solidFill>
                <a:latin typeface="微软雅黑" pitchFamily="34" charset="-122"/>
                <a:ea typeface="微软雅黑" pitchFamily="34" charset="-122"/>
              </a:rPr>
              <a:t>PE</a:t>
            </a:r>
            <a:r>
              <a:rPr kumimoji="1" lang="zh-CN" altLang="en-US" sz="1600" b="1" dirty="0">
                <a:solidFill>
                  <a:schemeClr val="bg1"/>
                </a:solidFill>
                <a:latin typeface="微软雅黑" pitchFamily="34" charset="-122"/>
                <a:ea typeface="微软雅黑" pitchFamily="34" charset="-122"/>
              </a:rPr>
              <a:t>聚合</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defRPr/>
            </a:pPr>
            <a:r>
              <a:rPr kumimoji="1" lang="en-US" altLang="zh-CN" sz="1600" b="1" dirty="0">
                <a:solidFill>
                  <a:schemeClr val="bg1"/>
                </a:solidFill>
                <a:latin typeface="微软雅黑" pitchFamily="34" charset="-122"/>
                <a:ea typeface="微软雅黑" pitchFamily="34" charset="-122"/>
              </a:rPr>
              <a:t>PE</a:t>
            </a:r>
            <a:r>
              <a:rPr kumimoji="1" lang="zh-CN" altLang="en-US" sz="1600" b="1" dirty="0">
                <a:solidFill>
                  <a:schemeClr val="bg1"/>
                </a:solidFill>
                <a:latin typeface="微软雅黑" pitchFamily="34" charset="-122"/>
                <a:ea typeface="微软雅黑" pitchFamily="34" charset="-122"/>
              </a:rPr>
              <a:t>端口使能</a:t>
            </a:r>
            <a:r>
              <a:rPr kumimoji="1" lang="en-US" altLang="zh-CN" sz="1600" b="1" dirty="0">
                <a:solidFill>
                  <a:schemeClr val="bg1"/>
                </a:solidFill>
                <a:latin typeface="微软雅黑" pitchFamily="34" charset="-122"/>
                <a:ea typeface="微软雅黑" pitchFamily="34" charset="-122"/>
              </a:rPr>
              <a:t>EVB</a:t>
            </a:r>
            <a:r>
              <a:rPr kumimoji="1" lang="zh-CN" altLang="en-US" sz="1600" b="1" dirty="0">
                <a:solidFill>
                  <a:schemeClr val="bg1"/>
                </a:solidFill>
                <a:latin typeface="微软雅黑" pitchFamily="34" charset="-122"/>
                <a:ea typeface="微软雅黑" pitchFamily="34" charset="-122"/>
              </a:rPr>
              <a:t>，为虚拟化服务器服务</a:t>
            </a:r>
            <a:endParaRPr kumimoji="1" lang="en-US" altLang="zh-CN" sz="1600" b="1" dirty="0">
              <a:solidFill>
                <a:schemeClr val="bg1"/>
              </a:solidFill>
              <a:latin typeface="微软雅黑" pitchFamily="34" charset="-122"/>
              <a:ea typeface="微软雅黑" pitchFamily="34" charset="-122"/>
            </a:endParaRPr>
          </a:p>
        </p:txBody>
      </p:sp>
      <p:sp>
        <p:nvSpPr>
          <p:cNvPr id="253" name="Text Box 9"/>
          <p:cNvSpPr txBox="1">
            <a:spLocks noChangeArrowheads="1"/>
          </p:cNvSpPr>
          <p:nvPr/>
        </p:nvSpPr>
        <p:spPr bwMode="auto">
          <a:xfrm>
            <a:off x="6516216" y="1124744"/>
            <a:ext cx="2627784" cy="2677656"/>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buFont typeface="Wingdings" pitchFamily="2" charset="2"/>
              <a:buChar char="Ø"/>
              <a:defRPr/>
            </a:pPr>
            <a:r>
              <a:rPr kumimoji="1" lang="en-US" altLang="zh-CN" sz="1600" b="1" dirty="0">
                <a:solidFill>
                  <a:schemeClr val="bg1"/>
                </a:solidFill>
                <a:latin typeface="微软雅黑" pitchFamily="34" charset="-122"/>
                <a:ea typeface="微软雅黑" pitchFamily="34" charset="-122"/>
              </a:rPr>
              <a:t>CB</a:t>
            </a:r>
            <a:r>
              <a:rPr kumimoji="1" lang="zh-CN" altLang="en-US" sz="1600" b="1" dirty="0">
                <a:solidFill>
                  <a:schemeClr val="bg1"/>
                </a:solidFill>
                <a:latin typeface="微软雅黑" pitchFamily="34" charset="-122"/>
                <a:ea typeface="微软雅黑" pitchFamily="34" charset="-122"/>
              </a:rPr>
              <a:t>作为</a:t>
            </a:r>
            <a:r>
              <a:rPr kumimoji="1" lang="en-US" altLang="zh-CN" sz="1600" b="1" dirty="0">
                <a:solidFill>
                  <a:schemeClr val="bg1"/>
                </a:solidFill>
                <a:latin typeface="微软雅黑" pitchFamily="34" charset="-122"/>
                <a:ea typeface="微软雅黑" pitchFamily="34" charset="-122"/>
              </a:rPr>
              <a:t>TOR</a:t>
            </a:r>
            <a:r>
              <a:rPr kumimoji="1" lang="zh-CN" altLang="en-US" sz="1600" b="1" dirty="0">
                <a:solidFill>
                  <a:schemeClr val="bg1"/>
                </a:solidFill>
                <a:latin typeface="微软雅黑" pitchFamily="34" charset="-122"/>
                <a:ea typeface="微软雅黑" pitchFamily="34" charset="-122"/>
              </a:rPr>
              <a:t>设备</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defRPr/>
            </a:pPr>
            <a:r>
              <a:rPr kumimoji="1" lang="en-US" altLang="zh-CN" sz="1600" b="1" dirty="0">
                <a:solidFill>
                  <a:schemeClr val="bg1"/>
                </a:solidFill>
                <a:latin typeface="微软雅黑" pitchFamily="34" charset="-122"/>
                <a:ea typeface="微软雅黑" pitchFamily="34" charset="-122"/>
              </a:rPr>
              <a:t>CB</a:t>
            </a:r>
            <a:r>
              <a:rPr kumimoji="1" lang="zh-CN" altLang="en-US" sz="1600" b="1" dirty="0">
                <a:solidFill>
                  <a:schemeClr val="bg1"/>
                </a:solidFill>
                <a:latin typeface="微软雅黑" pitchFamily="34" charset="-122"/>
                <a:ea typeface="微软雅黑" pitchFamily="34" charset="-122"/>
              </a:rPr>
              <a:t>由两台设备</a:t>
            </a:r>
            <a:r>
              <a:rPr kumimoji="1" lang="en-US" altLang="zh-CN" sz="1600" b="1" dirty="0">
                <a:solidFill>
                  <a:schemeClr val="bg1"/>
                </a:solidFill>
                <a:latin typeface="微软雅黑" pitchFamily="34" charset="-122"/>
                <a:ea typeface="微软雅黑" pitchFamily="34" charset="-122"/>
              </a:rPr>
              <a:t>IRF</a:t>
            </a:r>
            <a:r>
              <a:rPr kumimoji="1" lang="zh-CN" altLang="en-US" sz="1600" b="1" dirty="0">
                <a:solidFill>
                  <a:schemeClr val="bg1"/>
                </a:solidFill>
                <a:latin typeface="微软雅黑" pitchFamily="34" charset="-122"/>
                <a:ea typeface="微软雅黑" pitchFamily="34" charset="-122"/>
              </a:rPr>
              <a:t>堆叠</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defRPr/>
            </a:pPr>
            <a:r>
              <a:rPr kumimoji="1" lang="en-US" altLang="zh-CN" sz="1600" b="1" dirty="0">
                <a:solidFill>
                  <a:schemeClr val="bg1"/>
                </a:solidFill>
                <a:latin typeface="微软雅黑" pitchFamily="34" charset="-122"/>
                <a:ea typeface="微软雅黑" pitchFamily="34" charset="-122"/>
              </a:rPr>
              <a:t>CB</a:t>
            </a:r>
            <a:r>
              <a:rPr kumimoji="1" lang="zh-CN" altLang="en-US" sz="1600" b="1" dirty="0">
                <a:solidFill>
                  <a:schemeClr val="bg1"/>
                </a:solidFill>
                <a:latin typeface="微软雅黑" pitchFamily="34" charset="-122"/>
                <a:ea typeface="微软雅黑" pitchFamily="34" charset="-122"/>
              </a:rPr>
              <a:t>与核心设备之间高可靠性连接，为</a:t>
            </a:r>
            <a:r>
              <a:rPr kumimoji="1" lang="zh-CN" altLang="en-US" sz="1600" b="1" dirty="0" smtClean="0">
                <a:solidFill>
                  <a:schemeClr val="bg1"/>
                </a:solidFill>
                <a:latin typeface="微软雅黑" pitchFamily="34" charset="-122"/>
                <a:ea typeface="微软雅黑" pitchFamily="34" charset="-122"/>
              </a:rPr>
              <a:t>整个</a:t>
            </a:r>
            <a:r>
              <a:rPr kumimoji="1" lang="en-US" altLang="zh-CN" sz="1600" b="1" dirty="0" smtClean="0">
                <a:solidFill>
                  <a:schemeClr val="bg1"/>
                </a:solidFill>
                <a:latin typeface="微软雅黑" pitchFamily="34" charset="-122"/>
                <a:ea typeface="微软雅黑" pitchFamily="34" charset="-122"/>
              </a:rPr>
              <a:t>IRF3 Fabric</a:t>
            </a:r>
            <a:r>
              <a:rPr kumimoji="1" lang="zh-CN" altLang="en-US" sz="1600" b="1" dirty="0" smtClean="0">
                <a:solidFill>
                  <a:schemeClr val="bg1"/>
                </a:solidFill>
                <a:latin typeface="微软雅黑" pitchFamily="34" charset="-122"/>
                <a:ea typeface="微软雅黑" pitchFamily="34" charset="-122"/>
              </a:rPr>
              <a:t>中</a:t>
            </a:r>
            <a:r>
              <a:rPr kumimoji="1" lang="zh-CN" altLang="en-US" sz="1600" b="1" dirty="0">
                <a:solidFill>
                  <a:schemeClr val="bg1"/>
                </a:solidFill>
                <a:latin typeface="微软雅黑" pitchFamily="34" charset="-122"/>
                <a:ea typeface="微软雅黑" pitchFamily="34" charset="-122"/>
              </a:rPr>
              <a:t>服务器提供</a:t>
            </a:r>
            <a:r>
              <a:rPr kumimoji="1" lang="zh-CN" altLang="en-US" sz="1600" b="1" dirty="0" smtClean="0">
                <a:solidFill>
                  <a:schemeClr val="bg1"/>
                </a:solidFill>
                <a:latin typeface="微软雅黑" pitchFamily="34" charset="-122"/>
                <a:ea typeface="微软雅黑" pitchFamily="34" charset="-122"/>
              </a:rPr>
              <a:t>到内部及其他</a:t>
            </a:r>
            <a:r>
              <a:rPr kumimoji="1" lang="zh-CN" altLang="en-US" sz="1600" b="1" dirty="0">
                <a:solidFill>
                  <a:schemeClr val="bg1"/>
                </a:solidFill>
                <a:latin typeface="微软雅黑" pitchFamily="34" charset="-122"/>
                <a:ea typeface="微软雅黑" pitchFamily="34" charset="-122"/>
              </a:rPr>
              <a:t>外部网络的连接</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defRPr/>
            </a:pPr>
            <a:r>
              <a:rPr kumimoji="1" lang="zh-CN" altLang="en-US" sz="1600" b="1" dirty="0">
                <a:solidFill>
                  <a:schemeClr val="bg1"/>
                </a:solidFill>
                <a:latin typeface="微软雅黑" pitchFamily="34" charset="-122"/>
                <a:ea typeface="微软雅黑" pitchFamily="34" charset="-122"/>
              </a:rPr>
              <a:t>三层转发由核心设备提供</a:t>
            </a:r>
            <a:endParaRPr kumimoji="1" lang="en-US" altLang="zh-CN" sz="1600" b="1" dirty="0">
              <a:solidFill>
                <a:schemeClr val="bg1"/>
              </a:solidFill>
              <a:latin typeface="微软雅黑" pitchFamily="34" charset="-122"/>
              <a:ea typeface="微软雅黑" pitchFamily="34" charset="-122"/>
            </a:endParaRPr>
          </a:p>
        </p:txBody>
      </p:sp>
      <p:grpSp>
        <p:nvGrpSpPr>
          <p:cNvPr id="2" name="组合 110"/>
          <p:cNvGrpSpPr/>
          <p:nvPr/>
        </p:nvGrpSpPr>
        <p:grpSpPr>
          <a:xfrm>
            <a:off x="132630" y="548680"/>
            <a:ext cx="5951538" cy="4103688"/>
            <a:chOff x="34925" y="1052736"/>
            <a:chExt cx="5951538" cy="4103688"/>
          </a:xfrm>
        </p:grpSpPr>
        <p:sp>
          <p:nvSpPr>
            <p:cNvPr id="54381" name="矩形 253"/>
            <p:cNvSpPr>
              <a:spLocks noChangeArrowheads="1"/>
            </p:cNvSpPr>
            <p:nvPr/>
          </p:nvSpPr>
          <p:spPr bwMode="auto">
            <a:xfrm>
              <a:off x="2466420" y="1268636"/>
              <a:ext cx="902811" cy="523220"/>
            </a:xfrm>
            <a:prstGeom prst="rect">
              <a:avLst/>
            </a:prstGeom>
            <a:solidFill>
              <a:schemeClr val="bg1">
                <a:lumMod val="95000"/>
              </a:schemeClr>
            </a:solidFill>
            <a:ln w="9525">
              <a:noFill/>
              <a:miter lim="800000"/>
              <a:headEnd/>
              <a:tailEnd/>
            </a:ln>
          </p:spPr>
          <p:txBody>
            <a:bodyPr wrap="none">
              <a:spAutoFit/>
            </a:bodyPr>
            <a:lstStyle/>
            <a:p>
              <a:pPr algn="ctr"/>
              <a:r>
                <a:rPr kumimoji="1" lang="zh-CN" altLang="en-US" sz="1400" b="1" dirty="0">
                  <a:latin typeface="微软雅黑" pitchFamily="34" charset="-122"/>
                  <a:ea typeface="微软雅黑" pitchFamily="34" charset="-122"/>
                </a:rPr>
                <a:t>核心设备</a:t>
              </a:r>
              <a:endParaRPr kumimoji="1" lang="en-US" altLang="zh-CN" sz="1400" b="1" dirty="0">
                <a:latin typeface="微软雅黑" pitchFamily="34" charset="-122"/>
                <a:ea typeface="微软雅黑" pitchFamily="34" charset="-122"/>
              </a:endParaRPr>
            </a:p>
            <a:p>
              <a:pPr algn="ctr"/>
              <a:r>
                <a:rPr kumimoji="1" lang="en-US" altLang="zh-CN" sz="1400" b="1" dirty="0">
                  <a:latin typeface="微软雅黑" pitchFamily="34" charset="-122"/>
                  <a:ea typeface="微软雅黑" pitchFamily="34" charset="-122"/>
                </a:rPr>
                <a:t>L2+L3</a:t>
              </a:r>
              <a:endParaRPr lang="zh-CN" altLang="en-US" sz="1400" dirty="0">
                <a:latin typeface="微软雅黑" pitchFamily="34" charset="-122"/>
                <a:ea typeface="微软雅黑" pitchFamily="34" charset="-122"/>
              </a:endParaRPr>
            </a:p>
          </p:txBody>
        </p:sp>
        <p:cxnSp>
          <p:nvCxnSpPr>
            <p:cNvPr id="5" name="直接连接符 4"/>
            <p:cNvCxnSpPr/>
            <p:nvPr/>
          </p:nvCxnSpPr>
          <p:spPr bwMode="auto">
            <a:xfrm flipV="1">
              <a:off x="706438" y="2886299"/>
              <a:ext cx="1273175" cy="6191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6" name="直接连接符 5"/>
            <p:cNvCxnSpPr/>
            <p:nvPr/>
          </p:nvCxnSpPr>
          <p:spPr bwMode="auto">
            <a:xfrm flipV="1">
              <a:off x="1331913" y="2886299"/>
              <a:ext cx="2232025" cy="6572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 name="直接连接符 6"/>
            <p:cNvCxnSpPr/>
            <p:nvPr/>
          </p:nvCxnSpPr>
          <p:spPr bwMode="auto">
            <a:xfrm flipV="1">
              <a:off x="706438" y="2814861"/>
              <a:ext cx="2928937" cy="6905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8" name="直接连接符 7"/>
            <p:cNvCxnSpPr/>
            <p:nvPr/>
          </p:nvCxnSpPr>
          <p:spPr bwMode="auto">
            <a:xfrm flipH="1">
              <a:off x="1331913" y="2886299"/>
              <a:ext cx="719137" cy="6572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9" name="直接连接符 8"/>
            <p:cNvCxnSpPr/>
            <p:nvPr/>
          </p:nvCxnSpPr>
          <p:spPr bwMode="auto">
            <a:xfrm flipV="1">
              <a:off x="3271838" y="3002186"/>
              <a:ext cx="500062" cy="5508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0" name="直接连接符 9"/>
            <p:cNvCxnSpPr/>
            <p:nvPr/>
          </p:nvCxnSpPr>
          <p:spPr bwMode="auto">
            <a:xfrm flipH="1" flipV="1">
              <a:off x="2168525" y="3002186"/>
              <a:ext cx="357188" cy="54133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11" name="直接连接符 10"/>
            <p:cNvCxnSpPr/>
            <p:nvPr/>
          </p:nvCxnSpPr>
          <p:spPr bwMode="auto">
            <a:xfrm flipH="1" flipV="1">
              <a:off x="2339975" y="2886299"/>
              <a:ext cx="931863" cy="66675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12" name="椭圆 11"/>
            <p:cNvSpPr/>
            <p:nvPr/>
          </p:nvSpPr>
          <p:spPr bwMode="auto">
            <a:xfrm>
              <a:off x="617538" y="3364136"/>
              <a:ext cx="484187" cy="1301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p:nvPr/>
          </p:nvSpPr>
          <p:spPr bwMode="auto">
            <a:xfrm>
              <a:off x="1127125" y="3441924"/>
              <a:ext cx="482600" cy="1285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5" name="Line 82"/>
            <p:cNvSpPr>
              <a:spLocks noChangeShapeType="1"/>
            </p:cNvSpPr>
            <p:nvPr/>
          </p:nvSpPr>
          <p:spPr bwMode="auto">
            <a:xfrm flipV="1">
              <a:off x="2124075" y="2637061"/>
              <a:ext cx="1809750" cy="14288"/>
            </a:xfrm>
            <a:prstGeom prst="line">
              <a:avLst/>
            </a:prstGeom>
            <a:noFill/>
            <a:ln w="19050">
              <a:solidFill>
                <a:srgbClr val="FF0000"/>
              </a:solidFill>
              <a:round/>
              <a:headEnd/>
              <a:tailEnd/>
            </a:ln>
          </p:spPr>
          <p:txBody>
            <a:bodyPr/>
            <a:lstStyle/>
            <a:p>
              <a:endParaRPr lang="zh-CN" altLang="en-US"/>
            </a:p>
          </p:txBody>
        </p:sp>
        <p:sp>
          <p:nvSpPr>
            <p:cNvPr id="54286" name="Line 83"/>
            <p:cNvSpPr>
              <a:spLocks noChangeShapeType="1"/>
            </p:cNvSpPr>
            <p:nvPr/>
          </p:nvSpPr>
          <p:spPr bwMode="auto">
            <a:xfrm flipV="1">
              <a:off x="2124075" y="2708499"/>
              <a:ext cx="1809750" cy="15875"/>
            </a:xfrm>
            <a:prstGeom prst="line">
              <a:avLst/>
            </a:prstGeom>
            <a:noFill/>
            <a:ln w="19050">
              <a:solidFill>
                <a:srgbClr val="FF0000"/>
              </a:solidFill>
              <a:round/>
              <a:headEnd/>
              <a:tailEnd/>
            </a:ln>
          </p:spPr>
          <p:txBody>
            <a:bodyPr/>
            <a:lstStyle/>
            <a:p>
              <a:endParaRPr lang="zh-CN" altLang="en-US"/>
            </a:p>
          </p:txBody>
        </p:sp>
        <p:pic>
          <p:nvPicPr>
            <p:cNvPr id="54287" name="Picture 6" descr="s7500e"/>
            <p:cNvPicPr>
              <a:picLocks noChangeAspect="1" noChangeArrowheads="1"/>
            </p:cNvPicPr>
            <p:nvPr/>
          </p:nvPicPr>
          <p:blipFill>
            <a:blip r:embed="rId3" cstate="print"/>
            <a:srcRect/>
            <a:stretch>
              <a:fillRect/>
            </a:stretch>
          </p:blipFill>
          <p:spPr bwMode="auto">
            <a:xfrm>
              <a:off x="1912938" y="2421161"/>
              <a:ext cx="509587" cy="581025"/>
            </a:xfrm>
            <a:prstGeom prst="rect">
              <a:avLst/>
            </a:prstGeom>
            <a:noFill/>
            <a:ln w="9525">
              <a:noFill/>
              <a:miter lim="800000"/>
              <a:headEnd/>
              <a:tailEnd/>
            </a:ln>
          </p:spPr>
        </p:pic>
        <p:pic>
          <p:nvPicPr>
            <p:cNvPr id="54288" name="Picture 5" descr="通用交换机"/>
            <p:cNvPicPr>
              <a:picLocks noChangeAspect="1" noChangeArrowheads="1"/>
            </p:cNvPicPr>
            <p:nvPr/>
          </p:nvPicPr>
          <p:blipFill>
            <a:blip r:embed="rId4" cstate="print"/>
            <a:srcRect/>
            <a:stretch>
              <a:fillRect/>
            </a:stretch>
          </p:blipFill>
          <p:spPr bwMode="auto">
            <a:xfrm>
              <a:off x="447675" y="3505424"/>
              <a:ext cx="515938" cy="631825"/>
            </a:xfrm>
            <a:prstGeom prst="rect">
              <a:avLst/>
            </a:prstGeom>
            <a:noFill/>
            <a:ln w="9525">
              <a:noFill/>
              <a:miter lim="800000"/>
              <a:headEnd/>
              <a:tailEnd/>
            </a:ln>
          </p:spPr>
        </p:pic>
        <p:pic>
          <p:nvPicPr>
            <p:cNvPr id="54289" name="Picture 5" descr="通用交换机"/>
            <p:cNvPicPr>
              <a:picLocks noChangeAspect="1" noChangeArrowheads="1"/>
            </p:cNvPicPr>
            <p:nvPr/>
          </p:nvPicPr>
          <p:blipFill>
            <a:blip r:embed="rId4" cstate="print"/>
            <a:srcRect/>
            <a:stretch>
              <a:fillRect/>
            </a:stretch>
          </p:blipFill>
          <p:spPr bwMode="auto">
            <a:xfrm>
              <a:off x="1074738" y="3543524"/>
              <a:ext cx="515937" cy="631825"/>
            </a:xfrm>
            <a:prstGeom prst="rect">
              <a:avLst/>
            </a:prstGeom>
            <a:noFill/>
            <a:ln w="9525">
              <a:noFill/>
              <a:miter lim="800000"/>
              <a:headEnd/>
              <a:tailEnd/>
            </a:ln>
          </p:spPr>
        </p:pic>
        <p:pic>
          <p:nvPicPr>
            <p:cNvPr id="54290" name="Picture 5" descr="通用交换机"/>
            <p:cNvPicPr>
              <a:picLocks noChangeAspect="1" noChangeArrowheads="1"/>
            </p:cNvPicPr>
            <p:nvPr/>
          </p:nvPicPr>
          <p:blipFill>
            <a:blip r:embed="rId4" cstate="print"/>
            <a:srcRect/>
            <a:stretch>
              <a:fillRect/>
            </a:stretch>
          </p:blipFill>
          <p:spPr bwMode="auto">
            <a:xfrm>
              <a:off x="3013075" y="3553049"/>
              <a:ext cx="515938" cy="631825"/>
            </a:xfrm>
            <a:prstGeom prst="rect">
              <a:avLst/>
            </a:prstGeom>
            <a:noFill/>
            <a:ln w="9525">
              <a:noFill/>
              <a:miter lim="800000"/>
              <a:headEnd/>
              <a:tailEnd/>
            </a:ln>
          </p:spPr>
        </p:pic>
        <p:cxnSp>
          <p:nvCxnSpPr>
            <p:cNvPr id="31" name="直接连接符 30"/>
            <p:cNvCxnSpPr/>
            <p:nvPr/>
          </p:nvCxnSpPr>
          <p:spPr bwMode="auto">
            <a:xfrm flipV="1">
              <a:off x="2525713" y="2886299"/>
              <a:ext cx="1182687" cy="6572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pic>
          <p:nvPicPr>
            <p:cNvPr id="54292" name="Picture 6" descr="s7500e"/>
            <p:cNvPicPr>
              <a:picLocks noChangeAspect="1" noChangeArrowheads="1"/>
            </p:cNvPicPr>
            <p:nvPr/>
          </p:nvPicPr>
          <p:blipFill>
            <a:blip r:embed="rId3" cstate="print"/>
            <a:srcRect/>
            <a:stretch>
              <a:fillRect/>
            </a:stretch>
          </p:blipFill>
          <p:spPr bwMode="auto">
            <a:xfrm>
              <a:off x="3517900" y="2421161"/>
              <a:ext cx="508000" cy="581025"/>
            </a:xfrm>
            <a:prstGeom prst="rect">
              <a:avLst/>
            </a:prstGeom>
            <a:noFill/>
            <a:ln w="9525">
              <a:noFill/>
              <a:miter lim="800000"/>
              <a:headEnd/>
              <a:tailEnd/>
            </a:ln>
          </p:spPr>
        </p:pic>
        <p:pic>
          <p:nvPicPr>
            <p:cNvPr id="54293" name="Picture 5" descr="通用交换机"/>
            <p:cNvPicPr>
              <a:picLocks noChangeAspect="1" noChangeArrowheads="1"/>
            </p:cNvPicPr>
            <p:nvPr/>
          </p:nvPicPr>
          <p:blipFill>
            <a:blip r:embed="rId4" cstate="print"/>
            <a:srcRect/>
            <a:stretch>
              <a:fillRect/>
            </a:stretch>
          </p:blipFill>
          <p:spPr bwMode="auto">
            <a:xfrm>
              <a:off x="2268538" y="3543524"/>
              <a:ext cx="514350" cy="631825"/>
            </a:xfrm>
            <a:prstGeom prst="rect">
              <a:avLst/>
            </a:prstGeom>
            <a:noFill/>
            <a:ln w="9525">
              <a:noFill/>
              <a:miter lim="800000"/>
              <a:headEnd/>
              <a:tailEnd/>
            </a:ln>
          </p:spPr>
        </p:pic>
        <p:sp>
          <p:nvSpPr>
            <p:cNvPr id="34" name="椭圆 33"/>
            <p:cNvSpPr/>
            <p:nvPr/>
          </p:nvSpPr>
          <p:spPr bwMode="auto">
            <a:xfrm>
              <a:off x="2195513" y="3391124"/>
              <a:ext cx="482600" cy="1285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椭圆 34"/>
            <p:cNvSpPr/>
            <p:nvPr/>
          </p:nvSpPr>
          <p:spPr bwMode="auto">
            <a:xfrm>
              <a:off x="2843213" y="3391124"/>
              <a:ext cx="482600" cy="1285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96" name="TextBox 254"/>
            <p:cNvSpPr txBox="1">
              <a:spLocks noChangeArrowheads="1"/>
            </p:cNvSpPr>
            <p:nvPr/>
          </p:nvSpPr>
          <p:spPr bwMode="auto">
            <a:xfrm>
              <a:off x="519113" y="4142011"/>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54297" name="TextBox 255"/>
            <p:cNvSpPr txBox="1">
              <a:spLocks noChangeArrowheads="1"/>
            </p:cNvSpPr>
            <p:nvPr/>
          </p:nvSpPr>
          <p:spPr bwMode="auto">
            <a:xfrm>
              <a:off x="1103313" y="4161061"/>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cxnSp>
          <p:nvCxnSpPr>
            <p:cNvPr id="54298" name="直接连接符 268"/>
            <p:cNvCxnSpPr>
              <a:cxnSpLocks noChangeShapeType="1"/>
            </p:cNvCxnSpPr>
            <p:nvPr/>
          </p:nvCxnSpPr>
          <p:spPr bwMode="auto">
            <a:xfrm flipV="1">
              <a:off x="179388" y="4137249"/>
              <a:ext cx="527050" cy="477837"/>
            </a:xfrm>
            <a:prstGeom prst="line">
              <a:avLst/>
            </a:prstGeom>
            <a:noFill/>
            <a:ln w="9525" algn="ctr">
              <a:solidFill>
                <a:srgbClr val="4A7EBB"/>
              </a:solidFill>
              <a:round/>
              <a:headEnd/>
              <a:tailEnd/>
            </a:ln>
          </p:spPr>
        </p:cxnSp>
        <p:cxnSp>
          <p:nvCxnSpPr>
            <p:cNvPr id="54299" name="直接连接符 269"/>
            <p:cNvCxnSpPr>
              <a:cxnSpLocks noChangeShapeType="1"/>
            </p:cNvCxnSpPr>
            <p:nvPr/>
          </p:nvCxnSpPr>
          <p:spPr bwMode="auto">
            <a:xfrm flipV="1">
              <a:off x="539750" y="4137249"/>
              <a:ext cx="166688" cy="477837"/>
            </a:xfrm>
            <a:prstGeom prst="line">
              <a:avLst/>
            </a:prstGeom>
            <a:noFill/>
            <a:ln w="9525" algn="ctr">
              <a:solidFill>
                <a:srgbClr val="4A7EBB"/>
              </a:solidFill>
              <a:round/>
              <a:headEnd/>
              <a:tailEnd/>
            </a:ln>
          </p:spPr>
        </p:cxnSp>
        <p:cxnSp>
          <p:nvCxnSpPr>
            <p:cNvPr id="54300" name="直接连接符 272"/>
            <p:cNvCxnSpPr>
              <a:cxnSpLocks noChangeShapeType="1"/>
            </p:cNvCxnSpPr>
            <p:nvPr/>
          </p:nvCxnSpPr>
          <p:spPr bwMode="auto">
            <a:xfrm flipV="1">
              <a:off x="898525" y="4175349"/>
              <a:ext cx="433388" cy="439737"/>
            </a:xfrm>
            <a:prstGeom prst="line">
              <a:avLst/>
            </a:prstGeom>
            <a:noFill/>
            <a:ln w="9525" algn="ctr">
              <a:solidFill>
                <a:srgbClr val="4A7EBB"/>
              </a:solidFill>
              <a:round/>
              <a:headEnd/>
              <a:tailEnd/>
            </a:ln>
          </p:spPr>
        </p:cxnSp>
        <p:cxnSp>
          <p:nvCxnSpPr>
            <p:cNvPr id="54301" name="直接连接符 273"/>
            <p:cNvCxnSpPr>
              <a:cxnSpLocks noChangeShapeType="1"/>
            </p:cNvCxnSpPr>
            <p:nvPr/>
          </p:nvCxnSpPr>
          <p:spPr bwMode="auto">
            <a:xfrm flipV="1">
              <a:off x="1331913" y="4175349"/>
              <a:ext cx="0" cy="439737"/>
            </a:xfrm>
            <a:prstGeom prst="line">
              <a:avLst/>
            </a:prstGeom>
            <a:noFill/>
            <a:ln w="9525" algn="ctr">
              <a:solidFill>
                <a:srgbClr val="4A7EBB"/>
              </a:solidFill>
              <a:round/>
              <a:headEnd/>
              <a:tailEnd/>
            </a:ln>
          </p:spPr>
        </p:cxnSp>
        <p:cxnSp>
          <p:nvCxnSpPr>
            <p:cNvPr id="54302" name="直接连接符 275"/>
            <p:cNvCxnSpPr>
              <a:cxnSpLocks noChangeShapeType="1"/>
            </p:cNvCxnSpPr>
            <p:nvPr/>
          </p:nvCxnSpPr>
          <p:spPr bwMode="auto">
            <a:xfrm flipH="1" flipV="1">
              <a:off x="1331913" y="4175349"/>
              <a:ext cx="358775" cy="439737"/>
            </a:xfrm>
            <a:prstGeom prst="line">
              <a:avLst/>
            </a:prstGeom>
            <a:noFill/>
            <a:ln w="9525" algn="ctr">
              <a:solidFill>
                <a:srgbClr val="4A7EBB"/>
              </a:solidFill>
              <a:round/>
              <a:headEnd/>
              <a:tailEnd/>
            </a:ln>
          </p:spPr>
        </p:cxnSp>
        <p:cxnSp>
          <p:nvCxnSpPr>
            <p:cNvPr id="54303" name="直接连接符 276"/>
            <p:cNvCxnSpPr>
              <a:cxnSpLocks noChangeShapeType="1"/>
            </p:cNvCxnSpPr>
            <p:nvPr/>
          </p:nvCxnSpPr>
          <p:spPr bwMode="auto">
            <a:xfrm flipH="1" flipV="1">
              <a:off x="706438" y="4137249"/>
              <a:ext cx="192087" cy="477837"/>
            </a:xfrm>
            <a:prstGeom prst="line">
              <a:avLst/>
            </a:prstGeom>
            <a:noFill/>
            <a:ln w="9525" algn="ctr">
              <a:solidFill>
                <a:srgbClr val="4A7EBB"/>
              </a:solidFill>
              <a:round/>
              <a:headEnd/>
              <a:tailEnd/>
            </a:ln>
          </p:spPr>
        </p:cxnSp>
        <p:sp>
          <p:nvSpPr>
            <p:cNvPr id="54304" name="椭圆 277"/>
            <p:cNvSpPr>
              <a:spLocks noChangeArrowheads="1"/>
            </p:cNvSpPr>
            <p:nvPr/>
          </p:nvSpPr>
          <p:spPr bwMode="auto">
            <a:xfrm>
              <a:off x="827088" y="4543649"/>
              <a:ext cx="288925"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cxnSp>
          <p:nvCxnSpPr>
            <p:cNvPr id="54305" name="直接连接符 268"/>
            <p:cNvCxnSpPr>
              <a:cxnSpLocks noChangeShapeType="1"/>
            </p:cNvCxnSpPr>
            <p:nvPr/>
          </p:nvCxnSpPr>
          <p:spPr bwMode="auto">
            <a:xfrm flipV="1">
              <a:off x="179388" y="4175349"/>
              <a:ext cx="1152525" cy="439737"/>
            </a:xfrm>
            <a:prstGeom prst="line">
              <a:avLst/>
            </a:prstGeom>
            <a:noFill/>
            <a:ln w="9525" algn="ctr">
              <a:solidFill>
                <a:srgbClr val="4A7EBB"/>
              </a:solidFill>
              <a:round/>
              <a:headEnd/>
              <a:tailEnd/>
            </a:ln>
          </p:spPr>
        </p:cxnSp>
        <p:cxnSp>
          <p:nvCxnSpPr>
            <p:cNvPr id="54306" name="直接连接符 268"/>
            <p:cNvCxnSpPr>
              <a:cxnSpLocks noChangeShapeType="1"/>
            </p:cNvCxnSpPr>
            <p:nvPr/>
          </p:nvCxnSpPr>
          <p:spPr bwMode="auto">
            <a:xfrm flipV="1">
              <a:off x="539750" y="4175349"/>
              <a:ext cx="792163" cy="439737"/>
            </a:xfrm>
            <a:prstGeom prst="line">
              <a:avLst/>
            </a:prstGeom>
            <a:noFill/>
            <a:ln w="9525" algn="ctr">
              <a:solidFill>
                <a:srgbClr val="4A7EBB"/>
              </a:solidFill>
              <a:round/>
              <a:headEnd/>
              <a:tailEnd/>
            </a:ln>
          </p:spPr>
        </p:cxnSp>
        <p:sp>
          <p:nvSpPr>
            <p:cNvPr id="54307" name="椭圆 277"/>
            <p:cNvSpPr>
              <a:spLocks noChangeArrowheads="1"/>
            </p:cNvSpPr>
            <p:nvPr/>
          </p:nvSpPr>
          <p:spPr bwMode="auto">
            <a:xfrm>
              <a:off x="468313" y="4543649"/>
              <a:ext cx="287337"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08" name="椭圆 277"/>
            <p:cNvSpPr>
              <a:spLocks noChangeArrowheads="1"/>
            </p:cNvSpPr>
            <p:nvPr/>
          </p:nvSpPr>
          <p:spPr bwMode="auto">
            <a:xfrm>
              <a:off x="107950" y="4543649"/>
              <a:ext cx="287338"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cxnSp>
          <p:nvCxnSpPr>
            <p:cNvPr id="54309" name="直接连接符 273"/>
            <p:cNvCxnSpPr>
              <a:cxnSpLocks noChangeShapeType="1"/>
            </p:cNvCxnSpPr>
            <p:nvPr/>
          </p:nvCxnSpPr>
          <p:spPr bwMode="auto">
            <a:xfrm flipH="1" flipV="1">
              <a:off x="706438" y="4137249"/>
              <a:ext cx="625475" cy="477837"/>
            </a:xfrm>
            <a:prstGeom prst="line">
              <a:avLst/>
            </a:prstGeom>
            <a:noFill/>
            <a:ln w="9525" algn="ctr">
              <a:solidFill>
                <a:srgbClr val="4A7EBB"/>
              </a:solidFill>
              <a:round/>
              <a:headEnd/>
              <a:tailEnd/>
            </a:ln>
          </p:spPr>
        </p:cxnSp>
        <p:cxnSp>
          <p:nvCxnSpPr>
            <p:cNvPr id="54310" name="直接连接符 273"/>
            <p:cNvCxnSpPr>
              <a:cxnSpLocks noChangeShapeType="1"/>
            </p:cNvCxnSpPr>
            <p:nvPr/>
          </p:nvCxnSpPr>
          <p:spPr bwMode="auto">
            <a:xfrm flipH="1" flipV="1">
              <a:off x="706438" y="4137249"/>
              <a:ext cx="984250" cy="477837"/>
            </a:xfrm>
            <a:prstGeom prst="line">
              <a:avLst/>
            </a:prstGeom>
            <a:noFill/>
            <a:ln w="9525" algn="ctr">
              <a:solidFill>
                <a:srgbClr val="4A7EBB"/>
              </a:solidFill>
              <a:round/>
              <a:headEnd/>
              <a:tailEnd/>
            </a:ln>
          </p:spPr>
        </p:cxnSp>
        <p:sp>
          <p:nvSpPr>
            <p:cNvPr id="54311" name="椭圆 277"/>
            <p:cNvSpPr>
              <a:spLocks noChangeArrowheads="1"/>
            </p:cNvSpPr>
            <p:nvPr/>
          </p:nvSpPr>
          <p:spPr bwMode="auto">
            <a:xfrm>
              <a:off x="1187450" y="4543649"/>
              <a:ext cx="288925"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12" name="椭圆 277"/>
            <p:cNvSpPr>
              <a:spLocks noChangeArrowheads="1"/>
            </p:cNvSpPr>
            <p:nvPr/>
          </p:nvSpPr>
          <p:spPr bwMode="auto">
            <a:xfrm>
              <a:off x="1547813" y="4543649"/>
              <a:ext cx="288925"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13" name="TextBox 254"/>
            <p:cNvSpPr txBox="1">
              <a:spLocks noChangeArrowheads="1"/>
            </p:cNvSpPr>
            <p:nvPr/>
          </p:nvSpPr>
          <p:spPr bwMode="auto">
            <a:xfrm>
              <a:off x="2439988" y="4188049"/>
              <a:ext cx="550862" cy="309562"/>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54314" name="TextBox 255"/>
            <p:cNvSpPr txBox="1">
              <a:spLocks noChangeArrowheads="1"/>
            </p:cNvSpPr>
            <p:nvPr/>
          </p:nvSpPr>
          <p:spPr bwMode="auto">
            <a:xfrm>
              <a:off x="3024188" y="4207099"/>
              <a:ext cx="550862" cy="309562"/>
            </a:xfrm>
            <a:prstGeom prst="rect">
              <a:avLst/>
            </a:prstGeom>
            <a:noFill/>
            <a:ln w="9525">
              <a:noFill/>
              <a:miter lim="800000"/>
              <a:headEnd/>
              <a:tailEnd/>
            </a:ln>
          </p:spPr>
          <p:txBody>
            <a:bodyPr>
              <a:spAutoFit/>
            </a:bodyPr>
            <a:lstStyle/>
            <a:p>
              <a:r>
                <a:rPr lang="en-US" altLang="zh-CN" sz="1100"/>
                <a:t>PE</a:t>
              </a:r>
              <a:endParaRPr lang="zh-CN" altLang="en-US" sz="1100"/>
            </a:p>
          </p:txBody>
        </p:sp>
        <p:cxnSp>
          <p:nvCxnSpPr>
            <p:cNvPr id="54315" name="直接连接符 268"/>
            <p:cNvCxnSpPr>
              <a:cxnSpLocks noChangeShapeType="1"/>
            </p:cNvCxnSpPr>
            <p:nvPr/>
          </p:nvCxnSpPr>
          <p:spPr bwMode="auto">
            <a:xfrm flipV="1">
              <a:off x="2195513" y="4175349"/>
              <a:ext cx="330200" cy="439737"/>
            </a:xfrm>
            <a:prstGeom prst="line">
              <a:avLst/>
            </a:prstGeom>
            <a:noFill/>
            <a:ln w="9525" algn="ctr">
              <a:solidFill>
                <a:srgbClr val="4A7EBB"/>
              </a:solidFill>
              <a:round/>
              <a:headEnd/>
              <a:tailEnd/>
            </a:ln>
          </p:spPr>
        </p:cxnSp>
        <p:cxnSp>
          <p:nvCxnSpPr>
            <p:cNvPr id="54316" name="直接连接符 269"/>
            <p:cNvCxnSpPr>
              <a:cxnSpLocks noChangeShapeType="1"/>
            </p:cNvCxnSpPr>
            <p:nvPr/>
          </p:nvCxnSpPr>
          <p:spPr bwMode="auto">
            <a:xfrm flipH="1" flipV="1">
              <a:off x="2525713" y="4175349"/>
              <a:ext cx="30162" cy="439737"/>
            </a:xfrm>
            <a:prstGeom prst="line">
              <a:avLst/>
            </a:prstGeom>
            <a:noFill/>
            <a:ln w="9525" algn="ctr">
              <a:solidFill>
                <a:srgbClr val="4A7EBB"/>
              </a:solidFill>
              <a:round/>
              <a:headEnd/>
              <a:tailEnd/>
            </a:ln>
          </p:spPr>
        </p:cxnSp>
        <p:cxnSp>
          <p:nvCxnSpPr>
            <p:cNvPr id="54317" name="直接连接符 272"/>
            <p:cNvCxnSpPr>
              <a:cxnSpLocks noChangeShapeType="1"/>
            </p:cNvCxnSpPr>
            <p:nvPr/>
          </p:nvCxnSpPr>
          <p:spPr bwMode="auto">
            <a:xfrm flipV="1">
              <a:off x="2916238" y="4184874"/>
              <a:ext cx="355600" cy="430212"/>
            </a:xfrm>
            <a:prstGeom prst="line">
              <a:avLst/>
            </a:prstGeom>
            <a:noFill/>
            <a:ln w="9525" algn="ctr">
              <a:solidFill>
                <a:srgbClr val="4A7EBB"/>
              </a:solidFill>
              <a:round/>
              <a:headEnd/>
              <a:tailEnd/>
            </a:ln>
          </p:spPr>
        </p:cxnSp>
        <p:cxnSp>
          <p:nvCxnSpPr>
            <p:cNvPr id="54318" name="直接连接符 273"/>
            <p:cNvCxnSpPr>
              <a:cxnSpLocks noChangeShapeType="1"/>
            </p:cNvCxnSpPr>
            <p:nvPr/>
          </p:nvCxnSpPr>
          <p:spPr bwMode="auto">
            <a:xfrm flipH="1" flipV="1">
              <a:off x="3271838" y="4184874"/>
              <a:ext cx="76200" cy="430212"/>
            </a:xfrm>
            <a:prstGeom prst="line">
              <a:avLst/>
            </a:prstGeom>
            <a:noFill/>
            <a:ln w="9525" algn="ctr">
              <a:solidFill>
                <a:srgbClr val="4A7EBB"/>
              </a:solidFill>
              <a:round/>
              <a:headEnd/>
              <a:tailEnd/>
            </a:ln>
          </p:spPr>
        </p:cxnSp>
        <p:cxnSp>
          <p:nvCxnSpPr>
            <p:cNvPr id="54319" name="直接连接符 275"/>
            <p:cNvCxnSpPr>
              <a:cxnSpLocks noChangeShapeType="1"/>
            </p:cNvCxnSpPr>
            <p:nvPr/>
          </p:nvCxnSpPr>
          <p:spPr bwMode="auto">
            <a:xfrm flipH="1" flipV="1">
              <a:off x="3271838" y="4184874"/>
              <a:ext cx="434975" cy="430212"/>
            </a:xfrm>
            <a:prstGeom prst="line">
              <a:avLst/>
            </a:prstGeom>
            <a:noFill/>
            <a:ln w="9525" algn="ctr">
              <a:solidFill>
                <a:srgbClr val="4A7EBB"/>
              </a:solidFill>
              <a:round/>
              <a:headEnd/>
              <a:tailEnd/>
            </a:ln>
          </p:spPr>
        </p:cxnSp>
        <p:cxnSp>
          <p:nvCxnSpPr>
            <p:cNvPr id="54320" name="直接连接符 276"/>
            <p:cNvCxnSpPr>
              <a:cxnSpLocks noChangeShapeType="1"/>
            </p:cNvCxnSpPr>
            <p:nvPr/>
          </p:nvCxnSpPr>
          <p:spPr bwMode="auto">
            <a:xfrm flipH="1" flipV="1">
              <a:off x="2525713" y="4175349"/>
              <a:ext cx="390525" cy="439737"/>
            </a:xfrm>
            <a:prstGeom prst="line">
              <a:avLst/>
            </a:prstGeom>
            <a:noFill/>
            <a:ln w="9525" algn="ctr">
              <a:solidFill>
                <a:srgbClr val="4A7EBB"/>
              </a:solidFill>
              <a:round/>
              <a:headEnd/>
              <a:tailEnd/>
            </a:ln>
          </p:spPr>
        </p:cxnSp>
        <p:cxnSp>
          <p:nvCxnSpPr>
            <p:cNvPr id="54321" name="直接连接符 268"/>
            <p:cNvCxnSpPr>
              <a:cxnSpLocks noChangeShapeType="1"/>
            </p:cNvCxnSpPr>
            <p:nvPr/>
          </p:nvCxnSpPr>
          <p:spPr bwMode="auto">
            <a:xfrm flipV="1">
              <a:off x="2195513" y="4184874"/>
              <a:ext cx="1076325" cy="430212"/>
            </a:xfrm>
            <a:prstGeom prst="line">
              <a:avLst/>
            </a:prstGeom>
            <a:noFill/>
            <a:ln w="9525" algn="ctr">
              <a:solidFill>
                <a:srgbClr val="4A7EBB"/>
              </a:solidFill>
              <a:round/>
              <a:headEnd/>
              <a:tailEnd/>
            </a:ln>
          </p:spPr>
        </p:cxnSp>
        <p:cxnSp>
          <p:nvCxnSpPr>
            <p:cNvPr id="54322" name="直接连接符 268"/>
            <p:cNvCxnSpPr>
              <a:cxnSpLocks noChangeShapeType="1"/>
            </p:cNvCxnSpPr>
            <p:nvPr/>
          </p:nvCxnSpPr>
          <p:spPr bwMode="auto">
            <a:xfrm flipV="1">
              <a:off x="2555875" y="4184874"/>
              <a:ext cx="715963" cy="430212"/>
            </a:xfrm>
            <a:prstGeom prst="line">
              <a:avLst/>
            </a:prstGeom>
            <a:noFill/>
            <a:ln w="9525" algn="ctr">
              <a:solidFill>
                <a:srgbClr val="4A7EBB"/>
              </a:solidFill>
              <a:round/>
              <a:headEnd/>
              <a:tailEnd/>
            </a:ln>
          </p:spPr>
        </p:cxnSp>
        <p:cxnSp>
          <p:nvCxnSpPr>
            <p:cNvPr id="54323" name="直接连接符 273"/>
            <p:cNvCxnSpPr>
              <a:cxnSpLocks noChangeShapeType="1"/>
            </p:cNvCxnSpPr>
            <p:nvPr/>
          </p:nvCxnSpPr>
          <p:spPr bwMode="auto">
            <a:xfrm flipH="1" flipV="1">
              <a:off x="2525713" y="4175349"/>
              <a:ext cx="822325" cy="439737"/>
            </a:xfrm>
            <a:prstGeom prst="line">
              <a:avLst/>
            </a:prstGeom>
            <a:noFill/>
            <a:ln w="9525" algn="ctr">
              <a:solidFill>
                <a:srgbClr val="4A7EBB"/>
              </a:solidFill>
              <a:round/>
              <a:headEnd/>
              <a:tailEnd/>
            </a:ln>
          </p:spPr>
        </p:cxnSp>
        <p:cxnSp>
          <p:nvCxnSpPr>
            <p:cNvPr id="54324" name="直接连接符 273"/>
            <p:cNvCxnSpPr>
              <a:cxnSpLocks noChangeShapeType="1"/>
            </p:cNvCxnSpPr>
            <p:nvPr/>
          </p:nvCxnSpPr>
          <p:spPr bwMode="auto">
            <a:xfrm flipH="1" flipV="1">
              <a:off x="2525713" y="4175349"/>
              <a:ext cx="1181100" cy="439737"/>
            </a:xfrm>
            <a:prstGeom prst="line">
              <a:avLst/>
            </a:prstGeom>
            <a:noFill/>
            <a:ln w="9525" algn="ctr">
              <a:solidFill>
                <a:srgbClr val="4A7EBB"/>
              </a:solidFill>
              <a:round/>
              <a:headEnd/>
              <a:tailEnd/>
            </a:ln>
          </p:spPr>
        </p:cxnSp>
        <p:pic>
          <p:nvPicPr>
            <p:cNvPr id="54325" name="Picture 6" descr="3_app"/>
            <p:cNvPicPr>
              <a:picLocks noChangeAspect="1" noChangeArrowheads="1"/>
            </p:cNvPicPr>
            <p:nvPr/>
          </p:nvPicPr>
          <p:blipFill>
            <a:blip r:embed="rId5" cstate="print"/>
            <a:srcRect/>
            <a:stretch>
              <a:fillRect/>
            </a:stretch>
          </p:blipFill>
          <p:spPr bwMode="gray">
            <a:xfrm>
              <a:off x="34925" y="4615086"/>
              <a:ext cx="287338" cy="488950"/>
            </a:xfrm>
            <a:prstGeom prst="rect">
              <a:avLst/>
            </a:prstGeom>
            <a:noFill/>
            <a:ln w="9525">
              <a:noFill/>
              <a:miter lim="800000"/>
              <a:headEnd/>
              <a:tailEnd/>
            </a:ln>
          </p:spPr>
        </p:pic>
        <p:pic>
          <p:nvPicPr>
            <p:cNvPr id="54326" name="Picture 6" descr="3_app"/>
            <p:cNvPicPr>
              <a:picLocks noChangeAspect="1" noChangeArrowheads="1"/>
            </p:cNvPicPr>
            <p:nvPr/>
          </p:nvPicPr>
          <p:blipFill>
            <a:blip r:embed="rId5" cstate="print"/>
            <a:srcRect/>
            <a:stretch>
              <a:fillRect/>
            </a:stretch>
          </p:blipFill>
          <p:spPr bwMode="gray">
            <a:xfrm>
              <a:off x="395288" y="4615086"/>
              <a:ext cx="287337" cy="488950"/>
            </a:xfrm>
            <a:prstGeom prst="rect">
              <a:avLst/>
            </a:prstGeom>
            <a:noFill/>
            <a:ln w="9525">
              <a:noFill/>
              <a:miter lim="800000"/>
              <a:headEnd/>
              <a:tailEnd/>
            </a:ln>
          </p:spPr>
        </p:pic>
        <p:pic>
          <p:nvPicPr>
            <p:cNvPr id="54327" name="Picture 6" descr="3_app"/>
            <p:cNvPicPr>
              <a:picLocks noChangeAspect="1" noChangeArrowheads="1"/>
            </p:cNvPicPr>
            <p:nvPr/>
          </p:nvPicPr>
          <p:blipFill>
            <a:blip r:embed="rId5" cstate="print"/>
            <a:srcRect/>
            <a:stretch>
              <a:fillRect/>
            </a:stretch>
          </p:blipFill>
          <p:spPr bwMode="gray">
            <a:xfrm>
              <a:off x="755650" y="4615086"/>
              <a:ext cx="287338" cy="488950"/>
            </a:xfrm>
            <a:prstGeom prst="rect">
              <a:avLst/>
            </a:prstGeom>
            <a:noFill/>
            <a:ln w="9525">
              <a:noFill/>
              <a:miter lim="800000"/>
              <a:headEnd/>
              <a:tailEnd/>
            </a:ln>
          </p:spPr>
        </p:pic>
        <p:pic>
          <p:nvPicPr>
            <p:cNvPr id="54328" name="Picture 6" descr="3_app"/>
            <p:cNvPicPr>
              <a:picLocks noChangeAspect="1" noChangeArrowheads="1"/>
            </p:cNvPicPr>
            <p:nvPr/>
          </p:nvPicPr>
          <p:blipFill>
            <a:blip r:embed="rId5" cstate="print"/>
            <a:srcRect/>
            <a:stretch>
              <a:fillRect/>
            </a:stretch>
          </p:blipFill>
          <p:spPr bwMode="gray">
            <a:xfrm>
              <a:off x="1187450" y="4615086"/>
              <a:ext cx="287338" cy="488950"/>
            </a:xfrm>
            <a:prstGeom prst="rect">
              <a:avLst/>
            </a:prstGeom>
            <a:noFill/>
            <a:ln w="9525">
              <a:noFill/>
              <a:miter lim="800000"/>
              <a:headEnd/>
              <a:tailEnd/>
            </a:ln>
          </p:spPr>
        </p:pic>
        <p:pic>
          <p:nvPicPr>
            <p:cNvPr id="54329" name="Picture 6" descr="3_app"/>
            <p:cNvPicPr>
              <a:picLocks noChangeAspect="1" noChangeArrowheads="1"/>
            </p:cNvPicPr>
            <p:nvPr/>
          </p:nvPicPr>
          <p:blipFill>
            <a:blip r:embed="rId5" cstate="print"/>
            <a:srcRect/>
            <a:stretch>
              <a:fillRect/>
            </a:stretch>
          </p:blipFill>
          <p:spPr bwMode="gray">
            <a:xfrm>
              <a:off x="1547813" y="4615086"/>
              <a:ext cx="287337" cy="488950"/>
            </a:xfrm>
            <a:prstGeom prst="rect">
              <a:avLst/>
            </a:prstGeom>
            <a:noFill/>
            <a:ln w="9525">
              <a:noFill/>
              <a:miter lim="800000"/>
              <a:headEnd/>
              <a:tailEnd/>
            </a:ln>
          </p:spPr>
        </p:pic>
        <p:sp>
          <p:nvSpPr>
            <p:cNvPr id="54330" name="椭圆 277"/>
            <p:cNvSpPr>
              <a:spLocks noChangeArrowheads="1"/>
            </p:cNvSpPr>
            <p:nvPr/>
          </p:nvSpPr>
          <p:spPr bwMode="auto">
            <a:xfrm>
              <a:off x="2843213" y="4543649"/>
              <a:ext cx="288925"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31" name="椭圆 277"/>
            <p:cNvSpPr>
              <a:spLocks noChangeArrowheads="1"/>
            </p:cNvSpPr>
            <p:nvPr/>
          </p:nvSpPr>
          <p:spPr bwMode="auto">
            <a:xfrm>
              <a:off x="2484438" y="4543649"/>
              <a:ext cx="287337"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32" name="椭圆 277"/>
            <p:cNvSpPr>
              <a:spLocks noChangeArrowheads="1"/>
            </p:cNvSpPr>
            <p:nvPr/>
          </p:nvSpPr>
          <p:spPr bwMode="auto">
            <a:xfrm>
              <a:off x="2124075" y="4543649"/>
              <a:ext cx="287338"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33" name="椭圆 277"/>
            <p:cNvSpPr>
              <a:spLocks noChangeArrowheads="1"/>
            </p:cNvSpPr>
            <p:nvPr/>
          </p:nvSpPr>
          <p:spPr bwMode="auto">
            <a:xfrm>
              <a:off x="3203575" y="4543649"/>
              <a:ext cx="288925"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34" name="椭圆 277"/>
            <p:cNvSpPr>
              <a:spLocks noChangeArrowheads="1"/>
            </p:cNvSpPr>
            <p:nvPr/>
          </p:nvSpPr>
          <p:spPr bwMode="auto">
            <a:xfrm>
              <a:off x="3563938" y="4543649"/>
              <a:ext cx="288925"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54335" name="Picture 6" descr="3_app"/>
            <p:cNvPicPr>
              <a:picLocks noChangeAspect="1" noChangeArrowheads="1"/>
            </p:cNvPicPr>
            <p:nvPr/>
          </p:nvPicPr>
          <p:blipFill>
            <a:blip r:embed="rId5" cstate="print"/>
            <a:srcRect/>
            <a:stretch>
              <a:fillRect/>
            </a:stretch>
          </p:blipFill>
          <p:spPr bwMode="gray">
            <a:xfrm>
              <a:off x="2051050" y="4615086"/>
              <a:ext cx="287338" cy="488950"/>
            </a:xfrm>
            <a:prstGeom prst="rect">
              <a:avLst/>
            </a:prstGeom>
            <a:noFill/>
            <a:ln w="9525">
              <a:noFill/>
              <a:miter lim="800000"/>
              <a:headEnd/>
              <a:tailEnd/>
            </a:ln>
          </p:spPr>
        </p:pic>
        <p:pic>
          <p:nvPicPr>
            <p:cNvPr id="54336" name="Picture 6" descr="3_app"/>
            <p:cNvPicPr>
              <a:picLocks noChangeAspect="1" noChangeArrowheads="1"/>
            </p:cNvPicPr>
            <p:nvPr/>
          </p:nvPicPr>
          <p:blipFill>
            <a:blip r:embed="rId5" cstate="print"/>
            <a:srcRect/>
            <a:stretch>
              <a:fillRect/>
            </a:stretch>
          </p:blipFill>
          <p:spPr bwMode="gray">
            <a:xfrm>
              <a:off x="2411413" y="4615086"/>
              <a:ext cx="287337" cy="488950"/>
            </a:xfrm>
            <a:prstGeom prst="rect">
              <a:avLst/>
            </a:prstGeom>
            <a:noFill/>
            <a:ln w="9525">
              <a:noFill/>
              <a:miter lim="800000"/>
              <a:headEnd/>
              <a:tailEnd/>
            </a:ln>
          </p:spPr>
        </p:pic>
        <p:pic>
          <p:nvPicPr>
            <p:cNvPr id="54337" name="Picture 6" descr="3_app"/>
            <p:cNvPicPr>
              <a:picLocks noChangeAspect="1" noChangeArrowheads="1"/>
            </p:cNvPicPr>
            <p:nvPr/>
          </p:nvPicPr>
          <p:blipFill>
            <a:blip r:embed="rId5" cstate="print"/>
            <a:srcRect/>
            <a:stretch>
              <a:fillRect/>
            </a:stretch>
          </p:blipFill>
          <p:spPr bwMode="gray">
            <a:xfrm>
              <a:off x="2771775" y="4615086"/>
              <a:ext cx="287338" cy="488950"/>
            </a:xfrm>
            <a:prstGeom prst="rect">
              <a:avLst/>
            </a:prstGeom>
            <a:noFill/>
            <a:ln w="9525">
              <a:noFill/>
              <a:miter lim="800000"/>
              <a:headEnd/>
              <a:tailEnd/>
            </a:ln>
          </p:spPr>
        </p:pic>
        <p:pic>
          <p:nvPicPr>
            <p:cNvPr id="54338" name="Picture 6" descr="3_app"/>
            <p:cNvPicPr>
              <a:picLocks noChangeAspect="1" noChangeArrowheads="1"/>
            </p:cNvPicPr>
            <p:nvPr/>
          </p:nvPicPr>
          <p:blipFill>
            <a:blip r:embed="rId5" cstate="print"/>
            <a:srcRect/>
            <a:stretch>
              <a:fillRect/>
            </a:stretch>
          </p:blipFill>
          <p:spPr bwMode="gray">
            <a:xfrm>
              <a:off x="3203575" y="4615086"/>
              <a:ext cx="287338" cy="488950"/>
            </a:xfrm>
            <a:prstGeom prst="rect">
              <a:avLst/>
            </a:prstGeom>
            <a:noFill/>
            <a:ln w="9525">
              <a:noFill/>
              <a:miter lim="800000"/>
              <a:headEnd/>
              <a:tailEnd/>
            </a:ln>
          </p:spPr>
        </p:pic>
        <p:pic>
          <p:nvPicPr>
            <p:cNvPr id="54339" name="Picture 6" descr="3_app"/>
            <p:cNvPicPr>
              <a:picLocks noChangeAspect="1" noChangeArrowheads="1"/>
            </p:cNvPicPr>
            <p:nvPr/>
          </p:nvPicPr>
          <p:blipFill>
            <a:blip r:embed="rId5" cstate="print"/>
            <a:srcRect/>
            <a:stretch>
              <a:fillRect/>
            </a:stretch>
          </p:blipFill>
          <p:spPr bwMode="gray">
            <a:xfrm>
              <a:off x="3563938" y="4615086"/>
              <a:ext cx="287337" cy="488950"/>
            </a:xfrm>
            <a:prstGeom prst="rect">
              <a:avLst/>
            </a:prstGeom>
            <a:noFill/>
            <a:ln w="9525">
              <a:noFill/>
              <a:miter lim="800000"/>
              <a:headEnd/>
              <a:tailEnd/>
            </a:ln>
          </p:spPr>
        </p:pic>
        <p:pic>
          <p:nvPicPr>
            <p:cNvPr id="54340" name="Picture 5" descr="通用交换机"/>
            <p:cNvPicPr>
              <a:picLocks noChangeAspect="1" noChangeArrowheads="1"/>
            </p:cNvPicPr>
            <p:nvPr/>
          </p:nvPicPr>
          <p:blipFill>
            <a:blip r:embed="rId4" cstate="print"/>
            <a:srcRect/>
            <a:stretch>
              <a:fillRect/>
            </a:stretch>
          </p:blipFill>
          <p:spPr bwMode="auto">
            <a:xfrm>
              <a:off x="5148263" y="3607024"/>
              <a:ext cx="515937" cy="631825"/>
            </a:xfrm>
            <a:prstGeom prst="rect">
              <a:avLst/>
            </a:prstGeom>
            <a:noFill/>
            <a:ln w="9525">
              <a:noFill/>
              <a:miter lim="800000"/>
              <a:headEnd/>
              <a:tailEnd/>
            </a:ln>
          </p:spPr>
        </p:pic>
        <p:pic>
          <p:nvPicPr>
            <p:cNvPr id="54341" name="Picture 5" descr="通用交换机"/>
            <p:cNvPicPr>
              <a:picLocks noChangeAspect="1" noChangeArrowheads="1"/>
            </p:cNvPicPr>
            <p:nvPr/>
          </p:nvPicPr>
          <p:blipFill>
            <a:blip r:embed="rId4" cstate="print"/>
            <a:srcRect/>
            <a:stretch>
              <a:fillRect/>
            </a:stretch>
          </p:blipFill>
          <p:spPr bwMode="auto">
            <a:xfrm>
              <a:off x="4402138" y="3597499"/>
              <a:ext cx="515937" cy="631825"/>
            </a:xfrm>
            <a:prstGeom prst="rect">
              <a:avLst/>
            </a:prstGeom>
            <a:noFill/>
            <a:ln w="9525">
              <a:noFill/>
              <a:miter lim="800000"/>
              <a:headEnd/>
              <a:tailEnd/>
            </a:ln>
          </p:spPr>
        </p:pic>
        <p:sp>
          <p:nvSpPr>
            <p:cNvPr id="196" name="椭圆 195"/>
            <p:cNvSpPr/>
            <p:nvPr/>
          </p:nvSpPr>
          <p:spPr bwMode="auto">
            <a:xfrm>
              <a:off x="4330700" y="3443511"/>
              <a:ext cx="482600" cy="12858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7" name="椭圆 196"/>
            <p:cNvSpPr/>
            <p:nvPr/>
          </p:nvSpPr>
          <p:spPr bwMode="auto">
            <a:xfrm>
              <a:off x="4978400" y="3443511"/>
              <a:ext cx="482600" cy="12858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344" name="TextBox 254"/>
            <p:cNvSpPr txBox="1">
              <a:spLocks noChangeArrowheads="1"/>
            </p:cNvSpPr>
            <p:nvPr/>
          </p:nvSpPr>
          <p:spPr bwMode="auto">
            <a:xfrm>
              <a:off x="4575175" y="4240436"/>
              <a:ext cx="550863" cy="31115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54345" name="TextBox 255"/>
            <p:cNvSpPr txBox="1">
              <a:spLocks noChangeArrowheads="1"/>
            </p:cNvSpPr>
            <p:nvPr/>
          </p:nvSpPr>
          <p:spPr bwMode="auto">
            <a:xfrm>
              <a:off x="5159375" y="4259486"/>
              <a:ext cx="550863" cy="311150"/>
            </a:xfrm>
            <a:prstGeom prst="rect">
              <a:avLst/>
            </a:prstGeom>
            <a:noFill/>
            <a:ln w="9525">
              <a:noFill/>
              <a:miter lim="800000"/>
              <a:headEnd/>
              <a:tailEnd/>
            </a:ln>
          </p:spPr>
          <p:txBody>
            <a:bodyPr>
              <a:spAutoFit/>
            </a:bodyPr>
            <a:lstStyle/>
            <a:p>
              <a:r>
                <a:rPr lang="en-US" altLang="zh-CN" sz="1100"/>
                <a:t>PE</a:t>
              </a:r>
              <a:endParaRPr lang="zh-CN" altLang="en-US" sz="1100"/>
            </a:p>
          </p:txBody>
        </p:sp>
        <p:cxnSp>
          <p:nvCxnSpPr>
            <p:cNvPr id="54346" name="直接连接符 268"/>
            <p:cNvCxnSpPr>
              <a:cxnSpLocks noChangeShapeType="1"/>
            </p:cNvCxnSpPr>
            <p:nvPr/>
          </p:nvCxnSpPr>
          <p:spPr bwMode="auto">
            <a:xfrm flipV="1">
              <a:off x="4330700" y="4229324"/>
              <a:ext cx="330200" cy="438150"/>
            </a:xfrm>
            <a:prstGeom prst="line">
              <a:avLst/>
            </a:prstGeom>
            <a:noFill/>
            <a:ln w="9525" algn="ctr">
              <a:solidFill>
                <a:srgbClr val="4A7EBB"/>
              </a:solidFill>
              <a:round/>
              <a:headEnd/>
              <a:tailEnd/>
            </a:ln>
          </p:spPr>
        </p:cxnSp>
        <p:cxnSp>
          <p:nvCxnSpPr>
            <p:cNvPr id="54347" name="直接连接符 269"/>
            <p:cNvCxnSpPr>
              <a:cxnSpLocks noChangeShapeType="1"/>
            </p:cNvCxnSpPr>
            <p:nvPr/>
          </p:nvCxnSpPr>
          <p:spPr bwMode="auto">
            <a:xfrm flipH="1" flipV="1">
              <a:off x="4660900" y="4229324"/>
              <a:ext cx="28575" cy="438150"/>
            </a:xfrm>
            <a:prstGeom prst="line">
              <a:avLst/>
            </a:prstGeom>
            <a:noFill/>
            <a:ln w="9525" algn="ctr">
              <a:solidFill>
                <a:srgbClr val="4A7EBB"/>
              </a:solidFill>
              <a:round/>
              <a:headEnd/>
              <a:tailEnd/>
            </a:ln>
          </p:spPr>
        </p:cxnSp>
        <p:cxnSp>
          <p:nvCxnSpPr>
            <p:cNvPr id="54348" name="直接连接符 272"/>
            <p:cNvCxnSpPr>
              <a:cxnSpLocks noChangeShapeType="1"/>
            </p:cNvCxnSpPr>
            <p:nvPr/>
          </p:nvCxnSpPr>
          <p:spPr bwMode="auto">
            <a:xfrm flipV="1">
              <a:off x="5049838" y="4238849"/>
              <a:ext cx="355600" cy="428625"/>
            </a:xfrm>
            <a:prstGeom prst="line">
              <a:avLst/>
            </a:prstGeom>
            <a:noFill/>
            <a:ln w="9525" algn="ctr">
              <a:solidFill>
                <a:srgbClr val="4A7EBB"/>
              </a:solidFill>
              <a:round/>
              <a:headEnd/>
              <a:tailEnd/>
            </a:ln>
          </p:spPr>
        </p:cxnSp>
        <p:cxnSp>
          <p:nvCxnSpPr>
            <p:cNvPr id="54349" name="直接连接符 273"/>
            <p:cNvCxnSpPr>
              <a:cxnSpLocks noChangeShapeType="1"/>
            </p:cNvCxnSpPr>
            <p:nvPr/>
          </p:nvCxnSpPr>
          <p:spPr bwMode="auto">
            <a:xfrm flipH="1" flipV="1">
              <a:off x="5405438" y="4238849"/>
              <a:ext cx="76200" cy="428625"/>
            </a:xfrm>
            <a:prstGeom prst="line">
              <a:avLst/>
            </a:prstGeom>
            <a:noFill/>
            <a:ln w="9525" algn="ctr">
              <a:solidFill>
                <a:srgbClr val="4A7EBB"/>
              </a:solidFill>
              <a:round/>
              <a:headEnd/>
              <a:tailEnd/>
            </a:ln>
          </p:spPr>
        </p:cxnSp>
        <p:cxnSp>
          <p:nvCxnSpPr>
            <p:cNvPr id="54350" name="直接连接符 275"/>
            <p:cNvCxnSpPr>
              <a:cxnSpLocks noChangeShapeType="1"/>
            </p:cNvCxnSpPr>
            <p:nvPr/>
          </p:nvCxnSpPr>
          <p:spPr bwMode="auto">
            <a:xfrm flipH="1" flipV="1">
              <a:off x="5405438" y="4238849"/>
              <a:ext cx="436562" cy="428625"/>
            </a:xfrm>
            <a:prstGeom prst="line">
              <a:avLst/>
            </a:prstGeom>
            <a:noFill/>
            <a:ln w="9525" algn="ctr">
              <a:solidFill>
                <a:srgbClr val="4A7EBB"/>
              </a:solidFill>
              <a:round/>
              <a:headEnd/>
              <a:tailEnd/>
            </a:ln>
          </p:spPr>
        </p:cxnSp>
        <p:cxnSp>
          <p:nvCxnSpPr>
            <p:cNvPr id="54351" name="直接连接符 276"/>
            <p:cNvCxnSpPr>
              <a:cxnSpLocks noChangeShapeType="1"/>
            </p:cNvCxnSpPr>
            <p:nvPr/>
          </p:nvCxnSpPr>
          <p:spPr bwMode="auto">
            <a:xfrm flipH="1" flipV="1">
              <a:off x="4660900" y="4229324"/>
              <a:ext cx="388938" cy="438150"/>
            </a:xfrm>
            <a:prstGeom prst="line">
              <a:avLst/>
            </a:prstGeom>
            <a:noFill/>
            <a:ln w="9525" algn="ctr">
              <a:solidFill>
                <a:srgbClr val="4A7EBB"/>
              </a:solidFill>
              <a:round/>
              <a:headEnd/>
              <a:tailEnd/>
            </a:ln>
          </p:spPr>
        </p:cxnSp>
        <p:cxnSp>
          <p:nvCxnSpPr>
            <p:cNvPr id="54352" name="直接连接符 268"/>
            <p:cNvCxnSpPr>
              <a:cxnSpLocks noChangeShapeType="1"/>
            </p:cNvCxnSpPr>
            <p:nvPr/>
          </p:nvCxnSpPr>
          <p:spPr bwMode="auto">
            <a:xfrm flipV="1">
              <a:off x="4330700" y="4238849"/>
              <a:ext cx="1074738" cy="428625"/>
            </a:xfrm>
            <a:prstGeom prst="line">
              <a:avLst/>
            </a:prstGeom>
            <a:noFill/>
            <a:ln w="9525" algn="ctr">
              <a:solidFill>
                <a:srgbClr val="4A7EBB"/>
              </a:solidFill>
              <a:round/>
              <a:headEnd/>
              <a:tailEnd/>
            </a:ln>
          </p:spPr>
        </p:cxnSp>
        <p:cxnSp>
          <p:nvCxnSpPr>
            <p:cNvPr id="54353" name="直接连接符 268"/>
            <p:cNvCxnSpPr>
              <a:cxnSpLocks noChangeShapeType="1"/>
            </p:cNvCxnSpPr>
            <p:nvPr/>
          </p:nvCxnSpPr>
          <p:spPr bwMode="auto">
            <a:xfrm flipV="1">
              <a:off x="4689475" y="4238849"/>
              <a:ext cx="715963" cy="428625"/>
            </a:xfrm>
            <a:prstGeom prst="line">
              <a:avLst/>
            </a:prstGeom>
            <a:noFill/>
            <a:ln w="9525" algn="ctr">
              <a:solidFill>
                <a:srgbClr val="4A7EBB"/>
              </a:solidFill>
              <a:round/>
              <a:headEnd/>
              <a:tailEnd/>
            </a:ln>
          </p:spPr>
        </p:cxnSp>
        <p:cxnSp>
          <p:nvCxnSpPr>
            <p:cNvPr id="54354" name="直接连接符 273"/>
            <p:cNvCxnSpPr>
              <a:cxnSpLocks noChangeShapeType="1"/>
            </p:cNvCxnSpPr>
            <p:nvPr/>
          </p:nvCxnSpPr>
          <p:spPr bwMode="auto">
            <a:xfrm flipH="1" flipV="1">
              <a:off x="4660900" y="4229324"/>
              <a:ext cx="820738" cy="438150"/>
            </a:xfrm>
            <a:prstGeom prst="line">
              <a:avLst/>
            </a:prstGeom>
            <a:noFill/>
            <a:ln w="9525" algn="ctr">
              <a:solidFill>
                <a:srgbClr val="4A7EBB"/>
              </a:solidFill>
              <a:round/>
              <a:headEnd/>
              <a:tailEnd/>
            </a:ln>
          </p:spPr>
        </p:cxnSp>
        <p:cxnSp>
          <p:nvCxnSpPr>
            <p:cNvPr id="54355" name="直接连接符 273"/>
            <p:cNvCxnSpPr>
              <a:cxnSpLocks noChangeShapeType="1"/>
            </p:cNvCxnSpPr>
            <p:nvPr/>
          </p:nvCxnSpPr>
          <p:spPr bwMode="auto">
            <a:xfrm flipH="1" flipV="1">
              <a:off x="4660900" y="4229324"/>
              <a:ext cx="1181100" cy="438150"/>
            </a:xfrm>
            <a:prstGeom prst="line">
              <a:avLst/>
            </a:prstGeom>
            <a:noFill/>
            <a:ln w="9525" algn="ctr">
              <a:solidFill>
                <a:srgbClr val="4A7EBB"/>
              </a:solidFill>
              <a:round/>
              <a:headEnd/>
              <a:tailEnd/>
            </a:ln>
          </p:spPr>
        </p:cxnSp>
        <p:sp>
          <p:nvSpPr>
            <p:cNvPr id="54356" name="椭圆 277"/>
            <p:cNvSpPr>
              <a:spLocks noChangeArrowheads="1"/>
            </p:cNvSpPr>
            <p:nvPr/>
          </p:nvSpPr>
          <p:spPr bwMode="auto">
            <a:xfrm>
              <a:off x="4978400" y="4596036"/>
              <a:ext cx="288925" cy="71438"/>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57" name="椭圆 277"/>
            <p:cNvSpPr>
              <a:spLocks noChangeArrowheads="1"/>
            </p:cNvSpPr>
            <p:nvPr/>
          </p:nvSpPr>
          <p:spPr bwMode="auto">
            <a:xfrm>
              <a:off x="4618038" y="4596036"/>
              <a:ext cx="288925" cy="71438"/>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58" name="椭圆 277"/>
            <p:cNvSpPr>
              <a:spLocks noChangeArrowheads="1"/>
            </p:cNvSpPr>
            <p:nvPr/>
          </p:nvSpPr>
          <p:spPr bwMode="auto">
            <a:xfrm>
              <a:off x="4257675" y="4596036"/>
              <a:ext cx="288925" cy="71438"/>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59" name="椭圆 277"/>
            <p:cNvSpPr>
              <a:spLocks noChangeArrowheads="1"/>
            </p:cNvSpPr>
            <p:nvPr/>
          </p:nvSpPr>
          <p:spPr bwMode="auto">
            <a:xfrm>
              <a:off x="5338763" y="4596036"/>
              <a:ext cx="287337" cy="71438"/>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60" name="椭圆 277"/>
            <p:cNvSpPr>
              <a:spLocks noChangeArrowheads="1"/>
            </p:cNvSpPr>
            <p:nvPr/>
          </p:nvSpPr>
          <p:spPr bwMode="auto">
            <a:xfrm>
              <a:off x="5699125" y="4596036"/>
              <a:ext cx="287338" cy="71438"/>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54361" name="Picture 6" descr="3_app"/>
            <p:cNvPicPr>
              <a:picLocks noChangeAspect="1" noChangeArrowheads="1"/>
            </p:cNvPicPr>
            <p:nvPr/>
          </p:nvPicPr>
          <p:blipFill>
            <a:blip r:embed="rId5" cstate="print"/>
            <a:srcRect/>
            <a:stretch>
              <a:fillRect/>
            </a:stretch>
          </p:blipFill>
          <p:spPr bwMode="gray">
            <a:xfrm>
              <a:off x="4186238" y="4667474"/>
              <a:ext cx="287337" cy="488950"/>
            </a:xfrm>
            <a:prstGeom prst="rect">
              <a:avLst/>
            </a:prstGeom>
            <a:noFill/>
            <a:ln w="9525">
              <a:noFill/>
              <a:miter lim="800000"/>
              <a:headEnd/>
              <a:tailEnd/>
            </a:ln>
          </p:spPr>
        </p:pic>
        <p:pic>
          <p:nvPicPr>
            <p:cNvPr id="54362" name="Picture 6" descr="3_app"/>
            <p:cNvPicPr>
              <a:picLocks noChangeAspect="1" noChangeArrowheads="1"/>
            </p:cNvPicPr>
            <p:nvPr/>
          </p:nvPicPr>
          <p:blipFill>
            <a:blip r:embed="rId5" cstate="print"/>
            <a:srcRect/>
            <a:stretch>
              <a:fillRect/>
            </a:stretch>
          </p:blipFill>
          <p:spPr bwMode="gray">
            <a:xfrm>
              <a:off x="4546600" y="4667474"/>
              <a:ext cx="287338" cy="488950"/>
            </a:xfrm>
            <a:prstGeom prst="rect">
              <a:avLst/>
            </a:prstGeom>
            <a:noFill/>
            <a:ln w="9525">
              <a:noFill/>
              <a:miter lim="800000"/>
              <a:headEnd/>
              <a:tailEnd/>
            </a:ln>
          </p:spPr>
        </p:pic>
        <p:pic>
          <p:nvPicPr>
            <p:cNvPr id="54363" name="Picture 6" descr="3_app"/>
            <p:cNvPicPr>
              <a:picLocks noChangeAspect="1" noChangeArrowheads="1"/>
            </p:cNvPicPr>
            <p:nvPr/>
          </p:nvPicPr>
          <p:blipFill>
            <a:blip r:embed="rId5" cstate="print"/>
            <a:srcRect/>
            <a:stretch>
              <a:fillRect/>
            </a:stretch>
          </p:blipFill>
          <p:spPr bwMode="gray">
            <a:xfrm>
              <a:off x="4906963" y="4667474"/>
              <a:ext cx="287337" cy="488950"/>
            </a:xfrm>
            <a:prstGeom prst="rect">
              <a:avLst/>
            </a:prstGeom>
            <a:noFill/>
            <a:ln w="9525">
              <a:noFill/>
              <a:miter lim="800000"/>
              <a:headEnd/>
              <a:tailEnd/>
            </a:ln>
          </p:spPr>
        </p:pic>
        <p:pic>
          <p:nvPicPr>
            <p:cNvPr id="54364" name="Picture 6" descr="3_app"/>
            <p:cNvPicPr>
              <a:picLocks noChangeAspect="1" noChangeArrowheads="1"/>
            </p:cNvPicPr>
            <p:nvPr/>
          </p:nvPicPr>
          <p:blipFill>
            <a:blip r:embed="rId5" cstate="print"/>
            <a:srcRect/>
            <a:stretch>
              <a:fillRect/>
            </a:stretch>
          </p:blipFill>
          <p:spPr bwMode="gray">
            <a:xfrm>
              <a:off x="5338763" y="4667474"/>
              <a:ext cx="287337" cy="488950"/>
            </a:xfrm>
            <a:prstGeom prst="rect">
              <a:avLst/>
            </a:prstGeom>
            <a:noFill/>
            <a:ln w="9525">
              <a:noFill/>
              <a:miter lim="800000"/>
              <a:headEnd/>
              <a:tailEnd/>
            </a:ln>
          </p:spPr>
        </p:pic>
        <p:pic>
          <p:nvPicPr>
            <p:cNvPr id="54365" name="Picture 6" descr="3_app"/>
            <p:cNvPicPr>
              <a:picLocks noChangeAspect="1" noChangeArrowheads="1"/>
            </p:cNvPicPr>
            <p:nvPr/>
          </p:nvPicPr>
          <p:blipFill>
            <a:blip r:embed="rId5" cstate="print"/>
            <a:srcRect/>
            <a:stretch>
              <a:fillRect/>
            </a:stretch>
          </p:blipFill>
          <p:spPr bwMode="gray">
            <a:xfrm>
              <a:off x="5699125" y="4667474"/>
              <a:ext cx="287338" cy="488950"/>
            </a:xfrm>
            <a:prstGeom prst="rect">
              <a:avLst/>
            </a:prstGeom>
            <a:noFill/>
            <a:ln w="9525">
              <a:noFill/>
              <a:miter lim="800000"/>
              <a:headEnd/>
              <a:tailEnd/>
            </a:ln>
          </p:spPr>
        </p:pic>
        <p:cxnSp>
          <p:nvCxnSpPr>
            <p:cNvPr id="228" name="直接连接符 227"/>
            <p:cNvCxnSpPr/>
            <p:nvPr/>
          </p:nvCxnSpPr>
          <p:spPr bwMode="auto">
            <a:xfrm flipH="1" flipV="1">
              <a:off x="2411413" y="2886299"/>
              <a:ext cx="2249487" cy="711200"/>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29" name="直接连接符 228"/>
            <p:cNvCxnSpPr/>
            <p:nvPr/>
          </p:nvCxnSpPr>
          <p:spPr bwMode="auto">
            <a:xfrm flipH="1" flipV="1">
              <a:off x="3851275" y="2959324"/>
              <a:ext cx="809625" cy="63817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30" name="直接连接符 229"/>
            <p:cNvCxnSpPr/>
            <p:nvPr/>
          </p:nvCxnSpPr>
          <p:spPr bwMode="auto">
            <a:xfrm flipH="1" flipV="1">
              <a:off x="2411413" y="2814861"/>
              <a:ext cx="2994025" cy="7921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231" name="直接连接符 230"/>
            <p:cNvCxnSpPr/>
            <p:nvPr/>
          </p:nvCxnSpPr>
          <p:spPr bwMode="auto">
            <a:xfrm flipH="1" flipV="1">
              <a:off x="3995738" y="2886299"/>
              <a:ext cx="1409700" cy="7207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pic>
          <p:nvPicPr>
            <p:cNvPr id="54370" name="Picture 6" descr="s7500e"/>
            <p:cNvPicPr>
              <a:picLocks noChangeAspect="1" noChangeArrowheads="1"/>
            </p:cNvPicPr>
            <p:nvPr/>
          </p:nvPicPr>
          <p:blipFill>
            <a:blip r:embed="rId6" cstate="print"/>
            <a:srcRect/>
            <a:stretch>
              <a:fillRect/>
            </a:stretch>
          </p:blipFill>
          <p:spPr bwMode="auto">
            <a:xfrm>
              <a:off x="1979613" y="1052736"/>
              <a:ext cx="508000" cy="839788"/>
            </a:xfrm>
            <a:prstGeom prst="rect">
              <a:avLst/>
            </a:prstGeom>
            <a:noFill/>
            <a:ln w="9525">
              <a:noFill/>
              <a:miter lim="800000"/>
              <a:headEnd/>
              <a:tailEnd/>
            </a:ln>
          </p:spPr>
        </p:pic>
        <p:pic>
          <p:nvPicPr>
            <p:cNvPr id="54371" name="Picture 6" descr="s7500e"/>
            <p:cNvPicPr>
              <a:picLocks noChangeAspect="1" noChangeArrowheads="1"/>
            </p:cNvPicPr>
            <p:nvPr/>
          </p:nvPicPr>
          <p:blipFill>
            <a:blip r:embed="rId6" cstate="print"/>
            <a:srcRect/>
            <a:stretch>
              <a:fillRect/>
            </a:stretch>
          </p:blipFill>
          <p:spPr bwMode="auto">
            <a:xfrm>
              <a:off x="3276600" y="1052736"/>
              <a:ext cx="508000" cy="839788"/>
            </a:xfrm>
            <a:prstGeom prst="rect">
              <a:avLst/>
            </a:prstGeom>
            <a:noFill/>
            <a:ln w="9525">
              <a:noFill/>
              <a:miter lim="800000"/>
              <a:headEnd/>
              <a:tailEnd/>
            </a:ln>
          </p:spPr>
        </p:pic>
        <p:sp>
          <p:nvSpPr>
            <p:cNvPr id="54372" name="Line 82"/>
            <p:cNvSpPr>
              <a:spLocks noChangeShapeType="1"/>
            </p:cNvSpPr>
            <p:nvPr/>
          </p:nvSpPr>
          <p:spPr bwMode="auto">
            <a:xfrm flipV="1">
              <a:off x="2124075" y="1844899"/>
              <a:ext cx="144463" cy="576262"/>
            </a:xfrm>
            <a:prstGeom prst="line">
              <a:avLst/>
            </a:prstGeom>
            <a:noFill/>
            <a:ln w="19050">
              <a:solidFill>
                <a:srgbClr val="FF0000"/>
              </a:solidFill>
              <a:round/>
              <a:headEnd/>
              <a:tailEnd/>
            </a:ln>
          </p:spPr>
          <p:txBody>
            <a:bodyPr/>
            <a:lstStyle/>
            <a:p>
              <a:endParaRPr lang="zh-CN" altLang="en-US"/>
            </a:p>
          </p:txBody>
        </p:sp>
        <p:sp>
          <p:nvSpPr>
            <p:cNvPr id="54373" name="Line 82"/>
            <p:cNvSpPr>
              <a:spLocks noChangeShapeType="1"/>
            </p:cNvSpPr>
            <p:nvPr/>
          </p:nvSpPr>
          <p:spPr bwMode="auto">
            <a:xfrm flipV="1">
              <a:off x="2195513" y="1773461"/>
              <a:ext cx="1152525" cy="647700"/>
            </a:xfrm>
            <a:prstGeom prst="line">
              <a:avLst/>
            </a:prstGeom>
            <a:noFill/>
            <a:ln w="19050">
              <a:solidFill>
                <a:srgbClr val="FF0000"/>
              </a:solidFill>
              <a:round/>
              <a:headEnd/>
              <a:tailEnd/>
            </a:ln>
          </p:spPr>
          <p:txBody>
            <a:bodyPr/>
            <a:lstStyle/>
            <a:p>
              <a:endParaRPr lang="zh-CN" altLang="en-US"/>
            </a:p>
          </p:txBody>
        </p:sp>
        <p:sp>
          <p:nvSpPr>
            <p:cNvPr id="54374" name="Line 82"/>
            <p:cNvSpPr>
              <a:spLocks noChangeShapeType="1"/>
            </p:cNvSpPr>
            <p:nvPr/>
          </p:nvSpPr>
          <p:spPr bwMode="auto">
            <a:xfrm flipH="1" flipV="1">
              <a:off x="2411413" y="1773461"/>
              <a:ext cx="1223962" cy="647700"/>
            </a:xfrm>
            <a:prstGeom prst="line">
              <a:avLst/>
            </a:prstGeom>
            <a:noFill/>
            <a:ln w="19050">
              <a:solidFill>
                <a:srgbClr val="FF0000"/>
              </a:solidFill>
              <a:round/>
              <a:headEnd/>
              <a:tailEnd/>
            </a:ln>
          </p:spPr>
          <p:txBody>
            <a:bodyPr/>
            <a:lstStyle/>
            <a:p>
              <a:endParaRPr lang="zh-CN" altLang="en-US"/>
            </a:p>
          </p:txBody>
        </p:sp>
        <p:sp>
          <p:nvSpPr>
            <p:cNvPr id="54375" name="Line 82"/>
            <p:cNvSpPr>
              <a:spLocks noChangeShapeType="1"/>
            </p:cNvSpPr>
            <p:nvPr/>
          </p:nvSpPr>
          <p:spPr bwMode="auto">
            <a:xfrm flipH="1" flipV="1">
              <a:off x="3563938" y="1844899"/>
              <a:ext cx="144462" cy="576262"/>
            </a:xfrm>
            <a:prstGeom prst="line">
              <a:avLst/>
            </a:prstGeom>
            <a:noFill/>
            <a:ln w="19050">
              <a:solidFill>
                <a:srgbClr val="FF0000"/>
              </a:solidFill>
              <a:round/>
              <a:headEnd/>
              <a:tailEnd/>
            </a:ln>
          </p:spPr>
          <p:txBody>
            <a:bodyPr/>
            <a:lstStyle/>
            <a:p>
              <a:endParaRPr lang="zh-CN" altLang="en-US"/>
            </a:p>
          </p:txBody>
        </p:sp>
        <p:sp>
          <p:nvSpPr>
            <p:cNvPr id="54376" name="椭圆 248"/>
            <p:cNvSpPr>
              <a:spLocks noChangeArrowheads="1"/>
            </p:cNvSpPr>
            <p:nvPr/>
          </p:nvSpPr>
          <p:spPr bwMode="auto">
            <a:xfrm>
              <a:off x="3348038" y="2276699"/>
              <a:ext cx="482600" cy="128587"/>
            </a:xfrm>
            <a:prstGeom prst="ellipse">
              <a:avLst/>
            </a:prstGeom>
            <a:noFill/>
            <a:ln w="19050">
              <a:solidFill>
                <a:srgbClr val="FF0000"/>
              </a:solidFill>
              <a:round/>
              <a:headEnd/>
              <a:tailEnd/>
            </a:ln>
          </p:spPr>
          <p:txBody>
            <a:bodyPr/>
            <a:lstStyle/>
            <a:p>
              <a:endParaRPr lang="zh-CN" altLang="en-US"/>
            </a:p>
          </p:txBody>
        </p:sp>
        <p:sp>
          <p:nvSpPr>
            <p:cNvPr id="54377" name="椭圆 249"/>
            <p:cNvSpPr>
              <a:spLocks noChangeArrowheads="1"/>
            </p:cNvSpPr>
            <p:nvPr/>
          </p:nvSpPr>
          <p:spPr bwMode="auto">
            <a:xfrm>
              <a:off x="1908175" y="2276699"/>
              <a:ext cx="482600" cy="128587"/>
            </a:xfrm>
            <a:prstGeom prst="ellipse">
              <a:avLst/>
            </a:prstGeom>
            <a:noFill/>
            <a:ln w="19050">
              <a:solidFill>
                <a:srgbClr val="FF0000"/>
              </a:solidFill>
              <a:round/>
              <a:headEnd/>
              <a:tailEnd/>
            </a:ln>
          </p:spPr>
          <p:txBody>
            <a:bodyPr/>
            <a:lstStyle/>
            <a:p>
              <a:endParaRPr lang="zh-CN" altLang="en-US"/>
            </a:p>
          </p:txBody>
        </p:sp>
        <p:sp>
          <p:nvSpPr>
            <p:cNvPr id="54378" name="矩形 250"/>
            <p:cNvSpPr>
              <a:spLocks noChangeArrowheads="1"/>
            </p:cNvSpPr>
            <p:nvPr/>
          </p:nvSpPr>
          <p:spPr bwMode="auto">
            <a:xfrm>
              <a:off x="468313" y="2421161"/>
              <a:ext cx="5183187" cy="1800225"/>
            </a:xfrm>
            <a:prstGeom prst="rect">
              <a:avLst/>
            </a:prstGeom>
            <a:noFill/>
            <a:ln w="19050" algn="ctr">
              <a:solidFill>
                <a:schemeClr val="folHlink"/>
              </a:solidFill>
              <a:prstDash val="sysDash"/>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4382" name="矩形 254"/>
            <p:cNvSpPr>
              <a:spLocks noChangeArrowheads="1"/>
            </p:cNvSpPr>
            <p:nvPr/>
          </p:nvSpPr>
          <p:spPr bwMode="auto">
            <a:xfrm>
              <a:off x="2484438" y="2348136"/>
              <a:ext cx="892175" cy="635000"/>
            </a:xfrm>
            <a:prstGeom prst="rect">
              <a:avLst/>
            </a:prstGeom>
            <a:noFill/>
            <a:ln w="9525">
              <a:noFill/>
              <a:miter lim="800000"/>
              <a:headEnd/>
              <a:tailEnd/>
            </a:ln>
          </p:spPr>
          <p:txBody>
            <a:bodyPr wrap="none">
              <a:spAutoFit/>
            </a:bodyPr>
            <a:lstStyle/>
            <a:p>
              <a:pPr algn="ctr"/>
              <a:r>
                <a:rPr kumimoji="1" lang="en-US" altLang="zh-CN" b="1">
                  <a:solidFill>
                    <a:srgbClr val="7575D1"/>
                  </a:solidFill>
                  <a:latin typeface="Arial" pitchFamily="34" charset="0"/>
                  <a:ea typeface="楷体_GB2312" pitchFamily="49" charset="-122"/>
                </a:rPr>
                <a:t>CB</a:t>
              </a:r>
              <a:r>
                <a:rPr kumimoji="1" lang="zh-CN" altLang="en-US" b="1">
                  <a:solidFill>
                    <a:srgbClr val="7575D1"/>
                  </a:solidFill>
                  <a:latin typeface="Arial" pitchFamily="34" charset="0"/>
                  <a:ea typeface="楷体_GB2312" pitchFamily="49" charset="-122"/>
                </a:rPr>
                <a:t>设备</a:t>
              </a:r>
              <a:endParaRPr kumimoji="1" lang="en-US" altLang="zh-CN" b="1">
                <a:solidFill>
                  <a:srgbClr val="7575D1"/>
                </a:solidFill>
                <a:latin typeface="Arial" pitchFamily="34" charset="0"/>
                <a:ea typeface="楷体_GB2312" pitchFamily="49" charset="-122"/>
              </a:endParaRPr>
            </a:p>
            <a:p>
              <a:pPr algn="ctr"/>
              <a:r>
                <a:rPr kumimoji="1" lang="en-US" altLang="zh-CN" b="1">
                  <a:solidFill>
                    <a:srgbClr val="7575D1"/>
                  </a:solidFill>
                  <a:latin typeface="Arial" pitchFamily="34" charset="0"/>
                  <a:ea typeface="楷体_GB2312" pitchFamily="49" charset="-122"/>
                </a:rPr>
                <a:t>L2</a:t>
              </a:r>
              <a:endParaRPr lang="zh-CN" altLang="en-US">
                <a:ea typeface="楷体_GB2312" pitchFamily="49" charset="-122"/>
              </a:endParaRPr>
            </a:p>
          </p:txBody>
        </p:sp>
      </p:grpSp>
    </p:spTree>
    <p:extLst>
      <p:ext uri="{BB962C8B-B14F-4D97-AF65-F5344CB8AC3E}">
        <p14:creationId xmlns:p14="http://schemas.microsoft.com/office/powerpoint/2010/main" val="31910209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0" y="0"/>
            <a:ext cx="4283968" cy="584775"/>
          </a:xfrm>
          <a:prstGeom prst="rect">
            <a:avLst/>
          </a:prstGeom>
          <a:noFill/>
          <a:ln w="9525" algn="ctr">
            <a:noFill/>
            <a:miter lim="800000"/>
            <a:headEnd/>
            <a:tailEnd/>
          </a:ln>
        </p:spPr>
        <p:txBody>
          <a:bodyPr wrap="square">
            <a:spAutoFit/>
          </a:bodyPr>
          <a:lstStyle/>
          <a:p>
            <a:pPr>
              <a:spcBef>
                <a:spcPct val="0"/>
              </a:spcBef>
              <a:buClrTx/>
              <a:buSzTx/>
            </a:pPr>
            <a:r>
              <a:rPr lang="en-US" altLang="zh-CN" sz="3200" b="1" dirty="0" smtClean="0">
                <a:solidFill>
                  <a:srgbClr val="C00000"/>
                </a:solidFill>
                <a:latin typeface="微软雅黑" pitchFamily="34" charset="-122"/>
                <a:ea typeface="微软雅黑" pitchFamily="34" charset="-122"/>
                <a:cs typeface="+mj-cs"/>
              </a:rPr>
              <a:t>IRF3</a:t>
            </a:r>
            <a:r>
              <a:rPr lang="zh-CN" altLang="en-US" sz="3200" b="1" dirty="0" smtClean="0">
                <a:solidFill>
                  <a:srgbClr val="C00000"/>
                </a:solidFill>
                <a:latin typeface="微软雅黑" pitchFamily="34" charset="-122"/>
                <a:ea typeface="微软雅黑" pitchFamily="34" charset="-122"/>
                <a:cs typeface="+mj-cs"/>
              </a:rPr>
              <a:t>  </a:t>
            </a:r>
            <a:r>
              <a:rPr lang="zh-CN" altLang="en-US" sz="3200" b="1" dirty="0">
                <a:solidFill>
                  <a:srgbClr val="C00000"/>
                </a:solidFill>
                <a:latin typeface="微软雅黑" pitchFamily="34" charset="-122"/>
                <a:ea typeface="微软雅黑" pitchFamily="34" charset="-122"/>
                <a:cs typeface="+mj-cs"/>
              </a:rPr>
              <a:t>园区网典型应用</a:t>
            </a:r>
          </a:p>
        </p:txBody>
      </p:sp>
      <p:grpSp>
        <p:nvGrpSpPr>
          <p:cNvPr id="2" name="组合 59"/>
          <p:cNvGrpSpPr/>
          <p:nvPr/>
        </p:nvGrpSpPr>
        <p:grpSpPr>
          <a:xfrm>
            <a:off x="107504" y="901749"/>
            <a:ext cx="5251450" cy="3535363"/>
            <a:chOff x="107504" y="836712"/>
            <a:chExt cx="5251450" cy="3535363"/>
          </a:xfrm>
        </p:grpSpPr>
        <p:cxnSp>
          <p:nvCxnSpPr>
            <p:cNvPr id="4" name="直接连接符 3"/>
            <p:cNvCxnSpPr/>
            <p:nvPr/>
          </p:nvCxnSpPr>
          <p:spPr bwMode="auto">
            <a:xfrm flipV="1">
              <a:off x="366267" y="2454375"/>
              <a:ext cx="1273175" cy="6191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5" name="直接连接符 4"/>
            <p:cNvCxnSpPr/>
            <p:nvPr/>
          </p:nvCxnSpPr>
          <p:spPr bwMode="auto">
            <a:xfrm flipV="1">
              <a:off x="991742" y="2454375"/>
              <a:ext cx="2232025" cy="6572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6" name="直接连接符 5"/>
            <p:cNvCxnSpPr/>
            <p:nvPr/>
          </p:nvCxnSpPr>
          <p:spPr bwMode="auto">
            <a:xfrm flipV="1">
              <a:off x="366267" y="2382937"/>
              <a:ext cx="2928937" cy="690563"/>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7" name="直接连接符 6"/>
            <p:cNvCxnSpPr/>
            <p:nvPr/>
          </p:nvCxnSpPr>
          <p:spPr bwMode="auto">
            <a:xfrm flipH="1">
              <a:off x="991742" y="2454375"/>
              <a:ext cx="719137" cy="6572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9" name="直接连接符 8"/>
            <p:cNvCxnSpPr/>
            <p:nvPr/>
          </p:nvCxnSpPr>
          <p:spPr bwMode="auto">
            <a:xfrm flipH="1" flipV="1">
              <a:off x="1828354" y="2570262"/>
              <a:ext cx="357188" cy="541338"/>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11" name="椭圆 10"/>
            <p:cNvSpPr/>
            <p:nvPr/>
          </p:nvSpPr>
          <p:spPr bwMode="auto">
            <a:xfrm>
              <a:off x="277367" y="2932212"/>
              <a:ext cx="484187" cy="1301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bwMode="auto">
            <a:xfrm>
              <a:off x="786954" y="3010000"/>
              <a:ext cx="482600" cy="1285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07" name="Line 82"/>
            <p:cNvSpPr>
              <a:spLocks noChangeShapeType="1"/>
            </p:cNvSpPr>
            <p:nvPr/>
          </p:nvSpPr>
          <p:spPr bwMode="auto">
            <a:xfrm flipV="1">
              <a:off x="1783904" y="2205137"/>
              <a:ext cx="1809750" cy="14288"/>
            </a:xfrm>
            <a:prstGeom prst="line">
              <a:avLst/>
            </a:prstGeom>
            <a:noFill/>
            <a:ln w="19050">
              <a:solidFill>
                <a:srgbClr val="FF0000"/>
              </a:solidFill>
              <a:round/>
              <a:headEnd/>
              <a:tailEnd/>
            </a:ln>
          </p:spPr>
          <p:txBody>
            <a:bodyPr/>
            <a:lstStyle/>
            <a:p>
              <a:endParaRPr lang="zh-CN" altLang="en-US"/>
            </a:p>
          </p:txBody>
        </p:sp>
        <p:sp>
          <p:nvSpPr>
            <p:cNvPr id="55308" name="Line 83"/>
            <p:cNvSpPr>
              <a:spLocks noChangeShapeType="1"/>
            </p:cNvSpPr>
            <p:nvPr/>
          </p:nvSpPr>
          <p:spPr bwMode="auto">
            <a:xfrm flipV="1">
              <a:off x="1783904" y="2276575"/>
              <a:ext cx="1809750" cy="15875"/>
            </a:xfrm>
            <a:prstGeom prst="line">
              <a:avLst/>
            </a:prstGeom>
            <a:noFill/>
            <a:ln w="19050">
              <a:solidFill>
                <a:srgbClr val="FF0000"/>
              </a:solidFill>
              <a:round/>
              <a:headEnd/>
              <a:tailEnd/>
            </a:ln>
          </p:spPr>
          <p:txBody>
            <a:bodyPr/>
            <a:lstStyle/>
            <a:p>
              <a:endParaRPr lang="zh-CN" altLang="en-US"/>
            </a:p>
          </p:txBody>
        </p:sp>
        <p:pic>
          <p:nvPicPr>
            <p:cNvPr id="55309" name="Picture 6" descr="s7500e"/>
            <p:cNvPicPr>
              <a:picLocks noChangeAspect="1" noChangeArrowheads="1"/>
            </p:cNvPicPr>
            <p:nvPr/>
          </p:nvPicPr>
          <p:blipFill>
            <a:blip r:embed="rId3" cstate="print"/>
            <a:srcRect/>
            <a:stretch>
              <a:fillRect/>
            </a:stretch>
          </p:blipFill>
          <p:spPr bwMode="auto">
            <a:xfrm>
              <a:off x="1572767" y="1989237"/>
              <a:ext cx="509587" cy="581025"/>
            </a:xfrm>
            <a:prstGeom prst="rect">
              <a:avLst/>
            </a:prstGeom>
            <a:noFill/>
            <a:ln w="9525">
              <a:noFill/>
              <a:miter lim="800000"/>
              <a:headEnd/>
              <a:tailEnd/>
            </a:ln>
          </p:spPr>
        </p:pic>
        <p:pic>
          <p:nvPicPr>
            <p:cNvPr id="55310" name="Picture 5" descr="通用交换机"/>
            <p:cNvPicPr>
              <a:picLocks noChangeAspect="1" noChangeArrowheads="1"/>
            </p:cNvPicPr>
            <p:nvPr/>
          </p:nvPicPr>
          <p:blipFill>
            <a:blip r:embed="rId4" cstate="print"/>
            <a:srcRect/>
            <a:stretch>
              <a:fillRect/>
            </a:stretch>
          </p:blipFill>
          <p:spPr bwMode="auto">
            <a:xfrm>
              <a:off x="107504" y="3073500"/>
              <a:ext cx="515938" cy="631825"/>
            </a:xfrm>
            <a:prstGeom prst="rect">
              <a:avLst/>
            </a:prstGeom>
            <a:noFill/>
            <a:ln w="9525">
              <a:noFill/>
              <a:miter lim="800000"/>
              <a:headEnd/>
              <a:tailEnd/>
            </a:ln>
          </p:spPr>
        </p:pic>
        <p:pic>
          <p:nvPicPr>
            <p:cNvPr id="55311" name="Picture 5" descr="通用交换机"/>
            <p:cNvPicPr>
              <a:picLocks noChangeAspect="1" noChangeArrowheads="1"/>
            </p:cNvPicPr>
            <p:nvPr/>
          </p:nvPicPr>
          <p:blipFill>
            <a:blip r:embed="rId4" cstate="print"/>
            <a:srcRect/>
            <a:stretch>
              <a:fillRect/>
            </a:stretch>
          </p:blipFill>
          <p:spPr bwMode="auto">
            <a:xfrm>
              <a:off x="734567" y="3111600"/>
              <a:ext cx="515937" cy="631825"/>
            </a:xfrm>
            <a:prstGeom prst="rect">
              <a:avLst/>
            </a:prstGeom>
            <a:noFill/>
            <a:ln w="9525">
              <a:noFill/>
              <a:miter lim="800000"/>
              <a:headEnd/>
              <a:tailEnd/>
            </a:ln>
          </p:spPr>
        </p:pic>
        <p:cxnSp>
          <p:nvCxnSpPr>
            <p:cNvPr id="19" name="直接连接符 18"/>
            <p:cNvCxnSpPr/>
            <p:nvPr/>
          </p:nvCxnSpPr>
          <p:spPr bwMode="auto">
            <a:xfrm flipV="1">
              <a:off x="2185542" y="2454375"/>
              <a:ext cx="1182687" cy="6572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pic>
          <p:nvPicPr>
            <p:cNvPr id="55313" name="Picture 6" descr="s7500e"/>
            <p:cNvPicPr>
              <a:picLocks noChangeAspect="1" noChangeArrowheads="1"/>
            </p:cNvPicPr>
            <p:nvPr/>
          </p:nvPicPr>
          <p:blipFill>
            <a:blip r:embed="rId3" cstate="print"/>
            <a:srcRect/>
            <a:stretch>
              <a:fillRect/>
            </a:stretch>
          </p:blipFill>
          <p:spPr bwMode="auto">
            <a:xfrm>
              <a:off x="3177729" y="1989237"/>
              <a:ext cx="508000" cy="581025"/>
            </a:xfrm>
            <a:prstGeom prst="rect">
              <a:avLst/>
            </a:prstGeom>
            <a:noFill/>
            <a:ln w="9525">
              <a:noFill/>
              <a:miter lim="800000"/>
              <a:headEnd/>
              <a:tailEnd/>
            </a:ln>
          </p:spPr>
        </p:pic>
        <p:pic>
          <p:nvPicPr>
            <p:cNvPr id="55314" name="Picture 5" descr="通用交换机"/>
            <p:cNvPicPr>
              <a:picLocks noChangeAspect="1" noChangeArrowheads="1"/>
            </p:cNvPicPr>
            <p:nvPr/>
          </p:nvPicPr>
          <p:blipFill>
            <a:blip r:embed="rId4" cstate="print"/>
            <a:srcRect/>
            <a:stretch>
              <a:fillRect/>
            </a:stretch>
          </p:blipFill>
          <p:spPr bwMode="auto">
            <a:xfrm>
              <a:off x="1928367" y="3111600"/>
              <a:ext cx="514350" cy="631825"/>
            </a:xfrm>
            <a:prstGeom prst="rect">
              <a:avLst/>
            </a:prstGeom>
            <a:noFill/>
            <a:ln w="9525">
              <a:noFill/>
              <a:miter lim="800000"/>
              <a:headEnd/>
              <a:tailEnd/>
            </a:ln>
          </p:spPr>
        </p:pic>
        <p:sp>
          <p:nvSpPr>
            <p:cNvPr id="22" name="椭圆 21"/>
            <p:cNvSpPr/>
            <p:nvPr/>
          </p:nvSpPr>
          <p:spPr bwMode="auto">
            <a:xfrm>
              <a:off x="1999804" y="2997300"/>
              <a:ext cx="482600" cy="1285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16" name="TextBox 254"/>
            <p:cNvSpPr txBox="1">
              <a:spLocks noChangeArrowheads="1"/>
            </p:cNvSpPr>
            <p:nvPr/>
          </p:nvSpPr>
          <p:spPr bwMode="auto">
            <a:xfrm>
              <a:off x="178942" y="3710087"/>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55317" name="TextBox 255"/>
            <p:cNvSpPr txBox="1">
              <a:spLocks noChangeArrowheads="1"/>
            </p:cNvSpPr>
            <p:nvPr/>
          </p:nvSpPr>
          <p:spPr bwMode="auto">
            <a:xfrm>
              <a:off x="763142" y="3729137"/>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55318" name="TextBox 254"/>
            <p:cNvSpPr txBox="1">
              <a:spLocks noChangeArrowheads="1"/>
            </p:cNvSpPr>
            <p:nvPr/>
          </p:nvSpPr>
          <p:spPr bwMode="auto">
            <a:xfrm>
              <a:off x="2099817" y="3756125"/>
              <a:ext cx="550862" cy="309562"/>
            </a:xfrm>
            <a:prstGeom prst="rect">
              <a:avLst/>
            </a:prstGeom>
            <a:noFill/>
            <a:ln w="9525">
              <a:noFill/>
              <a:miter lim="800000"/>
              <a:headEnd/>
              <a:tailEnd/>
            </a:ln>
          </p:spPr>
          <p:txBody>
            <a:bodyPr>
              <a:spAutoFit/>
            </a:bodyPr>
            <a:lstStyle/>
            <a:p>
              <a:r>
                <a:rPr lang="en-US" altLang="zh-CN" sz="1100"/>
                <a:t>PE</a:t>
              </a:r>
              <a:endParaRPr lang="zh-CN" altLang="en-US" sz="1100"/>
            </a:p>
          </p:txBody>
        </p:sp>
        <p:sp>
          <p:nvSpPr>
            <p:cNvPr id="55319" name="TextBox 255"/>
            <p:cNvSpPr txBox="1">
              <a:spLocks noChangeArrowheads="1"/>
            </p:cNvSpPr>
            <p:nvPr/>
          </p:nvSpPr>
          <p:spPr bwMode="auto">
            <a:xfrm>
              <a:off x="4087367" y="3716437"/>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pic>
          <p:nvPicPr>
            <p:cNvPr id="55320" name="Picture 5" descr="通用交换机"/>
            <p:cNvPicPr>
              <a:picLocks noChangeAspect="1" noChangeArrowheads="1"/>
            </p:cNvPicPr>
            <p:nvPr/>
          </p:nvPicPr>
          <p:blipFill>
            <a:blip r:embed="rId4" cstate="print"/>
            <a:srcRect/>
            <a:stretch>
              <a:fillRect/>
            </a:stretch>
          </p:blipFill>
          <p:spPr bwMode="auto">
            <a:xfrm>
              <a:off x="4808092" y="3175100"/>
              <a:ext cx="515937" cy="631825"/>
            </a:xfrm>
            <a:prstGeom prst="rect">
              <a:avLst/>
            </a:prstGeom>
            <a:noFill/>
            <a:ln w="9525">
              <a:noFill/>
              <a:miter lim="800000"/>
              <a:headEnd/>
              <a:tailEnd/>
            </a:ln>
          </p:spPr>
        </p:pic>
        <p:pic>
          <p:nvPicPr>
            <p:cNvPr id="55321" name="Picture 5" descr="通用交换机"/>
            <p:cNvPicPr>
              <a:picLocks noChangeAspect="1" noChangeArrowheads="1"/>
            </p:cNvPicPr>
            <p:nvPr/>
          </p:nvPicPr>
          <p:blipFill>
            <a:blip r:embed="rId4" cstate="print"/>
            <a:srcRect/>
            <a:stretch>
              <a:fillRect/>
            </a:stretch>
          </p:blipFill>
          <p:spPr bwMode="auto">
            <a:xfrm>
              <a:off x="4061967" y="3165575"/>
              <a:ext cx="515937" cy="631825"/>
            </a:xfrm>
            <a:prstGeom prst="rect">
              <a:avLst/>
            </a:prstGeom>
            <a:noFill/>
            <a:ln w="9525">
              <a:noFill/>
              <a:miter lim="800000"/>
              <a:headEnd/>
              <a:tailEnd/>
            </a:ln>
          </p:spPr>
        </p:pic>
        <p:cxnSp>
          <p:nvCxnSpPr>
            <p:cNvPr id="33" name="直接连接符 32"/>
            <p:cNvCxnSpPr/>
            <p:nvPr/>
          </p:nvCxnSpPr>
          <p:spPr bwMode="auto">
            <a:xfrm flipH="1" flipV="1">
              <a:off x="3511104" y="2527400"/>
              <a:ext cx="809625" cy="63817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cxnSp>
          <p:nvCxnSpPr>
            <p:cNvPr id="35" name="直接连接符 34"/>
            <p:cNvCxnSpPr/>
            <p:nvPr/>
          </p:nvCxnSpPr>
          <p:spPr bwMode="auto">
            <a:xfrm flipH="1" flipV="1">
              <a:off x="3655567" y="2454375"/>
              <a:ext cx="1409700" cy="720725"/>
            </a:xfrm>
            <a:prstGeom prst="line">
              <a:avLst/>
            </a:prstGeom>
            <a:ln w="12700">
              <a:solidFill>
                <a:srgbClr val="0066FF"/>
              </a:solidFill>
            </a:ln>
          </p:spPr>
          <p:style>
            <a:lnRef idx="2">
              <a:schemeClr val="accent4"/>
            </a:lnRef>
            <a:fillRef idx="0">
              <a:schemeClr val="accent4"/>
            </a:fillRef>
            <a:effectRef idx="1">
              <a:schemeClr val="accent4"/>
            </a:effectRef>
            <a:fontRef idx="minor">
              <a:schemeClr val="tx1"/>
            </a:fontRef>
          </p:style>
        </p:cxnSp>
        <p:sp>
          <p:nvSpPr>
            <p:cNvPr id="55324" name="矩形 37"/>
            <p:cNvSpPr>
              <a:spLocks noChangeArrowheads="1"/>
            </p:cNvSpPr>
            <p:nvPr/>
          </p:nvSpPr>
          <p:spPr bwMode="auto">
            <a:xfrm>
              <a:off x="128142" y="1989237"/>
              <a:ext cx="5183187" cy="1800225"/>
            </a:xfrm>
            <a:prstGeom prst="rect">
              <a:avLst/>
            </a:prstGeom>
            <a:noFill/>
            <a:ln w="19050" algn="ctr">
              <a:solidFill>
                <a:schemeClr val="folHlink"/>
              </a:solidFill>
              <a:prstDash val="sysDash"/>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5325" name="矩形 38"/>
            <p:cNvSpPr>
              <a:spLocks noChangeArrowheads="1"/>
            </p:cNvSpPr>
            <p:nvPr/>
          </p:nvSpPr>
          <p:spPr bwMode="auto">
            <a:xfrm>
              <a:off x="2144267" y="1916212"/>
              <a:ext cx="892175" cy="635000"/>
            </a:xfrm>
            <a:prstGeom prst="rect">
              <a:avLst/>
            </a:prstGeom>
            <a:noFill/>
            <a:ln w="9525">
              <a:noFill/>
              <a:miter lim="800000"/>
              <a:headEnd/>
              <a:tailEnd/>
            </a:ln>
          </p:spPr>
          <p:txBody>
            <a:bodyPr wrap="none">
              <a:spAutoFit/>
            </a:bodyPr>
            <a:lstStyle/>
            <a:p>
              <a:pPr algn="ctr"/>
              <a:r>
                <a:rPr kumimoji="1" lang="en-US" altLang="zh-CN" b="1">
                  <a:solidFill>
                    <a:srgbClr val="7575D1"/>
                  </a:solidFill>
                  <a:latin typeface="Arial" pitchFamily="34" charset="0"/>
                  <a:ea typeface="楷体_GB2312" pitchFamily="49" charset="-122"/>
                </a:rPr>
                <a:t>CB</a:t>
              </a:r>
              <a:r>
                <a:rPr kumimoji="1" lang="zh-CN" altLang="en-US" b="1">
                  <a:solidFill>
                    <a:srgbClr val="7575D1"/>
                  </a:solidFill>
                  <a:latin typeface="Arial" pitchFamily="34" charset="0"/>
                  <a:ea typeface="楷体_GB2312" pitchFamily="49" charset="-122"/>
                </a:rPr>
                <a:t>设备</a:t>
              </a:r>
              <a:endParaRPr kumimoji="1" lang="en-US" altLang="zh-CN" b="1">
                <a:solidFill>
                  <a:srgbClr val="7575D1"/>
                </a:solidFill>
                <a:latin typeface="Arial" pitchFamily="34" charset="0"/>
                <a:ea typeface="楷体_GB2312" pitchFamily="49" charset="-122"/>
              </a:endParaRPr>
            </a:p>
            <a:p>
              <a:pPr algn="ctr"/>
              <a:r>
                <a:rPr kumimoji="1" lang="en-US" altLang="zh-CN" b="1">
                  <a:solidFill>
                    <a:srgbClr val="7575D1"/>
                  </a:solidFill>
                  <a:latin typeface="Arial" pitchFamily="34" charset="0"/>
                  <a:ea typeface="楷体_GB2312" pitchFamily="49" charset="-122"/>
                </a:rPr>
                <a:t>L2+L3</a:t>
              </a:r>
              <a:endParaRPr lang="zh-CN" altLang="en-US">
                <a:ea typeface="楷体_GB2312" pitchFamily="49" charset="-122"/>
              </a:endParaRPr>
            </a:p>
          </p:txBody>
        </p:sp>
        <p:cxnSp>
          <p:nvCxnSpPr>
            <p:cNvPr id="55326" name="直接连接符 40"/>
            <p:cNvCxnSpPr>
              <a:cxnSpLocks noChangeShapeType="1"/>
            </p:cNvCxnSpPr>
            <p:nvPr/>
          </p:nvCxnSpPr>
          <p:spPr bwMode="auto">
            <a:xfrm flipV="1">
              <a:off x="1783904" y="1052612"/>
              <a:ext cx="0" cy="936625"/>
            </a:xfrm>
            <a:prstGeom prst="line">
              <a:avLst/>
            </a:prstGeom>
            <a:noFill/>
            <a:ln w="19050">
              <a:solidFill>
                <a:srgbClr val="FF0000"/>
              </a:solidFill>
              <a:round/>
              <a:headEnd/>
              <a:tailEnd/>
            </a:ln>
          </p:spPr>
        </p:cxnSp>
        <p:cxnSp>
          <p:nvCxnSpPr>
            <p:cNvPr id="55327" name="直接连接符 41"/>
            <p:cNvCxnSpPr>
              <a:cxnSpLocks noChangeShapeType="1"/>
            </p:cNvCxnSpPr>
            <p:nvPr/>
          </p:nvCxnSpPr>
          <p:spPr bwMode="auto">
            <a:xfrm flipV="1">
              <a:off x="3368229" y="1052612"/>
              <a:ext cx="0" cy="936625"/>
            </a:xfrm>
            <a:prstGeom prst="line">
              <a:avLst/>
            </a:prstGeom>
            <a:noFill/>
            <a:ln w="19050">
              <a:solidFill>
                <a:srgbClr val="FF0000"/>
              </a:solidFill>
              <a:round/>
              <a:headEnd/>
              <a:tailEnd/>
            </a:ln>
          </p:spPr>
        </p:cxnSp>
        <p:sp>
          <p:nvSpPr>
            <p:cNvPr id="43" name="云形 42"/>
            <p:cNvSpPr/>
            <p:nvPr/>
          </p:nvSpPr>
          <p:spPr bwMode="auto">
            <a:xfrm>
              <a:off x="1783904" y="836712"/>
              <a:ext cx="1655763" cy="374650"/>
            </a:xfrm>
            <a:prstGeom prst="cloud">
              <a:avLst/>
            </a:prstGeom>
            <a:solidFill>
              <a:schemeClr val="bg1"/>
            </a:solidFill>
            <a:ln w="19050" cap="flat" cmpd="sng" algn="ctr">
              <a:solidFill>
                <a:schemeClr val="folHlink"/>
              </a:solidFill>
              <a:prstDash val="solid"/>
              <a:round/>
              <a:headEnd type="none" w="med" len="med"/>
              <a:tailEnd type="none" w="med" len="med"/>
            </a:ln>
            <a:effectLst/>
          </p:spPr>
          <p:txBody>
            <a:bodyPr lIns="91429" tIns="45714" rIns="91429" bIns="45714">
              <a:spAutoFit/>
            </a:bodyPr>
            <a:lstStyle/>
            <a:p>
              <a:pPr algn="ctr" eaLnBrk="1" hangingPunct="1">
                <a:spcBef>
                  <a:spcPct val="50000"/>
                </a:spcBef>
                <a:buClrTx/>
                <a:buSzTx/>
                <a:defRPr/>
              </a:pPr>
              <a:r>
                <a:rPr lang="zh-CN" altLang="en-US" sz="1000" dirty="0">
                  <a:solidFill>
                    <a:schemeClr val="accent2"/>
                  </a:solidFill>
                  <a:cs typeface="+mn-cs"/>
                </a:rPr>
                <a:t>外部网络</a:t>
              </a:r>
            </a:p>
          </p:txBody>
        </p:sp>
        <p:sp>
          <p:nvSpPr>
            <p:cNvPr id="55329" name="TextBox 255"/>
            <p:cNvSpPr txBox="1">
              <a:spLocks noChangeArrowheads="1"/>
            </p:cNvSpPr>
            <p:nvPr/>
          </p:nvSpPr>
          <p:spPr bwMode="auto">
            <a:xfrm>
              <a:off x="4808092" y="3716437"/>
              <a:ext cx="550862" cy="311150"/>
            </a:xfrm>
            <a:prstGeom prst="rect">
              <a:avLst/>
            </a:prstGeom>
            <a:noFill/>
            <a:ln w="9525">
              <a:noFill/>
              <a:miter lim="800000"/>
              <a:headEnd/>
              <a:tailEnd/>
            </a:ln>
          </p:spPr>
          <p:txBody>
            <a:bodyPr>
              <a:spAutoFit/>
            </a:bodyPr>
            <a:lstStyle/>
            <a:p>
              <a:r>
                <a:rPr lang="en-US" altLang="zh-CN" sz="1100"/>
                <a:t>PE</a:t>
              </a:r>
              <a:endParaRPr lang="zh-CN" altLang="en-US" sz="1100"/>
            </a:p>
          </p:txBody>
        </p:sp>
        <p:pic>
          <p:nvPicPr>
            <p:cNvPr id="55330" name="Picture 31" descr="服务器类"/>
            <p:cNvPicPr>
              <a:picLocks noChangeAspect="1" noChangeArrowheads="1"/>
            </p:cNvPicPr>
            <p:nvPr/>
          </p:nvPicPr>
          <p:blipFill>
            <a:blip r:embed="rId5" cstate="print"/>
            <a:srcRect/>
            <a:stretch>
              <a:fillRect/>
            </a:stretch>
          </p:blipFill>
          <p:spPr bwMode="auto">
            <a:xfrm>
              <a:off x="199579" y="4149825"/>
              <a:ext cx="150813" cy="215900"/>
            </a:xfrm>
            <a:prstGeom prst="rect">
              <a:avLst/>
            </a:prstGeom>
            <a:noFill/>
            <a:ln w="9525">
              <a:noFill/>
              <a:miter lim="800000"/>
              <a:headEnd/>
              <a:tailEnd/>
            </a:ln>
          </p:spPr>
        </p:pic>
        <p:cxnSp>
          <p:nvCxnSpPr>
            <p:cNvPr id="55331" name="直接连接符 268"/>
            <p:cNvCxnSpPr>
              <a:cxnSpLocks noChangeShapeType="1"/>
            </p:cNvCxnSpPr>
            <p:nvPr/>
          </p:nvCxnSpPr>
          <p:spPr bwMode="auto">
            <a:xfrm flipV="1">
              <a:off x="274192" y="3705325"/>
              <a:ext cx="92075" cy="444500"/>
            </a:xfrm>
            <a:prstGeom prst="line">
              <a:avLst/>
            </a:prstGeom>
            <a:noFill/>
            <a:ln w="9525" algn="ctr">
              <a:solidFill>
                <a:srgbClr val="4A7EBB"/>
              </a:solidFill>
              <a:round/>
              <a:headEnd/>
              <a:tailEnd/>
            </a:ln>
          </p:spPr>
        </p:cxnSp>
        <p:cxnSp>
          <p:nvCxnSpPr>
            <p:cNvPr id="55332" name="直接连接符 268"/>
            <p:cNvCxnSpPr>
              <a:cxnSpLocks noChangeShapeType="1"/>
            </p:cNvCxnSpPr>
            <p:nvPr/>
          </p:nvCxnSpPr>
          <p:spPr bwMode="auto">
            <a:xfrm flipV="1">
              <a:off x="274192" y="3743425"/>
              <a:ext cx="717550" cy="406400"/>
            </a:xfrm>
            <a:prstGeom prst="line">
              <a:avLst/>
            </a:prstGeom>
            <a:noFill/>
            <a:ln w="9525" algn="ctr">
              <a:solidFill>
                <a:srgbClr val="4A7EBB"/>
              </a:solidFill>
              <a:round/>
              <a:headEnd/>
              <a:tailEnd/>
            </a:ln>
          </p:spPr>
        </p:cxnSp>
        <p:pic>
          <p:nvPicPr>
            <p:cNvPr id="55333" name="Picture 5" descr="通用交换机"/>
            <p:cNvPicPr>
              <a:picLocks noChangeAspect="1" noChangeArrowheads="1"/>
            </p:cNvPicPr>
            <p:nvPr/>
          </p:nvPicPr>
          <p:blipFill>
            <a:blip r:embed="rId6" cstate="print"/>
            <a:srcRect/>
            <a:stretch>
              <a:fillRect/>
            </a:stretch>
          </p:blipFill>
          <p:spPr bwMode="auto">
            <a:xfrm>
              <a:off x="631379" y="4221262"/>
              <a:ext cx="360363" cy="150813"/>
            </a:xfrm>
            <a:prstGeom prst="rect">
              <a:avLst/>
            </a:prstGeom>
            <a:noFill/>
            <a:ln w="9525">
              <a:noFill/>
              <a:miter lim="800000"/>
              <a:headEnd/>
              <a:tailEnd/>
            </a:ln>
          </p:spPr>
        </p:pic>
        <p:cxnSp>
          <p:nvCxnSpPr>
            <p:cNvPr id="55334" name="直接连接符 268"/>
            <p:cNvCxnSpPr>
              <a:cxnSpLocks noChangeShapeType="1"/>
            </p:cNvCxnSpPr>
            <p:nvPr/>
          </p:nvCxnSpPr>
          <p:spPr bwMode="auto">
            <a:xfrm flipH="1" flipV="1">
              <a:off x="366267" y="3705325"/>
              <a:ext cx="444500" cy="515937"/>
            </a:xfrm>
            <a:prstGeom prst="line">
              <a:avLst/>
            </a:prstGeom>
            <a:noFill/>
            <a:ln w="9525" algn="ctr">
              <a:solidFill>
                <a:srgbClr val="4A7EBB"/>
              </a:solidFill>
              <a:round/>
              <a:headEnd/>
              <a:tailEnd/>
            </a:ln>
          </p:spPr>
        </p:cxnSp>
        <p:cxnSp>
          <p:nvCxnSpPr>
            <p:cNvPr id="55335" name="直接连接符 268"/>
            <p:cNvCxnSpPr>
              <a:cxnSpLocks noChangeShapeType="1"/>
            </p:cNvCxnSpPr>
            <p:nvPr/>
          </p:nvCxnSpPr>
          <p:spPr bwMode="auto">
            <a:xfrm flipV="1">
              <a:off x="810767" y="3743425"/>
              <a:ext cx="180975" cy="477837"/>
            </a:xfrm>
            <a:prstGeom prst="line">
              <a:avLst/>
            </a:prstGeom>
            <a:noFill/>
            <a:ln w="9525" algn="ctr">
              <a:solidFill>
                <a:srgbClr val="4A7EBB"/>
              </a:solidFill>
              <a:round/>
              <a:headEnd/>
              <a:tailEnd/>
            </a:ln>
          </p:spPr>
        </p:cxnSp>
        <p:sp>
          <p:nvSpPr>
            <p:cNvPr id="55336" name="椭圆 277"/>
            <p:cNvSpPr>
              <a:spLocks noChangeArrowheads="1"/>
            </p:cNvSpPr>
            <p:nvPr/>
          </p:nvSpPr>
          <p:spPr bwMode="auto">
            <a:xfrm>
              <a:off x="128142" y="4076800"/>
              <a:ext cx="287337" cy="73025"/>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5337" name="椭圆 277"/>
            <p:cNvSpPr>
              <a:spLocks noChangeArrowheads="1"/>
            </p:cNvSpPr>
            <p:nvPr/>
          </p:nvSpPr>
          <p:spPr bwMode="auto">
            <a:xfrm>
              <a:off x="702817" y="4149825"/>
              <a:ext cx="288925"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pic>
          <p:nvPicPr>
            <p:cNvPr id="55338" name="Picture 31" descr="服务器类"/>
            <p:cNvPicPr>
              <a:picLocks noChangeAspect="1" noChangeArrowheads="1"/>
            </p:cNvPicPr>
            <p:nvPr/>
          </p:nvPicPr>
          <p:blipFill>
            <a:blip r:embed="rId5" cstate="print"/>
            <a:srcRect/>
            <a:stretch>
              <a:fillRect/>
            </a:stretch>
          </p:blipFill>
          <p:spPr bwMode="auto">
            <a:xfrm>
              <a:off x="1928367" y="4149825"/>
              <a:ext cx="150812" cy="215900"/>
            </a:xfrm>
            <a:prstGeom prst="rect">
              <a:avLst/>
            </a:prstGeom>
            <a:noFill/>
            <a:ln w="9525">
              <a:noFill/>
              <a:miter lim="800000"/>
              <a:headEnd/>
              <a:tailEnd/>
            </a:ln>
          </p:spPr>
        </p:pic>
        <p:pic>
          <p:nvPicPr>
            <p:cNvPr id="55339" name="Picture 5" descr="通用交换机"/>
            <p:cNvPicPr>
              <a:picLocks noChangeAspect="1" noChangeArrowheads="1"/>
            </p:cNvPicPr>
            <p:nvPr/>
          </p:nvPicPr>
          <p:blipFill>
            <a:blip r:embed="rId6" cstate="print"/>
            <a:srcRect/>
            <a:stretch>
              <a:fillRect/>
            </a:stretch>
          </p:blipFill>
          <p:spPr bwMode="auto">
            <a:xfrm>
              <a:off x="2215704" y="4221262"/>
              <a:ext cx="360363" cy="150813"/>
            </a:xfrm>
            <a:prstGeom prst="rect">
              <a:avLst/>
            </a:prstGeom>
            <a:noFill/>
            <a:ln w="9525">
              <a:noFill/>
              <a:miter lim="800000"/>
              <a:headEnd/>
              <a:tailEnd/>
            </a:ln>
          </p:spPr>
        </p:pic>
        <p:cxnSp>
          <p:nvCxnSpPr>
            <p:cNvPr id="55340" name="直接连接符 268"/>
            <p:cNvCxnSpPr>
              <a:cxnSpLocks noChangeShapeType="1"/>
            </p:cNvCxnSpPr>
            <p:nvPr/>
          </p:nvCxnSpPr>
          <p:spPr bwMode="auto">
            <a:xfrm flipV="1">
              <a:off x="2002979" y="3743425"/>
              <a:ext cx="182563" cy="406400"/>
            </a:xfrm>
            <a:prstGeom prst="line">
              <a:avLst/>
            </a:prstGeom>
            <a:noFill/>
            <a:ln w="9525" algn="ctr">
              <a:solidFill>
                <a:srgbClr val="4A7EBB"/>
              </a:solidFill>
              <a:round/>
              <a:headEnd/>
              <a:tailEnd/>
            </a:ln>
          </p:spPr>
        </p:cxnSp>
        <p:cxnSp>
          <p:nvCxnSpPr>
            <p:cNvPr id="55341" name="直接连接符 268"/>
            <p:cNvCxnSpPr>
              <a:cxnSpLocks noChangeShapeType="1"/>
            </p:cNvCxnSpPr>
            <p:nvPr/>
          </p:nvCxnSpPr>
          <p:spPr bwMode="auto">
            <a:xfrm flipH="1" flipV="1">
              <a:off x="2185542" y="3743425"/>
              <a:ext cx="209550" cy="477837"/>
            </a:xfrm>
            <a:prstGeom prst="line">
              <a:avLst/>
            </a:prstGeom>
            <a:noFill/>
            <a:ln w="9525" algn="ctr">
              <a:solidFill>
                <a:srgbClr val="4A7EBB"/>
              </a:solidFill>
              <a:round/>
              <a:headEnd/>
              <a:tailEnd/>
            </a:ln>
          </p:spPr>
        </p:cxnSp>
        <p:cxnSp>
          <p:nvCxnSpPr>
            <p:cNvPr id="55342" name="直接连接符 268"/>
            <p:cNvCxnSpPr>
              <a:cxnSpLocks noChangeShapeType="1"/>
            </p:cNvCxnSpPr>
            <p:nvPr/>
          </p:nvCxnSpPr>
          <p:spPr bwMode="auto">
            <a:xfrm flipH="1" flipV="1">
              <a:off x="4320729" y="3797400"/>
              <a:ext cx="203200" cy="352425"/>
            </a:xfrm>
            <a:prstGeom prst="line">
              <a:avLst/>
            </a:prstGeom>
            <a:noFill/>
            <a:ln w="9525" algn="ctr">
              <a:solidFill>
                <a:srgbClr val="4A7EBB"/>
              </a:solidFill>
              <a:round/>
              <a:headEnd/>
              <a:tailEnd/>
            </a:ln>
          </p:spPr>
        </p:cxnSp>
        <p:pic>
          <p:nvPicPr>
            <p:cNvPr id="55343" name="Picture 31" descr="服务器类"/>
            <p:cNvPicPr>
              <a:picLocks noChangeAspect="1" noChangeArrowheads="1"/>
            </p:cNvPicPr>
            <p:nvPr/>
          </p:nvPicPr>
          <p:blipFill>
            <a:blip r:embed="rId5" cstate="print"/>
            <a:srcRect/>
            <a:stretch>
              <a:fillRect/>
            </a:stretch>
          </p:blipFill>
          <p:spPr bwMode="auto">
            <a:xfrm>
              <a:off x="4447729" y="4149825"/>
              <a:ext cx="150813" cy="215900"/>
            </a:xfrm>
            <a:prstGeom prst="rect">
              <a:avLst/>
            </a:prstGeom>
            <a:noFill/>
            <a:ln w="9525">
              <a:noFill/>
              <a:miter lim="800000"/>
              <a:headEnd/>
              <a:tailEnd/>
            </a:ln>
          </p:spPr>
        </p:pic>
        <p:pic>
          <p:nvPicPr>
            <p:cNvPr id="55344" name="Picture 5" descr="通用交换机"/>
            <p:cNvPicPr>
              <a:picLocks noChangeAspect="1" noChangeArrowheads="1"/>
            </p:cNvPicPr>
            <p:nvPr/>
          </p:nvPicPr>
          <p:blipFill>
            <a:blip r:embed="rId6" cstate="print"/>
            <a:srcRect/>
            <a:stretch>
              <a:fillRect/>
            </a:stretch>
          </p:blipFill>
          <p:spPr bwMode="auto">
            <a:xfrm>
              <a:off x="4736654" y="4221262"/>
              <a:ext cx="358775" cy="150813"/>
            </a:xfrm>
            <a:prstGeom prst="rect">
              <a:avLst/>
            </a:prstGeom>
            <a:noFill/>
            <a:ln w="9525">
              <a:noFill/>
              <a:miter lim="800000"/>
              <a:headEnd/>
              <a:tailEnd/>
            </a:ln>
          </p:spPr>
        </p:pic>
        <p:cxnSp>
          <p:nvCxnSpPr>
            <p:cNvPr id="55345" name="直接连接符 268"/>
            <p:cNvCxnSpPr>
              <a:cxnSpLocks noChangeShapeType="1"/>
              <a:endCxn id="55329" idx="0"/>
            </p:cNvCxnSpPr>
            <p:nvPr/>
          </p:nvCxnSpPr>
          <p:spPr bwMode="auto">
            <a:xfrm flipV="1">
              <a:off x="4916042" y="3716437"/>
              <a:ext cx="166687" cy="504825"/>
            </a:xfrm>
            <a:prstGeom prst="line">
              <a:avLst/>
            </a:prstGeom>
            <a:noFill/>
            <a:ln w="9525" algn="ctr">
              <a:solidFill>
                <a:srgbClr val="4A7EBB"/>
              </a:solidFill>
              <a:round/>
              <a:headEnd/>
              <a:tailEnd/>
            </a:ln>
          </p:spPr>
        </p:cxnSp>
        <p:pic>
          <p:nvPicPr>
            <p:cNvPr id="55346" name="Picture 31" descr="服务器类"/>
            <p:cNvPicPr>
              <a:picLocks noChangeAspect="1" noChangeArrowheads="1"/>
            </p:cNvPicPr>
            <p:nvPr/>
          </p:nvPicPr>
          <p:blipFill>
            <a:blip r:embed="rId5" cstate="print"/>
            <a:srcRect/>
            <a:stretch>
              <a:fillRect/>
            </a:stretch>
          </p:blipFill>
          <p:spPr bwMode="auto">
            <a:xfrm>
              <a:off x="2718942" y="4149825"/>
              <a:ext cx="150812" cy="215900"/>
            </a:xfrm>
            <a:prstGeom prst="rect">
              <a:avLst/>
            </a:prstGeom>
            <a:noFill/>
            <a:ln w="9525">
              <a:noFill/>
              <a:miter lim="800000"/>
              <a:headEnd/>
              <a:tailEnd/>
            </a:ln>
          </p:spPr>
        </p:pic>
        <p:pic>
          <p:nvPicPr>
            <p:cNvPr id="55347" name="Picture 5" descr="通用交换机"/>
            <p:cNvPicPr>
              <a:picLocks noChangeAspect="1" noChangeArrowheads="1"/>
            </p:cNvPicPr>
            <p:nvPr/>
          </p:nvPicPr>
          <p:blipFill>
            <a:blip r:embed="rId6" cstate="print"/>
            <a:srcRect/>
            <a:stretch>
              <a:fillRect/>
            </a:stretch>
          </p:blipFill>
          <p:spPr bwMode="auto">
            <a:xfrm>
              <a:off x="3152329" y="4214912"/>
              <a:ext cx="358775" cy="150813"/>
            </a:xfrm>
            <a:prstGeom prst="rect">
              <a:avLst/>
            </a:prstGeom>
            <a:noFill/>
            <a:ln w="9525">
              <a:noFill/>
              <a:miter lim="800000"/>
              <a:headEnd/>
              <a:tailEnd/>
            </a:ln>
          </p:spPr>
        </p:pic>
        <p:cxnSp>
          <p:nvCxnSpPr>
            <p:cNvPr id="55348" name="直接连接符 268"/>
            <p:cNvCxnSpPr>
              <a:cxnSpLocks noChangeShapeType="1"/>
            </p:cNvCxnSpPr>
            <p:nvPr/>
          </p:nvCxnSpPr>
          <p:spPr bwMode="auto">
            <a:xfrm flipH="1" flipV="1">
              <a:off x="2185542" y="3743425"/>
              <a:ext cx="609600" cy="406400"/>
            </a:xfrm>
            <a:prstGeom prst="line">
              <a:avLst/>
            </a:prstGeom>
            <a:noFill/>
            <a:ln w="9525" algn="ctr">
              <a:solidFill>
                <a:srgbClr val="4A7EBB"/>
              </a:solidFill>
              <a:round/>
              <a:headEnd/>
              <a:tailEnd/>
            </a:ln>
          </p:spPr>
        </p:cxnSp>
        <p:cxnSp>
          <p:nvCxnSpPr>
            <p:cNvPr id="55349" name="直接连接符 268"/>
            <p:cNvCxnSpPr>
              <a:cxnSpLocks noChangeShapeType="1"/>
            </p:cNvCxnSpPr>
            <p:nvPr/>
          </p:nvCxnSpPr>
          <p:spPr bwMode="auto">
            <a:xfrm flipV="1">
              <a:off x="2795142" y="3797400"/>
              <a:ext cx="1525587" cy="352425"/>
            </a:xfrm>
            <a:prstGeom prst="line">
              <a:avLst/>
            </a:prstGeom>
            <a:noFill/>
            <a:ln w="9525" algn="ctr">
              <a:solidFill>
                <a:srgbClr val="4A7EBB"/>
              </a:solidFill>
              <a:round/>
              <a:headEnd/>
              <a:tailEnd/>
            </a:ln>
          </p:spPr>
        </p:cxnSp>
        <p:cxnSp>
          <p:nvCxnSpPr>
            <p:cNvPr id="55350" name="直接连接符 268"/>
            <p:cNvCxnSpPr>
              <a:cxnSpLocks noChangeShapeType="1"/>
              <a:endCxn id="55329" idx="0"/>
            </p:cNvCxnSpPr>
            <p:nvPr/>
          </p:nvCxnSpPr>
          <p:spPr bwMode="auto">
            <a:xfrm flipV="1">
              <a:off x="3331717" y="3716437"/>
              <a:ext cx="1751012" cy="498475"/>
            </a:xfrm>
            <a:prstGeom prst="line">
              <a:avLst/>
            </a:prstGeom>
            <a:noFill/>
            <a:ln w="9525" algn="ctr">
              <a:solidFill>
                <a:srgbClr val="4A7EBB"/>
              </a:solidFill>
              <a:round/>
              <a:headEnd/>
              <a:tailEnd/>
            </a:ln>
          </p:spPr>
        </p:cxnSp>
        <p:cxnSp>
          <p:nvCxnSpPr>
            <p:cNvPr id="55351" name="直接连接符 268"/>
            <p:cNvCxnSpPr>
              <a:cxnSpLocks noChangeShapeType="1"/>
            </p:cNvCxnSpPr>
            <p:nvPr/>
          </p:nvCxnSpPr>
          <p:spPr bwMode="auto">
            <a:xfrm flipH="1" flipV="1">
              <a:off x="2185542" y="3743425"/>
              <a:ext cx="1146175" cy="471487"/>
            </a:xfrm>
            <a:prstGeom prst="line">
              <a:avLst/>
            </a:prstGeom>
            <a:noFill/>
            <a:ln w="9525" algn="ctr">
              <a:solidFill>
                <a:srgbClr val="4A7EBB"/>
              </a:solidFill>
              <a:round/>
              <a:headEnd/>
              <a:tailEnd/>
            </a:ln>
          </p:spPr>
        </p:cxnSp>
        <p:sp>
          <p:nvSpPr>
            <p:cNvPr id="55352" name="椭圆 277"/>
            <p:cNvSpPr>
              <a:spLocks noChangeArrowheads="1"/>
            </p:cNvSpPr>
            <p:nvPr/>
          </p:nvSpPr>
          <p:spPr bwMode="auto">
            <a:xfrm>
              <a:off x="2718942" y="4076800"/>
              <a:ext cx="288925" cy="73025"/>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sp>
          <p:nvSpPr>
            <p:cNvPr id="55353" name="椭圆 277"/>
            <p:cNvSpPr>
              <a:spLocks noChangeArrowheads="1"/>
            </p:cNvSpPr>
            <p:nvPr/>
          </p:nvSpPr>
          <p:spPr bwMode="auto">
            <a:xfrm>
              <a:off x="3152329" y="4149825"/>
              <a:ext cx="287338" cy="71437"/>
            </a:xfrm>
            <a:prstGeom prst="ellipse">
              <a:avLst/>
            </a:prstGeom>
            <a:noFill/>
            <a:ln w="9525" algn="ctr">
              <a:solidFill>
                <a:srgbClr val="4A7EBB"/>
              </a:solidFill>
              <a:round/>
              <a:headEnd/>
              <a:tailEnd/>
            </a:ln>
          </p:spPr>
          <p:txBody>
            <a:bodyPr lIns="91429" tIns="45714" rIns="91429" bIns="45714"/>
            <a:lstStyle/>
            <a:p>
              <a:pPr eaLnBrk="1" hangingPunct="1">
                <a:spcBef>
                  <a:spcPct val="50000"/>
                </a:spcBef>
                <a:buClrTx/>
                <a:buSzTx/>
              </a:pPr>
              <a:endParaRPr lang="zh-CN" altLang="en-US" sz="1000">
                <a:solidFill>
                  <a:schemeClr val="accent2"/>
                </a:solidFill>
              </a:endParaRPr>
            </a:p>
          </p:txBody>
        </p:sp>
      </p:grpSp>
      <p:sp>
        <p:nvSpPr>
          <p:cNvPr id="106" name="Text Box 9"/>
          <p:cNvSpPr txBox="1">
            <a:spLocks noChangeArrowheads="1"/>
          </p:cNvSpPr>
          <p:nvPr/>
        </p:nvSpPr>
        <p:spPr bwMode="auto">
          <a:xfrm>
            <a:off x="0" y="4902259"/>
            <a:ext cx="9144000" cy="830997"/>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buFont typeface="Wingdings" pitchFamily="2" charset="2"/>
              <a:buChar char="Ø"/>
              <a:defRPr/>
            </a:pPr>
            <a:r>
              <a:rPr kumimoji="1" lang="en-US" altLang="zh-CN" sz="1600" b="1" dirty="0">
                <a:solidFill>
                  <a:schemeClr val="bg1"/>
                </a:solidFill>
                <a:latin typeface="微软雅黑" pitchFamily="34" charset="-122"/>
                <a:ea typeface="微软雅黑" pitchFamily="34" charset="-122"/>
              </a:rPr>
              <a:t>PE</a:t>
            </a:r>
            <a:r>
              <a:rPr kumimoji="1" lang="zh-CN" altLang="en-US" sz="1600" b="1" dirty="0">
                <a:solidFill>
                  <a:schemeClr val="bg1"/>
                </a:solidFill>
                <a:latin typeface="微软雅黑" pitchFamily="34" charset="-122"/>
                <a:ea typeface="微软雅黑" pitchFamily="34" charset="-122"/>
              </a:rPr>
              <a:t>的部署，根据对可靠性的要求做不同的部署，如图中从左到右可靠性逐步较低</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defRPr/>
            </a:pPr>
            <a:r>
              <a:rPr kumimoji="1" lang="zh-CN" altLang="en-US" sz="1600" b="1" dirty="0">
                <a:solidFill>
                  <a:schemeClr val="bg1"/>
                </a:solidFill>
                <a:latin typeface="微软雅黑" pitchFamily="34" charset="-122"/>
                <a:ea typeface="微软雅黑" pitchFamily="34" charset="-122"/>
              </a:rPr>
              <a:t>园区网的特点，接入设备级联比较普遍，但目前</a:t>
            </a:r>
            <a:r>
              <a:rPr kumimoji="1" lang="zh-CN" altLang="en-US" sz="1600" b="1" dirty="0" smtClean="0">
                <a:solidFill>
                  <a:schemeClr val="bg1"/>
                </a:solidFill>
                <a:latin typeface="微软雅黑" pitchFamily="34" charset="-122"/>
                <a:ea typeface="微软雅黑" pitchFamily="34" charset="-122"/>
              </a:rPr>
              <a:t>的</a:t>
            </a:r>
            <a:r>
              <a:rPr kumimoji="1" lang="en-US" altLang="zh-CN" sz="1600" b="1" dirty="0" smtClean="0">
                <a:solidFill>
                  <a:schemeClr val="bg1"/>
                </a:solidFill>
                <a:latin typeface="微软雅黑" pitchFamily="34" charset="-122"/>
                <a:ea typeface="微软雅黑" pitchFamily="34" charset="-122"/>
              </a:rPr>
              <a:t>IRF3</a:t>
            </a:r>
            <a:r>
              <a:rPr kumimoji="1" lang="zh-CN" altLang="en-US" sz="1600" b="1" dirty="0" smtClean="0">
                <a:solidFill>
                  <a:schemeClr val="bg1"/>
                </a:solidFill>
                <a:latin typeface="微软雅黑" pitchFamily="34" charset="-122"/>
                <a:ea typeface="微软雅黑" pitchFamily="34" charset="-122"/>
              </a:rPr>
              <a:t>不</a:t>
            </a:r>
            <a:r>
              <a:rPr kumimoji="1" lang="zh-CN" altLang="en-US" sz="1600" b="1" dirty="0">
                <a:solidFill>
                  <a:schemeClr val="bg1"/>
                </a:solidFill>
                <a:latin typeface="微软雅黑" pitchFamily="34" charset="-122"/>
                <a:ea typeface="微软雅黑" pitchFamily="34" charset="-122"/>
              </a:rPr>
              <a:t>支持</a:t>
            </a:r>
            <a:r>
              <a:rPr kumimoji="1" lang="en-US" altLang="zh-CN" sz="1600" b="1" dirty="0">
                <a:solidFill>
                  <a:schemeClr val="bg1"/>
                </a:solidFill>
                <a:latin typeface="微软雅黑" pitchFamily="34" charset="-122"/>
                <a:ea typeface="微软雅黑" pitchFamily="34" charset="-122"/>
              </a:rPr>
              <a:t>PE</a:t>
            </a:r>
          </a:p>
        </p:txBody>
      </p:sp>
      <p:sp>
        <p:nvSpPr>
          <p:cNvPr id="107" name="Text Box 9"/>
          <p:cNvSpPr txBox="1">
            <a:spLocks noChangeArrowheads="1"/>
          </p:cNvSpPr>
          <p:nvPr/>
        </p:nvSpPr>
        <p:spPr bwMode="auto">
          <a:xfrm>
            <a:off x="5868144" y="976660"/>
            <a:ext cx="3275856" cy="2308324"/>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buFont typeface="Wingdings" pitchFamily="2" charset="2"/>
              <a:buChar char="Ø"/>
              <a:defRPr/>
            </a:pPr>
            <a:r>
              <a:rPr kumimoji="1" lang="zh-CN" altLang="en-US" sz="1600" b="1" dirty="0">
                <a:solidFill>
                  <a:schemeClr val="bg1"/>
                </a:solidFill>
                <a:latin typeface="微软雅黑" pitchFamily="34" charset="-122"/>
                <a:ea typeface="微软雅黑" pitchFamily="34" charset="-122"/>
              </a:rPr>
              <a:t>园区网中，</a:t>
            </a:r>
            <a:r>
              <a:rPr kumimoji="1" lang="en-US" altLang="zh-CN" sz="1600" b="1" dirty="0">
                <a:solidFill>
                  <a:schemeClr val="bg1"/>
                </a:solidFill>
                <a:latin typeface="微软雅黑" pitchFamily="34" charset="-122"/>
                <a:ea typeface="微软雅黑" pitchFamily="34" charset="-122"/>
              </a:rPr>
              <a:t>CB</a:t>
            </a:r>
            <a:r>
              <a:rPr kumimoji="1" lang="zh-CN" altLang="en-US" sz="1600" b="1" dirty="0">
                <a:solidFill>
                  <a:schemeClr val="bg1"/>
                </a:solidFill>
                <a:latin typeface="微软雅黑" pitchFamily="34" charset="-122"/>
                <a:ea typeface="微软雅黑" pitchFamily="34" charset="-122"/>
              </a:rPr>
              <a:t>不一定的多设备的</a:t>
            </a:r>
            <a:r>
              <a:rPr kumimoji="1" lang="en-US" altLang="zh-CN" sz="1600" b="1" dirty="0">
                <a:solidFill>
                  <a:schemeClr val="bg1"/>
                </a:solidFill>
                <a:latin typeface="微软雅黑" pitchFamily="34" charset="-122"/>
                <a:ea typeface="微软雅黑" pitchFamily="34" charset="-122"/>
              </a:rPr>
              <a:t>IRF</a:t>
            </a:r>
            <a:r>
              <a:rPr kumimoji="1" lang="zh-CN" altLang="en-US" sz="1600" b="1" dirty="0">
                <a:solidFill>
                  <a:schemeClr val="bg1"/>
                </a:solidFill>
                <a:latin typeface="微软雅黑" pitchFamily="34" charset="-122"/>
                <a:ea typeface="微软雅黑" pitchFamily="34" charset="-122"/>
              </a:rPr>
              <a:t>堆叠</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buClrTx/>
              <a:buSzTx/>
              <a:buFont typeface="Wingdings" pitchFamily="2" charset="2"/>
              <a:buChar char="Ø"/>
              <a:defRPr/>
            </a:pPr>
            <a:r>
              <a:rPr kumimoji="1" lang="zh-CN" altLang="en-US" sz="1600" b="1" dirty="0">
                <a:solidFill>
                  <a:schemeClr val="bg1"/>
                </a:solidFill>
                <a:latin typeface="微软雅黑" pitchFamily="34" charset="-122"/>
                <a:ea typeface="微软雅黑" pitchFamily="34" charset="-122"/>
              </a:rPr>
              <a:t>在没有虚拟机（不一定服务器没有，只要设备不需要管理即可）的情况下，</a:t>
            </a:r>
            <a:r>
              <a:rPr kumimoji="1" lang="en-US" altLang="zh-CN" sz="1600" b="1" dirty="0">
                <a:solidFill>
                  <a:schemeClr val="bg1"/>
                </a:solidFill>
                <a:latin typeface="微软雅黑" pitchFamily="34" charset="-122"/>
                <a:ea typeface="微软雅黑" pitchFamily="34" charset="-122"/>
              </a:rPr>
              <a:t>CB</a:t>
            </a:r>
            <a:r>
              <a:rPr kumimoji="1" lang="zh-CN" altLang="en-US" sz="1600" b="1" dirty="0">
                <a:solidFill>
                  <a:schemeClr val="bg1"/>
                </a:solidFill>
                <a:latin typeface="微软雅黑" pitchFamily="34" charset="-122"/>
                <a:ea typeface="微软雅黑" pitchFamily="34" charset="-122"/>
              </a:rPr>
              <a:t>同时做</a:t>
            </a:r>
            <a:r>
              <a:rPr kumimoji="1" lang="en-US" altLang="zh-CN" sz="1600" b="1" dirty="0">
                <a:solidFill>
                  <a:schemeClr val="bg1"/>
                </a:solidFill>
                <a:latin typeface="微软雅黑" pitchFamily="34" charset="-122"/>
                <a:ea typeface="微软雅黑" pitchFamily="34" charset="-122"/>
              </a:rPr>
              <a:t>L2+L3</a:t>
            </a:r>
            <a:r>
              <a:rPr kumimoji="1" lang="zh-CN" altLang="en-US" sz="1600" b="1" dirty="0">
                <a:solidFill>
                  <a:schemeClr val="bg1"/>
                </a:solidFill>
                <a:latin typeface="微软雅黑" pitchFamily="34" charset="-122"/>
                <a:ea typeface="微软雅黑" pitchFamily="34" charset="-122"/>
              </a:rPr>
              <a:t>，且</a:t>
            </a:r>
            <a:r>
              <a:rPr kumimoji="1" lang="en-US" altLang="zh-CN" sz="1600" b="1" dirty="0">
                <a:solidFill>
                  <a:schemeClr val="bg1"/>
                </a:solidFill>
                <a:latin typeface="微软雅黑" pitchFamily="34" charset="-122"/>
                <a:ea typeface="微软雅黑" pitchFamily="34" charset="-122"/>
              </a:rPr>
              <a:t>L3</a:t>
            </a:r>
            <a:r>
              <a:rPr kumimoji="1" lang="zh-CN" altLang="en-US" sz="1600" b="1" dirty="0">
                <a:solidFill>
                  <a:schemeClr val="bg1"/>
                </a:solidFill>
                <a:latin typeface="微软雅黑" pitchFamily="34" charset="-122"/>
                <a:ea typeface="微软雅黑" pitchFamily="34" charset="-122"/>
              </a:rPr>
              <a:t>时交换容量不变</a:t>
            </a:r>
            <a:endParaRPr kumimoji="1" lang="en-US" altLang="zh-CN"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397114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0" y="0"/>
            <a:ext cx="8064500" cy="584775"/>
          </a:xfrm>
          <a:prstGeom prst="rect">
            <a:avLst/>
          </a:prstGeom>
          <a:noFill/>
          <a:ln w="9525" algn="ctr">
            <a:noFill/>
            <a:miter lim="800000"/>
            <a:headEnd/>
            <a:tailEnd/>
          </a:ln>
        </p:spPr>
        <p:txBody>
          <a:bodyPr>
            <a:spAutoFit/>
          </a:bodyPr>
          <a:lstStyle/>
          <a:p>
            <a:pPr eaLnBrk="1" hangingPunct="1">
              <a:spcBef>
                <a:spcPct val="0"/>
              </a:spcBef>
              <a:buClrTx/>
              <a:buSzTx/>
            </a:pPr>
            <a:r>
              <a:rPr lang="en-US" altLang="zh-CN" sz="3200" b="1" dirty="0" smtClean="0">
                <a:solidFill>
                  <a:srgbClr val="C00000"/>
                </a:solidFill>
                <a:latin typeface="微软雅黑" pitchFamily="34" charset="-122"/>
                <a:ea typeface="微软雅黑" pitchFamily="34" charset="-122"/>
                <a:cs typeface="+mj-cs"/>
              </a:rPr>
              <a:t>IRF3</a:t>
            </a:r>
            <a:r>
              <a:rPr lang="zh-CN" altLang="en-US" sz="3200" b="1" dirty="0" smtClean="0">
                <a:solidFill>
                  <a:srgbClr val="C00000"/>
                </a:solidFill>
                <a:latin typeface="微软雅黑" pitchFamily="34" charset="-122"/>
                <a:ea typeface="微软雅黑" pitchFamily="34" charset="-122"/>
                <a:cs typeface="+mj-cs"/>
              </a:rPr>
              <a:t>部署</a:t>
            </a:r>
            <a:r>
              <a:rPr lang="zh-CN" altLang="en-US" sz="3200" b="1" dirty="0">
                <a:solidFill>
                  <a:srgbClr val="C00000"/>
                </a:solidFill>
                <a:latin typeface="微软雅黑" pitchFamily="34" charset="-122"/>
                <a:ea typeface="微软雅黑" pitchFamily="34" charset="-122"/>
                <a:cs typeface="+mj-cs"/>
              </a:rPr>
              <a:t>建议步骤</a:t>
            </a:r>
          </a:p>
        </p:txBody>
      </p:sp>
      <p:sp>
        <p:nvSpPr>
          <p:cNvPr id="381" name="Text Box 9"/>
          <p:cNvSpPr txBox="1">
            <a:spLocks noChangeArrowheads="1"/>
          </p:cNvSpPr>
          <p:nvPr/>
        </p:nvSpPr>
        <p:spPr bwMode="auto">
          <a:xfrm>
            <a:off x="0" y="1412776"/>
            <a:ext cx="9144000" cy="3416320"/>
          </a:xfrm>
          <a:prstGeom prst="rect">
            <a:avLst/>
          </a:prstGeom>
          <a:solidFill>
            <a:schemeClr val="accent1">
              <a:lumMod val="75000"/>
            </a:schemeClr>
          </a:solidFill>
          <a:ln w="9525" algn="ctr">
            <a:noFill/>
            <a:miter lim="800000"/>
            <a:headEnd/>
            <a:tailEnd/>
          </a:ln>
        </p:spPr>
        <p:txBody>
          <a:bodyPr wrap="square">
            <a:spAutoFit/>
          </a:bodyPr>
          <a:lstStyle/>
          <a:p>
            <a:pPr marL="342900" indent="-342900">
              <a:lnSpc>
                <a:spcPct val="200000"/>
              </a:lnSpc>
              <a:spcBef>
                <a:spcPct val="0"/>
              </a:spcBef>
              <a:buClrTx/>
              <a:buSzTx/>
              <a:buFont typeface="+mj-ea"/>
              <a:buAutoNum type="circleNumDbPlain"/>
              <a:defRPr/>
            </a:pPr>
            <a:r>
              <a:rPr kumimoji="1" lang="zh-CN" altLang="en-US" sz="1800" b="1" dirty="0">
                <a:solidFill>
                  <a:schemeClr val="bg1"/>
                </a:solidFill>
                <a:latin typeface="Arial" pitchFamily="34" charset="0"/>
                <a:ea typeface="楷体_GB2312" pitchFamily="49" charset="-122"/>
                <a:cs typeface="+mn-cs"/>
              </a:rPr>
              <a:t>确定网络规划，建议</a:t>
            </a:r>
            <a:r>
              <a:rPr kumimoji="1" lang="en-US" altLang="zh-CN" sz="1800" b="1" dirty="0">
                <a:solidFill>
                  <a:schemeClr val="bg1"/>
                </a:solidFill>
                <a:latin typeface="Arial" pitchFamily="34" charset="0"/>
                <a:ea typeface="楷体_GB2312" pitchFamily="49" charset="-122"/>
                <a:cs typeface="+mn-cs"/>
              </a:rPr>
              <a:t>CB</a:t>
            </a:r>
            <a:r>
              <a:rPr kumimoji="1" lang="zh-CN" altLang="en-US" sz="1800" b="1" dirty="0">
                <a:solidFill>
                  <a:schemeClr val="bg1"/>
                </a:solidFill>
                <a:latin typeface="Arial" pitchFamily="34" charset="0"/>
                <a:ea typeface="楷体_GB2312" pitchFamily="49" charset="-122"/>
                <a:cs typeface="+mn-cs"/>
              </a:rPr>
              <a:t>预留一定的扩展余量</a:t>
            </a:r>
            <a:endParaRPr kumimoji="1" lang="en-US" altLang="zh-CN" sz="1800" b="1" dirty="0">
              <a:solidFill>
                <a:schemeClr val="bg1"/>
              </a:solidFill>
              <a:latin typeface="Arial" pitchFamily="34" charset="0"/>
              <a:ea typeface="楷体_GB2312" pitchFamily="49" charset="-122"/>
              <a:cs typeface="+mn-cs"/>
            </a:endParaRPr>
          </a:p>
          <a:p>
            <a:pPr marL="342900" indent="-342900">
              <a:lnSpc>
                <a:spcPct val="200000"/>
              </a:lnSpc>
              <a:spcBef>
                <a:spcPct val="0"/>
              </a:spcBef>
              <a:buClrTx/>
              <a:buSzTx/>
              <a:buFont typeface="+mj-ea"/>
              <a:buAutoNum type="circleNumDbPlain"/>
              <a:defRPr/>
            </a:pPr>
            <a:r>
              <a:rPr kumimoji="1" lang="zh-CN" altLang="en-US" sz="1800" b="1" dirty="0">
                <a:solidFill>
                  <a:schemeClr val="bg1"/>
                </a:solidFill>
                <a:latin typeface="Arial" pitchFamily="34" charset="0"/>
                <a:ea typeface="楷体_GB2312" pitchFamily="49" charset="-122"/>
                <a:cs typeface="+mn-cs"/>
              </a:rPr>
              <a:t>部署</a:t>
            </a:r>
            <a:r>
              <a:rPr kumimoji="1" lang="en-US" altLang="zh-CN" sz="1800" b="1" dirty="0">
                <a:solidFill>
                  <a:schemeClr val="bg1"/>
                </a:solidFill>
                <a:latin typeface="Arial" pitchFamily="34" charset="0"/>
                <a:ea typeface="楷体_GB2312" pitchFamily="49" charset="-122"/>
                <a:cs typeface="+mn-cs"/>
              </a:rPr>
              <a:t>CB IRF</a:t>
            </a:r>
            <a:r>
              <a:rPr kumimoji="1" lang="zh-CN" altLang="en-US" sz="1800" b="1" dirty="0">
                <a:solidFill>
                  <a:schemeClr val="bg1"/>
                </a:solidFill>
                <a:latin typeface="Arial" pitchFamily="34" charset="0"/>
                <a:ea typeface="楷体_GB2312" pitchFamily="49" charset="-122"/>
                <a:cs typeface="+mn-cs"/>
              </a:rPr>
              <a:t>横向堆叠</a:t>
            </a:r>
            <a:endParaRPr kumimoji="1" lang="en-US" altLang="zh-CN" sz="1800" b="1" dirty="0">
              <a:solidFill>
                <a:schemeClr val="bg1"/>
              </a:solidFill>
              <a:latin typeface="Arial" pitchFamily="34" charset="0"/>
              <a:ea typeface="楷体_GB2312" pitchFamily="49" charset="-122"/>
              <a:cs typeface="+mn-cs"/>
            </a:endParaRPr>
          </a:p>
          <a:p>
            <a:pPr marL="342900" indent="-342900">
              <a:lnSpc>
                <a:spcPct val="200000"/>
              </a:lnSpc>
              <a:spcBef>
                <a:spcPct val="0"/>
              </a:spcBef>
              <a:buClrTx/>
              <a:buSzTx/>
              <a:buFont typeface="+mj-ea"/>
              <a:buAutoNum type="circleNumDbPlain"/>
              <a:defRPr/>
            </a:pPr>
            <a:r>
              <a:rPr kumimoji="1" lang="en-US" altLang="zh-CN" sz="1800" b="1" dirty="0">
                <a:solidFill>
                  <a:schemeClr val="bg1"/>
                </a:solidFill>
                <a:latin typeface="Arial" pitchFamily="34" charset="0"/>
                <a:ea typeface="楷体_GB2312" pitchFamily="49" charset="-122"/>
                <a:cs typeface="+mn-cs"/>
              </a:rPr>
              <a:t>CB</a:t>
            </a:r>
            <a:r>
              <a:rPr kumimoji="1" lang="zh-CN" altLang="en-US" sz="1800" b="1" dirty="0">
                <a:solidFill>
                  <a:schemeClr val="bg1"/>
                </a:solidFill>
                <a:latin typeface="Arial" pitchFamily="34" charset="0"/>
                <a:ea typeface="楷体_GB2312" pitchFamily="49" charset="-122"/>
                <a:cs typeface="+mn-cs"/>
              </a:rPr>
              <a:t>上</a:t>
            </a:r>
            <a:r>
              <a:rPr kumimoji="1" lang="zh-CN" altLang="en-US" sz="1800" b="1" dirty="0" smtClean="0">
                <a:solidFill>
                  <a:schemeClr val="bg1"/>
                </a:solidFill>
                <a:latin typeface="Arial" pitchFamily="34" charset="0"/>
                <a:ea typeface="楷体_GB2312" pitchFamily="49" charset="-122"/>
                <a:cs typeface="+mn-cs"/>
              </a:rPr>
              <a:t>配置</a:t>
            </a:r>
            <a:r>
              <a:rPr kumimoji="1" lang="en-US" altLang="zh-CN" b="1" dirty="0" smtClean="0">
                <a:solidFill>
                  <a:schemeClr val="bg1"/>
                </a:solidFill>
                <a:latin typeface="Arial" pitchFamily="34" charset="0"/>
                <a:ea typeface="楷体_GB2312" pitchFamily="49" charset="-122"/>
              </a:rPr>
              <a:t>IRF3</a:t>
            </a:r>
            <a:r>
              <a:rPr kumimoji="1" lang="zh-CN" altLang="en-US" sz="1800" b="1" dirty="0" smtClean="0">
                <a:solidFill>
                  <a:schemeClr val="bg1"/>
                </a:solidFill>
                <a:latin typeface="Arial" pitchFamily="34" charset="0"/>
                <a:ea typeface="楷体_GB2312" pitchFamily="49" charset="-122"/>
                <a:cs typeface="+mn-cs"/>
              </a:rPr>
              <a:t>相关</a:t>
            </a:r>
            <a:r>
              <a:rPr kumimoji="1" lang="zh-CN" altLang="en-US" sz="1800" b="1" dirty="0">
                <a:solidFill>
                  <a:schemeClr val="bg1"/>
                </a:solidFill>
                <a:latin typeface="Arial" pitchFamily="34" charset="0"/>
                <a:ea typeface="楷体_GB2312" pitchFamily="49" charset="-122"/>
                <a:cs typeface="+mn-cs"/>
              </a:rPr>
              <a:t>配置（其他配置不在这里描述）并保存配置</a:t>
            </a:r>
            <a:endParaRPr kumimoji="1" lang="en-US" altLang="zh-CN" sz="1800" b="1" dirty="0">
              <a:solidFill>
                <a:schemeClr val="bg1"/>
              </a:solidFill>
              <a:latin typeface="Arial" pitchFamily="34" charset="0"/>
              <a:ea typeface="楷体_GB2312" pitchFamily="49" charset="-122"/>
              <a:cs typeface="+mn-cs"/>
            </a:endParaRPr>
          </a:p>
          <a:p>
            <a:pPr marL="342900" indent="-342900">
              <a:lnSpc>
                <a:spcPct val="200000"/>
              </a:lnSpc>
              <a:spcBef>
                <a:spcPct val="0"/>
              </a:spcBef>
              <a:buClrTx/>
              <a:buSzTx/>
              <a:buFont typeface="+mj-ea"/>
              <a:buAutoNum type="circleNumDbPlain"/>
              <a:defRPr/>
            </a:pPr>
            <a:r>
              <a:rPr kumimoji="1" lang="zh-CN" altLang="en-US" sz="1800" b="1" dirty="0">
                <a:solidFill>
                  <a:schemeClr val="bg1"/>
                </a:solidFill>
                <a:latin typeface="Arial" pitchFamily="34" charset="0"/>
                <a:ea typeface="楷体_GB2312" pitchFamily="49" charset="-122"/>
                <a:cs typeface="+mn-cs"/>
              </a:rPr>
              <a:t>部署</a:t>
            </a:r>
            <a:r>
              <a:rPr kumimoji="1" lang="en-US" altLang="zh-CN" sz="1800" b="1" dirty="0">
                <a:solidFill>
                  <a:schemeClr val="bg1"/>
                </a:solidFill>
                <a:latin typeface="Arial" pitchFamily="34" charset="0"/>
                <a:ea typeface="楷体_GB2312" pitchFamily="49" charset="-122"/>
                <a:cs typeface="+mn-cs"/>
              </a:rPr>
              <a:t>PE</a:t>
            </a:r>
            <a:r>
              <a:rPr kumimoji="1" lang="zh-CN" altLang="en-US" sz="1800" b="1" dirty="0">
                <a:solidFill>
                  <a:schemeClr val="bg1"/>
                </a:solidFill>
                <a:latin typeface="Arial" pitchFamily="34" charset="0"/>
                <a:ea typeface="楷体_GB2312" pitchFamily="49" charset="-122"/>
                <a:cs typeface="+mn-cs"/>
              </a:rPr>
              <a:t>，将其</a:t>
            </a:r>
            <a:r>
              <a:rPr kumimoji="1" lang="en-US" altLang="zh-CN" sz="1800" b="1" dirty="0">
                <a:solidFill>
                  <a:schemeClr val="bg1"/>
                </a:solidFill>
                <a:latin typeface="Arial" pitchFamily="34" charset="0"/>
                <a:ea typeface="楷体_GB2312" pitchFamily="49" charset="-122"/>
                <a:cs typeface="+mn-cs"/>
              </a:rPr>
              <a:t>UpLink</a:t>
            </a:r>
            <a:r>
              <a:rPr kumimoji="1" lang="zh-CN" altLang="en-US" sz="1800" b="1" dirty="0">
                <a:solidFill>
                  <a:schemeClr val="bg1"/>
                </a:solidFill>
                <a:latin typeface="Arial" pitchFamily="34" charset="0"/>
                <a:ea typeface="楷体_GB2312" pitchFamily="49" charset="-122"/>
                <a:cs typeface="+mn-cs"/>
              </a:rPr>
              <a:t>口接入</a:t>
            </a:r>
            <a:r>
              <a:rPr kumimoji="1" lang="en-US" altLang="zh-CN" sz="1800" b="1" dirty="0">
                <a:solidFill>
                  <a:schemeClr val="bg1"/>
                </a:solidFill>
                <a:latin typeface="Arial" pitchFamily="34" charset="0"/>
                <a:ea typeface="楷体_GB2312" pitchFamily="49" charset="-122"/>
                <a:cs typeface="+mn-cs"/>
              </a:rPr>
              <a:t>CB</a:t>
            </a:r>
            <a:r>
              <a:rPr kumimoji="1" lang="zh-CN" altLang="en-US" sz="1800" b="1" dirty="0">
                <a:solidFill>
                  <a:schemeClr val="bg1"/>
                </a:solidFill>
                <a:latin typeface="Arial" pitchFamily="34" charset="0"/>
                <a:ea typeface="楷体_GB2312" pitchFamily="49" charset="-122"/>
                <a:cs typeface="+mn-cs"/>
              </a:rPr>
              <a:t>上配置</a:t>
            </a:r>
            <a:r>
              <a:rPr kumimoji="1" lang="zh-CN" altLang="en-US" sz="1800" b="1" dirty="0" smtClean="0">
                <a:solidFill>
                  <a:schemeClr val="bg1"/>
                </a:solidFill>
                <a:latin typeface="Arial" pitchFamily="34" charset="0"/>
                <a:ea typeface="楷体_GB2312" pitchFamily="49" charset="-122"/>
                <a:cs typeface="+mn-cs"/>
              </a:rPr>
              <a:t>的</a:t>
            </a:r>
            <a:r>
              <a:rPr kumimoji="1" lang="en-US" altLang="zh-CN" b="1" dirty="0" smtClean="0">
                <a:solidFill>
                  <a:schemeClr val="bg1"/>
                </a:solidFill>
                <a:latin typeface="Arial" pitchFamily="34" charset="0"/>
                <a:ea typeface="楷体_GB2312" pitchFamily="49" charset="-122"/>
              </a:rPr>
              <a:t>IRF3</a:t>
            </a:r>
            <a:r>
              <a:rPr kumimoji="1" lang="zh-CN" altLang="en-US" sz="1800" b="1" dirty="0" smtClean="0">
                <a:solidFill>
                  <a:schemeClr val="bg1"/>
                </a:solidFill>
                <a:latin typeface="Arial" pitchFamily="34" charset="0"/>
                <a:ea typeface="楷体_GB2312" pitchFamily="49" charset="-122"/>
                <a:cs typeface="+mn-cs"/>
              </a:rPr>
              <a:t>口</a:t>
            </a:r>
            <a:r>
              <a:rPr kumimoji="1" lang="zh-CN" altLang="en-US" sz="1800" b="1" dirty="0">
                <a:solidFill>
                  <a:schemeClr val="bg1"/>
                </a:solidFill>
                <a:latin typeface="Arial" pitchFamily="34" charset="0"/>
                <a:ea typeface="楷体_GB2312" pitchFamily="49" charset="-122"/>
                <a:cs typeface="+mn-cs"/>
              </a:rPr>
              <a:t>。剩下的</a:t>
            </a:r>
            <a:r>
              <a:rPr kumimoji="1" lang="zh-CN" altLang="en-US" sz="1800" b="1" dirty="0" smtClean="0">
                <a:solidFill>
                  <a:schemeClr val="bg1"/>
                </a:solidFill>
                <a:latin typeface="Arial" pitchFamily="34" charset="0"/>
                <a:ea typeface="楷体_GB2312" pitchFamily="49" charset="-122"/>
                <a:cs typeface="+mn-cs"/>
              </a:rPr>
              <a:t>工作</a:t>
            </a:r>
            <a:r>
              <a:rPr kumimoji="1" lang="en-US" altLang="zh-CN" b="1" dirty="0" smtClean="0">
                <a:solidFill>
                  <a:schemeClr val="bg1"/>
                </a:solidFill>
                <a:latin typeface="Arial" pitchFamily="34" charset="0"/>
                <a:ea typeface="楷体_GB2312" pitchFamily="49" charset="-122"/>
              </a:rPr>
              <a:t>IRF3</a:t>
            </a:r>
            <a:r>
              <a:rPr kumimoji="1" lang="zh-CN" altLang="en-US" sz="1800" b="1" dirty="0" smtClean="0">
                <a:solidFill>
                  <a:schemeClr val="bg1"/>
                </a:solidFill>
                <a:latin typeface="Arial" pitchFamily="34" charset="0"/>
                <a:ea typeface="楷体_GB2312" pitchFamily="49" charset="-122"/>
                <a:cs typeface="+mn-cs"/>
              </a:rPr>
              <a:t>会</a:t>
            </a:r>
            <a:r>
              <a:rPr kumimoji="1" lang="zh-CN" altLang="en-US" sz="1800" b="1" dirty="0">
                <a:solidFill>
                  <a:schemeClr val="bg1"/>
                </a:solidFill>
                <a:latin typeface="Arial" pitchFamily="34" charset="0"/>
                <a:ea typeface="楷体_GB2312" pitchFamily="49" charset="-122"/>
                <a:cs typeface="+mn-cs"/>
              </a:rPr>
              <a:t>自动完成，包括：</a:t>
            </a:r>
            <a:r>
              <a:rPr kumimoji="1" lang="en-US" altLang="zh-CN" sz="1800" b="1" dirty="0">
                <a:solidFill>
                  <a:schemeClr val="bg1"/>
                </a:solidFill>
                <a:latin typeface="Arial" pitchFamily="34" charset="0"/>
                <a:ea typeface="楷体_GB2312" pitchFamily="49" charset="-122"/>
                <a:cs typeface="+mn-cs"/>
              </a:rPr>
              <a:t>PE</a:t>
            </a:r>
            <a:r>
              <a:rPr kumimoji="1" lang="zh-CN" altLang="en-US" sz="1800" b="1" dirty="0">
                <a:solidFill>
                  <a:schemeClr val="bg1"/>
                </a:solidFill>
                <a:latin typeface="Arial" pitchFamily="34" charset="0"/>
                <a:ea typeface="楷体_GB2312" pitchFamily="49" charset="-122"/>
                <a:cs typeface="+mn-cs"/>
              </a:rPr>
              <a:t>版本检查、</a:t>
            </a:r>
            <a:r>
              <a:rPr kumimoji="1" lang="en-US" altLang="zh-CN" sz="1800" b="1" dirty="0">
                <a:solidFill>
                  <a:schemeClr val="bg1"/>
                </a:solidFill>
                <a:latin typeface="Arial" pitchFamily="34" charset="0"/>
                <a:ea typeface="楷体_GB2312" pitchFamily="49" charset="-122"/>
                <a:cs typeface="+mn-cs"/>
              </a:rPr>
              <a:t>PE</a:t>
            </a:r>
            <a:r>
              <a:rPr kumimoji="1" lang="zh-CN" altLang="en-US" sz="1800" b="1" dirty="0">
                <a:solidFill>
                  <a:schemeClr val="bg1"/>
                </a:solidFill>
                <a:latin typeface="Arial" pitchFamily="34" charset="0"/>
                <a:ea typeface="楷体_GB2312" pitchFamily="49" charset="-122"/>
                <a:cs typeface="+mn-cs"/>
              </a:rPr>
              <a:t>版本</a:t>
            </a:r>
            <a:r>
              <a:rPr kumimoji="1" lang="en-US" altLang="zh-CN" sz="1800" b="1" dirty="0">
                <a:solidFill>
                  <a:schemeClr val="bg1"/>
                </a:solidFill>
                <a:latin typeface="Arial" pitchFamily="34" charset="0"/>
                <a:ea typeface="楷体_GB2312" pitchFamily="49" charset="-122"/>
                <a:cs typeface="+mn-cs"/>
              </a:rPr>
              <a:t>Load</a:t>
            </a:r>
            <a:r>
              <a:rPr kumimoji="1" lang="zh-CN" altLang="en-US" sz="1800" b="1" dirty="0">
                <a:solidFill>
                  <a:schemeClr val="bg1"/>
                </a:solidFill>
                <a:latin typeface="Arial" pitchFamily="34" charset="0"/>
                <a:ea typeface="楷体_GB2312" pitchFamily="49" charset="-122"/>
                <a:cs typeface="+mn-cs"/>
              </a:rPr>
              <a:t>、</a:t>
            </a:r>
            <a:r>
              <a:rPr kumimoji="1" lang="en-US" altLang="zh-CN" sz="1800" b="1" dirty="0">
                <a:solidFill>
                  <a:schemeClr val="bg1"/>
                </a:solidFill>
                <a:latin typeface="Arial" pitchFamily="34" charset="0"/>
                <a:ea typeface="楷体_GB2312" pitchFamily="49" charset="-122"/>
                <a:cs typeface="+mn-cs"/>
              </a:rPr>
              <a:t>PE</a:t>
            </a:r>
            <a:r>
              <a:rPr kumimoji="1" lang="zh-CN" altLang="en-US" sz="1800" b="1" dirty="0">
                <a:solidFill>
                  <a:schemeClr val="bg1"/>
                </a:solidFill>
                <a:latin typeface="Arial" pitchFamily="34" charset="0"/>
                <a:ea typeface="楷体_GB2312" pitchFamily="49" charset="-122"/>
                <a:cs typeface="+mn-cs"/>
              </a:rPr>
              <a:t>启动并作为接口板加入</a:t>
            </a:r>
            <a:r>
              <a:rPr kumimoji="1" lang="en-US" altLang="zh-CN" sz="1800" b="1" dirty="0">
                <a:solidFill>
                  <a:schemeClr val="bg1"/>
                </a:solidFill>
                <a:latin typeface="Arial" pitchFamily="34" charset="0"/>
                <a:ea typeface="楷体_GB2312" pitchFamily="49" charset="-122"/>
                <a:cs typeface="+mn-cs"/>
              </a:rPr>
              <a:t>CB</a:t>
            </a:r>
            <a:r>
              <a:rPr kumimoji="1" lang="zh-CN" altLang="en-US" sz="1800" b="1" dirty="0">
                <a:solidFill>
                  <a:schemeClr val="bg1"/>
                </a:solidFill>
                <a:latin typeface="Arial" pitchFamily="34" charset="0"/>
                <a:ea typeface="楷体_GB2312" pitchFamily="49" charset="-122"/>
                <a:cs typeface="+mn-cs"/>
              </a:rPr>
              <a:t>进行管理。</a:t>
            </a:r>
            <a:endParaRPr kumimoji="1" lang="en-US" altLang="zh-CN" sz="1800" b="1" dirty="0">
              <a:solidFill>
                <a:schemeClr val="bg1"/>
              </a:solidFill>
              <a:latin typeface="Arial" pitchFamily="34" charset="0"/>
              <a:ea typeface="楷体_GB2312" pitchFamily="49" charset="-122"/>
              <a:cs typeface="+mn-cs"/>
            </a:endParaRPr>
          </a:p>
          <a:p>
            <a:pPr marL="342900" indent="-342900">
              <a:lnSpc>
                <a:spcPct val="200000"/>
              </a:lnSpc>
              <a:spcBef>
                <a:spcPct val="0"/>
              </a:spcBef>
              <a:buClrTx/>
              <a:buSzTx/>
              <a:buFont typeface="+mj-ea"/>
              <a:buAutoNum type="circleNumDbPlain"/>
              <a:defRPr/>
            </a:pPr>
            <a:r>
              <a:rPr kumimoji="1" lang="zh-CN" altLang="en-US" sz="1800" b="1" dirty="0">
                <a:solidFill>
                  <a:schemeClr val="bg1"/>
                </a:solidFill>
                <a:latin typeface="Arial" pitchFamily="34" charset="0"/>
                <a:ea typeface="楷体_GB2312" pitchFamily="49" charset="-122"/>
                <a:cs typeface="+mn-cs"/>
              </a:rPr>
              <a:t>完成</a:t>
            </a:r>
            <a:r>
              <a:rPr kumimoji="1" lang="en-US" altLang="zh-CN" sz="1800" b="1" dirty="0">
                <a:solidFill>
                  <a:schemeClr val="bg1"/>
                </a:solidFill>
                <a:latin typeface="Arial" pitchFamily="34" charset="0"/>
                <a:ea typeface="楷体_GB2312" pitchFamily="49" charset="-122"/>
                <a:cs typeface="+mn-cs"/>
              </a:rPr>
              <a:t>PE</a:t>
            </a:r>
            <a:r>
              <a:rPr kumimoji="1" lang="zh-CN" altLang="en-US" sz="1800" b="1" dirty="0">
                <a:solidFill>
                  <a:schemeClr val="bg1"/>
                </a:solidFill>
                <a:latin typeface="Arial" pitchFamily="34" charset="0"/>
                <a:ea typeface="楷体_GB2312" pitchFamily="49" charset="-122"/>
                <a:cs typeface="+mn-cs"/>
              </a:rPr>
              <a:t>上相关业务的配置并保存</a:t>
            </a:r>
            <a:endParaRPr kumimoji="1" lang="en-US" altLang="zh-CN" sz="1800" b="1" dirty="0">
              <a:solidFill>
                <a:schemeClr val="bg1"/>
              </a:solidFill>
              <a:latin typeface="Arial" pitchFamily="34" charset="0"/>
              <a:ea typeface="楷体_GB2312" pitchFamily="49" charset="-122"/>
              <a:cs typeface="+mn-cs"/>
            </a:endParaRPr>
          </a:p>
        </p:txBody>
      </p:sp>
    </p:spTree>
    <p:extLst>
      <p:ext uri="{BB962C8B-B14F-4D97-AF65-F5344CB8AC3E}">
        <p14:creationId xmlns:p14="http://schemas.microsoft.com/office/powerpoint/2010/main" val="7725267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0" y="-27384"/>
            <a:ext cx="8064500" cy="584775"/>
          </a:xfrm>
          <a:prstGeom prst="rect">
            <a:avLst/>
          </a:prstGeom>
          <a:noFill/>
          <a:ln w="9525" algn="ctr">
            <a:noFill/>
            <a:miter lim="800000"/>
            <a:headEnd/>
            <a:tailEnd/>
          </a:ln>
        </p:spPr>
        <p:txBody>
          <a:bodyPr>
            <a:spAutoFit/>
          </a:bodyPr>
          <a:lstStyle/>
          <a:p>
            <a:pPr>
              <a:spcBef>
                <a:spcPct val="0"/>
              </a:spcBef>
            </a:pPr>
            <a:r>
              <a:rPr lang="en-US" altLang="zh-CN" sz="3200" b="1" dirty="0" smtClean="0">
                <a:solidFill>
                  <a:srgbClr val="C00000"/>
                </a:solidFill>
                <a:latin typeface="微软雅黑" pitchFamily="34" charset="-122"/>
                <a:ea typeface="微软雅黑" pitchFamily="34" charset="-122"/>
                <a:cs typeface="+mj-cs"/>
              </a:rPr>
              <a:t>H3C IRF3</a:t>
            </a:r>
            <a:r>
              <a:rPr lang="zh-CN" altLang="en-US" sz="3200" b="1" dirty="0" smtClean="0">
                <a:solidFill>
                  <a:srgbClr val="C00000"/>
                </a:solidFill>
                <a:latin typeface="微软雅黑" pitchFamily="34" charset="-122"/>
                <a:ea typeface="微软雅黑" pitchFamily="34" charset="-122"/>
                <a:cs typeface="+mj-cs"/>
              </a:rPr>
              <a:t>解决方案</a:t>
            </a:r>
            <a:r>
              <a:rPr lang="zh-CN" altLang="en-US" sz="3200" b="1" dirty="0">
                <a:solidFill>
                  <a:srgbClr val="C00000"/>
                </a:solidFill>
                <a:latin typeface="微软雅黑" pitchFamily="34" charset="-122"/>
                <a:ea typeface="微软雅黑" pitchFamily="34" charset="-122"/>
                <a:cs typeface="+mj-cs"/>
              </a:rPr>
              <a:t>案例</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580235"/>
            <a:ext cx="6854731" cy="351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0" y="4221088"/>
            <a:ext cx="9108504" cy="1985159"/>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pPr>
            <a:r>
              <a:rPr kumimoji="1" lang="zh-CN" altLang="en-US" b="1" dirty="0" smtClean="0">
                <a:solidFill>
                  <a:schemeClr val="bg1"/>
                </a:solidFill>
                <a:latin typeface="微软雅黑" pitchFamily="34" charset="-122"/>
                <a:ea typeface="微软雅黑" pitchFamily="34" charset="-122"/>
              </a:rPr>
              <a:t>方案</a:t>
            </a:r>
            <a:r>
              <a:rPr kumimoji="1" lang="zh-CN" altLang="en-US" b="1" dirty="0">
                <a:solidFill>
                  <a:schemeClr val="bg1"/>
                </a:solidFill>
                <a:latin typeface="微软雅黑" pitchFamily="34" charset="-122"/>
                <a:ea typeface="微软雅黑" pitchFamily="34" charset="-122"/>
              </a:rPr>
              <a:t>特点：</a:t>
            </a:r>
            <a:endParaRPr kumimoji="1" lang="en-US" altLang="zh-CN" b="1" dirty="0">
              <a:solidFill>
                <a:schemeClr val="bg1"/>
              </a:solidFill>
              <a:latin typeface="微软雅黑" pitchFamily="34" charset="-122"/>
              <a:ea typeface="微软雅黑" pitchFamily="34" charset="-122"/>
            </a:endParaRPr>
          </a:p>
          <a:p>
            <a:pPr>
              <a:lnSpc>
                <a:spcPct val="150000"/>
              </a:lnSpc>
              <a:spcBef>
                <a:spcPct val="0"/>
              </a:spcBef>
            </a:pPr>
            <a:r>
              <a:rPr kumimoji="1" lang="en-US" altLang="zh-CN" sz="1600" b="1" dirty="0">
                <a:solidFill>
                  <a:schemeClr val="bg1"/>
                </a:solidFill>
                <a:latin typeface="微软雅黑" pitchFamily="34" charset="-122"/>
                <a:ea typeface="微软雅黑" pitchFamily="34" charset="-122"/>
              </a:rPr>
              <a:t>        </a:t>
            </a:r>
            <a:r>
              <a:rPr kumimoji="1" lang="en-US" altLang="zh-CN" sz="1600" b="1" dirty="0" smtClean="0">
                <a:solidFill>
                  <a:schemeClr val="bg1"/>
                </a:solidFill>
                <a:latin typeface="微软雅黑" pitchFamily="34" charset="-122"/>
                <a:ea typeface="微软雅黑" pitchFamily="34" charset="-122"/>
              </a:rPr>
              <a:t> </a:t>
            </a:r>
            <a:r>
              <a:rPr kumimoji="1" lang="zh-CN" altLang="en-US" sz="1600" b="1" dirty="0">
                <a:solidFill>
                  <a:schemeClr val="bg1"/>
                </a:solidFill>
                <a:latin typeface="微软雅黑" pitchFamily="34" charset="-122"/>
                <a:ea typeface="微软雅黑" pitchFamily="34" charset="-122"/>
              </a:rPr>
              <a:t>通过</a:t>
            </a:r>
            <a:r>
              <a:rPr kumimoji="1" lang="en-US" altLang="zh-CN" sz="1600" b="1" dirty="0" smtClean="0">
                <a:solidFill>
                  <a:schemeClr val="bg1"/>
                </a:solidFill>
                <a:latin typeface="微软雅黑" pitchFamily="34" charset="-122"/>
                <a:ea typeface="微软雅黑" pitchFamily="34" charset="-122"/>
              </a:rPr>
              <a:t>IRF2</a:t>
            </a:r>
            <a:r>
              <a:rPr kumimoji="1" lang="zh-CN" altLang="en-US" sz="1600" b="1" dirty="0">
                <a:solidFill>
                  <a:schemeClr val="bg1"/>
                </a:solidFill>
                <a:latin typeface="微软雅黑" pitchFamily="34" charset="-122"/>
                <a:ea typeface="微软雅黑" pitchFamily="34" charset="-122"/>
              </a:rPr>
              <a:t>和</a:t>
            </a:r>
            <a:r>
              <a:rPr kumimoji="1" lang="en-US" altLang="zh-CN" sz="1600" b="1" dirty="0" smtClean="0">
                <a:solidFill>
                  <a:schemeClr val="bg1"/>
                </a:solidFill>
                <a:latin typeface="微软雅黑" pitchFamily="34" charset="-122"/>
                <a:ea typeface="微软雅黑" pitchFamily="34" charset="-122"/>
              </a:rPr>
              <a:t>IRF3</a:t>
            </a:r>
            <a:r>
              <a:rPr kumimoji="1" lang="zh-CN" altLang="en-US" sz="1600" b="1" dirty="0" smtClean="0">
                <a:solidFill>
                  <a:schemeClr val="bg1"/>
                </a:solidFill>
                <a:latin typeface="微软雅黑" pitchFamily="34" charset="-122"/>
                <a:ea typeface="微软雅黑" pitchFamily="34" charset="-122"/>
              </a:rPr>
              <a:t>实现</a:t>
            </a:r>
            <a:r>
              <a:rPr kumimoji="1" lang="zh-CN" altLang="en-US" sz="1600" b="1" dirty="0">
                <a:solidFill>
                  <a:schemeClr val="bg1"/>
                </a:solidFill>
                <a:latin typeface="微软雅黑" pitchFamily="34" charset="-122"/>
                <a:ea typeface="微软雅黑" pitchFamily="34" charset="-122"/>
              </a:rPr>
              <a:t>网络基础架构的横向与纵向全</a:t>
            </a:r>
            <a:r>
              <a:rPr kumimoji="1" lang="zh-CN" altLang="en-US" sz="1600" b="1" dirty="0" smtClean="0">
                <a:solidFill>
                  <a:schemeClr val="bg1"/>
                </a:solidFill>
                <a:latin typeface="微软雅黑" pitchFamily="34" charset="-122"/>
                <a:ea typeface="微软雅黑" pitchFamily="34" charset="-122"/>
              </a:rPr>
              <a:t>融合</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pPr>
            <a:r>
              <a:rPr kumimoji="1" lang="en-US" altLang="zh-CN" sz="1600" b="1" dirty="0">
                <a:solidFill>
                  <a:schemeClr val="bg1"/>
                </a:solidFill>
                <a:latin typeface="微软雅黑" pitchFamily="34" charset="-122"/>
                <a:ea typeface="微软雅黑" pitchFamily="34" charset="-122"/>
              </a:rPr>
              <a:t>         </a:t>
            </a:r>
            <a:r>
              <a:rPr kumimoji="1" lang="zh-CN" altLang="en-US" sz="1600" b="1" dirty="0">
                <a:solidFill>
                  <a:schemeClr val="bg1"/>
                </a:solidFill>
                <a:latin typeface="微软雅黑" pitchFamily="34" charset="-122"/>
                <a:ea typeface="微软雅黑" pitchFamily="34" charset="-122"/>
              </a:rPr>
              <a:t>支持</a:t>
            </a:r>
            <a:r>
              <a:rPr kumimoji="1" lang="en-US" altLang="zh-CN" sz="1600" b="1" dirty="0">
                <a:solidFill>
                  <a:schemeClr val="bg1"/>
                </a:solidFill>
                <a:latin typeface="微软雅黑" pitchFamily="34" charset="-122"/>
                <a:ea typeface="微软雅黑" pitchFamily="34" charset="-122"/>
              </a:rPr>
              <a:t>FC/</a:t>
            </a:r>
            <a:r>
              <a:rPr kumimoji="1" lang="en-US" altLang="zh-CN" sz="1600" b="1" dirty="0" err="1">
                <a:solidFill>
                  <a:schemeClr val="bg1"/>
                </a:solidFill>
                <a:latin typeface="微软雅黑" pitchFamily="34" charset="-122"/>
                <a:ea typeface="微软雅黑" pitchFamily="34" charset="-122"/>
              </a:rPr>
              <a:t>FCoE</a:t>
            </a:r>
            <a:r>
              <a:rPr kumimoji="1" lang="zh-CN" altLang="en-US" sz="1600" b="1" dirty="0">
                <a:solidFill>
                  <a:schemeClr val="bg1"/>
                </a:solidFill>
                <a:latin typeface="微软雅黑" pitchFamily="34" charset="-122"/>
                <a:ea typeface="微软雅黑" pitchFamily="34" charset="-122"/>
              </a:rPr>
              <a:t>组网，实现</a:t>
            </a:r>
            <a:r>
              <a:rPr kumimoji="1" lang="en-US" altLang="zh-CN" sz="1600" b="1" dirty="0">
                <a:solidFill>
                  <a:schemeClr val="bg1"/>
                </a:solidFill>
                <a:latin typeface="微软雅黑" pitchFamily="34" charset="-122"/>
                <a:ea typeface="微软雅黑" pitchFamily="34" charset="-122"/>
              </a:rPr>
              <a:t>FC SAN</a:t>
            </a:r>
            <a:r>
              <a:rPr kumimoji="1" lang="zh-CN" altLang="en-US" sz="1600" b="1" dirty="0">
                <a:solidFill>
                  <a:schemeClr val="bg1"/>
                </a:solidFill>
                <a:latin typeface="微软雅黑" pitchFamily="34" charset="-122"/>
                <a:ea typeface="微软雅黑" pitchFamily="34" charset="-122"/>
              </a:rPr>
              <a:t>和网络的</a:t>
            </a:r>
            <a:r>
              <a:rPr kumimoji="1" lang="zh-CN" altLang="en-US" sz="1600" b="1" dirty="0" smtClean="0">
                <a:solidFill>
                  <a:schemeClr val="bg1"/>
                </a:solidFill>
                <a:latin typeface="微软雅黑" pitchFamily="34" charset="-122"/>
                <a:ea typeface="微软雅黑" pitchFamily="34" charset="-122"/>
              </a:rPr>
              <a:t>融合</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pPr>
            <a:r>
              <a:rPr kumimoji="1" lang="en-US" altLang="zh-CN" sz="1600" b="1" dirty="0">
                <a:solidFill>
                  <a:schemeClr val="bg1"/>
                </a:solidFill>
                <a:latin typeface="微软雅黑" pitchFamily="34" charset="-122"/>
                <a:ea typeface="微软雅黑" pitchFamily="34" charset="-122"/>
              </a:rPr>
              <a:t>         </a:t>
            </a:r>
            <a:r>
              <a:rPr kumimoji="1" lang="en-US" altLang="zh-CN" sz="1600" b="1" dirty="0" smtClean="0">
                <a:solidFill>
                  <a:schemeClr val="bg1"/>
                </a:solidFill>
                <a:latin typeface="微软雅黑" pitchFamily="34" charset="-122"/>
                <a:ea typeface="微软雅黑" pitchFamily="34" charset="-122"/>
              </a:rPr>
              <a:t>CB</a:t>
            </a:r>
            <a:r>
              <a:rPr kumimoji="1" lang="zh-CN" altLang="en-US" sz="1600" b="1" dirty="0" smtClean="0">
                <a:solidFill>
                  <a:schemeClr val="bg1"/>
                </a:solidFill>
                <a:latin typeface="微软雅黑" pitchFamily="34" charset="-122"/>
                <a:ea typeface="微软雅黑" pitchFamily="34" charset="-122"/>
              </a:rPr>
              <a:t>支持</a:t>
            </a:r>
            <a:r>
              <a:rPr kumimoji="1" lang="en-US" altLang="zh-CN" sz="1600" b="1" dirty="0" smtClean="0">
                <a:solidFill>
                  <a:schemeClr val="bg1"/>
                </a:solidFill>
                <a:latin typeface="微软雅黑" pitchFamily="34" charset="-122"/>
                <a:ea typeface="微软雅黑" pitchFamily="34" charset="-122"/>
              </a:rPr>
              <a:t>DCBX</a:t>
            </a:r>
            <a:r>
              <a:rPr kumimoji="1" lang="zh-CN" altLang="en-US" sz="1600" b="1" dirty="0" smtClean="0">
                <a:solidFill>
                  <a:schemeClr val="bg1"/>
                </a:solidFill>
                <a:latin typeface="微软雅黑" pitchFamily="34" charset="-122"/>
                <a:ea typeface="微软雅黑" pitchFamily="34" charset="-122"/>
              </a:rPr>
              <a:t>、</a:t>
            </a:r>
            <a:r>
              <a:rPr kumimoji="1" lang="en-US" altLang="zh-CN" sz="1600" b="1" dirty="0" smtClean="0">
                <a:solidFill>
                  <a:schemeClr val="bg1"/>
                </a:solidFill>
                <a:latin typeface="微软雅黑" pitchFamily="34" charset="-122"/>
                <a:ea typeface="微软雅黑" pitchFamily="34" charset="-122"/>
              </a:rPr>
              <a:t>VEPA</a:t>
            </a:r>
            <a:r>
              <a:rPr kumimoji="1" lang="zh-CN" altLang="en-US" sz="1600" b="1" dirty="0" smtClean="0">
                <a:solidFill>
                  <a:schemeClr val="bg1"/>
                </a:solidFill>
                <a:latin typeface="微软雅黑" pitchFamily="34" charset="-122"/>
                <a:ea typeface="微软雅黑" pitchFamily="34" charset="-122"/>
              </a:rPr>
              <a:t>、</a:t>
            </a:r>
            <a:r>
              <a:rPr kumimoji="1" lang="en-US" altLang="zh-CN" sz="1600" b="1" dirty="0" smtClean="0">
                <a:solidFill>
                  <a:schemeClr val="bg1"/>
                </a:solidFill>
                <a:latin typeface="微软雅黑" pitchFamily="34" charset="-122"/>
                <a:ea typeface="微软雅黑" pitchFamily="34" charset="-122"/>
              </a:rPr>
              <a:t>Trill</a:t>
            </a:r>
            <a:r>
              <a:rPr kumimoji="1" lang="zh-CN" altLang="en-US" sz="1600" b="1" dirty="0" smtClean="0">
                <a:solidFill>
                  <a:schemeClr val="bg1"/>
                </a:solidFill>
                <a:latin typeface="微软雅黑" pitchFamily="34" charset="-122"/>
                <a:ea typeface="微软雅黑" pitchFamily="34" charset="-122"/>
              </a:rPr>
              <a:t>等云特性，具备</a:t>
            </a:r>
            <a:r>
              <a:rPr kumimoji="1" lang="zh-CN" altLang="en-US" sz="1600" b="1" dirty="0">
                <a:solidFill>
                  <a:schemeClr val="bg1"/>
                </a:solidFill>
                <a:latin typeface="微软雅黑" pitchFamily="34" charset="-122"/>
                <a:ea typeface="微软雅黑" pitchFamily="34" charset="-122"/>
              </a:rPr>
              <a:t>丰富</a:t>
            </a:r>
            <a:r>
              <a:rPr kumimoji="1" lang="zh-CN" altLang="en-US" sz="1600" b="1" dirty="0" smtClean="0">
                <a:solidFill>
                  <a:schemeClr val="bg1"/>
                </a:solidFill>
                <a:latin typeface="微软雅黑" pitchFamily="34" charset="-122"/>
                <a:ea typeface="微软雅黑" pitchFamily="34" charset="-122"/>
              </a:rPr>
              <a:t>云业务扩展能力</a:t>
            </a:r>
            <a:endParaRPr kumimoji="1" lang="en-US" altLang="zh-CN" sz="1600" b="1" dirty="0">
              <a:solidFill>
                <a:schemeClr val="bg1"/>
              </a:solidFill>
              <a:latin typeface="微软雅黑" pitchFamily="34" charset="-122"/>
              <a:ea typeface="微软雅黑" pitchFamily="34" charset="-122"/>
            </a:endParaRPr>
          </a:p>
          <a:p>
            <a:pPr>
              <a:lnSpc>
                <a:spcPct val="150000"/>
              </a:lnSpc>
              <a:spcBef>
                <a:spcPct val="0"/>
              </a:spcBef>
            </a:pPr>
            <a:r>
              <a:rPr kumimoji="1" lang="en-US" altLang="zh-CN" sz="1600" b="1" dirty="0">
                <a:solidFill>
                  <a:schemeClr val="bg1"/>
                </a:solidFill>
                <a:latin typeface="微软雅黑" pitchFamily="34" charset="-122"/>
                <a:ea typeface="微软雅黑" pitchFamily="34" charset="-122"/>
              </a:rPr>
              <a:t>         </a:t>
            </a:r>
            <a:r>
              <a:rPr kumimoji="1" lang="zh-CN" altLang="en-US" sz="1600" b="1" dirty="0" smtClean="0">
                <a:solidFill>
                  <a:schemeClr val="bg1"/>
                </a:solidFill>
                <a:latin typeface="微软雅黑" pitchFamily="34" charset="-122"/>
                <a:ea typeface="微软雅黑" pitchFamily="34" charset="-122"/>
              </a:rPr>
              <a:t>平民价位，实现高</a:t>
            </a:r>
            <a:r>
              <a:rPr kumimoji="1" lang="zh-CN" altLang="en-US" sz="1600" b="1" dirty="0">
                <a:solidFill>
                  <a:schemeClr val="bg1"/>
                </a:solidFill>
                <a:latin typeface="微软雅黑" pitchFamily="34" charset="-122"/>
                <a:ea typeface="微软雅黑" pitchFamily="34" charset="-122"/>
              </a:rPr>
              <a:t>富</a:t>
            </a:r>
            <a:r>
              <a:rPr kumimoji="1" lang="zh-CN" altLang="en-US" sz="1600" b="1" dirty="0" smtClean="0">
                <a:solidFill>
                  <a:schemeClr val="bg1"/>
                </a:solidFill>
                <a:latin typeface="微软雅黑" pitchFamily="34" charset="-122"/>
                <a:ea typeface="微软雅黑" pitchFamily="34" charset="-122"/>
              </a:rPr>
              <a:t>帅需求</a:t>
            </a:r>
            <a:endParaRPr kumimoji="1" lang="zh-CN" altLang="en-US" sz="1600" b="1" dirty="0">
              <a:solidFill>
                <a:schemeClr val="bg1"/>
              </a:solidFill>
              <a:latin typeface="微软雅黑" pitchFamily="34" charset="-122"/>
              <a:ea typeface="微软雅黑" pitchFamily="34" charset="-122"/>
            </a:endParaRPr>
          </a:p>
        </p:txBody>
      </p:sp>
      <p:sp>
        <p:nvSpPr>
          <p:cNvPr id="15" name="Text Box 9"/>
          <p:cNvSpPr txBox="1">
            <a:spLocks noChangeArrowheads="1"/>
          </p:cNvSpPr>
          <p:nvPr/>
        </p:nvSpPr>
        <p:spPr bwMode="auto">
          <a:xfrm>
            <a:off x="107504" y="1345992"/>
            <a:ext cx="2520280" cy="1569660"/>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600" b="1" dirty="0" smtClean="0">
                <a:solidFill>
                  <a:schemeClr val="bg1"/>
                </a:solidFill>
                <a:latin typeface="微软雅黑" pitchFamily="34" charset="-122"/>
                <a:ea typeface="微软雅黑" pitchFamily="34" charset="-122"/>
              </a:rPr>
              <a:t>     某综合性医院项目</a:t>
            </a:r>
            <a:r>
              <a:rPr kumimoji="1" lang="en-US" altLang="zh-CN" sz="1600" b="1" dirty="0" smtClean="0">
                <a:solidFill>
                  <a:schemeClr val="bg1"/>
                </a:solidFill>
                <a:latin typeface="微软雅黑" pitchFamily="34" charset="-122"/>
                <a:ea typeface="微软雅黑" pitchFamily="34" charset="-122"/>
              </a:rPr>
              <a:t>CB:S5820V2-52QF-U</a:t>
            </a:r>
          </a:p>
          <a:p>
            <a:pPr>
              <a:lnSpc>
                <a:spcPct val="150000"/>
              </a:lnSpc>
              <a:spcBef>
                <a:spcPct val="0"/>
              </a:spcBef>
              <a:buClrTx/>
              <a:buSzTx/>
              <a:defRPr/>
            </a:pPr>
            <a:r>
              <a:rPr kumimoji="1" lang="en-US" altLang="zh-CN" sz="1600" b="1" dirty="0" smtClean="0">
                <a:solidFill>
                  <a:schemeClr val="bg1"/>
                </a:solidFill>
                <a:latin typeface="微软雅黑" pitchFamily="34" charset="-122"/>
                <a:ea typeface="微软雅黑" pitchFamily="34" charset="-122"/>
              </a:rPr>
              <a:t>PE:S5120HI</a:t>
            </a:r>
          </a:p>
          <a:p>
            <a:pPr>
              <a:lnSpc>
                <a:spcPct val="150000"/>
              </a:lnSpc>
              <a:spcBef>
                <a:spcPct val="0"/>
              </a:spcBef>
              <a:buClrTx/>
              <a:buSzTx/>
              <a:defRPr/>
            </a:pPr>
            <a:r>
              <a:rPr kumimoji="1" lang="en-US" altLang="zh-CN" sz="1600" b="1" dirty="0" smtClean="0">
                <a:solidFill>
                  <a:schemeClr val="bg1"/>
                </a:solidFill>
                <a:latin typeface="微软雅黑" pitchFamily="34" charset="-122"/>
                <a:ea typeface="微软雅黑" pitchFamily="34" charset="-122"/>
              </a:rPr>
              <a:t>IRF3</a:t>
            </a:r>
            <a:r>
              <a:rPr kumimoji="1" lang="zh-CN" altLang="en-US" sz="1600" b="1" dirty="0" smtClean="0">
                <a:solidFill>
                  <a:schemeClr val="bg1"/>
                </a:solidFill>
                <a:latin typeface="微软雅黑" pitchFamily="34" charset="-122"/>
                <a:ea typeface="微软雅黑" pitchFamily="34" charset="-122"/>
              </a:rPr>
              <a:t>纵向融合方案组网图：</a:t>
            </a:r>
            <a:endParaRPr kumimoji="1" lang="en-US" altLang="zh-CN"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05532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0" y="-27384"/>
            <a:ext cx="8064500" cy="584775"/>
          </a:xfrm>
          <a:prstGeom prst="rect">
            <a:avLst/>
          </a:prstGeom>
          <a:noFill/>
          <a:ln w="9525" algn="ctr">
            <a:noFill/>
            <a:miter lim="800000"/>
            <a:headEnd/>
            <a:tailEnd/>
          </a:ln>
        </p:spPr>
        <p:txBody>
          <a:bodyPr>
            <a:spAutoFit/>
          </a:bodyPr>
          <a:lstStyle/>
          <a:p>
            <a:pPr>
              <a:spcBef>
                <a:spcPct val="0"/>
              </a:spcBef>
            </a:pPr>
            <a:r>
              <a:rPr lang="en-US" altLang="zh-CN" sz="3200" b="1" dirty="0" smtClean="0">
                <a:solidFill>
                  <a:srgbClr val="C00000"/>
                </a:solidFill>
                <a:latin typeface="微软雅黑" pitchFamily="34" charset="-122"/>
                <a:ea typeface="微软雅黑" pitchFamily="34" charset="-122"/>
                <a:cs typeface="+mj-cs"/>
              </a:rPr>
              <a:t>H3C IRF3</a:t>
            </a:r>
            <a:r>
              <a:rPr lang="zh-CN" altLang="en-US" sz="3200" b="1" dirty="0" smtClean="0">
                <a:solidFill>
                  <a:srgbClr val="C00000"/>
                </a:solidFill>
                <a:latin typeface="微软雅黑" pitchFamily="34" charset="-122"/>
                <a:ea typeface="微软雅黑" pitchFamily="34" charset="-122"/>
                <a:cs typeface="+mj-cs"/>
              </a:rPr>
              <a:t>近期开局和测试案例（</a:t>
            </a:r>
            <a:r>
              <a:rPr lang="en-US" altLang="zh-CN" sz="3200" b="1" dirty="0" smtClean="0">
                <a:solidFill>
                  <a:srgbClr val="C00000"/>
                </a:solidFill>
                <a:latin typeface="微软雅黑" pitchFamily="34" charset="-122"/>
                <a:ea typeface="微软雅黑" pitchFamily="34" charset="-122"/>
                <a:cs typeface="+mj-cs"/>
              </a:rPr>
              <a:t>14</a:t>
            </a:r>
            <a:r>
              <a:rPr lang="zh-CN" altLang="en-US" sz="3200" b="1" dirty="0" smtClean="0">
                <a:solidFill>
                  <a:srgbClr val="C00000"/>
                </a:solidFill>
                <a:latin typeface="微软雅黑" pitchFamily="34" charset="-122"/>
                <a:ea typeface="微软雅黑" pitchFamily="34" charset="-122"/>
                <a:cs typeface="+mj-cs"/>
              </a:rPr>
              <a:t>年</a:t>
            </a:r>
            <a:r>
              <a:rPr lang="en-US" altLang="zh-CN" sz="3200" b="1" dirty="0" smtClean="0">
                <a:solidFill>
                  <a:srgbClr val="C00000"/>
                </a:solidFill>
                <a:latin typeface="微软雅黑" pitchFamily="34" charset="-122"/>
                <a:ea typeface="微软雅黑" pitchFamily="34" charset="-122"/>
                <a:cs typeface="+mj-cs"/>
              </a:rPr>
              <a:t>Q1</a:t>
            </a:r>
            <a:r>
              <a:rPr lang="zh-CN" altLang="en-US" sz="3200" b="1" dirty="0" smtClean="0">
                <a:solidFill>
                  <a:srgbClr val="C00000"/>
                </a:solidFill>
                <a:latin typeface="微软雅黑" pitchFamily="34" charset="-122"/>
                <a:ea typeface="微软雅黑" pitchFamily="34" charset="-122"/>
                <a:cs typeface="+mj-cs"/>
              </a:rPr>
              <a:t>）</a:t>
            </a:r>
            <a:endParaRPr lang="zh-CN" altLang="en-US" sz="3200" b="1" dirty="0">
              <a:solidFill>
                <a:srgbClr val="C00000"/>
              </a:solidFill>
              <a:latin typeface="微软雅黑" pitchFamily="34" charset="-122"/>
              <a:ea typeface="微软雅黑" pitchFamily="34" charset="-122"/>
              <a:cs typeface="+mj-cs"/>
            </a:endParaRPr>
          </a:p>
        </p:txBody>
      </p:sp>
      <p:graphicFrame>
        <p:nvGraphicFramePr>
          <p:cNvPr id="2" name="表格 1"/>
          <p:cNvGraphicFramePr>
            <a:graphicFrameLocks noGrp="1"/>
          </p:cNvGraphicFramePr>
          <p:nvPr>
            <p:extLst>
              <p:ext uri="{D42A27DB-BD31-4B8C-83A1-F6EECF244321}">
                <p14:modId xmlns:p14="http://schemas.microsoft.com/office/powerpoint/2010/main" val="1177838117"/>
              </p:ext>
            </p:extLst>
          </p:nvPr>
        </p:nvGraphicFramePr>
        <p:xfrm>
          <a:off x="107504" y="1052736"/>
          <a:ext cx="8964488" cy="4896543"/>
        </p:xfrm>
        <a:graphic>
          <a:graphicData uri="http://schemas.openxmlformats.org/drawingml/2006/table">
            <a:tbl>
              <a:tblPr/>
              <a:tblGrid>
                <a:gridCol w="1733698"/>
                <a:gridCol w="1014848"/>
                <a:gridCol w="1843021"/>
                <a:gridCol w="1457640"/>
                <a:gridCol w="2915281"/>
              </a:tblGrid>
              <a:tr h="578397">
                <a:tc>
                  <a:txBody>
                    <a:bodyPr/>
                    <a:lstStyle/>
                    <a:p>
                      <a:pPr algn="ctr" fontAlgn="ctr"/>
                      <a:r>
                        <a:rPr lang="zh-CN" altLang="en-US" sz="1800" b="1" i="0" u="none" strike="noStrike" dirty="0">
                          <a:effectLst/>
                          <a:latin typeface="微软雅黑" panose="020B0503020204020204" pitchFamily="34" charset="-122"/>
                          <a:ea typeface="微软雅黑" panose="020B0503020204020204" pitchFamily="34" charset="-122"/>
                        </a:rPr>
                        <a:t>客户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ctr"/>
                      <a:r>
                        <a:rPr lang="zh-CN" altLang="en-US" sz="1800" b="1" i="0" u="none" strike="noStrike" dirty="0">
                          <a:effectLst/>
                          <a:latin typeface="微软雅黑" panose="020B0503020204020204" pitchFamily="34" charset="-122"/>
                          <a:ea typeface="微软雅黑" panose="020B0503020204020204" pitchFamily="34" charset="-122"/>
                        </a:rPr>
                        <a:t>行业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ctr"/>
                      <a:r>
                        <a:rPr lang="zh-CN" altLang="en-US" sz="1800" b="1" i="0" u="none" strike="noStrike" dirty="0">
                          <a:effectLst/>
                          <a:latin typeface="微软雅黑" panose="020B0503020204020204" pitchFamily="34" charset="-122"/>
                          <a:ea typeface="微软雅黑" panose="020B0503020204020204" pitchFamily="34" charset="-122"/>
                        </a:rPr>
                        <a:t>状态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ctr"/>
                      <a:r>
                        <a:rPr lang="zh-CN" altLang="en-US" sz="1800" b="1" i="0" u="none" strike="noStrike">
                          <a:effectLst/>
                          <a:latin typeface="微软雅黑" panose="020B0503020204020204" pitchFamily="34" charset="-122"/>
                          <a:ea typeface="微软雅黑" panose="020B0503020204020204" pitchFamily="34" charset="-122"/>
                        </a:rPr>
                        <a:t>时间点</a:t>
                      </a:r>
                      <a:r>
                        <a:rPr lang="en-US" altLang="zh-CN" sz="1800" b="1" i="0" u="none" strike="noStrike">
                          <a:effectLst/>
                          <a:latin typeface="微软雅黑" panose="020B0503020204020204" pitchFamily="34" charset="-122"/>
                          <a:ea typeface="微软雅黑" panose="020B0503020204020204" pitchFamily="34" charset="-122"/>
                        </a:rPr>
                        <a:t>(14</a:t>
                      </a:r>
                      <a:r>
                        <a:rPr lang="zh-CN" altLang="en-US" sz="1800" b="1" i="0" u="none" strike="noStrike">
                          <a:effectLst/>
                          <a:latin typeface="微软雅黑" panose="020B0503020204020204" pitchFamily="34" charset="-122"/>
                          <a:ea typeface="微软雅黑" panose="020B0503020204020204" pitchFamily="34" charset="-122"/>
                        </a:rPr>
                        <a:t>年</a:t>
                      </a:r>
                      <a:r>
                        <a:rPr lang="en-US" altLang="zh-CN" sz="1800" b="1" i="0" u="none" strike="noStrike">
                          <a:effectLst/>
                          <a:latin typeface="微软雅黑" panose="020B0503020204020204" pitchFamily="34" charset="-122"/>
                          <a:ea typeface="微软雅黑" panose="020B0503020204020204" pitchFamily="34"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ctr" fontAlgn="ctr"/>
                      <a:r>
                        <a:rPr lang="zh-CN" altLang="en-US" sz="1800" b="1" i="0" u="none" strike="noStrike" dirty="0">
                          <a:effectLst/>
                          <a:latin typeface="微软雅黑" panose="020B0503020204020204" pitchFamily="34" charset="-122"/>
                          <a:ea typeface="微软雅黑" panose="020B0503020204020204" pitchFamily="34" charset="-122"/>
                        </a:rPr>
                        <a:t>设备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r>
              <a:tr h="466875">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华中农业大学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effectLst/>
                          <a:latin typeface="微软雅黑" panose="020B0503020204020204" pitchFamily="34" charset="-122"/>
                          <a:ea typeface="微软雅黑" panose="020B0503020204020204" pitchFamily="34" charset="-122"/>
                        </a:rPr>
                        <a:t>教育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effectLst/>
                          <a:latin typeface="微软雅黑" panose="020B0503020204020204" pitchFamily="34" charset="-122"/>
                          <a:ea typeface="微软雅黑" panose="020B0503020204020204" pitchFamily="34" charset="-122"/>
                        </a:rPr>
                        <a:t>已开局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effectLst/>
                          <a:latin typeface="微软雅黑" panose="020B0503020204020204" pitchFamily="34" charset="-122"/>
                          <a:ea typeface="微软雅黑" panose="020B0503020204020204" pitchFamily="34" charset="-122"/>
                        </a:rPr>
                        <a:t>1</a:t>
                      </a:r>
                      <a:r>
                        <a:rPr lang="zh-CN" altLang="en-US" sz="1800" b="0" i="0" u="none" strike="noStrike">
                          <a:effectLst/>
                          <a:latin typeface="微软雅黑" panose="020B0503020204020204" pitchFamily="34" charset="-122"/>
                          <a:ea typeface="微软雅黑" panose="020B0503020204020204" pitchFamily="34" charset="-122"/>
                        </a:rPr>
                        <a:t>月下旬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effectLst/>
                          <a:latin typeface="微软雅黑" panose="020B0503020204020204" pitchFamily="34" charset="-122"/>
                          <a:ea typeface="微软雅黑" panose="020B0503020204020204" pitchFamily="34" charset="-122"/>
                        </a:rPr>
                        <a:t>S10500+S5120HI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6875">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武汉纺织大学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教育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已开局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effectLst/>
                          <a:latin typeface="微软雅黑" panose="020B0503020204020204" pitchFamily="34" charset="-122"/>
                          <a:ea typeface="微软雅黑" panose="020B0503020204020204" pitchFamily="34" charset="-122"/>
                        </a:rPr>
                        <a:t>1</a:t>
                      </a:r>
                      <a:r>
                        <a:rPr lang="zh-CN" altLang="en-US" sz="1800" b="0" i="0" u="none" strike="noStrike" dirty="0">
                          <a:effectLst/>
                          <a:latin typeface="微软雅黑" panose="020B0503020204020204" pitchFamily="34" charset="-122"/>
                          <a:ea typeface="微软雅黑" panose="020B0503020204020204" pitchFamily="34" charset="-122"/>
                        </a:rPr>
                        <a:t>月下旬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effectLst/>
                          <a:latin typeface="微软雅黑" panose="020B0503020204020204" pitchFamily="34" charset="-122"/>
                          <a:ea typeface="微软雅黑" panose="020B0503020204020204" pitchFamily="34" charset="-122"/>
                        </a:rPr>
                        <a:t>S10500 +S5120HI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6875">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贵州农信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effectLst/>
                          <a:latin typeface="微软雅黑" panose="020B0503020204020204" pitchFamily="34" charset="-122"/>
                          <a:ea typeface="微软雅黑" panose="020B0503020204020204" pitchFamily="34" charset="-122"/>
                        </a:rPr>
                        <a:t>金融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已开局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effectLst/>
                          <a:latin typeface="微软雅黑" panose="020B0503020204020204" pitchFamily="34" charset="-122"/>
                          <a:ea typeface="微软雅黑" panose="020B0503020204020204" pitchFamily="34" charset="-122"/>
                        </a:rPr>
                        <a:t>2</a:t>
                      </a:r>
                      <a:r>
                        <a:rPr lang="zh-CN" altLang="en-US" sz="1800" b="0" i="0" u="none" strike="noStrike">
                          <a:effectLst/>
                          <a:latin typeface="微软雅黑" panose="020B0503020204020204" pitchFamily="34" charset="-122"/>
                          <a:ea typeface="微软雅黑" panose="020B0503020204020204" pitchFamily="34" charset="-122"/>
                        </a:rPr>
                        <a:t>月中旬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smtClean="0">
                          <a:effectLst/>
                          <a:latin typeface="微软雅黑" panose="020B0503020204020204" pitchFamily="34" charset="-122"/>
                          <a:ea typeface="微软雅黑" panose="020B0503020204020204" pitchFamily="34" charset="-122"/>
                        </a:rPr>
                        <a:t>S5820V2-U+ </a:t>
                      </a:r>
                      <a:r>
                        <a:rPr lang="en-US" sz="1800" b="0" i="0" u="none" strike="noStrike" dirty="0">
                          <a:effectLst/>
                          <a:latin typeface="微软雅黑" panose="020B0503020204020204" pitchFamily="34" charset="-122"/>
                          <a:ea typeface="微软雅黑" panose="020B0503020204020204" pitchFamily="34" charset="-122"/>
                        </a:rPr>
                        <a:t>S5120HI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1257">
                <a:tc>
                  <a:txBody>
                    <a:bodyPr/>
                    <a:lstStyle/>
                    <a:p>
                      <a:pPr algn="ctr" fontAlgn="ctr"/>
                      <a:r>
                        <a:rPr lang="en-US" sz="1800" b="0" i="0" u="none" strike="noStrike" dirty="0">
                          <a:effectLst/>
                          <a:latin typeface="微软雅黑" panose="020B0503020204020204" pitchFamily="34" charset="-122"/>
                          <a:ea typeface="微软雅黑" panose="020B0503020204020204" pitchFamily="34" charset="-122"/>
                        </a:rPr>
                        <a:t>HP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effectLst/>
                          <a:latin typeface="微软雅黑" panose="020B0503020204020204" pitchFamily="34" charset="-122"/>
                          <a:ea typeface="微软雅黑" panose="020B0503020204020204" pitchFamily="34" charset="-122"/>
                        </a:rPr>
                        <a:t>企业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已开局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effectLst/>
                          <a:latin typeface="微软雅黑" panose="020B0503020204020204" pitchFamily="34" charset="-122"/>
                          <a:ea typeface="微软雅黑" panose="020B0503020204020204" pitchFamily="34" charset="-122"/>
                        </a:rPr>
                        <a:t>1</a:t>
                      </a:r>
                      <a:r>
                        <a:rPr lang="zh-CN" altLang="en-US" sz="1800" b="0" i="0" u="none" strike="noStrike">
                          <a:effectLst/>
                          <a:latin typeface="微软雅黑" panose="020B0503020204020204" pitchFamily="34" charset="-122"/>
                          <a:ea typeface="微软雅黑" panose="020B0503020204020204" pitchFamily="34" charset="-122"/>
                        </a:rPr>
                        <a:t>月份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effectLst/>
                          <a:latin typeface="微软雅黑" panose="020B0503020204020204" pitchFamily="34" charset="-122"/>
                          <a:ea typeface="微软雅黑" panose="020B0503020204020204" pitchFamily="34" charset="-122"/>
                        </a:rPr>
                        <a:t>S5820v2+13*（5120HI+5500HI）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1257">
                <a:tc>
                  <a:txBody>
                    <a:bodyPr/>
                    <a:lstStyle/>
                    <a:p>
                      <a:pPr algn="ctr" fontAlgn="ctr"/>
                      <a:r>
                        <a:rPr lang="zh-CN" altLang="en-US" sz="1800" b="0" i="0" u="none" strike="noStrike" dirty="0" smtClean="0">
                          <a:effectLst/>
                          <a:latin typeface="微软雅黑" panose="020B0503020204020204" pitchFamily="34" charset="-122"/>
                          <a:ea typeface="微软雅黑" panose="020B0503020204020204" pitchFamily="34" charset="-122"/>
                        </a:rPr>
                        <a:t>广州何贤医院</a:t>
                      </a:r>
                      <a:endParaRPr lang="zh-CN" altLang="en-US" sz="1800" b="0" i="0" u="none" strike="noStrike" dirty="0">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smtClean="0">
                          <a:effectLst/>
                          <a:latin typeface="微软雅黑" panose="020B0503020204020204" pitchFamily="34" charset="-122"/>
                          <a:ea typeface="微软雅黑" panose="020B0503020204020204" pitchFamily="34" charset="-122"/>
                        </a:rPr>
                        <a:t>医疗</a:t>
                      </a:r>
                      <a:endParaRPr lang="zh-CN" altLang="en-US" sz="1800" b="0" i="0" u="none" strike="noStrike" dirty="0">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effectLst/>
                          <a:latin typeface="微软雅黑" panose="020B0503020204020204" pitchFamily="34" charset="-122"/>
                          <a:ea typeface="微软雅黑" panose="020B0503020204020204" pitchFamily="34" charset="-122"/>
                        </a:rPr>
                        <a:t>完成测试待开局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smtClean="0">
                          <a:effectLst/>
                          <a:latin typeface="微软雅黑" panose="020B0503020204020204" pitchFamily="34" charset="-122"/>
                          <a:ea typeface="微软雅黑" panose="020B0503020204020204" pitchFamily="34" charset="-122"/>
                        </a:rPr>
                        <a:t>3</a:t>
                      </a:r>
                      <a:r>
                        <a:rPr lang="zh-CN" altLang="en-US" sz="1800" b="0" i="0" u="none" strike="noStrike" dirty="0" smtClean="0">
                          <a:effectLst/>
                          <a:latin typeface="微软雅黑" panose="020B0503020204020204" pitchFamily="34" charset="-122"/>
                          <a:ea typeface="微软雅黑" panose="020B0503020204020204" pitchFamily="34" charset="-122"/>
                        </a:rPr>
                        <a:t>月底</a:t>
                      </a:r>
                      <a:endParaRPr lang="zh-CN" altLang="en-US" sz="1800" b="0" i="0" u="none" strike="noStrike" dirty="0">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800" b="0" i="0" u="none" strike="noStrike" dirty="0" smtClean="0">
                          <a:effectLst/>
                          <a:latin typeface="微软雅黑" panose="020B0503020204020204" pitchFamily="34" charset="-122"/>
                          <a:ea typeface="微软雅黑" panose="020B0503020204020204" pitchFamily="34" charset="-122"/>
                        </a:rPr>
                        <a:t>S5820V2-U+ S5120HI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1257">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广东广电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金融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完成测试待开局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effectLst/>
                          <a:latin typeface="微软雅黑" panose="020B0503020204020204" pitchFamily="34" charset="-122"/>
                          <a:ea typeface="微软雅黑" panose="020B0503020204020204" pitchFamily="34" charset="-122"/>
                        </a:rPr>
                        <a:t>3</a:t>
                      </a:r>
                      <a:r>
                        <a:rPr lang="zh-CN" altLang="en-US" sz="1800" b="0" i="0" u="none" strike="noStrike" dirty="0">
                          <a:effectLst/>
                          <a:latin typeface="微软雅黑" panose="020B0503020204020204" pitchFamily="34" charset="-122"/>
                          <a:ea typeface="微软雅黑" panose="020B0503020204020204"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effectLst/>
                          <a:latin typeface="微软雅黑" panose="020B0503020204020204" pitchFamily="34" charset="-122"/>
                          <a:ea typeface="微软雅黑" panose="020B0503020204020204" pitchFamily="34" charset="-122"/>
                        </a:rPr>
                        <a:t>S12500-X+S5120HI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6875">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中国人保集团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保险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测试完成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effectLst/>
                          <a:latin typeface="微软雅黑" panose="020B0503020204020204" pitchFamily="34" charset="-122"/>
                          <a:ea typeface="微软雅黑" panose="020B0503020204020204" pitchFamily="34" charset="-122"/>
                        </a:rPr>
                        <a:t>1</a:t>
                      </a:r>
                      <a:r>
                        <a:rPr lang="zh-CN" altLang="en-US" sz="1800" b="0" i="0" u="none" strike="noStrike">
                          <a:effectLst/>
                          <a:latin typeface="微软雅黑" panose="020B0503020204020204" pitchFamily="34" charset="-122"/>
                          <a:ea typeface="微软雅黑" panose="020B0503020204020204"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effectLst/>
                          <a:latin typeface="微软雅黑" panose="020B0503020204020204" pitchFamily="34" charset="-122"/>
                          <a:ea typeface="微软雅黑" panose="020B0503020204020204" pitchFamily="34" charset="-122"/>
                        </a:rPr>
                        <a:t>S5820V2+S5120HI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6875">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北京交通大学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高校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effectLst/>
                          <a:latin typeface="微软雅黑" panose="020B0503020204020204" pitchFamily="34" charset="-122"/>
                          <a:ea typeface="微软雅黑" panose="020B0503020204020204" pitchFamily="34" charset="-122"/>
                        </a:rPr>
                        <a:t>测试完成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effectLst/>
                          <a:latin typeface="微软雅黑" panose="020B0503020204020204" pitchFamily="34" charset="-122"/>
                          <a:ea typeface="微软雅黑" panose="020B0503020204020204" pitchFamily="34" charset="-122"/>
                        </a:rPr>
                        <a:t>1</a:t>
                      </a:r>
                      <a:r>
                        <a:rPr lang="zh-CN" altLang="en-US" sz="1800" b="0" i="0" u="none" strike="noStrike">
                          <a:effectLst/>
                          <a:latin typeface="微软雅黑" panose="020B0503020204020204" pitchFamily="34" charset="-122"/>
                          <a:ea typeface="微软雅黑" panose="020B0503020204020204"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effectLst/>
                          <a:latin typeface="微软雅黑" panose="020B0503020204020204" pitchFamily="34" charset="-122"/>
                          <a:ea typeface="微软雅黑" panose="020B0503020204020204" pitchFamily="34" charset="-122"/>
                        </a:rPr>
                        <a:t>S10500 +S5820V2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827779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格 13"/>
          <p:cNvGraphicFramePr>
            <a:graphicFrameLocks noGrp="1"/>
          </p:cNvGraphicFramePr>
          <p:nvPr>
            <p:extLst>
              <p:ext uri="{D42A27DB-BD31-4B8C-83A1-F6EECF244321}">
                <p14:modId xmlns:p14="http://schemas.microsoft.com/office/powerpoint/2010/main" val="1034676958"/>
              </p:ext>
            </p:extLst>
          </p:nvPr>
        </p:nvGraphicFramePr>
        <p:xfrm>
          <a:off x="179513" y="591688"/>
          <a:ext cx="8712969" cy="5141562"/>
        </p:xfrm>
        <a:graphic>
          <a:graphicData uri="http://schemas.openxmlformats.org/drawingml/2006/table">
            <a:tbl>
              <a:tblPr/>
              <a:tblGrid>
                <a:gridCol w="809359"/>
                <a:gridCol w="1618345"/>
                <a:gridCol w="3548960"/>
                <a:gridCol w="2736305"/>
              </a:tblGrid>
              <a:tr h="317875">
                <a:tc gridSpan="3">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600" b="1" i="0" u="none" strike="noStrike" dirty="0" smtClean="0">
                          <a:solidFill>
                            <a:srgbClr val="000000"/>
                          </a:solidFill>
                          <a:latin typeface="微软雅黑" pitchFamily="34" charset="-122"/>
                          <a:ea typeface="微软雅黑" pitchFamily="34" charset="-122"/>
                        </a:rPr>
                        <a:t>支持</a:t>
                      </a:r>
                      <a:r>
                        <a:rPr lang="en-US" altLang="zh-CN" sz="1600" b="1" i="0" u="none" strike="noStrike" dirty="0" smtClean="0">
                          <a:solidFill>
                            <a:srgbClr val="000000"/>
                          </a:solidFill>
                          <a:latin typeface="微软雅黑" pitchFamily="34" charset="-122"/>
                          <a:ea typeface="微软雅黑" pitchFamily="34" charset="-122"/>
                        </a:rPr>
                        <a:t>IRF3</a:t>
                      </a:r>
                      <a:r>
                        <a:rPr lang="zh-CN" altLang="en-US" sz="1600" b="1" i="0" u="none" strike="noStrike" dirty="0" smtClean="0">
                          <a:solidFill>
                            <a:srgbClr val="000000"/>
                          </a:solidFill>
                          <a:latin typeface="微软雅黑" pitchFamily="34" charset="-122"/>
                          <a:ea typeface="微软雅黑" pitchFamily="34" charset="-122"/>
                        </a:rPr>
                        <a:t>的</a:t>
                      </a:r>
                      <a:r>
                        <a:rPr lang="zh-CN" altLang="en-US" sz="1600" b="1" i="0" u="none" strike="noStrike" dirty="0">
                          <a:solidFill>
                            <a:srgbClr val="000000"/>
                          </a:solidFill>
                          <a:latin typeface="微软雅黑" pitchFamily="34" charset="-122"/>
                          <a:ea typeface="微软雅黑" pitchFamily="34" charset="-122"/>
                        </a:rPr>
                        <a:t>设备型号</a:t>
                      </a:r>
                      <a:r>
                        <a:rPr lang="en-US" altLang="zh-CN" sz="1600" b="1" i="0" u="none" strike="noStrike" dirty="0">
                          <a:solidFill>
                            <a:srgbClr val="000000"/>
                          </a:solidFill>
                          <a:latin typeface="微软雅黑" pitchFamily="34" charset="-122"/>
                          <a:ea typeface="微软雅黑" pitchFamily="34" charset="-122"/>
                        </a:rPr>
                        <a:t>(</a:t>
                      </a:r>
                      <a:r>
                        <a:rPr lang="zh-CN" altLang="en-US" sz="1600" b="1" i="0" u="none" strike="noStrike" dirty="0">
                          <a:solidFill>
                            <a:srgbClr val="000000"/>
                          </a:solidFill>
                          <a:latin typeface="微软雅黑" pitchFamily="34" charset="-122"/>
                          <a:ea typeface="微软雅黑" pitchFamily="34" charset="-122"/>
                        </a:rPr>
                        <a:t>其他类型暂不支持</a:t>
                      </a:r>
                      <a:r>
                        <a:rPr lang="en-US" altLang="zh-CN" sz="1600" b="1" i="0" u="none" strike="noStrike" dirty="0">
                          <a:solidFill>
                            <a:srgbClr val="000000"/>
                          </a:solidFill>
                          <a:latin typeface="微软雅黑" pitchFamily="34" charset="-122"/>
                          <a:ea typeface="微软雅黑" pitchFamily="34"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lumMod val="75000"/>
                      </a:srgbClr>
                    </a:solidFill>
                  </a:tcPr>
                </a:tc>
                <a:tc hMerge="1">
                  <a:txBody>
                    <a:bodyPr/>
                    <a:lstStyle/>
                    <a:p>
                      <a:endParaRPr lang="zh-CN" altLang="en-US"/>
                    </a:p>
                  </a:txBody>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600" b="1" i="0" u="none" strike="noStrike" dirty="0">
                          <a:solidFill>
                            <a:srgbClr val="000000"/>
                          </a:solidFill>
                          <a:latin typeface="微软雅黑" pitchFamily="34" charset="-122"/>
                          <a:ea typeface="微软雅黑" pitchFamily="34" charset="-122"/>
                        </a:rPr>
                        <a:t>说明</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lumMod val="75000"/>
                      </a:srgbClr>
                    </a:solidFill>
                  </a:tcPr>
                </a:tc>
              </a:tr>
              <a:tr h="275431">
                <a:tc rowSpan="6">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en-US" sz="1600" b="0" i="0" u="none" strike="noStrike" dirty="0">
                          <a:solidFill>
                            <a:srgbClr val="000000"/>
                          </a:solidFill>
                          <a:latin typeface="微软雅黑" pitchFamily="34" charset="-122"/>
                          <a:ea typeface="微软雅黑" pitchFamily="34" charset="-122"/>
                        </a:rPr>
                        <a:t>CB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en-US" sz="1600" b="0" i="0" u="none" strike="noStrike" dirty="0">
                          <a:solidFill>
                            <a:srgbClr val="000000"/>
                          </a:solidFill>
                          <a:latin typeface="微软雅黑" pitchFamily="34" charset="-122"/>
                          <a:ea typeface="微软雅黑" pitchFamily="34" charset="-122"/>
                        </a:rPr>
                        <a:t>S10500</a:t>
                      </a:r>
                      <a:r>
                        <a:rPr lang="zh-CN" altLang="en-US" sz="1600" b="0" i="0" u="none" strike="noStrike" dirty="0">
                          <a:solidFill>
                            <a:srgbClr val="000000"/>
                          </a:solidFill>
                          <a:latin typeface="微软雅黑" pitchFamily="34" charset="-122"/>
                          <a:ea typeface="微软雅黑" pitchFamily="34" charset="-122"/>
                        </a:rPr>
                        <a:t>系列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微软雅黑" pitchFamily="34" charset="-122"/>
                          <a:ea typeface="微软雅黑" pitchFamily="34" charset="-122"/>
                        </a:rPr>
                        <a:t>S10504</a:t>
                      </a:r>
                      <a:endParaRPr lang="en-US" altLang="zh-CN" sz="1600" b="0" i="0" u="none" strike="noStrike" dirty="0" smtClean="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400" b="0" i="0" u="none" strike="noStrike" dirty="0">
                          <a:solidFill>
                            <a:srgbClr val="000000"/>
                          </a:solidFill>
                          <a:latin typeface="微软雅黑" pitchFamily="34" charset="-122"/>
                          <a:ea typeface="微软雅黑" pitchFamily="34" charset="-122"/>
                        </a:rPr>
                        <a:t>只支持</a:t>
                      </a:r>
                      <a:r>
                        <a:rPr lang="en-US" altLang="zh-CN" sz="1400" b="0" i="0" u="none" strike="noStrike" dirty="0">
                          <a:solidFill>
                            <a:srgbClr val="000000"/>
                          </a:solidFill>
                          <a:latin typeface="微软雅黑" pitchFamily="34" charset="-122"/>
                          <a:ea typeface="微软雅黑" pitchFamily="34" charset="-122"/>
                        </a:rPr>
                        <a:t>SF</a:t>
                      </a:r>
                      <a:r>
                        <a:rPr lang="zh-CN" altLang="en-US" sz="1400" b="0" i="0" u="none" strike="noStrike" dirty="0">
                          <a:solidFill>
                            <a:srgbClr val="000000"/>
                          </a:solidFill>
                          <a:latin typeface="微软雅黑" pitchFamily="34" charset="-122"/>
                          <a:ea typeface="微软雅黑" pitchFamily="34" charset="-122"/>
                        </a:rPr>
                        <a:t>系列单板，非</a:t>
                      </a:r>
                      <a:r>
                        <a:rPr lang="en-US" altLang="zh-CN" sz="1400" b="0" i="0" u="none" strike="noStrike" dirty="0">
                          <a:solidFill>
                            <a:srgbClr val="000000"/>
                          </a:solidFill>
                          <a:latin typeface="微软雅黑" pitchFamily="34" charset="-122"/>
                          <a:ea typeface="微软雅黑" pitchFamily="34" charset="-122"/>
                        </a:rPr>
                        <a:t>SF</a:t>
                      </a:r>
                      <a:r>
                        <a:rPr lang="zh-CN" altLang="en-US" sz="1400" b="0" i="0" u="none" strike="noStrike" dirty="0">
                          <a:solidFill>
                            <a:srgbClr val="000000"/>
                          </a:solidFill>
                          <a:latin typeface="微软雅黑" pitchFamily="34" charset="-122"/>
                          <a:ea typeface="微软雅黑" pitchFamily="34" charset="-122"/>
                        </a:rPr>
                        <a:t>单板无法启动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5431">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600" b="0" i="0" u="none" strike="noStrike" dirty="0" smtClean="0">
                          <a:solidFill>
                            <a:srgbClr val="000000"/>
                          </a:solidFill>
                          <a:latin typeface="微软雅黑" pitchFamily="34" charset="-122"/>
                          <a:ea typeface="微软雅黑" pitchFamily="34" charset="-122"/>
                        </a:rPr>
                        <a:t>S10508/S10508-V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r>
              <a:tr h="275431">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a:solidFill>
                            <a:srgbClr val="000000"/>
                          </a:solidFill>
                          <a:latin typeface="微软雅黑" pitchFamily="34" charset="-122"/>
                          <a:ea typeface="微软雅黑" pitchFamily="34" charset="-122"/>
                        </a:rPr>
                        <a:t>S10512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r>
              <a:tr h="275431">
                <a:tc vMerge="1">
                  <a:txBody>
                    <a:bodyPr/>
                    <a:lstStyle/>
                    <a:p>
                      <a:endParaRPr lang="zh-CN" altLang="en-US"/>
                    </a:p>
                  </a:txBody>
                  <a:tcPr/>
                </a:tc>
                <a:tc rowSpan="2">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en-US" sz="1600" b="0" i="0" u="none" strike="noStrike" dirty="0">
                          <a:solidFill>
                            <a:schemeClr val="tx1"/>
                          </a:solidFill>
                          <a:latin typeface="微软雅黑" pitchFamily="34" charset="-122"/>
                          <a:ea typeface="微软雅黑" pitchFamily="34" charset="-122"/>
                        </a:rPr>
                        <a:t>S12500-X</a:t>
                      </a:r>
                      <a:r>
                        <a:rPr lang="zh-CN" altLang="en-US" sz="1600" b="0" i="0" u="none" strike="noStrike" dirty="0">
                          <a:solidFill>
                            <a:schemeClr val="tx1"/>
                          </a:solidFill>
                          <a:latin typeface="微软雅黑" pitchFamily="34" charset="-122"/>
                          <a:ea typeface="微软雅黑" pitchFamily="34" charset="-122"/>
                        </a:rPr>
                        <a:t>系列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a:solidFill>
                            <a:srgbClr val="000000"/>
                          </a:solidFill>
                          <a:latin typeface="微软雅黑" pitchFamily="34" charset="-122"/>
                          <a:ea typeface="微软雅黑" pitchFamily="34" charset="-122"/>
                        </a:rPr>
                        <a:t>S12510-X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rowSpan="2">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400" b="0" i="0" u="none" strike="noStrike" dirty="0">
                          <a:solidFill>
                            <a:srgbClr val="000000"/>
                          </a:solidFill>
                          <a:latin typeface="微软雅黑" pitchFamily="34" charset="-122"/>
                          <a:ea typeface="微软雅黑" pitchFamily="34" charset="-122"/>
                        </a:rPr>
                        <a:t>目前仅</a:t>
                      </a:r>
                      <a:r>
                        <a:rPr lang="en-US" altLang="zh-CN" sz="1400" b="0" i="0" u="none" strike="noStrike" dirty="0">
                          <a:solidFill>
                            <a:srgbClr val="000000"/>
                          </a:solidFill>
                          <a:latin typeface="微软雅黑" pitchFamily="34" charset="-122"/>
                          <a:ea typeface="微软雅黑" pitchFamily="34" charset="-122"/>
                        </a:rPr>
                        <a:t>EA EB </a:t>
                      </a:r>
                      <a:r>
                        <a:rPr lang="en-US" altLang="zh-CN" sz="1400" b="0" i="0" u="none" strike="noStrike" dirty="0" smtClean="0">
                          <a:solidFill>
                            <a:srgbClr val="000000"/>
                          </a:solidFill>
                          <a:latin typeface="微软雅黑" pitchFamily="34" charset="-122"/>
                          <a:ea typeface="微软雅黑" pitchFamily="34" charset="-122"/>
                        </a:rPr>
                        <a:t>EC</a:t>
                      </a:r>
                      <a:r>
                        <a:rPr lang="zh-CN" altLang="en-US" sz="1400" b="0" i="0" u="none" strike="noStrike" dirty="0" smtClean="0">
                          <a:solidFill>
                            <a:srgbClr val="000000"/>
                          </a:solidFill>
                          <a:latin typeface="微软雅黑" pitchFamily="34" charset="-122"/>
                          <a:ea typeface="微软雅黑" pitchFamily="34" charset="-122"/>
                        </a:rPr>
                        <a:t>单</a:t>
                      </a:r>
                      <a:r>
                        <a:rPr lang="zh-CN" altLang="en-US" sz="1400" b="0" i="0" u="none" strike="noStrike" dirty="0">
                          <a:solidFill>
                            <a:srgbClr val="000000"/>
                          </a:solidFill>
                          <a:latin typeface="微软雅黑" pitchFamily="34" charset="-122"/>
                          <a:ea typeface="微软雅黑" pitchFamily="34" charset="-122"/>
                        </a:rPr>
                        <a:t>板支持</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275431">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a:solidFill>
                            <a:schemeClr val="tx1"/>
                          </a:solidFill>
                          <a:latin typeface="微软雅黑" pitchFamily="34" charset="-122"/>
                          <a:ea typeface="微软雅黑" pitchFamily="34" charset="-122"/>
                        </a:rPr>
                        <a:t>S12516-X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vMerge="1">
                  <a:txBody>
                    <a:bodyPr/>
                    <a:lstStyle/>
                    <a:p>
                      <a:endParaRPr lang="zh-CN" altLang="en-US"/>
                    </a:p>
                  </a:txBody>
                  <a:tcPr/>
                </a:tc>
              </a:tr>
              <a:tr h="413406">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en-US" sz="1600" b="0" i="0" u="none" strike="noStrike" dirty="0" smtClean="0">
                          <a:solidFill>
                            <a:schemeClr val="tx1"/>
                          </a:solidFill>
                          <a:latin typeface="微软雅黑" pitchFamily="34" charset="-122"/>
                          <a:ea typeface="微软雅黑" pitchFamily="34" charset="-122"/>
                        </a:rPr>
                        <a:t>S5820V2</a:t>
                      </a:r>
                      <a:endParaRPr lang="en-US" sz="1600" b="0" i="0" u="none" strike="noStrike" dirty="0">
                        <a:solidFill>
                          <a:schemeClr val="tx1"/>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smtClean="0">
                          <a:solidFill>
                            <a:schemeClr val="tx1"/>
                          </a:solidFill>
                          <a:latin typeface="微软雅黑" pitchFamily="34" charset="-122"/>
                          <a:ea typeface="微软雅黑" pitchFamily="34" charset="-122"/>
                        </a:rPr>
                        <a:t>S5820V2-52QF/S</a:t>
                      </a:r>
                      <a:r>
                        <a:rPr lang="en-US" altLang="zh-CN" sz="1600" b="0" i="0" u="none" strike="noStrike" dirty="0" smtClean="0">
                          <a:solidFill>
                            <a:schemeClr val="tx1"/>
                          </a:solidFill>
                          <a:latin typeface="微软雅黑" pitchFamily="34" charset="-122"/>
                          <a:ea typeface="微软雅黑" pitchFamily="34" charset="-122"/>
                        </a:rPr>
                        <a:t>5820V2-52QF-U</a:t>
                      </a:r>
                      <a:endParaRPr lang="zh-CN" altLang="en-US" sz="1600" b="0" i="0" u="none" strike="noStrike" dirty="0">
                        <a:solidFill>
                          <a:schemeClr val="tx1"/>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400" b="0" i="0" u="none" strike="noStrike" dirty="0">
                          <a:solidFill>
                            <a:srgbClr val="000000"/>
                          </a:solidFill>
                          <a:latin typeface="微软雅黑" pitchFamily="34" charset="-122"/>
                          <a:ea typeface="微软雅黑"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49116">
                <a:tc rowSpan="10">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600" b="0" i="0" u="none" strike="noStrike" dirty="0">
                          <a:solidFill>
                            <a:srgbClr val="000000"/>
                          </a:solidFill>
                          <a:latin typeface="微软雅黑" pitchFamily="34" charset="-122"/>
                          <a:ea typeface="微软雅黑" pitchFamily="34" charset="-122"/>
                        </a:rPr>
                        <a:t>盒式</a:t>
                      </a:r>
                      <a:r>
                        <a:rPr lang="en-US" sz="1600" b="0" i="0" u="none" strike="noStrike" dirty="0">
                          <a:solidFill>
                            <a:srgbClr val="000000"/>
                          </a:solidFill>
                          <a:latin typeface="微软雅黑" pitchFamily="34" charset="-122"/>
                          <a:ea typeface="微软雅黑" pitchFamily="34" charset="-122"/>
                        </a:rPr>
                        <a:t>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rowSpan="2">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en-US" sz="1600" b="0" i="0" u="none" strike="noStrike" dirty="0" smtClean="0">
                          <a:solidFill>
                            <a:srgbClr val="000000"/>
                          </a:solidFill>
                          <a:latin typeface="微软雅黑" pitchFamily="34" charset="-122"/>
                          <a:ea typeface="微软雅黑" pitchFamily="34" charset="-122"/>
                        </a:rPr>
                        <a:t>S5120HI</a:t>
                      </a:r>
                      <a:r>
                        <a:rPr lang="zh-CN" altLang="en-US" sz="1600" b="0" i="0" u="none" strike="noStrike" dirty="0">
                          <a:solidFill>
                            <a:srgbClr val="000000"/>
                          </a:solidFill>
                          <a:latin typeface="微软雅黑" pitchFamily="34" charset="-122"/>
                          <a:ea typeface="微软雅黑" pitchFamily="34" charset="-122"/>
                        </a:rPr>
                        <a:t>系列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a:solidFill>
                            <a:srgbClr val="000000"/>
                          </a:solidFill>
                          <a:latin typeface="微软雅黑" pitchFamily="34" charset="-122"/>
                          <a:ea typeface="微软雅黑" pitchFamily="34" charset="-122"/>
                        </a:rPr>
                        <a:t>5120-28SC-HI，S5120-34C-HI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400" b="0" i="0" u="none" strike="noStrike" dirty="0">
                          <a:solidFill>
                            <a:srgbClr val="000000"/>
                          </a:solidFill>
                          <a:latin typeface="微软雅黑" pitchFamily="34" charset="-122"/>
                          <a:ea typeface="微软雅黑" pitchFamily="34" charset="-122"/>
                        </a:rPr>
                        <a:t>　</a:t>
                      </a:r>
                      <a:r>
                        <a:rPr lang="en-US" altLang="zh-CN" sz="1400" b="0" i="0" u="none" strike="noStrike" dirty="0" smtClean="0">
                          <a:solidFill>
                            <a:srgbClr val="000000"/>
                          </a:solidFill>
                          <a:latin typeface="微软雅黑" pitchFamily="34" charset="-122"/>
                          <a:ea typeface="微软雅黑" pitchFamily="34" charset="-122"/>
                        </a:rPr>
                        <a:t>S5120-28SC/52SC-HI</a:t>
                      </a:r>
                      <a:r>
                        <a:rPr lang="zh-CN" altLang="en-US" sz="1400" b="0" i="0" u="none" strike="noStrike" dirty="0" smtClean="0">
                          <a:solidFill>
                            <a:srgbClr val="000000"/>
                          </a:solidFill>
                          <a:latin typeface="微软雅黑" pitchFamily="34" charset="-122"/>
                          <a:ea typeface="微软雅黑" pitchFamily="34" charset="-122"/>
                        </a:rPr>
                        <a:t>为</a:t>
                      </a:r>
                      <a:r>
                        <a:rPr lang="en-US" altLang="zh-CN" sz="1400" b="0" i="0" u="none" strike="noStrike" dirty="0" smtClean="0">
                          <a:solidFill>
                            <a:srgbClr val="000000"/>
                          </a:solidFill>
                          <a:latin typeface="微软雅黑" pitchFamily="34" charset="-122"/>
                          <a:ea typeface="微软雅黑" pitchFamily="34" charset="-122"/>
                        </a:rPr>
                        <a:t>30</a:t>
                      </a:r>
                      <a:r>
                        <a:rPr lang="zh-CN" altLang="en-US" sz="1400" b="0" i="0" u="none" strike="noStrike" dirty="0" smtClean="0">
                          <a:solidFill>
                            <a:srgbClr val="000000"/>
                          </a:solidFill>
                          <a:latin typeface="微软雅黑" pitchFamily="34" charset="-122"/>
                          <a:ea typeface="微软雅黑" pitchFamily="34" charset="-122"/>
                        </a:rPr>
                        <a:t>台</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lumMod val="95000"/>
                      </a:srgbClr>
                    </a:solidFill>
                  </a:tcPr>
                </a:tc>
              </a:tr>
              <a:tr h="275431">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a:solidFill>
                            <a:srgbClr val="000000"/>
                          </a:solidFill>
                          <a:latin typeface="微软雅黑" pitchFamily="34" charset="-122"/>
                          <a:ea typeface="微软雅黑" pitchFamily="34" charset="-122"/>
                        </a:rPr>
                        <a:t>5120-52SC-HI，S5120-58C-HI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400" b="0" i="0" u="none" strike="noStrike" dirty="0">
                          <a:solidFill>
                            <a:srgbClr val="000000"/>
                          </a:solidFill>
                          <a:latin typeface="微软雅黑" pitchFamily="34" charset="-122"/>
                          <a:ea typeface="微软雅黑" pitchFamily="34" charset="-122"/>
                        </a:rPr>
                        <a:t>　</a:t>
                      </a:r>
                      <a:r>
                        <a:rPr lang="en-US" altLang="zh-CN" sz="1400" b="0" i="0" u="none" strike="noStrike" dirty="0" smtClean="0">
                          <a:solidFill>
                            <a:srgbClr val="000000"/>
                          </a:solidFill>
                          <a:latin typeface="微软雅黑" pitchFamily="34" charset="-122"/>
                          <a:ea typeface="微软雅黑" pitchFamily="34" charset="-122"/>
                        </a:rPr>
                        <a:t>S5120-34C/58C-HI</a:t>
                      </a:r>
                      <a:r>
                        <a:rPr lang="zh-CN" altLang="en-US" sz="1400" b="0" i="0" u="none" strike="noStrike" dirty="0" smtClean="0">
                          <a:solidFill>
                            <a:srgbClr val="000000"/>
                          </a:solidFill>
                          <a:latin typeface="微软雅黑" pitchFamily="34" charset="-122"/>
                          <a:ea typeface="微软雅黑" pitchFamily="34" charset="-122"/>
                        </a:rPr>
                        <a:t>为</a:t>
                      </a:r>
                      <a:r>
                        <a:rPr lang="en-US" altLang="zh-CN" sz="1400" b="0" i="0" u="none" strike="noStrike" dirty="0" smtClean="0">
                          <a:solidFill>
                            <a:srgbClr val="000000"/>
                          </a:solidFill>
                          <a:latin typeface="微软雅黑" pitchFamily="34" charset="-122"/>
                          <a:ea typeface="微软雅黑" pitchFamily="34" charset="-122"/>
                        </a:rPr>
                        <a:t>60</a:t>
                      </a:r>
                      <a:r>
                        <a:rPr lang="zh-CN" altLang="en-US" sz="1400" b="0" i="0" u="none" strike="noStrike" dirty="0" smtClean="0">
                          <a:solidFill>
                            <a:srgbClr val="000000"/>
                          </a:solidFill>
                          <a:latin typeface="微软雅黑" pitchFamily="34" charset="-122"/>
                          <a:ea typeface="微软雅黑" pitchFamily="34" charset="-122"/>
                        </a:rPr>
                        <a:t>台</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275431">
                <a:tc vMerge="1">
                  <a:txBody>
                    <a:bodyPr/>
                    <a:lstStyle/>
                    <a:p>
                      <a:endParaRPr lang="zh-CN" altLang="en-US"/>
                    </a:p>
                  </a:txBody>
                  <a:tcPr/>
                </a:tc>
                <a:tc rowSpan="5">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en-US" sz="1600" b="0" i="0" u="none" strike="noStrike" dirty="0" smtClean="0">
                          <a:solidFill>
                            <a:srgbClr val="000000"/>
                          </a:solidFill>
                          <a:latin typeface="微软雅黑" pitchFamily="34" charset="-122"/>
                          <a:ea typeface="微软雅黑" pitchFamily="34" charset="-122"/>
                        </a:rPr>
                        <a:t>S5500HI</a:t>
                      </a:r>
                      <a:r>
                        <a:rPr lang="zh-CN" altLang="en-US" sz="1600" b="0" i="0" u="none" strike="noStrike" dirty="0">
                          <a:solidFill>
                            <a:srgbClr val="000000"/>
                          </a:solidFill>
                          <a:latin typeface="微软雅黑" pitchFamily="34" charset="-122"/>
                          <a:ea typeface="微软雅黑" pitchFamily="34" charset="-122"/>
                        </a:rPr>
                        <a:t>系列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a:solidFill>
                            <a:srgbClr val="000000"/>
                          </a:solidFill>
                          <a:latin typeface="微软雅黑" pitchFamily="34" charset="-122"/>
                          <a:ea typeface="微软雅黑" pitchFamily="34" charset="-122"/>
                        </a:rPr>
                        <a:t>5500-34C-HI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5">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400" b="0" i="0" u="none" strike="noStrike" dirty="0">
                          <a:solidFill>
                            <a:srgbClr val="000000"/>
                          </a:solidFill>
                          <a:latin typeface="微软雅黑" pitchFamily="34" charset="-122"/>
                          <a:ea typeface="微软雅黑" pitchFamily="34" charset="-122"/>
                        </a:rPr>
                        <a:t>名称中带</a:t>
                      </a:r>
                      <a:r>
                        <a:rPr lang="en-US" altLang="zh-CN" sz="1400" b="0" i="0" u="none" strike="noStrike" dirty="0">
                          <a:solidFill>
                            <a:srgbClr val="000000"/>
                          </a:solidFill>
                          <a:latin typeface="微软雅黑" pitchFamily="34" charset="-122"/>
                          <a:ea typeface="微软雅黑" pitchFamily="34" charset="-122"/>
                        </a:rPr>
                        <a:t>-D</a:t>
                      </a:r>
                      <a:r>
                        <a:rPr lang="zh-CN" altLang="en-US" sz="1400" b="0" i="0" u="none" strike="noStrike" dirty="0">
                          <a:solidFill>
                            <a:srgbClr val="000000"/>
                          </a:solidFill>
                          <a:latin typeface="微软雅黑" pitchFamily="34" charset="-122"/>
                          <a:ea typeface="微软雅黑" pitchFamily="34" charset="-122"/>
                        </a:rPr>
                        <a:t>的为运营</a:t>
                      </a:r>
                      <a:r>
                        <a:rPr lang="zh-CN" altLang="en-US" sz="1400" b="0" i="0" u="none" strike="noStrike" dirty="0" smtClean="0">
                          <a:solidFill>
                            <a:srgbClr val="000000"/>
                          </a:solidFill>
                          <a:latin typeface="微软雅黑" pitchFamily="34" charset="-122"/>
                          <a:ea typeface="微软雅黑" pitchFamily="34" charset="-122"/>
                        </a:rPr>
                        <a:t>商版本</a:t>
                      </a:r>
                      <a:endParaRPr lang="en-US" altLang="zh-CN" sz="1400" b="0" i="0" u="none" strike="noStrike" dirty="0" smtClean="0">
                        <a:solidFill>
                          <a:srgbClr val="000000"/>
                        </a:solidFill>
                        <a:latin typeface="微软雅黑" pitchFamily="34" charset="-122"/>
                        <a:ea typeface="微软雅黑" pitchFamily="34" charset="-122"/>
                      </a:endParaRPr>
                    </a:p>
                    <a:p>
                      <a:pPr algn="ctr" fontAlgn="ctr"/>
                      <a:r>
                        <a:rPr lang="zh-CN" altLang="en-US" sz="1400" b="0" i="0" u="none" strike="noStrike" dirty="0" smtClean="0">
                          <a:solidFill>
                            <a:srgbClr val="000000"/>
                          </a:solidFill>
                          <a:latin typeface="微软雅黑" pitchFamily="34" charset="-122"/>
                          <a:ea typeface="微软雅黑" pitchFamily="34" charset="-122"/>
                        </a:rPr>
                        <a:t>当前的</a:t>
                      </a:r>
                      <a:r>
                        <a:rPr lang="en-US" altLang="zh-CN" sz="1400" b="0" i="0" u="none" strike="noStrike" dirty="0" smtClean="0">
                          <a:solidFill>
                            <a:srgbClr val="000000"/>
                          </a:solidFill>
                          <a:latin typeface="微软雅黑" pitchFamily="34" charset="-122"/>
                          <a:ea typeface="微软雅黑" pitchFamily="34" charset="-122"/>
                        </a:rPr>
                        <a:t>S55HI</a:t>
                      </a:r>
                      <a:r>
                        <a:rPr lang="zh-CN" altLang="en-US" sz="1400" b="0" i="0" u="none" strike="noStrike" dirty="0" smtClean="0">
                          <a:solidFill>
                            <a:srgbClr val="000000"/>
                          </a:solidFill>
                          <a:latin typeface="微软雅黑" pitchFamily="34" charset="-122"/>
                          <a:ea typeface="微软雅黑" pitchFamily="34" charset="-122"/>
                        </a:rPr>
                        <a:t>版本均支持</a:t>
                      </a:r>
                      <a:r>
                        <a:rPr lang="en-US" altLang="zh-CN" sz="1400" b="0" i="0" u="none" strike="noStrike" dirty="0" smtClean="0">
                          <a:solidFill>
                            <a:srgbClr val="000000"/>
                          </a:solidFill>
                          <a:latin typeface="微软雅黑" pitchFamily="34" charset="-122"/>
                          <a:ea typeface="微软雅黑" pitchFamily="34" charset="-122"/>
                        </a:rPr>
                        <a:t>60</a:t>
                      </a:r>
                      <a:r>
                        <a:rPr lang="zh-CN" altLang="en-US" sz="1400" b="0" i="0" u="none" strike="noStrike" dirty="0" smtClean="0">
                          <a:solidFill>
                            <a:srgbClr val="000000"/>
                          </a:solidFill>
                          <a:latin typeface="微软雅黑" pitchFamily="34" charset="-122"/>
                          <a:ea typeface="微软雅黑" pitchFamily="34" charset="-122"/>
                        </a:rPr>
                        <a:t>台</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75431">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a:solidFill>
                            <a:srgbClr val="000000"/>
                          </a:solidFill>
                          <a:latin typeface="微软雅黑" pitchFamily="34" charset="-122"/>
                          <a:ea typeface="微软雅黑" pitchFamily="34" charset="-122"/>
                        </a:rPr>
                        <a:t>5500-58C-HI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r>
              <a:tr h="275431">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a:solidFill>
                            <a:srgbClr val="000000"/>
                          </a:solidFill>
                          <a:latin typeface="微软雅黑" pitchFamily="34" charset="-122"/>
                          <a:ea typeface="微软雅黑" pitchFamily="34" charset="-122"/>
                        </a:rPr>
                        <a:t>5500-34C-HI-D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r>
              <a:tr h="275431">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a:solidFill>
                            <a:srgbClr val="000000"/>
                          </a:solidFill>
                          <a:latin typeface="微软雅黑" pitchFamily="34" charset="-122"/>
                          <a:ea typeface="微软雅黑" pitchFamily="34" charset="-122"/>
                        </a:rPr>
                        <a:t>5500-58C-HI-D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r>
              <a:tr h="275431">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smtClean="0">
                          <a:solidFill>
                            <a:srgbClr val="000000"/>
                          </a:solidFill>
                          <a:latin typeface="微软雅黑" pitchFamily="34" charset="-122"/>
                          <a:ea typeface="微软雅黑" pitchFamily="34" charset="-122"/>
                        </a:rPr>
                        <a:t>S5500-34F-HI</a:t>
                      </a:r>
                      <a:endParaRPr lang="zh-CN" altLang="en-US" sz="16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r>
              <a:tr h="275431">
                <a:tc vMerge="1">
                  <a:txBody>
                    <a:bodyPr/>
                    <a:lstStyle/>
                    <a:p>
                      <a:endParaRPr lang="zh-CN" altLang="en-US"/>
                    </a:p>
                  </a:txBody>
                  <a:tcPr/>
                </a:tc>
                <a:tc rowSpan="3">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en-US" sz="1600" b="0" i="0" u="none" strike="noStrike" dirty="0" smtClean="0">
                          <a:solidFill>
                            <a:srgbClr val="000000"/>
                          </a:solidFill>
                          <a:latin typeface="微软雅黑" pitchFamily="34" charset="-122"/>
                          <a:ea typeface="微软雅黑" pitchFamily="34" charset="-122"/>
                        </a:rPr>
                        <a:t>S5820v2</a:t>
                      </a:r>
                      <a:r>
                        <a:rPr lang="zh-CN" altLang="en-US" sz="1600" b="0" i="0" u="none" strike="noStrike" dirty="0">
                          <a:solidFill>
                            <a:srgbClr val="000000"/>
                          </a:solidFill>
                          <a:latin typeface="微软雅黑" pitchFamily="34" charset="-122"/>
                          <a:ea typeface="微软雅黑" pitchFamily="34" charset="-122"/>
                        </a:rPr>
                        <a:t>系列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smtClean="0">
                          <a:solidFill>
                            <a:srgbClr val="000000"/>
                          </a:solidFill>
                          <a:latin typeface="微软雅黑" pitchFamily="34" charset="-122"/>
                          <a:ea typeface="微软雅黑" pitchFamily="34" charset="-122"/>
                        </a:rPr>
                        <a:t>5820V2-52QF/-U</a:t>
                      </a:r>
                      <a:endParaRPr lang="zh-CN" altLang="en-US" sz="16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400" b="0" i="0" u="none" strike="noStrike" dirty="0">
                          <a:solidFill>
                            <a:srgbClr val="000000"/>
                          </a:solidFill>
                          <a:latin typeface="微软雅黑" pitchFamily="34" charset="-122"/>
                          <a:ea typeface="微软雅黑" pitchFamily="34" charset="-122"/>
                        </a:rPr>
                        <a:t>　</a:t>
                      </a:r>
                      <a:r>
                        <a:rPr lang="en-US" altLang="zh-CN" sz="1400" b="0" i="0" u="none" strike="noStrike" dirty="0" smtClean="0">
                          <a:solidFill>
                            <a:srgbClr val="000000"/>
                          </a:solidFill>
                          <a:latin typeface="微软雅黑" pitchFamily="34" charset="-122"/>
                          <a:ea typeface="微软雅黑" pitchFamily="34" charset="-122"/>
                        </a:rPr>
                        <a:t>60</a:t>
                      </a:r>
                      <a:r>
                        <a:rPr lang="zh-CN" altLang="en-US" sz="1400" b="0" i="0" u="none" strike="noStrike" dirty="0" smtClean="0">
                          <a:solidFill>
                            <a:srgbClr val="000000"/>
                          </a:solidFill>
                          <a:latin typeface="微软雅黑" pitchFamily="34" charset="-122"/>
                          <a:ea typeface="微软雅黑" pitchFamily="34" charset="-122"/>
                        </a:rPr>
                        <a:t>台</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275431">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smtClean="0">
                          <a:solidFill>
                            <a:srgbClr val="000000"/>
                          </a:solidFill>
                          <a:latin typeface="微软雅黑" pitchFamily="34" charset="-122"/>
                          <a:ea typeface="微软雅黑" pitchFamily="34" charset="-122"/>
                        </a:rPr>
                        <a:t>5820V2-52Q</a:t>
                      </a:r>
                      <a:endParaRPr lang="zh-CN" altLang="en-US" sz="16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ctr" fontAlgn="ctr"/>
                      <a:r>
                        <a:rPr lang="zh-CN" altLang="en-US" sz="1400" b="0" i="0" u="none" strike="noStrike" dirty="0">
                          <a:solidFill>
                            <a:srgbClr val="000000"/>
                          </a:solidFill>
                          <a:latin typeface="微软雅黑" pitchFamily="34" charset="-122"/>
                          <a:ea typeface="微软雅黑" pitchFamily="34" charset="-122"/>
                        </a:rPr>
                        <a:t>　</a:t>
                      </a:r>
                      <a:r>
                        <a:rPr lang="en-US" altLang="zh-CN" sz="1400" b="0" i="0" u="none" strike="noStrike" dirty="0" smtClean="0">
                          <a:solidFill>
                            <a:srgbClr val="000000"/>
                          </a:solidFill>
                          <a:latin typeface="微软雅黑" pitchFamily="34" charset="-122"/>
                          <a:ea typeface="微软雅黑" pitchFamily="34" charset="-122"/>
                        </a:rPr>
                        <a:t>60</a:t>
                      </a:r>
                      <a:r>
                        <a:rPr lang="zh-CN" altLang="en-US" sz="1400" b="0" i="0" u="none" strike="noStrike" dirty="0" smtClean="0">
                          <a:solidFill>
                            <a:srgbClr val="000000"/>
                          </a:solidFill>
                          <a:latin typeface="微软雅黑" pitchFamily="34" charset="-122"/>
                          <a:ea typeface="微软雅黑" pitchFamily="34" charset="-122"/>
                        </a:rPr>
                        <a:t>台</a:t>
                      </a:r>
                      <a:endParaRPr lang="zh-CN" altLang="en-US" sz="14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480562">
                <a:tc vMerge="1">
                  <a:txBody>
                    <a:bodyPr/>
                    <a:lstStyle/>
                    <a:p>
                      <a:endParaRPr lang="zh-CN" altLang="en-US"/>
                    </a:p>
                  </a:txBody>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algn="l" fontAlgn="ctr"/>
                      <a:r>
                        <a:rPr lang="en-US" sz="1600" b="0" i="0" u="none" strike="noStrike" dirty="0" smtClean="0">
                          <a:solidFill>
                            <a:srgbClr val="000000"/>
                          </a:solidFill>
                          <a:latin typeface="微软雅黑" pitchFamily="34" charset="-122"/>
                          <a:ea typeface="微软雅黑" pitchFamily="34" charset="-122"/>
                        </a:rPr>
                        <a:t>5820V2-54QS-GE</a:t>
                      </a:r>
                      <a:endParaRPr lang="zh-CN" altLang="en-US" sz="16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华文中宋"/>
                          <a:ea typeface="华文细黑"/>
                          <a:cs typeface=""/>
                        </a:defRPr>
                      </a:lvl1pPr>
                      <a:lvl2pPr marL="457200" algn="l" defTabSz="914400" rtl="0" eaLnBrk="1" latinLnBrk="0" hangingPunct="1">
                        <a:defRPr sz="1800" kern="1200">
                          <a:solidFill>
                            <a:schemeClr val="tx1"/>
                          </a:solidFill>
                          <a:latin typeface="华文中宋"/>
                          <a:ea typeface="华文细黑"/>
                          <a:cs typeface=""/>
                        </a:defRPr>
                      </a:lvl2pPr>
                      <a:lvl3pPr marL="914400" algn="l" defTabSz="914400" rtl="0" eaLnBrk="1" latinLnBrk="0" hangingPunct="1">
                        <a:defRPr sz="1800" kern="1200">
                          <a:solidFill>
                            <a:schemeClr val="tx1"/>
                          </a:solidFill>
                          <a:latin typeface="华文中宋"/>
                          <a:ea typeface="华文细黑"/>
                          <a:cs typeface=""/>
                        </a:defRPr>
                      </a:lvl3pPr>
                      <a:lvl4pPr marL="1371600" algn="l" defTabSz="914400" rtl="0" eaLnBrk="1" latinLnBrk="0" hangingPunct="1">
                        <a:defRPr sz="1800" kern="1200">
                          <a:solidFill>
                            <a:schemeClr val="tx1"/>
                          </a:solidFill>
                          <a:latin typeface="华文中宋"/>
                          <a:ea typeface="华文细黑"/>
                          <a:cs typeface=""/>
                        </a:defRPr>
                      </a:lvl4pPr>
                      <a:lvl5pPr marL="1828800" algn="l" defTabSz="914400" rtl="0" eaLnBrk="1" latinLnBrk="0" hangingPunct="1">
                        <a:defRPr sz="1800" kern="1200">
                          <a:solidFill>
                            <a:schemeClr val="tx1"/>
                          </a:solidFill>
                          <a:latin typeface="华文中宋"/>
                          <a:ea typeface="华文细黑"/>
                          <a:cs typeface=""/>
                        </a:defRPr>
                      </a:lvl5pPr>
                      <a:lvl6pPr marL="2286000" algn="l" defTabSz="914400" rtl="0" eaLnBrk="1" latinLnBrk="0" hangingPunct="1">
                        <a:defRPr sz="1800" kern="1200">
                          <a:solidFill>
                            <a:schemeClr val="tx1"/>
                          </a:solidFill>
                          <a:latin typeface="华文中宋"/>
                          <a:ea typeface="华文细黑"/>
                          <a:cs typeface=""/>
                        </a:defRPr>
                      </a:lvl6pPr>
                      <a:lvl7pPr marL="2743200" algn="l" defTabSz="914400" rtl="0" eaLnBrk="1" latinLnBrk="0" hangingPunct="1">
                        <a:defRPr sz="1800" kern="1200">
                          <a:solidFill>
                            <a:schemeClr val="tx1"/>
                          </a:solidFill>
                          <a:latin typeface="华文中宋"/>
                          <a:ea typeface="华文细黑"/>
                          <a:cs typeface=""/>
                        </a:defRPr>
                      </a:lvl7pPr>
                      <a:lvl8pPr marL="3200400" algn="l" defTabSz="914400" rtl="0" eaLnBrk="1" latinLnBrk="0" hangingPunct="1">
                        <a:defRPr sz="1800" kern="1200">
                          <a:solidFill>
                            <a:schemeClr val="tx1"/>
                          </a:solidFill>
                          <a:latin typeface="华文中宋"/>
                          <a:ea typeface="华文细黑"/>
                          <a:cs typeface=""/>
                        </a:defRPr>
                      </a:lvl8pPr>
                      <a:lvl9pPr marL="3657600" algn="l" defTabSz="914400" rtl="0" eaLnBrk="1" latinLnBrk="0" hangingPunct="1">
                        <a:defRPr sz="1800" kern="1200">
                          <a:solidFill>
                            <a:schemeClr val="tx1"/>
                          </a:solidFill>
                          <a:latin typeface="华文中宋"/>
                          <a:ea typeface="华文细黑"/>
                          <a:cs typeface=""/>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latin typeface="微软雅黑" pitchFamily="34" charset="-122"/>
                          <a:ea typeface="微软雅黑" pitchFamily="34" charset="-122"/>
                        </a:rPr>
                        <a:t>   60</a:t>
                      </a:r>
                      <a:r>
                        <a:rPr lang="zh-CN" altLang="en-US" sz="1400" b="0" i="0" u="none" strike="noStrike" dirty="0" smtClean="0">
                          <a:solidFill>
                            <a:srgbClr val="000000"/>
                          </a:solidFill>
                          <a:latin typeface="微软雅黑" pitchFamily="34" charset="-122"/>
                          <a:ea typeface="微软雅黑" pitchFamily="34" charset="-122"/>
                        </a:rPr>
                        <a:t>台</a:t>
                      </a:r>
                      <a:r>
                        <a:rPr lang="en-US" altLang="zh-CN" sz="1400" b="0" i="0" u="none" strike="noStrike" dirty="0" smtClean="0">
                          <a:solidFill>
                            <a:srgbClr val="000000"/>
                          </a:solidFill>
                          <a:latin typeface="微软雅黑" pitchFamily="34" charset="-122"/>
                          <a:ea typeface="微软雅黑" pitchFamily="34" charset="-122"/>
                        </a:rPr>
                        <a:t>,</a:t>
                      </a:r>
                      <a:r>
                        <a:rPr lang="zh-CN" altLang="en-US" sz="1400" b="0" i="0" u="none" strike="noStrike" dirty="0" smtClean="0">
                          <a:solidFill>
                            <a:srgbClr val="000000"/>
                          </a:solidFill>
                          <a:latin typeface="微软雅黑" pitchFamily="34" charset="-122"/>
                          <a:ea typeface="微软雅黑" pitchFamily="34" charset="-122"/>
                        </a:rPr>
                        <a:t>目前只能作为</a:t>
                      </a:r>
                      <a:r>
                        <a:rPr lang="en-US" altLang="zh-CN" sz="1400" b="0" i="0" u="none" strike="noStrike" dirty="0" smtClean="0">
                          <a:solidFill>
                            <a:schemeClr val="tx1"/>
                          </a:solidFill>
                          <a:latin typeface="微软雅黑" pitchFamily="34" charset="-122"/>
                          <a:ea typeface="微软雅黑" pitchFamily="34" charset="-122"/>
                        </a:rPr>
                        <a:t>5820V2-52QF</a:t>
                      </a:r>
                      <a:r>
                        <a:rPr lang="zh-CN" altLang="en-US" sz="1400" b="0" i="0" u="none" strike="noStrike" dirty="0" smtClean="0">
                          <a:solidFill>
                            <a:srgbClr val="000000"/>
                          </a:solidFill>
                          <a:latin typeface="微软雅黑" pitchFamily="34" charset="-122"/>
                          <a:ea typeface="微软雅黑" pitchFamily="34" charset="-122"/>
                        </a:rPr>
                        <a:t>的</a:t>
                      </a:r>
                      <a:r>
                        <a:rPr lang="en-US" altLang="zh-CN" sz="1400" b="0" i="0" u="none" strike="noStrike" dirty="0" smtClean="0">
                          <a:solidFill>
                            <a:srgbClr val="000000"/>
                          </a:solidFill>
                          <a:latin typeface="微软雅黑" pitchFamily="34" charset="-122"/>
                          <a:ea typeface="微软雅黑" pitchFamily="34" charset="-122"/>
                        </a:rPr>
                        <a:t>PE</a:t>
                      </a:r>
                      <a:endParaRPr lang="en-US" sz="14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bl>
          </a:graphicData>
        </a:graphic>
      </p:graphicFrame>
      <p:sp>
        <p:nvSpPr>
          <p:cNvPr id="15" name="TextBox 14"/>
          <p:cNvSpPr txBox="1"/>
          <p:nvPr/>
        </p:nvSpPr>
        <p:spPr>
          <a:xfrm>
            <a:off x="107504" y="5929535"/>
            <a:ext cx="8640960" cy="307777"/>
          </a:xfrm>
          <a:prstGeom prst="rect">
            <a:avLst/>
          </a:prstGeom>
          <a:solidFill>
            <a:srgbClr val="FFFF00"/>
          </a:solidFill>
        </p:spPr>
        <p:txBody>
          <a:bodyPr wrap="square" rtlCol="0">
            <a:spAutoFit/>
          </a:bodyPr>
          <a:lstStyle/>
          <a:p>
            <a:r>
              <a:rPr lang="zh-CN" altLang="en-US" sz="1400" b="1" dirty="0" smtClean="0">
                <a:solidFill>
                  <a:srgbClr val="000000"/>
                </a:solidFill>
                <a:latin typeface="微软雅黑" pitchFamily="34" charset="-122"/>
                <a:ea typeface="微软雅黑" pitchFamily="34" charset="-122"/>
              </a:rPr>
              <a:t>目前仅支持</a:t>
            </a:r>
            <a:r>
              <a:rPr lang="en-US" altLang="zh-CN" sz="1400" b="1" dirty="0" smtClean="0">
                <a:solidFill>
                  <a:srgbClr val="000000"/>
                </a:solidFill>
                <a:latin typeface="微软雅黑" pitchFamily="34" charset="-122"/>
                <a:ea typeface="微软雅黑" pitchFamily="34" charset="-122"/>
              </a:rPr>
              <a:t>10GE</a:t>
            </a:r>
            <a:r>
              <a:rPr lang="zh-CN" altLang="en-US" sz="1400" b="1" dirty="0" smtClean="0">
                <a:solidFill>
                  <a:srgbClr val="000000"/>
                </a:solidFill>
                <a:latin typeface="微软雅黑" pitchFamily="34" charset="-122"/>
                <a:ea typeface="微软雅黑" pitchFamily="34" charset="-122"/>
              </a:rPr>
              <a:t>链路作为控制链路</a:t>
            </a:r>
            <a:r>
              <a:rPr lang="en-US" altLang="zh-CN" sz="1400" b="1" dirty="0" smtClean="0">
                <a:solidFill>
                  <a:srgbClr val="000000"/>
                </a:solidFill>
                <a:latin typeface="微软雅黑" pitchFamily="34" charset="-122"/>
                <a:ea typeface="微软雅黑" pitchFamily="34" charset="-122"/>
              </a:rPr>
              <a:t>(40GE</a:t>
            </a:r>
            <a:r>
              <a:rPr lang="zh-CN" altLang="en-US" sz="1400" b="1" dirty="0" smtClean="0">
                <a:solidFill>
                  <a:srgbClr val="000000"/>
                </a:solidFill>
                <a:latin typeface="微软雅黑" pitchFamily="34" charset="-122"/>
                <a:ea typeface="微软雅黑" pitchFamily="34" charset="-122"/>
              </a:rPr>
              <a:t>口支持</a:t>
            </a:r>
            <a:r>
              <a:rPr lang="en-US" altLang="zh-CN" sz="1400" b="1" dirty="0" smtClean="0">
                <a:solidFill>
                  <a:srgbClr val="000000"/>
                </a:solidFill>
                <a:latin typeface="微软雅黑" pitchFamily="34" charset="-122"/>
                <a:ea typeface="微软雅黑" pitchFamily="34" charset="-122"/>
              </a:rPr>
              <a:t>)</a:t>
            </a:r>
            <a:r>
              <a:rPr lang="zh-CN" altLang="en-US" sz="1400" b="1" dirty="0" smtClean="0">
                <a:solidFill>
                  <a:srgbClr val="000000"/>
                </a:solidFill>
                <a:latin typeface="微软雅黑" pitchFamily="34" charset="-122"/>
                <a:ea typeface="微软雅黑" pitchFamily="34" charset="-122"/>
              </a:rPr>
              <a:t>，不支持千兆口做</a:t>
            </a:r>
            <a:r>
              <a:rPr lang="en-US" altLang="zh-CN" sz="1400" b="1" dirty="0" smtClean="0">
                <a:solidFill>
                  <a:srgbClr val="000000"/>
                </a:solidFill>
                <a:latin typeface="微软雅黑" pitchFamily="34" charset="-122"/>
                <a:ea typeface="微软雅黑" pitchFamily="34" charset="-122"/>
              </a:rPr>
              <a:t>IRF3</a:t>
            </a:r>
            <a:endParaRPr lang="en-US" altLang="zh-CN" sz="1400" b="1" dirty="0">
              <a:solidFill>
                <a:srgbClr val="000000"/>
              </a:solidFill>
              <a:latin typeface="微软雅黑" pitchFamily="34" charset="-122"/>
              <a:ea typeface="微软雅黑" pitchFamily="34" charset="-122"/>
            </a:endParaRPr>
          </a:p>
        </p:txBody>
      </p:sp>
      <p:sp>
        <p:nvSpPr>
          <p:cNvPr id="16" name="标题 5"/>
          <p:cNvSpPr txBox="1">
            <a:spLocks/>
          </p:cNvSpPr>
          <p:nvPr/>
        </p:nvSpPr>
        <p:spPr bwMode="auto">
          <a:xfrm>
            <a:off x="-17815" y="0"/>
            <a:ext cx="72390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rgbClr val="CC0000"/>
                </a:solidFill>
                <a:latin typeface="+mj-lt"/>
                <a:ea typeface="+mj-ea"/>
                <a:cs typeface="+mj-cs"/>
              </a:defRPr>
            </a:lvl1pPr>
            <a:lvl2pPr algn="l" rtl="0" eaLnBrk="1" fontAlgn="base" hangingPunct="1">
              <a:spcBef>
                <a:spcPct val="0"/>
              </a:spcBef>
              <a:spcAft>
                <a:spcPct val="0"/>
              </a:spcAft>
              <a:defRPr sz="3200" b="1">
                <a:solidFill>
                  <a:srgbClr val="CC0000"/>
                </a:solidFill>
                <a:latin typeface="Arial" charset="0"/>
                <a:ea typeface="华文细黑" pitchFamily="2" charset="-122"/>
              </a:defRPr>
            </a:lvl2pPr>
            <a:lvl3pPr algn="l" rtl="0" eaLnBrk="1" fontAlgn="base" hangingPunct="1">
              <a:spcBef>
                <a:spcPct val="0"/>
              </a:spcBef>
              <a:spcAft>
                <a:spcPct val="0"/>
              </a:spcAft>
              <a:defRPr sz="3200" b="1">
                <a:solidFill>
                  <a:srgbClr val="CC0000"/>
                </a:solidFill>
                <a:latin typeface="Arial" charset="0"/>
                <a:ea typeface="华文细黑" pitchFamily="2" charset="-122"/>
              </a:defRPr>
            </a:lvl3pPr>
            <a:lvl4pPr algn="l" rtl="0" eaLnBrk="1" fontAlgn="base" hangingPunct="1">
              <a:spcBef>
                <a:spcPct val="0"/>
              </a:spcBef>
              <a:spcAft>
                <a:spcPct val="0"/>
              </a:spcAft>
              <a:defRPr sz="3200" b="1">
                <a:solidFill>
                  <a:srgbClr val="CC0000"/>
                </a:solidFill>
                <a:latin typeface="Arial" charset="0"/>
                <a:ea typeface="华文细黑" pitchFamily="2" charset="-122"/>
              </a:defRPr>
            </a:lvl4pPr>
            <a:lvl5pPr algn="l" rtl="0" eaLnBrk="1" fontAlgn="base" hangingPunct="1">
              <a:spcBef>
                <a:spcPct val="0"/>
              </a:spcBef>
              <a:spcAft>
                <a:spcPct val="0"/>
              </a:spcAft>
              <a:defRPr sz="3200" b="1">
                <a:solidFill>
                  <a:srgbClr val="CC0000"/>
                </a:solidFill>
                <a:latin typeface="Arial" charset="0"/>
                <a:ea typeface="华文细黑" pitchFamily="2" charset="-122"/>
              </a:defRPr>
            </a:lvl5pPr>
            <a:lvl6pPr marL="457200" algn="l" rtl="0" eaLnBrk="1" fontAlgn="base" hangingPunct="1">
              <a:spcBef>
                <a:spcPct val="0"/>
              </a:spcBef>
              <a:spcAft>
                <a:spcPct val="0"/>
              </a:spcAft>
              <a:defRPr sz="3200" b="1">
                <a:solidFill>
                  <a:srgbClr val="CC0000"/>
                </a:solidFill>
                <a:latin typeface="Arial" charset="0"/>
                <a:ea typeface="华文细黑" pitchFamily="2" charset="-122"/>
              </a:defRPr>
            </a:lvl6pPr>
            <a:lvl7pPr marL="914400" algn="l" rtl="0" eaLnBrk="1" fontAlgn="base" hangingPunct="1">
              <a:spcBef>
                <a:spcPct val="0"/>
              </a:spcBef>
              <a:spcAft>
                <a:spcPct val="0"/>
              </a:spcAft>
              <a:defRPr sz="3200" b="1">
                <a:solidFill>
                  <a:srgbClr val="CC0000"/>
                </a:solidFill>
                <a:latin typeface="Arial" charset="0"/>
                <a:ea typeface="华文细黑" pitchFamily="2" charset="-122"/>
              </a:defRPr>
            </a:lvl7pPr>
            <a:lvl8pPr marL="1371600" algn="l" rtl="0" eaLnBrk="1" fontAlgn="base" hangingPunct="1">
              <a:spcBef>
                <a:spcPct val="0"/>
              </a:spcBef>
              <a:spcAft>
                <a:spcPct val="0"/>
              </a:spcAft>
              <a:defRPr sz="3200" b="1">
                <a:solidFill>
                  <a:srgbClr val="CC0000"/>
                </a:solidFill>
                <a:latin typeface="Arial" charset="0"/>
                <a:ea typeface="华文细黑" pitchFamily="2" charset="-122"/>
              </a:defRPr>
            </a:lvl8pPr>
            <a:lvl9pPr marL="1828800" algn="l" rtl="0" eaLnBrk="1" fontAlgn="base" hangingPunct="1">
              <a:spcBef>
                <a:spcPct val="0"/>
              </a:spcBef>
              <a:spcAft>
                <a:spcPct val="0"/>
              </a:spcAft>
              <a:defRPr sz="3200" b="1">
                <a:solidFill>
                  <a:srgbClr val="CC0000"/>
                </a:solidFill>
                <a:latin typeface="Arial" charset="0"/>
                <a:ea typeface="华文细黑"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CC0000"/>
                </a:solidFill>
                <a:effectLst/>
                <a:uLnTx/>
                <a:uFillTx/>
                <a:latin typeface="Arial"/>
                <a:ea typeface="微软雅黑" pitchFamily="34" charset="-122"/>
              </a:rPr>
              <a:t>H3C IRF3</a:t>
            </a:r>
            <a:r>
              <a:rPr lang="zh-CN" altLang="en-US" kern="0" noProof="0" dirty="0" smtClean="0">
                <a:latin typeface="Arial"/>
                <a:ea typeface="微软雅黑" pitchFamily="34" charset="-122"/>
              </a:rPr>
              <a:t>纵向融合解决方案</a:t>
            </a:r>
            <a:r>
              <a:rPr lang="zh-CN" altLang="en-US" kern="0" dirty="0">
                <a:latin typeface="Arial"/>
                <a:ea typeface="微软雅黑" pitchFamily="34" charset="-122"/>
              </a:rPr>
              <a:t>进展</a:t>
            </a:r>
            <a:endParaRPr kumimoji="0" lang="zh-CN" altLang="en-US" sz="3200" b="1" i="0" u="none" strike="noStrike" kern="0" cap="none" spc="0" normalizeH="0" baseline="0" noProof="0" dirty="0">
              <a:ln>
                <a:noFill/>
              </a:ln>
              <a:solidFill>
                <a:srgbClr val="CC0000"/>
              </a:solidFill>
              <a:effectLst/>
              <a:uLnTx/>
              <a:uFillTx/>
              <a:latin typeface="Arial"/>
              <a:ea typeface="华文细黑"/>
            </a:endParaRPr>
          </a:p>
        </p:txBody>
      </p:sp>
    </p:spTree>
    <p:extLst>
      <p:ext uri="{BB962C8B-B14F-4D97-AF65-F5344CB8AC3E}">
        <p14:creationId xmlns:p14="http://schemas.microsoft.com/office/powerpoint/2010/main" val="4193255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395536" y="332656"/>
            <a:ext cx="8229600" cy="864096"/>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4500" b="0" i="0" u="none" strike="noStrike" kern="1200" cap="none" spc="0" normalizeH="0" baseline="0" noProof="0" dirty="0" smtClean="0">
                <a:ln w="18415" cmpd="sng">
                  <a:solidFill>
                    <a:srgbClr val="C00000"/>
                  </a:solidFill>
                  <a:prstDash val="solid"/>
                </a:ln>
                <a:solidFill>
                  <a:srgbClr val="C00000"/>
                </a:solidFill>
                <a:uLnTx/>
                <a:uFillTx/>
                <a:latin typeface="微软雅黑" pitchFamily="34" charset="-122"/>
                <a:ea typeface="微软雅黑" pitchFamily="34" charset="-122"/>
                <a:cs typeface="+mj-cs"/>
              </a:rPr>
              <a:t>Contents</a:t>
            </a:r>
          </a:p>
        </p:txBody>
      </p:sp>
      <p:sp>
        <p:nvSpPr>
          <p:cNvPr id="70" name="Donut 32"/>
          <p:cNvSpPr>
            <a:spLocks noChangeArrowheads="1"/>
          </p:cNvSpPr>
          <p:nvPr/>
        </p:nvSpPr>
        <p:spPr bwMode="auto">
          <a:xfrm>
            <a:off x="3198516" y="1268760"/>
            <a:ext cx="1008112" cy="936103"/>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rgbClr val="C00000"/>
          </a:solidFill>
          <a:ln>
            <a:solidFill>
              <a:srgbClr val="C00000"/>
            </a:solidFill>
            <a:headEnd/>
            <a:tailEnd/>
          </a:ln>
        </p:spPr>
        <p:style>
          <a:lnRef idx="1">
            <a:schemeClr val="accent2"/>
          </a:lnRef>
          <a:fillRef idx="3">
            <a:schemeClr val="accent2"/>
          </a:fillRef>
          <a:effectRef idx="2">
            <a:schemeClr val="accent2"/>
          </a:effectRef>
          <a:fontRef idx="minor">
            <a:schemeClr val="lt1"/>
          </a:fontRef>
        </p:style>
        <p:txBody>
          <a:bodyPr anchor="ctr"/>
          <a:lstStyle/>
          <a:p>
            <a:pPr algn="ctr" defTabSz="457200">
              <a:defRPr/>
            </a:pPr>
            <a:endParaRPr lang="en-US" dirty="0">
              <a:solidFill>
                <a:prstClr val="black"/>
              </a:solidFill>
              <a:latin typeface=""/>
              <a:ea typeface="ＭＳ Ｐゴシック" pitchFamily="-108" charset="-128"/>
            </a:endParaRPr>
          </a:p>
        </p:txBody>
      </p:sp>
      <p:sp>
        <p:nvSpPr>
          <p:cNvPr id="71" name="Donut 32"/>
          <p:cNvSpPr>
            <a:spLocks noChangeArrowheads="1"/>
          </p:cNvSpPr>
          <p:nvPr/>
        </p:nvSpPr>
        <p:spPr bwMode="auto">
          <a:xfrm>
            <a:off x="3563888" y="2404248"/>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75" name="TextBox 74"/>
          <p:cNvSpPr txBox="1"/>
          <p:nvPr/>
        </p:nvSpPr>
        <p:spPr>
          <a:xfrm>
            <a:off x="4502453" y="4865551"/>
            <a:ext cx="3438762" cy="523220"/>
          </a:xfrm>
          <a:prstGeom prst="rect">
            <a:avLst/>
          </a:prstGeom>
          <a:noFill/>
        </p:spPr>
        <p:txBody>
          <a:bodyPr wrap="none" rtlCol="0">
            <a:spAutoFit/>
          </a:bodyPr>
          <a:lstStyle/>
          <a:p>
            <a:r>
              <a:rPr lang="en-US" altLang="zh-CN" sz="2800" dirty="0">
                <a:ln w="18415" cmpd="sng">
                  <a:solidFill>
                    <a:srgbClr val="C00000"/>
                  </a:solidFill>
                  <a:prstDash val="solid"/>
                </a:ln>
                <a:solidFill>
                  <a:srgbClr val="C00000"/>
                </a:solidFill>
                <a:latin typeface="微软雅黑" pitchFamily="34" charset="-122"/>
                <a:ea typeface="微软雅黑" pitchFamily="34" charset="-122"/>
              </a:rPr>
              <a:t>IRF3</a:t>
            </a:r>
            <a:r>
              <a:rPr lang="zh-CN" altLang="en-US" sz="2800" dirty="0">
                <a:ln w="18415" cmpd="sng">
                  <a:solidFill>
                    <a:srgbClr val="C00000"/>
                  </a:solidFill>
                  <a:prstDash val="solid"/>
                </a:ln>
                <a:solidFill>
                  <a:srgbClr val="C00000"/>
                </a:solidFill>
                <a:latin typeface="微软雅黑" pitchFamily="34" charset="-122"/>
                <a:ea typeface="微软雅黑" pitchFamily="34" charset="-122"/>
              </a:rPr>
              <a:t>竞争分析及答疑</a:t>
            </a:r>
          </a:p>
        </p:txBody>
      </p:sp>
      <p:sp>
        <p:nvSpPr>
          <p:cNvPr id="76" name="TextBox 75"/>
          <p:cNvSpPr txBox="1"/>
          <p:nvPr/>
        </p:nvSpPr>
        <p:spPr>
          <a:xfrm>
            <a:off x="4839831" y="3667061"/>
            <a:ext cx="4156907"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典型组网及最佳实践</a:t>
            </a:r>
          </a:p>
        </p:txBody>
      </p:sp>
      <p:sp>
        <p:nvSpPr>
          <p:cNvPr id="77" name="TextBox 76"/>
          <p:cNvSpPr txBox="1"/>
          <p:nvPr/>
        </p:nvSpPr>
        <p:spPr>
          <a:xfrm>
            <a:off x="4516647" y="1491139"/>
            <a:ext cx="3079689"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的前世与今生</a:t>
            </a:r>
          </a:p>
        </p:txBody>
      </p:sp>
      <p:sp>
        <p:nvSpPr>
          <p:cNvPr id="78" name="TextBox 77"/>
          <p:cNvSpPr txBox="1"/>
          <p:nvPr/>
        </p:nvSpPr>
        <p:spPr>
          <a:xfrm>
            <a:off x="4899581" y="2516902"/>
            <a:ext cx="2361544" cy="523220"/>
          </a:xfrm>
          <a:prstGeom prst="rect">
            <a:avLst/>
          </a:prstGeom>
          <a:noFill/>
        </p:spPr>
        <p:txBody>
          <a:bodyPr wrap="none" rtlCol="0">
            <a:spAutoFit/>
          </a:bodyPr>
          <a:lstStyle/>
          <a:p>
            <a:r>
              <a:rPr lang="en-US" altLang="zh-CN" sz="2800" dirty="0">
                <a:ln w="18415" cmpd="sng">
                  <a:solidFill>
                    <a:schemeClr val="tx1"/>
                  </a:solidFill>
                  <a:prstDash val="solid"/>
                </a:ln>
                <a:latin typeface="微软雅黑" pitchFamily="34" charset="-122"/>
                <a:ea typeface="微软雅黑" pitchFamily="34" charset="-122"/>
              </a:rPr>
              <a:t>IRF3</a:t>
            </a:r>
            <a:r>
              <a:rPr lang="zh-CN" altLang="en-US" sz="2800" dirty="0">
                <a:ln w="18415" cmpd="sng">
                  <a:solidFill>
                    <a:schemeClr val="tx1"/>
                  </a:solidFill>
                  <a:prstDash val="solid"/>
                </a:ln>
                <a:latin typeface="微软雅黑" pitchFamily="34" charset="-122"/>
                <a:ea typeface="微软雅黑" pitchFamily="34" charset="-122"/>
              </a:rPr>
              <a:t>技术原理</a:t>
            </a:r>
          </a:p>
        </p:txBody>
      </p:sp>
      <p:sp>
        <p:nvSpPr>
          <p:cNvPr id="79" name="Freeform 36"/>
          <p:cNvSpPr>
            <a:spLocks/>
          </p:cNvSpPr>
          <p:nvPr/>
        </p:nvSpPr>
        <p:spPr bwMode="auto">
          <a:xfrm>
            <a:off x="4040519" y="2832962"/>
            <a:ext cx="128403" cy="235997"/>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0" name="Freeform 37"/>
          <p:cNvSpPr>
            <a:spLocks/>
          </p:cNvSpPr>
          <p:nvPr/>
        </p:nvSpPr>
        <p:spPr bwMode="auto">
          <a:xfrm>
            <a:off x="4227572" y="2756552"/>
            <a:ext cx="128403" cy="312408"/>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1" name="Freeform 37"/>
          <p:cNvSpPr>
            <a:spLocks/>
          </p:cNvSpPr>
          <p:nvPr/>
        </p:nvSpPr>
        <p:spPr bwMode="auto">
          <a:xfrm>
            <a:off x="3847450" y="2582035"/>
            <a:ext cx="138994" cy="486924"/>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25" name="云形 24"/>
          <p:cNvSpPr/>
          <p:nvPr/>
        </p:nvSpPr>
        <p:spPr>
          <a:xfrm>
            <a:off x="3491880" y="4959198"/>
            <a:ext cx="561906" cy="325370"/>
          </a:xfrm>
          <a:prstGeom prst="cloud">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0" descr="S5000"/>
          <p:cNvPicPr>
            <a:picLocks noChangeAspect="1" noChangeArrowheads="1"/>
          </p:cNvPicPr>
          <p:nvPr/>
        </p:nvPicPr>
        <p:blipFill>
          <a:blip r:embed="rId3" cstate="print">
            <a:duotone>
              <a:prstClr val="black"/>
              <a:schemeClr val="bg1">
                <a:lumMod val="95000"/>
                <a:tint val="45000"/>
                <a:satMod val="400000"/>
              </a:schemeClr>
            </a:duotone>
          </a:blip>
          <a:srcRect/>
          <a:stretch>
            <a:fillRect/>
          </a:stretch>
        </p:blipFill>
        <p:spPr bwMode="auto">
          <a:xfrm>
            <a:off x="3420147" y="1556792"/>
            <a:ext cx="602744" cy="421035"/>
          </a:xfrm>
          <a:prstGeom prst="rect">
            <a:avLst/>
          </a:prstGeom>
          <a:noFill/>
        </p:spPr>
      </p:pic>
      <p:pic>
        <p:nvPicPr>
          <p:cNvPr id="19" name="Picture 9" descr="SecBlade AFC模块(具象)"/>
          <p:cNvPicPr>
            <a:picLocks noChangeAspect="1" noChangeArrowheads="1"/>
          </p:cNvPicPr>
          <p:nvPr/>
        </p:nvPicPr>
        <p:blipFill>
          <a:blip r:embed="rId4" cstate="print">
            <a:grayscl/>
          </a:blip>
          <a:srcRect/>
          <a:stretch>
            <a:fillRect/>
          </a:stretch>
        </p:blipFill>
        <p:spPr bwMode="auto">
          <a:xfrm>
            <a:off x="3708580" y="3772400"/>
            <a:ext cx="706041" cy="446776"/>
          </a:xfrm>
          <a:prstGeom prst="rect">
            <a:avLst/>
          </a:prstGeom>
          <a:noFill/>
        </p:spPr>
      </p:pic>
      <p:grpSp>
        <p:nvGrpSpPr>
          <p:cNvPr id="50" name="组合 49"/>
          <p:cNvGrpSpPr/>
          <p:nvPr/>
        </p:nvGrpSpPr>
        <p:grpSpPr>
          <a:xfrm>
            <a:off x="539552" y="2636763"/>
            <a:ext cx="2393950" cy="1584325"/>
            <a:chOff x="755576" y="2352675"/>
            <a:chExt cx="2393950" cy="1584325"/>
          </a:xfrm>
        </p:grpSpPr>
        <p:grpSp>
          <p:nvGrpSpPr>
            <p:cNvPr id="21" name="Group 30"/>
            <p:cNvGrpSpPr>
              <a:grpSpLocks/>
            </p:cNvGrpSpPr>
            <p:nvPr/>
          </p:nvGrpSpPr>
          <p:grpSpPr bwMode="auto">
            <a:xfrm>
              <a:off x="755576" y="2497138"/>
              <a:ext cx="2376487" cy="1439862"/>
              <a:chOff x="4263" y="2363"/>
              <a:chExt cx="931" cy="1042"/>
            </a:xfrm>
          </p:grpSpPr>
          <p:grpSp>
            <p:nvGrpSpPr>
              <p:cNvPr id="22" name="Group 31"/>
              <p:cNvGrpSpPr>
                <a:grpSpLocks/>
              </p:cNvGrpSpPr>
              <p:nvPr/>
            </p:nvGrpSpPr>
            <p:grpSpPr bwMode="auto">
              <a:xfrm>
                <a:off x="4263" y="2387"/>
                <a:ext cx="903" cy="1018"/>
                <a:chOff x="1383" y="460"/>
                <a:chExt cx="744" cy="924"/>
              </a:xfrm>
            </p:grpSpPr>
            <p:pic>
              <p:nvPicPr>
                <p:cNvPr id="27" name="Picture 32" descr="中继器"/>
                <p:cNvPicPr>
                  <a:picLocks noChangeAspect="1" noChangeArrowheads="1"/>
                </p:cNvPicPr>
                <p:nvPr/>
              </p:nvPicPr>
              <p:blipFill>
                <a:blip r:embed="rId5" cstate="print"/>
                <a:srcRect/>
                <a:stretch>
                  <a:fillRect/>
                </a:stretch>
              </p:blipFill>
              <p:spPr bwMode="auto">
                <a:xfrm>
                  <a:off x="1383" y="550"/>
                  <a:ext cx="743" cy="834"/>
                </a:xfrm>
                <a:prstGeom prst="rect">
                  <a:avLst/>
                </a:prstGeom>
                <a:noFill/>
                <a:ln w="9525">
                  <a:noFill/>
                  <a:miter lim="800000"/>
                  <a:headEnd/>
                  <a:tailEnd/>
                </a:ln>
              </p:spPr>
            </p:pic>
            <p:pic>
              <p:nvPicPr>
                <p:cNvPr id="28" name="Picture 33" descr="通用交换机"/>
                <p:cNvPicPr>
                  <a:picLocks noChangeAspect="1" noChangeArrowheads="1"/>
                </p:cNvPicPr>
                <p:nvPr/>
              </p:nvPicPr>
              <p:blipFill>
                <a:blip r:embed="rId6" cstate="print"/>
                <a:srcRect/>
                <a:stretch>
                  <a:fillRect/>
                </a:stretch>
              </p:blipFill>
              <p:spPr bwMode="auto">
                <a:xfrm>
                  <a:off x="1383" y="460"/>
                  <a:ext cx="744" cy="539"/>
                </a:xfrm>
                <a:prstGeom prst="rect">
                  <a:avLst/>
                </a:prstGeom>
                <a:noFill/>
                <a:ln w="9525">
                  <a:noFill/>
                  <a:miter lim="800000"/>
                  <a:headEnd/>
                  <a:tailEnd/>
                </a:ln>
              </p:spPr>
            </p:pic>
          </p:grpSp>
          <p:sp>
            <p:nvSpPr>
              <p:cNvPr id="26" name="Freeform 34"/>
              <p:cNvSpPr>
                <a:spLocks/>
              </p:cNvSpPr>
              <p:nvPr/>
            </p:nvSpPr>
            <p:spPr bwMode="auto">
              <a:xfrm>
                <a:off x="4264" y="2363"/>
                <a:ext cx="930" cy="1042"/>
              </a:xfrm>
              <a:custGeom>
                <a:avLst/>
                <a:gdLst>
                  <a:gd name="T0" fmla="*/ 0 w 952"/>
                  <a:gd name="T1" fmla="*/ 234 h 1066"/>
                  <a:gd name="T2" fmla="*/ 444 w 952"/>
                  <a:gd name="T3" fmla="*/ 0 h 1066"/>
                  <a:gd name="T4" fmla="*/ 888 w 952"/>
                  <a:gd name="T5" fmla="*/ 234 h 1066"/>
                  <a:gd name="T6" fmla="*/ 888 w 952"/>
                  <a:gd name="T7" fmla="*/ 763 h 1066"/>
                  <a:gd name="T8" fmla="*/ 423 w 952"/>
                  <a:gd name="T9" fmla="*/ 996 h 1066"/>
                  <a:gd name="T10" fmla="*/ 0 w 952"/>
                  <a:gd name="T11" fmla="*/ 763 h 1066"/>
                  <a:gd name="T12" fmla="*/ 0 w 952"/>
                  <a:gd name="T13" fmla="*/ 234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cap="flat" cmpd="sng">
                <a:solidFill>
                  <a:srgbClr val="C0C0C0"/>
                </a:solidFill>
                <a:prstDash val="solid"/>
                <a:round/>
                <a:headEnd type="none" w="med" len="med"/>
                <a:tailEnd type="none" w="med" len="med"/>
              </a:ln>
            </p:spPr>
            <p:txBody>
              <a:bodyPr/>
              <a:lstStyle/>
              <a:p>
                <a:pPr algn="ctr" fontAlgn="base">
                  <a:spcBef>
                    <a:spcPct val="0"/>
                  </a:spcBef>
                  <a:spcAft>
                    <a:spcPct val="0"/>
                  </a:spcAft>
                </a:pPr>
                <a:endParaRPr lang="zh-CN" altLang="en-US">
                  <a:solidFill>
                    <a:srgbClr val="000000"/>
                  </a:solidFill>
                  <a:latin typeface="Arial" charset="0"/>
                </a:endParaRPr>
              </a:p>
            </p:txBody>
          </p:sp>
        </p:grpSp>
        <p:grpSp>
          <p:nvGrpSpPr>
            <p:cNvPr id="29" name="Group 445"/>
            <p:cNvGrpSpPr>
              <a:grpSpLocks/>
            </p:cNvGrpSpPr>
            <p:nvPr/>
          </p:nvGrpSpPr>
          <p:grpSpPr bwMode="auto">
            <a:xfrm>
              <a:off x="1276276" y="2352675"/>
              <a:ext cx="576262" cy="576263"/>
              <a:chOff x="1768" y="187"/>
              <a:chExt cx="2860" cy="2807"/>
            </a:xfrm>
          </p:grpSpPr>
          <p:pic>
            <p:nvPicPr>
              <p:cNvPr id="30"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1"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32"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33" name="Group 445"/>
            <p:cNvGrpSpPr>
              <a:grpSpLocks/>
            </p:cNvGrpSpPr>
            <p:nvPr/>
          </p:nvGrpSpPr>
          <p:grpSpPr bwMode="auto">
            <a:xfrm>
              <a:off x="2068438" y="2352675"/>
              <a:ext cx="576263" cy="576263"/>
              <a:chOff x="1768" y="187"/>
              <a:chExt cx="2860" cy="2807"/>
            </a:xfrm>
          </p:grpSpPr>
          <p:pic>
            <p:nvPicPr>
              <p:cNvPr id="34"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5"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36"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37" name="Group 445"/>
            <p:cNvGrpSpPr>
              <a:grpSpLocks/>
            </p:cNvGrpSpPr>
            <p:nvPr/>
          </p:nvGrpSpPr>
          <p:grpSpPr bwMode="auto">
            <a:xfrm>
              <a:off x="809551" y="3360738"/>
              <a:ext cx="574675" cy="576262"/>
              <a:chOff x="1768" y="187"/>
              <a:chExt cx="2860" cy="2807"/>
            </a:xfrm>
          </p:grpSpPr>
          <p:pic>
            <p:nvPicPr>
              <p:cNvPr id="38"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39"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40"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41" name="Group 445"/>
            <p:cNvGrpSpPr>
              <a:grpSpLocks/>
            </p:cNvGrpSpPr>
            <p:nvPr/>
          </p:nvGrpSpPr>
          <p:grpSpPr bwMode="auto">
            <a:xfrm>
              <a:off x="2573263" y="3360738"/>
              <a:ext cx="576263" cy="576262"/>
              <a:chOff x="1768" y="187"/>
              <a:chExt cx="2860" cy="2807"/>
            </a:xfrm>
          </p:grpSpPr>
          <p:pic>
            <p:nvPicPr>
              <p:cNvPr id="42" name="Picture 44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43" name="Picture 44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44" name="Picture 44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cxnSp>
          <p:nvCxnSpPr>
            <p:cNvPr id="45" name="直接连接符 44"/>
            <p:cNvCxnSpPr/>
            <p:nvPr/>
          </p:nvCxnSpPr>
          <p:spPr>
            <a:xfrm>
              <a:off x="1852538" y="2640013"/>
              <a:ext cx="2159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096888" y="2865438"/>
              <a:ext cx="468313" cy="495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204838" y="2865438"/>
              <a:ext cx="1152525" cy="531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2357363" y="2928938"/>
              <a:ext cx="503238" cy="431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1565201" y="2865438"/>
              <a:ext cx="1008062" cy="641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Donut 32"/>
          <p:cNvSpPr>
            <a:spLocks noChangeArrowheads="1"/>
          </p:cNvSpPr>
          <p:nvPr/>
        </p:nvSpPr>
        <p:spPr bwMode="auto">
          <a:xfrm>
            <a:off x="3564564" y="3556376"/>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
        <p:nvSpPr>
          <p:cNvPr id="52" name="Donut 32"/>
          <p:cNvSpPr>
            <a:spLocks noChangeArrowheads="1"/>
          </p:cNvSpPr>
          <p:nvPr/>
        </p:nvSpPr>
        <p:spPr bwMode="auto">
          <a:xfrm>
            <a:off x="3275856" y="4708504"/>
            <a:ext cx="999230" cy="88073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solidFill>
            <a:schemeClr val="tx2"/>
          </a:solidFill>
          <a:ln>
            <a:solidFill>
              <a:schemeClr val="tx2"/>
            </a:solidFill>
            <a:headEnd/>
            <a:tailEnd/>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black"/>
              </a:solidFill>
              <a:latin typeface="Calibri"/>
              <a:ea typeface="ＭＳ Ｐゴシック" pitchFamily="-108" charset="-128"/>
            </a:endParaRPr>
          </a:p>
        </p:txBody>
      </p:sp>
    </p:spTree>
    <p:extLst>
      <p:ext uri="{BB962C8B-B14F-4D97-AF65-F5344CB8AC3E}">
        <p14:creationId xmlns:p14="http://schemas.microsoft.com/office/powerpoint/2010/main" val="189083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0" y="-27384"/>
            <a:ext cx="8064500" cy="584775"/>
          </a:xfrm>
          <a:prstGeom prst="rect">
            <a:avLst/>
          </a:prstGeom>
          <a:noFill/>
          <a:ln w="9525" algn="ctr">
            <a:noFill/>
            <a:miter lim="800000"/>
            <a:headEnd/>
            <a:tailEnd/>
          </a:ln>
        </p:spPr>
        <p:txBody>
          <a:bodyPr>
            <a:spAutoFit/>
          </a:bodyPr>
          <a:lstStyle/>
          <a:p>
            <a:pPr>
              <a:spcBef>
                <a:spcPct val="0"/>
              </a:spcBef>
            </a:pPr>
            <a:r>
              <a:rPr lang="zh-CN" altLang="en-US" sz="3200" b="1" dirty="0" smtClean="0">
                <a:solidFill>
                  <a:srgbClr val="C00000"/>
                </a:solidFill>
                <a:latin typeface="微软雅黑" pitchFamily="34" charset="-122"/>
                <a:ea typeface="微软雅黑" pitchFamily="34" charset="-122"/>
                <a:cs typeface="+mj-cs"/>
              </a:rPr>
              <a:t>总体竞争情况</a:t>
            </a:r>
            <a:endParaRPr lang="zh-CN" altLang="en-US" sz="3200" b="1" dirty="0">
              <a:solidFill>
                <a:srgbClr val="C00000"/>
              </a:solidFill>
              <a:latin typeface="微软雅黑" pitchFamily="34" charset="-122"/>
              <a:ea typeface="微软雅黑" pitchFamily="34" charset="-122"/>
              <a:cs typeface="+mj-cs"/>
            </a:endParaRPr>
          </a:p>
        </p:txBody>
      </p:sp>
      <p:graphicFrame>
        <p:nvGraphicFramePr>
          <p:cNvPr id="84" name="表格 83"/>
          <p:cNvGraphicFramePr>
            <a:graphicFrameLocks noGrp="1"/>
          </p:cNvGraphicFramePr>
          <p:nvPr>
            <p:extLst>
              <p:ext uri="{D42A27DB-BD31-4B8C-83A1-F6EECF244321}">
                <p14:modId xmlns:p14="http://schemas.microsoft.com/office/powerpoint/2010/main" val="3255610522"/>
              </p:ext>
            </p:extLst>
          </p:nvPr>
        </p:nvGraphicFramePr>
        <p:xfrm>
          <a:off x="971600" y="2420888"/>
          <a:ext cx="6768752" cy="2592287"/>
        </p:xfrm>
        <a:graphic>
          <a:graphicData uri="http://schemas.openxmlformats.org/drawingml/2006/table">
            <a:tbl>
              <a:tblPr/>
              <a:tblGrid>
                <a:gridCol w="1386066"/>
                <a:gridCol w="2664158"/>
                <a:gridCol w="2718528"/>
              </a:tblGrid>
              <a:tr h="324051">
                <a:tc>
                  <a:txBody>
                    <a:bodyPr/>
                    <a:lstStyle/>
                    <a:p>
                      <a:pPr algn="ctr" fontAlgn="ctr"/>
                      <a:r>
                        <a:rPr lang="zh-CN" altLang="en-US" sz="1600" b="1" i="0" u="none" strike="noStrike" dirty="0">
                          <a:solidFill>
                            <a:srgbClr val="FFFFFF"/>
                          </a:solidFill>
                          <a:latin typeface="微软雅黑" pitchFamily="34" charset="-122"/>
                          <a:ea typeface="微软雅黑" pitchFamily="34" charset="-122"/>
                        </a:rPr>
                        <a:t>对比项</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en-US" sz="1600" b="1" i="0" u="none" strike="noStrike" dirty="0" smtClean="0">
                          <a:solidFill>
                            <a:srgbClr val="FFFFFF"/>
                          </a:solidFill>
                          <a:latin typeface="微软雅黑" pitchFamily="34" charset="-122"/>
                          <a:ea typeface="微软雅黑" pitchFamily="34" charset="-122"/>
                        </a:rPr>
                        <a:t>IRF3</a:t>
                      </a:r>
                      <a:endParaRPr lang="en-US" sz="16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en-US" sz="1600" b="1" i="0" u="none" strike="noStrike" dirty="0" smtClean="0">
                          <a:solidFill>
                            <a:srgbClr val="FFFFFF"/>
                          </a:solidFill>
                          <a:latin typeface="微软雅黑" pitchFamily="34" charset="-122"/>
                          <a:ea typeface="微软雅黑" pitchFamily="34" charset="-122"/>
                        </a:rPr>
                        <a:t>FEX</a:t>
                      </a:r>
                      <a:endParaRPr lang="en-US" sz="16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526538">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方案</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en-US" altLang="zh-CN" sz="1400" b="1" i="0" u="none" strike="noStrike" dirty="0" smtClean="0">
                          <a:solidFill>
                            <a:srgbClr val="FFFFFF"/>
                          </a:solidFill>
                          <a:latin typeface="微软雅黑" pitchFamily="34" charset="-122"/>
                          <a:ea typeface="微软雅黑" pitchFamily="34" charset="-122"/>
                        </a:rPr>
                        <a:t>125-X/105+58V2/55HI/51HI</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en-US" altLang="zh-CN" sz="1400" b="1" i="0" u="none" strike="noStrike" dirty="0" smtClean="0">
                          <a:solidFill>
                            <a:srgbClr val="FFFFFF"/>
                          </a:solidFill>
                          <a:latin typeface="微软雅黑" pitchFamily="34" charset="-122"/>
                          <a:ea typeface="微软雅黑" pitchFamily="34" charset="-122"/>
                        </a:rPr>
                        <a:t>N7K/N6K/N5K+N2K</a:t>
                      </a:r>
                    </a:p>
                    <a:p>
                      <a:pPr algn="ctr" fontAlgn="ctr"/>
                      <a:r>
                        <a:rPr lang="en-US" altLang="zh-CN" sz="1400" b="1" i="0" u="none" strike="noStrike" dirty="0" smtClean="0">
                          <a:solidFill>
                            <a:srgbClr val="FFFFFF"/>
                          </a:solidFill>
                          <a:latin typeface="微软雅黑" pitchFamily="34" charset="-122"/>
                          <a:ea typeface="微软雅黑" pitchFamily="34" charset="-122"/>
                        </a:rPr>
                        <a:t>N95+N93</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472549">
                <a:tc>
                  <a:txBody>
                    <a:bodyPr/>
                    <a:lstStyle/>
                    <a:p>
                      <a:pPr algn="ctr" fontAlgn="ctr"/>
                      <a:r>
                        <a:rPr lang="en-US" altLang="zh-CN" sz="1400" b="1" i="0" u="none" strike="noStrike" dirty="0" smtClean="0">
                          <a:solidFill>
                            <a:srgbClr val="FFFFFF"/>
                          </a:solidFill>
                          <a:latin typeface="微软雅黑" pitchFamily="34" charset="-122"/>
                          <a:ea typeface="微软雅黑" pitchFamily="34" charset="-122"/>
                        </a:rPr>
                        <a:t>PE</a:t>
                      </a:r>
                      <a:r>
                        <a:rPr lang="zh-CN" altLang="en-US" sz="1400" b="1" i="0" u="none" strike="noStrike" dirty="0" smtClean="0">
                          <a:solidFill>
                            <a:srgbClr val="FFFFFF"/>
                          </a:solidFill>
                          <a:latin typeface="微软雅黑" pitchFamily="34" charset="-122"/>
                          <a:ea typeface="微软雅黑" pitchFamily="34" charset="-122"/>
                        </a:rPr>
                        <a:t>本地转发</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支持</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不支持</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472549">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三层特性</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完善</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弱</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472549">
                <a:tc>
                  <a:txBody>
                    <a:bodyPr/>
                    <a:lstStyle/>
                    <a:p>
                      <a:pPr algn="ctr" fontAlgn="ctr"/>
                      <a:r>
                        <a:rPr lang="en-US" altLang="zh-CN" sz="1400" b="1" i="0" u="none" strike="noStrike" dirty="0" smtClean="0">
                          <a:solidFill>
                            <a:srgbClr val="FFFFFF"/>
                          </a:solidFill>
                          <a:latin typeface="微软雅黑" pitchFamily="34" charset="-122"/>
                          <a:ea typeface="微软雅黑" pitchFamily="34" charset="-122"/>
                        </a:rPr>
                        <a:t>PE</a:t>
                      </a:r>
                      <a:r>
                        <a:rPr lang="zh-CN" altLang="en-US" sz="1400" b="1" i="0" u="none" strike="noStrike" dirty="0" smtClean="0">
                          <a:solidFill>
                            <a:srgbClr val="FFFFFF"/>
                          </a:solidFill>
                          <a:latin typeface="微软雅黑" pitchFamily="34" charset="-122"/>
                          <a:ea typeface="微软雅黑" pitchFamily="34" charset="-122"/>
                        </a:rPr>
                        <a:t>支持数量</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高</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低</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324051">
                <a:tc>
                  <a:txBody>
                    <a:bodyPr/>
                    <a:lstStyle/>
                    <a:p>
                      <a:pPr algn="ctr" fontAlgn="ctr"/>
                      <a:r>
                        <a:rPr lang="zh-CN" altLang="en-US" sz="1400" b="1" i="0" u="none" strike="noStrike" dirty="0" smtClean="0">
                          <a:solidFill>
                            <a:srgbClr val="FFFFFF"/>
                          </a:solidFill>
                          <a:latin typeface="微软雅黑" pitchFamily="34" charset="-122"/>
                          <a:ea typeface="微软雅黑" pitchFamily="34" charset="-122"/>
                        </a:rPr>
                        <a:t>对万兆二层支持</a:t>
                      </a:r>
                      <a:endParaRPr lang="zh-CN" altLang="en-US" sz="14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marL="0" algn="ctr" defTabSz="914400" rtl="0" eaLnBrk="1" fontAlgn="ctr" latinLnBrk="0" hangingPunct="1"/>
                      <a:r>
                        <a:rPr lang="zh-CN" altLang="en-US" sz="1400" b="1" i="0" u="none" strike="noStrike" kern="1200" dirty="0" smtClean="0">
                          <a:solidFill>
                            <a:srgbClr val="FFFFFF"/>
                          </a:solidFill>
                          <a:latin typeface="微软雅黑" pitchFamily="34" charset="-122"/>
                          <a:ea typeface="微软雅黑" pitchFamily="34" charset="-122"/>
                          <a:cs typeface="+mn-cs"/>
                        </a:rPr>
                        <a:t>规划</a:t>
                      </a:r>
                      <a:endParaRPr lang="en-US" altLang="zh-CN" sz="1400" b="1" i="0" u="none" strike="noStrike" kern="1200" dirty="0">
                        <a:solidFill>
                          <a:srgbClr val="FFFFFF"/>
                        </a:solidFill>
                        <a:latin typeface="微软雅黑" pitchFamily="34" charset="-122"/>
                        <a:ea typeface="微软雅黑" pitchFamily="34" charset="-122"/>
                        <a:cs typeface="+mn-cs"/>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marL="0" algn="ctr" defTabSz="914400" rtl="0" eaLnBrk="1" fontAlgn="ctr" latinLnBrk="0" hangingPunct="1"/>
                      <a:r>
                        <a:rPr lang="zh-CN" altLang="en-US" sz="1400" b="1" i="0" u="none" strike="noStrike" kern="1200" dirty="0" smtClean="0">
                          <a:solidFill>
                            <a:srgbClr val="FFFFFF"/>
                          </a:solidFill>
                          <a:latin typeface="微软雅黑" pitchFamily="34" charset="-122"/>
                          <a:ea typeface="微软雅黑" pitchFamily="34" charset="-122"/>
                          <a:cs typeface="+mn-cs"/>
                        </a:rPr>
                        <a:t>成熟</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bl>
          </a:graphicData>
        </a:graphic>
      </p:graphicFrame>
      <p:sp>
        <p:nvSpPr>
          <p:cNvPr id="85" name="Text Box 9"/>
          <p:cNvSpPr txBox="1">
            <a:spLocks noChangeArrowheads="1"/>
          </p:cNvSpPr>
          <p:nvPr/>
        </p:nvSpPr>
        <p:spPr bwMode="auto">
          <a:xfrm>
            <a:off x="0" y="692696"/>
            <a:ext cx="9144000" cy="1200329"/>
          </a:xfrm>
          <a:prstGeom prst="rect">
            <a:avLst/>
          </a:prstGeom>
          <a:solidFill>
            <a:schemeClr val="accent1">
              <a:lumMod val="75000"/>
            </a:schemeClr>
          </a:solidFill>
          <a:ln w="9525" algn="ctr">
            <a:noFill/>
            <a:miter lim="800000"/>
            <a:headEnd/>
            <a:tailEnd/>
          </a:ln>
        </p:spPr>
        <p:txBody>
          <a:bodyPr wrap="square">
            <a:spAutoFit/>
          </a:bodyPr>
          <a:lstStyle/>
          <a:p>
            <a:pPr>
              <a:lnSpc>
                <a:spcPct val="150000"/>
              </a:lnSpc>
              <a:spcBef>
                <a:spcPct val="0"/>
              </a:spcBef>
              <a:buClrTx/>
              <a:buSzTx/>
              <a:defRPr/>
            </a:pPr>
            <a:r>
              <a:rPr kumimoji="1" lang="zh-CN" altLang="en-US" sz="1600" b="1" dirty="0" smtClean="0">
                <a:solidFill>
                  <a:schemeClr val="bg1"/>
                </a:solidFill>
                <a:latin typeface="微软雅黑" pitchFamily="34" charset="-122"/>
                <a:ea typeface="微软雅黑" pitchFamily="34" charset="-122"/>
              </a:rPr>
              <a:t>     友商中只有思科在</a:t>
            </a:r>
            <a:r>
              <a:rPr kumimoji="1" lang="en-US" altLang="zh-CN" sz="1600" b="1" dirty="0" smtClean="0">
                <a:solidFill>
                  <a:schemeClr val="bg1"/>
                </a:solidFill>
                <a:latin typeface="微软雅黑" pitchFamily="34" charset="-122"/>
                <a:ea typeface="微软雅黑" pitchFamily="34" charset="-122"/>
              </a:rPr>
              <a:t>Nexus</a:t>
            </a:r>
            <a:r>
              <a:rPr kumimoji="1" lang="zh-CN" altLang="en-US" sz="1600" b="1" dirty="0" smtClean="0">
                <a:solidFill>
                  <a:schemeClr val="bg1"/>
                </a:solidFill>
                <a:latin typeface="微软雅黑" pitchFamily="34" charset="-122"/>
                <a:ea typeface="微软雅黑" pitchFamily="34" charset="-122"/>
              </a:rPr>
              <a:t>系列产品中推出的</a:t>
            </a:r>
            <a:r>
              <a:rPr kumimoji="1" lang="en-US" altLang="zh-CN" sz="1600" b="1" dirty="0" smtClean="0">
                <a:solidFill>
                  <a:schemeClr val="bg1"/>
                </a:solidFill>
                <a:latin typeface="微软雅黑" pitchFamily="34" charset="-122"/>
                <a:ea typeface="微软雅黑" pitchFamily="34" charset="-122"/>
              </a:rPr>
              <a:t>FEX</a:t>
            </a:r>
            <a:r>
              <a:rPr kumimoji="1" lang="zh-CN" altLang="en-US" sz="1600" b="1" dirty="0" smtClean="0">
                <a:solidFill>
                  <a:schemeClr val="bg1"/>
                </a:solidFill>
                <a:latin typeface="微软雅黑" pitchFamily="34" charset="-122"/>
                <a:ea typeface="微软雅黑" pitchFamily="34" charset="-122"/>
              </a:rPr>
              <a:t>技术同</a:t>
            </a:r>
            <a:r>
              <a:rPr kumimoji="1" lang="en-US" altLang="zh-CN" sz="1600" b="1" dirty="0" smtClean="0">
                <a:solidFill>
                  <a:schemeClr val="bg1"/>
                </a:solidFill>
                <a:latin typeface="微软雅黑" pitchFamily="34" charset="-122"/>
                <a:ea typeface="微软雅黑" pitchFamily="34" charset="-122"/>
              </a:rPr>
              <a:t>IRF3</a:t>
            </a:r>
            <a:r>
              <a:rPr kumimoji="1" lang="zh-CN" altLang="en-US" sz="1600" b="1" dirty="0" smtClean="0">
                <a:solidFill>
                  <a:schemeClr val="bg1"/>
                </a:solidFill>
                <a:latin typeface="微软雅黑" pitchFamily="34" charset="-122"/>
                <a:ea typeface="微软雅黑" pitchFamily="34" charset="-122"/>
              </a:rPr>
              <a:t>类似，</a:t>
            </a:r>
            <a:r>
              <a:rPr kumimoji="1" lang="en-US" altLang="zh-CN" sz="1600" b="1" dirty="0" smtClean="0">
                <a:solidFill>
                  <a:schemeClr val="bg1"/>
                </a:solidFill>
                <a:latin typeface="微软雅黑" pitchFamily="34" charset="-122"/>
                <a:ea typeface="微软雅黑" pitchFamily="34" charset="-122"/>
              </a:rPr>
              <a:t>Juniper</a:t>
            </a:r>
            <a:r>
              <a:rPr kumimoji="1" lang="zh-CN" altLang="en-US" sz="1600" b="1" dirty="0" smtClean="0">
                <a:solidFill>
                  <a:schemeClr val="bg1"/>
                </a:solidFill>
                <a:latin typeface="微软雅黑" pitchFamily="34" charset="-122"/>
                <a:ea typeface="微软雅黑" pitchFamily="34" charset="-122"/>
              </a:rPr>
              <a:t>推出的</a:t>
            </a:r>
            <a:r>
              <a:rPr kumimoji="1" lang="en-US" altLang="zh-CN" sz="1600" b="1" dirty="0" err="1" smtClean="0">
                <a:solidFill>
                  <a:schemeClr val="bg1"/>
                </a:solidFill>
                <a:latin typeface="微软雅黑" pitchFamily="34" charset="-122"/>
                <a:ea typeface="微软雅黑" pitchFamily="34" charset="-122"/>
              </a:rPr>
              <a:t>Qfabric</a:t>
            </a:r>
            <a:r>
              <a:rPr kumimoji="1" lang="zh-CN" altLang="en-US" sz="1600" b="1" dirty="0" smtClean="0">
                <a:solidFill>
                  <a:schemeClr val="bg1"/>
                </a:solidFill>
                <a:latin typeface="微软雅黑" pitchFamily="34" charset="-122"/>
                <a:ea typeface="微软雅黑" pitchFamily="34" charset="-122"/>
              </a:rPr>
              <a:t>架构在产品实现上存在短板，其他友商目前还未有相关技术。</a:t>
            </a:r>
            <a:endParaRPr kumimoji="1" lang="en-US" altLang="zh-CN" sz="1600" b="1" dirty="0" smtClean="0">
              <a:solidFill>
                <a:schemeClr val="bg1"/>
              </a:solidFill>
              <a:latin typeface="微软雅黑" pitchFamily="34" charset="-122"/>
              <a:ea typeface="微软雅黑" pitchFamily="34" charset="-122"/>
            </a:endParaRPr>
          </a:p>
          <a:p>
            <a:pPr>
              <a:lnSpc>
                <a:spcPct val="150000"/>
              </a:lnSpc>
              <a:spcBef>
                <a:spcPct val="0"/>
              </a:spcBef>
              <a:buClrTx/>
              <a:buSzTx/>
              <a:defRPr/>
            </a:pPr>
            <a:r>
              <a:rPr kumimoji="1" lang="en-US" altLang="zh-CN" sz="1600" b="1" dirty="0" smtClean="0">
                <a:solidFill>
                  <a:schemeClr val="bg1"/>
                </a:solidFill>
                <a:latin typeface="微软雅黑" pitchFamily="34" charset="-122"/>
                <a:ea typeface="微软雅黑" pitchFamily="34" charset="-122"/>
              </a:rPr>
              <a:t>      </a:t>
            </a:r>
            <a:r>
              <a:rPr kumimoji="1" lang="zh-CN" altLang="en-US" sz="1600" b="1" dirty="0" smtClean="0">
                <a:solidFill>
                  <a:schemeClr val="bg1"/>
                </a:solidFill>
                <a:latin typeface="微软雅黑" pitchFamily="34" charset="-122"/>
                <a:ea typeface="微软雅黑" pitchFamily="34" charset="-122"/>
              </a:rPr>
              <a:t>因此</a:t>
            </a:r>
            <a:r>
              <a:rPr kumimoji="1" lang="en-US" altLang="zh-CN" sz="1600" b="1" dirty="0" smtClean="0">
                <a:solidFill>
                  <a:schemeClr val="bg1"/>
                </a:solidFill>
                <a:latin typeface="微软雅黑" pitchFamily="34" charset="-122"/>
                <a:ea typeface="微软雅黑" pitchFamily="34" charset="-122"/>
              </a:rPr>
              <a:t>IRF3</a:t>
            </a:r>
            <a:r>
              <a:rPr kumimoji="1" lang="zh-CN" altLang="en-US" sz="1600" b="1" dirty="0" smtClean="0">
                <a:solidFill>
                  <a:schemeClr val="bg1"/>
                </a:solidFill>
                <a:latin typeface="微软雅黑" pitchFamily="34" charset="-122"/>
                <a:ea typeface="微软雅黑" pitchFamily="34" charset="-122"/>
              </a:rPr>
              <a:t>当前的竞争对手就是思科的</a:t>
            </a:r>
            <a:r>
              <a:rPr kumimoji="1" lang="en-US" altLang="zh-CN" sz="1600" b="1" dirty="0" smtClean="0">
                <a:solidFill>
                  <a:schemeClr val="bg1"/>
                </a:solidFill>
                <a:latin typeface="微软雅黑" pitchFamily="34" charset="-122"/>
                <a:ea typeface="微软雅黑" pitchFamily="34" charset="-122"/>
              </a:rPr>
              <a:t>FEX.</a:t>
            </a:r>
            <a:endParaRPr kumimoji="1" lang="en-US" altLang="zh-CN"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57743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0" y="-27384"/>
            <a:ext cx="8064500" cy="584775"/>
          </a:xfrm>
          <a:prstGeom prst="rect">
            <a:avLst/>
          </a:prstGeom>
          <a:noFill/>
          <a:ln w="9525" algn="ctr">
            <a:noFill/>
            <a:miter lim="800000"/>
            <a:headEnd/>
            <a:tailEnd/>
          </a:ln>
        </p:spPr>
        <p:txBody>
          <a:bodyPr>
            <a:spAutoFit/>
          </a:bodyPr>
          <a:lstStyle/>
          <a:p>
            <a:pPr>
              <a:spcBef>
                <a:spcPct val="0"/>
              </a:spcBef>
            </a:pPr>
            <a:r>
              <a:rPr lang="zh-CN" altLang="en-US" sz="3200" b="1" dirty="0" smtClean="0">
                <a:solidFill>
                  <a:srgbClr val="C00000"/>
                </a:solidFill>
                <a:latin typeface="微软雅黑" pitchFamily="34" charset="-122"/>
                <a:ea typeface="微软雅黑" pitchFamily="34" charset="-122"/>
                <a:cs typeface="+mj-cs"/>
              </a:rPr>
              <a:t>思科</a:t>
            </a:r>
            <a:r>
              <a:rPr lang="en-US" altLang="zh-CN" sz="3200" b="1" dirty="0" smtClean="0">
                <a:solidFill>
                  <a:srgbClr val="C00000"/>
                </a:solidFill>
                <a:latin typeface="微软雅黑" pitchFamily="34" charset="-122"/>
                <a:ea typeface="微软雅黑" pitchFamily="34" charset="-122"/>
                <a:cs typeface="+mj-cs"/>
              </a:rPr>
              <a:t>FEX</a:t>
            </a:r>
            <a:r>
              <a:rPr lang="zh-CN" altLang="en-US" sz="3200" b="1" dirty="0" smtClean="0">
                <a:solidFill>
                  <a:srgbClr val="C00000"/>
                </a:solidFill>
                <a:latin typeface="微软雅黑" pitchFamily="34" charset="-122"/>
                <a:ea typeface="微软雅黑" pitchFamily="34" charset="-122"/>
                <a:cs typeface="+mj-cs"/>
              </a:rPr>
              <a:t>方案分析 </a:t>
            </a:r>
            <a:endParaRPr lang="zh-CN" altLang="en-US" sz="3200" b="1" dirty="0">
              <a:solidFill>
                <a:srgbClr val="C00000"/>
              </a:solidFill>
              <a:latin typeface="微软雅黑" pitchFamily="34" charset="-122"/>
              <a:ea typeface="微软雅黑" pitchFamily="34" charset="-122"/>
              <a:cs typeface="+mj-cs"/>
            </a:endParaRPr>
          </a:p>
        </p:txBody>
      </p:sp>
      <p:pic>
        <p:nvPicPr>
          <p:cNvPr id="7" name="Picture 3"/>
          <p:cNvPicPr>
            <a:picLocks noGrp="1" noChangeAspect="1" noChangeArrowheads="1"/>
          </p:cNvPicPr>
          <p:nvPr>
            <p:ph sz="half" idx="4294967295"/>
          </p:nvPr>
        </p:nvPicPr>
        <p:blipFill>
          <a:blip r:embed="rId2" cstate="print"/>
          <a:srcRect l="2296" t="1840" r="48813" b="4754"/>
          <a:stretch>
            <a:fillRect/>
          </a:stretch>
        </p:blipFill>
        <p:spPr>
          <a:xfrm>
            <a:off x="1152128" y="1206044"/>
            <a:ext cx="751260" cy="1728192"/>
          </a:xfrm>
          <a:prstGeom prst="rect">
            <a:avLst/>
          </a:prstGeom>
          <a:noFill/>
          <a:ln/>
        </p:spPr>
      </p:pic>
      <p:sp>
        <p:nvSpPr>
          <p:cNvPr id="8" name="TextBox 7"/>
          <p:cNvSpPr txBox="1"/>
          <p:nvPr/>
        </p:nvSpPr>
        <p:spPr>
          <a:xfrm>
            <a:off x="1259633" y="764704"/>
            <a:ext cx="1764704" cy="338554"/>
          </a:xfrm>
          <a:prstGeom prst="rect">
            <a:avLst/>
          </a:prstGeom>
          <a:noFill/>
        </p:spPr>
        <p:txBody>
          <a:bodyPr wrap="square" rtlCol="0">
            <a:spAutoFit/>
          </a:bodyPr>
          <a:lstStyle/>
          <a:p>
            <a:pPr algn="ctr"/>
            <a:r>
              <a:rPr lang="en-US" altLang="zh-CN" sz="1600" b="1" dirty="0" smtClean="0">
                <a:solidFill>
                  <a:srgbClr val="C00000"/>
                </a:solidFill>
                <a:latin typeface="微软雅黑" pitchFamily="34" charset="-122"/>
                <a:ea typeface="微软雅黑" pitchFamily="34" charset="-122"/>
              </a:rPr>
              <a:t>Cisco N752</a:t>
            </a:r>
            <a:r>
              <a:rPr lang="zh-CN" altLang="en-US" sz="1600" b="1" dirty="0" smtClean="0">
                <a:solidFill>
                  <a:srgbClr val="C00000"/>
                </a:solidFill>
                <a:latin typeface="微软雅黑" pitchFamily="34" charset="-122"/>
                <a:ea typeface="微软雅黑" pitchFamily="34" charset="-122"/>
              </a:rPr>
              <a:t>方案</a:t>
            </a:r>
            <a:endParaRPr lang="zh-CN" altLang="en-US" sz="1600" b="1" dirty="0">
              <a:solidFill>
                <a:srgbClr val="C00000"/>
              </a:solidFill>
              <a:latin typeface="微软雅黑" pitchFamily="34" charset="-122"/>
              <a:ea typeface="微软雅黑" pitchFamily="34" charset="-122"/>
            </a:endParaRPr>
          </a:p>
        </p:txBody>
      </p:sp>
      <p:pic>
        <p:nvPicPr>
          <p:cNvPr id="9" name="Picture 3"/>
          <p:cNvPicPr>
            <a:picLocks noGrp="1" noChangeAspect="1" noChangeArrowheads="1"/>
          </p:cNvPicPr>
          <p:nvPr>
            <p:ph sz="half" idx="4294967295"/>
          </p:nvPr>
        </p:nvPicPr>
        <p:blipFill>
          <a:blip r:embed="rId2" cstate="print"/>
          <a:srcRect l="2296" t="1840" r="48813" b="4754"/>
          <a:stretch>
            <a:fillRect/>
          </a:stretch>
        </p:blipFill>
        <p:spPr>
          <a:xfrm>
            <a:off x="2448272" y="1206044"/>
            <a:ext cx="751260" cy="1728192"/>
          </a:xfrm>
          <a:prstGeom prst="rect">
            <a:avLst/>
          </a:prstGeom>
          <a:noFill/>
          <a:ln/>
        </p:spPr>
      </p:pic>
      <p:pic>
        <p:nvPicPr>
          <p:cNvPr id="10" name="wp3000001" descr="http://www.cisco.com/en/US/prod/collateral/switches/ps9441/ps9670/images/data_sheet_c78-461802-01.jpg"/>
          <p:cNvPicPr/>
          <p:nvPr/>
        </p:nvPicPr>
        <p:blipFill>
          <a:blip r:embed="rId3" cstate="print">
            <a:clrChange>
              <a:clrFrom>
                <a:srgbClr val="FFFFFF"/>
              </a:clrFrom>
              <a:clrTo>
                <a:srgbClr val="FFFFFF">
                  <a:alpha val="0"/>
                </a:srgbClr>
              </a:clrTo>
            </a:clrChange>
          </a:blip>
          <a:srcRect t="10740" r="49858" b="34475"/>
          <a:stretch>
            <a:fillRect/>
          </a:stretch>
        </p:blipFill>
        <p:spPr bwMode="auto">
          <a:xfrm>
            <a:off x="621372" y="4078782"/>
            <a:ext cx="526745" cy="178054"/>
          </a:xfrm>
          <a:prstGeom prst="rect">
            <a:avLst/>
          </a:prstGeom>
          <a:noFill/>
          <a:ln w="9525">
            <a:noFill/>
            <a:miter lim="800000"/>
            <a:headEnd/>
            <a:tailEnd/>
          </a:ln>
        </p:spPr>
      </p:pic>
      <p:pic>
        <p:nvPicPr>
          <p:cNvPr id="11" name="wp3000001" descr="http://www.cisco.com/en/US/prod/collateral/switches/ps9441/ps9670/images/data_sheet_c78-461802-01.jpg"/>
          <p:cNvPicPr/>
          <p:nvPr/>
        </p:nvPicPr>
        <p:blipFill>
          <a:blip r:embed="rId4" cstate="print">
            <a:clrChange>
              <a:clrFrom>
                <a:srgbClr val="FFFFFF"/>
              </a:clrFrom>
              <a:clrTo>
                <a:srgbClr val="FFFFFF">
                  <a:alpha val="0"/>
                </a:srgbClr>
              </a:clrTo>
            </a:clrChange>
          </a:blip>
          <a:srcRect t="10740" r="49858" b="34475"/>
          <a:stretch>
            <a:fillRect/>
          </a:stretch>
        </p:blipFill>
        <p:spPr bwMode="auto">
          <a:xfrm>
            <a:off x="1478629" y="4078782"/>
            <a:ext cx="585724" cy="178054"/>
          </a:xfrm>
          <a:prstGeom prst="rect">
            <a:avLst/>
          </a:prstGeom>
          <a:noFill/>
          <a:ln w="9525">
            <a:noFill/>
            <a:miter lim="800000"/>
            <a:headEnd/>
            <a:tailEnd/>
          </a:ln>
        </p:spPr>
      </p:pic>
      <p:pic>
        <p:nvPicPr>
          <p:cNvPr id="12" name="wp3000005" descr="http://www.cisco.com/en/US/prod/collateral/switches/ps9441/ps9670/images/data_sheet_c78-461802-05.jpg"/>
          <p:cNvPicPr/>
          <p:nvPr/>
        </p:nvPicPr>
        <p:blipFill>
          <a:blip r:embed="rId5" cstate="print">
            <a:clrChange>
              <a:clrFrom>
                <a:srgbClr val="FFFFFF"/>
              </a:clrFrom>
              <a:clrTo>
                <a:srgbClr val="FFFFFF">
                  <a:alpha val="0"/>
                </a:srgbClr>
              </a:clrTo>
            </a:clrChange>
          </a:blip>
          <a:srcRect l="49206" t="31068"/>
          <a:stretch>
            <a:fillRect/>
          </a:stretch>
        </p:blipFill>
        <p:spPr bwMode="auto">
          <a:xfrm>
            <a:off x="145031" y="5445224"/>
            <a:ext cx="718303" cy="360040"/>
          </a:xfrm>
          <a:prstGeom prst="rect">
            <a:avLst/>
          </a:prstGeom>
          <a:noFill/>
          <a:ln w="9525">
            <a:noFill/>
            <a:miter lim="800000"/>
            <a:headEnd/>
            <a:tailEnd/>
          </a:ln>
        </p:spPr>
      </p:pic>
      <p:pic>
        <p:nvPicPr>
          <p:cNvPr id="13" name="wp3000005" descr="http://www.cisco.com/en/US/prod/collateral/switches/ps9441/ps9670/images/data_sheet_c78-461802-05.jpg"/>
          <p:cNvPicPr/>
          <p:nvPr/>
        </p:nvPicPr>
        <p:blipFill>
          <a:blip r:embed="rId5" cstate="print">
            <a:clrChange>
              <a:clrFrom>
                <a:srgbClr val="FFFFFF"/>
              </a:clrFrom>
              <a:clrTo>
                <a:srgbClr val="FFFFFF">
                  <a:alpha val="0"/>
                </a:srgbClr>
              </a:clrTo>
            </a:clrChange>
          </a:blip>
          <a:srcRect l="49206" t="31068"/>
          <a:stretch>
            <a:fillRect/>
          </a:stretch>
        </p:blipFill>
        <p:spPr bwMode="auto">
          <a:xfrm>
            <a:off x="1297159" y="5418330"/>
            <a:ext cx="718303" cy="360040"/>
          </a:xfrm>
          <a:prstGeom prst="rect">
            <a:avLst/>
          </a:prstGeom>
          <a:noFill/>
          <a:ln w="9525">
            <a:noFill/>
            <a:miter lim="800000"/>
            <a:headEnd/>
            <a:tailEnd/>
          </a:ln>
        </p:spPr>
      </p:pic>
      <p:pic>
        <p:nvPicPr>
          <p:cNvPr id="14" name="wp3000005" descr="http://www.cisco.com/en/US/prod/collateral/switches/ps9441/ps9670/images/data_sheet_c78-461802-05.jpg"/>
          <p:cNvPicPr/>
          <p:nvPr/>
        </p:nvPicPr>
        <p:blipFill>
          <a:blip r:embed="rId5" cstate="print">
            <a:clrChange>
              <a:clrFrom>
                <a:srgbClr val="FFFFFF"/>
              </a:clrFrom>
              <a:clrTo>
                <a:srgbClr val="FFFFFF">
                  <a:alpha val="0"/>
                </a:srgbClr>
              </a:clrTo>
            </a:clrChange>
          </a:blip>
          <a:srcRect l="49206" t="31068"/>
          <a:stretch>
            <a:fillRect/>
          </a:stretch>
        </p:blipFill>
        <p:spPr bwMode="auto">
          <a:xfrm>
            <a:off x="2484783" y="5373216"/>
            <a:ext cx="718303" cy="360040"/>
          </a:xfrm>
          <a:prstGeom prst="rect">
            <a:avLst/>
          </a:prstGeom>
          <a:noFill/>
          <a:ln w="9525">
            <a:noFill/>
            <a:miter lim="800000"/>
            <a:headEnd/>
            <a:tailEnd/>
          </a:ln>
        </p:spPr>
      </p:pic>
      <p:pic>
        <p:nvPicPr>
          <p:cNvPr id="15" name="wp3000005" descr="http://www.cisco.com/en/US/prod/collateral/switches/ps9441/ps9670/images/data_sheet_c78-461802-05.jpg"/>
          <p:cNvPicPr/>
          <p:nvPr/>
        </p:nvPicPr>
        <p:blipFill>
          <a:blip r:embed="rId5" cstate="print">
            <a:clrChange>
              <a:clrFrom>
                <a:srgbClr val="FFFFFF"/>
              </a:clrFrom>
              <a:clrTo>
                <a:srgbClr val="FFFFFF">
                  <a:alpha val="0"/>
                </a:srgbClr>
              </a:clrTo>
            </a:clrChange>
          </a:blip>
          <a:srcRect l="49206" t="31068"/>
          <a:stretch>
            <a:fillRect/>
          </a:stretch>
        </p:blipFill>
        <p:spPr bwMode="auto">
          <a:xfrm>
            <a:off x="3636911" y="5359769"/>
            <a:ext cx="718303" cy="360040"/>
          </a:xfrm>
          <a:prstGeom prst="rect">
            <a:avLst/>
          </a:prstGeom>
          <a:noFill/>
          <a:ln w="9525">
            <a:noFill/>
            <a:miter lim="800000"/>
            <a:headEnd/>
            <a:tailEnd/>
          </a:ln>
        </p:spPr>
      </p:pic>
      <p:sp>
        <p:nvSpPr>
          <p:cNvPr id="16" name="TextBox 15"/>
          <p:cNvSpPr txBox="1"/>
          <p:nvPr/>
        </p:nvSpPr>
        <p:spPr>
          <a:xfrm>
            <a:off x="0" y="1556792"/>
            <a:ext cx="693871" cy="369332"/>
          </a:xfrm>
          <a:prstGeom prst="rect">
            <a:avLst/>
          </a:prstGeom>
          <a:noFill/>
        </p:spPr>
        <p:txBody>
          <a:bodyPr wrap="square" rtlCol="0">
            <a:spAutoFit/>
          </a:bodyPr>
          <a:lstStyle/>
          <a:p>
            <a:r>
              <a:rPr lang="en-US" altLang="zh-CN" b="1" dirty="0" smtClean="0"/>
              <a:t>N7K</a:t>
            </a:r>
            <a:endParaRPr lang="zh-CN" altLang="en-US" b="1" dirty="0"/>
          </a:p>
        </p:txBody>
      </p:sp>
      <p:sp>
        <p:nvSpPr>
          <p:cNvPr id="17" name="TextBox 16"/>
          <p:cNvSpPr txBox="1"/>
          <p:nvPr/>
        </p:nvSpPr>
        <p:spPr>
          <a:xfrm>
            <a:off x="57033" y="3632882"/>
            <a:ext cx="842559" cy="369332"/>
          </a:xfrm>
          <a:prstGeom prst="rect">
            <a:avLst/>
          </a:prstGeom>
          <a:noFill/>
        </p:spPr>
        <p:txBody>
          <a:bodyPr wrap="square" rtlCol="0">
            <a:spAutoFit/>
          </a:bodyPr>
          <a:lstStyle/>
          <a:p>
            <a:r>
              <a:rPr lang="en-US" altLang="zh-CN" b="1" dirty="0" smtClean="0"/>
              <a:t>N55</a:t>
            </a:r>
            <a:endParaRPr lang="zh-CN" altLang="en-US" b="1" dirty="0"/>
          </a:p>
        </p:txBody>
      </p:sp>
      <p:sp>
        <p:nvSpPr>
          <p:cNvPr id="18" name="TextBox 17"/>
          <p:cNvSpPr txBox="1"/>
          <p:nvPr/>
        </p:nvSpPr>
        <p:spPr>
          <a:xfrm>
            <a:off x="0" y="4931876"/>
            <a:ext cx="792996" cy="369332"/>
          </a:xfrm>
          <a:prstGeom prst="rect">
            <a:avLst/>
          </a:prstGeom>
          <a:noFill/>
        </p:spPr>
        <p:txBody>
          <a:bodyPr wrap="square" rtlCol="0">
            <a:spAutoFit/>
          </a:bodyPr>
          <a:lstStyle/>
          <a:p>
            <a:r>
              <a:rPr lang="en-US" altLang="zh-CN" b="1" dirty="0" smtClean="0"/>
              <a:t>N2K</a:t>
            </a:r>
            <a:endParaRPr lang="zh-CN" altLang="en-US" b="1" dirty="0"/>
          </a:p>
        </p:txBody>
      </p:sp>
      <p:cxnSp>
        <p:nvCxnSpPr>
          <p:cNvPr id="19" name="直接连接符 18"/>
          <p:cNvCxnSpPr>
            <a:stCxn id="10" idx="0"/>
            <a:endCxn id="7" idx="2"/>
          </p:cNvCxnSpPr>
          <p:nvPr/>
        </p:nvCxnSpPr>
        <p:spPr>
          <a:xfrm flipV="1">
            <a:off x="884745" y="2934236"/>
            <a:ext cx="643013" cy="114454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0"/>
            <a:endCxn id="9" idx="2"/>
          </p:cNvCxnSpPr>
          <p:nvPr/>
        </p:nvCxnSpPr>
        <p:spPr>
          <a:xfrm flipV="1">
            <a:off x="884745" y="2934236"/>
            <a:ext cx="1939157" cy="114454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0"/>
            <a:endCxn id="9" idx="2"/>
          </p:cNvCxnSpPr>
          <p:nvPr/>
        </p:nvCxnSpPr>
        <p:spPr>
          <a:xfrm flipV="1">
            <a:off x="1771491" y="2934236"/>
            <a:ext cx="1052411" cy="114454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0"/>
            <a:endCxn id="7" idx="2"/>
          </p:cNvCxnSpPr>
          <p:nvPr/>
        </p:nvCxnSpPr>
        <p:spPr>
          <a:xfrm flipH="1" flipV="1">
            <a:off x="1527758" y="2934236"/>
            <a:ext cx="243733" cy="114454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0"/>
            <a:endCxn id="11" idx="2"/>
          </p:cNvCxnSpPr>
          <p:nvPr/>
        </p:nvCxnSpPr>
        <p:spPr>
          <a:xfrm flipV="1">
            <a:off x="504183" y="4256836"/>
            <a:ext cx="1267308" cy="1188388"/>
          </a:xfrm>
          <a:prstGeom prst="line">
            <a:avLst/>
          </a:prstGeom>
          <a:ln w="57150" cmpd="dbl"/>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0"/>
            <a:endCxn id="10" idx="2"/>
          </p:cNvCxnSpPr>
          <p:nvPr/>
        </p:nvCxnSpPr>
        <p:spPr>
          <a:xfrm flipH="1" flipV="1">
            <a:off x="884745" y="4256836"/>
            <a:ext cx="771566" cy="1161494"/>
          </a:xfrm>
          <a:prstGeom prst="line">
            <a:avLst/>
          </a:prstGeom>
          <a:ln w="57150" cmpd="dbl"/>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11" idx="2"/>
          </p:cNvCxnSpPr>
          <p:nvPr/>
        </p:nvCxnSpPr>
        <p:spPr>
          <a:xfrm flipV="1">
            <a:off x="1656311" y="4256836"/>
            <a:ext cx="115180" cy="1161494"/>
          </a:xfrm>
          <a:prstGeom prst="line">
            <a:avLst/>
          </a:prstGeom>
          <a:ln w="57150" cmpd="dbl"/>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4" idx="0"/>
            <a:endCxn id="39" idx="2"/>
          </p:cNvCxnSpPr>
          <p:nvPr/>
        </p:nvCxnSpPr>
        <p:spPr>
          <a:xfrm flipV="1">
            <a:off x="2843935" y="4293096"/>
            <a:ext cx="1005528" cy="1080120"/>
          </a:xfrm>
          <a:prstGeom prst="line">
            <a:avLst/>
          </a:prstGeom>
          <a:ln w="57150" cmpd="dbl"/>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4" idx="0"/>
            <a:endCxn id="38" idx="2"/>
          </p:cNvCxnSpPr>
          <p:nvPr/>
        </p:nvCxnSpPr>
        <p:spPr>
          <a:xfrm flipV="1">
            <a:off x="2843935" y="4293096"/>
            <a:ext cx="118782" cy="1080120"/>
          </a:xfrm>
          <a:prstGeom prst="line">
            <a:avLst/>
          </a:prstGeom>
          <a:ln w="57150" cmpd="dbl"/>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5" idx="0"/>
            <a:endCxn id="39" idx="2"/>
          </p:cNvCxnSpPr>
          <p:nvPr/>
        </p:nvCxnSpPr>
        <p:spPr>
          <a:xfrm flipH="1" flipV="1">
            <a:off x="3849463" y="4293096"/>
            <a:ext cx="146600" cy="1066673"/>
          </a:xfrm>
          <a:prstGeom prst="line">
            <a:avLst/>
          </a:prstGeom>
          <a:ln w="57150" cmpd="dbl"/>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0"/>
            <a:endCxn id="38" idx="2"/>
          </p:cNvCxnSpPr>
          <p:nvPr/>
        </p:nvCxnSpPr>
        <p:spPr>
          <a:xfrm flipH="1" flipV="1">
            <a:off x="2962717" y="4293096"/>
            <a:ext cx="1033346" cy="1066673"/>
          </a:xfrm>
          <a:prstGeom prst="line">
            <a:avLst/>
          </a:prstGeom>
          <a:ln w="57150" cmpd="dbl"/>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0" idx="2"/>
            <a:endCxn id="12" idx="0"/>
          </p:cNvCxnSpPr>
          <p:nvPr/>
        </p:nvCxnSpPr>
        <p:spPr>
          <a:xfrm flipH="1">
            <a:off x="504183" y="4256836"/>
            <a:ext cx="380562" cy="1188388"/>
          </a:xfrm>
          <a:prstGeom prst="line">
            <a:avLst/>
          </a:prstGeom>
          <a:ln w="57150" cmpd="dbl"/>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529088" y="1872355"/>
            <a:ext cx="8293" cy="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529088" y="2015232"/>
            <a:ext cx="8293" cy="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bwMode="auto">
          <a:xfrm>
            <a:off x="2123728" y="1844824"/>
            <a:ext cx="248507" cy="241846"/>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sp>
        <p:nvSpPr>
          <p:cNvPr id="34" name="椭圆 33"/>
          <p:cNvSpPr/>
          <p:nvPr/>
        </p:nvSpPr>
        <p:spPr bwMode="auto">
          <a:xfrm>
            <a:off x="1050001" y="3864468"/>
            <a:ext cx="344190" cy="714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sp>
        <p:nvSpPr>
          <p:cNvPr id="35" name="椭圆 34"/>
          <p:cNvSpPr/>
          <p:nvPr/>
        </p:nvSpPr>
        <p:spPr bwMode="auto">
          <a:xfrm>
            <a:off x="1692943" y="3935906"/>
            <a:ext cx="344190" cy="714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cxnSp>
        <p:nvCxnSpPr>
          <p:cNvPr id="36" name="直接连接符 35"/>
          <p:cNvCxnSpPr/>
          <p:nvPr/>
        </p:nvCxnSpPr>
        <p:spPr>
          <a:xfrm flipH="1" flipV="1">
            <a:off x="1541774" y="4146486"/>
            <a:ext cx="8292" cy="373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bwMode="auto">
          <a:xfrm>
            <a:off x="1335752" y="4007344"/>
            <a:ext cx="49170" cy="214314"/>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pic>
        <p:nvPicPr>
          <p:cNvPr id="38" name="wp3000001" descr="http://www.cisco.com/en/US/prod/collateral/switches/ps9441/ps9670/images/data_sheet_c78-461802-01.jpg"/>
          <p:cNvPicPr/>
          <p:nvPr/>
        </p:nvPicPr>
        <p:blipFill>
          <a:blip r:embed="rId3" cstate="print">
            <a:clrChange>
              <a:clrFrom>
                <a:srgbClr val="FFFFFF"/>
              </a:clrFrom>
              <a:clrTo>
                <a:srgbClr val="FFFFFF">
                  <a:alpha val="0"/>
                </a:srgbClr>
              </a:clrTo>
            </a:clrChange>
          </a:blip>
          <a:srcRect t="10740" r="49858" b="34475"/>
          <a:stretch>
            <a:fillRect/>
          </a:stretch>
        </p:blipFill>
        <p:spPr bwMode="auto">
          <a:xfrm>
            <a:off x="2699344" y="4115042"/>
            <a:ext cx="526745" cy="178054"/>
          </a:xfrm>
          <a:prstGeom prst="rect">
            <a:avLst/>
          </a:prstGeom>
          <a:noFill/>
          <a:ln w="9525">
            <a:noFill/>
            <a:miter lim="800000"/>
            <a:headEnd/>
            <a:tailEnd/>
          </a:ln>
        </p:spPr>
      </p:pic>
      <p:pic>
        <p:nvPicPr>
          <p:cNvPr id="39" name="wp3000001" descr="http://www.cisco.com/en/US/prod/collateral/switches/ps9441/ps9670/images/data_sheet_c78-461802-01.jpg"/>
          <p:cNvPicPr/>
          <p:nvPr/>
        </p:nvPicPr>
        <p:blipFill>
          <a:blip r:embed="rId4" cstate="print">
            <a:clrChange>
              <a:clrFrom>
                <a:srgbClr val="FFFFFF"/>
              </a:clrFrom>
              <a:clrTo>
                <a:srgbClr val="FFFFFF">
                  <a:alpha val="0"/>
                </a:srgbClr>
              </a:clrTo>
            </a:clrChange>
          </a:blip>
          <a:srcRect t="10740" r="49858" b="34475"/>
          <a:stretch>
            <a:fillRect/>
          </a:stretch>
        </p:blipFill>
        <p:spPr bwMode="auto">
          <a:xfrm>
            <a:off x="3556601" y="4115042"/>
            <a:ext cx="585724" cy="178054"/>
          </a:xfrm>
          <a:prstGeom prst="rect">
            <a:avLst/>
          </a:prstGeom>
          <a:noFill/>
          <a:ln w="9525">
            <a:noFill/>
            <a:miter lim="800000"/>
            <a:headEnd/>
            <a:tailEnd/>
          </a:ln>
        </p:spPr>
      </p:pic>
      <p:cxnSp>
        <p:nvCxnSpPr>
          <p:cNvPr id="40" name="直接连接符 39"/>
          <p:cNvCxnSpPr/>
          <p:nvPr/>
        </p:nvCxnSpPr>
        <p:spPr>
          <a:xfrm flipH="1" flipV="1">
            <a:off x="1470336" y="4076636"/>
            <a:ext cx="8292" cy="373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3684914" y="4217924"/>
            <a:ext cx="8292" cy="373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bwMode="auto">
          <a:xfrm>
            <a:off x="3478892" y="4078782"/>
            <a:ext cx="49170" cy="214314"/>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cxnSp>
        <p:nvCxnSpPr>
          <p:cNvPr id="43" name="直接连接符 42"/>
          <p:cNvCxnSpPr/>
          <p:nvPr/>
        </p:nvCxnSpPr>
        <p:spPr>
          <a:xfrm flipH="1" flipV="1">
            <a:off x="3613476" y="4148074"/>
            <a:ext cx="8292" cy="373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8" idx="0"/>
            <a:endCxn id="7" idx="2"/>
          </p:cNvCxnSpPr>
          <p:nvPr/>
        </p:nvCxnSpPr>
        <p:spPr>
          <a:xfrm flipH="1" flipV="1">
            <a:off x="1527758" y="2934236"/>
            <a:ext cx="1434959" cy="118080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8" idx="0"/>
            <a:endCxn id="9" idx="2"/>
          </p:cNvCxnSpPr>
          <p:nvPr/>
        </p:nvCxnSpPr>
        <p:spPr>
          <a:xfrm flipH="1" flipV="1">
            <a:off x="2823902" y="2934236"/>
            <a:ext cx="138815" cy="118080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9" idx="0"/>
            <a:endCxn id="7" idx="2"/>
          </p:cNvCxnSpPr>
          <p:nvPr/>
        </p:nvCxnSpPr>
        <p:spPr>
          <a:xfrm flipH="1" flipV="1">
            <a:off x="1527758" y="2934236"/>
            <a:ext cx="2321705" cy="118080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9" idx="0"/>
            <a:endCxn id="9" idx="2"/>
          </p:cNvCxnSpPr>
          <p:nvPr/>
        </p:nvCxnSpPr>
        <p:spPr>
          <a:xfrm flipH="1" flipV="1">
            <a:off x="2823902" y="2934236"/>
            <a:ext cx="1025561" cy="118080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bwMode="auto">
          <a:xfrm>
            <a:off x="2693075" y="3935906"/>
            <a:ext cx="344190" cy="714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sp>
        <p:nvSpPr>
          <p:cNvPr id="49" name="椭圆 48"/>
          <p:cNvSpPr/>
          <p:nvPr/>
        </p:nvSpPr>
        <p:spPr bwMode="auto">
          <a:xfrm>
            <a:off x="3550331" y="4007344"/>
            <a:ext cx="344190" cy="714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sp>
        <p:nvSpPr>
          <p:cNvPr id="50" name="椭圆 49"/>
          <p:cNvSpPr/>
          <p:nvPr/>
        </p:nvSpPr>
        <p:spPr bwMode="auto">
          <a:xfrm>
            <a:off x="608554" y="5300068"/>
            <a:ext cx="344190" cy="714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sp>
        <p:nvSpPr>
          <p:cNvPr id="51" name="椭圆 50"/>
          <p:cNvSpPr/>
          <p:nvPr/>
        </p:nvSpPr>
        <p:spPr bwMode="auto">
          <a:xfrm>
            <a:off x="1537248" y="5228630"/>
            <a:ext cx="344190" cy="714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sp>
        <p:nvSpPr>
          <p:cNvPr id="52" name="椭圆 51"/>
          <p:cNvSpPr/>
          <p:nvPr/>
        </p:nvSpPr>
        <p:spPr bwMode="auto">
          <a:xfrm>
            <a:off x="2823132" y="5228630"/>
            <a:ext cx="344190" cy="714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sp>
        <p:nvSpPr>
          <p:cNvPr id="53" name="椭圆 52"/>
          <p:cNvSpPr/>
          <p:nvPr/>
        </p:nvSpPr>
        <p:spPr bwMode="auto">
          <a:xfrm>
            <a:off x="3751826" y="5228630"/>
            <a:ext cx="344190" cy="714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Arial" charset="0"/>
              <a:ea typeface="华文细黑" pitchFamily="2" charset="-122"/>
            </a:endParaRPr>
          </a:p>
        </p:txBody>
      </p:sp>
      <p:cxnSp>
        <p:nvCxnSpPr>
          <p:cNvPr id="54" name="直接连接符 53"/>
          <p:cNvCxnSpPr/>
          <p:nvPr/>
        </p:nvCxnSpPr>
        <p:spPr>
          <a:xfrm flipH="1" flipV="1">
            <a:off x="288032" y="1515166"/>
            <a:ext cx="3786209" cy="71438"/>
          </a:xfrm>
          <a:prstGeom prst="line">
            <a:avLst/>
          </a:prstGeom>
          <a:ln w="28575">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966139" y="1729480"/>
            <a:ext cx="714380" cy="338554"/>
          </a:xfrm>
          <a:prstGeom prst="rect">
            <a:avLst/>
          </a:prstGeom>
          <a:noFill/>
        </p:spPr>
        <p:txBody>
          <a:bodyPr wrap="square" rtlCol="0">
            <a:spAutoFit/>
          </a:bodyPr>
          <a:lstStyle/>
          <a:p>
            <a:r>
              <a:rPr lang="en-US" altLang="zh-CN" sz="1600" dirty="0" smtClean="0"/>
              <a:t>L2</a:t>
            </a:r>
            <a:endParaRPr lang="zh-CN" altLang="en-US" sz="1600" dirty="0"/>
          </a:p>
        </p:txBody>
      </p:sp>
      <p:sp>
        <p:nvSpPr>
          <p:cNvPr id="56" name="TextBox 55"/>
          <p:cNvSpPr txBox="1"/>
          <p:nvPr/>
        </p:nvSpPr>
        <p:spPr>
          <a:xfrm>
            <a:off x="3966140" y="1086538"/>
            <a:ext cx="689948" cy="338554"/>
          </a:xfrm>
          <a:prstGeom prst="rect">
            <a:avLst/>
          </a:prstGeom>
          <a:noFill/>
        </p:spPr>
        <p:txBody>
          <a:bodyPr wrap="square" rtlCol="0">
            <a:spAutoFit/>
          </a:bodyPr>
          <a:lstStyle/>
          <a:p>
            <a:r>
              <a:rPr lang="en-US" altLang="zh-CN" sz="1600" dirty="0" smtClean="0"/>
              <a:t>L3</a:t>
            </a:r>
            <a:endParaRPr lang="zh-CN" altLang="en-US" sz="1600" dirty="0"/>
          </a:p>
        </p:txBody>
      </p:sp>
      <p:grpSp>
        <p:nvGrpSpPr>
          <p:cNvPr id="2" name="组合 63"/>
          <p:cNvGrpSpPr/>
          <p:nvPr/>
        </p:nvGrpSpPr>
        <p:grpSpPr>
          <a:xfrm>
            <a:off x="4716016" y="908720"/>
            <a:ext cx="4248472" cy="2016224"/>
            <a:chOff x="2411760" y="1124744"/>
            <a:chExt cx="3240360" cy="2016224"/>
          </a:xfrm>
        </p:grpSpPr>
        <p:sp>
          <p:nvSpPr>
            <p:cNvPr id="65" name="椭圆 64"/>
            <p:cNvSpPr/>
            <p:nvPr/>
          </p:nvSpPr>
          <p:spPr>
            <a:xfrm>
              <a:off x="3995936" y="1556792"/>
              <a:ext cx="144016" cy="288032"/>
            </a:xfrm>
            <a:prstGeom prst="ellipse">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6" name="椭圆 65"/>
            <p:cNvSpPr/>
            <p:nvPr/>
          </p:nvSpPr>
          <p:spPr>
            <a:xfrm>
              <a:off x="4355976" y="2420888"/>
              <a:ext cx="576064" cy="144016"/>
            </a:xfrm>
            <a:prstGeom prst="ellipse">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67" name="直接连接符 66"/>
            <p:cNvCxnSpPr/>
            <p:nvPr/>
          </p:nvCxnSpPr>
          <p:spPr>
            <a:xfrm flipV="1">
              <a:off x="4812658" y="1844824"/>
              <a:ext cx="72008" cy="864096"/>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直接连接符 67"/>
            <p:cNvCxnSpPr/>
            <p:nvPr/>
          </p:nvCxnSpPr>
          <p:spPr>
            <a:xfrm flipV="1">
              <a:off x="4788024" y="1772816"/>
              <a:ext cx="72008" cy="864096"/>
            </a:xfrm>
            <a:prstGeom prst="line">
              <a:avLst/>
            </a:prstGeom>
          </p:spPr>
          <p:style>
            <a:lnRef idx="1">
              <a:schemeClr val="accent6"/>
            </a:lnRef>
            <a:fillRef idx="0">
              <a:schemeClr val="accent6"/>
            </a:fillRef>
            <a:effectRef idx="0">
              <a:schemeClr val="accent6"/>
            </a:effectRef>
            <a:fontRef idx="minor">
              <a:schemeClr val="tx1"/>
            </a:fontRef>
          </p:style>
        </p:cxnSp>
        <p:cxnSp>
          <p:nvCxnSpPr>
            <p:cNvPr id="69" name="直接连接符 68"/>
            <p:cNvCxnSpPr/>
            <p:nvPr/>
          </p:nvCxnSpPr>
          <p:spPr>
            <a:xfrm flipH="1" flipV="1">
              <a:off x="3563888" y="1844824"/>
              <a:ext cx="1224136" cy="864096"/>
            </a:xfrm>
            <a:prstGeom prst="line">
              <a:avLst/>
            </a:prstGeom>
          </p:spPr>
          <p:style>
            <a:lnRef idx="1">
              <a:schemeClr val="accent6"/>
            </a:lnRef>
            <a:fillRef idx="0">
              <a:schemeClr val="accent6"/>
            </a:fillRef>
            <a:effectRef idx="0">
              <a:schemeClr val="accent6"/>
            </a:effectRef>
            <a:fontRef idx="minor">
              <a:schemeClr val="tx1"/>
            </a:fontRef>
          </p:style>
        </p:cxnSp>
        <p:cxnSp>
          <p:nvCxnSpPr>
            <p:cNvPr id="70" name="直接连接符 69"/>
            <p:cNvCxnSpPr/>
            <p:nvPr/>
          </p:nvCxnSpPr>
          <p:spPr>
            <a:xfrm flipH="1" flipV="1">
              <a:off x="3491880" y="1844824"/>
              <a:ext cx="1224136" cy="864096"/>
            </a:xfrm>
            <a:prstGeom prst="line">
              <a:avLst/>
            </a:prstGeom>
          </p:spPr>
          <p:style>
            <a:lnRef idx="1">
              <a:schemeClr val="accent6"/>
            </a:lnRef>
            <a:fillRef idx="0">
              <a:schemeClr val="accent6"/>
            </a:fillRef>
            <a:effectRef idx="0">
              <a:schemeClr val="accent6"/>
            </a:effectRef>
            <a:fontRef idx="minor">
              <a:schemeClr val="tx1"/>
            </a:fontRef>
          </p:style>
        </p:cxnSp>
        <p:sp>
          <p:nvSpPr>
            <p:cNvPr id="71" name="椭圆 70"/>
            <p:cNvSpPr/>
            <p:nvPr/>
          </p:nvSpPr>
          <p:spPr>
            <a:xfrm>
              <a:off x="3131840" y="2420888"/>
              <a:ext cx="576064" cy="144016"/>
            </a:xfrm>
            <a:prstGeom prst="ellipse">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72" name="直接连接符 71"/>
            <p:cNvCxnSpPr/>
            <p:nvPr/>
          </p:nvCxnSpPr>
          <p:spPr>
            <a:xfrm flipV="1">
              <a:off x="3163107" y="1844824"/>
              <a:ext cx="144016" cy="864096"/>
            </a:xfrm>
            <a:prstGeom prst="line">
              <a:avLst/>
            </a:prstGeom>
          </p:spPr>
          <p:style>
            <a:lnRef idx="1">
              <a:schemeClr val="accent6"/>
            </a:lnRef>
            <a:fillRef idx="0">
              <a:schemeClr val="accent6"/>
            </a:fillRef>
            <a:effectRef idx="0">
              <a:schemeClr val="accent6"/>
            </a:effectRef>
            <a:fontRef idx="minor">
              <a:schemeClr val="tx1"/>
            </a:fontRef>
          </p:style>
        </p:cxnSp>
        <p:cxnSp>
          <p:nvCxnSpPr>
            <p:cNvPr id="73" name="直接连接符 72"/>
            <p:cNvCxnSpPr/>
            <p:nvPr/>
          </p:nvCxnSpPr>
          <p:spPr>
            <a:xfrm flipV="1">
              <a:off x="3203848" y="1844824"/>
              <a:ext cx="144016" cy="864096"/>
            </a:xfrm>
            <a:prstGeom prst="line">
              <a:avLst/>
            </a:prstGeom>
          </p:spPr>
          <p:style>
            <a:lnRef idx="1">
              <a:schemeClr val="accent6"/>
            </a:lnRef>
            <a:fillRef idx="0">
              <a:schemeClr val="accent6"/>
            </a:fillRef>
            <a:effectRef idx="0">
              <a:schemeClr val="accent6"/>
            </a:effectRef>
            <a:fontRef idx="minor">
              <a:schemeClr val="tx1"/>
            </a:fontRef>
          </p:style>
        </p:cxnSp>
        <p:cxnSp>
          <p:nvCxnSpPr>
            <p:cNvPr id="74" name="直接连接符 73"/>
            <p:cNvCxnSpPr/>
            <p:nvPr/>
          </p:nvCxnSpPr>
          <p:spPr>
            <a:xfrm>
              <a:off x="3707904" y="1772816"/>
              <a:ext cx="72008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接连接符 74"/>
            <p:cNvCxnSpPr/>
            <p:nvPr/>
          </p:nvCxnSpPr>
          <p:spPr>
            <a:xfrm>
              <a:off x="3635896" y="1700808"/>
              <a:ext cx="720080" cy="0"/>
            </a:xfrm>
            <a:prstGeom prst="line">
              <a:avLst/>
            </a:prstGeom>
          </p:spPr>
          <p:style>
            <a:lnRef idx="1">
              <a:schemeClr val="accent6"/>
            </a:lnRef>
            <a:fillRef idx="0">
              <a:schemeClr val="accent6"/>
            </a:fillRef>
            <a:effectRef idx="0">
              <a:schemeClr val="accent6"/>
            </a:effectRef>
            <a:fontRef idx="minor">
              <a:schemeClr val="tx1"/>
            </a:fontRef>
          </p:style>
        </p:cxnSp>
        <p:pic>
          <p:nvPicPr>
            <p:cNvPr id="76" name="wp3000001" descr="http://www.cisco.com/en/US/prod/collateral/switches/ps9441/ps9670/images/data_sheet_c78-461802-01.jpg"/>
            <p:cNvPicPr/>
            <p:nvPr/>
          </p:nvPicPr>
          <p:blipFill>
            <a:blip r:embed="rId3" cstate="print">
              <a:clrChange>
                <a:clrFrom>
                  <a:srgbClr val="FFFFFF"/>
                </a:clrFrom>
                <a:clrTo>
                  <a:srgbClr val="FFFFFF">
                    <a:alpha val="0"/>
                  </a:srgbClr>
                </a:clrTo>
              </a:clrChange>
            </a:blip>
            <a:srcRect t="10740" r="49858" b="34475"/>
            <a:stretch>
              <a:fillRect/>
            </a:stretch>
          </p:blipFill>
          <p:spPr bwMode="auto">
            <a:xfrm>
              <a:off x="2771800" y="1628800"/>
              <a:ext cx="1152128" cy="288032"/>
            </a:xfrm>
            <a:prstGeom prst="rect">
              <a:avLst/>
            </a:prstGeom>
            <a:noFill/>
            <a:ln w="9525">
              <a:noFill/>
              <a:miter lim="800000"/>
              <a:headEnd/>
              <a:tailEnd/>
            </a:ln>
          </p:spPr>
        </p:pic>
        <p:pic>
          <p:nvPicPr>
            <p:cNvPr id="77" name="wp3000001" descr="http://www.cisco.com/en/US/prod/collateral/switches/ps9441/ps9670/images/data_sheet_c78-461802-01.jpg"/>
            <p:cNvPicPr/>
            <p:nvPr/>
          </p:nvPicPr>
          <p:blipFill>
            <a:blip r:embed="rId3" cstate="print">
              <a:clrChange>
                <a:clrFrom>
                  <a:srgbClr val="FFFFFF"/>
                </a:clrFrom>
                <a:clrTo>
                  <a:srgbClr val="FFFFFF">
                    <a:alpha val="0"/>
                  </a:srgbClr>
                </a:clrTo>
              </a:clrChange>
            </a:blip>
            <a:srcRect t="10740" r="49858" b="34475"/>
            <a:stretch>
              <a:fillRect/>
            </a:stretch>
          </p:blipFill>
          <p:spPr bwMode="auto">
            <a:xfrm>
              <a:off x="4283968" y="1628800"/>
              <a:ext cx="1152128" cy="288032"/>
            </a:xfrm>
            <a:prstGeom prst="rect">
              <a:avLst/>
            </a:prstGeom>
            <a:noFill/>
            <a:ln w="9525">
              <a:noFill/>
              <a:miter lim="800000"/>
              <a:headEnd/>
              <a:tailEnd/>
            </a:ln>
          </p:spPr>
        </p:pic>
        <p:pic>
          <p:nvPicPr>
            <p:cNvPr id="78" name="wp3000005" descr="http://www.cisco.com/en/US/prod/collateral/switches/ps9441/ps9670/images/data_sheet_c78-461802-05.jpg"/>
            <p:cNvPicPr/>
            <p:nvPr/>
          </p:nvPicPr>
          <p:blipFill>
            <a:blip r:embed="rId5" cstate="print">
              <a:clrChange>
                <a:clrFrom>
                  <a:srgbClr val="FFFFFF"/>
                </a:clrFrom>
                <a:clrTo>
                  <a:srgbClr val="FFFFFF">
                    <a:alpha val="0"/>
                  </a:srgbClr>
                </a:clrTo>
              </a:clrChange>
            </a:blip>
            <a:srcRect l="49206" t="31068"/>
            <a:stretch>
              <a:fillRect/>
            </a:stretch>
          </p:blipFill>
          <p:spPr bwMode="auto">
            <a:xfrm>
              <a:off x="2411760" y="2564904"/>
              <a:ext cx="1296144" cy="576064"/>
            </a:xfrm>
            <a:prstGeom prst="rect">
              <a:avLst/>
            </a:prstGeom>
            <a:noFill/>
            <a:ln w="9525">
              <a:noFill/>
              <a:miter lim="800000"/>
              <a:headEnd/>
              <a:tailEnd/>
            </a:ln>
          </p:spPr>
        </p:pic>
        <p:pic>
          <p:nvPicPr>
            <p:cNvPr id="79" name="wp3000005" descr="http://www.cisco.com/en/US/prod/collateral/switches/ps9441/ps9670/images/data_sheet_c78-461802-05.jpg"/>
            <p:cNvPicPr/>
            <p:nvPr/>
          </p:nvPicPr>
          <p:blipFill>
            <a:blip r:embed="rId5" cstate="print">
              <a:clrChange>
                <a:clrFrom>
                  <a:srgbClr val="FFFFFF"/>
                </a:clrFrom>
                <a:clrTo>
                  <a:srgbClr val="FFFFFF">
                    <a:alpha val="0"/>
                  </a:srgbClr>
                </a:clrTo>
              </a:clrChange>
            </a:blip>
            <a:srcRect l="49206" t="31068"/>
            <a:stretch>
              <a:fillRect/>
            </a:stretch>
          </p:blipFill>
          <p:spPr bwMode="auto">
            <a:xfrm>
              <a:off x="4355976" y="2564904"/>
              <a:ext cx="1296144" cy="576064"/>
            </a:xfrm>
            <a:prstGeom prst="rect">
              <a:avLst/>
            </a:prstGeom>
            <a:noFill/>
            <a:ln w="9525">
              <a:noFill/>
              <a:miter lim="800000"/>
              <a:headEnd/>
              <a:tailEnd/>
            </a:ln>
          </p:spPr>
        </p:pic>
        <p:cxnSp>
          <p:nvCxnSpPr>
            <p:cNvPr id="80" name="直接连接符 79"/>
            <p:cNvCxnSpPr/>
            <p:nvPr/>
          </p:nvCxnSpPr>
          <p:spPr>
            <a:xfrm flipV="1">
              <a:off x="3136577" y="1853208"/>
              <a:ext cx="1304528" cy="855712"/>
            </a:xfrm>
            <a:prstGeom prst="line">
              <a:avLst/>
            </a:prstGeom>
          </p:spPr>
          <p:style>
            <a:lnRef idx="1">
              <a:schemeClr val="accent6"/>
            </a:lnRef>
            <a:fillRef idx="0">
              <a:schemeClr val="accent6"/>
            </a:fillRef>
            <a:effectRef idx="0">
              <a:schemeClr val="accent6"/>
            </a:effectRef>
            <a:fontRef idx="minor">
              <a:schemeClr val="tx1"/>
            </a:fontRef>
          </p:style>
        </p:cxnSp>
        <p:cxnSp>
          <p:nvCxnSpPr>
            <p:cNvPr id="81" name="直接连接符 80"/>
            <p:cNvCxnSpPr/>
            <p:nvPr/>
          </p:nvCxnSpPr>
          <p:spPr>
            <a:xfrm flipV="1">
              <a:off x="3275856" y="1844824"/>
              <a:ext cx="1304528" cy="855712"/>
            </a:xfrm>
            <a:prstGeom prst="line">
              <a:avLst/>
            </a:prstGeom>
          </p:spPr>
          <p:style>
            <a:lnRef idx="1">
              <a:schemeClr val="accent6"/>
            </a:lnRef>
            <a:fillRef idx="0">
              <a:schemeClr val="accent6"/>
            </a:fillRef>
            <a:effectRef idx="0">
              <a:schemeClr val="accent6"/>
            </a:effectRef>
            <a:fontRef idx="minor">
              <a:schemeClr val="tx1"/>
            </a:fontRef>
          </p:style>
        </p:cxnSp>
        <p:sp>
          <p:nvSpPr>
            <p:cNvPr id="82" name="TextBox 81"/>
            <p:cNvSpPr txBox="1"/>
            <p:nvPr/>
          </p:nvSpPr>
          <p:spPr>
            <a:xfrm>
              <a:off x="3316429" y="1124744"/>
              <a:ext cx="1343022" cy="338554"/>
            </a:xfrm>
            <a:prstGeom prst="rect">
              <a:avLst/>
            </a:prstGeom>
            <a:noFill/>
          </p:spPr>
          <p:txBody>
            <a:bodyPr wrap="square" rtlCol="0">
              <a:spAutoFit/>
            </a:bodyPr>
            <a:lstStyle/>
            <a:p>
              <a:r>
                <a:rPr lang="zh-CN" altLang="en-US" sz="1600" b="1" dirty="0" smtClean="0">
                  <a:solidFill>
                    <a:srgbClr val="C00000"/>
                  </a:solidFill>
                  <a:latin typeface="微软雅黑" pitchFamily="34" charset="-122"/>
                  <a:ea typeface="微软雅黑" pitchFamily="34" charset="-122"/>
                </a:rPr>
                <a:t>思科</a:t>
              </a:r>
              <a:r>
                <a:rPr lang="en-US" altLang="zh-CN" sz="1600" b="1" dirty="0" smtClean="0">
                  <a:solidFill>
                    <a:srgbClr val="C00000"/>
                  </a:solidFill>
                  <a:latin typeface="微软雅黑" pitchFamily="34" charset="-122"/>
                  <a:ea typeface="微软雅黑" pitchFamily="34" charset="-122"/>
                </a:rPr>
                <a:t>N5+N2</a:t>
              </a:r>
              <a:r>
                <a:rPr lang="zh-CN" altLang="en-US" sz="1600" b="1" dirty="0" smtClean="0">
                  <a:solidFill>
                    <a:srgbClr val="C00000"/>
                  </a:solidFill>
                  <a:latin typeface="微软雅黑" pitchFamily="34" charset="-122"/>
                  <a:ea typeface="微软雅黑" pitchFamily="34" charset="-122"/>
                </a:rPr>
                <a:t>方案</a:t>
              </a:r>
              <a:endParaRPr lang="zh-CN" altLang="en-US" sz="1600" b="1" dirty="0">
                <a:solidFill>
                  <a:srgbClr val="C00000"/>
                </a:solidFill>
                <a:latin typeface="微软雅黑" pitchFamily="34" charset="-122"/>
                <a:ea typeface="微软雅黑" pitchFamily="34" charset="-122"/>
              </a:endParaRPr>
            </a:p>
          </p:txBody>
        </p:sp>
      </p:grpSp>
      <p:sp>
        <p:nvSpPr>
          <p:cNvPr id="83" name="TextBox 82"/>
          <p:cNvSpPr txBox="1"/>
          <p:nvPr/>
        </p:nvSpPr>
        <p:spPr>
          <a:xfrm>
            <a:off x="4680520" y="3284984"/>
            <a:ext cx="4427984" cy="2354491"/>
          </a:xfrm>
          <a:prstGeom prst="rect">
            <a:avLst/>
          </a:prstGeom>
          <a:noFill/>
        </p:spPr>
        <p:txBody>
          <a:bodyPr wrap="square" rtlCol="0">
            <a:spAutoFit/>
          </a:bodyPr>
          <a:lstStyle/>
          <a:p>
            <a:pPr marL="342900" indent="-342900">
              <a:lnSpc>
                <a:spcPct val="150000"/>
              </a:lnSpc>
            </a:pPr>
            <a:r>
              <a:rPr lang="zh-CN" altLang="en-US" b="1" dirty="0" smtClean="0">
                <a:solidFill>
                  <a:srgbClr val="C00000"/>
                </a:solidFill>
                <a:latin typeface="微软雅黑" pitchFamily="34" charset="-122"/>
                <a:ea typeface="微软雅黑" pitchFamily="34" charset="-122"/>
              </a:rPr>
              <a:t>思科方案分析：</a:t>
            </a:r>
            <a:endParaRPr lang="en-US" altLang="zh-CN" b="1" dirty="0" smtClean="0">
              <a:solidFill>
                <a:srgbClr val="C00000"/>
              </a:solidFill>
              <a:latin typeface="微软雅黑" pitchFamily="34" charset="-122"/>
              <a:ea typeface="微软雅黑" pitchFamily="34" charset="-122"/>
            </a:endParaRPr>
          </a:p>
          <a:p>
            <a:pPr marL="342900" indent="-342900">
              <a:lnSpc>
                <a:spcPct val="150000"/>
              </a:lnSpc>
              <a:buFont typeface="Wingdings" pitchFamily="2" charset="2"/>
              <a:buChar char="Ø"/>
            </a:pPr>
            <a:r>
              <a:rPr lang="en-US" altLang="zh-CN" sz="1600" dirty="0" smtClean="0">
                <a:latin typeface="微软雅黑" pitchFamily="34" charset="-122"/>
                <a:ea typeface="微软雅黑" pitchFamily="34" charset="-122"/>
              </a:rPr>
              <a:t>N7K </a:t>
            </a:r>
            <a:r>
              <a:rPr lang="zh-CN" altLang="en-US" sz="1600" dirty="0" smtClean="0">
                <a:latin typeface="微软雅黑" pitchFamily="34" charset="-122"/>
                <a:ea typeface="微软雅黑" pitchFamily="34" charset="-122"/>
              </a:rPr>
              <a:t>下挂</a:t>
            </a:r>
            <a:r>
              <a:rPr lang="en-US" altLang="zh-CN" sz="1600" dirty="0" smtClean="0">
                <a:latin typeface="微软雅黑" pitchFamily="34" charset="-122"/>
                <a:ea typeface="微软雅黑" pitchFamily="34" charset="-122"/>
              </a:rPr>
              <a:t>N2K</a:t>
            </a:r>
            <a:r>
              <a:rPr lang="zh-CN" altLang="en-US" sz="1600" dirty="0" smtClean="0">
                <a:latin typeface="微软雅黑" pitchFamily="34" charset="-122"/>
                <a:ea typeface="微软雅黑" pitchFamily="34" charset="-122"/>
              </a:rPr>
              <a:t>台数有限，</a:t>
            </a:r>
            <a:r>
              <a:rPr lang="en-US" altLang="zh-CN" sz="1600" dirty="0" smtClean="0">
                <a:latin typeface="微软雅黑" pitchFamily="34" charset="-122"/>
                <a:ea typeface="微软雅黑" pitchFamily="34" charset="-122"/>
              </a:rPr>
              <a:t>N5K</a:t>
            </a:r>
            <a:r>
              <a:rPr lang="zh-CN" altLang="en-US" sz="1600" dirty="0" smtClean="0">
                <a:latin typeface="微软雅黑" pitchFamily="34" charset="-122"/>
                <a:ea typeface="微软雅黑" pitchFamily="34" charset="-122"/>
              </a:rPr>
              <a:t>下挂台数更少，特别是在三层特性下性能急剧下降</a:t>
            </a:r>
            <a:endParaRPr lang="en-US" altLang="zh-CN" sz="1600" dirty="0" smtClean="0">
              <a:latin typeface="微软雅黑" pitchFamily="34" charset="-122"/>
              <a:ea typeface="微软雅黑" pitchFamily="34" charset="-122"/>
            </a:endParaRPr>
          </a:p>
          <a:p>
            <a:pPr marL="342900" indent="-342900">
              <a:lnSpc>
                <a:spcPct val="150000"/>
              </a:lnSpc>
              <a:buFont typeface="Wingdings" pitchFamily="2" charset="2"/>
              <a:buChar char="Ø"/>
            </a:pPr>
            <a:r>
              <a:rPr lang="en-US" altLang="zh-CN" sz="1600" dirty="0" smtClean="0">
                <a:latin typeface="微软雅黑" pitchFamily="34" charset="-122"/>
                <a:ea typeface="微软雅黑" pitchFamily="34" charset="-122"/>
              </a:rPr>
              <a:t>N5K</a:t>
            </a:r>
            <a:r>
              <a:rPr lang="zh-CN" altLang="en-US" sz="1600" dirty="0" smtClean="0">
                <a:latin typeface="微软雅黑" pitchFamily="34" charset="-122"/>
                <a:ea typeface="微软雅黑" pitchFamily="34" charset="-122"/>
              </a:rPr>
              <a:t>的三层能力弱，需要另配三层板卡</a:t>
            </a:r>
            <a:endParaRPr lang="en-US" altLang="zh-CN" sz="1600" dirty="0" smtClean="0">
              <a:latin typeface="微软雅黑" pitchFamily="34" charset="-122"/>
              <a:ea typeface="微软雅黑" pitchFamily="34" charset="-122"/>
            </a:endParaRPr>
          </a:p>
          <a:p>
            <a:pPr marL="342900" indent="-342900">
              <a:lnSpc>
                <a:spcPct val="150000"/>
              </a:lnSpc>
              <a:buFont typeface="Wingdings" pitchFamily="2" charset="2"/>
              <a:buChar char="Ø"/>
            </a:pPr>
            <a:r>
              <a:rPr lang="zh-CN" altLang="en-US" sz="1600" dirty="0" smtClean="0">
                <a:latin typeface="微软雅黑" pitchFamily="34" charset="-122"/>
                <a:ea typeface="微软雅黑" pitchFamily="34" charset="-122"/>
              </a:rPr>
              <a:t>思科的</a:t>
            </a:r>
            <a:r>
              <a:rPr lang="en-US" altLang="zh-CN" sz="1600" dirty="0" smtClean="0">
                <a:latin typeface="微软雅黑" pitchFamily="34" charset="-122"/>
                <a:ea typeface="微软雅黑" pitchFamily="34" charset="-122"/>
              </a:rPr>
              <a:t>N5K+N2K</a:t>
            </a:r>
            <a:r>
              <a:rPr lang="zh-CN" altLang="en-US" sz="1600" dirty="0" smtClean="0">
                <a:latin typeface="微软雅黑" pitchFamily="34" charset="-122"/>
                <a:ea typeface="微软雅黑" pitchFamily="34" charset="-122"/>
              </a:rPr>
              <a:t>往往采用</a:t>
            </a:r>
            <a:r>
              <a:rPr lang="zh-CN" altLang="en-US" sz="1600" dirty="0" smtClean="0">
                <a:solidFill>
                  <a:srgbClr val="C00000"/>
                </a:solidFill>
                <a:latin typeface="微软雅黑" pitchFamily="34" charset="-122"/>
                <a:ea typeface="微软雅黑" pitchFamily="34" charset="-122"/>
              </a:rPr>
              <a:t>高收敛比模型</a:t>
            </a:r>
            <a:endParaRPr lang="en-US" altLang="zh-CN" sz="1600" dirty="0" smtClean="0">
              <a:solidFill>
                <a:srgbClr val="C00000"/>
              </a:solidFill>
              <a:latin typeface="微软雅黑" pitchFamily="34" charset="-122"/>
              <a:ea typeface="微软雅黑" pitchFamily="34" charset="-122"/>
            </a:endParaRPr>
          </a:p>
          <a:p>
            <a:pPr marL="342900" indent="-342900">
              <a:lnSpc>
                <a:spcPct val="150000"/>
              </a:lnSpc>
              <a:buFont typeface="Wingdings" pitchFamily="2" charset="2"/>
              <a:buChar char="Ø"/>
            </a:pPr>
            <a:r>
              <a:rPr lang="en-US" altLang="zh-CN" sz="1600" dirty="0" smtClean="0">
                <a:latin typeface="微软雅黑" pitchFamily="34" charset="-122"/>
                <a:ea typeface="微软雅黑" pitchFamily="34" charset="-122"/>
              </a:rPr>
              <a:t>N2K</a:t>
            </a:r>
            <a:r>
              <a:rPr lang="zh-CN" altLang="en-US" sz="1600" dirty="0" smtClean="0">
                <a:latin typeface="微软雅黑" pitchFamily="34" charset="-122"/>
                <a:ea typeface="微软雅黑" pitchFamily="34" charset="-122"/>
              </a:rPr>
              <a:t>无本地转发能力</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907529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
          <p:cNvSpPr txBox="1">
            <a:spLocks noChangeArrowheads="1"/>
          </p:cNvSpPr>
          <p:nvPr/>
        </p:nvSpPr>
        <p:spPr>
          <a:xfrm>
            <a:off x="-1" y="872154"/>
            <a:ext cx="4283969" cy="1706811"/>
          </a:xfrm>
          <a:prstGeom prst="rect">
            <a:avLst/>
          </a:prstGeom>
          <a:solidFill>
            <a:schemeClr val="accent1">
              <a:lumMod val="75000"/>
            </a:schemeClr>
          </a:solidFill>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kumimoji="1" lang="en-US" altLang="zh-CN" sz="1600" b="1" dirty="0" smtClean="0">
                <a:solidFill>
                  <a:schemeClr val="lt1"/>
                </a:solidFill>
                <a:latin typeface="微软雅黑" pitchFamily="34" charset="-122"/>
                <a:ea typeface="微软雅黑" pitchFamily="34" charset="-122"/>
              </a:rPr>
              <a:t>H3C </a:t>
            </a:r>
            <a:r>
              <a:rPr kumimoji="1" lang="zh-CN" altLang="en-US" sz="1600" b="1" dirty="0">
                <a:solidFill>
                  <a:schemeClr val="lt1"/>
                </a:solidFill>
                <a:latin typeface="微软雅黑" pitchFamily="34" charset="-122"/>
                <a:ea typeface="微软雅黑" pitchFamily="34" charset="-122"/>
              </a:rPr>
              <a:t>网络虚拟化技术发展历程</a:t>
            </a:r>
            <a:r>
              <a:rPr kumimoji="1" lang="en-US" altLang="zh-CN" sz="1600" b="1" dirty="0">
                <a:solidFill>
                  <a:schemeClr val="lt1"/>
                </a:solidFill>
                <a:latin typeface="微软雅黑" pitchFamily="34" charset="-122"/>
                <a:ea typeface="微软雅黑" pitchFamily="34" charset="-122"/>
              </a:rPr>
              <a:t>………</a:t>
            </a:r>
          </a:p>
          <a:p>
            <a:pPr marL="0" indent="0" algn="r">
              <a:lnSpc>
                <a:spcPct val="150000"/>
              </a:lnSpc>
              <a:buNone/>
            </a:pPr>
            <a:r>
              <a:rPr kumimoji="1" lang="zh-CN" altLang="en-US" sz="1600" b="1" dirty="0">
                <a:solidFill>
                  <a:schemeClr val="lt1"/>
                </a:solidFill>
                <a:latin typeface="微软雅黑" pitchFamily="34" charset="-122"/>
                <a:ea typeface="微软雅黑" pitchFamily="34" charset="-122"/>
              </a:rPr>
              <a:t>历经</a:t>
            </a:r>
            <a:r>
              <a:rPr kumimoji="1" lang="en-US" altLang="zh-CN" sz="1600" b="1" dirty="0">
                <a:solidFill>
                  <a:srgbClr val="FF0000"/>
                </a:solidFill>
                <a:latin typeface="微软雅黑" pitchFamily="34" charset="-122"/>
                <a:ea typeface="微软雅黑" pitchFamily="34" charset="-122"/>
              </a:rPr>
              <a:t>12</a:t>
            </a:r>
            <a:r>
              <a:rPr kumimoji="1" lang="zh-CN" altLang="en-US" sz="1600" b="1" dirty="0">
                <a:solidFill>
                  <a:schemeClr val="lt1"/>
                </a:solidFill>
                <a:latin typeface="微软雅黑" pitchFamily="34" charset="-122"/>
                <a:ea typeface="微软雅黑" pitchFamily="34" charset="-122"/>
              </a:rPr>
              <a:t>年积累，推出</a:t>
            </a:r>
            <a:r>
              <a:rPr kumimoji="1" lang="en-US" altLang="zh-CN" sz="1600" b="1" dirty="0" smtClean="0">
                <a:solidFill>
                  <a:schemeClr val="lt1"/>
                </a:solidFill>
                <a:latin typeface="微软雅黑" pitchFamily="34" charset="-122"/>
                <a:ea typeface="微软雅黑" pitchFamily="34" charset="-122"/>
              </a:rPr>
              <a:t>IRF1   </a:t>
            </a:r>
            <a:endParaRPr kumimoji="1" lang="en-US" altLang="zh-CN" sz="1600" b="1" dirty="0">
              <a:solidFill>
                <a:schemeClr val="lt1"/>
              </a:solidFill>
              <a:latin typeface="微软雅黑" pitchFamily="34" charset="-122"/>
              <a:ea typeface="微软雅黑" pitchFamily="34" charset="-122"/>
            </a:endParaRPr>
          </a:p>
          <a:p>
            <a:pPr marL="0" indent="0" algn="r">
              <a:lnSpc>
                <a:spcPct val="150000"/>
              </a:lnSpc>
              <a:buNone/>
            </a:pPr>
            <a:r>
              <a:rPr kumimoji="1" lang="zh-CN" altLang="en-US" sz="1600" b="1" dirty="0">
                <a:solidFill>
                  <a:schemeClr val="lt1"/>
                </a:solidFill>
                <a:latin typeface="微软雅黑" pitchFamily="34" charset="-122"/>
                <a:ea typeface="微软雅黑" pitchFamily="34" charset="-122"/>
              </a:rPr>
              <a:t>历经</a:t>
            </a:r>
            <a:r>
              <a:rPr kumimoji="1" lang="en-US" altLang="zh-CN" sz="1600" b="1" dirty="0">
                <a:solidFill>
                  <a:srgbClr val="FF0000"/>
                </a:solidFill>
                <a:latin typeface="微软雅黑" pitchFamily="34" charset="-122"/>
                <a:ea typeface="微软雅黑" pitchFamily="34" charset="-122"/>
              </a:rPr>
              <a:t>17</a:t>
            </a:r>
            <a:r>
              <a:rPr kumimoji="1" lang="zh-CN" altLang="en-US" sz="1600" b="1" dirty="0">
                <a:solidFill>
                  <a:schemeClr val="lt1"/>
                </a:solidFill>
                <a:latin typeface="微软雅黑" pitchFamily="34" charset="-122"/>
                <a:ea typeface="微软雅黑" pitchFamily="34" charset="-122"/>
              </a:rPr>
              <a:t>年积累，推出</a:t>
            </a:r>
            <a:r>
              <a:rPr kumimoji="1" lang="en-US" altLang="zh-CN" sz="1600" b="1" dirty="0" smtClean="0">
                <a:solidFill>
                  <a:schemeClr val="lt1"/>
                </a:solidFill>
                <a:latin typeface="微软雅黑" pitchFamily="34" charset="-122"/>
                <a:ea typeface="微软雅黑" pitchFamily="34" charset="-122"/>
              </a:rPr>
              <a:t>IRF2   </a:t>
            </a:r>
            <a:endParaRPr kumimoji="1" lang="en-US" altLang="zh-CN" sz="1600" b="1" dirty="0">
              <a:solidFill>
                <a:schemeClr val="lt1"/>
              </a:solidFill>
              <a:latin typeface="微软雅黑" pitchFamily="34" charset="-122"/>
              <a:ea typeface="微软雅黑" pitchFamily="34" charset="-122"/>
            </a:endParaRPr>
          </a:p>
          <a:p>
            <a:pPr marL="0" indent="0" algn="r">
              <a:lnSpc>
                <a:spcPct val="150000"/>
              </a:lnSpc>
              <a:buNone/>
            </a:pPr>
            <a:r>
              <a:rPr kumimoji="1" lang="zh-CN" altLang="en-US" sz="1600" b="1" dirty="0">
                <a:solidFill>
                  <a:schemeClr val="lt1"/>
                </a:solidFill>
                <a:latin typeface="微软雅黑" pitchFamily="34" charset="-122"/>
                <a:ea typeface="微软雅黑" pitchFamily="34" charset="-122"/>
              </a:rPr>
              <a:t>历经</a:t>
            </a:r>
            <a:r>
              <a:rPr kumimoji="1" lang="en-US" altLang="zh-CN" sz="1600" b="1" dirty="0">
                <a:solidFill>
                  <a:srgbClr val="FF0000"/>
                </a:solidFill>
                <a:latin typeface="微软雅黑" pitchFamily="34" charset="-122"/>
                <a:ea typeface="微软雅黑" pitchFamily="34" charset="-122"/>
              </a:rPr>
              <a:t>21</a:t>
            </a:r>
            <a:r>
              <a:rPr kumimoji="1" lang="zh-CN" altLang="en-US" sz="1600" b="1" dirty="0">
                <a:solidFill>
                  <a:schemeClr val="lt1"/>
                </a:solidFill>
                <a:latin typeface="微软雅黑" pitchFamily="34" charset="-122"/>
                <a:ea typeface="微软雅黑" pitchFamily="34" charset="-122"/>
              </a:rPr>
              <a:t>年积累，推出</a:t>
            </a:r>
            <a:r>
              <a:rPr kumimoji="1" lang="en-US" altLang="zh-CN" sz="1600" b="1" dirty="0" smtClean="0">
                <a:solidFill>
                  <a:schemeClr val="lt1"/>
                </a:solidFill>
                <a:latin typeface="微软雅黑" pitchFamily="34" charset="-122"/>
                <a:ea typeface="微软雅黑" pitchFamily="34" charset="-122"/>
              </a:rPr>
              <a:t>IRF3   </a:t>
            </a:r>
            <a:endParaRPr kumimoji="1" lang="en-US" altLang="zh-CN" sz="1600" b="1" dirty="0">
              <a:solidFill>
                <a:schemeClr val="lt1"/>
              </a:solidFill>
              <a:latin typeface="微软雅黑" pitchFamily="34" charset="-122"/>
              <a:ea typeface="微软雅黑" pitchFamily="34" charset="-122"/>
            </a:endParaRPr>
          </a:p>
        </p:txBody>
      </p:sp>
      <p:sp>
        <p:nvSpPr>
          <p:cNvPr id="17411" name="AutoShape 4"/>
          <p:cNvSpPr>
            <a:spLocks noChangeArrowheads="1"/>
          </p:cNvSpPr>
          <p:nvPr/>
        </p:nvSpPr>
        <p:spPr bwMode="auto">
          <a:xfrm rot="-7468184">
            <a:off x="2663593" y="338599"/>
            <a:ext cx="1165225" cy="7196068"/>
          </a:xfrm>
          <a:prstGeom prst="triangle">
            <a:avLst>
              <a:gd name="adj" fmla="val 50810"/>
            </a:avLst>
          </a:prstGeom>
          <a:gradFill rotWithShape="1">
            <a:gsLst>
              <a:gs pos="0">
                <a:schemeClr val="bg1"/>
              </a:gs>
              <a:gs pos="100000">
                <a:srgbClr val="3399FF"/>
              </a:gs>
            </a:gsLst>
            <a:lin ang="18900000" scaled="1"/>
          </a:gradFill>
          <a:ln w="9525" algn="ctr">
            <a:noFill/>
            <a:miter lim="800000"/>
            <a:headEnd/>
            <a:tailEnd/>
          </a:ln>
          <a:effectLst/>
        </p:spPr>
        <p:txBody>
          <a:bodyPr vert="eaVert" wrap="none" anchor="ctr"/>
          <a:lstStyle/>
          <a:p>
            <a:endParaRPr kumimoji="1" lang="ja-JP" altLang="en-US">
              <a:latin typeface="Calibri" pitchFamily="34" charset="0"/>
              <a:ea typeface="MS PGothic" pitchFamily="34" charset="-128"/>
              <a:cs typeface="Calibri" pitchFamily="34" charset="0"/>
            </a:endParaRPr>
          </a:p>
        </p:txBody>
      </p:sp>
      <p:sp>
        <p:nvSpPr>
          <p:cNvPr id="17414" name="AutoShape 8"/>
          <p:cNvSpPr>
            <a:spLocks noChangeArrowheads="1"/>
          </p:cNvSpPr>
          <p:nvPr/>
        </p:nvSpPr>
        <p:spPr bwMode="auto">
          <a:xfrm rot="3002760">
            <a:off x="6272540" y="-243350"/>
            <a:ext cx="2551649" cy="2246193"/>
          </a:xfrm>
          <a:prstGeom prst="triangle">
            <a:avLst>
              <a:gd name="adj" fmla="val 50000"/>
            </a:avLst>
          </a:prstGeom>
          <a:gradFill rotWithShape="1">
            <a:gsLst>
              <a:gs pos="0">
                <a:schemeClr val="bg1"/>
              </a:gs>
              <a:gs pos="100000">
                <a:srgbClr val="3399FF"/>
              </a:gs>
            </a:gsLst>
            <a:lin ang="18900000" scaled="1"/>
          </a:gradFill>
          <a:ln w="9525" algn="ctr">
            <a:noFill/>
            <a:miter lim="800000"/>
            <a:headEnd/>
            <a:tailEnd/>
          </a:ln>
          <a:effectLst/>
        </p:spPr>
        <p:txBody>
          <a:bodyPr rot="10800000" vert="eaVert" wrap="none" anchor="ctr"/>
          <a:lstStyle/>
          <a:p>
            <a:endParaRPr kumimoji="1" lang="ja-JP" altLang="en-US">
              <a:latin typeface="Calibri" pitchFamily="34" charset="0"/>
              <a:ea typeface="MS PGothic" pitchFamily="34" charset="-128"/>
              <a:cs typeface="Calibri" pitchFamily="34" charset="0"/>
            </a:endParaRPr>
          </a:p>
        </p:txBody>
      </p:sp>
      <p:sp>
        <p:nvSpPr>
          <p:cNvPr id="17415" name="Text Box 9"/>
          <p:cNvSpPr txBox="1">
            <a:spLocks noChangeArrowheads="1"/>
          </p:cNvSpPr>
          <p:nvPr/>
        </p:nvSpPr>
        <p:spPr bwMode="auto">
          <a:xfrm>
            <a:off x="35496" y="5661248"/>
            <a:ext cx="1341269" cy="1040285"/>
          </a:xfrm>
          <a:prstGeom prst="rect">
            <a:avLst/>
          </a:prstGeom>
          <a:noFill/>
          <a:ln w="9525">
            <a:noFill/>
            <a:miter lim="800000"/>
            <a:headEnd/>
            <a:tailEnd/>
          </a:ln>
        </p:spPr>
        <p:txBody>
          <a:bodyPr wrap="square">
            <a:spAutoFit/>
          </a:bodyPr>
          <a:lstStyle/>
          <a:p>
            <a:pPr algn="ctr" eaLnBrk="0" hangingPunct="0"/>
            <a:r>
              <a:rPr lang="en-GB" altLang="ja-JP" sz="1400" b="1" dirty="0">
                <a:latin typeface="宋体" panose="02010600030101010101" pitchFamily="2" charset="-122"/>
                <a:ea typeface="宋体" panose="02010600030101010101" pitchFamily="2" charset="-122"/>
                <a:cs typeface="Calibri" pitchFamily="34" charset="0"/>
              </a:rPr>
              <a:t>3Com </a:t>
            </a:r>
            <a:r>
              <a:rPr lang="en-GB" altLang="en-US" sz="1400" b="1" dirty="0" smtClean="0">
                <a:latin typeface="宋体" panose="02010600030101010101" pitchFamily="2" charset="-122"/>
                <a:ea typeface="宋体" panose="02010600030101010101" pitchFamily="2" charset="-122"/>
                <a:cs typeface="Calibri" pitchFamily="34" charset="0"/>
              </a:rPr>
              <a:t>Stackable</a:t>
            </a:r>
            <a:endParaRPr lang="en-GB" altLang="en-US" sz="1400" b="1" dirty="0">
              <a:latin typeface="宋体" panose="02010600030101010101" pitchFamily="2" charset="-122"/>
              <a:ea typeface="宋体" panose="02010600030101010101" pitchFamily="2" charset="-122"/>
              <a:cs typeface="Calibri" pitchFamily="34" charset="0"/>
            </a:endParaRPr>
          </a:p>
          <a:p>
            <a:pPr algn="ctr" eaLnBrk="0" hangingPunct="0"/>
            <a:r>
              <a:rPr lang="en-GB" altLang="en-US" sz="1400" b="1" dirty="0">
                <a:latin typeface="宋体" panose="02010600030101010101" pitchFamily="2" charset="-122"/>
                <a:ea typeface="宋体" panose="02010600030101010101" pitchFamily="2" charset="-122"/>
                <a:cs typeface="Calibri" pitchFamily="34" charset="0"/>
              </a:rPr>
              <a:t>Ethernet Hub</a:t>
            </a:r>
            <a:endParaRPr lang="en-US" altLang="ja-JP" sz="1400" b="1" dirty="0">
              <a:latin typeface="宋体" panose="02010600030101010101" pitchFamily="2" charset="-122"/>
              <a:ea typeface="宋体" panose="02010600030101010101" pitchFamily="2" charset="-122"/>
              <a:cs typeface="Calibri" pitchFamily="34" charset="0"/>
            </a:endParaRPr>
          </a:p>
          <a:p>
            <a:pPr algn="ctr" eaLnBrk="0" hangingPunct="0">
              <a:lnSpc>
                <a:spcPct val="70000"/>
              </a:lnSpc>
            </a:pPr>
            <a:endParaRPr lang="en-GB" altLang="ja-JP" sz="1400" dirty="0">
              <a:latin typeface="宋体" panose="02010600030101010101" pitchFamily="2" charset="-122"/>
              <a:ea typeface="宋体" panose="02010600030101010101" pitchFamily="2" charset="-122"/>
              <a:cs typeface="Calibri" pitchFamily="34" charset="0"/>
            </a:endParaRPr>
          </a:p>
          <a:p>
            <a:pPr algn="ctr" eaLnBrk="0" hangingPunct="0">
              <a:lnSpc>
                <a:spcPct val="70000"/>
              </a:lnSpc>
            </a:pPr>
            <a:r>
              <a:rPr lang="en-GB" altLang="en-US" sz="1400" b="1" dirty="0">
                <a:latin typeface="宋体" panose="02010600030101010101" pitchFamily="2" charset="-122"/>
                <a:ea typeface="宋体" panose="02010600030101010101" pitchFamily="2" charset="-122"/>
                <a:cs typeface="Calibri" pitchFamily="34" charset="0"/>
              </a:rPr>
              <a:t>1992</a:t>
            </a:r>
          </a:p>
        </p:txBody>
      </p:sp>
      <p:sp>
        <p:nvSpPr>
          <p:cNvPr id="17418" name="Text Box 12"/>
          <p:cNvSpPr txBox="1">
            <a:spLocks noChangeArrowheads="1"/>
          </p:cNvSpPr>
          <p:nvPr/>
        </p:nvSpPr>
        <p:spPr bwMode="auto">
          <a:xfrm>
            <a:off x="3923928" y="4077072"/>
            <a:ext cx="1584176" cy="1545038"/>
          </a:xfrm>
          <a:prstGeom prst="rect">
            <a:avLst/>
          </a:prstGeom>
          <a:solidFill>
            <a:schemeClr val="bg1">
              <a:lumMod val="95000"/>
            </a:schemeClr>
          </a:solidFill>
          <a:ln w="9525">
            <a:noFill/>
            <a:miter lim="800000"/>
            <a:headEnd/>
            <a:tailEnd/>
          </a:ln>
        </p:spPr>
        <p:txBody>
          <a:bodyPr wrap="square">
            <a:spAutoFit/>
          </a:bodyPr>
          <a:lstStyle/>
          <a:p>
            <a:pPr algn="ctr" eaLnBrk="0" hangingPunct="0"/>
            <a:r>
              <a:rPr lang="en-US" altLang="ja-JP" sz="1600" b="1" dirty="0" smtClean="0">
                <a:solidFill>
                  <a:srgbClr val="FF0000"/>
                </a:solidFill>
                <a:latin typeface="微软雅黑" panose="020B0503020204020204" pitchFamily="34" charset="-122"/>
                <a:ea typeface="微软雅黑" panose="020B0503020204020204" pitchFamily="34" charset="-122"/>
                <a:cs typeface="Calibri" pitchFamily="34" charset="0"/>
              </a:rPr>
              <a:t>H3C IRF1</a:t>
            </a:r>
          </a:p>
          <a:p>
            <a:pPr algn="ctr" eaLnBrk="0" hangingPunct="0"/>
            <a:endParaRPr lang="en-US" altLang="ja-JP" sz="1400" b="1" dirty="0" smtClean="0">
              <a:solidFill>
                <a:srgbClr val="FF0000"/>
              </a:solidFill>
              <a:latin typeface="微软雅黑" panose="020B0503020204020204" pitchFamily="34" charset="-122"/>
              <a:ea typeface="微软雅黑" panose="020B0503020204020204" pitchFamily="34" charset="-122"/>
              <a:cs typeface="Calibri" pitchFamily="34" charset="0"/>
            </a:endParaRPr>
          </a:p>
          <a:p>
            <a:pPr algn="ctr" eaLnBrk="0" hangingPunct="0"/>
            <a:r>
              <a:rPr lang="zh-CN" altLang="en-US" sz="1400" b="1" dirty="0" smtClean="0">
                <a:latin typeface="微软雅黑" panose="020B0503020204020204" pitchFamily="34" charset="-122"/>
                <a:ea typeface="微软雅黑" panose="020B0503020204020204" pitchFamily="34" charset="-122"/>
                <a:cs typeface="Calibri" pitchFamily="34" charset="0"/>
              </a:rPr>
              <a:t>横向虚拟化</a:t>
            </a:r>
            <a:endParaRPr lang="en-US" altLang="zh-CN" sz="1400" b="1" dirty="0" smtClean="0">
              <a:latin typeface="微软雅黑" panose="020B0503020204020204" pitchFamily="34" charset="-122"/>
              <a:ea typeface="微软雅黑" panose="020B0503020204020204" pitchFamily="34" charset="-122"/>
              <a:cs typeface="Calibri" pitchFamily="34" charset="0"/>
            </a:endParaRPr>
          </a:p>
          <a:p>
            <a:pPr algn="ctr" eaLnBrk="0" hangingPunct="0"/>
            <a:endParaRPr lang="en-US" altLang="ja-JP" sz="1400" b="1" dirty="0" smtClean="0">
              <a:latin typeface="微软雅黑" panose="020B0503020204020204" pitchFamily="34" charset="-122"/>
              <a:ea typeface="微软雅黑" panose="020B0503020204020204" pitchFamily="34" charset="-122"/>
              <a:cs typeface="Calibri" pitchFamily="34" charset="0"/>
            </a:endParaRPr>
          </a:p>
          <a:p>
            <a:pPr algn="ctr" eaLnBrk="0" hangingPunct="0"/>
            <a:r>
              <a:rPr lang="en-US" altLang="zh-CN" sz="1400" b="1" dirty="0" smtClean="0">
                <a:latin typeface="微软雅黑" panose="020B0503020204020204" pitchFamily="34" charset="-122"/>
                <a:ea typeface="微软雅黑" panose="020B0503020204020204" pitchFamily="34" charset="-122"/>
                <a:cs typeface="Calibri" pitchFamily="34" charset="0"/>
              </a:rPr>
              <a:t>(</a:t>
            </a:r>
            <a:r>
              <a:rPr lang="zh-CN" altLang="en-US" sz="1400" b="1" dirty="0" smtClean="0">
                <a:latin typeface="微软雅黑" panose="020B0503020204020204" pitchFamily="34" charset="-122"/>
                <a:ea typeface="微软雅黑" panose="020B0503020204020204" pitchFamily="34" charset="-122"/>
                <a:cs typeface="Calibri" pitchFamily="34" charset="0"/>
              </a:rPr>
              <a:t>低端</a:t>
            </a:r>
            <a:r>
              <a:rPr lang="en-US" altLang="zh-CN" sz="1400" b="1" dirty="0" smtClean="0">
                <a:latin typeface="微软雅黑" panose="020B0503020204020204" pitchFamily="34" charset="-122"/>
                <a:ea typeface="微软雅黑" panose="020B0503020204020204" pitchFamily="34" charset="-122"/>
                <a:cs typeface="Calibri" pitchFamily="34" charset="0"/>
              </a:rPr>
              <a:t>)</a:t>
            </a:r>
            <a:r>
              <a:rPr lang="en-US" altLang="ja-JP" sz="1400" b="1" dirty="0" smtClean="0">
                <a:latin typeface="微软雅黑" panose="020B0503020204020204" pitchFamily="34" charset="-122"/>
                <a:ea typeface="微软雅黑" panose="020B0503020204020204" pitchFamily="34" charset="-122"/>
                <a:cs typeface="Calibri" pitchFamily="34" charset="0"/>
              </a:rPr>
              <a:t> </a:t>
            </a:r>
            <a:endParaRPr lang="en-US" altLang="ja-JP" sz="1400" b="1" dirty="0">
              <a:latin typeface="微软雅黑" panose="020B0503020204020204" pitchFamily="34" charset="-122"/>
              <a:ea typeface="微软雅黑" panose="020B0503020204020204" pitchFamily="34" charset="-122"/>
              <a:cs typeface="Calibri" pitchFamily="34" charset="0"/>
            </a:endParaRPr>
          </a:p>
          <a:p>
            <a:pPr algn="ctr" eaLnBrk="0" hangingPunct="0">
              <a:lnSpc>
                <a:spcPct val="60000"/>
              </a:lnSpc>
            </a:pPr>
            <a:endParaRPr lang="en-GB" altLang="ja-JP" sz="1400" b="1" dirty="0">
              <a:solidFill>
                <a:srgbClr val="FF0000"/>
              </a:solidFill>
              <a:latin typeface="微软雅黑" panose="020B0503020204020204" pitchFamily="34" charset="-122"/>
              <a:ea typeface="微软雅黑" panose="020B0503020204020204" pitchFamily="34" charset="-122"/>
              <a:cs typeface="Calibri" pitchFamily="34" charset="0"/>
            </a:endParaRPr>
          </a:p>
          <a:p>
            <a:pPr algn="ctr" eaLnBrk="0" hangingPunct="0"/>
            <a:r>
              <a:rPr lang="en-US" altLang="ja-JP" sz="1400" b="1" dirty="0" smtClean="0">
                <a:latin typeface="微软雅黑" panose="020B0503020204020204" pitchFamily="34" charset="-122"/>
                <a:ea typeface="微软雅黑" panose="020B0503020204020204" pitchFamily="34" charset="-122"/>
                <a:cs typeface="Calibri" pitchFamily="34" charset="0"/>
              </a:rPr>
              <a:t>2004</a:t>
            </a:r>
            <a:endParaRPr lang="en-GB" altLang="en-US" sz="1400" b="1" dirty="0">
              <a:latin typeface="微软雅黑" panose="020B0503020204020204" pitchFamily="34" charset="-122"/>
              <a:ea typeface="微软雅黑" panose="020B0503020204020204" pitchFamily="34" charset="-122"/>
              <a:cs typeface="Calibri" pitchFamily="34" charset="0"/>
            </a:endParaRPr>
          </a:p>
        </p:txBody>
      </p:sp>
      <p:sp>
        <p:nvSpPr>
          <p:cNvPr id="17421" name="Text Box 15"/>
          <p:cNvSpPr txBox="1">
            <a:spLocks noChangeArrowheads="1"/>
          </p:cNvSpPr>
          <p:nvPr/>
        </p:nvSpPr>
        <p:spPr bwMode="auto">
          <a:xfrm>
            <a:off x="5333205" y="3284984"/>
            <a:ext cx="1584197" cy="1661993"/>
          </a:xfrm>
          <a:prstGeom prst="rect">
            <a:avLst/>
          </a:prstGeom>
          <a:solidFill>
            <a:schemeClr val="bg1">
              <a:lumMod val="95000"/>
            </a:schemeClr>
          </a:solidFill>
          <a:ln w="9525">
            <a:noFill/>
            <a:miter lim="800000"/>
            <a:headEnd/>
            <a:tailEnd/>
          </a:ln>
        </p:spPr>
        <p:txBody>
          <a:bodyPr wrap="square">
            <a:spAutoFit/>
          </a:bodyPr>
          <a:lstStyle/>
          <a:p>
            <a:pPr algn="ctr" eaLnBrk="0" hangingPunct="0"/>
            <a:r>
              <a:rPr lang="en-US" altLang="ja-JP" sz="1600" b="1" dirty="0" smtClean="0">
                <a:solidFill>
                  <a:srgbClr val="FF3300"/>
                </a:solidFill>
                <a:latin typeface="微软雅黑" panose="020B0503020204020204" pitchFamily="34" charset="-122"/>
                <a:ea typeface="微软雅黑" panose="020B0503020204020204" pitchFamily="34" charset="-122"/>
                <a:cs typeface="Calibri" pitchFamily="34" charset="0"/>
              </a:rPr>
              <a:t>H3C IRF2</a:t>
            </a:r>
            <a:r>
              <a:rPr lang="en-US" altLang="ja-JP" sz="1600" b="1" dirty="0" smtClean="0">
                <a:latin typeface="微软雅黑" panose="020B0503020204020204" pitchFamily="34" charset="-122"/>
                <a:ea typeface="微软雅黑" panose="020B0503020204020204" pitchFamily="34" charset="-122"/>
                <a:cs typeface="Calibri" pitchFamily="34" charset="0"/>
              </a:rPr>
              <a:t> </a:t>
            </a:r>
          </a:p>
          <a:p>
            <a:pPr algn="ctr" eaLnBrk="0" hangingPunct="0"/>
            <a:endParaRPr lang="en-US" altLang="ja-JP" sz="1400" b="1" dirty="0" smtClean="0">
              <a:latin typeface="微软雅黑" panose="020B0503020204020204" pitchFamily="34" charset="-122"/>
              <a:ea typeface="微软雅黑" panose="020B0503020204020204" pitchFamily="34" charset="-122"/>
              <a:cs typeface="Calibri" pitchFamily="34" charset="0"/>
            </a:endParaRPr>
          </a:p>
          <a:p>
            <a:pPr algn="ctr" eaLnBrk="0" hangingPunct="0"/>
            <a:r>
              <a:rPr lang="zh-CN" altLang="en-US" sz="1400" b="1" dirty="0" smtClean="0">
                <a:latin typeface="微软雅黑" panose="020B0503020204020204" pitchFamily="34" charset="-122"/>
                <a:ea typeface="微软雅黑" panose="020B0503020204020204" pitchFamily="34" charset="-122"/>
                <a:cs typeface="Calibri" pitchFamily="34" charset="0"/>
              </a:rPr>
              <a:t>横向虚拟化</a:t>
            </a:r>
            <a:endParaRPr lang="en-US" altLang="zh-CN" sz="1400" b="1" dirty="0" smtClean="0">
              <a:latin typeface="微软雅黑" panose="020B0503020204020204" pitchFamily="34" charset="-122"/>
              <a:ea typeface="微软雅黑" panose="020B0503020204020204" pitchFamily="34" charset="-122"/>
              <a:cs typeface="Calibri" pitchFamily="34" charset="0"/>
            </a:endParaRPr>
          </a:p>
          <a:p>
            <a:pPr algn="ctr" eaLnBrk="0" hangingPunct="0"/>
            <a:endParaRPr lang="en-US" altLang="ja-JP" sz="1400" b="1" dirty="0">
              <a:latin typeface="微软雅黑" panose="020B0503020204020204" pitchFamily="34" charset="-122"/>
              <a:ea typeface="微软雅黑" panose="020B0503020204020204" pitchFamily="34" charset="-122"/>
              <a:cs typeface="Calibri" pitchFamily="34" charset="0"/>
            </a:endParaRPr>
          </a:p>
          <a:p>
            <a:pPr algn="ctr" eaLnBrk="0" hangingPunct="0"/>
            <a:r>
              <a:rPr lang="en-US" altLang="zh-CN" sz="1400" b="1" dirty="0" smtClean="0">
                <a:latin typeface="微软雅黑" panose="020B0503020204020204" pitchFamily="34" charset="-122"/>
                <a:ea typeface="微软雅黑" panose="020B0503020204020204" pitchFamily="34" charset="-122"/>
                <a:cs typeface="Calibri" pitchFamily="34" charset="0"/>
              </a:rPr>
              <a:t>(</a:t>
            </a:r>
            <a:r>
              <a:rPr lang="zh-CN" altLang="en-US" sz="1400" b="1" dirty="0" smtClean="0">
                <a:latin typeface="微软雅黑" panose="020B0503020204020204" pitchFamily="34" charset="-122"/>
                <a:ea typeface="微软雅黑" panose="020B0503020204020204" pitchFamily="34" charset="-122"/>
                <a:cs typeface="Calibri" pitchFamily="34" charset="0"/>
              </a:rPr>
              <a:t>全系列设备</a:t>
            </a:r>
            <a:r>
              <a:rPr lang="en-US" altLang="zh-CN" sz="1400" b="1" dirty="0" smtClean="0">
                <a:latin typeface="微软雅黑" panose="020B0503020204020204" pitchFamily="34" charset="-122"/>
                <a:ea typeface="微软雅黑" panose="020B0503020204020204" pitchFamily="34" charset="-122"/>
                <a:cs typeface="Calibri" pitchFamily="34" charset="0"/>
              </a:rPr>
              <a:t>)</a:t>
            </a:r>
          </a:p>
          <a:p>
            <a:pPr algn="ctr" eaLnBrk="0" hangingPunct="0"/>
            <a:endParaRPr lang="en-GB" altLang="ja-JP" sz="1400" dirty="0">
              <a:latin typeface="微软雅黑" panose="020B0503020204020204" pitchFamily="34" charset="-122"/>
              <a:ea typeface="微软雅黑" panose="020B0503020204020204" pitchFamily="34" charset="-122"/>
              <a:cs typeface="Calibri" pitchFamily="34" charset="0"/>
            </a:endParaRPr>
          </a:p>
          <a:p>
            <a:pPr algn="ctr" eaLnBrk="0" hangingPunct="0"/>
            <a:r>
              <a:rPr lang="en-US" altLang="ja-JP" sz="1400" b="1" dirty="0">
                <a:latin typeface="微软雅黑" panose="020B0503020204020204" pitchFamily="34" charset="-122"/>
                <a:ea typeface="微软雅黑" panose="020B0503020204020204" pitchFamily="34" charset="-122"/>
                <a:cs typeface="Calibri" pitchFamily="34" charset="0"/>
              </a:rPr>
              <a:t>2009</a:t>
            </a:r>
            <a:endParaRPr lang="en-GB" altLang="en-US" sz="1400" b="1" dirty="0">
              <a:latin typeface="微软雅黑" panose="020B0503020204020204" pitchFamily="34" charset="-122"/>
              <a:ea typeface="微软雅黑" panose="020B0503020204020204" pitchFamily="34" charset="-122"/>
              <a:cs typeface="Calibri" pitchFamily="34" charset="0"/>
            </a:endParaRPr>
          </a:p>
        </p:txBody>
      </p:sp>
      <p:pic>
        <p:nvPicPr>
          <p:cNvPr id="17423" name="Picture 17"/>
          <p:cNvPicPr>
            <a:picLocks noChangeAspect="1" noChangeArrowheads="1"/>
          </p:cNvPicPr>
          <p:nvPr/>
        </p:nvPicPr>
        <p:blipFill>
          <a:blip r:embed="rId3"/>
          <a:srcRect/>
          <a:stretch>
            <a:fillRect/>
          </a:stretch>
        </p:blipFill>
        <p:spPr bwMode="auto">
          <a:xfrm>
            <a:off x="1115616" y="4058394"/>
            <a:ext cx="1103313" cy="666750"/>
          </a:xfrm>
          <a:prstGeom prst="rect">
            <a:avLst/>
          </a:prstGeom>
          <a:noFill/>
          <a:ln w="9525" algn="ctr">
            <a:noFill/>
            <a:miter lim="800000"/>
            <a:headEnd/>
            <a:tailEnd/>
          </a:ln>
        </p:spPr>
      </p:pic>
      <p:sp>
        <p:nvSpPr>
          <p:cNvPr id="17424" name="Text Box 18"/>
          <p:cNvSpPr txBox="1">
            <a:spLocks noChangeArrowheads="1"/>
          </p:cNvSpPr>
          <p:nvPr/>
        </p:nvSpPr>
        <p:spPr bwMode="auto">
          <a:xfrm>
            <a:off x="1187624" y="4653136"/>
            <a:ext cx="1173163" cy="1686616"/>
          </a:xfrm>
          <a:prstGeom prst="rect">
            <a:avLst/>
          </a:prstGeom>
          <a:noFill/>
          <a:ln w="9525">
            <a:noFill/>
            <a:miter lim="800000"/>
            <a:headEnd/>
            <a:tailEnd/>
          </a:ln>
        </p:spPr>
        <p:txBody>
          <a:bodyPr>
            <a:spAutoFit/>
          </a:bodyPr>
          <a:lstStyle/>
          <a:p>
            <a:pPr algn="ctr" eaLnBrk="0" hangingPunct="0"/>
            <a:endParaRPr lang="en-GB" altLang="ja-JP" sz="1400" b="1" dirty="0" smtClean="0">
              <a:latin typeface="宋体" panose="02010600030101010101" pitchFamily="2" charset="-122"/>
              <a:ea typeface="宋体" panose="02010600030101010101" pitchFamily="2" charset="-122"/>
              <a:cs typeface="Calibri" pitchFamily="34" charset="0"/>
            </a:endParaRPr>
          </a:p>
          <a:p>
            <a:pPr algn="ctr" eaLnBrk="0" hangingPunct="0"/>
            <a:r>
              <a:rPr lang="en-GB" altLang="ja-JP" sz="1400" b="1" dirty="0">
                <a:latin typeface="宋体" panose="02010600030101010101" pitchFamily="2" charset="-122"/>
                <a:ea typeface="宋体" panose="02010600030101010101" pitchFamily="2" charset="-122"/>
                <a:cs typeface="Calibri" pitchFamily="34" charset="0"/>
              </a:rPr>
              <a:t>3Com Stackable L2 </a:t>
            </a:r>
            <a:r>
              <a:rPr lang="en-GB" altLang="ja-JP" sz="1400" b="1" dirty="0" smtClean="0">
                <a:latin typeface="宋体" panose="02010600030101010101" pitchFamily="2" charset="-122"/>
                <a:ea typeface="宋体" panose="02010600030101010101" pitchFamily="2" charset="-122"/>
                <a:cs typeface="Calibri" pitchFamily="34" charset="0"/>
              </a:rPr>
              <a:t>switch</a:t>
            </a:r>
            <a:r>
              <a:rPr lang="en-GB" altLang="en-US" sz="1400" b="1" dirty="0">
                <a:latin typeface="宋体" panose="02010600030101010101" pitchFamily="2" charset="-122"/>
                <a:ea typeface="宋体" panose="02010600030101010101" pitchFamily="2" charset="-122"/>
                <a:cs typeface="Calibri" pitchFamily="34" charset="0"/>
              </a:rPr>
              <a:t/>
            </a:r>
            <a:br>
              <a:rPr lang="en-GB" altLang="en-US" sz="1400" b="1" dirty="0">
                <a:latin typeface="宋体" panose="02010600030101010101" pitchFamily="2" charset="-122"/>
                <a:ea typeface="宋体" panose="02010600030101010101" pitchFamily="2" charset="-122"/>
                <a:cs typeface="Calibri" pitchFamily="34" charset="0"/>
              </a:rPr>
            </a:br>
            <a:r>
              <a:rPr lang="en-GB" altLang="en-US" sz="1400" b="1" dirty="0" err="1" smtClean="0">
                <a:latin typeface="宋体" panose="02010600030101010101" pitchFamily="2" charset="-122"/>
                <a:ea typeface="宋体" panose="02010600030101010101" pitchFamily="2" charset="-122"/>
                <a:cs typeface="Calibri" pitchFamily="34" charset="0"/>
              </a:rPr>
              <a:t>SuperStack</a:t>
            </a:r>
            <a:r>
              <a:rPr lang="en-GB" altLang="ja-JP" sz="1400" b="1" dirty="0" smtClean="0">
                <a:latin typeface="宋体" panose="02010600030101010101" pitchFamily="2" charset="-122"/>
                <a:ea typeface="宋体" panose="02010600030101010101" pitchFamily="2" charset="-122"/>
                <a:cs typeface="Calibri" pitchFamily="34" charset="0"/>
              </a:rPr>
              <a:t> </a:t>
            </a:r>
            <a:r>
              <a:rPr lang="en-GB" altLang="ja-JP" sz="1400" b="1" dirty="0">
                <a:latin typeface="宋体" panose="02010600030101010101" pitchFamily="2" charset="-122"/>
                <a:ea typeface="宋体" panose="02010600030101010101" pitchFamily="2" charset="-122"/>
                <a:cs typeface="Calibri" pitchFamily="34" charset="0"/>
              </a:rPr>
              <a:t>1100/3300</a:t>
            </a:r>
            <a:endParaRPr lang="en-GB" altLang="en-US" sz="1400" b="1" dirty="0">
              <a:latin typeface="宋体" panose="02010600030101010101" pitchFamily="2" charset="-122"/>
              <a:ea typeface="宋体" panose="02010600030101010101" pitchFamily="2" charset="-122"/>
              <a:cs typeface="Calibri" pitchFamily="34" charset="0"/>
            </a:endParaRPr>
          </a:p>
          <a:p>
            <a:pPr algn="ctr" eaLnBrk="0" hangingPunct="0">
              <a:lnSpc>
                <a:spcPct val="70000"/>
              </a:lnSpc>
            </a:pPr>
            <a:endParaRPr lang="en-GB" altLang="en-US" sz="1400" dirty="0">
              <a:latin typeface="宋体" panose="02010600030101010101" pitchFamily="2" charset="-122"/>
              <a:ea typeface="宋体" panose="02010600030101010101" pitchFamily="2" charset="-122"/>
              <a:cs typeface="Calibri" pitchFamily="34" charset="0"/>
            </a:endParaRPr>
          </a:p>
          <a:p>
            <a:pPr algn="ctr" eaLnBrk="0" hangingPunct="0">
              <a:lnSpc>
                <a:spcPct val="70000"/>
              </a:lnSpc>
            </a:pPr>
            <a:r>
              <a:rPr lang="en-GB" altLang="en-US" sz="1400" b="1" dirty="0">
                <a:latin typeface="宋体" panose="02010600030101010101" pitchFamily="2" charset="-122"/>
                <a:ea typeface="宋体" panose="02010600030101010101" pitchFamily="2" charset="-122"/>
                <a:cs typeface="Calibri" pitchFamily="34" charset="0"/>
              </a:rPr>
              <a:t>199</a:t>
            </a:r>
            <a:r>
              <a:rPr lang="en-US" altLang="ja-JP" sz="1400" b="1" dirty="0">
                <a:latin typeface="宋体" panose="02010600030101010101" pitchFamily="2" charset="-122"/>
                <a:ea typeface="宋体" panose="02010600030101010101" pitchFamily="2" charset="-122"/>
                <a:cs typeface="Calibri" pitchFamily="34" charset="0"/>
              </a:rPr>
              <a:t>8</a:t>
            </a:r>
            <a:endParaRPr lang="en-GB" altLang="en-US" sz="1400" b="1" dirty="0">
              <a:latin typeface="宋体" panose="02010600030101010101" pitchFamily="2" charset="-122"/>
              <a:ea typeface="宋体" panose="02010600030101010101" pitchFamily="2" charset="-122"/>
              <a:cs typeface="Calibri" pitchFamily="34" charset="0"/>
            </a:endParaRPr>
          </a:p>
        </p:txBody>
      </p:sp>
      <p:pic>
        <p:nvPicPr>
          <p:cNvPr id="17425" name="Picture 19"/>
          <p:cNvPicPr>
            <a:picLocks noChangeAspect="1" noChangeArrowheads="1"/>
          </p:cNvPicPr>
          <p:nvPr/>
        </p:nvPicPr>
        <p:blipFill>
          <a:blip r:embed="rId4"/>
          <a:srcRect/>
          <a:stretch>
            <a:fillRect/>
          </a:stretch>
        </p:blipFill>
        <p:spPr bwMode="auto">
          <a:xfrm>
            <a:off x="143912" y="5140226"/>
            <a:ext cx="1184275" cy="471487"/>
          </a:xfrm>
          <a:prstGeom prst="rect">
            <a:avLst/>
          </a:prstGeom>
          <a:noFill/>
          <a:ln w="9525" algn="ctr">
            <a:noFill/>
            <a:miter lim="800000"/>
            <a:headEnd/>
            <a:tailEnd/>
          </a:ln>
        </p:spPr>
      </p:pic>
      <p:pic>
        <p:nvPicPr>
          <p:cNvPr id="17426" name="Picture 20"/>
          <p:cNvPicPr>
            <a:picLocks noChangeAspect="1" noChangeArrowheads="1"/>
          </p:cNvPicPr>
          <p:nvPr/>
        </p:nvPicPr>
        <p:blipFill>
          <a:blip r:embed="rId5"/>
          <a:srcRect/>
          <a:stretch>
            <a:fillRect/>
          </a:stretch>
        </p:blipFill>
        <p:spPr bwMode="auto">
          <a:xfrm>
            <a:off x="2223472" y="3194231"/>
            <a:ext cx="1700456" cy="810833"/>
          </a:xfrm>
          <a:prstGeom prst="rect">
            <a:avLst/>
          </a:prstGeom>
          <a:noFill/>
          <a:ln w="9525" algn="ctr">
            <a:noFill/>
            <a:miter lim="800000"/>
            <a:headEnd/>
            <a:tailEnd/>
          </a:ln>
        </p:spPr>
      </p:pic>
      <p:sp>
        <p:nvSpPr>
          <p:cNvPr id="17430" name="Text Box 24"/>
          <p:cNvSpPr txBox="1">
            <a:spLocks noChangeArrowheads="1"/>
          </p:cNvSpPr>
          <p:nvPr/>
        </p:nvSpPr>
        <p:spPr bwMode="auto">
          <a:xfrm>
            <a:off x="2627784" y="4096524"/>
            <a:ext cx="1173162" cy="1492716"/>
          </a:xfrm>
          <a:prstGeom prst="rect">
            <a:avLst/>
          </a:prstGeom>
          <a:noFill/>
          <a:ln w="9525">
            <a:noFill/>
            <a:miter lim="800000"/>
            <a:headEnd/>
            <a:tailEnd/>
          </a:ln>
        </p:spPr>
        <p:txBody>
          <a:bodyPr>
            <a:spAutoFit/>
          </a:bodyPr>
          <a:lstStyle/>
          <a:p>
            <a:pPr algn="ctr" eaLnBrk="0" hangingPunct="0"/>
            <a:r>
              <a:rPr lang="en-US" altLang="ja-JP" sz="1400" b="1" dirty="0" smtClean="0">
                <a:latin typeface="宋体" panose="02010600030101010101" pitchFamily="2" charset="-122"/>
                <a:ea typeface="宋体" panose="02010600030101010101" pitchFamily="2" charset="-122"/>
                <a:cs typeface="Calibri" pitchFamily="34" charset="0"/>
              </a:rPr>
              <a:t>3COM XRN</a:t>
            </a:r>
            <a:r>
              <a:rPr lang="en-US" altLang="ja-JP" sz="1400" b="1" baseline="40000" dirty="0" smtClean="0">
                <a:latin typeface="宋体" panose="02010600030101010101" pitchFamily="2" charset="-122"/>
                <a:ea typeface="宋体" panose="02010600030101010101" pitchFamily="2" charset="-122"/>
                <a:cs typeface="Calibri" pitchFamily="34" charset="0"/>
              </a:rPr>
              <a:t> </a:t>
            </a:r>
            <a:r>
              <a:rPr lang="en-US" altLang="ja-JP" sz="1400" b="1" dirty="0">
                <a:latin typeface="宋体" panose="02010600030101010101" pitchFamily="2" charset="-122"/>
                <a:ea typeface="宋体" panose="02010600030101010101" pitchFamily="2" charset="-122"/>
                <a:cs typeface="Calibri" pitchFamily="34" charset="0"/>
              </a:rPr>
              <a:t>Technology </a:t>
            </a:r>
          </a:p>
          <a:p>
            <a:pPr algn="ctr" eaLnBrk="0" hangingPunct="0"/>
            <a:r>
              <a:rPr lang="en-US" altLang="zh-CN" sz="1400" b="1" i="1" dirty="0">
                <a:latin typeface="宋体" panose="02010600030101010101" pitchFamily="2" charset="-122"/>
                <a:ea typeface="宋体" panose="02010600030101010101" pitchFamily="2" charset="-122"/>
                <a:cs typeface="Calibri" pitchFamily="34" charset="0"/>
              </a:rPr>
              <a:t>L3 </a:t>
            </a:r>
            <a:r>
              <a:rPr lang="en-US" altLang="zh-CN" sz="1400" b="1" i="1" dirty="0" smtClean="0">
                <a:latin typeface="宋体" panose="02010600030101010101" pitchFamily="2" charset="-122"/>
                <a:ea typeface="宋体" panose="02010600030101010101" pitchFamily="2" charset="-122"/>
                <a:cs typeface="Calibri" pitchFamily="34" charset="0"/>
              </a:rPr>
              <a:t>switch</a:t>
            </a:r>
            <a:endParaRPr lang="en-US" altLang="ja-JP" sz="1400" b="1" dirty="0">
              <a:latin typeface="宋体" panose="02010600030101010101" pitchFamily="2" charset="-122"/>
              <a:ea typeface="宋体" panose="02010600030101010101" pitchFamily="2" charset="-122"/>
              <a:cs typeface="Calibri" pitchFamily="34" charset="0"/>
            </a:endParaRPr>
          </a:p>
          <a:p>
            <a:pPr algn="ctr" eaLnBrk="0" hangingPunct="0"/>
            <a:r>
              <a:rPr lang="en-US" altLang="ja-JP" sz="1400" b="1" dirty="0" err="1" smtClean="0">
                <a:latin typeface="宋体" panose="02010600030101010101" pitchFamily="2" charset="-122"/>
                <a:ea typeface="宋体" panose="02010600030101010101" pitchFamily="2" charset="-122"/>
                <a:cs typeface="Calibri" pitchFamily="34" charset="0"/>
              </a:rPr>
              <a:t>SuperStack</a:t>
            </a:r>
            <a:r>
              <a:rPr lang="en-US" altLang="ja-JP" sz="1400" b="1" dirty="0" smtClean="0">
                <a:latin typeface="宋体" panose="02010600030101010101" pitchFamily="2" charset="-122"/>
                <a:ea typeface="宋体" panose="02010600030101010101" pitchFamily="2" charset="-122"/>
                <a:cs typeface="Calibri" pitchFamily="34" charset="0"/>
              </a:rPr>
              <a:t> Switch 40x0</a:t>
            </a:r>
            <a:endParaRPr lang="en-US" altLang="ja-JP" sz="1400" b="1" dirty="0">
              <a:latin typeface="宋体" panose="02010600030101010101" pitchFamily="2" charset="-122"/>
              <a:ea typeface="宋体" panose="02010600030101010101" pitchFamily="2" charset="-122"/>
              <a:cs typeface="Calibri" pitchFamily="34" charset="0"/>
            </a:endParaRPr>
          </a:p>
          <a:p>
            <a:pPr algn="ctr" eaLnBrk="0" hangingPunct="0">
              <a:lnSpc>
                <a:spcPct val="50000"/>
              </a:lnSpc>
            </a:pPr>
            <a:endParaRPr lang="en-GB" altLang="ja-JP" sz="1400" b="1" dirty="0">
              <a:latin typeface="宋体" panose="02010600030101010101" pitchFamily="2" charset="-122"/>
              <a:ea typeface="宋体" panose="02010600030101010101" pitchFamily="2" charset="-122"/>
              <a:cs typeface="Calibri" pitchFamily="34" charset="0"/>
            </a:endParaRPr>
          </a:p>
          <a:p>
            <a:pPr algn="ctr" eaLnBrk="0" hangingPunct="0"/>
            <a:r>
              <a:rPr lang="en-US" altLang="ja-JP" sz="1400" b="1" dirty="0">
                <a:latin typeface="宋体" panose="02010600030101010101" pitchFamily="2" charset="-122"/>
                <a:ea typeface="宋体" panose="02010600030101010101" pitchFamily="2" charset="-122"/>
                <a:cs typeface="Calibri" pitchFamily="34" charset="0"/>
              </a:rPr>
              <a:t>2002</a:t>
            </a:r>
            <a:endParaRPr lang="en-GB" altLang="en-US" sz="1400" b="1" dirty="0">
              <a:latin typeface="宋体" panose="02010600030101010101" pitchFamily="2" charset="-122"/>
              <a:ea typeface="宋体" panose="02010600030101010101" pitchFamily="2" charset="-122"/>
              <a:cs typeface="Calibri" pitchFamily="34" charset="0"/>
            </a:endParaRPr>
          </a:p>
        </p:txBody>
      </p:sp>
      <p:sp>
        <p:nvSpPr>
          <p:cNvPr id="17434" name="Rectangle 26"/>
          <p:cNvSpPr>
            <a:spLocks noChangeArrowheads="1"/>
          </p:cNvSpPr>
          <p:nvPr/>
        </p:nvSpPr>
        <p:spPr bwMode="auto">
          <a:xfrm>
            <a:off x="-74612" y="5255"/>
            <a:ext cx="7239000" cy="609600"/>
          </a:xfrm>
          <a:prstGeom prst="rect">
            <a:avLst/>
          </a:prstGeom>
          <a:noFill/>
          <a:ln w="9525">
            <a:noFill/>
            <a:miter lim="800000"/>
            <a:headEnd/>
            <a:tailEnd/>
          </a:ln>
        </p:spPr>
        <p:txBody>
          <a:bodyPr lIns="91413" tIns="45708" rIns="91413" bIns="45708" anchor="ctr"/>
          <a:lstStyle/>
          <a:p>
            <a:r>
              <a:rPr lang="en-US" altLang="zh-CN" sz="3200" b="1" dirty="0">
                <a:solidFill>
                  <a:srgbClr val="C00000"/>
                </a:solidFill>
                <a:latin typeface="微软雅黑" pitchFamily="34" charset="-122"/>
                <a:ea typeface="微软雅黑" pitchFamily="34" charset="-122"/>
                <a:cs typeface="+mj-cs"/>
              </a:rPr>
              <a:t>H3C IRF</a:t>
            </a:r>
            <a:r>
              <a:rPr lang="zh-CN" altLang="en-US" sz="3200" b="1" dirty="0">
                <a:solidFill>
                  <a:srgbClr val="C00000"/>
                </a:solidFill>
                <a:latin typeface="微软雅黑" pitchFamily="34" charset="-122"/>
                <a:ea typeface="微软雅黑" pitchFamily="34" charset="-122"/>
                <a:cs typeface="+mj-cs"/>
              </a:rPr>
              <a:t>技术发展</a:t>
            </a:r>
            <a:endParaRPr lang="en-US" altLang="zh-CN" sz="3200" b="1" dirty="0">
              <a:solidFill>
                <a:srgbClr val="C00000"/>
              </a:solidFill>
              <a:latin typeface="微软雅黑" pitchFamily="34" charset="-122"/>
              <a:ea typeface="微软雅黑" pitchFamily="34" charset="-122"/>
              <a:cs typeface="+mj-cs"/>
            </a:endParaRPr>
          </a:p>
        </p:txBody>
      </p:sp>
      <p:pic>
        <p:nvPicPr>
          <p:cNvPr id="17435" name="Picture 27" descr="S5600_4_bl_0505"/>
          <p:cNvPicPr preferRelativeResize="0">
            <a:picLocks noChangeAspect="1" noChangeArrowheads="1"/>
          </p:cNvPicPr>
          <p:nvPr/>
        </p:nvPicPr>
        <p:blipFill>
          <a:blip r:embed="rId6"/>
          <a:srcRect/>
          <a:stretch>
            <a:fillRect/>
          </a:stretch>
        </p:blipFill>
        <p:spPr bwMode="auto">
          <a:xfrm>
            <a:off x="3850630" y="2594992"/>
            <a:ext cx="1441450" cy="762000"/>
          </a:xfrm>
          <a:prstGeom prst="rect">
            <a:avLst/>
          </a:prstGeom>
          <a:noFill/>
        </p:spPr>
      </p:pic>
      <p:grpSp>
        <p:nvGrpSpPr>
          <p:cNvPr id="6" name="组合 5"/>
          <p:cNvGrpSpPr/>
          <p:nvPr/>
        </p:nvGrpSpPr>
        <p:grpSpPr>
          <a:xfrm>
            <a:off x="6804248" y="332656"/>
            <a:ext cx="1182988" cy="1736761"/>
            <a:chOff x="9149652" y="4857261"/>
            <a:chExt cx="1182988" cy="1736761"/>
          </a:xfrm>
        </p:grpSpPr>
        <p:grpSp>
          <p:nvGrpSpPr>
            <p:cNvPr id="28" name="Group 56"/>
            <p:cNvGrpSpPr>
              <a:grpSpLocks/>
            </p:cNvGrpSpPr>
            <p:nvPr/>
          </p:nvGrpSpPr>
          <p:grpSpPr bwMode="auto">
            <a:xfrm>
              <a:off x="9149652" y="4857261"/>
              <a:ext cx="1182988" cy="1736761"/>
              <a:chOff x="4263" y="2364"/>
              <a:chExt cx="930" cy="1043"/>
            </a:xfrm>
          </p:grpSpPr>
          <p:grpSp>
            <p:nvGrpSpPr>
              <p:cNvPr id="29" name="Group 57"/>
              <p:cNvGrpSpPr>
                <a:grpSpLocks/>
              </p:cNvGrpSpPr>
              <p:nvPr/>
            </p:nvGrpSpPr>
            <p:grpSpPr bwMode="auto">
              <a:xfrm>
                <a:off x="4263" y="2387"/>
                <a:ext cx="903" cy="1018"/>
                <a:chOff x="1383" y="460"/>
                <a:chExt cx="744" cy="924"/>
              </a:xfrm>
            </p:grpSpPr>
            <p:pic>
              <p:nvPicPr>
                <p:cNvPr id="31" name="Picture 58" descr="中继器"/>
                <p:cNvPicPr>
                  <a:picLocks noChangeAspect="1" noChangeArrowheads="1"/>
                </p:cNvPicPr>
                <p:nvPr/>
              </p:nvPicPr>
              <p:blipFill>
                <a:blip r:embed="rId7" cstate="print"/>
                <a:srcRect/>
                <a:stretch>
                  <a:fillRect/>
                </a:stretch>
              </p:blipFill>
              <p:spPr bwMode="auto">
                <a:xfrm>
                  <a:off x="1383" y="550"/>
                  <a:ext cx="743" cy="834"/>
                </a:xfrm>
                <a:prstGeom prst="rect">
                  <a:avLst/>
                </a:prstGeom>
                <a:noFill/>
                <a:ln w="9525">
                  <a:noFill/>
                  <a:miter lim="800000"/>
                  <a:headEnd/>
                  <a:tailEnd/>
                </a:ln>
              </p:spPr>
            </p:pic>
            <p:pic>
              <p:nvPicPr>
                <p:cNvPr id="32" name="Picture 59" descr="通用交换机"/>
                <p:cNvPicPr>
                  <a:picLocks noChangeAspect="1" noChangeArrowheads="1"/>
                </p:cNvPicPr>
                <p:nvPr/>
              </p:nvPicPr>
              <p:blipFill>
                <a:blip r:embed="rId8" cstate="print"/>
                <a:srcRect/>
                <a:stretch>
                  <a:fillRect/>
                </a:stretch>
              </p:blipFill>
              <p:spPr bwMode="auto">
                <a:xfrm>
                  <a:off x="1383" y="460"/>
                  <a:ext cx="744" cy="539"/>
                </a:xfrm>
                <a:prstGeom prst="rect">
                  <a:avLst/>
                </a:prstGeom>
                <a:noFill/>
                <a:ln w="9525">
                  <a:noFill/>
                  <a:miter lim="800000"/>
                  <a:headEnd/>
                  <a:tailEnd/>
                </a:ln>
              </p:spPr>
            </p:pic>
          </p:grpSp>
          <p:sp>
            <p:nvSpPr>
              <p:cNvPr id="30" name="Freeform 60"/>
              <p:cNvSpPr>
                <a:spLocks/>
              </p:cNvSpPr>
              <p:nvPr/>
            </p:nvSpPr>
            <p:spPr bwMode="auto">
              <a:xfrm>
                <a:off x="4263" y="2364"/>
                <a:ext cx="930" cy="1043"/>
              </a:xfrm>
              <a:custGeom>
                <a:avLst/>
                <a:gdLst>
                  <a:gd name="T0" fmla="*/ 0 w 952"/>
                  <a:gd name="T1" fmla="*/ 230 h 1066"/>
                  <a:gd name="T2" fmla="*/ 434 w 952"/>
                  <a:gd name="T3" fmla="*/ 0 h 1066"/>
                  <a:gd name="T4" fmla="*/ 867 w 952"/>
                  <a:gd name="T5" fmla="*/ 230 h 1066"/>
                  <a:gd name="T6" fmla="*/ 867 w 952"/>
                  <a:gd name="T7" fmla="*/ 748 h 1066"/>
                  <a:gd name="T8" fmla="*/ 413 w 952"/>
                  <a:gd name="T9" fmla="*/ 976 h 1066"/>
                  <a:gd name="T10" fmla="*/ 0 w 952"/>
                  <a:gd name="T11" fmla="*/ 748 h 1066"/>
                  <a:gd name="T12" fmla="*/ 0 w 952"/>
                  <a:gd name="T13" fmla="*/ 230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a:solidFill>
                  <a:srgbClr val="C0C0C0"/>
                </a:solidFill>
                <a:round/>
                <a:headEnd/>
                <a:tailEnd/>
              </a:ln>
            </p:spPr>
            <p:txBody>
              <a:bodyPr/>
              <a:lstStyle/>
              <a:p>
                <a:endParaRPr lang="zh-CN" altLang="en-US"/>
              </a:p>
            </p:txBody>
          </p:sp>
        </p:grpSp>
        <p:pic>
          <p:nvPicPr>
            <p:cNvPr id="33" name="Picture 84" descr="边缘交换机"/>
            <p:cNvPicPr preferRelativeResize="0">
              <a:picLocks noChangeAspect="1" noChangeArrowheads="1"/>
            </p:cNvPicPr>
            <p:nvPr/>
          </p:nvPicPr>
          <p:blipFill>
            <a:blip r:embed="rId9" cstate="print"/>
            <a:srcRect/>
            <a:stretch>
              <a:fillRect/>
            </a:stretch>
          </p:blipFill>
          <p:spPr bwMode="auto">
            <a:xfrm>
              <a:off x="9262807" y="5891317"/>
              <a:ext cx="925817" cy="565708"/>
            </a:xfrm>
            <a:prstGeom prst="rect">
              <a:avLst/>
            </a:prstGeom>
            <a:noFill/>
            <a:ln w="19050">
              <a:noFill/>
              <a:miter lim="800000"/>
              <a:headEnd/>
              <a:tailEnd/>
            </a:ln>
          </p:spPr>
        </p:pic>
        <p:pic>
          <p:nvPicPr>
            <p:cNvPr id="34" name="Picture 84" descr="边缘交换机"/>
            <p:cNvPicPr preferRelativeResize="0">
              <a:picLocks noChangeAspect="1" noChangeArrowheads="1"/>
            </p:cNvPicPr>
            <p:nvPr/>
          </p:nvPicPr>
          <p:blipFill>
            <a:blip r:embed="rId9" cstate="print"/>
            <a:srcRect/>
            <a:stretch>
              <a:fillRect/>
            </a:stretch>
          </p:blipFill>
          <p:spPr bwMode="auto">
            <a:xfrm>
              <a:off x="9262807" y="5757657"/>
              <a:ext cx="925817" cy="565708"/>
            </a:xfrm>
            <a:prstGeom prst="rect">
              <a:avLst/>
            </a:prstGeom>
            <a:noFill/>
            <a:ln w="19050">
              <a:noFill/>
              <a:miter lim="800000"/>
              <a:headEnd/>
              <a:tailEnd/>
            </a:ln>
          </p:spPr>
        </p:pic>
        <p:pic>
          <p:nvPicPr>
            <p:cNvPr id="35" name="Picture 84" descr="边缘交换机"/>
            <p:cNvPicPr preferRelativeResize="0">
              <a:picLocks noChangeAspect="1" noChangeArrowheads="1"/>
            </p:cNvPicPr>
            <p:nvPr/>
          </p:nvPicPr>
          <p:blipFill>
            <a:blip r:embed="rId9" cstate="print"/>
            <a:srcRect/>
            <a:stretch>
              <a:fillRect/>
            </a:stretch>
          </p:blipFill>
          <p:spPr bwMode="auto">
            <a:xfrm>
              <a:off x="9262807" y="5613641"/>
              <a:ext cx="925817" cy="565708"/>
            </a:xfrm>
            <a:prstGeom prst="rect">
              <a:avLst/>
            </a:prstGeom>
            <a:noFill/>
            <a:ln w="19050">
              <a:noFill/>
              <a:miter lim="800000"/>
              <a:headEnd/>
              <a:tailEnd/>
            </a:ln>
          </p:spPr>
        </p:pic>
        <p:pic>
          <p:nvPicPr>
            <p:cNvPr id="36" name="Picture 84" descr="边缘交换机"/>
            <p:cNvPicPr preferRelativeResize="0">
              <a:picLocks noChangeAspect="1" noChangeArrowheads="1"/>
            </p:cNvPicPr>
            <p:nvPr/>
          </p:nvPicPr>
          <p:blipFill>
            <a:blip r:embed="rId9" cstate="print"/>
            <a:srcRect/>
            <a:stretch>
              <a:fillRect/>
            </a:stretch>
          </p:blipFill>
          <p:spPr bwMode="auto">
            <a:xfrm>
              <a:off x="9262807" y="5487886"/>
              <a:ext cx="925817" cy="565708"/>
            </a:xfrm>
            <a:prstGeom prst="rect">
              <a:avLst/>
            </a:prstGeom>
            <a:noFill/>
            <a:ln w="19050">
              <a:noFill/>
              <a:miter lim="800000"/>
              <a:headEnd/>
              <a:tailEnd/>
            </a:ln>
          </p:spPr>
        </p:pic>
        <p:pic>
          <p:nvPicPr>
            <p:cNvPr id="37" name="Picture 79" descr="中继器"/>
            <p:cNvPicPr>
              <a:picLocks noChangeAspect="1" noChangeArrowheads="1"/>
            </p:cNvPicPr>
            <p:nvPr/>
          </p:nvPicPr>
          <p:blipFill>
            <a:blip r:embed="rId10" cstate="print"/>
            <a:srcRect/>
            <a:stretch>
              <a:fillRect/>
            </a:stretch>
          </p:blipFill>
          <p:spPr bwMode="auto">
            <a:xfrm>
              <a:off x="9262806" y="4955213"/>
              <a:ext cx="925817" cy="930549"/>
            </a:xfrm>
            <a:prstGeom prst="rect">
              <a:avLst/>
            </a:prstGeom>
            <a:noFill/>
            <a:ln w="9525">
              <a:noFill/>
              <a:miter lim="800000"/>
              <a:headEnd/>
              <a:tailEnd/>
            </a:ln>
          </p:spPr>
        </p:pic>
      </p:grpSp>
      <p:sp>
        <p:nvSpPr>
          <p:cNvPr id="39" name="Text Box 15"/>
          <p:cNvSpPr txBox="1">
            <a:spLocks noChangeArrowheads="1"/>
          </p:cNvSpPr>
          <p:nvPr/>
        </p:nvSpPr>
        <p:spPr bwMode="auto">
          <a:xfrm>
            <a:off x="6677308" y="2564904"/>
            <a:ext cx="1711116" cy="1661993"/>
          </a:xfrm>
          <a:prstGeom prst="rect">
            <a:avLst/>
          </a:prstGeom>
          <a:solidFill>
            <a:schemeClr val="bg1">
              <a:lumMod val="95000"/>
            </a:schemeClr>
          </a:solidFill>
          <a:ln w="9525">
            <a:noFill/>
            <a:miter lim="800000"/>
            <a:headEnd/>
            <a:tailEnd/>
          </a:ln>
        </p:spPr>
        <p:txBody>
          <a:bodyPr wrap="square">
            <a:spAutoFit/>
          </a:bodyPr>
          <a:lstStyle/>
          <a:p>
            <a:pPr algn="ctr" eaLnBrk="0" hangingPunct="0"/>
            <a:r>
              <a:rPr lang="en-US" altLang="ja-JP" sz="1600" b="1" dirty="0" smtClean="0">
                <a:solidFill>
                  <a:srgbClr val="FF3300"/>
                </a:solidFill>
                <a:latin typeface="微软雅黑" panose="020B0503020204020204" pitchFamily="34" charset="-122"/>
                <a:ea typeface="微软雅黑" panose="020B0503020204020204" pitchFamily="34" charset="-122"/>
                <a:cs typeface="Calibri" pitchFamily="34" charset="0"/>
              </a:rPr>
              <a:t>H3C IRF3</a:t>
            </a:r>
          </a:p>
          <a:p>
            <a:pPr algn="ctr" eaLnBrk="0" hangingPunct="0"/>
            <a:endParaRPr lang="en-US" altLang="ja-JP" sz="1400" b="1" dirty="0">
              <a:solidFill>
                <a:srgbClr val="FF3300"/>
              </a:solidFill>
              <a:latin typeface="微软雅黑" panose="020B0503020204020204" pitchFamily="34" charset="-122"/>
              <a:ea typeface="微软雅黑" panose="020B0503020204020204" pitchFamily="34" charset="-122"/>
              <a:cs typeface="Calibri" pitchFamily="34" charset="0"/>
            </a:endParaRPr>
          </a:p>
          <a:p>
            <a:pPr algn="ctr" eaLnBrk="0" hangingPunct="0"/>
            <a:r>
              <a:rPr lang="zh-CN" altLang="en-US" sz="1400" b="1" dirty="0" smtClean="0">
                <a:latin typeface="微软雅黑" panose="020B0503020204020204" pitchFamily="34" charset="-122"/>
                <a:ea typeface="微软雅黑" panose="020B0503020204020204" pitchFamily="34" charset="-122"/>
                <a:cs typeface="Calibri" pitchFamily="34" charset="0"/>
              </a:rPr>
              <a:t>纵向虚拟</a:t>
            </a:r>
            <a:r>
              <a:rPr lang="zh-CN" altLang="en-US" sz="1400" b="1" dirty="0">
                <a:latin typeface="微软雅黑" panose="020B0503020204020204" pitchFamily="34" charset="-122"/>
                <a:ea typeface="微软雅黑" panose="020B0503020204020204" pitchFamily="34" charset="-122"/>
                <a:cs typeface="Calibri" pitchFamily="34" charset="0"/>
              </a:rPr>
              <a:t>化</a:t>
            </a:r>
            <a:endParaRPr lang="en-US" altLang="zh-CN" sz="1400" b="1" dirty="0" smtClean="0">
              <a:latin typeface="微软雅黑" panose="020B0503020204020204" pitchFamily="34" charset="-122"/>
              <a:ea typeface="微软雅黑" panose="020B0503020204020204" pitchFamily="34" charset="-122"/>
              <a:cs typeface="Calibri" pitchFamily="34" charset="0"/>
            </a:endParaRPr>
          </a:p>
          <a:p>
            <a:pPr algn="ctr" eaLnBrk="0" hangingPunct="0"/>
            <a:endParaRPr lang="en-US" altLang="zh-CN" sz="1400" b="1" dirty="0" smtClean="0">
              <a:latin typeface="微软雅黑" panose="020B0503020204020204" pitchFamily="34" charset="-122"/>
              <a:ea typeface="微软雅黑" panose="020B0503020204020204" pitchFamily="34" charset="-122"/>
              <a:cs typeface="Calibri" pitchFamily="34" charset="0"/>
            </a:endParaRPr>
          </a:p>
          <a:p>
            <a:pPr algn="ctr" eaLnBrk="0" hangingPunct="0"/>
            <a:r>
              <a:rPr lang="en-US" altLang="zh-CN" sz="1400" b="1" dirty="0" smtClean="0">
                <a:latin typeface="微软雅黑" panose="020B0503020204020204" pitchFamily="34" charset="-122"/>
                <a:ea typeface="微软雅黑" panose="020B0503020204020204" pitchFamily="34" charset="-122"/>
                <a:cs typeface="Calibri" pitchFamily="34" charset="0"/>
              </a:rPr>
              <a:t>(</a:t>
            </a:r>
            <a:r>
              <a:rPr lang="zh-CN" altLang="en-US" sz="1400" b="1" dirty="0" smtClean="0">
                <a:latin typeface="微软雅黑" panose="020B0503020204020204" pitchFamily="34" charset="-122"/>
                <a:ea typeface="微软雅黑" panose="020B0503020204020204" pitchFamily="34" charset="-122"/>
                <a:cs typeface="Calibri" pitchFamily="34" charset="0"/>
              </a:rPr>
              <a:t>高</a:t>
            </a:r>
            <a:r>
              <a:rPr lang="zh-CN" altLang="en-US" sz="1400" b="1" dirty="0">
                <a:latin typeface="微软雅黑" panose="020B0503020204020204" pitchFamily="34" charset="-122"/>
                <a:ea typeface="微软雅黑" panose="020B0503020204020204" pitchFamily="34" charset="-122"/>
                <a:cs typeface="Calibri" pitchFamily="34" charset="0"/>
              </a:rPr>
              <a:t>、</a:t>
            </a:r>
            <a:r>
              <a:rPr lang="zh-CN" altLang="en-US" sz="1400" b="1" dirty="0" smtClean="0">
                <a:latin typeface="微软雅黑" panose="020B0503020204020204" pitchFamily="34" charset="-122"/>
                <a:ea typeface="微软雅黑" panose="020B0503020204020204" pitchFamily="34" charset="-122"/>
                <a:cs typeface="Calibri" pitchFamily="34" charset="0"/>
              </a:rPr>
              <a:t>低端交换</a:t>
            </a:r>
            <a:r>
              <a:rPr lang="en-US" altLang="zh-CN" sz="1400" b="1" dirty="0" smtClean="0">
                <a:latin typeface="微软雅黑" panose="020B0503020204020204" pitchFamily="34" charset="-122"/>
                <a:ea typeface="微软雅黑" panose="020B0503020204020204" pitchFamily="34" charset="-122"/>
                <a:cs typeface="Calibri" pitchFamily="34" charset="0"/>
              </a:rPr>
              <a:t>)</a:t>
            </a:r>
            <a:endParaRPr lang="en-US" altLang="ja-JP" sz="1400" dirty="0">
              <a:latin typeface="微软雅黑" panose="020B0503020204020204" pitchFamily="34" charset="-122"/>
              <a:ea typeface="微软雅黑" panose="020B0503020204020204" pitchFamily="34" charset="-122"/>
              <a:cs typeface="Calibri" pitchFamily="34" charset="0"/>
            </a:endParaRPr>
          </a:p>
          <a:p>
            <a:pPr algn="ctr" eaLnBrk="0" hangingPunct="0"/>
            <a:endParaRPr lang="en-GB" altLang="ja-JP" sz="1400" dirty="0">
              <a:latin typeface="微软雅黑" panose="020B0503020204020204" pitchFamily="34" charset="-122"/>
              <a:ea typeface="微软雅黑" panose="020B0503020204020204" pitchFamily="34" charset="-122"/>
              <a:cs typeface="Calibri" pitchFamily="34" charset="0"/>
            </a:endParaRPr>
          </a:p>
          <a:p>
            <a:pPr algn="ctr" eaLnBrk="0" hangingPunct="0"/>
            <a:r>
              <a:rPr lang="en-US" altLang="ja-JP" sz="1400" b="1" dirty="0" smtClean="0">
                <a:latin typeface="微软雅黑" panose="020B0503020204020204" pitchFamily="34" charset="-122"/>
                <a:ea typeface="微软雅黑" panose="020B0503020204020204" pitchFamily="34" charset="-122"/>
                <a:cs typeface="Calibri" pitchFamily="34" charset="0"/>
              </a:rPr>
              <a:t>2013</a:t>
            </a:r>
            <a:endParaRPr lang="en-GB" altLang="en-US" sz="1400" b="1" dirty="0">
              <a:latin typeface="微软雅黑" panose="020B0503020204020204" pitchFamily="34" charset="-122"/>
              <a:ea typeface="微软雅黑" panose="020B0503020204020204" pitchFamily="34" charset="-122"/>
              <a:cs typeface="Calibri" pitchFamily="34" charset="0"/>
            </a:endParaRPr>
          </a:p>
        </p:txBody>
      </p:sp>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2285" y="1556792"/>
            <a:ext cx="17319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509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0" y="0"/>
            <a:ext cx="8064500" cy="584775"/>
          </a:xfrm>
          <a:prstGeom prst="rect">
            <a:avLst/>
          </a:prstGeom>
          <a:noFill/>
          <a:ln w="9525" algn="ctr">
            <a:noFill/>
            <a:miter lim="800000"/>
            <a:headEnd/>
            <a:tailEnd/>
          </a:ln>
        </p:spPr>
        <p:txBody>
          <a:bodyPr>
            <a:spAutoFit/>
          </a:bodyPr>
          <a:lstStyle/>
          <a:p>
            <a:pPr eaLnBrk="1" hangingPunct="1">
              <a:spcBef>
                <a:spcPct val="0"/>
              </a:spcBef>
              <a:buClrTx/>
              <a:buSzTx/>
            </a:pPr>
            <a:r>
              <a:rPr lang="zh-CN" altLang="en-US" sz="3200" b="1" dirty="0">
                <a:solidFill>
                  <a:srgbClr val="C00000"/>
                </a:solidFill>
                <a:latin typeface="微软雅黑" pitchFamily="34" charset="-122"/>
                <a:ea typeface="微软雅黑" pitchFamily="34" charset="-122"/>
                <a:cs typeface="+mj-cs"/>
              </a:rPr>
              <a:t>与</a:t>
            </a:r>
            <a:r>
              <a:rPr lang="en-US" altLang="zh-CN" sz="3200" b="1" dirty="0">
                <a:solidFill>
                  <a:srgbClr val="C00000"/>
                </a:solidFill>
                <a:latin typeface="微软雅黑" pitchFamily="34" charset="-122"/>
                <a:ea typeface="微软雅黑" pitchFamily="34" charset="-122"/>
                <a:cs typeface="+mj-cs"/>
              </a:rPr>
              <a:t>Cisco</a:t>
            </a:r>
            <a:r>
              <a:rPr lang="zh-CN" altLang="en-US" sz="3200" b="1" dirty="0">
                <a:solidFill>
                  <a:srgbClr val="C00000"/>
                </a:solidFill>
                <a:latin typeface="微软雅黑" pitchFamily="34" charset="-122"/>
                <a:ea typeface="微软雅黑" pitchFamily="34" charset="-122"/>
                <a:cs typeface="+mj-cs"/>
              </a:rPr>
              <a:t>对比：</a:t>
            </a:r>
            <a:r>
              <a:rPr lang="en-US" altLang="zh-CN" sz="3200" b="1" dirty="0">
                <a:solidFill>
                  <a:srgbClr val="C00000"/>
                </a:solidFill>
                <a:latin typeface="微软雅黑" pitchFamily="34" charset="-122"/>
                <a:ea typeface="微软雅黑" pitchFamily="34" charset="-122"/>
                <a:cs typeface="+mj-cs"/>
              </a:rPr>
              <a:t>Cisco</a:t>
            </a:r>
            <a:r>
              <a:rPr lang="zh-CN" altLang="en-US" sz="3200" b="1" dirty="0">
                <a:solidFill>
                  <a:srgbClr val="C00000"/>
                </a:solidFill>
                <a:latin typeface="微软雅黑" pitchFamily="34" charset="-122"/>
                <a:ea typeface="微软雅黑" pitchFamily="34" charset="-122"/>
                <a:cs typeface="+mj-cs"/>
              </a:rPr>
              <a:t>的款型</a:t>
            </a:r>
          </a:p>
        </p:txBody>
      </p:sp>
      <p:graphicFrame>
        <p:nvGraphicFramePr>
          <p:cNvPr id="4" name="表格 3"/>
          <p:cNvGraphicFramePr>
            <a:graphicFrameLocks noGrp="1"/>
          </p:cNvGraphicFramePr>
          <p:nvPr/>
        </p:nvGraphicFramePr>
        <p:xfrm>
          <a:off x="250825" y="908720"/>
          <a:ext cx="8712969" cy="4984369"/>
        </p:xfrm>
        <a:graphic>
          <a:graphicData uri="http://schemas.openxmlformats.org/drawingml/2006/table">
            <a:tbl>
              <a:tblPr firstRow="1" bandRow="1">
                <a:tableStyleId>{5C22544A-7EE6-4342-B048-85BDC9FD1C3A}</a:tableStyleId>
              </a:tblPr>
              <a:tblGrid>
                <a:gridCol w="1641574"/>
                <a:gridCol w="3409422"/>
                <a:gridCol w="3661973"/>
              </a:tblGrid>
              <a:tr h="376276">
                <a:tc>
                  <a:txBody>
                    <a:bodyPr/>
                    <a:lstStyle/>
                    <a:p>
                      <a:pPr algn="ctr"/>
                      <a:r>
                        <a:rPr lang="zh-CN" altLang="en-US" dirty="0" smtClean="0">
                          <a:solidFill>
                            <a:schemeClr val="bg1"/>
                          </a:solidFill>
                          <a:latin typeface="微软雅黑" pitchFamily="34" charset="-122"/>
                          <a:ea typeface="微软雅黑" pitchFamily="34" charset="-122"/>
                        </a:rPr>
                        <a:t>类型</a:t>
                      </a:r>
                      <a:endParaRPr lang="zh-CN" altLang="en-US"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en-US" altLang="zh-CN" dirty="0" smtClean="0">
                          <a:solidFill>
                            <a:schemeClr val="bg1"/>
                          </a:solidFill>
                          <a:latin typeface="微软雅黑" pitchFamily="34" charset="-122"/>
                          <a:ea typeface="微软雅黑" pitchFamily="34" charset="-122"/>
                        </a:rPr>
                        <a:t>Cisco  Nexus 5000</a:t>
                      </a:r>
                      <a:r>
                        <a:rPr lang="zh-CN" altLang="en-US" dirty="0" smtClean="0">
                          <a:solidFill>
                            <a:schemeClr val="bg1"/>
                          </a:solidFill>
                          <a:latin typeface="微软雅黑" pitchFamily="34" charset="-122"/>
                          <a:ea typeface="微软雅黑" pitchFamily="34" charset="-122"/>
                        </a:rPr>
                        <a:t>系列</a:t>
                      </a:r>
                      <a:endParaRPr lang="zh-CN" altLang="en-US"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latin typeface="微软雅黑" pitchFamily="34" charset="-122"/>
                          <a:ea typeface="微软雅黑" pitchFamily="34" charset="-122"/>
                        </a:rPr>
                        <a:t>Cisco  Nexus 7000</a:t>
                      </a:r>
                      <a:r>
                        <a:rPr lang="zh-CN" altLang="en-US" dirty="0" smtClean="0">
                          <a:solidFill>
                            <a:schemeClr val="bg1"/>
                          </a:solidFill>
                          <a:latin typeface="微软雅黑" pitchFamily="34" charset="-122"/>
                          <a:ea typeface="微软雅黑" pitchFamily="34" charset="-122"/>
                        </a:rPr>
                        <a:t>系列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r>
              <a:tr h="2257656">
                <a:tc>
                  <a:txBody>
                    <a:bodyPr/>
                    <a:lstStyle/>
                    <a:p>
                      <a:pPr algn="ctr"/>
                      <a:r>
                        <a:rPr lang="en-US" altLang="zh-CN" sz="1400" b="1" dirty="0" smtClean="0">
                          <a:solidFill>
                            <a:srgbClr val="0070C0"/>
                          </a:solidFill>
                          <a:latin typeface="微软雅黑" pitchFamily="34" charset="-122"/>
                          <a:ea typeface="微软雅黑" pitchFamily="34" charset="-122"/>
                        </a:rPr>
                        <a:t>Cisco Nexus</a:t>
                      </a:r>
                    </a:p>
                    <a:p>
                      <a:pPr algn="ctr"/>
                      <a:r>
                        <a:rPr lang="en-US" altLang="zh-CN" sz="1400" b="1" dirty="0" smtClean="0">
                          <a:solidFill>
                            <a:srgbClr val="0070C0"/>
                          </a:solidFill>
                          <a:latin typeface="微软雅黑" pitchFamily="34" charset="-122"/>
                          <a:ea typeface="微软雅黑" pitchFamily="34" charset="-122"/>
                        </a:rPr>
                        <a:t>FEX </a:t>
                      </a:r>
                      <a:r>
                        <a:rPr lang="zh-CN" altLang="en-US" sz="1400" b="1" dirty="0" smtClean="0">
                          <a:solidFill>
                            <a:srgbClr val="0070C0"/>
                          </a:solidFill>
                          <a:latin typeface="微软雅黑" pitchFamily="34" charset="-122"/>
                          <a:ea typeface="微软雅黑" pitchFamily="34" charset="-122"/>
                        </a:rPr>
                        <a:t>款型</a:t>
                      </a:r>
                      <a:endParaRPr lang="zh-CN" altLang="en-US" sz="1400" b="1" dirty="0">
                        <a:solidFill>
                          <a:srgbClr val="0070C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smtClean="0">
                          <a:solidFill>
                            <a:srgbClr val="0070C0"/>
                          </a:solidFill>
                          <a:latin typeface="微软雅黑" pitchFamily="34" charset="-122"/>
                          <a:ea typeface="微软雅黑" pitchFamily="34" charset="-122"/>
                        </a:rPr>
                        <a:t>Nexus 2148P</a:t>
                      </a:r>
                    </a:p>
                    <a:p>
                      <a:pPr algn="ctr"/>
                      <a:r>
                        <a:rPr lang="en-US" altLang="zh-CN" sz="1400" dirty="0" smtClean="0">
                          <a:solidFill>
                            <a:srgbClr val="0070C0"/>
                          </a:solidFill>
                          <a:latin typeface="微软雅黑" pitchFamily="34" charset="-122"/>
                          <a:ea typeface="微软雅黑" pitchFamily="34" charset="-122"/>
                        </a:rPr>
                        <a:t>Nexus 2224TP</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2248TP</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2248TP-E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2232PP</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2232TM</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2232TM-E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a:t>
                      </a:r>
                      <a:r>
                        <a:rPr lang="en-US" altLang="zh-CN" sz="1400" b="0" kern="1200" dirty="0" smtClean="0">
                          <a:solidFill>
                            <a:srgbClr val="0070C0"/>
                          </a:solidFill>
                          <a:latin typeface="微软雅黑" pitchFamily="34" charset="-122"/>
                          <a:ea typeface="微软雅黑" pitchFamily="34" charset="-122"/>
                          <a:cs typeface="+mn-cs"/>
                        </a:rPr>
                        <a:t>B</a:t>
                      </a:r>
                      <a:r>
                        <a:rPr lang="en-US" altLang="zh-CN" sz="1400" kern="1200" dirty="0" smtClean="0">
                          <a:solidFill>
                            <a:srgbClr val="0070C0"/>
                          </a:solidFill>
                          <a:latin typeface="微软雅黑" pitchFamily="34" charset="-122"/>
                          <a:ea typeface="微软雅黑" pitchFamily="34" charset="-122"/>
                          <a:cs typeface="+mn-cs"/>
                        </a:rPr>
                        <a:t>22( for HP and Fujitsu)</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bg1">
                              <a:lumMod val="50000"/>
                            </a:schemeClr>
                          </a:solidFill>
                          <a:latin typeface="微软雅黑" pitchFamily="34" charset="-122"/>
                          <a:ea typeface="微软雅黑" pitchFamily="34" charset="-122"/>
                          <a:cs typeface="+mn-cs"/>
                        </a:rPr>
                        <a:t>Nexus 2248PQ(future)</a:t>
                      </a:r>
                    </a:p>
                    <a:p>
                      <a:pPr algn="ctr"/>
                      <a:endParaRPr lang="zh-CN" altLang="en-US" sz="1400" dirty="0">
                        <a:solidFill>
                          <a:srgbClr val="0070C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tLang="zh-CN" sz="1400" kern="1200" dirty="0" smtClean="0">
                        <a:solidFill>
                          <a:srgbClr val="0070C0"/>
                        </a:solidFill>
                        <a:latin typeface="微软雅黑" pitchFamily="34" charset="-122"/>
                        <a:ea typeface="微软雅黑" pitchFamily="34" charset="-122"/>
                        <a:cs typeface="+mn-cs"/>
                      </a:endParaRPr>
                    </a:p>
                    <a:p>
                      <a:pPr algn="ctr"/>
                      <a:r>
                        <a:rPr lang="en-US" altLang="zh-CN" sz="1400" kern="1200" dirty="0" smtClean="0">
                          <a:solidFill>
                            <a:srgbClr val="0070C0"/>
                          </a:solidFill>
                          <a:latin typeface="微软雅黑" pitchFamily="34" charset="-122"/>
                          <a:ea typeface="微软雅黑" pitchFamily="34" charset="-122"/>
                          <a:cs typeface="+mn-cs"/>
                        </a:rPr>
                        <a:t>Nexus 2224TP</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2248TP</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bg1">
                              <a:lumMod val="50000"/>
                            </a:schemeClr>
                          </a:solidFill>
                          <a:latin typeface="微软雅黑" pitchFamily="34" charset="-122"/>
                          <a:ea typeface="微软雅黑" pitchFamily="34" charset="-122"/>
                          <a:cs typeface="+mn-cs"/>
                        </a:rPr>
                        <a:t>Nexus 2248TP-E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2232PP</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2232TM</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bg1">
                              <a:lumMod val="50000"/>
                            </a:schemeClr>
                          </a:solidFill>
                          <a:latin typeface="微软雅黑" pitchFamily="34" charset="-122"/>
                          <a:ea typeface="微软雅黑" pitchFamily="34" charset="-122"/>
                          <a:cs typeface="+mn-cs"/>
                        </a:rPr>
                        <a:t>Nexus 2232TM-E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bg1">
                              <a:lumMod val="50000"/>
                            </a:schemeClr>
                          </a:solidFill>
                          <a:latin typeface="微软雅黑" pitchFamily="34" charset="-122"/>
                          <a:ea typeface="微软雅黑" pitchFamily="34" charset="-122"/>
                          <a:cs typeface="+mn-cs"/>
                        </a:rPr>
                        <a:t>Nexus 2248PQ(future)</a:t>
                      </a:r>
                    </a:p>
                    <a:p>
                      <a:pPr algn="ctr"/>
                      <a:endParaRPr lang="zh-CN" altLang="en-US" sz="1400" dirty="0">
                        <a:solidFill>
                          <a:srgbClr val="0070C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731">
                <a:tc>
                  <a:txBody>
                    <a:bodyPr/>
                    <a:lstStyle/>
                    <a:p>
                      <a:pPr algn="ctr"/>
                      <a:r>
                        <a:rPr lang="en-US" altLang="zh-CN" sz="1400" b="1" dirty="0" smtClean="0">
                          <a:solidFill>
                            <a:srgbClr val="0070C0"/>
                          </a:solidFill>
                          <a:latin typeface="微软雅黑" pitchFamily="34" charset="-122"/>
                          <a:ea typeface="微软雅黑" pitchFamily="34" charset="-122"/>
                        </a:rPr>
                        <a:t>Cisco Nexus</a:t>
                      </a:r>
                    </a:p>
                    <a:p>
                      <a:pPr algn="ctr"/>
                      <a:r>
                        <a:rPr lang="en-US" altLang="zh-CN" sz="1400" b="1" dirty="0" smtClean="0">
                          <a:solidFill>
                            <a:srgbClr val="0070C0"/>
                          </a:solidFill>
                          <a:latin typeface="微软雅黑" pitchFamily="34" charset="-122"/>
                          <a:ea typeface="微软雅黑" pitchFamily="34" charset="-122"/>
                        </a:rPr>
                        <a:t>Parent </a:t>
                      </a:r>
                      <a:r>
                        <a:rPr lang="zh-CN" altLang="en-US" sz="1400" b="1" dirty="0" smtClean="0">
                          <a:solidFill>
                            <a:srgbClr val="0070C0"/>
                          </a:solidFill>
                          <a:latin typeface="微软雅黑" pitchFamily="34" charset="-122"/>
                          <a:ea typeface="微软雅黑" pitchFamily="34" charset="-122"/>
                        </a:rPr>
                        <a:t>交换机款型</a:t>
                      </a:r>
                      <a:endParaRPr lang="zh-CN" altLang="en-US" sz="1400" b="1" dirty="0">
                        <a:solidFill>
                          <a:srgbClr val="0070C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smtClean="0">
                          <a:solidFill>
                            <a:srgbClr val="0070C0"/>
                          </a:solidFill>
                          <a:latin typeface="微软雅黑" pitchFamily="34" charset="-122"/>
                          <a:ea typeface="微软雅黑" pitchFamily="34" charset="-122"/>
                        </a:rPr>
                        <a:t>Nexus 5010P/5020P</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5548UP</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Nexus 5596UP</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400" kern="1200" dirty="0" smtClean="0">
                        <a:solidFill>
                          <a:srgbClr val="0070C0"/>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smtClean="0">
                          <a:solidFill>
                            <a:srgbClr val="0070C0"/>
                          </a:solidFill>
                          <a:latin typeface="微软雅黑" pitchFamily="34" charset="-122"/>
                          <a:ea typeface="微软雅黑" pitchFamily="34" charset="-122"/>
                        </a:rPr>
                        <a:t>N7k</a:t>
                      </a:r>
                      <a:r>
                        <a:rPr lang="en-US" altLang="zh-CN" sz="1400" baseline="0" dirty="0" smtClean="0">
                          <a:solidFill>
                            <a:srgbClr val="0070C0"/>
                          </a:solidFill>
                          <a:latin typeface="微软雅黑" pitchFamily="34" charset="-122"/>
                          <a:ea typeface="微软雅黑" pitchFamily="34" charset="-122"/>
                        </a:rPr>
                        <a:t>  M1  32*10G</a:t>
                      </a:r>
                      <a:r>
                        <a:rPr lang="zh-CN" altLang="en-US" sz="1400" baseline="0" dirty="0" smtClean="0">
                          <a:solidFill>
                            <a:srgbClr val="0070C0"/>
                          </a:solidFill>
                          <a:latin typeface="微软雅黑" pitchFamily="34" charset="-122"/>
                          <a:ea typeface="微软雅黑" pitchFamily="34" charset="-122"/>
                        </a:rPr>
                        <a:t>线卡</a:t>
                      </a:r>
                      <a:endParaRPr lang="en-US" altLang="zh-CN" sz="1400" baseline="0" dirty="0" smtClean="0">
                        <a:solidFill>
                          <a:srgbClr val="0070C0"/>
                        </a:solidFill>
                        <a:latin typeface="微软雅黑" pitchFamily="34" charset="-122"/>
                        <a:ea typeface="微软雅黑"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rgbClr val="0070C0"/>
                          </a:solidFill>
                          <a:latin typeface="微软雅黑" pitchFamily="34" charset="-122"/>
                          <a:ea typeface="微软雅黑" pitchFamily="34" charset="-122"/>
                          <a:cs typeface="+mn-cs"/>
                        </a:rPr>
                        <a:t>N7k </a:t>
                      </a:r>
                      <a:r>
                        <a:rPr lang="en-US" altLang="zh-CN" sz="1400" kern="1200" baseline="0" dirty="0" smtClean="0">
                          <a:solidFill>
                            <a:srgbClr val="0070C0"/>
                          </a:solidFill>
                          <a:latin typeface="微软雅黑" pitchFamily="34" charset="-122"/>
                          <a:ea typeface="微软雅黑" pitchFamily="34" charset="-122"/>
                          <a:cs typeface="+mn-cs"/>
                        </a:rPr>
                        <a:t> M1-XL  32*10G</a:t>
                      </a:r>
                      <a:r>
                        <a:rPr lang="zh-CN" altLang="en-US" sz="1400" kern="1200" baseline="0" dirty="0" smtClean="0">
                          <a:solidFill>
                            <a:srgbClr val="0070C0"/>
                          </a:solidFill>
                          <a:latin typeface="微软雅黑" pitchFamily="34" charset="-122"/>
                          <a:ea typeface="微软雅黑" pitchFamily="34" charset="-122"/>
                          <a:cs typeface="+mn-cs"/>
                        </a:rPr>
                        <a:t>线卡</a:t>
                      </a:r>
                      <a:endParaRPr lang="en-US" altLang="zh-CN" sz="1400" kern="1200" baseline="0" dirty="0" smtClean="0">
                        <a:solidFill>
                          <a:srgbClr val="0070C0"/>
                        </a:solidFill>
                        <a:latin typeface="微软雅黑" pitchFamily="34" charset="-122"/>
                        <a:ea typeface="微软雅黑"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baseline="0" dirty="0" smtClean="0">
                          <a:solidFill>
                            <a:srgbClr val="0070C0"/>
                          </a:solidFill>
                          <a:latin typeface="微软雅黑" pitchFamily="34" charset="-122"/>
                          <a:ea typeface="微软雅黑" pitchFamily="34" charset="-122"/>
                          <a:cs typeface="+mn-cs"/>
                        </a:rPr>
                        <a:t>N7k  F2   48</a:t>
                      </a:r>
                      <a:r>
                        <a:rPr lang="zh-CN" altLang="en-US" sz="1400" kern="1200" baseline="0" dirty="0" smtClean="0">
                          <a:solidFill>
                            <a:srgbClr val="0070C0"/>
                          </a:solidFill>
                          <a:latin typeface="微软雅黑" pitchFamily="34" charset="-122"/>
                          <a:ea typeface="微软雅黑" pitchFamily="34" charset="-122"/>
                          <a:cs typeface="+mn-cs"/>
                        </a:rPr>
                        <a:t>*</a:t>
                      </a:r>
                      <a:r>
                        <a:rPr lang="en-US" altLang="zh-CN" sz="1400" kern="1200" baseline="0" dirty="0" smtClean="0">
                          <a:solidFill>
                            <a:srgbClr val="0070C0"/>
                          </a:solidFill>
                          <a:latin typeface="微软雅黑" pitchFamily="34" charset="-122"/>
                          <a:ea typeface="微软雅黑" pitchFamily="34" charset="-122"/>
                          <a:cs typeface="+mn-cs"/>
                        </a:rPr>
                        <a:t>10G</a:t>
                      </a:r>
                      <a:r>
                        <a:rPr lang="zh-CN" altLang="en-US" sz="1400" kern="1200" baseline="0" dirty="0" smtClean="0">
                          <a:solidFill>
                            <a:srgbClr val="0070C0"/>
                          </a:solidFill>
                          <a:latin typeface="微软雅黑" pitchFamily="34" charset="-122"/>
                          <a:ea typeface="微软雅黑" pitchFamily="34" charset="-122"/>
                          <a:cs typeface="+mn-cs"/>
                        </a:rPr>
                        <a:t>线卡</a:t>
                      </a:r>
                      <a:endParaRPr lang="en-US" altLang="zh-CN" sz="1400" kern="1200" baseline="0" dirty="0" smtClean="0">
                        <a:solidFill>
                          <a:srgbClr val="0070C0"/>
                        </a:solidFill>
                        <a:latin typeface="微软雅黑" pitchFamily="34" charset="-122"/>
                        <a:ea typeface="微软雅黑"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baseline="0" dirty="0" smtClean="0">
                          <a:solidFill>
                            <a:srgbClr val="0070C0"/>
                          </a:solidFill>
                          <a:latin typeface="微软雅黑" pitchFamily="34" charset="-122"/>
                          <a:ea typeface="微软雅黑" pitchFamily="34" charset="-122"/>
                          <a:cs typeface="+mn-cs"/>
                        </a:rPr>
                        <a:t>N7k  M2  24*10G</a:t>
                      </a:r>
                      <a:r>
                        <a:rPr lang="zh-CN" altLang="en-US" sz="1400" kern="1200" baseline="0" dirty="0" smtClean="0">
                          <a:solidFill>
                            <a:srgbClr val="0070C0"/>
                          </a:solidFill>
                          <a:latin typeface="微软雅黑" pitchFamily="34" charset="-122"/>
                          <a:ea typeface="微软雅黑" pitchFamily="34" charset="-122"/>
                          <a:cs typeface="+mn-cs"/>
                        </a:rPr>
                        <a:t>线卡</a:t>
                      </a:r>
                      <a:endParaRPr lang="en-US" altLang="zh-CN" sz="1400" kern="1200" baseline="0" dirty="0" smtClean="0">
                        <a:solidFill>
                          <a:srgbClr val="0070C0"/>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391706">
                <a:tc>
                  <a:txBody>
                    <a:bodyPr/>
                    <a:lstStyle/>
                    <a:p>
                      <a:pPr algn="ctr"/>
                      <a:r>
                        <a:rPr lang="zh-CN" altLang="en-US" sz="1400" b="1" dirty="0" smtClean="0">
                          <a:solidFill>
                            <a:srgbClr val="0070C0"/>
                          </a:solidFill>
                          <a:latin typeface="微软雅黑" pitchFamily="34" charset="-122"/>
                          <a:ea typeface="微软雅黑" pitchFamily="34" charset="-122"/>
                        </a:rPr>
                        <a:t>扩展性</a:t>
                      </a:r>
                      <a:endParaRPr lang="zh-CN" altLang="en-US" sz="1400" b="1" dirty="0">
                        <a:solidFill>
                          <a:srgbClr val="0070C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smtClean="0">
                          <a:solidFill>
                            <a:srgbClr val="0070C0"/>
                          </a:solidFill>
                          <a:latin typeface="微软雅黑" pitchFamily="34" charset="-122"/>
                          <a:ea typeface="微软雅黑" pitchFamily="34" charset="-122"/>
                        </a:rPr>
                        <a:t>每台</a:t>
                      </a:r>
                      <a:r>
                        <a:rPr lang="en-US" altLang="zh-CN" sz="1400" dirty="0" smtClean="0">
                          <a:solidFill>
                            <a:srgbClr val="0070C0"/>
                          </a:solidFill>
                          <a:latin typeface="微软雅黑" pitchFamily="34" charset="-122"/>
                          <a:ea typeface="微软雅黑" pitchFamily="34" charset="-122"/>
                        </a:rPr>
                        <a:t>N5500</a:t>
                      </a:r>
                      <a:r>
                        <a:rPr lang="zh-CN" altLang="en-US" sz="1400" dirty="0" smtClean="0">
                          <a:solidFill>
                            <a:srgbClr val="0070C0"/>
                          </a:solidFill>
                          <a:latin typeface="微软雅黑" pitchFamily="34" charset="-122"/>
                          <a:ea typeface="微软雅黑" pitchFamily="34" charset="-122"/>
                        </a:rPr>
                        <a:t>最大可带</a:t>
                      </a:r>
                      <a:r>
                        <a:rPr lang="en-US" altLang="zh-CN" sz="1400" dirty="0" smtClean="0">
                          <a:solidFill>
                            <a:srgbClr val="FF0000"/>
                          </a:solidFill>
                          <a:latin typeface="微软雅黑" pitchFamily="34" charset="-122"/>
                          <a:ea typeface="微软雅黑" pitchFamily="34" charset="-122"/>
                        </a:rPr>
                        <a:t>24</a:t>
                      </a:r>
                      <a:r>
                        <a:rPr lang="zh-CN" altLang="en-US" sz="1400" dirty="0" smtClean="0">
                          <a:solidFill>
                            <a:srgbClr val="FF0000"/>
                          </a:solidFill>
                          <a:latin typeface="微软雅黑" pitchFamily="34" charset="-122"/>
                          <a:ea typeface="微软雅黑" pitchFamily="34" charset="-122"/>
                        </a:rPr>
                        <a:t>台</a:t>
                      </a:r>
                      <a:r>
                        <a:rPr lang="en-US" altLang="zh-CN" sz="1400" dirty="0" smtClean="0">
                          <a:solidFill>
                            <a:srgbClr val="0070C0"/>
                          </a:solidFill>
                          <a:latin typeface="微软雅黑" pitchFamily="34" charset="-122"/>
                          <a:ea typeface="微软雅黑" pitchFamily="34" charset="-122"/>
                        </a:rPr>
                        <a:t>N2k</a:t>
                      </a:r>
                      <a:r>
                        <a:rPr lang="zh-CN" altLang="en-US" sz="1400" dirty="0" smtClean="0">
                          <a:solidFill>
                            <a:srgbClr val="0070C0"/>
                          </a:solidFill>
                          <a:latin typeface="微软雅黑" pitchFamily="34" charset="-122"/>
                          <a:ea typeface="微软雅黑" pitchFamily="34" charset="-122"/>
                        </a:rPr>
                        <a:t>（</a:t>
                      </a:r>
                      <a:r>
                        <a:rPr lang="en-US" altLang="zh-CN" sz="1400" dirty="0" smtClean="0">
                          <a:solidFill>
                            <a:srgbClr val="0070C0"/>
                          </a:solidFill>
                          <a:latin typeface="微软雅黑" pitchFamily="34" charset="-122"/>
                          <a:ea typeface="微软雅黑" pitchFamily="34" charset="-122"/>
                        </a:rPr>
                        <a:t>16 for L3 configuration</a:t>
                      </a:r>
                      <a:r>
                        <a:rPr lang="zh-CN" altLang="en-US" sz="1400" dirty="0" smtClean="0">
                          <a:solidFill>
                            <a:srgbClr val="0070C0"/>
                          </a:solidFill>
                          <a:latin typeface="微软雅黑" pitchFamily="34" charset="-122"/>
                          <a:ea typeface="微软雅黑" pitchFamily="34" charset="-122"/>
                        </a:rPr>
                        <a:t>）</a:t>
                      </a:r>
                      <a:r>
                        <a:rPr lang="en-US" altLang="zh-CN" sz="1400" dirty="0" smtClean="0">
                          <a:solidFill>
                            <a:srgbClr val="0070C0"/>
                          </a:solidFill>
                          <a:latin typeface="微软雅黑" pitchFamily="34" charset="-122"/>
                          <a:ea typeface="微软雅黑" pitchFamily="34" charset="-122"/>
                        </a:rPr>
                        <a:t>: </a:t>
                      </a:r>
                      <a:r>
                        <a:rPr lang="zh-CN" altLang="en-US" sz="1400" dirty="0" smtClean="0">
                          <a:solidFill>
                            <a:srgbClr val="0070C0"/>
                          </a:solidFill>
                          <a:latin typeface="微软雅黑" pitchFamily="34" charset="-122"/>
                          <a:ea typeface="微软雅黑" pitchFamily="34" charset="-122"/>
                        </a:rPr>
                        <a:t>最大</a:t>
                      </a:r>
                      <a:r>
                        <a:rPr lang="en-US" altLang="zh-CN" sz="1400" dirty="0" smtClean="0">
                          <a:solidFill>
                            <a:srgbClr val="0070C0"/>
                          </a:solidFill>
                          <a:latin typeface="微软雅黑" pitchFamily="34" charset="-122"/>
                          <a:ea typeface="微软雅黑" pitchFamily="34" charset="-122"/>
                        </a:rPr>
                        <a:t>1152</a:t>
                      </a:r>
                      <a:r>
                        <a:rPr lang="zh-CN" altLang="en-US" sz="1400" dirty="0" smtClean="0">
                          <a:solidFill>
                            <a:srgbClr val="0070C0"/>
                          </a:solidFill>
                          <a:latin typeface="微软雅黑" pitchFamily="34" charset="-122"/>
                          <a:ea typeface="微软雅黑" pitchFamily="34" charset="-122"/>
                        </a:rPr>
                        <a:t>个</a:t>
                      </a:r>
                      <a:r>
                        <a:rPr lang="en-US" altLang="zh-CN" sz="1400" dirty="0" smtClean="0">
                          <a:solidFill>
                            <a:srgbClr val="0070C0"/>
                          </a:solidFill>
                          <a:latin typeface="微软雅黑" pitchFamily="34" charset="-122"/>
                          <a:ea typeface="微软雅黑" pitchFamily="34" charset="-122"/>
                        </a:rPr>
                        <a:t>GE</a:t>
                      </a:r>
                      <a:r>
                        <a:rPr lang="zh-CN" altLang="en-US" sz="1400" dirty="0" smtClean="0">
                          <a:solidFill>
                            <a:srgbClr val="0070C0"/>
                          </a:solidFill>
                          <a:latin typeface="微软雅黑" pitchFamily="34" charset="-122"/>
                          <a:ea typeface="微软雅黑" pitchFamily="34" charset="-122"/>
                        </a:rPr>
                        <a:t>端口，</a:t>
                      </a:r>
                      <a:r>
                        <a:rPr lang="en-US" altLang="zh-CN" sz="1400" dirty="0" smtClean="0">
                          <a:solidFill>
                            <a:srgbClr val="0070C0"/>
                          </a:solidFill>
                          <a:latin typeface="微软雅黑" pitchFamily="34" charset="-122"/>
                          <a:ea typeface="微软雅黑" pitchFamily="34" charset="-122"/>
                        </a:rPr>
                        <a:t>768</a:t>
                      </a:r>
                      <a:r>
                        <a:rPr lang="zh-CN" altLang="en-US" sz="1400" dirty="0" smtClean="0">
                          <a:solidFill>
                            <a:srgbClr val="0070C0"/>
                          </a:solidFill>
                          <a:latin typeface="微软雅黑" pitchFamily="34" charset="-122"/>
                          <a:ea typeface="微软雅黑" pitchFamily="34" charset="-122"/>
                        </a:rPr>
                        <a:t>个</a:t>
                      </a:r>
                      <a:r>
                        <a:rPr lang="en-US" altLang="zh-CN" sz="1400" dirty="0" smtClean="0">
                          <a:solidFill>
                            <a:srgbClr val="0070C0"/>
                          </a:solidFill>
                          <a:latin typeface="微软雅黑" pitchFamily="34" charset="-122"/>
                          <a:ea typeface="微软雅黑" pitchFamily="34" charset="-122"/>
                        </a:rPr>
                        <a:t>10G</a:t>
                      </a:r>
                      <a:r>
                        <a:rPr lang="zh-CN" altLang="en-US" sz="1400" dirty="0" smtClean="0">
                          <a:solidFill>
                            <a:srgbClr val="0070C0"/>
                          </a:solidFill>
                          <a:latin typeface="微软雅黑" pitchFamily="34" charset="-122"/>
                          <a:ea typeface="微软雅黑" pitchFamily="34" charset="-122"/>
                        </a:rPr>
                        <a:t>端口；</a:t>
                      </a:r>
                      <a:endParaRPr lang="en-US" altLang="zh-CN" sz="1400" dirty="0" smtClean="0">
                        <a:solidFill>
                          <a:srgbClr val="0070C0"/>
                        </a:solidFill>
                        <a:latin typeface="微软雅黑" pitchFamily="34" charset="-122"/>
                        <a:ea typeface="微软雅黑" pitchFamily="34" charset="-122"/>
                      </a:endParaRPr>
                    </a:p>
                    <a:p>
                      <a:pPr algn="ctr"/>
                      <a:endParaRPr lang="en-US" altLang="zh-CN" sz="1400" dirty="0" smtClean="0">
                        <a:solidFill>
                          <a:srgbClr val="0070C0"/>
                        </a:solidFill>
                        <a:latin typeface="微软雅黑" pitchFamily="34" charset="-122"/>
                        <a:ea typeface="微软雅黑" pitchFamily="34" charset="-122"/>
                      </a:endParaRPr>
                    </a:p>
                    <a:p>
                      <a:pPr algn="ctr"/>
                      <a:r>
                        <a:rPr lang="zh-CN" altLang="en-US" sz="1400" dirty="0" smtClean="0">
                          <a:solidFill>
                            <a:srgbClr val="0070C0"/>
                          </a:solidFill>
                          <a:latin typeface="微软雅黑" pitchFamily="34" charset="-122"/>
                          <a:ea typeface="微软雅黑" pitchFamily="34" charset="-122"/>
                        </a:rPr>
                        <a:t>每台</a:t>
                      </a:r>
                      <a:r>
                        <a:rPr lang="en-US" altLang="zh-CN" sz="1400" dirty="0" smtClean="0">
                          <a:solidFill>
                            <a:srgbClr val="0070C0"/>
                          </a:solidFill>
                          <a:latin typeface="微软雅黑" pitchFamily="34" charset="-122"/>
                          <a:ea typeface="微软雅黑" pitchFamily="34" charset="-122"/>
                        </a:rPr>
                        <a:t>N5000</a:t>
                      </a:r>
                      <a:r>
                        <a:rPr lang="zh-CN" altLang="en-US" sz="1400" dirty="0" smtClean="0">
                          <a:solidFill>
                            <a:srgbClr val="0070C0"/>
                          </a:solidFill>
                          <a:latin typeface="微软雅黑" pitchFamily="34" charset="-122"/>
                          <a:ea typeface="微软雅黑" pitchFamily="34" charset="-122"/>
                        </a:rPr>
                        <a:t>最大可带</a:t>
                      </a:r>
                      <a:r>
                        <a:rPr lang="en-US" altLang="zh-CN" sz="1400" dirty="0" smtClean="0">
                          <a:solidFill>
                            <a:srgbClr val="0070C0"/>
                          </a:solidFill>
                          <a:latin typeface="微软雅黑" pitchFamily="34" charset="-122"/>
                          <a:ea typeface="微软雅黑" pitchFamily="34" charset="-122"/>
                        </a:rPr>
                        <a:t>12</a:t>
                      </a:r>
                      <a:r>
                        <a:rPr lang="zh-CN" altLang="en-US" sz="1400" dirty="0" smtClean="0">
                          <a:solidFill>
                            <a:srgbClr val="0070C0"/>
                          </a:solidFill>
                          <a:latin typeface="微软雅黑" pitchFamily="34" charset="-122"/>
                          <a:ea typeface="微软雅黑" pitchFamily="34" charset="-122"/>
                        </a:rPr>
                        <a:t>台</a:t>
                      </a:r>
                      <a:r>
                        <a:rPr lang="en-US" altLang="zh-CN" sz="1400" dirty="0" smtClean="0">
                          <a:solidFill>
                            <a:srgbClr val="0070C0"/>
                          </a:solidFill>
                          <a:latin typeface="微软雅黑" pitchFamily="34" charset="-122"/>
                          <a:ea typeface="微软雅黑" pitchFamily="34" charset="-122"/>
                        </a:rPr>
                        <a:t>N2k:</a:t>
                      </a:r>
                      <a:r>
                        <a:rPr lang="zh-CN" altLang="en-US" sz="1400" dirty="0" smtClean="0">
                          <a:solidFill>
                            <a:srgbClr val="0070C0"/>
                          </a:solidFill>
                          <a:latin typeface="微软雅黑" pitchFamily="34" charset="-122"/>
                          <a:ea typeface="微软雅黑" pitchFamily="34" charset="-122"/>
                        </a:rPr>
                        <a:t>最大</a:t>
                      </a:r>
                      <a:r>
                        <a:rPr lang="en-US" altLang="zh-CN" sz="1400" dirty="0" smtClean="0">
                          <a:solidFill>
                            <a:srgbClr val="0070C0"/>
                          </a:solidFill>
                          <a:latin typeface="微软雅黑" pitchFamily="34" charset="-122"/>
                          <a:ea typeface="微软雅黑" pitchFamily="34" charset="-122"/>
                        </a:rPr>
                        <a:t>576</a:t>
                      </a:r>
                      <a:r>
                        <a:rPr lang="zh-CN" altLang="en-US" sz="1400" dirty="0" smtClean="0">
                          <a:solidFill>
                            <a:srgbClr val="0070C0"/>
                          </a:solidFill>
                          <a:latin typeface="微软雅黑" pitchFamily="34" charset="-122"/>
                          <a:ea typeface="微软雅黑" pitchFamily="34" charset="-122"/>
                        </a:rPr>
                        <a:t>个</a:t>
                      </a:r>
                      <a:r>
                        <a:rPr lang="en-US" altLang="zh-CN" sz="1400" dirty="0" smtClean="0">
                          <a:solidFill>
                            <a:srgbClr val="0070C0"/>
                          </a:solidFill>
                          <a:latin typeface="微软雅黑" pitchFamily="34" charset="-122"/>
                          <a:ea typeface="微软雅黑" pitchFamily="34" charset="-122"/>
                        </a:rPr>
                        <a:t>GE</a:t>
                      </a:r>
                      <a:r>
                        <a:rPr lang="zh-CN" altLang="en-US" sz="1400" dirty="0" smtClean="0">
                          <a:solidFill>
                            <a:srgbClr val="0070C0"/>
                          </a:solidFill>
                          <a:latin typeface="微软雅黑" pitchFamily="34" charset="-122"/>
                          <a:ea typeface="微软雅黑" pitchFamily="34" charset="-122"/>
                        </a:rPr>
                        <a:t>端口，</a:t>
                      </a:r>
                      <a:r>
                        <a:rPr lang="en-US" altLang="zh-CN" sz="1400" dirty="0" smtClean="0">
                          <a:solidFill>
                            <a:srgbClr val="0070C0"/>
                          </a:solidFill>
                          <a:latin typeface="微软雅黑" pitchFamily="34" charset="-122"/>
                          <a:ea typeface="微软雅黑" pitchFamily="34" charset="-122"/>
                        </a:rPr>
                        <a:t>384</a:t>
                      </a:r>
                      <a:r>
                        <a:rPr lang="zh-CN" altLang="en-US" sz="1400" dirty="0" smtClean="0">
                          <a:solidFill>
                            <a:srgbClr val="0070C0"/>
                          </a:solidFill>
                          <a:latin typeface="微软雅黑" pitchFamily="34" charset="-122"/>
                          <a:ea typeface="微软雅黑" pitchFamily="34" charset="-122"/>
                        </a:rPr>
                        <a:t>个</a:t>
                      </a:r>
                      <a:r>
                        <a:rPr lang="en-US" altLang="zh-CN" sz="1400" dirty="0" smtClean="0">
                          <a:solidFill>
                            <a:srgbClr val="0070C0"/>
                          </a:solidFill>
                          <a:latin typeface="微软雅黑" pitchFamily="34" charset="-122"/>
                          <a:ea typeface="微软雅黑" pitchFamily="34" charset="-122"/>
                        </a:rPr>
                        <a:t>10G</a:t>
                      </a:r>
                      <a:r>
                        <a:rPr lang="zh-CN" altLang="en-US" sz="1400" dirty="0" smtClean="0">
                          <a:solidFill>
                            <a:srgbClr val="0070C0"/>
                          </a:solidFill>
                          <a:latin typeface="微软雅黑" pitchFamily="34" charset="-122"/>
                          <a:ea typeface="微软雅黑" pitchFamily="34" charset="-122"/>
                        </a:rPr>
                        <a:t>端口</a:t>
                      </a:r>
                      <a:endParaRPr lang="zh-CN" altLang="en-US" sz="1400" dirty="0">
                        <a:solidFill>
                          <a:srgbClr val="0070C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smtClean="0">
                          <a:solidFill>
                            <a:srgbClr val="0070C0"/>
                          </a:solidFill>
                          <a:latin typeface="微软雅黑" pitchFamily="34" charset="-122"/>
                          <a:ea typeface="微软雅黑" pitchFamily="34" charset="-122"/>
                        </a:rPr>
                        <a:t>每台</a:t>
                      </a:r>
                      <a:r>
                        <a:rPr lang="en-US" altLang="zh-CN" sz="1400" dirty="0" smtClean="0">
                          <a:solidFill>
                            <a:srgbClr val="0070C0"/>
                          </a:solidFill>
                          <a:latin typeface="微软雅黑" pitchFamily="34" charset="-122"/>
                          <a:ea typeface="微软雅黑" pitchFamily="34" charset="-122"/>
                        </a:rPr>
                        <a:t>N7k</a:t>
                      </a:r>
                      <a:r>
                        <a:rPr lang="zh-CN" altLang="en-US" sz="1400" dirty="0" smtClean="0">
                          <a:solidFill>
                            <a:srgbClr val="0070C0"/>
                          </a:solidFill>
                          <a:latin typeface="微软雅黑" pitchFamily="34" charset="-122"/>
                          <a:ea typeface="微软雅黑" pitchFamily="34" charset="-122"/>
                        </a:rPr>
                        <a:t>最大可带</a:t>
                      </a:r>
                      <a:r>
                        <a:rPr lang="en-US" altLang="zh-CN" sz="1400" dirty="0" smtClean="0">
                          <a:solidFill>
                            <a:srgbClr val="FF0000"/>
                          </a:solidFill>
                          <a:latin typeface="微软雅黑" pitchFamily="34" charset="-122"/>
                          <a:ea typeface="微软雅黑" pitchFamily="34" charset="-122"/>
                        </a:rPr>
                        <a:t>48</a:t>
                      </a:r>
                      <a:r>
                        <a:rPr lang="zh-CN" altLang="en-US" sz="1400" dirty="0" smtClean="0">
                          <a:solidFill>
                            <a:srgbClr val="FF0000"/>
                          </a:solidFill>
                          <a:latin typeface="微软雅黑" pitchFamily="34" charset="-122"/>
                          <a:ea typeface="微软雅黑" pitchFamily="34" charset="-122"/>
                        </a:rPr>
                        <a:t>台</a:t>
                      </a:r>
                      <a:r>
                        <a:rPr lang="en-US" altLang="zh-CN" sz="1400" dirty="0" smtClean="0">
                          <a:solidFill>
                            <a:srgbClr val="0070C0"/>
                          </a:solidFill>
                          <a:latin typeface="微软雅黑" pitchFamily="34" charset="-122"/>
                          <a:ea typeface="微软雅黑" pitchFamily="34" charset="-122"/>
                        </a:rPr>
                        <a:t>N2k</a:t>
                      </a:r>
                      <a:r>
                        <a:rPr lang="zh-CN" altLang="en-US" sz="1400" dirty="0" smtClean="0">
                          <a:solidFill>
                            <a:srgbClr val="0070C0"/>
                          </a:solidFill>
                          <a:latin typeface="微软雅黑" pitchFamily="34" charset="-122"/>
                          <a:ea typeface="微软雅黑" pitchFamily="34" charset="-122"/>
                        </a:rPr>
                        <a:t>（需</a:t>
                      </a:r>
                      <a:r>
                        <a:rPr lang="en-US" altLang="zh-CN" sz="1400" dirty="0" smtClean="0">
                          <a:solidFill>
                            <a:srgbClr val="0070C0"/>
                          </a:solidFill>
                          <a:latin typeface="微软雅黑" pitchFamily="34" charset="-122"/>
                          <a:ea typeface="微软雅黑" pitchFamily="34" charset="-122"/>
                        </a:rPr>
                        <a:t>Sup2E</a:t>
                      </a:r>
                      <a:r>
                        <a:rPr lang="zh-CN" altLang="en-US" sz="1400" dirty="0" smtClean="0">
                          <a:solidFill>
                            <a:srgbClr val="0070C0"/>
                          </a:solidFill>
                          <a:latin typeface="微软雅黑" pitchFamily="34" charset="-122"/>
                          <a:ea typeface="微软雅黑" pitchFamily="34" charset="-122"/>
                        </a:rPr>
                        <a:t>引擎和</a:t>
                      </a:r>
                      <a:r>
                        <a:rPr lang="en-US" altLang="zh-CN" sz="1400" dirty="0" smtClean="0">
                          <a:solidFill>
                            <a:srgbClr val="0070C0"/>
                          </a:solidFill>
                          <a:latin typeface="微软雅黑" pitchFamily="34" charset="-122"/>
                          <a:ea typeface="微软雅黑" pitchFamily="34" charset="-122"/>
                        </a:rPr>
                        <a:t>NX-OS 6.1</a:t>
                      </a:r>
                      <a:r>
                        <a:rPr lang="zh-CN" altLang="en-US" sz="1400" dirty="0" smtClean="0">
                          <a:solidFill>
                            <a:srgbClr val="0070C0"/>
                          </a:solidFill>
                          <a:latin typeface="微软雅黑" pitchFamily="34" charset="-122"/>
                          <a:ea typeface="微软雅黑" pitchFamily="34" charset="-122"/>
                        </a:rPr>
                        <a:t>）</a:t>
                      </a:r>
                      <a:r>
                        <a:rPr lang="en-US" altLang="zh-CN" sz="1400" dirty="0" smtClean="0">
                          <a:solidFill>
                            <a:srgbClr val="0070C0"/>
                          </a:solidFill>
                          <a:latin typeface="微软雅黑" pitchFamily="34" charset="-122"/>
                          <a:ea typeface="微软雅黑" pitchFamily="34" charset="-122"/>
                        </a:rPr>
                        <a:t>:</a:t>
                      </a:r>
                    </a:p>
                    <a:p>
                      <a:pPr algn="ctr"/>
                      <a:r>
                        <a:rPr lang="zh-CN" altLang="en-US" sz="1400" dirty="0" smtClean="0">
                          <a:solidFill>
                            <a:srgbClr val="0070C0"/>
                          </a:solidFill>
                          <a:latin typeface="微软雅黑" pitchFamily="34" charset="-122"/>
                          <a:ea typeface="微软雅黑" pitchFamily="34" charset="-122"/>
                        </a:rPr>
                        <a:t>最大</a:t>
                      </a:r>
                      <a:r>
                        <a:rPr lang="en-US" altLang="zh-CN" sz="1400" dirty="0" smtClean="0">
                          <a:solidFill>
                            <a:srgbClr val="0070C0"/>
                          </a:solidFill>
                          <a:latin typeface="微软雅黑" pitchFamily="34" charset="-122"/>
                          <a:ea typeface="微软雅黑" pitchFamily="34" charset="-122"/>
                        </a:rPr>
                        <a:t>2048</a:t>
                      </a:r>
                      <a:r>
                        <a:rPr lang="zh-CN" altLang="en-US" sz="1400" dirty="0" smtClean="0">
                          <a:solidFill>
                            <a:srgbClr val="0070C0"/>
                          </a:solidFill>
                          <a:latin typeface="微软雅黑" pitchFamily="34" charset="-122"/>
                          <a:ea typeface="微软雅黑" pitchFamily="34" charset="-122"/>
                        </a:rPr>
                        <a:t>个</a:t>
                      </a:r>
                      <a:r>
                        <a:rPr lang="en-US" altLang="zh-CN" sz="1400" dirty="0" smtClean="0">
                          <a:solidFill>
                            <a:srgbClr val="0070C0"/>
                          </a:solidFill>
                          <a:latin typeface="微软雅黑" pitchFamily="34" charset="-122"/>
                          <a:ea typeface="微软雅黑" pitchFamily="34" charset="-122"/>
                        </a:rPr>
                        <a:t>GE</a:t>
                      </a:r>
                      <a:r>
                        <a:rPr lang="zh-CN" altLang="en-US" sz="1400" dirty="0" smtClean="0">
                          <a:solidFill>
                            <a:srgbClr val="0070C0"/>
                          </a:solidFill>
                          <a:latin typeface="微软雅黑" pitchFamily="34" charset="-122"/>
                          <a:ea typeface="微软雅黑" pitchFamily="34" charset="-122"/>
                        </a:rPr>
                        <a:t>端口</a:t>
                      </a:r>
                      <a:r>
                        <a:rPr lang="en-US" altLang="zh-CN" sz="1400" dirty="0" smtClean="0">
                          <a:solidFill>
                            <a:srgbClr val="0070C0"/>
                          </a:solidFill>
                          <a:latin typeface="微软雅黑" pitchFamily="34" charset="-122"/>
                          <a:ea typeface="微软雅黑" pitchFamily="34" charset="-122"/>
                        </a:rPr>
                        <a:t>; (2048/48=42.6)</a:t>
                      </a:r>
                    </a:p>
                    <a:p>
                      <a:pPr algn="ctr"/>
                      <a:r>
                        <a:rPr lang="zh-CN" altLang="en-US" sz="1400" dirty="0" smtClean="0">
                          <a:solidFill>
                            <a:srgbClr val="0070C0"/>
                          </a:solidFill>
                          <a:latin typeface="微软雅黑" pitchFamily="34" charset="-122"/>
                          <a:ea typeface="微软雅黑" pitchFamily="34" charset="-122"/>
                        </a:rPr>
                        <a:t>最大</a:t>
                      </a:r>
                      <a:r>
                        <a:rPr lang="en-US" altLang="zh-CN" sz="1400" dirty="0" smtClean="0">
                          <a:solidFill>
                            <a:srgbClr val="0070C0"/>
                          </a:solidFill>
                          <a:latin typeface="微软雅黑" pitchFamily="34" charset="-122"/>
                          <a:ea typeface="微软雅黑" pitchFamily="34" charset="-122"/>
                        </a:rPr>
                        <a:t>1536</a:t>
                      </a:r>
                      <a:r>
                        <a:rPr lang="zh-CN" altLang="en-US" sz="1400" dirty="0" smtClean="0">
                          <a:solidFill>
                            <a:srgbClr val="0070C0"/>
                          </a:solidFill>
                          <a:latin typeface="微软雅黑" pitchFamily="34" charset="-122"/>
                          <a:ea typeface="微软雅黑" pitchFamily="34" charset="-122"/>
                        </a:rPr>
                        <a:t>个</a:t>
                      </a:r>
                      <a:r>
                        <a:rPr lang="en-US" altLang="zh-CN" sz="1400" dirty="0" smtClean="0">
                          <a:solidFill>
                            <a:srgbClr val="0070C0"/>
                          </a:solidFill>
                          <a:latin typeface="微软雅黑" pitchFamily="34" charset="-122"/>
                          <a:ea typeface="微软雅黑" pitchFamily="34" charset="-122"/>
                        </a:rPr>
                        <a:t>10G</a:t>
                      </a:r>
                      <a:r>
                        <a:rPr lang="zh-CN" altLang="en-US" sz="1400" dirty="0" smtClean="0">
                          <a:solidFill>
                            <a:srgbClr val="0070C0"/>
                          </a:solidFill>
                          <a:latin typeface="微软雅黑" pitchFamily="34" charset="-122"/>
                          <a:ea typeface="微软雅黑" pitchFamily="34" charset="-122"/>
                        </a:rPr>
                        <a:t>端口</a:t>
                      </a:r>
                      <a:r>
                        <a:rPr lang="en-US" altLang="zh-CN" sz="1400" dirty="0" smtClean="0">
                          <a:solidFill>
                            <a:srgbClr val="0070C0"/>
                          </a:solidFill>
                          <a:latin typeface="微软雅黑" pitchFamily="34" charset="-122"/>
                          <a:ea typeface="微软雅黑" pitchFamily="34"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877538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0" y="0"/>
            <a:ext cx="8064500" cy="584775"/>
          </a:xfrm>
          <a:prstGeom prst="rect">
            <a:avLst/>
          </a:prstGeom>
          <a:noFill/>
          <a:ln w="9525" algn="ctr">
            <a:noFill/>
            <a:miter lim="800000"/>
            <a:headEnd/>
            <a:tailEnd/>
          </a:ln>
        </p:spPr>
        <p:txBody>
          <a:bodyPr>
            <a:spAutoFit/>
          </a:bodyPr>
          <a:lstStyle/>
          <a:p>
            <a:pPr eaLnBrk="1" hangingPunct="1">
              <a:spcBef>
                <a:spcPct val="0"/>
              </a:spcBef>
              <a:buClrTx/>
              <a:buSzTx/>
            </a:pPr>
            <a:r>
              <a:rPr lang="zh-CN" altLang="en-US" sz="3200" b="1" dirty="0">
                <a:solidFill>
                  <a:srgbClr val="C00000"/>
                </a:solidFill>
                <a:latin typeface="微软雅黑" pitchFamily="34" charset="-122"/>
                <a:ea typeface="微软雅黑" pitchFamily="34" charset="-122"/>
                <a:cs typeface="+mj-cs"/>
              </a:rPr>
              <a:t>与</a:t>
            </a:r>
            <a:r>
              <a:rPr lang="en-US" altLang="zh-CN" sz="3200" b="1" dirty="0">
                <a:solidFill>
                  <a:srgbClr val="C00000"/>
                </a:solidFill>
                <a:latin typeface="微软雅黑" pitchFamily="34" charset="-122"/>
                <a:ea typeface="微软雅黑" pitchFamily="34" charset="-122"/>
                <a:cs typeface="+mj-cs"/>
              </a:rPr>
              <a:t>Cisco</a:t>
            </a:r>
            <a:r>
              <a:rPr lang="zh-CN" altLang="en-US" sz="3200" b="1" dirty="0">
                <a:solidFill>
                  <a:srgbClr val="C00000"/>
                </a:solidFill>
                <a:latin typeface="微软雅黑" pitchFamily="34" charset="-122"/>
                <a:ea typeface="微软雅黑" pitchFamily="34" charset="-122"/>
                <a:cs typeface="+mj-cs"/>
              </a:rPr>
              <a:t>对比：中小规模数据中心</a:t>
            </a:r>
            <a:r>
              <a:rPr lang="en-US" altLang="zh-CN" sz="3200" b="1" dirty="0">
                <a:solidFill>
                  <a:srgbClr val="C00000"/>
                </a:solidFill>
                <a:latin typeface="微软雅黑" pitchFamily="34" charset="-122"/>
                <a:ea typeface="微软雅黑" pitchFamily="34" charset="-122"/>
                <a:cs typeface="+mj-cs"/>
              </a:rPr>
              <a:t>(5+2)</a:t>
            </a:r>
          </a:p>
        </p:txBody>
      </p:sp>
      <p:graphicFrame>
        <p:nvGraphicFramePr>
          <p:cNvPr id="5" name="表格 4"/>
          <p:cNvGraphicFramePr>
            <a:graphicFrameLocks noGrp="1"/>
          </p:cNvGraphicFramePr>
          <p:nvPr/>
        </p:nvGraphicFramePr>
        <p:xfrm>
          <a:off x="323528" y="614888"/>
          <a:ext cx="8136903" cy="5002722"/>
        </p:xfrm>
        <a:graphic>
          <a:graphicData uri="http://schemas.openxmlformats.org/drawingml/2006/table">
            <a:tbl>
              <a:tblPr firstRow="1" bandRow="1">
                <a:tableStyleId>{5C22544A-7EE6-4342-B048-85BDC9FD1C3A}</a:tableStyleId>
              </a:tblPr>
              <a:tblGrid>
                <a:gridCol w="1800200"/>
                <a:gridCol w="2128698"/>
                <a:gridCol w="2040245"/>
                <a:gridCol w="2167760"/>
              </a:tblGrid>
              <a:tr h="339282">
                <a:tc>
                  <a:txBody>
                    <a:bodyPr/>
                    <a:lstStyle/>
                    <a:p>
                      <a:pPr algn="ctr"/>
                      <a:r>
                        <a:rPr lang="zh-CN" altLang="en-US" sz="1400" dirty="0" smtClean="0">
                          <a:solidFill>
                            <a:schemeClr val="bg1"/>
                          </a:solidFill>
                          <a:latin typeface="微软雅黑" pitchFamily="34" charset="-122"/>
                          <a:ea typeface="微软雅黑" pitchFamily="34" charset="-122"/>
                        </a:rPr>
                        <a:t>模式</a:t>
                      </a:r>
                      <a:endParaRPr lang="zh-CN" altLang="en-US" sz="14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zh-CN" altLang="en-US" sz="1400" dirty="0" smtClean="0">
                          <a:solidFill>
                            <a:schemeClr val="bg1"/>
                          </a:solidFill>
                          <a:latin typeface="微软雅黑" pitchFamily="34" charset="-122"/>
                          <a:ea typeface="微软雅黑" pitchFamily="34" charset="-122"/>
                        </a:rPr>
                        <a:t>特性</a:t>
                      </a:r>
                      <a:endParaRPr lang="zh-CN" altLang="en-US" sz="14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dirty="0" smtClean="0">
                          <a:solidFill>
                            <a:schemeClr val="bg1"/>
                          </a:solidFill>
                          <a:latin typeface="微软雅黑" pitchFamily="34" charset="-122"/>
                          <a:ea typeface="微软雅黑" pitchFamily="34" charset="-122"/>
                        </a:rPr>
                        <a:t>Cisco</a:t>
                      </a:r>
                      <a:endParaRPr lang="zh-CN" altLang="en-US" sz="14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dirty="0" smtClean="0">
                          <a:solidFill>
                            <a:schemeClr val="bg1"/>
                          </a:solidFill>
                          <a:latin typeface="微软雅黑" pitchFamily="34" charset="-122"/>
                          <a:ea typeface="微软雅黑" pitchFamily="34" charset="-122"/>
                        </a:rPr>
                        <a:t>H3C</a:t>
                      </a:r>
                      <a:endParaRPr lang="zh-CN" altLang="en-US" sz="14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r h="249780">
                <a:tc>
                  <a:txBody>
                    <a:bodyPr/>
                    <a:lstStyle/>
                    <a:p>
                      <a:pPr marL="0" marR="0" indent="0" algn="ctr" defTabSz="1187166"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产品组合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N55+N2k</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5820v2+5120-SC-HI</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80">
                <a:tc rowSpan="4">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端口</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正常模式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L2</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9780">
                <a:tc vMerge="1">
                  <a:txBody>
                    <a:bodyPr/>
                    <a:lstStyle/>
                    <a:p>
                      <a:endParaRPr lang="zh-CN" altLang="en-US" sz="9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L3</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solidFill>
                            <a:schemeClr val="tx1"/>
                          </a:solidFill>
                          <a:latin typeface="微软雅黑" pitchFamily="34" charset="-122"/>
                          <a:ea typeface="微软雅黑" pitchFamily="34" charset="-122"/>
                        </a:rPr>
                        <a:t>Y(</a:t>
                      </a:r>
                      <a:r>
                        <a:rPr lang="zh-CN" altLang="en-US" sz="1200" dirty="0" smtClean="0">
                          <a:solidFill>
                            <a:schemeClr val="tx1"/>
                          </a:solidFill>
                          <a:latin typeface="微软雅黑" pitchFamily="34" charset="-122"/>
                          <a:ea typeface="微软雅黑" pitchFamily="34" charset="-122"/>
                        </a:rPr>
                        <a:t>收敛</a:t>
                      </a:r>
                      <a:r>
                        <a:rPr lang="en-US" altLang="zh-CN" sz="1200" dirty="0" smtClean="0">
                          <a:solidFill>
                            <a:schemeClr val="tx1"/>
                          </a:solidFill>
                          <a:latin typeface="微软雅黑" pitchFamily="34" charset="-122"/>
                          <a:ea typeface="微软雅黑" pitchFamily="34" charset="-122"/>
                        </a:rPr>
                        <a:t>)</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solidFill>
                            <a:srgbClr val="FF0000"/>
                          </a:solidFill>
                          <a:latin typeface="微软雅黑" pitchFamily="34" charset="-122"/>
                          <a:ea typeface="微软雅黑" pitchFamily="34" charset="-122"/>
                        </a:rPr>
                        <a:t>Y</a:t>
                      </a:r>
                      <a:r>
                        <a:rPr lang="zh-CN" altLang="en-US" sz="1200" dirty="0" smtClean="0">
                          <a:solidFill>
                            <a:srgbClr val="FF0000"/>
                          </a:solidFill>
                          <a:latin typeface="微软雅黑" pitchFamily="34" charset="-122"/>
                          <a:ea typeface="微软雅黑" pitchFamily="34" charset="-122"/>
                        </a:rPr>
                        <a:t>，线速转发</a:t>
                      </a:r>
                      <a:endParaRPr lang="zh-CN" altLang="en-US" sz="1200"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9780">
                <a:tc vMerge="1">
                  <a:txBody>
                    <a:bodyPr/>
                    <a:lstStyle/>
                    <a:p>
                      <a:endParaRPr lang="zh-CN" altLang="en-US" sz="9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TRILL/FP</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9780">
                <a:tc vMerge="1">
                  <a:txBody>
                    <a:bodyPr/>
                    <a:lstStyle/>
                    <a:p>
                      <a:endParaRPr lang="zh-CN" altLang="en-US" sz="9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SPB</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9780">
                <a:tc rowSpan="4">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端口</a:t>
                      </a:r>
                      <a:r>
                        <a:rPr lang="en-US" altLang="zh-CN" sz="1200" dirty="0" smtClean="0">
                          <a:latin typeface="微软雅黑" pitchFamily="34" charset="-122"/>
                          <a:ea typeface="微软雅黑" pitchFamily="34" charset="-122"/>
                        </a:rPr>
                        <a:t>-1BR</a:t>
                      </a:r>
                      <a:r>
                        <a:rPr lang="zh-CN" altLang="en-US" sz="1200" dirty="0" smtClean="0">
                          <a:latin typeface="微软雅黑" pitchFamily="34" charset="-122"/>
                          <a:ea typeface="微软雅黑" pitchFamily="34" charset="-122"/>
                        </a:rPr>
                        <a:t>模式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L2</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49780">
                <a:tc vMerge="1">
                  <a:txBody>
                    <a:bodyPr/>
                    <a:lstStyle/>
                    <a:p>
                      <a:endParaRPr lang="zh-CN" altLang="en-US" sz="9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L3</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1187166"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Y(</a:t>
                      </a:r>
                      <a:r>
                        <a:rPr lang="zh-CN" altLang="en-US" sz="1200" dirty="0" smtClean="0">
                          <a:latin typeface="微软雅黑" pitchFamily="34" charset="-122"/>
                          <a:ea typeface="微软雅黑" pitchFamily="34" charset="-122"/>
                        </a:rPr>
                        <a:t>收敛</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49780">
                <a:tc vMerge="1">
                  <a:txBody>
                    <a:bodyPr/>
                    <a:lstStyle/>
                    <a:p>
                      <a:endParaRPr lang="zh-CN" altLang="en-US" sz="9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TRILL/FP</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49780">
                <a:tc vMerge="1">
                  <a:txBody>
                    <a:bodyPr/>
                    <a:lstStyle/>
                    <a:p>
                      <a:endParaRPr lang="zh-CN" altLang="en-US" sz="9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SPB</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49780">
                <a:tc rowSpan="4">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端口</a:t>
                      </a:r>
                      <a:r>
                        <a:rPr lang="en-US" altLang="zh-CN" sz="1200" dirty="0" smtClean="0">
                          <a:latin typeface="微软雅黑" pitchFamily="34" charset="-122"/>
                          <a:ea typeface="微软雅黑" pitchFamily="34" charset="-122"/>
                        </a:rPr>
                        <a:t>-1Qbg</a:t>
                      </a:r>
                      <a:r>
                        <a:rPr lang="zh-CN" altLang="en-US" sz="1200" dirty="0" smtClean="0">
                          <a:latin typeface="微软雅黑" pitchFamily="34" charset="-122"/>
                          <a:ea typeface="微软雅黑" pitchFamily="34" charset="-122"/>
                        </a:rPr>
                        <a:t>模式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L2</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9780">
                <a:tc vMerge="1">
                  <a:txBody>
                    <a:bodyPr/>
                    <a:lstStyle/>
                    <a:p>
                      <a:endParaRPr lang="zh-CN" altLang="en-US" sz="9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L3</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solidFill>
                            <a:srgbClr val="00B050"/>
                          </a:solidFill>
                          <a:latin typeface="微软雅黑" pitchFamily="34" charset="-122"/>
                          <a:ea typeface="微软雅黑" pitchFamily="34" charset="-122"/>
                        </a:rPr>
                        <a:t>N</a:t>
                      </a:r>
                      <a:endParaRPr lang="zh-CN" altLang="en-US" sz="1200" dirty="0">
                        <a:solidFill>
                          <a:srgbClr val="00B05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9780">
                <a:tc vMerge="1">
                  <a:txBody>
                    <a:bodyPr/>
                    <a:lstStyle/>
                    <a:p>
                      <a:endParaRPr lang="zh-CN" altLang="en-US" sz="9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TRILL/FP</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9780">
                <a:tc vMerge="1">
                  <a:txBody>
                    <a:bodyPr/>
                    <a:lstStyle/>
                    <a:p>
                      <a:endParaRPr lang="zh-CN" altLang="en-US" sz="9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SPB</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9780">
                <a:tc>
                  <a:txBody>
                    <a:bodyPr/>
                    <a:lstStyle/>
                    <a:p>
                      <a:pPr algn="ctr"/>
                      <a:r>
                        <a:rPr lang="en-US" altLang="zh-CN" sz="1200" dirty="0" smtClean="0">
                          <a:latin typeface="微软雅黑" pitchFamily="34" charset="-122"/>
                          <a:ea typeface="微软雅黑" pitchFamily="34" charset="-122"/>
                        </a:rPr>
                        <a:t>CB </a:t>
                      </a:r>
                      <a:r>
                        <a:rPr lang="zh-CN" altLang="en-US" sz="1200" dirty="0" smtClean="0">
                          <a:latin typeface="微软雅黑" pitchFamily="34" charset="-122"/>
                          <a:ea typeface="微软雅黑" pitchFamily="34" charset="-122"/>
                        </a:rPr>
                        <a:t>台数</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台</a:t>
                      </a:r>
                      <a:r>
                        <a:rPr lang="en-US" altLang="zh-CN" sz="1200" dirty="0" smtClean="0">
                          <a:latin typeface="微软雅黑" pitchFamily="34" charset="-122"/>
                          <a:ea typeface="微软雅黑" pitchFamily="34" charset="-122"/>
                        </a:rPr>
                        <a:t>vPC</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rgbClr val="FF0000"/>
                          </a:solidFill>
                          <a:latin typeface="微软雅黑" pitchFamily="34" charset="-122"/>
                          <a:ea typeface="微软雅黑" pitchFamily="34" charset="-122"/>
                        </a:rPr>
                        <a:t>4</a:t>
                      </a:r>
                      <a:r>
                        <a:rPr lang="zh-CN" altLang="en-US" sz="1200" dirty="0" smtClean="0">
                          <a:solidFill>
                            <a:srgbClr val="FF0000"/>
                          </a:solidFill>
                          <a:latin typeface="微软雅黑" pitchFamily="34" charset="-122"/>
                          <a:ea typeface="微软雅黑" pitchFamily="34" charset="-122"/>
                        </a:rPr>
                        <a:t>台</a:t>
                      </a:r>
                      <a:r>
                        <a:rPr lang="en-US" altLang="zh-CN" sz="1200" dirty="0" smtClean="0">
                          <a:solidFill>
                            <a:srgbClr val="FF0000"/>
                          </a:solidFill>
                          <a:latin typeface="微软雅黑" pitchFamily="34" charset="-122"/>
                          <a:ea typeface="微软雅黑" pitchFamily="34" charset="-122"/>
                        </a:rPr>
                        <a:t>IRF</a:t>
                      </a:r>
                      <a:endParaRPr lang="zh-CN" altLang="en-US" sz="1200"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80">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归属方式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latin typeface="微软雅黑" pitchFamily="34" charset="-122"/>
                          <a:ea typeface="微软雅黑" pitchFamily="34" charset="-122"/>
                        </a:rPr>
                        <a:t>单归</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双归</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latin typeface="微软雅黑" pitchFamily="34" charset="-122"/>
                          <a:ea typeface="微软雅黑" pitchFamily="34" charset="-122"/>
                        </a:rPr>
                        <a:t>单归</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双归</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80">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规模</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24</a:t>
                      </a:r>
                      <a:r>
                        <a:rPr lang="zh-CN" altLang="en-US" sz="1200" dirty="0" smtClean="0">
                          <a:latin typeface="微软雅黑" pitchFamily="34" charset="-122"/>
                          <a:ea typeface="微软雅黑" pitchFamily="34" charset="-122"/>
                        </a:rPr>
                        <a:t>台</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chemeClr val="tx1"/>
                          </a:solidFill>
                          <a:latin typeface="微软雅黑" pitchFamily="34" charset="-122"/>
                          <a:ea typeface="微软雅黑" pitchFamily="34" charset="-122"/>
                        </a:rPr>
                        <a:t>30</a:t>
                      </a:r>
                      <a:r>
                        <a:rPr lang="zh-CN" altLang="en-US" sz="1200" dirty="0" smtClean="0">
                          <a:solidFill>
                            <a:schemeClr val="tx1"/>
                          </a:solidFill>
                          <a:latin typeface="微软雅黑" pitchFamily="34" charset="-122"/>
                          <a:ea typeface="微软雅黑" pitchFamily="34" charset="-122"/>
                        </a:rPr>
                        <a:t>台</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80">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双模式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chemeClr val="tx1"/>
                          </a:solidFill>
                          <a:latin typeface="微软雅黑" pitchFamily="34" charset="-122"/>
                          <a:ea typeface="微软雅黑" pitchFamily="34" charset="-122"/>
                        </a:rPr>
                        <a:t>Y</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323528" y="6165304"/>
            <a:ext cx="6048672" cy="307777"/>
          </a:xfrm>
          <a:prstGeom prst="rect">
            <a:avLst/>
          </a:prstGeom>
          <a:noFill/>
        </p:spPr>
        <p:txBody>
          <a:bodyPr wrap="square" rtlCol="0">
            <a:spAutoFit/>
          </a:bodyPr>
          <a:lstStyle/>
          <a:p>
            <a:r>
              <a:rPr lang="zh-CN" altLang="en-US" sz="1400" dirty="0" smtClean="0"/>
              <a:t>注：</a:t>
            </a:r>
            <a:r>
              <a:rPr lang="en-US" altLang="zh-CN" sz="1400" dirty="0" smtClean="0"/>
              <a:t>PE</a:t>
            </a:r>
            <a:r>
              <a:rPr lang="zh-CN" altLang="en-US" sz="1400" dirty="0" smtClean="0"/>
              <a:t>双模式指既可以工作在</a:t>
            </a:r>
            <a:r>
              <a:rPr lang="en-US" altLang="zh-CN" sz="1400" dirty="0" smtClean="0"/>
              <a:t>IRF3</a:t>
            </a:r>
            <a:r>
              <a:rPr lang="zh-CN" altLang="en-US" sz="1400" dirty="0" smtClean="0"/>
              <a:t>模式，又可以工作在普通模</a:t>
            </a:r>
            <a:r>
              <a:rPr lang="zh-CN" altLang="en-US" sz="900" dirty="0" smtClean="0"/>
              <a:t>式</a:t>
            </a:r>
            <a:endParaRPr lang="zh-CN" altLang="en-US" sz="900" dirty="0"/>
          </a:p>
        </p:txBody>
      </p:sp>
    </p:spTree>
    <p:extLst>
      <p:ext uri="{BB962C8B-B14F-4D97-AF65-F5344CB8AC3E}">
        <p14:creationId xmlns:p14="http://schemas.microsoft.com/office/powerpoint/2010/main" val="21479204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5892" y="35913"/>
            <a:ext cx="8064500" cy="584775"/>
          </a:xfrm>
          <a:prstGeom prst="rect">
            <a:avLst/>
          </a:prstGeom>
          <a:noFill/>
          <a:ln w="9525" algn="ctr">
            <a:noFill/>
            <a:miter lim="800000"/>
            <a:headEnd/>
            <a:tailEnd/>
          </a:ln>
        </p:spPr>
        <p:txBody>
          <a:bodyPr>
            <a:spAutoFit/>
          </a:bodyPr>
          <a:lstStyle/>
          <a:p>
            <a:pPr eaLnBrk="1" hangingPunct="1">
              <a:spcBef>
                <a:spcPct val="0"/>
              </a:spcBef>
              <a:buClrTx/>
              <a:buSzTx/>
            </a:pPr>
            <a:r>
              <a:rPr lang="zh-CN" altLang="en-US" sz="3200" b="1" dirty="0">
                <a:solidFill>
                  <a:srgbClr val="C00000"/>
                </a:solidFill>
                <a:latin typeface="微软雅黑" pitchFamily="34" charset="-122"/>
                <a:ea typeface="微软雅黑" pitchFamily="34" charset="-122"/>
                <a:cs typeface="+mj-cs"/>
              </a:rPr>
              <a:t>与</a:t>
            </a:r>
            <a:r>
              <a:rPr lang="en-US" altLang="zh-CN" sz="3200" b="1" dirty="0">
                <a:solidFill>
                  <a:srgbClr val="C00000"/>
                </a:solidFill>
                <a:latin typeface="微软雅黑" pitchFamily="34" charset="-122"/>
                <a:ea typeface="微软雅黑" pitchFamily="34" charset="-122"/>
                <a:cs typeface="+mj-cs"/>
              </a:rPr>
              <a:t>Cisco</a:t>
            </a:r>
            <a:r>
              <a:rPr lang="zh-CN" altLang="en-US" sz="3200" b="1" dirty="0">
                <a:solidFill>
                  <a:srgbClr val="C00000"/>
                </a:solidFill>
                <a:latin typeface="微软雅黑" pitchFamily="34" charset="-122"/>
                <a:ea typeface="微软雅黑" pitchFamily="34" charset="-122"/>
                <a:cs typeface="+mj-cs"/>
              </a:rPr>
              <a:t>对比：中小规模数据中心</a:t>
            </a:r>
            <a:r>
              <a:rPr lang="en-US" altLang="zh-CN" sz="3200" b="1" dirty="0">
                <a:solidFill>
                  <a:srgbClr val="C00000"/>
                </a:solidFill>
                <a:latin typeface="微软雅黑" pitchFamily="34" charset="-122"/>
                <a:ea typeface="微软雅黑" pitchFamily="34" charset="-122"/>
                <a:cs typeface="+mj-cs"/>
              </a:rPr>
              <a:t>(7+2)</a:t>
            </a:r>
          </a:p>
        </p:txBody>
      </p:sp>
      <p:graphicFrame>
        <p:nvGraphicFramePr>
          <p:cNvPr id="6" name="表格 5"/>
          <p:cNvGraphicFramePr>
            <a:graphicFrameLocks noGrp="1"/>
          </p:cNvGraphicFramePr>
          <p:nvPr/>
        </p:nvGraphicFramePr>
        <p:xfrm>
          <a:off x="467544" y="706702"/>
          <a:ext cx="7488832" cy="5170570"/>
        </p:xfrm>
        <a:graphic>
          <a:graphicData uri="http://schemas.openxmlformats.org/drawingml/2006/table">
            <a:tbl>
              <a:tblPr firstRow="1" bandRow="1">
                <a:tableStyleId>{5C22544A-7EE6-4342-B048-85BDC9FD1C3A}</a:tableStyleId>
              </a:tblPr>
              <a:tblGrid>
                <a:gridCol w="1592645"/>
                <a:gridCol w="1926744"/>
                <a:gridCol w="1962385"/>
                <a:gridCol w="2007058"/>
              </a:tblGrid>
              <a:tr h="284134">
                <a:tc>
                  <a:txBody>
                    <a:bodyPr/>
                    <a:lstStyle/>
                    <a:p>
                      <a:pPr algn="ctr"/>
                      <a:r>
                        <a:rPr lang="zh-CN" altLang="en-US" sz="1200" dirty="0" smtClean="0">
                          <a:solidFill>
                            <a:schemeClr val="bg1"/>
                          </a:solidFill>
                          <a:latin typeface="微软雅黑" pitchFamily="34" charset="-122"/>
                          <a:ea typeface="微软雅黑" pitchFamily="34" charset="-122"/>
                        </a:rPr>
                        <a:t>产品组合</a:t>
                      </a:r>
                      <a:endParaRPr lang="zh-CN" altLang="en-US" sz="12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zh-CN" altLang="en-US" sz="1200" dirty="0" smtClean="0">
                          <a:solidFill>
                            <a:schemeClr val="bg1"/>
                          </a:solidFill>
                          <a:latin typeface="微软雅黑" pitchFamily="34" charset="-122"/>
                          <a:ea typeface="微软雅黑" pitchFamily="34" charset="-122"/>
                        </a:rPr>
                        <a:t>项目</a:t>
                      </a:r>
                      <a:endParaRPr lang="zh-CN" altLang="en-US" sz="12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itchFamily="34" charset="-122"/>
                          <a:ea typeface="微软雅黑" pitchFamily="34" charset="-122"/>
                        </a:rPr>
                        <a:t>Cisco   </a:t>
                      </a:r>
                      <a:r>
                        <a:rPr lang="en-US" altLang="zh-CN" sz="1200" dirty="0" smtClean="0">
                          <a:latin typeface="微软雅黑" pitchFamily="34" charset="-122"/>
                          <a:ea typeface="微软雅黑" pitchFamily="34" charset="-122"/>
                        </a:rPr>
                        <a:t>N7k+N2k</a:t>
                      </a:r>
                      <a:endParaRPr lang="zh-CN" altLang="en-US" sz="12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itchFamily="34" charset="-122"/>
                          <a:ea typeface="微软雅黑" pitchFamily="34" charset="-122"/>
                        </a:rPr>
                        <a:t>H3C </a:t>
                      </a:r>
                      <a:r>
                        <a:rPr lang="en-US" altLang="zh-CN" sz="1200" dirty="0" smtClean="0">
                          <a:latin typeface="微软雅黑" pitchFamily="34" charset="-122"/>
                          <a:ea typeface="微软雅黑" pitchFamily="34" charset="-122"/>
                        </a:rPr>
                        <a:t>105/125x+51HI/58v2</a:t>
                      </a:r>
                      <a:endParaRPr lang="zh-CN" altLang="en-US" sz="12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r h="247964">
                <a:tc rowSpan="4">
                  <a:txBody>
                    <a:bodyPr/>
                    <a:lstStyle/>
                    <a:p>
                      <a:pPr algn="ctr"/>
                      <a:r>
                        <a:rPr lang="en-US" altLang="zh-CN" sz="1100" dirty="0" smtClean="0">
                          <a:latin typeface="微软雅黑" pitchFamily="34" charset="-122"/>
                          <a:ea typeface="微软雅黑" pitchFamily="34" charset="-122"/>
                        </a:rPr>
                        <a:t>PE</a:t>
                      </a:r>
                      <a:r>
                        <a:rPr lang="zh-CN" altLang="en-US" sz="1100" dirty="0" smtClean="0">
                          <a:latin typeface="微软雅黑" pitchFamily="34" charset="-122"/>
                          <a:ea typeface="微软雅黑" pitchFamily="34" charset="-122"/>
                        </a:rPr>
                        <a:t>端口</a:t>
                      </a:r>
                      <a:r>
                        <a:rPr lang="en-US" altLang="zh-CN" sz="1100" dirty="0" smtClean="0">
                          <a:latin typeface="微软雅黑" pitchFamily="34" charset="-122"/>
                          <a:ea typeface="微软雅黑" pitchFamily="34" charset="-122"/>
                        </a:rPr>
                        <a:t>-</a:t>
                      </a:r>
                      <a:r>
                        <a:rPr lang="zh-CN" altLang="en-US" sz="1100" dirty="0" smtClean="0">
                          <a:latin typeface="微软雅黑" pitchFamily="34" charset="-122"/>
                          <a:ea typeface="微软雅黑" pitchFamily="34" charset="-122"/>
                        </a:rPr>
                        <a:t>正常模式</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L2</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Y</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Y</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7964">
                <a:tc vMerge="1">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L3</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solidFill>
                            <a:schemeClr val="tx1"/>
                          </a:solidFill>
                          <a:latin typeface="微软雅黑" pitchFamily="34" charset="-122"/>
                          <a:ea typeface="微软雅黑" pitchFamily="34" charset="-122"/>
                        </a:rPr>
                        <a:t>Y</a:t>
                      </a:r>
                      <a:endParaRPr lang="zh-CN" altLang="en-US" sz="11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solidFill>
                            <a:schemeClr val="tx1"/>
                          </a:solidFill>
                          <a:latin typeface="微软雅黑" pitchFamily="34" charset="-122"/>
                          <a:ea typeface="微软雅黑" pitchFamily="34" charset="-122"/>
                        </a:rPr>
                        <a:t>Y</a:t>
                      </a:r>
                      <a:endParaRPr lang="zh-CN" altLang="en-US" sz="11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7964">
                <a:tc vMerge="1">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TRILL/FP</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7964">
                <a:tc vMerge="1">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SPB</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7964">
                <a:tc rowSpan="4">
                  <a:txBody>
                    <a:bodyPr/>
                    <a:lstStyle/>
                    <a:p>
                      <a:pPr algn="ctr"/>
                      <a:r>
                        <a:rPr lang="en-US" altLang="zh-CN" sz="1100" dirty="0" smtClean="0">
                          <a:latin typeface="微软雅黑" pitchFamily="34" charset="-122"/>
                          <a:ea typeface="微软雅黑" pitchFamily="34" charset="-122"/>
                        </a:rPr>
                        <a:t>PE</a:t>
                      </a:r>
                      <a:r>
                        <a:rPr lang="zh-CN" altLang="en-US" sz="1100" dirty="0" smtClean="0">
                          <a:latin typeface="微软雅黑" pitchFamily="34" charset="-122"/>
                          <a:ea typeface="微软雅黑" pitchFamily="34" charset="-122"/>
                        </a:rPr>
                        <a:t>端口</a:t>
                      </a:r>
                      <a:r>
                        <a:rPr lang="en-US" altLang="zh-CN" sz="1100" dirty="0" smtClean="0">
                          <a:latin typeface="微软雅黑" pitchFamily="34" charset="-122"/>
                          <a:ea typeface="微软雅黑" pitchFamily="34" charset="-122"/>
                        </a:rPr>
                        <a:t>-1BR</a:t>
                      </a:r>
                      <a:r>
                        <a:rPr lang="zh-CN" altLang="en-US" sz="1100" dirty="0" smtClean="0">
                          <a:latin typeface="微软雅黑" pitchFamily="34" charset="-122"/>
                          <a:ea typeface="微软雅黑" pitchFamily="34" charset="-122"/>
                        </a:rPr>
                        <a:t>模式</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L2</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solidFill>
                            <a:srgbClr val="009900"/>
                          </a:solidFill>
                          <a:latin typeface="微软雅黑" pitchFamily="34" charset="-122"/>
                          <a:ea typeface="微软雅黑" pitchFamily="34" charset="-122"/>
                        </a:rPr>
                        <a:t>N</a:t>
                      </a:r>
                      <a:endParaRPr lang="zh-CN" altLang="en-US" sz="1100" dirty="0">
                        <a:solidFill>
                          <a:srgbClr val="0099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N</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47964">
                <a:tc vMerge="1">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L3</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1187166" rtl="0" eaLnBrk="1" fontAlgn="auto" latinLnBrk="0" hangingPunct="1">
                        <a:lnSpc>
                          <a:spcPct val="100000"/>
                        </a:lnSpc>
                        <a:spcBef>
                          <a:spcPts val="0"/>
                        </a:spcBef>
                        <a:spcAft>
                          <a:spcPts val="0"/>
                        </a:spcAft>
                        <a:buClrTx/>
                        <a:buSzTx/>
                        <a:buFontTx/>
                        <a:buNone/>
                        <a:tabLst/>
                        <a:defRPr/>
                      </a:pPr>
                      <a:r>
                        <a:rPr lang="en-US" altLang="zh-CN" sz="1100" dirty="0" smtClean="0">
                          <a:solidFill>
                            <a:srgbClr val="009900"/>
                          </a:solidFill>
                          <a:latin typeface="微软雅黑" pitchFamily="34" charset="-122"/>
                          <a:ea typeface="微软雅黑" pitchFamily="34" charset="-122"/>
                        </a:rPr>
                        <a:t>N</a:t>
                      </a:r>
                      <a:endParaRPr lang="zh-CN" altLang="en-US" sz="1100" dirty="0" smtClean="0">
                        <a:solidFill>
                          <a:srgbClr val="0099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N</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47964">
                <a:tc vMerge="1">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TRILL/FP</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47964">
                <a:tc vMerge="1">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SPB</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47964">
                <a:tc rowSpan="4">
                  <a:txBody>
                    <a:bodyPr/>
                    <a:lstStyle/>
                    <a:p>
                      <a:pPr algn="ctr"/>
                      <a:r>
                        <a:rPr lang="en-US" altLang="zh-CN" sz="1100" dirty="0" smtClean="0">
                          <a:latin typeface="微软雅黑" pitchFamily="34" charset="-122"/>
                          <a:ea typeface="微软雅黑" pitchFamily="34" charset="-122"/>
                        </a:rPr>
                        <a:t>PE</a:t>
                      </a:r>
                      <a:r>
                        <a:rPr lang="zh-CN" altLang="en-US" sz="1100" dirty="0" smtClean="0">
                          <a:latin typeface="微软雅黑" pitchFamily="34" charset="-122"/>
                          <a:ea typeface="微软雅黑" pitchFamily="34" charset="-122"/>
                        </a:rPr>
                        <a:t>端口</a:t>
                      </a:r>
                      <a:r>
                        <a:rPr lang="en-US" altLang="zh-CN" sz="1100" dirty="0" smtClean="0">
                          <a:latin typeface="微软雅黑" pitchFamily="34" charset="-122"/>
                          <a:ea typeface="微软雅黑" pitchFamily="34" charset="-122"/>
                        </a:rPr>
                        <a:t>-1Qbg</a:t>
                      </a:r>
                      <a:r>
                        <a:rPr lang="zh-CN" altLang="en-US" sz="1100" dirty="0" smtClean="0">
                          <a:latin typeface="微软雅黑" pitchFamily="34" charset="-122"/>
                          <a:ea typeface="微软雅黑" pitchFamily="34" charset="-122"/>
                        </a:rPr>
                        <a:t>模式</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L2</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N</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Y</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7964">
                <a:tc vMerge="1">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L3</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N</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solidFill>
                            <a:srgbClr val="00B050"/>
                          </a:solidFill>
                          <a:latin typeface="微软雅黑" pitchFamily="34" charset="-122"/>
                          <a:ea typeface="微软雅黑" pitchFamily="34" charset="-122"/>
                        </a:rPr>
                        <a:t>N</a:t>
                      </a:r>
                      <a:endParaRPr lang="zh-CN" altLang="en-US" sz="1100" dirty="0">
                        <a:solidFill>
                          <a:srgbClr val="00B05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7964">
                <a:tc vMerge="1">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TRILL/FP</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7964">
                <a:tc vMerge="1">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SPB</a:t>
                      </a:r>
                      <a:r>
                        <a:rPr lang="zh-CN" altLang="en-US" sz="1100" dirty="0" smtClean="0">
                          <a:latin typeface="微软雅黑" pitchFamily="34" charset="-122"/>
                          <a:ea typeface="微软雅黑" pitchFamily="34" charset="-122"/>
                        </a:rPr>
                        <a:t>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100" dirty="0" smtClean="0">
                          <a:latin typeface="微软雅黑" pitchFamily="34" charset="-122"/>
                          <a:ea typeface="微软雅黑" pitchFamily="34" charset="-122"/>
                        </a:rPr>
                        <a:t>/</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47964">
                <a:tc>
                  <a:txBody>
                    <a:bodyPr/>
                    <a:lstStyle/>
                    <a:p>
                      <a:pPr algn="ctr"/>
                      <a:r>
                        <a:rPr lang="en-US" altLang="zh-CN" sz="1100" dirty="0" smtClean="0">
                          <a:latin typeface="微软雅黑" pitchFamily="34" charset="-122"/>
                          <a:ea typeface="微软雅黑" pitchFamily="34" charset="-122"/>
                        </a:rPr>
                        <a:t>CB </a:t>
                      </a:r>
                      <a:r>
                        <a:rPr lang="zh-CN" altLang="en-US" sz="1100" dirty="0" smtClean="0">
                          <a:latin typeface="微软雅黑" pitchFamily="34" charset="-122"/>
                          <a:ea typeface="微软雅黑" pitchFamily="34" charset="-122"/>
                        </a:rPr>
                        <a:t>台数</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latin typeface="微软雅黑" pitchFamily="34" charset="-122"/>
                          <a:ea typeface="微软雅黑" pitchFamily="34" charset="-122"/>
                        </a:rPr>
                        <a:t>2</a:t>
                      </a:r>
                      <a:r>
                        <a:rPr lang="zh-CN" altLang="en-US" sz="1100" dirty="0" smtClean="0">
                          <a:latin typeface="微软雅黑" pitchFamily="34" charset="-122"/>
                          <a:ea typeface="微软雅黑" pitchFamily="34" charset="-122"/>
                        </a:rPr>
                        <a:t>台</a:t>
                      </a:r>
                      <a:r>
                        <a:rPr lang="en-US" altLang="zh-CN" sz="1100" dirty="0" smtClean="0">
                          <a:latin typeface="微软雅黑" pitchFamily="34" charset="-122"/>
                          <a:ea typeface="微软雅黑" pitchFamily="34" charset="-122"/>
                        </a:rPr>
                        <a:t>vPC</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solidFill>
                            <a:schemeClr val="tx1"/>
                          </a:solidFill>
                          <a:latin typeface="微软雅黑" pitchFamily="34" charset="-122"/>
                          <a:ea typeface="微软雅黑" pitchFamily="34" charset="-122"/>
                        </a:rPr>
                        <a:t>4</a:t>
                      </a:r>
                      <a:r>
                        <a:rPr lang="zh-CN" altLang="en-US" sz="1100" dirty="0" smtClean="0">
                          <a:solidFill>
                            <a:schemeClr val="tx1"/>
                          </a:solidFill>
                          <a:latin typeface="微软雅黑" pitchFamily="34" charset="-122"/>
                          <a:ea typeface="微软雅黑" pitchFamily="34" charset="-122"/>
                        </a:rPr>
                        <a:t>台</a:t>
                      </a:r>
                      <a:r>
                        <a:rPr lang="en-US" altLang="zh-CN" sz="1100" dirty="0" smtClean="0">
                          <a:solidFill>
                            <a:schemeClr val="tx1"/>
                          </a:solidFill>
                          <a:latin typeface="微软雅黑" pitchFamily="34" charset="-122"/>
                          <a:ea typeface="微软雅黑" pitchFamily="34" charset="-122"/>
                        </a:rPr>
                        <a:t>IRF</a:t>
                      </a:r>
                      <a:endParaRPr lang="zh-CN" altLang="en-US" sz="11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964">
                <a:tc>
                  <a:txBody>
                    <a:bodyPr/>
                    <a:lstStyle/>
                    <a:p>
                      <a:pPr algn="ctr"/>
                      <a:r>
                        <a:rPr lang="en-US" altLang="zh-CN" sz="1100" dirty="0" smtClean="0">
                          <a:latin typeface="微软雅黑" pitchFamily="34" charset="-122"/>
                          <a:ea typeface="微软雅黑" pitchFamily="34" charset="-122"/>
                        </a:rPr>
                        <a:t>PE</a:t>
                      </a:r>
                      <a:r>
                        <a:rPr lang="zh-CN" altLang="en-US" sz="1100" dirty="0" smtClean="0">
                          <a:latin typeface="微软雅黑" pitchFamily="34" charset="-122"/>
                          <a:ea typeface="微软雅黑" pitchFamily="34" charset="-122"/>
                        </a:rPr>
                        <a:t>归属方式</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smtClean="0">
                          <a:latin typeface="微软雅黑" pitchFamily="34" charset="-122"/>
                          <a:ea typeface="微软雅黑" pitchFamily="34" charset="-122"/>
                        </a:rPr>
                        <a:t>单归</a:t>
                      </a:r>
                      <a:r>
                        <a:rPr lang="en-US" altLang="zh-CN" sz="1100" dirty="0" smtClean="0">
                          <a:latin typeface="微软雅黑" pitchFamily="34" charset="-122"/>
                          <a:ea typeface="微软雅黑" pitchFamily="34" charset="-122"/>
                        </a:rPr>
                        <a:t>/</a:t>
                      </a:r>
                      <a:r>
                        <a:rPr lang="zh-CN" altLang="en-US" sz="1100" dirty="0" smtClean="0">
                          <a:latin typeface="微软雅黑" pitchFamily="34" charset="-122"/>
                          <a:ea typeface="微软雅黑" pitchFamily="34" charset="-122"/>
                        </a:rPr>
                        <a:t>双归</a:t>
                      </a:r>
                      <a:r>
                        <a:rPr lang="en-US" altLang="zh-CN" sz="1100" dirty="0" smtClean="0">
                          <a:latin typeface="微软雅黑" pitchFamily="34" charset="-122"/>
                          <a:ea typeface="微软雅黑" pitchFamily="34" charset="-122"/>
                        </a:rPr>
                        <a:t>(future)</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smtClean="0">
                          <a:solidFill>
                            <a:schemeClr val="tx1"/>
                          </a:solidFill>
                          <a:latin typeface="微软雅黑" pitchFamily="34" charset="-122"/>
                          <a:ea typeface="微软雅黑" pitchFamily="34" charset="-122"/>
                        </a:rPr>
                        <a:t>单归</a:t>
                      </a:r>
                      <a:r>
                        <a:rPr lang="en-US" altLang="zh-CN" sz="1100" dirty="0" smtClean="0">
                          <a:solidFill>
                            <a:schemeClr val="tx1"/>
                          </a:solidFill>
                          <a:latin typeface="微软雅黑" pitchFamily="34" charset="-122"/>
                          <a:ea typeface="微软雅黑" pitchFamily="34" charset="-122"/>
                        </a:rPr>
                        <a:t>/</a:t>
                      </a:r>
                      <a:r>
                        <a:rPr lang="zh-CN" altLang="en-US" sz="1100" dirty="0" smtClean="0">
                          <a:solidFill>
                            <a:schemeClr val="tx1"/>
                          </a:solidFill>
                          <a:latin typeface="微软雅黑" pitchFamily="34" charset="-122"/>
                          <a:ea typeface="微软雅黑" pitchFamily="34" charset="-122"/>
                        </a:rPr>
                        <a:t>双归</a:t>
                      </a:r>
                      <a:endParaRPr lang="zh-CN" altLang="en-US" sz="11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010">
                <a:tc>
                  <a:txBody>
                    <a:bodyPr/>
                    <a:lstStyle/>
                    <a:p>
                      <a:pPr algn="ctr"/>
                      <a:r>
                        <a:rPr lang="en-US" altLang="zh-CN" sz="1100" dirty="0" smtClean="0">
                          <a:latin typeface="微软雅黑" pitchFamily="34" charset="-122"/>
                          <a:ea typeface="微软雅黑" pitchFamily="34" charset="-122"/>
                        </a:rPr>
                        <a:t>PE</a:t>
                      </a:r>
                      <a:r>
                        <a:rPr lang="zh-CN" altLang="en-US" sz="1100" dirty="0" smtClean="0">
                          <a:latin typeface="微软雅黑" pitchFamily="34" charset="-122"/>
                          <a:ea typeface="微软雅黑" pitchFamily="34" charset="-122"/>
                        </a:rPr>
                        <a:t>规模</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latin typeface="微软雅黑" pitchFamily="34" charset="-122"/>
                          <a:ea typeface="微软雅黑" pitchFamily="34" charset="-122"/>
                        </a:rPr>
                        <a:t>48</a:t>
                      </a:r>
                      <a:r>
                        <a:rPr lang="zh-CN" altLang="en-US" sz="1100" dirty="0" smtClean="0">
                          <a:latin typeface="微软雅黑" pitchFamily="34" charset="-122"/>
                          <a:ea typeface="微软雅黑" pitchFamily="34" charset="-122"/>
                        </a:rPr>
                        <a:t>台</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solidFill>
                            <a:schemeClr val="tx1"/>
                          </a:solidFill>
                          <a:latin typeface="微软雅黑" pitchFamily="34" charset="-122"/>
                          <a:ea typeface="微软雅黑" pitchFamily="34" charset="-122"/>
                        </a:rPr>
                        <a:t>30/60</a:t>
                      </a:r>
                      <a:r>
                        <a:rPr lang="zh-CN" altLang="en-US" sz="1100" dirty="0" smtClean="0">
                          <a:solidFill>
                            <a:schemeClr val="tx1"/>
                          </a:solidFill>
                          <a:latin typeface="微软雅黑" pitchFamily="34" charset="-122"/>
                          <a:ea typeface="微软雅黑" pitchFamily="34" charset="-122"/>
                        </a:rPr>
                        <a:t>台 </a:t>
                      </a:r>
                      <a:r>
                        <a:rPr lang="en-US" altLang="zh-CN" sz="1100" dirty="0" smtClean="0">
                          <a:solidFill>
                            <a:schemeClr val="tx1"/>
                          </a:solidFill>
                          <a:latin typeface="微软雅黑" pitchFamily="34" charset="-122"/>
                          <a:ea typeface="微软雅黑" pitchFamily="34" charset="-122"/>
                        </a:rPr>
                        <a:t>51HI</a:t>
                      </a:r>
                      <a:r>
                        <a:rPr lang="en-US" altLang="zh-CN" sz="1100" baseline="0" dirty="0" smtClean="0">
                          <a:solidFill>
                            <a:schemeClr val="tx1"/>
                          </a:solidFill>
                          <a:latin typeface="微软雅黑" pitchFamily="34" charset="-122"/>
                          <a:ea typeface="微软雅黑" pitchFamily="34" charset="-122"/>
                        </a:rPr>
                        <a:t>  </a:t>
                      </a:r>
                      <a:r>
                        <a:rPr lang="en-US" altLang="zh-CN" sz="1100" dirty="0" smtClean="0">
                          <a:solidFill>
                            <a:schemeClr val="tx1"/>
                          </a:solidFill>
                          <a:latin typeface="微软雅黑" pitchFamily="34" charset="-122"/>
                          <a:ea typeface="微软雅黑" pitchFamily="34" charset="-122"/>
                        </a:rPr>
                        <a:t>128</a:t>
                      </a:r>
                      <a:r>
                        <a:rPr lang="zh-CN" altLang="en-US" sz="1100" dirty="0" smtClean="0">
                          <a:solidFill>
                            <a:schemeClr val="tx1"/>
                          </a:solidFill>
                          <a:latin typeface="微软雅黑" pitchFamily="34" charset="-122"/>
                          <a:ea typeface="微软雅黑" pitchFamily="34" charset="-122"/>
                        </a:rPr>
                        <a:t>台 </a:t>
                      </a:r>
                      <a:r>
                        <a:rPr lang="en-US" altLang="zh-CN" sz="1100" dirty="0" smtClean="0">
                          <a:solidFill>
                            <a:schemeClr val="tx1"/>
                          </a:solidFill>
                          <a:latin typeface="微软雅黑" pitchFamily="34" charset="-122"/>
                          <a:ea typeface="微软雅黑" pitchFamily="34" charset="-122"/>
                        </a:rPr>
                        <a:t>58v2</a:t>
                      </a:r>
                      <a:endParaRPr lang="zh-CN" altLang="en-US" sz="11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964">
                <a:tc>
                  <a:txBody>
                    <a:bodyPr/>
                    <a:lstStyle/>
                    <a:p>
                      <a:pPr algn="ctr"/>
                      <a:r>
                        <a:rPr lang="en-US" altLang="zh-CN" sz="1100" dirty="0" smtClean="0">
                          <a:latin typeface="微软雅黑" pitchFamily="34" charset="-122"/>
                          <a:ea typeface="微软雅黑" pitchFamily="34" charset="-122"/>
                        </a:rPr>
                        <a:t>PE</a:t>
                      </a:r>
                      <a:r>
                        <a:rPr lang="zh-CN" altLang="en-US" sz="1100" dirty="0" smtClean="0">
                          <a:latin typeface="微软雅黑" pitchFamily="34" charset="-122"/>
                          <a:ea typeface="微软雅黑" pitchFamily="34" charset="-122"/>
                        </a:rPr>
                        <a:t>双模式</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latin typeface="微软雅黑" pitchFamily="34" charset="-122"/>
                          <a:ea typeface="微软雅黑" pitchFamily="34" charset="-122"/>
                        </a:rPr>
                        <a:t>N</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solidFill>
                            <a:schemeClr val="tx1"/>
                          </a:solidFill>
                          <a:latin typeface="微软雅黑" pitchFamily="34" charset="-122"/>
                          <a:ea typeface="微软雅黑" pitchFamily="34" charset="-122"/>
                        </a:rPr>
                        <a:t>Y</a:t>
                      </a:r>
                      <a:endParaRPr lang="zh-CN" altLang="en-US" sz="11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964">
                <a:tc>
                  <a:txBody>
                    <a:bodyPr/>
                    <a:lstStyle/>
                    <a:p>
                      <a:pPr algn="ctr"/>
                      <a:r>
                        <a:rPr lang="en-US" altLang="zh-CN" sz="1100" dirty="0" smtClean="0">
                          <a:latin typeface="微软雅黑" pitchFamily="34" charset="-122"/>
                          <a:ea typeface="微软雅黑" pitchFamily="34" charset="-122"/>
                        </a:rPr>
                        <a:t>PE</a:t>
                      </a:r>
                      <a:r>
                        <a:rPr lang="zh-CN" altLang="en-US" sz="1100" dirty="0" smtClean="0">
                          <a:latin typeface="微软雅黑" pitchFamily="34" charset="-122"/>
                          <a:ea typeface="微软雅黑" pitchFamily="34" charset="-122"/>
                        </a:rPr>
                        <a:t>本地转发</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latin typeface="微软雅黑" pitchFamily="34" charset="-122"/>
                          <a:ea typeface="微软雅黑" pitchFamily="34" charset="-122"/>
                        </a:rPr>
                        <a:t>N</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solidFill>
                            <a:schemeClr val="tx1"/>
                          </a:solidFill>
                          <a:latin typeface="微软雅黑" pitchFamily="34" charset="-122"/>
                          <a:ea typeface="微软雅黑" pitchFamily="34" charset="-122"/>
                        </a:rPr>
                        <a:t>5820v2</a:t>
                      </a:r>
                      <a:r>
                        <a:rPr lang="zh-CN" altLang="en-US" sz="1100" dirty="0" smtClean="0">
                          <a:solidFill>
                            <a:schemeClr val="tx1"/>
                          </a:solidFill>
                          <a:latin typeface="微软雅黑" pitchFamily="34" charset="-122"/>
                          <a:ea typeface="微软雅黑" pitchFamily="34" charset="-122"/>
                        </a:rPr>
                        <a:t>支持</a:t>
                      </a:r>
                      <a:endParaRPr lang="zh-CN" altLang="en-US" sz="11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964">
                <a:tc>
                  <a:txBody>
                    <a:bodyPr/>
                    <a:lstStyle/>
                    <a:p>
                      <a:pPr algn="ctr"/>
                      <a:r>
                        <a:rPr lang="en-US" altLang="zh-CN" sz="1100" dirty="0" smtClean="0">
                          <a:latin typeface="微软雅黑" pitchFamily="34" charset="-122"/>
                          <a:ea typeface="微软雅黑" pitchFamily="34" charset="-122"/>
                        </a:rPr>
                        <a:t>VDC</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latin typeface="微软雅黑" pitchFamily="34" charset="-122"/>
                          <a:ea typeface="微软雅黑" pitchFamily="34" charset="-122"/>
                        </a:rPr>
                        <a:t>Y</a:t>
                      </a:r>
                      <a:endParaRPr lang="zh-CN" altLang="en-US" sz="11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smtClean="0">
                          <a:solidFill>
                            <a:schemeClr val="tx1"/>
                          </a:solidFill>
                          <a:latin typeface="微软雅黑" pitchFamily="34" charset="-122"/>
                          <a:ea typeface="微软雅黑" pitchFamily="34" charset="-122"/>
                        </a:rPr>
                        <a:t>Y</a:t>
                      </a:r>
                      <a:endParaRPr lang="zh-CN" altLang="en-US" sz="11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972645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ChangeArrowheads="1"/>
          </p:cNvSpPr>
          <p:nvPr/>
        </p:nvSpPr>
        <p:spPr bwMode="auto">
          <a:xfrm>
            <a:off x="0" y="0"/>
            <a:ext cx="9144000" cy="584775"/>
          </a:xfrm>
          <a:prstGeom prst="rect">
            <a:avLst/>
          </a:prstGeom>
          <a:noFill/>
          <a:ln w="9525" algn="ctr">
            <a:noFill/>
            <a:miter lim="800000"/>
            <a:headEnd/>
            <a:tailEnd/>
          </a:ln>
        </p:spPr>
        <p:txBody>
          <a:bodyPr wrap="square">
            <a:spAutoFit/>
          </a:bodyPr>
          <a:lstStyle/>
          <a:p>
            <a:pPr eaLnBrk="1" hangingPunct="1">
              <a:spcBef>
                <a:spcPct val="0"/>
              </a:spcBef>
              <a:buClrTx/>
              <a:buSzTx/>
            </a:pPr>
            <a:r>
              <a:rPr lang="zh-CN" altLang="en-US" sz="3200" b="1" dirty="0">
                <a:solidFill>
                  <a:srgbClr val="C00000"/>
                </a:solidFill>
                <a:latin typeface="微软雅黑" pitchFamily="34" charset="-122"/>
                <a:ea typeface="微软雅黑" pitchFamily="34" charset="-122"/>
                <a:cs typeface="+mj-cs"/>
              </a:rPr>
              <a:t>与</a:t>
            </a:r>
            <a:r>
              <a:rPr lang="en-US" altLang="zh-CN" sz="3200" b="1" dirty="0">
                <a:solidFill>
                  <a:srgbClr val="C00000"/>
                </a:solidFill>
                <a:latin typeface="微软雅黑" pitchFamily="34" charset="-122"/>
                <a:ea typeface="微软雅黑" pitchFamily="34" charset="-122"/>
                <a:cs typeface="+mj-cs"/>
              </a:rPr>
              <a:t>Cisco</a:t>
            </a:r>
            <a:r>
              <a:rPr lang="zh-CN" altLang="en-US" sz="3200" b="1" dirty="0">
                <a:solidFill>
                  <a:srgbClr val="C00000"/>
                </a:solidFill>
                <a:latin typeface="微软雅黑" pitchFamily="34" charset="-122"/>
                <a:ea typeface="微软雅黑" pitchFamily="34" charset="-122"/>
                <a:cs typeface="+mj-cs"/>
              </a:rPr>
              <a:t>对比：中小规模数据中心</a:t>
            </a:r>
            <a:r>
              <a:rPr lang="en-US" altLang="zh-CN" sz="3200" b="1" dirty="0">
                <a:solidFill>
                  <a:srgbClr val="C00000"/>
                </a:solidFill>
                <a:latin typeface="微软雅黑" pitchFamily="34" charset="-122"/>
                <a:ea typeface="微软雅黑" pitchFamily="34" charset="-122"/>
                <a:cs typeface="+mj-cs"/>
              </a:rPr>
              <a:t>(7+5+2 </a:t>
            </a:r>
            <a:r>
              <a:rPr lang="en-US" altLang="zh-CN" sz="3200" b="1" dirty="0" err="1">
                <a:solidFill>
                  <a:srgbClr val="C00000"/>
                </a:solidFill>
                <a:latin typeface="微软雅黑" pitchFamily="34" charset="-122"/>
                <a:ea typeface="微软雅黑" pitchFamily="34" charset="-122"/>
                <a:cs typeface="+mj-cs"/>
              </a:rPr>
              <a:t>vPC</a:t>
            </a:r>
            <a:r>
              <a:rPr lang="en-US" altLang="zh-CN" sz="3200" b="1" dirty="0">
                <a:solidFill>
                  <a:srgbClr val="C00000"/>
                </a:solidFill>
                <a:latin typeface="微软雅黑" pitchFamily="34" charset="-122"/>
                <a:ea typeface="微软雅黑" pitchFamily="34" charset="-122"/>
                <a:cs typeface="+mj-cs"/>
              </a:rPr>
              <a:t>)</a:t>
            </a:r>
          </a:p>
        </p:txBody>
      </p:sp>
      <p:graphicFrame>
        <p:nvGraphicFramePr>
          <p:cNvPr id="5" name="表格 4"/>
          <p:cNvGraphicFramePr>
            <a:graphicFrameLocks noGrp="1"/>
          </p:cNvGraphicFramePr>
          <p:nvPr/>
        </p:nvGraphicFramePr>
        <p:xfrm>
          <a:off x="323528" y="836713"/>
          <a:ext cx="8064897" cy="4617981"/>
        </p:xfrm>
        <a:graphic>
          <a:graphicData uri="http://schemas.openxmlformats.org/drawingml/2006/table">
            <a:tbl>
              <a:tblPr firstRow="1" bandRow="1">
                <a:tableStyleId>{5C22544A-7EE6-4342-B048-85BDC9FD1C3A}</a:tableStyleId>
              </a:tblPr>
              <a:tblGrid>
                <a:gridCol w="1979575"/>
                <a:gridCol w="1860853"/>
                <a:gridCol w="2053162"/>
                <a:gridCol w="2171307"/>
              </a:tblGrid>
              <a:tr h="443987">
                <a:tc>
                  <a:txBody>
                    <a:bodyPr/>
                    <a:lstStyle/>
                    <a:p>
                      <a:pPr algn="ctr"/>
                      <a:r>
                        <a:rPr lang="zh-CN" altLang="en-US" sz="1100" dirty="0" smtClean="0">
                          <a:solidFill>
                            <a:schemeClr val="bg1"/>
                          </a:solidFill>
                          <a:latin typeface="微软雅黑" pitchFamily="34" charset="-122"/>
                          <a:ea typeface="微软雅黑" pitchFamily="34" charset="-122"/>
                        </a:rPr>
                        <a:t>产品组合</a:t>
                      </a:r>
                      <a:endParaRPr lang="zh-CN" altLang="en-US" sz="11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zh-CN" altLang="en-US" sz="1100" dirty="0" smtClean="0">
                          <a:solidFill>
                            <a:schemeClr val="bg1"/>
                          </a:solidFill>
                          <a:latin typeface="微软雅黑" pitchFamily="34" charset="-122"/>
                          <a:ea typeface="微软雅黑" pitchFamily="34" charset="-122"/>
                        </a:rPr>
                        <a:t>特性</a:t>
                      </a:r>
                      <a:endParaRPr lang="zh-CN" altLang="en-US" sz="11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100" dirty="0" smtClean="0">
                          <a:solidFill>
                            <a:schemeClr val="bg1"/>
                          </a:solidFill>
                          <a:latin typeface="微软雅黑" pitchFamily="34" charset="-122"/>
                          <a:ea typeface="微软雅黑" pitchFamily="34" charset="-122"/>
                        </a:rPr>
                        <a:t>Cisco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chemeClr val="bg1"/>
                          </a:solidFill>
                          <a:latin typeface="微软雅黑" pitchFamily="34" charset="-122"/>
                          <a:ea typeface="微软雅黑" pitchFamily="34" charset="-122"/>
                        </a:rPr>
                        <a:t>N7k+N55+N2k</a:t>
                      </a:r>
                      <a:endParaRPr lang="zh-CN" altLang="en-US" sz="1100" dirty="0" smtClean="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chemeClr val="bg1"/>
                          </a:solidFill>
                          <a:latin typeface="微软雅黑" pitchFamily="34" charset="-122"/>
                          <a:ea typeface="微软雅黑" pitchFamily="34" charset="-122"/>
                        </a:rPr>
                        <a:t>H3C 105/125x+58v2+51H</a:t>
                      </a:r>
                      <a:endParaRPr lang="zh-CN" altLang="en-US" sz="1100" dirty="0" smtClean="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r h="260875">
                <a:tc rowSpan="4">
                  <a:txBody>
                    <a:bodyPr/>
                    <a:lstStyle/>
                    <a:p>
                      <a:pPr algn="ctr"/>
                      <a:r>
                        <a:rPr lang="en-US" altLang="zh-CN" sz="1000" dirty="0" smtClean="0">
                          <a:latin typeface="微软雅黑" pitchFamily="34" charset="-122"/>
                          <a:ea typeface="微软雅黑" pitchFamily="34" charset="-122"/>
                        </a:rPr>
                        <a:t>PE</a:t>
                      </a:r>
                      <a:r>
                        <a:rPr lang="zh-CN" altLang="en-US" sz="1000" dirty="0" smtClean="0">
                          <a:latin typeface="微软雅黑" pitchFamily="34" charset="-122"/>
                          <a:ea typeface="微软雅黑" pitchFamily="34" charset="-122"/>
                        </a:rPr>
                        <a:t>端口</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正常模式</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L2</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Y</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Y</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60875">
                <a:tc vMerge="1">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L3</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solidFill>
                            <a:schemeClr val="tx1"/>
                          </a:solidFill>
                          <a:latin typeface="微软雅黑" pitchFamily="34" charset="-122"/>
                          <a:ea typeface="微软雅黑" pitchFamily="34" charset="-122"/>
                        </a:rPr>
                        <a:t>Y</a:t>
                      </a:r>
                      <a:endParaRPr lang="zh-CN" altLang="en-US" sz="10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solidFill>
                            <a:schemeClr val="tx1"/>
                          </a:solidFill>
                          <a:latin typeface="微软雅黑" pitchFamily="34" charset="-122"/>
                          <a:ea typeface="微软雅黑" pitchFamily="34" charset="-122"/>
                        </a:rPr>
                        <a:t>Y</a:t>
                      </a:r>
                      <a:endParaRPr lang="zh-CN" altLang="en-US" sz="10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60875">
                <a:tc vMerge="1">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TRILL/FP</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60875">
                <a:tc vMerge="1">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SPB</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60875">
                <a:tc rowSpan="4">
                  <a:txBody>
                    <a:bodyPr/>
                    <a:lstStyle/>
                    <a:p>
                      <a:pPr algn="ctr"/>
                      <a:r>
                        <a:rPr lang="en-US" altLang="zh-CN" sz="1000" dirty="0" smtClean="0">
                          <a:latin typeface="微软雅黑" pitchFamily="34" charset="-122"/>
                          <a:ea typeface="微软雅黑" pitchFamily="34" charset="-122"/>
                        </a:rPr>
                        <a:t>PE</a:t>
                      </a:r>
                      <a:r>
                        <a:rPr lang="zh-CN" altLang="en-US" sz="1000" dirty="0" smtClean="0">
                          <a:latin typeface="微软雅黑" pitchFamily="34" charset="-122"/>
                          <a:ea typeface="微软雅黑" pitchFamily="34" charset="-122"/>
                        </a:rPr>
                        <a:t>端口</a:t>
                      </a:r>
                      <a:r>
                        <a:rPr lang="en-US" altLang="zh-CN" sz="1000" dirty="0" smtClean="0">
                          <a:latin typeface="微软雅黑" pitchFamily="34" charset="-122"/>
                          <a:ea typeface="微软雅黑" pitchFamily="34" charset="-122"/>
                        </a:rPr>
                        <a:t>-1BR</a:t>
                      </a:r>
                      <a:r>
                        <a:rPr lang="zh-CN" altLang="en-US" sz="1000" dirty="0" smtClean="0">
                          <a:latin typeface="微软雅黑" pitchFamily="34" charset="-122"/>
                          <a:ea typeface="微软雅黑" pitchFamily="34" charset="-122"/>
                        </a:rPr>
                        <a:t>模式</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L2</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Y</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N</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60875">
                <a:tc vMerge="1">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L3</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1187166" rtl="0" eaLnBrk="1" fontAlgn="auto" latinLnBrk="0" hangingPunct="1">
                        <a:lnSpc>
                          <a:spcPct val="100000"/>
                        </a:lnSpc>
                        <a:spcBef>
                          <a:spcPts val="0"/>
                        </a:spcBef>
                        <a:spcAft>
                          <a:spcPts val="0"/>
                        </a:spcAft>
                        <a:buClrTx/>
                        <a:buSzTx/>
                        <a:buFontTx/>
                        <a:buNone/>
                        <a:tabLst/>
                        <a:defRPr/>
                      </a:pPr>
                      <a:r>
                        <a:rPr lang="en-US" altLang="zh-CN" sz="1000" dirty="0" smtClean="0">
                          <a:latin typeface="微软雅黑" pitchFamily="34" charset="-122"/>
                          <a:ea typeface="微软雅黑" pitchFamily="34" charset="-122"/>
                        </a:rPr>
                        <a:t>Y</a:t>
                      </a:r>
                      <a:endParaRPr lang="zh-CN" altLang="en-US" sz="10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N</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60875">
                <a:tc vMerge="1">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TRILL/FP</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60875">
                <a:tc vMerge="1">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SPB</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60875">
                <a:tc rowSpan="4">
                  <a:txBody>
                    <a:bodyPr/>
                    <a:lstStyle/>
                    <a:p>
                      <a:pPr algn="ctr"/>
                      <a:r>
                        <a:rPr lang="en-US" altLang="zh-CN" sz="1000" dirty="0" smtClean="0">
                          <a:latin typeface="微软雅黑" pitchFamily="34" charset="-122"/>
                          <a:ea typeface="微软雅黑" pitchFamily="34" charset="-122"/>
                        </a:rPr>
                        <a:t>PE</a:t>
                      </a:r>
                      <a:r>
                        <a:rPr lang="zh-CN" altLang="en-US" sz="1000" dirty="0" smtClean="0">
                          <a:latin typeface="微软雅黑" pitchFamily="34" charset="-122"/>
                          <a:ea typeface="微软雅黑" pitchFamily="34" charset="-122"/>
                        </a:rPr>
                        <a:t>端口</a:t>
                      </a:r>
                      <a:r>
                        <a:rPr lang="en-US" altLang="zh-CN" sz="1000" dirty="0" smtClean="0">
                          <a:latin typeface="微软雅黑" pitchFamily="34" charset="-122"/>
                          <a:ea typeface="微软雅黑" pitchFamily="34" charset="-122"/>
                        </a:rPr>
                        <a:t>-1Qbg</a:t>
                      </a:r>
                      <a:r>
                        <a:rPr lang="zh-CN" altLang="en-US" sz="1000" dirty="0" smtClean="0">
                          <a:latin typeface="微软雅黑" pitchFamily="34" charset="-122"/>
                          <a:ea typeface="微软雅黑" pitchFamily="34" charset="-122"/>
                        </a:rPr>
                        <a:t>模式</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L2</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N</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Y</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60875">
                <a:tc vMerge="1">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L3</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N</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solidFill>
                            <a:srgbClr val="00B050"/>
                          </a:solidFill>
                          <a:latin typeface="微软雅黑" pitchFamily="34" charset="-122"/>
                          <a:ea typeface="微软雅黑" pitchFamily="34" charset="-122"/>
                        </a:rPr>
                        <a:t>N</a:t>
                      </a:r>
                      <a:endParaRPr lang="zh-CN" altLang="en-US" sz="1000" dirty="0">
                        <a:solidFill>
                          <a:srgbClr val="00B05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60875">
                <a:tc vMerge="1">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TRILL/FP</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60875">
                <a:tc vMerge="1">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SPB</a:t>
                      </a:r>
                      <a:r>
                        <a:rPr lang="zh-CN" altLang="en-US" sz="1000" dirty="0" smtClean="0">
                          <a:latin typeface="微软雅黑" pitchFamily="34" charset="-122"/>
                          <a:ea typeface="微软雅黑" pitchFamily="34" charset="-122"/>
                        </a:rPr>
                        <a:t>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60875">
                <a:tc>
                  <a:txBody>
                    <a:bodyPr/>
                    <a:lstStyle/>
                    <a:p>
                      <a:pPr algn="ctr"/>
                      <a:r>
                        <a:rPr lang="en-US" altLang="zh-CN" sz="1000" dirty="0" smtClean="0">
                          <a:latin typeface="微软雅黑" pitchFamily="34" charset="-122"/>
                          <a:ea typeface="微软雅黑" pitchFamily="34" charset="-122"/>
                        </a:rPr>
                        <a:t>CB </a:t>
                      </a:r>
                      <a:r>
                        <a:rPr lang="zh-CN" altLang="en-US" sz="1000" dirty="0" smtClean="0">
                          <a:latin typeface="微软雅黑" pitchFamily="34" charset="-122"/>
                          <a:ea typeface="微软雅黑" pitchFamily="34" charset="-122"/>
                        </a:rPr>
                        <a:t>台数</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000" dirty="0" smtClean="0">
                          <a:latin typeface="微软雅黑" pitchFamily="34" charset="-122"/>
                          <a:ea typeface="微软雅黑" pitchFamily="34" charset="-122"/>
                        </a:rPr>
                        <a:t>2</a:t>
                      </a:r>
                      <a:r>
                        <a:rPr lang="zh-CN" altLang="en-US" sz="1000" dirty="0" smtClean="0">
                          <a:latin typeface="微软雅黑" pitchFamily="34" charset="-122"/>
                          <a:ea typeface="微软雅黑" pitchFamily="34" charset="-122"/>
                        </a:rPr>
                        <a:t>台</a:t>
                      </a:r>
                      <a:r>
                        <a:rPr lang="en-US" altLang="zh-CN" sz="1000" dirty="0" smtClean="0">
                          <a:latin typeface="微软雅黑" pitchFamily="34" charset="-122"/>
                          <a:ea typeface="微软雅黑" pitchFamily="34" charset="-122"/>
                        </a:rPr>
                        <a:t>vPC</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000" dirty="0" smtClean="0">
                          <a:solidFill>
                            <a:srgbClr val="FF0000"/>
                          </a:solidFill>
                          <a:latin typeface="微软雅黑" pitchFamily="34" charset="-122"/>
                          <a:ea typeface="微软雅黑" pitchFamily="34" charset="-122"/>
                        </a:rPr>
                        <a:t>4</a:t>
                      </a:r>
                      <a:r>
                        <a:rPr lang="zh-CN" altLang="en-US" sz="1000" dirty="0" smtClean="0">
                          <a:solidFill>
                            <a:srgbClr val="FF0000"/>
                          </a:solidFill>
                          <a:latin typeface="微软雅黑" pitchFamily="34" charset="-122"/>
                          <a:ea typeface="微软雅黑" pitchFamily="34" charset="-122"/>
                        </a:rPr>
                        <a:t>台</a:t>
                      </a:r>
                      <a:r>
                        <a:rPr lang="en-US" altLang="zh-CN" sz="1000" dirty="0" smtClean="0">
                          <a:solidFill>
                            <a:srgbClr val="FF0000"/>
                          </a:solidFill>
                          <a:latin typeface="微软雅黑" pitchFamily="34" charset="-122"/>
                          <a:ea typeface="微软雅黑" pitchFamily="34" charset="-122"/>
                        </a:rPr>
                        <a:t>IRF</a:t>
                      </a:r>
                      <a:endParaRPr lang="zh-CN" altLang="en-US" sz="1000"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875">
                <a:tc>
                  <a:txBody>
                    <a:bodyPr/>
                    <a:lstStyle/>
                    <a:p>
                      <a:pPr algn="ctr"/>
                      <a:r>
                        <a:rPr lang="en-US" altLang="zh-CN" sz="1000" dirty="0" smtClean="0">
                          <a:latin typeface="微软雅黑" pitchFamily="34" charset="-122"/>
                          <a:ea typeface="微软雅黑" pitchFamily="34" charset="-122"/>
                        </a:rPr>
                        <a:t>PE</a:t>
                      </a:r>
                      <a:r>
                        <a:rPr lang="zh-CN" altLang="en-US" sz="1000" dirty="0" smtClean="0">
                          <a:latin typeface="微软雅黑" pitchFamily="34" charset="-122"/>
                          <a:ea typeface="微软雅黑" pitchFamily="34" charset="-122"/>
                        </a:rPr>
                        <a:t>归属方式</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000" dirty="0" smtClean="0">
                          <a:latin typeface="微软雅黑" pitchFamily="34" charset="-122"/>
                          <a:ea typeface="微软雅黑" pitchFamily="34" charset="-122"/>
                        </a:rPr>
                        <a:t>单归</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双归</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000" dirty="0" smtClean="0">
                          <a:latin typeface="微软雅黑" pitchFamily="34" charset="-122"/>
                          <a:ea typeface="微软雅黑" pitchFamily="34" charset="-122"/>
                        </a:rPr>
                        <a:t>单归</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双归</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875">
                <a:tc>
                  <a:txBody>
                    <a:bodyPr/>
                    <a:lstStyle/>
                    <a:p>
                      <a:pPr algn="ctr"/>
                      <a:r>
                        <a:rPr lang="en-US" altLang="zh-CN" sz="1000" dirty="0" smtClean="0">
                          <a:latin typeface="微软雅黑" pitchFamily="34" charset="-122"/>
                          <a:ea typeface="微软雅黑" pitchFamily="34" charset="-122"/>
                        </a:rPr>
                        <a:t>PE</a:t>
                      </a:r>
                      <a:r>
                        <a:rPr lang="zh-CN" altLang="en-US" sz="1000" dirty="0" smtClean="0">
                          <a:latin typeface="微软雅黑" pitchFamily="34" charset="-122"/>
                          <a:ea typeface="微软雅黑" pitchFamily="34" charset="-122"/>
                        </a:rPr>
                        <a:t>双模式</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000" dirty="0" smtClean="0">
                          <a:latin typeface="微软雅黑" pitchFamily="34" charset="-122"/>
                          <a:ea typeface="微软雅黑" pitchFamily="34" charset="-122"/>
                        </a:rPr>
                        <a:t>N</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000" dirty="0" smtClean="0">
                          <a:solidFill>
                            <a:srgbClr val="FF0000"/>
                          </a:solidFill>
                          <a:latin typeface="微软雅黑" pitchFamily="34" charset="-122"/>
                          <a:ea typeface="微软雅黑" pitchFamily="34" charset="-122"/>
                        </a:rPr>
                        <a:t>Y</a:t>
                      </a:r>
                      <a:endParaRPr lang="zh-CN" altLang="en-US" sz="1000"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869">
                <a:tc>
                  <a:txBody>
                    <a:bodyPr/>
                    <a:lstStyle/>
                    <a:p>
                      <a:pPr algn="ctr"/>
                      <a:r>
                        <a:rPr lang="en-US" altLang="zh-CN" sz="1000" dirty="0" smtClean="0">
                          <a:latin typeface="微软雅黑" pitchFamily="34" charset="-122"/>
                          <a:ea typeface="微软雅黑" pitchFamily="34" charset="-122"/>
                        </a:rPr>
                        <a:t>PE</a:t>
                      </a:r>
                      <a:r>
                        <a:rPr lang="zh-CN" altLang="en-US" sz="1000" dirty="0" smtClean="0">
                          <a:latin typeface="微软雅黑" pitchFamily="34" charset="-122"/>
                          <a:ea typeface="微软雅黑" pitchFamily="34" charset="-122"/>
                        </a:rPr>
                        <a:t>本地转发</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000" dirty="0" smtClean="0">
                          <a:latin typeface="微软雅黑" pitchFamily="34" charset="-122"/>
                          <a:ea typeface="微软雅黑" pitchFamily="34" charset="-122"/>
                        </a:rPr>
                        <a:t>N</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000" dirty="0" smtClean="0">
                          <a:latin typeface="微软雅黑" pitchFamily="34" charset="-122"/>
                          <a:ea typeface="微软雅黑" pitchFamily="34" charset="-122"/>
                        </a:rPr>
                        <a:t>N</a:t>
                      </a:r>
                      <a:endParaRPr lang="zh-CN" altLang="en-US" sz="10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050280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34924" y="47526"/>
            <a:ext cx="9109075" cy="584775"/>
          </a:xfrm>
          <a:prstGeom prst="rect">
            <a:avLst/>
          </a:prstGeom>
          <a:noFill/>
          <a:ln w="9525" algn="ctr">
            <a:noFill/>
            <a:miter lim="800000"/>
            <a:headEnd/>
            <a:tailEnd/>
          </a:ln>
        </p:spPr>
        <p:txBody>
          <a:bodyPr wrap="square">
            <a:spAutoFit/>
          </a:bodyPr>
          <a:lstStyle/>
          <a:p>
            <a:pPr eaLnBrk="1" hangingPunct="1">
              <a:spcBef>
                <a:spcPct val="0"/>
              </a:spcBef>
              <a:buClrTx/>
              <a:buSzTx/>
            </a:pPr>
            <a:r>
              <a:rPr lang="zh-CN" altLang="en-US" sz="3200" b="1" dirty="0">
                <a:solidFill>
                  <a:srgbClr val="C00000"/>
                </a:solidFill>
                <a:latin typeface="微软雅黑" pitchFamily="34" charset="-122"/>
                <a:ea typeface="微软雅黑" pitchFamily="34" charset="-122"/>
                <a:cs typeface="+mj-cs"/>
              </a:rPr>
              <a:t>与</a:t>
            </a:r>
            <a:r>
              <a:rPr lang="en-US" altLang="zh-CN" sz="3200" b="1" dirty="0">
                <a:solidFill>
                  <a:srgbClr val="C00000"/>
                </a:solidFill>
                <a:latin typeface="微软雅黑" pitchFamily="34" charset="-122"/>
                <a:ea typeface="微软雅黑" pitchFamily="34" charset="-122"/>
                <a:cs typeface="+mj-cs"/>
              </a:rPr>
              <a:t>Cisco</a:t>
            </a:r>
            <a:r>
              <a:rPr lang="zh-CN" altLang="en-US" sz="3200" b="1" dirty="0">
                <a:solidFill>
                  <a:srgbClr val="C00000"/>
                </a:solidFill>
                <a:latin typeface="微软雅黑" pitchFamily="34" charset="-122"/>
                <a:ea typeface="微软雅黑" pitchFamily="34" charset="-122"/>
                <a:cs typeface="+mj-cs"/>
              </a:rPr>
              <a:t>对比：中小规模数据中心</a:t>
            </a:r>
            <a:r>
              <a:rPr lang="en-US" altLang="zh-CN" sz="3200" b="1" dirty="0">
                <a:solidFill>
                  <a:srgbClr val="C00000"/>
                </a:solidFill>
                <a:latin typeface="微软雅黑" pitchFamily="34" charset="-122"/>
                <a:ea typeface="微软雅黑" pitchFamily="34" charset="-122"/>
                <a:cs typeface="+mj-cs"/>
              </a:rPr>
              <a:t>(7+5+2 FP)</a:t>
            </a:r>
          </a:p>
        </p:txBody>
      </p:sp>
      <p:graphicFrame>
        <p:nvGraphicFramePr>
          <p:cNvPr id="4" name="表格 3"/>
          <p:cNvGraphicFramePr>
            <a:graphicFrameLocks noGrp="1"/>
          </p:cNvGraphicFramePr>
          <p:nvPr/>
        </p:nvGraphicFramePr>
        <p:xfrm>
          <a:off x="251520" y="814928"/>
          <a:ext cx="8064896" cy="4846320"/>
        </p:xfrm>
        <a:graphic>
          <a:graphicData uri="http://schemas.openxmlformats.org/drawingml/2006/table">
            <a:tbl>
              <a:tblPr firstRow="1" bandRow="1">
                <a:tableStyleId>{5C22544A-7EE6-4342-B048-85BDC9FD1C3A}</a:tableStyleId>
              </a:tblPr>
              <a:tblGrid>
                <a:gridCol w="2067948"/>
                <a:gridCol w="2118605"/>
                <a:gridCol w="1862119"/>
                <a:gridCol w="2016224"/>
              </a:tblGrid>
              <a:tr h="2581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itchFamily="34" charset="-122"/>
                          <a:ea typeface="微软雅黑" pitchFamily="34" charset="-122"/>
                        </a:rPr>
                        <a:t>产品组合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itchFamily="34" charset="-122"/>
                          <a:ea typeface="微软雅黑" pitchFamily="34" charset="-122"/>
                        </a:rPr>
                        <a:t>特性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itchFamily="34" charset="-122"/>
                          <a:ea typeface="微软雅黑" pitchFamily="34" charset="-122"/>
                        </a:rPr>
                        <a:t>Cisco  N7k+N55+N2k</a:t>
                      </a:r>
                      <a:endParaRPr lang="zh-CN" altLang="en-US" sz="1200" dirty="0" smtClean="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itchFamily="34" charset="-122"/>
                          <a:ea typeface="微软雅黑" pitchFamily="34" charset="-122"/>
                        </a:rPr>
                        <a:t>H3C 105/125x+58v2+51HI</a:t>
                      </a:r>
                      <a:endParaRPr lang="zh-CN" altLang="en-US" sz="1200" dirty="0" smtClean="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r h="258142">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端口</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正常模式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L2</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58142">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L3</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solidFill>
                            <a:schemeClr val="tx1"/>
                          </a:solidFill>
                          <a:latin typeface="微软雅黑" pitchFamily="34" charset="-122"/>
                          <a:ea typeface="微软雅黑" pitchFamily="34" charset="-122"/>
                        </a:rPr>
                        <a:t>Y</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solidFill>
                            <a:schemeClr val="tx1"/>
                          </a:solidFill>
                          <a:latin typeface="微软雅黑" pitchFamily="34" charset="-122"/>
                          <a:ea typeface="微软雅黑" pitchFamily="34" charset="-122"/>
                        </a:rPr>
                        <a:t>Y</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58142">
                <a:tc>
                  <a:txBody>
                    <a:bodyPr/>
                    <a:lstStyle/>
                    <a:p>
                      <a:pPr algn="ctr"/>
                      <a:endParaRPr lang="zh-CN" altLang="en-US" sz="120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TRILL/FP</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FP</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TRILL</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58142">
                <a:tc>
                  <a:txBody>
                    <a:bodyPr/>
                    <a:lstStyle/>
                    <a:p>
                      <a:pPr algn="ctr"/>
                      <a:endParaRPr lang="zh-CN" altLang="en-US" sz="120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SPB</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solidFill>
                            <a:srgbClr val="FF0000"/>
                          </a:solidFill>
                          <a:latin typeface="微软雅黑" pitchFamily="34" charset="-122"/>
                          <a:ea typeface="微软雅黑" pitchFamily="34" charset="-122"/>
                        </a:rPr>
                        <a:t>Y</a:t>
                      </a:r>
                      <a:endParaRPr lang="zh-CN" altLang="en-US" sz="1200"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58142">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端口</a:t>
                      </a:r>
                      <a:r>
                        <a:rPr lang="en-US" altLang="zh-CN" sz="1200" dirty="0" smtClean="0">
                          <a:latin typeface="微软雅黑" pitchFamily="34" charset="-122"/>
                          <a:ea typeface="微软雅黑" pitchFamily="34" charset="-122"/>
                        </a:rPr>
                        <a:t>-1BR</a:t>
                      </a:r>
                      <a:r>
                        <a:rPr lang="zh-CN" altLang="en-US" sz="1200" dirty="0" smtClean="0">
                          <a:latin typeface="微软雅黑" pitchFamily="34" charset="-122"/>
                          <a:ea typeface="微软雅黑" pitchFamily="34" charset="-122"/>
                        </a:rPr>
                        <a:t>模式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L2</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58142">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L3</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1187166"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Y</a:t>
                      </a:r>
                      <a:endParaRPr lang="zh-CN" altLang="en-US" sz="12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58142">
                <a:tc>
                  <a:txBody>
                    <a:bodyPr/>
                    <a:lstStyle/>
                    <a:p>
                      <a:pPr algn="ctr"/>
                      <a:endParaRPr lang="zh-CN" altLang="en-US" sz="120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TRILL/FP</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58142">
                <a:tc>
                  <a:txBody>
                    <a:bodyPr/>
                    <a:lstStyle/>
                    <a:p>
                      <a:pPr algn="ctr"/>
                      <a:endParaRPr lang="zh-CN" altLang="en-US" sz="120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SPB</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58142">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端口</a:t>
                      </a:r>
                      <a:r>
                        <a:rPr lang="en-US" altLang="zh-CN" sz="1200" dirty="0" smtClean="0">
                          <a:latin typeface="微软雅黑" pitchFamily="34" charset="-122"/>
                          <a:ea typeface="微软雅黑" pitchFamily="34" charset="-122"/>
                        </a:rPr>
                        <a:t>-1Qbg</a:t>
                      </a:r>
                      <a:r>
                        <a:rPr lang="zh-CN" altLang="en-US" sz="1200" dirty="0" smtClean="0">
                          <a:latin typeface="微软雅黑" pitchFamily="34" charset="-122"/>
                          <a:ea typeface="微软雅黑" pitchFamily="34" charset="-122"/>
                        </a:rPr>
                        <a:t>模式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L2</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58142">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L3</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solidFill>
                            <a:srgbClr val="00B050"/>
                          </a:solidFill>
                          <a:latin typeface="微软雅黑" pitchFamily="34" charset="-122"/>
                          <a:ea typeface="微软雅黑" pitchFamily="34" charset="-122"/>
                        </a:rPr>
                        <a:t>N</a:t>
                      </a:r>
                      <a:endParaRPr lang="zh-CN" altLang="en-US" sz="1200" dirty="0">
                        <a:solidFill>
                          <a:srgbClr val="00B05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58142">
                <a:tc>
                  <a:txBody>
                    <a:bodyPr/>
                    <a:lstStyle/>
                    <a:p>
                      <a:pPr algn="ctr"/>
                      <a:endParaRPr lang="zh-CN" altLang="en-US" sz="120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TRILL/FP</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58142">
                <a:tc>
                  <a:txBody>
                    <a:bodyPr/>
                    <a:lstStyle/>
                    <a:p>
                      <a:pPr algn="ctr"/>
                      <a:endParaRPr lang="zh-CN" altLang="en-US" sz="120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SPB</a:t>
                      </a:r>
                      <a:r>
                        <a:rPr lang="zh-CN" altLang="en-US" sz="1200" dirty="0" smtClean="0">
                          <a:latin typeface="微软雅黑" pitchFamily="34" charset="-122"/>
                          <a:ea typeface="微软雅黑" pitchFamily="34" charset="-122"/>
                        </a:rPr>
                        <a:t>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258142">
                <a:tc>
                  <a:txBody>
                    <a:bodyPr/>
                    <a:lstStyle/>
                    <a:p>
                      <a:pPr algn="ctr"/>
                      <a:r>
                        <a:rPr lang="en-US" altLang="zh-CN" sz="1200" dirty="0" smtClean="0">
                          <a:latin typeface="微软雅黑" pitchFamily="34" charset="-122"/>
                          <a:ea typeface="微软雅黑" pitchFamily="34" charset="-122"/>
                        </a:rPr>
                        <a:t>CB </a:t>
                      </a:r>
                      <a:r>
                        <a:rPr lang="zh-CN" altLang="en-US" sz="1200" dirty="0" smtClean="0">
                          <a:latin typeface="微软雅黑" pitchFamily="34" charset="-122"/>
                          <a:ea typeface="微软雅黑" pitchFamily="34" charset="-122"/>
                        </a:rPr>
                        <a:t>台数</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台</a:t>
                      </a:r>
                      <a:r>
                        <a:rPr lang="en-US" altLang="zh-CN" sz="1200" dirty="0" smtClean="0">
                          <a:latin typeface="微软雅黑" pitchFamily="34" charset="-122"/>
                          <a:ea typeface="微软雅黑" pitchFamily="34" charset="-122"/>
                        </a:rPr>
                        <a:t>vPC</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rgbClr val="FF0000"/>
                          </a:solidFill>
                          <a:latin typeface="微软雅黑" pitchFamily="34" charset="-122"/>
                          <a:ea typeface="微软雅黑" pitchFamily="34" charset="-122"/>
                        </a:rPr>
                        <a:t>4</a:t>
                      </a:r>
                      <a:r>
                        <a:rPr lang="zh-CN" altLang="en-US" sz="1200" dirty="0" smtClean="0">
                          <a:solidFill>
                            <a:srgbClr val="FF0000"/>
                          </a:solidFill>
                          <a:latin typeface="微软雅黑" pitchFamily="34" charset="-122"/>
                          <a:ea typeface="微软雅黑" pitchFamily="34" charset="-122"/>
                        </a:rPr>
                        <a:t>台</a:t>
                      </a:r>
                      <a:r>
                        <a:rPr lang="en-US" altLang="zh-CN" sz="1200" dirty="0" smtClean="0">
                          <a:solidFill>
                            <a:srgbClr val="FF0000"/>
                          </a:solidFill>
                          <a:latin typeface="微软雅黑" pitchFamily="34" charset="-122"/>
                          <a:ea typeface="微软雅黑" pitchFamily="34" charset="-122"/>
                        </a:rPr>
                        <a:t>IRF</a:t>
                      </a:r>
                      <a:endParaRPr lang="zh-CN" altLang="en-US" sz="1200"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142">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归属方式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latin typeface="微软雅黑" pitchFamily="34" charset="-122"/>
                          <a:ea typeface="微软雅黑" pitchFamily="34" charset="-122"/>
                        </a:rPr>
                        <a:t>单归</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双归</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latin typeface="微软雅黑" pitchFamily="34" charset="-122"/>
                          <a:ea typeface="微软雅黑" pitchFamily="34" charset="-122"/>
                        </a:rPr>
                        <a:t>单归</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双归</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142">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双模式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rgbClr val="FF0000"/>
                          </a:solidFill>
                          <a:latin typeface="微软雅黑" pitchFamily="34" charset="-122"/>
                          <a:ea typeface="微软雅黑" pitchFamily="34" charset="-122"/>
                        </a:rPr>
                        <a:t>Y</a:t>
                      </a:r>
                      <a:endParaRPr lang="zh-CN" altLang="en-US" sz="1200"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142">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本地转发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N</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315418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34925" y="35913"/>
            <a:ext cx="8064500" cy="584775"/>
          </a:xfrm>
          <a:prstGeom prst="rect">
            <a:avLst/>
          </a:prstGeom>
          <a:noFill/>
          <a:ln w="9525" algn="ctr">
            <a:noFill/>
            <a:miter lim="800000"/>
            <a:headEnd/>
            <a:tailEnd/>
          </a:ln>
        </p:spPr>
        <p:txBody>
          <a:bodyPr>
            <a:spAutoFit/>
          </a:bodyPr>
          <a:lstStyle/>
          <a:p>
            <a:pPr>
              <a:spcBef>
                <a:spcPct val="0"/>
              </a:spcBef>
            </a:pPr>
            <a:r>
              <a:rPr lang="zh-CN" altLang="en-US" sz="3200" b="1" dirty="0">
                <a:solidFill>
                  <a:srgbClr val="C00000"/>
                </a:solidFill>
                <a:latin typeface="微软雅黑" pitchFamily="34" charset="-122"/>
                <a:ea typeface="微软雅黑" pitchFamily="34" charset="-122"/>
                <a:cs typeface="+mj-cs"/>
              </a:rPr>
              <a:t>与</a:t>
            </a:r>
            <a:r>
              <a:rPr lang="en-US" altLang="zh-CN" sz="3200" b="1" dirty="0">
                <a:solidFill>
                  <a:srgbClr val="C00000"/>
                </a:solidFill>
                <a:latin typeface="微软雅黑" pitchFamily="34" charset="-122"/>
                <a:ea typeface="微软雅黑" pitchFamily="34" charset="-122"/>
                <a:cs typeface="+mj-cs"/>
              </a:rPr>
              <a:t>Cisco</a:t>
            </a:r>
            <a:r>
              <a:rPr lang="zh-CN" altLang="en-US" sz="3200" b="1" dirty="0">
                <a:solidFill>
                  <a:srgbClr val="C00000"/>
                </a:solidFill>
                <a:latin typeface="微软雅黑" pitchFamily="34" charset="-122"/>
                <a:ea typeface="微软雅黑" pitchFamily="34" charset="-122"/>
                <a:cs typeface="+mj-cs"/>
              </a:rPr>
              <a:t>对比：园区</a:t>
            </a:r>
            <a:r>
              <a:rPr lang="zh-CN" altLang="en-US" sz="3200" b="1" dirty="0" smtClean="0">
                <a:solidFill>
                  <a:srgbClr val="C00000"/>
                </a:solidFill>
                <a:latin typeface="微软雅黑" pitchFamily="34" charset="-122"/>
                <a:ea typeface="微软雅黑" pitchFamily="34" charset="-122"/>
                <a:cs typeface="+mj-cs"/>
              </a:rPr>
              <a:t>网</a:t>
            </a:r>
            <a:endParaRPr lang="en-US" altLang="zh-CN" sz="3200" b="1" dirty="0">
              <a:solidFill>
                <a:srgbClr val="C00000"/>
              </a:solidFill>
              <a:latin typeface="微软雅黑" pitchFamily="34" charset="-122"/>
              <a:ea typeface="微软雅黑" pitchFamily="34" charset="-122"/>
              <a:cs typeface="+mj-cs"/>
            </a:endParaRPr>
          </a:p>
        </p:txBody>
      </p:sp>
      <p:graphicFrame>
        <p:nvGraphicFramePr>
          <p:cNvPr id="5" name="表格 4"/>
          <p:cNvGraphicFramePr>
            <a:graphicFrameLocks noGrp="1"/>
          </p:cNvGraphicFramePr>
          <p:nvPr/>
        </p:nvGraphicFramePr>
        <p:xfrm>
          <a:off x="1187625" y="1196755"/>
          <a:ext cx="6768750" cy="3816419"/>
        </p:xfrm>
        <a:graphic>
          <a:graphicData uri="http://schemas.openxmlformats.org/drawingml/2006/table">
            <a:tbl>
              <a:tblPr firstRow="1" bandRow="1">
                <a:tableStyleId>{5C22544A-7EE6-4342-B048-85BDC9FD1C3A}</a:tableStyleId>
              </a:tblPr>
              <a:tblGrid>
                <a:gridCol w="2161253"/>
                <a:gridCol w="2196810"/>
                <a:gridCol w="2410687"/>
              </a:tblGrid>
              <a:tr h="589750">
                <a:tc>
                  <a:txBody>
                    <a:bodyPr/>
                    <a:lstStyle/>
                    <a:p>
                      <a:pPr algn="ctr"/>
                      <a:r>
                        <a:rPr lang="zh-CN" altLang="en-US" sz="1400" dirty="0" smtClean="0">
                          <a:solidFill>
                            <a:schemeClr val="bg1"/>
                          </a:solidFill>
                          <a:latin typeface="微软雅黑" pitchFamily="34" charset="-122"/>
                          <a:ea typeface="微软雅黑" pitchFamily="34" charset="-122"/>
                        </a:rPr>
                        <a:t>产品组合</a:t>
                      </a:r>
                      <a:endParaRPr lang="zh-CN" altLang="en-US" sz="14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dirty="0" smtClean="0">
                          <a:solidFill>
                            <a:schemeClr val="bg1"/>
                          </a:solidFill>
                          <a:latin typeface="微软雅黑" pitchFamily="34" charset="-122"/>
                          <a:ea typeface="微软雅黑" pitchFamily="34" charset="-122"/>
                        </a:rPr>
                        <a:t>Cisco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itchFamily="34" charset="-122"/>
                          <a:ea typeface="微软雅黑" pitchFamily="34" charset="-122"/>
                        </a:rPr>
                        <a:t>C65+C2k/C3k</a:t>
                      </a:r>
                      <a:endParaRPr lang="zh-CN" altLang="en-US" sz="14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dirty="0" smtClean="0">
                          <a:solidFill>
                            <a:schemeClr val="bg1"/>
                          </a:solidFill>
                          <a:latin typeface="微软雅黑" pitchFamily="34" charset="-122"/>
                          <a:ea typeface="微软雅黑" pitchFamily="34" charset="-122"/>
                        </a:rPr>
                        <a:t>H3C</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itchFamily="34" charset="-122"/>
                          <a:ea typeface="微软雅黑" pitchFamily="34" charset="-122"/>
                        </a:rPr>
                        <a:t>105/58v2+51/55/58</a:t>
                      </a:r>
                      <a:endParaRPr lang="zh-CN" altLang="en-US" sz="14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r h="3685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端口</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正常模式</a:t>
                      </a:r>
                      <a:r>
                        <a:rPr lang="en-US" altLang="zh-CN" sz="1200" dirty="0" smtClean="0">
                          <a:latin typeface="微软雅黑" pitchFamily="34" charset="-122"/>
                          <a:ea typeface="微软雅黑" pitchFamily="34" charset="-122"/>
                        </a:rPr>
                        <a:t>-L2</a:t>
                      </a:r>
                      <a:r>
                        <a:rPr lang="zh-CN" altLang="en-US" sz="1200" dirty="0" smtClean="0">
                          <a:latin typeface="微软雅黑" pitchFamily="34" charset="-122"/>
                          <a:ea typeface="微软雅黑" pitchFamily="34" charset="-122"/>
                        </a:rPr>
                        <a:t>转发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3685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端口</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正常模式</a:t>
                      </a:r>
                      <a:r>
                        <a:rPr lang="en-US" altLang="zh-CN" sz="1200" dirty="0" smtClean="0">
                          <a:latin typeface="微软雅黑" pitchFamily="34" charset="-122"/>
                          <a:ea typeface="微软雅黑" pitchFamily="34" charset="-122"/>
                        </a:rPr>
                        <a:t>-L3</a:t>
                      </a:r>
                      <a:r>
                        <a:rPr lang="zh-CN" altLang="en-US" sz="1200" dirty="0" smtClean="0">
                          <a:latin typeface="微软雅黑" pitchFamily="34" charset="-122"/>
                          <a:ea typeface="微软雅黑" pitchFamily="34" charset="-122"/>
                        </a:rPr>
                        <a:t>转发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solidFill>
                            <a:schemeClr val="tx1"/>
                          </a:solidFill>
                          <a:latin typeface="微软雅黑" pitchFamily="34" charset="-122"/>
                          <a:ea typeface="微软雅黑" pitchFamily="34" charset="-122"/>
                        </a:rPr>
                        <a:t>Y</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algn="ctr"/>
                      <a:r>
                        <a:rPr lang="en-US" altLang="zh-CN" sz="1200" dirty="0" smtClean="0">
                          <a:solidFill>
                            <a:schemeClr val="tx1"/>
                          </a:solidFill>
                          <a:latin typeface="微软雅黑" pitchFamily="34" charset="-122"/>
                          <a:ea typeface="微软雅黑" pitchFamily="34" charset="-122"/>
                        </a:rPr>
                        <a:t>Y</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301755">
                <a:tc>
                  <a:txBody>
                    <a:bodyPr/>
                    <a:lstStyle/>
                    <a:p>
                      <a:pPr algn="ctr"/>
                      <a:r>
                        <a:rPr lang="en-US" altLang="zh-CN" sz="1200" dirty="0" smtClean="0">
                          <a:latin typeface="微软雅黑" pitchFamily="34" charset="-122"/>
                          <a:ea typeface="微软雅黑" pitchFamily="34" charset="-122"/>
                        </a:rPr>
                        <a:t>CB</a:t>
                      </a:r>
                      <a:r>
                        <a:rPr lang="zh-CN" altLang="en-US" sz="1200" dirty="0" smtClean="0">
                          <a:latin typeface="微软雅黑" pitchFamily="34" charset="-122"/>
                          <a:ea typeface="微软雅黑" pitchFamily="34" charset="-122"/>
                        </a:rPr>
                        <a:t>类型</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latin typeface="微软雅黑" pitchFamily="34" charset="-122"/>
                          <a:ea typeface="微软雅黑" pitchFamily="34" charset="-122"/>
                        </a:rPr>
                        <a:t>框式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solidFill>
                            <a:srgbClr val="FF0000"/>
                          </a:solidFill>
                          <a:latin typeface="微软雅黑" pitchFamily="34" charset="-122"/>
                          <a:ea typeface="微软雅黑" pitchFamily="34" charset="-122"/>
                        </a:rPr>
                        <a:t>框式</a:t>
                      </a:r>
                      <a:r>
                        <a:rPr lang="en-US" altLang="zh-CN" sz="1200" dirty="0" smtClean="0">
                          <a:solidFill>
                            <a:srgbClr val="FF0000"/>
                          </a:solidFill>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盒式</a:t>
                      </a:r>
                      <a:endParaRPr lang="zh-CN" altLang="en-US" sz="1200"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755">
                <a:tc>
                  <a:txBody>
                    <a:bodyPr/>
                    <a:lstStyle/>
                    <a:p>
                      <a:pPr algn="ctr"/>
                      <a:r>
                        <a:rPr lang="en-US" altLang="zh-CN" sz="1200" dirty="0" smtClean="0">
                          <a:latin typeface="微软雅黑" pitchFamily="34" charset="-122"/>
                          <a:ea typeface="微软雅黑" pitchFamily="34" charset="-122"/>
                        </a:rPr>
                        <a:t>CB </a:t>
                      </a:r>
                      <a:r>
                        <a:rPr lang="zh-CN" altLang="en-US" sz="1200" dirty="0" smtClean="0">
                          <a:latin typeface="微软雅黑" pitchFamily="34" charset="-122"/>
                          <a:ea typeface="微软雅黑" pitchFamily="34" charset="-122"/>
                        </a:rPr>
                        <a:t>台数</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台</a:t>
                      </a:r>
                      <a:r>
                        <a:rPr lang="en-US" altLang="zh-CN" sz="1200" dirty="0" smtClean="0">
                          <a:latin typeface="微软雅黑" pitchFamily="34" charset="-122"/>
                          <a:ea typeface="微软雅黑" pitchFamily="34" charset="-122"/>
                        </a:rPr>
                        <a:t>VSS</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rgbClr val="FF0000"/>
                          </a:solidFill>
                          <a:latin typeface="微软雅黑" pitchFamily="34" charset="-122"/>
                          <a:ea typeface="微软雅黑" pitchFamily="34" charset="-122"/>
                        </a:rPr>
                        <a:t>2</a:t>
                      </a:r>
                      <a:r>
                        <a:rPr lang="zh-CN" altLang="en-US" sz="1200" dirty="0" smtClean="0">
                          <a:solidFill>
                            <a:srgbClr val="FF0000"/>
                          </a:solidFill>
                          <a:latin typeface="微软雅黑" pitchFamily="34" charset="-122"/>
                          <a:ea typeface="微软雅黑" pitchFamily="34" charset="-122"/>
                        </a:rPr>
                        <a:t>～</a:t>
                      </a:r>
                      <a:r>
                        <a:rPr lang="en-US" altLang="zh-CN" sz="1200" dirty="0" smtClean="0">
                          <a:solidFill>
                            <a:srgbClr val="FF0000"/>
                          </a:solidFill>
                          <a:latin typeface="微软雅黑" pitchFamily="34" charset="-122"/>
                          <a:ea typeface="微软雅黑" pitchFamily="34" charset="-122"/>
                        </a:rPr>
                        <a:t>4</a:t>
                      </a:r>
                      <a:r>
                        <a:rPr lang="zh-CN" altLang="en-US" sz="1200" dirty="0" smtClean="0">
                          <a:solidFill>
                            <a:srgbClr val="FF0000"/>
                          </a:solidFill>
                          <a:latin typeface="微软雅黑" pitchFamily="34" charset="-122"/>
                          <a:ea typeface="微软雅黑" pitchFamily="34" charset="-122"/>
                        </a:rPr>
                        <a:t>台</a:t>
                      </a:r>
                      <a:r>
                        <a:rPr lang="en-US" altLang="zh-CN" sz="1200" dirty="0" smtClean="0">
                          <a:solidFill>
                            <a:srgbClr val="FF0000"/>
                          </a:solidFill>
                          <a:latin typeface="微软雅黑" pitchFamily="34" charset="-122"/>
                          <a:ea typeface="微软雅黑" pitchFamily="34" charset="-122"/>
                        </a:rPr>
                        <a:t>IRF</a:t>
                      </a:r>
                      <a:endParaRPr lang="zh-CN" altLang="en-US" sz="1200" dirty="0">
                        <a:solidFill>
                          <a:srgbClr val="FF00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755">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归属方式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latin typeface="微软雅黑" pitchFamily="34" charset="-122"/>
                          <a:ea typeface="微软雅黑" pitchFamily="34" charset="-122"/>
                        </a:rPr>
                        <a:t>单归</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双归</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latin typeface="微软雅黑" pitchFamily="34" charset="-122"/>
                          <a:ea typeface="微软雅黑" pitchFamily="34" charset="-122"/>
                        </a:rPr>
                        <a:t>单归</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双归</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755">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级联</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rgbClr val="009900"/>
                          </a:solidFill>
                          <a:latin typeface="微软雅黑" pitchFamily="34" charset="-122"/>
                          <a:ea typeface="微软雅黑" pitchFamily="34" charset="-122"/>
                        </a:rPr>
                        <a:t>N</a:t>
                      </a:r>
                      <a:endParaRPr lang="zh-CN" altLang="en-US" sz="1200" dirty="0">
                        <a:solidFill>
                          <a:srgbClr val="009900"/>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755">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双模式</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chemeClr val="tx1"/>
                          </a:solidFill>
                          <a:latin typeface="微软雅黑" pitchFamily="34" charset="-122"/>
                          <a:ea typeface="微软雅黑" pitchFamily="34" charset="-122"/>
                        </a:rPr>
                        <a:t>Y</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chemeClr val="tx1"/>
                          </a:solidFill>
                          <a:latin typeface="微软雅黑" pitchFamily="34" charset="-122"/>
                          <a:ea typeface="微软雅黑" pitchFamily="34" charset="-122"/>
                        </a:rPr>
                        <a:t>Y</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0354">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本地转发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rgbClr val="009900"/>
                          </a:solidFill>
                          <a:latin typeface="微软雅黑" pitchFamily="34" charset="-122"/>
                          <a:ea typeface="微软雅黑" pitchFamily="34" charset="-122"/>
                        </a:rPr>
                        <a:t>51:N</a:t>
                      </a:r>
                    </a:p>
                    <a:p>
                      <a:pPr algn="ctr"/>
                      <a:r>
                        <a:rPr lang="en-US" altLang="zh-CN" sz="1200" dirty="0" smtClean="0">
                          <a:latin typeface="微软雅黑" pitchFamily="34" charset="-122"/>
                          <a:ea typeface="微软雅黑" pitchFamily="34" charset="-122"/>
                        </a:rPr>
                        <a:t>55/58:Y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0354">
                <a:tc>
                  <a:txBody>
                    <a:bodyPr/>
                    <a:lstStyle/>
                    <a:p>
                      <a:pPr algn="ctr"/>
                      <a:r>
                        <a:rPr lang="en-US" altLang="zh-CN" sz="1200" dirty="0" smtClean="0">
                          <a:latin typeface="微软雅黑" pitchFamily="34" charset="-122"/>
                          <a:ea typeface="微软雅黑" pitchFamily="34" charset="-122"/>
                        </a:rPr>
                        <a:t>PE</a:t>
                      </a:r>
                      <a:r>
                        <a:rPr lang="zh-CN" altLang="en-US" sz="1200" dirty="0" smtClean="0">
                          <a:latin typeface="微软雅黑" pitchFamily="34" charset="-122"/>
                          <a:ea typeface="微软雅黑" pitchFamily="34" charset="-122"/>
                        </a:rPr>
                        <a:t>支持</a:t>
                      </a:r>
                      <a:r>
                        <a:rPr lang="en-US" altLang="zh-CN" sz="1200" dirty="0" smtClean="0">
                          <a:latin typeface="微软雅黑" pitchFamily="34" charset="-122"/>
                          <a:ea typeface="微软雅黑" pitchFamily="34" charset="-122"/>
                        </a:rPr>
                        <a:t>PoE</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solidFill>
                            <a:srgbClr val="009900"/>
                          </a:solidFill>
                          <a:latin typeface="微软雅黑" pitchFamily="34" charset="-122"/>
                          <a:ea typeface="微软雅黑" pitchFamily="34" charset="-122"/>
                        </a:rPr>
                        <a:t>51/55</a:t>
                      </a:r>
                      <a:r>
                        <a:rPr lang="zh-CN" altLang="en-US" sz="1200" dirty="0" smtClean="0">
                          <a:solidFill>
                            <a:srgbClr val="009900"/>
                          </a:solidFill>
                          <a:latin typeface="微软雅黑" pitchFamily="34" charset="-122"/>
                          <a:ea typeface="微软雅黑" pitchFamily="34" charset="-122"/>
                        </a:rPr>
                        <a:t>：</a:t>
                      </a:r>
                      <a:r>
                        <a:rPr lang="en-US" altLang="zh-CN" sz="1200" dirty="0" smtClean="0">
                          <a:solidFill>
                            <a:srgbClr val="009900"/>
                          </a:solidFill>
                          <a:latin typeface="微软雅黑" pitchFamily="34" charset="-122"/>
                          <a:ea typeface="微软雅黑" pitchFamily="34" charset="-122"/>
                        </a:rPr>
                        <a:t>N</a:t>
                      </a:r>
                    </a:p>
                    <a:p>
                      <a:pPr algn="ctr"/>
                      <a:r>
                        <a:rPr lang="en-US" altLang="zh-CN" sz="1200" dirty="0" smtClean="0">
                          <a:latin typeface="微软雅黑" pitchFamily="34" charset="-122"/>
                          <a:ea typeface="微软雅黑" pitchFamily="34" charset="-122"/>
                        </a:rPr>
                        <a:t>58</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Y</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矩形 3"/>
          <p:cNvSpPr/>
          <p:nvPr/>
        </p:nvSpPr>
        <p:spPr>
          <a:xfrm>
            <a:off x="251520" y="5517232"/>
            <a:ext cx="7738913" cy="338554"/>
          </a:xfrm>
          <a:prstGeom prst="rect">
            <a:avLst/>
          </a:prstGeom>
          <a:solidFill>
            <a:schemeClr val="bg1"/>
          </a:solidFill>
        </p:spPr>
        <p:txBody>
          <a:bodyPr wrap="none">
            <a:spAutoFit/>
          </a:bodyPr>
          <a:lstStyle/>
          <a:p>
            <a:r>
              <a:rPr lang="zh-CN" altLang="en-US" sz="1600" dirty="0" smtClean="0">
                <a:solidFill>
                  <a:srgbClr val="FF0000"/>
                </a:solidFill>
                <a:latin typeface="微软雅黑" pitchFamily="34" charset="-122"/>
                <a:ea typeface="微软雅黑" pitchFamily="34" charset="-122"/>
              </a:rPr>
              <a:t>注：思科</a:t>
            </a:r>
            <a:r>
              <a:rPr lang="en-US" altLang="zh-CN" sz="1600" dirty="0" smtClean="0">
                <a:solidFill>
                  <a:srgbClr val="FF0000"/>
                </a:solidFill>
                <a:latin typeface="微软雅黑" pitchFamily="34" charset="-122"/>
                <a:ea typeface="微软雅黑" pitchFamily="34" charset="-122"/>
              </a:rPr>
              <a:t>Catalyst </a:t>
            </a:r>
            <a:r>
              <a:rPr lang="zh-CN" altLang="en-US" sz="1600" dirty="0" smtClean="0">
                <a:solidFill>
                  <a:srgbClr val="FF0000"/>
                </a:solidFill>
                <a:latin typeface="微软雅黑" pitchFamily="34" charset="-122"/>
                <a:ea typeface="微软雅黑" pitchFamily="34" charset="-122"/>
              </a:rPr>
              <a:t>系列支持</a:t>
            </a:r>
            <a:r>
              <a:rPr lang="en-US" altLang="zh-CN" sz="1600" dirty="0" smtClean="0">
                <a:solidFill>
                  <a:srgbClr val="FF0000"/>
                </a:solidFill>
                <a:latin typeface="微软雅黑" pitchFamily="34" charset="-122"/>
                <a:ea typeface="微软雅黑" pitchFamily="34" charset="-122"/>
              </a:rPr>
              <a:t>FEX</a:t>
            </a:r>
            <a:r>
              <a:rPr lang="zh-CN" altLang="en-US" sz="1600" dirty="0" smtClean="0">
                <a:solidFill>
                  <a:srgbClr val="FF0000"/>
                </a:solidFill>
                <a:latin typeface="微软雅黑" pitchFamily="34" charset="-122"/>
                <a:ea typeface="微软雅黑" pitchFamily="34" charset="-122"/>
              </a:rPr>
              <a:t>架构目前还只是技术传闻，并未见可证实的文档资料</a:t>
            </a:r>
            <a:endParaRPr lang="zh-CN" altLang="en-US" sz="16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4830071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34925" y="35913"/>
            <a:ext cx="8064500" cy="584775"/>
          </a:xfrm>
          <a:prstGeom prst="rect">
            <a:avLst/>
          </a:prstGeom>
          <a:noFill/>
          <a:ln w="9525" algn="ctr">
            <a:noFill/>
            <a:miter lim="800000"/>
            <a:headEnd/>
            <a:tailEnd/>
          </a:ln>
        </p:spPr>
        <p:txBody>
          <a:bodyPr>
            <a:spAutoFit/>
          </a:bodyPr>
          <a:lstStyle/>
          <a:p>
            <a:pPr eaLnBrk="1" hangingPunct="1">
              <a:spcBef>
                <a:spcPct val="0"/>
              </a:spcBef>
              <a:buClrTx/>
              <a:buSzTx/>
            </a:pPr>
            <a:r>
              <a:rPr lang="zh-CN" altLang="en-US" sz="3200" b="1" dirty="0">
                <a:solidFill>
                  <a:srgbClr val="C00000"/>
                </a:solidFill>
                <a:latin typeface="微软雅黑" pitchFamily="34" charset="-122"/>
                <a:ea typeface="微软雅黑" pitchFamily="34" charset="-122"/>
                <a:cs typeface="+mj-cs"/>
              </a:rPr>
              <a:t>与</a:t>
            </a:r>
            <a:r>
              <a:rPr lang="en-US" altLang="zh-CN" sz="3200" b="1" dirty="0">
                <a:solidFill>
                  <a:srgbClr val="C00000"/>
                </a:solidFill>
                <a:latin typeface="微软雅黑" pitchFamily="34" charset="-122"/>
                <a:ea typeface="微软雅黑" pitchFamily="34" charset="-122"/>
                <a:cs typeface="+mj-cs"/>
              </a:rPr>
              <a:t>Cisco</a:t>
            </a:r>
            <a:r>
              <a:rPr lang="zh-CN" altLang="en-US" sz="3200" b="1" dirty="0">
                <a:solidFill>
                  <a:srgbClr val="C00000"/>
                </a:solidFill>
                <a:latin typeface="微软雅黑" pitchFamily="34" charset="-122"/>
                <a:ea typeface="微软雅黑" pitchFamily="34" charset="-122"/>
                <a:cs typeface="+mj-cs"/>
              </a:rPr>
              <a:t>对比：功能综合</a:t>
            </a:r>
            <a:endParaRPr lang="en-US" altLang="zh-CN" sz="3200" b="1" dirty="0">
              <a:solidFill>
                <a:srgbClr val="C00000"/>
              </a:solidFill>
              <a:latin typeface="微软雅黑" pitchFamily="34" charset="-122"/>
              <a:ea typeface="微软雅黑" pitchFamily="34" charset="-122"/>
              <a:cs typeface="+mj-cs"/>
            </a:endParaRPr>
          </a:p>
        </p:txBody>
      </p:sp>
      <p:graphicFrame>
        <p:nvGraphicFramePr>
          <p:cNvPr id="5" name="表格 4"/>
          <p:cNvGraphicFramePr>
            <a:graphicFrameLocks noGrp="1"/>
          </p:cNvGraphicFramePr>
          <p:nvPr>
            <p:extLst>
              <p:ext uri="{D42A27DB-BD31-4B8C-83A1-F6EECF244321}">
                <p14:modId xmlns:p14="http://schemas.microsoft.com/office/powerpoint/2010/main" val="3643588846"/>
              </p:ext>
            </p:extLst>
          </p:nvPr>
        </p:nvGraphicFramePr>
        <p:xfrm>
          <a:off x="467544" y="980728"/>
          <a:ext cx="7704856" cy="4680524"/>
        </p:xfrm>
        <a:graphic>
          <a:graphicData uri="http://schemas.openxmlformats.org/drawingml/2006/table">
            <a:tbl>
              <a:tblPr firstRow="1" bandRow="1">
                <a:tableStyleId>{5C22544A-7EE6-4342-B048-85BDC9FD1C3A}</a:tableStyleId>
              </a:tblPr>
              <a:tblGrid>
                <a:gridCol w="1408835"/>
                <a:gridCol w="2370906"/>
                <a:gridCol w="2544056"/>
                <a:gridCol w="1381059"/>
              </a:tblGrid>
              <a:tr h="376322">
                <a:tc>
                  <a:txBody>
                    <a:bodyPr/>
                    <a:lstStyle/>
                    <a:p>
                      <a:pPr marL="0" algn="ctr" defTabSz="914400" rtl="0" eaLnBrk="1" latinLnBrk="0" hangingPunct="1"/>
                      <a:r>
                        <a:rPr lang="zh-CN" altLang="en-US" sz="1600" b="1" kern="1200" dirty="0" smtClean="0">
                          <a:solidFill>
                            <a:schemeClr val="bg1"/>
                          </a:solidFill>
                          <a:latin typeface="微软雅黑" pitchFamily="34" charset="-122"/>
                          <a:ea typeface="微软雅黑" pitchFamily="34" charset="-122"/>
                          <a:cs typeface="+mn-cs"/>
                        </a:rPr>
                        <a:t>规格</a:t>
                      </a:r>
                      <a:endParaRPr lang="zh-CN" altLang="en-US" sz="1600" b="1" kern="1200" dirty="0">
                        <a:solidFill>
                          <a:schemeClr val="bg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600" dirty="0" smtClean="0">
                          <a:solidFill>
                            <a:schemeClr val="bg1"/>
                          </a:solidFill>
                          <a:latin typeface="微软雅黑" pitchFamily="34" charset="-122"/>
                          <a:ea typeface="微软雅黑" pitchFamily="34" charset="-122"/>
                        </a:rPr>
                        <a:t>Cisco N</a:t>
                      </a:r>
                      <a:r>
                        <a:rPr lang="zh-CN" altLang="en-US" sz="1600" dirty="0" smtClean="0">
                          <a:solidFill>
                            <a:schemeClr val="bg1"/>
                          </a:solidFill>
                          <a:latin typeface="微软雅黑" pitchFamily="34" charset="-122"/>
                          <a:ea typeface="微软雅黑" pitchFamily="34" charset="-122"/>
                        </a:rPr>
                        <a:t>系列</a:t>
                      </a:r>
                      <a:endParaRPr lang="zh-CN" altLang="en-US" sz="16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600" dirty="0" smtClean="0">
                          <a:solidFill>
                            <a:schemeClr val="bg1"/>
                          </a:solidFill>
                          <a:latin typeface="微软雅黑" pitchFamily="34" charset="-122"/>
                          <a:ea typeface="微软雅黑" pitchFamily="34" charset="-122"/>
                        </a:rPr>
                        <a:t>H3C</a:t>
                      </a:r>
                      <a:endParaRPr lang="zh-CN" altLang="en-US" sz="16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zh-CN" altLang="en-US" sz="1600" dirty="0" smtClean="0">
                          <a:solidFill>
                            <a:schemeClr val="bg1"/>
                          </a:solidFill>
                          <a:latin typeface="微软雅黑" pitchFamily="34" charset="-122"/>
                          <a:ea typeface="微软雅黑" pitchFamily="34" charset="-122"/>
                        </a:rPr>
                        <a:t>优势</a:t>
                      </a:r>
                      <a:endParaRPr lang="zh-CN" altLang="en-US" sz="1600" dirty="0">
                        <a:solidFill>
                          <a:schemeClr val="bg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r h="312990">
                <a:tc>
                  <a:txBody>
                    <a:bodyPr/>
                    <a:lstStyle/>
                    <a:p>
                      <a:pPr algn="ctr"/>
                      <a:r>
                        <a:rPr lang="en-US" altLang="zh-CN" sz="1200" dirty="0" smtClean="0">
                          <a:latin typeface="微软雅黑" pitchFamily="34" charset="-122"/>
                          <a:ea typeface="微软雅黑" pitchFamily="34" charset="-122"/>
                        </a:rPr>
                        <a:t>CB</a:t>
                      </a:r>
                      <a:r>
                        <a:rPr lang="zh-CN" altLang="en-US" sz="1200" dirty="0" smtClean="0">
                          <a:latin typeface="微软雅黑" pitchFamily="34" charset="-122"/>
                          <a:ea typeface="微软雅黑" pitchFamily="34" charset="-122"/>
                        </a:rPr>
                        <a:t>组网</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2CB</a:t>
                      </a:r>
                      <a:r>
                        <a:rPr lang="en-US" altLang="zh-CN" sz="1200" baseline="0" dirty="0" smtClean="0">
                          <a:latin typeface="微软雅黑" pitchFamily="34" charset="-122"/>
                          <a:ea typeface="微软雅黑" pitchFamily="34" charset="-122"/>
                        </a:rPr>
                        <a:t>   </a:t>
                      </a:r>
                      <a:r>
                        <a:rPr lang="en-US" altLang="zh-CN" sz="1200" baseline="0" dirty="0" err="1" smtClean="0">
                          <a:latin typeface="微软雅黑" pitchFamily="34" charset="-122"/>
                          <a:ea typeface="微软雅黑" pitchFamily="34" charset="-122"/>
                        </a:rPr>
                        <a:t>vPC</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微软雅黑" pitchFamily="34" charset="-122"/>
                          <a:ea typeface="微软雅黑" pitchFamily="34" charset="-122"/>
                        </a:rPr>
                        <a:t>2~4 CB  IRF</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1650">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PE</a:t>
                      </a:r>
                      <a:r>
                        <a:rPr lang="zh-CN" altLang="en-US" sz="1200" kern="1200" dirty="0" smtClean="0">
                          <a:solidFill>
                            <a:schemeClr val="dk1"/>
                          </a:solidFill>
                          <a:latin typeface="微软雅黑" pitchFamily="34" charset="-122"/>
                          <a:ea typeface="微软雅黑" pitchFamily="34" charset="-122"/>
                          <a:cs typeface="+mn-cs"/>
                        </a:rPr>
                        <a:t>规模</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N5K</a:t>
                      </a:r>
                      <a:r>
                        <a:rPr lang="zh-CN" altLang="en-US" sz="1200" kern="1200" dirty="0" smtClean="0">
                          <a:solidFill>
                            <a:schemeClr val="dk1"/>
                          </a:solidFill>
                          <a:latin typeface="微软雅黑" pitchFamily="34" charset="-122"/>
                          <a:ea typeface="微软雅黑" pitchFamily="34" charset="-122"/>
                          <a:cs typeface="+mn-cs"/>
                        </a:rPr>
                        <a:t>：</a:t>
                      </a:r>
                      <a:r>
                        <a:rPr lang="en-US" altLang="zh-CN" sz="1200" kern="1200" dirty="0" smtClean="0">
                          <a:solidFill>
                            <a:schemeClr val="dk1"/>
                          </a:solidFill>
                          <a:latin typeface="微软雅黑" pitchFamily="34" charset="-122"/>
                          <a:ea typeface="微软雅黑" pitchFamily="34" charset="-122"/>
                          <a:cs typeface="+mn-cs"/>
                        </a:rPr>
                        <a:t>24PE</a:t>
                      </a:r>
                    </a:p>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N7K</a:t>
                      </a:r>
                      <a:r>
                        <a:rPr lang="zh-CN" altLang="en-US" sz="1200" kern="1200" dirty="0" smtClean="0">
                          <a:solidFill>
                            <a:schemeClr val="dk1"/>
                          </a:solidFill>
                          <a:latin typeface="微软雅黑" pitchFamily="34" charset="-122"/>
                          <a:ea typeface="微软雅黑" pitchFamily="34" charset="-122"/>
                          <a:cs typeface="+mn-cs"/>
                        </a:rPr>
                        <a:t>：</a:t>
                      </a:r>
                      <a:r>
                        <a:rPr lang="en-US" altLang="zh-CN" sz="1200" kern="1200" dirty="0" smtClean="0">
                          <a:solidFill>
                            <a:schemeClr val="dk1"/>
                          </a:solidFill>
                          <a:latin typeface="微软雅黑" pitchFamily="34" charset="-122"/>
                          <a:ea typeface="微软雅黑" pitchFamily="34" charset="-122"/>
                          <a:cs typeface="+mn-cs"/>
                        </a:rPr>
                        <a:t>48PE</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58V2</a:t>
                      </a:r>
                      <a:r>
                        <a:rPr lang="zh-CN" altLang="en-US" sz="1200" kern="1200" dirty="0" smtClean="0">
                          <a:solidFill>
                            <a:schemeClr val="dk1"/>
                          </a:solidFill>
                          <a:latin typeface="微软雅黑" pitchFamily="34" charset="-122"/>
                          <a:ea typeface="微软雅黑" pitchFamily="34" charset="-122"/>
                          <a:cs typeface="+mn-cs"/>
                        </a:rPr>
                        <a:t>：</a:t>
                      </a:r>
                      <a:r>
                        <a:rPr lang="en-US" altLang="zh-CN" sz="1200" kern="1200" dirty="0" smtClean="0">
                          <a:solidFill>
                            <a:schemeClr val="dk1"/>
                          </a:solidFill>
                          <a:latin typeface="微软雅黑" pitchFamily="34" charset="-122"/>
                          <a:ea typeface="微软雅黑" pitchFamily="34" charset="-122"/>
                          <a:cs typeface="+mn-cs"/>
                        </a:rPr>
                        <a:t>24~30</a:t>
                      </a:r>
                    </a:p>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10500</a:t>
                      </a:r>
                      <a:r>
                        <a:rPr lang="zh-CN" altLang="en-US" sz="1200" kern="1200" dirty="0" smtClean="0">
                          <a:solidFill>
                            <a:schemeClr val="dk1"/>
                          </a:solidFill>
                          <a:latin typeface="微软雅黑" pitchFamily="34" charset="-122"/>
                          <a:ea typeface="微软雅黑" pitchFamily="34" charset="-122"/>
                          <a:cs typeface="+mn-cs"/>
                        </a:rPr>
                        <a:t>：</a:t>
                      </a:r>
                      <a:r>
                        <a:rPr lang="en-US" altLang="zh-CN" sz="1200" kern="1200" dirty="0" smtClean="0">
                          <a:solidFill>
                            <a:schemeClr val="dk1"/>
                          </a:solidFill>
                          <a:latin typeface="微软雅黑" pitchFamily="34" charset="-122"/>
                          <a:ea typeface="微软雅黑" pitchFamily="34" charset="-122"/>
                          <a:cs typeface="+mn-cs"/>
                        </a:rPr>
                        <a:t>30~120</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&gt;=</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2990">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PE</a:t>
                      </a:r>
                      <a:r>
                        <a:rPr lang="zh-CN" altLang="en-US" sz="1200" kern="1200" dirty="0" smtClean="0">
                          <a:solidFill>
                            <a:schemeClr val="dk1"/>
                          </a:solidFill>
                          <a:latin typeface="微软雅黑" pitchFamily="34" charset="-122"/>
                          <a:ea typeface="微软雅黑" pitchFamily="34" charset="-122"/>
                          <a:cs typeface="+mn-cs"/>
                        </a:rPr>
                        <a:t>款型</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款型较丰富</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相对较少。</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2990">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L2</a:t>
                      </a:r>
                      <a:r>
                        <a:rPr lang="zh-CN" altLang="en-US" sz="1200" kern="1200" dirty="0" smtClean="0">
                          <a:solidFill>
                            <a:schemeClr val="dk1"/>
                          </a:solidFill>
                          <a:latin typeface="微软雅黑" pitchFamily="34" charset="-122"/>
                          <a:ea typeface="微软雅黑" pitchFamily="34" charset="-122"/>
                          <a:cs typeface="+mn-cs"/>
                        </a:rPr>
                        <a:t>转发</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OK</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dk1"/>
                          </a:solidFill>
                          <a:latin typeface="微软雅黑" pitchFamily="34" charset="-122"/>
                          <a:ea typeface="微软雅黑" pitchFamily="34" charset="-122"/>
                          <a:cs typeface="+mn-cs"/>
                        </a:rPr>
                        <a:t>=</a:t>
                      </a:r>
                      <a:endParaRPr lang="zh-CN" altLang="en-US" sz="1200" kern="1200" dirty="0" smtClean="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2990">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L3</a:t>
                      </a:r>
                      <a:r>
                        <a:rPr lang="zh-CN" altLang="en-US" sz="1200" kern="1200" dirty="0" smtClean="0">
                          <a:solidFill>
                            <a:schemeClr val="dk1"/>
                          </a:solidFill>
                          <a:latin typeface="微软雅黑" pitchFamily="34" charset="-122"/>
                          <a:ea typeface="微软雅黑" pitchFamily="34" charset="-122"/>
                          <a:cs typeface="+mn-cs"/>
                        </a:rPr>
                        <a:t>转发</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Y</a:t>
                      </a:r>
                      <a:r>
                        <a:rPr lang="zh-CN" altLang="en-US" sz="1200" kern="1200" dirty="0" smtClean="0">
                          <a:solidFill>
                            <a:schemeClr val="dk1"/>
                          </a:solidFill>
                          <a:latin typeface="微软雅黑" pitchFamily="34" charset="-122"/>
                          <a:ea typeface="微软雅黑" pitchFamily="34" charset="-122"/>
                          <a:cs typeface="+mn-cs"/>
                        </a:rPr>
                        <a:t>，但性能降低</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Y</a:t>
                      </a:r>
                      <a:r>
                        <a:rPr lang="zh-CN" altLang="en-US" sz="1200" kern="1200" dirty="0" smtClean="0">
                          <a:solidFill>
                            <a:schemeClr val="dk1"/>
                          </a:solidFill>
                          <a:latin typeface="微软雅黑" pitchFamily="34" charset="-122"/>
                          <a:ea typeface="微软雅黑" pitchFamily="34" charset="-122"/>
                          <a:cs typeface="+mn-cs"/>
                        </a:rPr>
                        <a:t>，与</a:t>
                      </a:r>
                      <a:r>
                        <a:rPr lang="en-US" altLang="zh-CN" sz="1200" kern="1200" dirty="0" smtClean="0">
                          <a:solidFill>
                            <a:schemeClr val="dk1"/>
                          </a:solidFill>
                          <a:latin typeface="微软雅黑" pitchFamily="34" charset="-122"/>
                          <a:ea typeface="微软雅黑" pitchFamily="34" charset="-122"/>
                          <a:cs typeface="+mn-cs"/>
                        </a:rPr>
                        <a:t>L2</a:t>
                      </a:r>
                      <a:r>
                        <a:rPr lang="zh-CN" altLang="en-US" sz="1200" kern="1200" dirty="0" smtClean="0">
                          <a:solidFill>
                            <a:schemeClr val="dk1"/>
                          </a:solidFill>
                          <a:latin typeface="微软雅黑" pitchFamily="34" charset="-122"/>
                          <a:ea typeface="微软雅黑" pitchFamily="34" charset="-122"/>
                          <a:cs typeface="+mn-cs"/>
                        </a:rPr>
                        <a:t>同性能</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2990">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PE</a:t>
                      </a:r>
                      <a:r>
                        <a:rPr lang="zh-CN" altLang="en-US" sz="1200" kern="1200" dirty="0" smtClean="0">
                          <a:solidFill>
                            <a:schemeClr val="dk1"/>
                          </a:solidFill>
                          <a:latin typeface="微软雅黑" pitchFamily="34" charset="-122"/>
                          <a:ea typeface="微软雅黑" pitchFamily="34" charset="-122"/>
                          <a:cs typeface="+mn-cs"/>
                        </a:rPr>
                        <a:t>本地转发</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不支持</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部分支持</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dirty="0" smtClean="0">
                          <a:latin typeface="微软雅黑" pitchFamily="34" charset="-122"/>
                          <a:ea typeface="微软雅黑" pitchFamily="34" charset="-122"/>
                        </a:rPr>
                        <a:t>√</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990">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Buffer</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大</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相对较小</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990">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管理点</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2</a:t>
                      </a:r>
                      <a:r>
                        <a:rPr lang="zh-CN" altLang="en-US" sz="1200" kern="1200" dirty="0" smtClean="0">
                          <a:solidFill>
                            <a:schemeClr val="dk1"/>
                          </a:solidFill>
                          <a:latin typeface="微软雅黑" pitchFamily="34" charset="-122"/>
                          <a:ea typeface="微软雅黑" pitchFamily="34" charset="-122"/>
                          <a:cs typeface="+mn-cs"/>
                        </a:rPr>
                        <a:t>管理点</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单管理点</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dirty="0" smtClean="0">
                          <a:latin typeface="微软雅黑" pitchFamily="34" charset="-122"/>
                          <a:ea typeface="微软雅黑" pitchFamily="34" charset="-122"/>
                        </a:rPr>
                        <a:t>√</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48">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多归可靠性</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200" kern="1200" dirty="0" err="1" smtClean="0">
                          <a:solidFill>
                            <a:schemeClr val="dk1"/>
                          </a:solidFill>
                          <a:latin typeface="微软雅黑" pitchFamily="34" charset="-122"/>
                          <a:ea typeface="微软雅黑" pitchFamily="34" charset="-122"/>
                          <a:cs typeface="+mn-cs"/>
                        </a:rPr>
                        <a:t>vPC</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链路聚合，使用上更灵活自由</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dirty="0" smtClean="0">
                          <a:latin typeface="微软雅黑" pitchFamily="34" charset="-122"/>
                          <a:ea typeface="微软雅黑" pitchFamily="34" charset="-122"/>
                        </a:rPr>
                        <a:t>√</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3926">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VM</a:t>
                      </a:r>
                      <a:r>
                        <a:rPr lang="zh-CN" altLang="en-US" sz="1200" kern="1200" dirty="0" smtClean="0">
                          <a:solidFill>
                            <a:schemeClr val="dk1"/>
                          </a:solidFill>
                          <a:latin typeface="微软雅黑" pitchFamily="34" charset="-122"/>
                          <a:ea typeface="微软雅黑" pitchFamily="34" charset="-122"/>
                          <a:cs typeface="+mn-cs"/>
                        </a:rPr>
                        <a:t>支持</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VM-FEX</a:t>
                      </a:r>
                    </a:p>
                    <a:p>
                      <a:pPr marL="0" algn="ctr" defTabSz="914400" rtl="0" eaLnBrk="1" latinLnBrk="0" hangingPunct="1"/>
                      <a:r>
                        <a:rPr lang="en-US" altLang="zh-CN" sz="1200" kern="1200" dirty="0" err="1" smtClean="0">
                          <a:solidFill>
                            <a:schemeClr val="dk1"/>
                          </a:solidFill>
                          <a:latin typeface="微软雅黑" pitchFamily="34" charset="-122"/>
                          <a:ea typeface="微软雅黑" pitchFamily="34" charset="-122"/>
                          <a:cs typeface="+mn-cs"/>
                        </a:rPr>
                        <a:t>vSwitch</a:t>
                      </a:r>
                      <a:r>
                        <a:rPr lang="zh-CN" altLang="en-US" sz="1200" kern="1200" dirty="0" smtClean="0">
                          <a:solidFill>
                            <a:schemeClr val="dk1"/>
                          </a:solidFill>
                          <a:latin typeface="微软雅黑" pitchFamily="34" charset="-122"/>
                          <a:ea typeface="微软雅黑" pitchFamily="34" charset="-122"/>
                          <a:cs typeface="+mn-cs"/>
                        </a:rPr>
                        <a:t>（</a:t>
                      </a:r>
                      <a:r>
                        <a:rPr lang="en-US" altLang="zh-CN" sz="1200" kern="1200" dirty="0" err="1" smtClean="0">
                          <a:solidFill>
                            <a:schemeClr val="dk1"/>
                          </a:solidFill>
                          <a:latin typeface="微软雅黑" pitchFamily="34" charset="-122"/>
                          <a:ea typeface="微软雅黑" pitchFamily="34" charset="-122"/>
                          <a:cs typeface="+mn-cs"/>
                        </a:rPr>
                        <a:t>vnTag</a:t>
                      </a:r>
                      <a:r>
                        <a:rPr lang="zh-CN" altLang="en-US" sz="1200" kern="1200" dirty="0" smtClean="0">
                          <a:solidFill>
                            <a:schemeClr val="dk1"/>
                          </a:solidFill>
                          <a:latin typeface="微软雅黑" pitchFamily="34" charset="-122"/>
                          <a:ea typeface="微软雅黑" pitchFamily="34" charset="-122"/>
                          <a:cs typeface="+mn-cs"/>
                        </a:rPr>
                        <a:t>）</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200" kern="1200" dirty="0" err="1" smtClean="0">
                          <a:solidFill>
                            <a:schemeClr val="dk1"/>
                          </a:solidFill>
                          <a:latin typeface="微软雅黑" pitchFamily="34" charset="-122"/>
                          <a:ea typeface="微软雅黑" pitchFamily="34" charset="-122"/>
                          <a:cs typeface="+mn-cs"/>
                        </a:rPr>
                        <a:t>vSwitch</a:t>
                      </a:r>
                      <a:r>
                        <a:rPr lang="en-US" altLang="zh-CN" sz="1200" kern="1200" dirty="0" smtClean="0">
                          <a:solidFill>
                            <a:schemeClr val="dk1"/>
                          </a:solidFill>
                          <a:latin typeface="微软雅黑" pitchFamily="34" charset="-122"/>
                          <a:ea typeface="微软雅黑" pitchFamily="34" charset="-122"/>
                          <a:cs typeface="+mn-cs"/>
                        </a:rPr>
                        <a:t>(802.1Qbg)</a:t>
                      </a:r>
                    </a:p>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标准上，相对</a:t>
                      </a:r>
                      <a:r>
                        <a:rPr lang="en-US" altLang="zh-CN" sz="1200" kern="1200" dirty="0" err="1" smtClean="0">
                          <a:solidFill>
                            <a:schemeClr val="dk1"/>
                          </a:solidFill>
                          <a:latin typeface="微软雅黑" pitchFamily="34" charset="-122"/>
                          <a:ea typeface="微软雅黑" pitchFamily="34" charset="-122"/>
                          <a:cs typeface="+mn-cs"/>
                        </a:rPr>
                        <a:t>vnTag</a:t>
                      </a:r>
                      <a:r>
                        <a:rPr lang="zh-CN" altLang="en-US" sz="1200" kern="1200" dirty="0" smtClean="0">
                          <a:solidFill>
                            <a:schemeClr val="dk1"/>
                          </a:solidFill>
                          <a:latin typeface="微软雅黑" pitchFamily="34" charset="-122"/>
                          <a:ea typeface="微软雅黑" pitchFamily="34" charset="-122"/>
                          <a:cs typeface="+mn-cs"/>
                        </a:rPr>
                        <a:t>和</a:t>
                      </a:r>
                      <a:r>
                        <a:rPr lang="en-US" altLang="zh-CN" sz="1200" kern="1200" dirty="0" smtClean="0">
                          <a:solidFill>
                            <a:schemeClr val="dk1"/>
                          </a:solidFill>
                          <a:latin typeface="微软雅黑" pitchFamily="34" charset="-122"/>
                          <a:ea typeface="微软雅黑" pitchFamily="34" charset="-122"/>
                          <a:cs typeface="+mn-cs"/>
                        </a:rPr>
                        <a:t>802.1BR</a:t>
                      </a:r>
                      <a:r>
                        <a:rPr lang="zh-CN" altLang="en-US" sz="1200" kern="1200" dirty="0" smtClean="0">
                          <a:solidFill>
                            <a:schemeClr val="dk1"/>
                          </a:solidFill>
                          <a:latin typeface="微软雅黑" pitchFamily="34" charset="-122"/>
                          <a:ea typeface="微软雅黑" pitchFamily="34" charset="-122"/>
                          <a:cs typeface="+mn-cs"/>
                        </a:rPr>
                        <a:t>，</a:t>
                      </a:r>
                      <a:r>
                        <a:rPr lang="en-US" altLang="zh-CN" sz="1200" kern="1200" dirty="0" smtClean="0">
                          <a:solidFill>
                            <a:schemeClr val="dk1"/>
                          </a:solidFill>
                          <a:latin typeface="微软雅黑" pitchFamily="34" charset="-122"/>
                          <a:ea typeface="微软雅黑" pitchFamily="34" charset="-122"/>
                          <a:cs typeface="+mn-cs"/>
                        </a:rPr>
                        <a:t>802.1Qbg</a:t>
                      </a:r>
                      <a:r>
                        <a:rPr lang="zh-CN" altLang="en-US" sz="1200" kern="1200" dirty="0" smtClean="0">
                          <a:solidFill>
                            <a:schemeClr val="dk1"/>
                          </a:solidFill>
                          <a:latin typeface="微软雅黑" pitchFamily="34" charset="-122"/>
                          <a:ea typeface="微软雅黑" pitchFamily="34" charset="-122"/>
                          <a:cs typeface="+mn-cs"/>
                        </a:rPr>
                        <a:t>在组播上差一些</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48">
                <a:tc>
                  <a:txBody>
                    <a:bodyPr/>
                    <a:lstStyle/>
                    <a:p>
                      <a:pPr marL="0" algn="ctr" defTabSz="914400" rtl="0" eaLnBrk="1" latinLnBrk="0" hangingPunct="1"/>
                      <a:r>
                        <a:rPr lang="en-US" altLang="zh-CN" sz="1200" kern="1200" dirty="0" smtClean="0">
                          <a:solidFill>
                            <a:schemeClr val="dk1"/>
                          </a:solidFill>
                          <a:latin typeface="微软雅黑" pitchFamily="34" charset="-122"/>
                          <a:ea typeface="微软雅黑" pitchFamily="34" charset="-122"/>
                          <a:cs typeface="+mn-cs"/>
                        </a:rPr>
                        <a:t>PE</a:t>
                      </a:r>
                      <a:r>
                        <a:rPr lang="zh-CN" altLang="en-US" sz="1200" kern="1200" dirty="0" smtClean="0">
                          <a:solidFill>
                            <a:schemeClr val="dk1"/>
                          </a:solidFill>
                          <a:latin typeface="微软雅黑" pitchFamily="34" charset="-122"/>
                          <a:ea typeface="微软雅黑" pitchFamily="34" charset="-122"/>
                          <a:cs typeface="+mn-cs"/>
                        </a:rPr>
                        <a:t>双模式</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不支持</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kern="1200" dirty="0" smtClean="0">
                          <a:solidFill>
                            <a:schemeClr val="dk1"/>
                          </a:solidFill>
                          <a:latin typeface="微软雅黑" pitchFamily="34" charset="-122"/>
                          <a:ea typeface="微软雅黑" pitchFamily="34" charset="-122"/>
                          <a:cs typeface="+mn-cs"/>
                        </a:rPr>
                        <a:t>支持，可独立使用，也可以</a:t>
                      </a:r>
                      <a:r>
                        <a:rPr lang="en-US" altLang="zh-CN" sz="1200" kern="1200" dirty="0" smtClean="0">
                          <a:solidFill>
                            <a:schemeClr val="dk1"/>
                          </a:solidFill>
                          <a:latin typeface="微软雅黑" pitchFamily="34" charset="-122"/>
                          <a:ea typeface="微软雅黑" pitchFamily="34" charset="-122"/>
                          <a:cs typeface="+mn-cs"/>
                        </a:rPr>
                        <a:t>IRF3</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200" dirty="0" smtClean="0">
                          <a:latin typeface="微软雅黑" pitchFamily="34" charset="-122"/>
                          <a:ea typeface="微软雅黑" pitchFamily="34" charset="-122"/>
                        </a:rPr>
                        <a:t>√</a:t>
                      </a:r>
                      <a:endParaRPr lang="zh-CN" altLang="en-US" sz="1200" kern="1200" dirty="0">
                        <a:solidFill>
                          <a:schemeClr val="dk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57877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0" y="0"/>
            <a:ext cx="2195736" cy="584775"/>
          </a:xfrm>
          <a:prstGeom prst="rect">
            <a:avLst/>
          </a:prstGeom>
          <a:noFill/>
          <a:ln w="9525" algn="ctr">
            <a:noFill/>
            <a:miter lim="800000"/>
            <a:headEnd/>
            <a:tailEnd/>
          </a:ln>
        </p:spPr>
        <p:txBody>
          <a:bodyPr wrap="square">
            <a:spAutoFit/>
          </a:bodyPr>
          <a:lstStyle/>
          <a:p>
            <a:pPr>
              <a:spcBef>
                <a:spcPct val="0"/>
              </a:spcBef>
            </a:pPr>
            <a:r>
              <a:rPr lang="en-US" altLang="zh-CN" sz="3200" b="1" dirty="0" smtClean="0">
                <a:solidFill>
                  <a:srgbClr val="C00000"/>
                </a:solidFill>
                <a:latin typeface="微软雅黑" pitchFamily="34" charset="-122"/>
                <a:ea typeface="微软雅黑" pitchFamily="34" charset="-122"/>
                <a:cs typeface="+mj-cs"/>
              </a:rPr>
              <a:t>FAQ</a:t>
            </a:r>
            <a:endParaRPr lang="zh-CN" altLang="en-US" sz="3200" b="1" dirty="0">
              <a:solidFill>
                <a:srgbClr val="C00000"/>
              </a:solidFill>
              <a:latin typeface="微软雅黑" pitchFamily="34" charset="-122"/>
              <a:ea typeface="微软雅黑" pitchFamily="34" charset="-122"/>
              <a:cs typeface="+mj-cs"/>
            </a:endParaRPr>
          </a:p>
        </p:txBody>
      </p:sp>
      <p:sp>
        <p:nvSpPr>
          <p:cNvPr id="4" name="Text Box 9"/>
          <p:cNvSpPr txBox="1">
            <a:spLocks noChangeArrowheads="1"/>
          </p:cNvSpPr>
          <p:nvPr/>
        </p:nvSpPr>
        <p:spPr bwMode="auto">
          <a:xfrm>
            <a:off x="0" y="620688"/>
            <a:ext cx="9144000" cy="507831"/>
          </a:xfrm>
          <a:prstGeom prst="rect">
            <a:avLst/>
          </a:prstGeom>
          <a:solidFill>
            <a:schemeClr val="accent1">
              <a:lumMod val="75000"/>
            </a:schemeClr>
          </a:solidFill>
          <a:ln w="9525" algn="ctr">
            <a:noFill/>
            <a:miter lim="800000"/>
            <a:headEnd/>
            <a:tailEnd/>
          </a:ln>
        </p:spPr>
        <p:txBody>
          <a:bodyPr wrap="square">
            <a:spAutoFit/>
          </a:bodyPr>
          <a:lstStyle/>
          <a:p>
            <a:pPr marL="342900" indent="-342900">
              <a:lnSpc>
                <a:spcPct val="150000"/>
              </a:lnSpc>
              <a:spcBef>
                <a:spcPct val="0"/>
              </a:spcBef>
              <a:buClrTx/>
              <a:buSzTx/>
              <a:defRPr/>
            </a:pPr>
            <a:r>
              <a:rPr kumimoji="1" lang="en-US" altLang="zh-CN" sz="1800" b="1" dirty="0" smtClean="0">
                <a:solidFill>
                  <a:schemeClr val="bg1"/>
                </a:solidFill>
                <a:latin typeface="Arial" pitchFamily="34" charset="0"/>
                <a:ea typeface="楷体_GB2312" pitchFamily="49" charset="-122"/>
                <a:cs typeface="+mn-cs"/>
              </a:rPr>
              <a:t>Q</a:t>
            </a:r>
            <a:r>
              <a:rPr kumimoji="1" lang="zh-CN" altLang="en-US" b="1" dirty="0" smtClean="0">
                <a:solidFill>
                  <a:schemeClr val="bg1"/>
                </a:solidFill>
                <a:latin typeface="Arial" pitchFamily="34" charset="0"/>
                <a:ea typeface="楷体_GB2312" pitchFamily="49" charset="-122"/>
              </a:rPr>
              <a:t>：</a:t>
            </a:r>
            <a:r>
              <a:rPr kumimoji="1" lang="en-US" altLang="zh-CN" b="1" dirty="0" smtClean="0">
                <a:solidFill>
                  <a:schemeClr val="bg1"/>
                </a:solidFill>
                <a:latin typeface="Arial" pitchFamily="34" charset="0"/>
                <a:ea typeface="楷体_GB2312" pitchFamily="49" charset="-122"/>
              </a:rPr>
              <a:t>IRF3</a:t>
            </a:r>
            <a:r>
              <a:rPr kumimoji="1" lang="zh-CN" altLang="en-US" sz="1800" b="1" dirty="0" smtClean="0">
                <a:solidFill>
                  <a:schemeClr val="bg1"/>
                </a:solidFill>
                <a:latin typeface="Arial" pitchFamily="34" charset="0"/>
                <a:ea typeface="楷体_GB2312" pitchFamily="49" charset="-122"/>
                <a:cs typeface="+mn-cs"/>
              </a:rPr>
              <a:t>是否</a:t>
            </a:r>
            <a:r>
              <a:rPr kumimoji="1" lang="zh-CN" altLang="en-US" sz="1800" b="1" dirty="0">
                <a:solidFill>
                  <a:schemeClr val="bg1"/>
                </a:solidFill>
                <a:latin typeface="Arial" pitchFamily="34" charset="0"/>
                <a:ea typeface="楷体_GB2312" pitchFamily="49" charset="-122"/>
                <a:cs typeface="+mn-cs"/>
              </a:rPr>
              <a:t>支持</a:t>
            </a:r>
            <a:r>
              <a:rPr kumimoji="1" lang="en-US" altLang="zh-CN" sz="1800" b="1" dirty="0">
                <a:solidFill>
                  <a:schemeClr val="bg1"/>
                </a:solidFill>
                <a:latin typeface="Arial" pitchFamily="34" charset="0"/>
                <a:ea typeface="楷体_GB2312" pitchFamily="49" charset="-122"/>
                <a:cs typeface="+mn-cs"/>
              </a:rPr>
              <a:t>PE</a:t>
            </a:r>
            <a:r>
              <a:rPr kumimoji="1" lang="zh-CN" altLang="en-US" sz="1800" b="1" dirty="0">
                <a:solidFill>
                  <a:schemeClr val="bg1"/>
                </a:solidFill>
                <a:latin typeface="Arial" pitchFamily="34" charset="0"/>
                <a:ea typeface="楷体_GB2312" pitchFamily="49" charset="-122"/>
                <a:cs typeface="+mn-cs"/>
              </a:rPr>
              <a:t>级</a:t>
            </a:r>
            <a:r>
              <a:rPr kumimoji="1" lang="zh-CN" altLang="en-US" sz="1800" b="1" dirty="0" smtClean="0">
                <a:solidFill>
                  <a:schemeClr val="bg1"/>
                </a:solidFill>
                <a:latin typeface="Arial" pitchFamily="34" charset="0"/>
                <a:ea typeface="楷体_GB2312" pitchFamily="49" charset="-122"/>
                <a:cs typeface="+mn-cs"/>
              </a:rPr>
              <a:t>联？</a:t>
            </a:r>
            <a:endParaRPr kumimoji="1" lang="en-US" altLang="zh-CN" sz="1800" b="1" dirty="0">
              <a:solidFill>
                <a:schemeClr val="bg1"/>
              </a:solidFill>
              <a:latin typeface="Arial" pitchFamily="34" charset="0"/>
              <a:ea typeface="楷体_GB2312" pitchFamily="49" charset="-122"/>
              <a:cs typeface="+mn-cs"/>
            </a:endParaRPr>
          </a:p>
        </p:txBody>
      </p:sp>
      <p:sp>
        <p:nvSpPr>
          <p:cNvPr id="5" name="矩形 4"/>
          <p:cNvSpPr/>
          <p:nvPr/>
        </p:nvSpPr>
        <p:spPr>
          <a:xfrm>
            <a:off x="0" y="1700808"/>
            <a:ext cx="9144000" cy="369332"/>
          </a:xfrm>
          <a:prstGeom prst="rect">
            <a:avLst/>
          </a:prstGeom>
          <a:solidFill>
            <a:schemeClr val="accent1">
              <a:lumMod val="75000"/>
            </a:schemeClr>
          </a:solidFill>
        </p:spPr>
        <p:txBody>
          <a:bodyPr wrap="square">
            <a:spAutoFit/>
          </a:bodyPr>
          <a:lstStyle/>
          <a:p>
            <a:pPr marL="342900" indent="-342900">
              <a:spcBef>
                <a:spcPct val="0"/>
              </a:spcBef>
              <a:buClrTx/>
              <a:buSzTx/>
              <a:defRPr/>
            </a:pPr>
            <a:r>
              <a:rPr kumimoji="1" lang="en-US" altLang="zh-CN" b="1" dirty="0" smtClean="0">
                <a:solidFill>
                  <a:schemeClr val="bg1"/>
                </a:solidFill>
                <a:latin typeface="Arial" pitchFamily="34" charset="0"/>
                <a:ea typeface="楷体_GB2312" pitchFamily="49" charset="-122"/>
              </a:rPr>
              <a:t>Q</a:t>
            </a:r>
            <a:r>
              <a:rPr kumimoji="1" lang="zh-CN" altLang="en-US" b="1" dirty="0" smtClean="0">
                <a:solidFill>
                  <a:schemeClr val="bg1"/>
                </a:solidFill>
                <a:latin typeface="Arial" pitchFamily="34" charset="0"/>
                <a:ea typeface="楷体_GB2312" pitchFamily="49" charset="-122"/>
              </a:rPr>
              <a:t>：同一</a:t>
            </a:r>
            <a:r>
              <a:rPr kumimoji="1" lang="en-US" altLang="zh-CN" b="1" dirty="0" smtClean="0">
                <a:solidFill>
                  <a:schemeClr val="bg1"/>
                </a:solidFill>
                <a:latin typeface="Arial" pitchFamily="34" charset="0"/>
                <a:ea typeface="楷体_GB2312" pitchFamily="49" charset="-122"/>
              </a:rPr>
              <a:t>IRF3</a:t>
            </a:r>
            <a:r>
              <a:rPr kumimoji="1" lang="zh-CN" altLang="en-US" b="1" dirty="0" smtClean="0">
                <a:solidFill>
                  <a:schemeClr val="bg1"/>
                </a:solidFill>
                <a:latin typeface="Arial" pitchFamily="34" charset="0"/>
                <a:ea typeface="楷体_GB2312" pitchFamily="49" charset="-122"/>
              </a:rPr>
              <a:t>网络可支持的</a:t>
            </a:r>
            <a:r>
              <a:rPr kumimoji="1" lang="en-US" altLang="zh-CN" b="1" dirty="0" smtClean="0">
                <a:solidFill>
                  <a:schemeClr val="bg1"/>
                </a:solidFill>
                <a:latin typeface="Arial" pitchFamily="34" charset="0"/>
                <a:ea typeface="楷体_GB2312" pitchFamily="49" charset="-122"/>
              </a:rPr>
              <a:t>PE</a:t>
            </a:r>
            <a:r>
              <a:rPr kumimoji="1" lang="zh-CN" altLang="en-US" b="1" dirty="0" smtClean="0">
                <a:solidFill>
                  <a:schemeClr val="bg1"/>
                </a:solidFill>
                <a:latin typeface="Arial" pitchFamily="34" charset="0"/>
                <a:ea typeface="楷体_GB2312" pitchFamily="49" charset="-122"/>
              </a:rPr>
              <a:t>规模</a:t>
            </a:r>
            <a:endParaRPr kumimoji="1" lang="en-US" altLang="zh-CN" b="1" dirty="0" smtClean="0">
              <a:solidFill>
                <a:schemeClr val="bg1"/>
              </a:solidFill>
              <a:latin typeface="Arial" pitchFamily="34" charset="0"/>
              <a:ea typeface="楷体_GB2312" pitchFamily="49" charset="-122"/>
            </a:endParaRPr>
          </a:p>
        </p:txBody>
      </p:sp>
      <p:sp>
        <p:nvSpPr>
          <p:cNvPr id="6" name="矩形 5"/>
          <p:cNvSpPr/>
          <p:nvPr/>
        </p:nvSpPr>
        <p:spPr>
          <a:xfrm>
            <a:off x="0" y="4005064"/>
            <a:ext cx="8964488" cy="874407"/>
          </a:xfrm>
          <a:prstGeom prst="rect">
            <a:avLst/>
          </a:prstGeom>
        </p:spPr>
        <p:txBody>
          <a:bodyPr wrap="square">
            <a:spAutoFit/>
          </a:bodyPr>
          <a:lstStyle/>
          <a:p>
            <a:pPr marL="342900" indent="-342900">
              <a:lnSpc>
                <a:spcPct val="150000"/>
              </a:lnSpc>
              <a:spcBef>
                <a:spcPct val="0"/>
              </a:spcBef>
              <a:buClrTx/>
              <a:buSzTx/>
              <a:defRPr/>
            </a:pPr>
            <a:r>
              <a:rPr kumimoji="1" lang="en-US" altLang="zh-CN" b="1" dirty="0" smtClean="0">
                <a:latin typeface="微软雅黑" pitchFamily="34" charset="-122"/>
                <a:ea typeface="微软雅黑" pitchFamily="34" charset="-122"/>
              </a:rPr>
              <a:t>A</a:t>
            </a:r>
            <a:r>
              <a:rPr kumimoji="1" lang="zh-CN" altLang="en-US" b="1" dirty="0" smtClean="0">
                <a:latin typeface="微软雅黑" pitchFamily="34" charset="-122"/>
                <a:ea typeface="微软雅黑" pitchFamily="34" charset="-122"/>
              </a:rPr>
              <a:t>：</a:t>
            </a:r>
            <a:r>
              <a:rPr kumimoji="1" lang="en-US" altLang="zh-CN" b="1" dirty="0" err="1" smtClean="0">
                <a:latin typeface="微软雅黑" pitchFamily="34" charset="-122"/>
                <a:ea typeface="微软雅黑" pitchFamily="34" charset="-122"/>
              </a:rPr>
              <a:t>UpLink</a:t>
            </a:r>
            <a:r>
              <a:rPr kumimoji="1" lang="zh-CN" altLang="en-US" b="1" dirty="0" smtClean="0">
                <a:latin typeface="微软雅黑" pitchFamily="34" charset="-122"/>
                <a:ea typeface="微软雅黑" pitchFamily="34" charset="-122"/>
              </a:rPr>
              <a:t>口由</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设备的高速端口组成，不可配置。同时</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设备的高速端口也不能用作</a:t>
            </a:r>
            <a:r>
              <a:rPr kumimoji="1" lang="en-US" altLang="zh-CN" b="1" dirty="0" smtClean="0">
                <a:latin typeface="微软雅黑" pitchFamily="34" charset="-122"/>
                <a:ea typeface="微软雅黑" pitchFamily="34" charset="-122"/>
              </a:rPr>
              <a:t>UNI</a:t>
            </a:r>
            <a:r>
              <a:rPr kumimoji="1" lang="zh-CN" altLang="en-US" b="1" dirty="0" smtClean="0">
                <a:latin typeface="微软雅黑" pitchFamily="34" charset="-122"/>
                <a:ea typeface="微软雅黑" pitchFamily="34" charset="-122"/>
              </a:rPr>
              <a:t>口</a:t>
            </a:r>
            <a:endParaRPr kumimoji="1" lang="en-US" altLang="zh-CN" b="1" dirty="0">
              <a:latin typeface="微软雅黑" pitchFamily="34" charset="-122"/>
              <a:ea typeface="微软雅黑" pitchFamily="34" charset="-122"/>
            </a:endParaRPr>
          </a:p>
        </p:txBody>
      </p:sp>
      <p:sp>
        <p:nvSpPr>
          <p:cNvPr id="7" name="矩形 6"/>
          <p:cNvSpPr/>
          <p:nvPr/>
        </p:nvSpPr>
        <p:spPr>
          <a:xfrm>
            <a:off x="0" y="1124744"/>
            <a:ext cx="3448380" cy="454035"/>
          </a:xfrm>
          <a:prstGeom prst="rect">
            <a:avLst/>
          </a:prstGeom>
        </p:spPr>
        <p:txBody>
          <a:bodyPr wrap="none">
            <a:spAutoFit/>
          </a:bodyPr>
          <a:lstStyle/>
          <a:p>
            <a:pPr marL="342900" indent="-342900">
              <a:lnSpc>
                <a:spcPct val="150000"/>
              </a:lnSpc>
              <a:spcBef>
                <a:spcPct val="0"/>
              </a:spcBef>
              <a:buClrTx/>
              <a:buSzTx/>
              <a:defRPr/>
            </a:pPr>
            <a:r>
              <a:rPr kumimoji="1" lang="en-US" altLang="zh-CN" b="1" dirty="0" smtClean="0">
                <a:latin typeface="Arial" pitchFamily="34" charset="0"/>
                <a:ea typeface="楷体_GB2312" pitchFamily="49" charset="-122"/>
              </a:rPr>
              <a:t>A</a:t>
            </a:r>
            <a:r>
              <a:rPr kumimoji="1" lang="zh-CN" altLang="en-US" b="1" dirty="0" smtClean="0">
                <a:latin typeface="Arial" pitchFamily="34" charset="0"/>
                <a:ea typeface="楷体_GB2312" pitchFamily="49" charset="-122"/>
              </a:rPr>
              <a:t>：目前的版本还不支持</a:t>
            </a:r>
            <a:r>
              <a:rPr kumimoji="1" lang="en-US" altLang="zh-CN" b="1" dirty="0" smtClean="0">
                <a:latin typeface="Arial" pitchFamily="34" charset="0"/>
                <a:ea typeface="楷体_GB2312" pitchFamily="49" charset="-122"/>
              </a:rPr>
              <a:t>PE</a:t>
            </a:r>
            <a:r>
              <a:rPr kumimoji="1" lang="zh-CN" altLang="en-US" b="1" dirty="0" smtClean="0">
                <a:latin typeface="Arial" pitchFamily="34" charset="0"/>
                <a:ea typeface="楷体_GB2312" pitchFamily="49" charset="-122"/>
              </a:rPr>
              <a:t>级联</a:t>
            </a:r>
            <a:endParaRPr kumimoji="1" lang="en-US" altLang="zh-CN" b="1" dirty="0">
              <a:latin typeface="Arial" pitchFamily="34" charset="0"/>
              <a:ea typeface="楷体_GB2312" pitchFamily="49" charset="-122"/>
            </a:endParaRPr>
          </a:p>
        </p:txBody>
      </p:sp>
      <p:sp>
        <p:nvSpPr>
          <p:cNvPr id="8" name="矩形 7"/>
          <p:cNvSpPr/>
          <p:nvPr/>
        </p:nvSpPr>
        <p:spPr>
          <a:xfrm>
            <a:off x="0" y="2060848"/>
            <a:ext cx="9144000" cy="1338828"/>
          </a:xfrm>
          <a:prstGeom prst="rect">
            <a:avLst/>
          </a:prstGeom>
          <a:solidFill>
            <a:schemeClr val="bg1"/>
          </a:solidFill>
        </p:spPr>
        <p:txBody>
          <a:bodyPr wrap="square">
            <a:spAutoFit/>
          </a:bodyPr>
          <a:lstStyle/>
          <a:p>
            <a:pPr marL="342900" indent="-342900">
              <a:lnSpc>
                <a:spcPct val="150000"/>
              </a:lnSpc>
              <a:spcBef>
                <a:spcPct val="0"/>
              </a:spcBef>
              <a:defRPr/>
            </a:pPr>
            <a:r>
              <a:rPr kumimoji="1" lang="en-US" altLang="zh-CN" b="1" dirty="0" smtClean="0">
                <a:latin typeface="微软雅黑" pitchFamily="34" charset="-122"/>
                <a:ea typeface="微软雅黑" pitchFamily="34" charset="-122"/>
              </a:rPr>
              <a:t>A</a:t>
            </a:r>
            <a:r>
              <a:rPr kumimoji="1" lang="zh-CN" altLang="en-US" b="1" dirty="0" smtClean="0">
                <a:latin typeface="微软雅黑" pitchFamily="34" charset="-122"/>
                <a:ea typeface="微软雅黑" pitchFamily="34" charset="-122"/>
              </a:rPr>
              <a:t>：</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的规模受两个方面的制约。一是</a:t>
            </a:r>
            <a:r>
              <a:rPr kumimoji="1" lang="en-US" altLang="zh-CN" b="1" dirty="0" smtClean="0">
                <a:latin typeface="微软雅黑" pitchFamily="34" charset="-122"/>
                <a:ea typeface="微软雅黑" pitchFamily="34" charset="-122"/>
              </a:rPr>
              <a:t>CB</a:t>
            </a:r>
            <a:r>
              <a:rPr kumimoji="1" lang="zh-CN" altLang="en-US" b="1" dirty="0" smtClean="0">
                <a:latin typeface="微软雅黑" pitchFamily="34" charset="-122"/>
                <a:ea typeface="微软雅黑" pitchFamily="34" charset="-122"/>
              </a:rPr>
              <a:t>的系统性能，一是</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的级别。目前主要受</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级别的制约，且整个</a:t>
            </a:r>
            <a:r>
              <a:rPr kumimoji="1" lang="en-US" altLang="zh-CN" b="1" dirty="0" smtClean="0">
                <a:latin typeface="微软雅黑" pitchFamily="34" charset="-122"/>
                <a:ea typeface="微软雅黑" pitchFamily="34" charset="-122"/>
              </a:rPr>
              <a:t>IRF3</a:t>
            </a:r>
            <a:r>
              <a:rPr kumimoji="1" lang="zh-CN" altLang="en-US" b="1" dirty="0" smtClean="0">
                <a:latin typeface="微软雅黑" pitchFamily="34" charset="-122"/>
                <a:ea typeface="微软雅黑" pitchFamily="34" charset="-122"/>
              </a:rPr>
              <a:t>可接</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的规模受最低级别</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的限制。例如系统中最低级别</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为</a:t>
            </a:r>
            <a:r>
              <a:rPr kumimoji="1" lang="en-US" altLang="zh-CN" b="1" dirty="0" smtClean="0">
                <a:latin typeface="微软雅黑" pitchFamily="34" charset="-122"/>
                <a:ea typeface="微软雅黑" pitchFamily="34" charset="-122"/>
              </a:rPr>
              <a:t>5120HI 4</a:t>
            </a:r>
            <a:r>
              <a:rPr kumimoji="1" lang="zh-CN" altLang="en-US" b="1" dirty="0" smtClean="0">
                <a:latin typeface="微软雅黑" pitchFamily="34" charset="-122"/>
                <a:ea typeface="微软雅黑" pitchFamily="34" charset="-122"/>
              </a:rPr>
              <a:t>万兆</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时，不能超过</a:t>
            </a:r>
            <a:r>
              <a:rPr kumimoji="1" lang="en-US" altLang="zh-CN" b="1" dirty="0" smtClean="0">
                <a:latin typeface="微软雅黑" pitchFamily="34" charset="-122"/>
                <a:ea typeface="微软雅黑" pitchFamily="34" charset="-122"/>
              </a:rPr>
              <a:t>30</a:t>
            </a:r>
            <a:r>
              <a:rPr kumimoji="1" lang="zh-CN" altLang="en-US" b="1" dirty="0" smtClean="0">
                <a:latin typeface="微软雅黑" pitchFamily="34" charset="-122"/>
                <a:ea typeface="微软雅黑" pitchFamily="34" charset="-122"/>
              </a:rPr>
              <a:t>台</a:t>
            </a:r>
            <a:r>
              <a:rPr kumimoji="1" lang="en-US" altLang="zh-CN" b="1" dirty="0" smtClean="0">
                <a:latin typeface="微软雅黑" pitchFamily="34" charset="-122"/>
                <a:ea typeface="微软雅黑" pitchFamily="34" charset="-122"/>
              </a:rPr>
              <a:t>PE</a:t>
            </a:r>
            <a:endParaRPr kumimoji="1" lang="en-US" altLang="zh-CN" b="1" dirty="0" smtClean="0">
              <a:solidFill>
                <a:srgbClr val="FF0000"/>
              </a:solidFill>
              <a:latin typeface="微软雅黑" pitchFamily="34" charset="-122"/>
              <a:ea typeface="微软雅黑" pitchFamily="34" charset="-122"/>
            </a:endParaRPr>
          </a:p>
        </p:txBody>
      </p:sp>
      <p:sp>
        <p:nvSpPr>
          <p:cNvPr id="9" name="矩形 8"/>
          <p:cNvSpPr/>
          <p:nvPr/>
        </p:nvSpPr>
        <p:spPr>
          <a:xfrm>
            <a:off x="0" y="3779748"/>
            <a:ext cx="9144000" cy="369332"/>
          </a:xfrm>
          <a:prstGeom prst="rect">
            <a:avLst/>
          </a:prstGeom>
          <a:solidFill>
            <a:schemeClr val="accent1">
              <a:lumMod val="75000"/>
            </a:schemeClr>
          </a:solidFill>
        </p:spPr>
        <p:txBody>
          <a:bodyPr wrap="square">
            <a:spAutoFit/>
          </a:bodyPr>
          <a:lstStyle/>
          <a:p>
            <a:pPr marL="342900" indent="-342900">
              <a:spcBef>
                <a:spcPct val="0"/>
              </a:spcBef>
              <a:buClrTx/>
              <a:buSzTx/>
              <a:defRPr/>
            </a:pPr>
            <a:r>
              <a:rPr kumimoji="1" lang="en-US" altLang="zh-CN" b="1" dirty="0" smtClean="0">
                <a:solidFill>
                  <a:schemeClr val="bg1"/>
                </a:solidFill>
                <a:latin typeface="微软雅黑" pitchFamily="34" charset="-122"/>
                <a:ea typeface="微软雅黑" pitchFamily="34" charset="-122"/>
              </a:rPr>
              <a:t>Q</a:t>
            </a:r>
            <a:r>
              <a:rPr kumimoji="1" lang="zh-CN" altLang="en-US" b="1" dirty="0" smtClean="0">
                <a:solidFill>
                  <a:schemeClr val="bg1"/>
                </a:solidFill>
                <a:latin typeface="微软雅黑" pitchFamily="34" charset="-122"/>
                <a:ea typeface="微软雅黑" pitchFamily="34" charset="-122"/>
              </a:rPr>
              <a:t>：</a:t>
            </a:r>
            <a:r>
              <a:rPr kumimoji="1" lang="en-US" altLang="zh-CN" b="1" dirty="0" smtClean="0">
                <a:solidFill>
                  <a:schemeClr val="bg1"/>
                </a:solidFill>
                <a:latin typeface="微软雅黑" pitchFamily="34" charset="-122"/>
                <a:ea typeface="微软雅黑" pitchFamily="34" charset="-122"/>
              </a:rPr>
              <a:t>IRF3</a:t>
            </a:r>
            <a:r>
              <a:rPr kumimoji="1" lang="zh-CN" altLang="en-US" b="1" dirty="0" smtClean="0">
                <a:solidFill>
                  <a:schemeClr val="bg1"/>
                </a:solidFill>
                <a:latin typeface="微软雅黑" pitchFamily="34" charset="-122"/>
                <a:ea typeface="微软雅黑" pitchFamily="34" charset="-122"/>
              </a:rPr>
              <a:t>中，</a:t>
            </a:r>
            <a:r>
              <a:rPr kumimoji="1" lang="en-US" altLang="zh-CN" b="1" dirty="0" smtClean="0">
                <a:solidFill>
                  <a:schemeClr val="bg1"/>
                </a:solidFill>
                <a:latin typeface="微软雅黑" pitchFamily="34" charset="-122"/>
                <a:ea typeface="微软雅黑" pitchFamily="34" charset="-122"/>
              </a:rPr>
              <a:t>PE</a:t>
            </a:r>
            <a:r>
              <a:rPr kumimoji="1" lang="zh-CN" altLang="en-US" b="1" dirty="0" smtClean="0">
                <a:solidFill>
                  <a:schemeClr val="bg1"/>
                </a:solidFill>
                <a:latin typeface="微软雅黑" pitchFamily="34" charset="-122"/>
                <a:ea typeface="微软雅黑" pitchFamily="34" charset="-122"/>
              </a:rPr>
              <a:t>的</a:t>
            </a:r>
            <a:r>
              <a:rPr kumimoji="1" lang="en-US" altLang="zh-CN" b="1" dirty="0" err="1" smtClean="0">
                <a:solidFill>
                  <a:schemeClr val="bg1"/>
                </a:solidFill>
                <a:latin typeface="微软雅黑" pitchFamily="34" charset="-122"/>
                <a:ea typeface="微软雅黑" pitchFamily="34" charset="-122"/>
              </a:rPr>
              <a:t>UpLink</a:t>
            </a:r>
            <a:r>
              <a:rPr kumimoji="1" lang="zh-CN" altLang="en-US" b="1" dirty="0" smtClean="0">
                <a:solidFill>
                  <a:schemeClr val="bg1"/>
                </a:solidFill>
                <a:latin typeface="微软雅黑" pitchFamily="34" charset="-122"/>
                <a:ea typeface="微软雅黑" pitchFamily="34" charset="-122"/>
              </a:rPr>
              <a:t>如何确定</a:t>
            </a:r>
            <a:endParaRPr kumimoji="1" lang="en-US" altLang="zh-CN" b="1" dirty="0" smtClean="0">
              <a:solidFill>
                <a:schemeClr val="bg1"/>
              </a:solidFill>
              <a:latin typeface="微软雅黑" pitchFamily="34" charset="-122"/>
              <a:ea typeface="微软雅黑" pitchFamily="34" charset="-122"/>
            </a:endParaRPr>
          </a:p>
        </p:txBody>
      </p:sp>
      <p:sp>
        <p:nvSpPr>
          <p:cNvPr id="10" name="矩形 9"/>
          <p:cNvSpPr/>
          <p:nvPr/>
        </p:nvSpPr>
        <p:spPr>
          <a:xfrm>
            <a:off x="0" y="5013176"/>
            <a:ext cx="9144000" cy="369332"/>
          </a:xfrm>
          <a:prstGeom prst="rect">
            <a:avLst/>
          </a:prstGeom>
          <a:solidFill>
            <a:schemeClr val="accent1">
              <a:lumMod val="75000"/>
            </a:schemeClr>
          </a:solidFill>
        </p:spPr>
        <p:txBody>
          <a:bodyPr wrap="square">
            <a:spAutoFit/>
          </a:bodyPr>
          <a:lstStyle/>
          <a:p>
            <a:pPr marL="342900" indent="-342900">
              <a:spcBef>
                <a:spcPct val="0"/>
              </a:spcBef>
              <a:buClrTx/>
              <a:buSzTx/>
            </a:pPr>
            <a:r>
              <a:rPr kumimoji="1" lang="en-US" altLang="zh-CN" b="1" dirty="0" smtClean="0">
                <a:solidFill>
                  <a:schemeClr val="bg1"/>
                </a:solidFill>
                <a:latin typeface="Arial" pitchFamily="34" charset="0"/>
                <a:ea typeface="楷体_GB2312" pitchFamily="49" charset="-122"/>
              </a:rPr>
              <a:t>Q</a:t>
            </a:r>
            <a:r>
              <a:rPr kumimoji="1" lang="zh-CN" altLang="en-US" b="1" dirty="0" smtClean="0">
                <a:solidFill>
                  <a:schemeClr val="bg1"/>
                </a:solidFill>
                <a:latin typeface="Arial" pitchFamily="34" charset="0"/>
                <a:ea typeface="楷体_GB2312" pitchFamily="49" charset="-122"/>
              </a:rPr>
              <a:t>：</a:t>
            </a:r>
            <a:r>
              <a:rPr kumimoji="1" lang="en-US" altLang="zh-CN" b="1" dirty="0" smtClean="0">
                <a:solidFill>
                  <a:schemeClr val="bg1"/>
                </a:solidFill>
                <a:latin typeface="Arial" pitchFamily="34" charset="0"/>
                <a:ea typeface="楷体_GB2312" pitchFamily="49" charset="-122"/>
              </a:rPr>
              <a:t>IRF3</a:t>
            </a:r>
            <a:r>
              <a:rPr kumimoji="1" lang="zh-CN" altLang="en-US" b="1" dirty="0" smtClean="0">
                <a:solidFill>
                  <a:schemeClr val="bg1"/>
                </a:solidFill>
                <a:latin typeface="Arial" pitchFamily="34" charset="0"/>
                <a:ea typeface="楷体_GB2312" pitchFamily="49" charset="-122"/>
              </a:rPr>
              <a:t>组网后，整个纵向融合的系统表项规格如何</a:t>
            </a:r>
            <a:endParaRPr kumimoji="1" lang="en-US" altLang="zh-CN" b="1" dirty="0">
              <a:solidFill>
                <a:schemeClr val="bg1"/>
              </a:solidFill>
              <a:latin typeface="Arial" pitchFamily="34" charset="0"/>
              <a:ea typeface="楷体_GB2312" pitchFamily="49" charset="-122"/>
            </a:endParaRPr>
          </a:p>
        </p:txBody>
      </p:sp>
      <p:sp>
        <p:nvSpPr>
          <p:cNvPr id="11" name="矩形 10"/>
          <p:cNvSpPr/>
          <p:nvPr/>
        </p:nvSpPr>
        <p:spPr>
          <a:xfrm>
            <a:off x="0" y="5369639"/>
            <a:ext cx="9144000" cy="874407"/>
          </a:xfrm>
          <a:prstGeom prst="rect">
            <a:avLst/>
          </a:prstGeom>
        </p:spPr>
        <p:txBody>
          <a:bodyPr wrap="square">
            <a:spAutoFit/>
          </a:bodyPr>
          <a:lstStyle/>
          <a:p>
            <a:pPr marL="342900" indent="-342900">
              <a:lnSpc>
                <a:spcPct val="150000"/>
              </a:lnSpc>
              <a:spcBef>
                <a:spcPct val="0"/>
              </a:spcBef>
              <a:defRPr/>
            </a:pPr>
            <a:r>
              <a:rPr kumimoji="1" lang="en-US" altLang="zh-CN" b="1" dirty="0" smtClean="0">
                <a:latin typeface="微软雅黑" pitchFamily="34" charset="-122"/>
                <a:ea typeface="微软雅黑" pitchFamily="34" charset="-122"/>
              </a:rPr>
              <a:t>A</a:t>
            </a:r>
            <a:r>
              <a:rPr kumimoji="1" lang="zh-CN" altLang="en-US" b="1" dirty="0" smtClean="0">
                <a:latin typeface="微软雅黑" pitchFamily="34" charset="-122"/>
                <a:ea typeface="微软雅黑" pitchFamily="34" charset="-122"/>
              </a:rPr>
              <a:t>：绝大部分表项由</a:t>
            </a:r>
            <a:r>
              <a:rPr kumimoji="1" lang="en-US" altLang="zh-CN" b="1" dirty="0" smtClean="0">
                <a:latin typeface="微软雅黑" pitchFamily="34" charset="-122"/>
                <a:ea typeface="微软雅黑" pitchFamily="34" charset="-122"/>
              </a:rPr>
              <a:t>CB</a:t>
            </a:r>
            <a:r>
              <a:rPr kumimoji="1" lang="zh-CN" altLang="en-US" b="1" dirty="0" smtClean="0">
                <a:latin typeface="微软雅黑" pitchFamily="34" charset="-122"/>
                <a:ea typeface="微软雅黑" pitchFamily="34" charset="-122"/>
              </a:rPr>
              <a:t>的规格决定，即从</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的</a:t>
            </a:r>
            <a:r>
              <a:rPr kumimoji="1" lang="en-US" altLang="zh-CN" b="1" dirty="0" smtClean="0">
                <a:latin typeface="微软雅黑" pitchFamily="34" charset="-122"/>
                <a:ea typeface="微软雅黑" pitchFamily="34" charset="-122"/>
              </a:rPr>
              <a:t>UNI</a:t>
            </a:r>
            <a:r>
              <a:rPr kumimoji="1" lang="zh-CN" altLang="en-US" b="1" dirty="0" smtClean="0">
                <a:latin typeface="微软雅黑" pitchFamily="34" charset="-122"/>
                <a:ea typeface="微软雅黑" pitchFamily="34" charset="-122"/>
              </a:rPr>
              <a:t>角度，享受的是</a:t>
            </a:r>
            <a:r>
              <a:rPr kumimoji="1" lang="en-US" altLang="zh-CN" b="1" dirty="0" smtClean="0">
                <a:latin typeface="微软雅黑" pitchFamily="34" charset="-122"/>
                <a:ea typeface="微软雅黑" pitchFamily="34" charset="-122"/>
              </a:rPr>
              <a:t>CB</a:t>
            </a:r>
            <a:r>
              <a:rPr kumimoji="1" lang="zh-CN" altLang="en-US" b="1" dirty="0" smtClean="0">
                <a:latin typeface="微软雅黑" pitchFamily="34" charset="-122"/>
                <a:ea typeface="微软雅黑" pitchFamily="34" charset="-122"/>
              </a:rPr>
              <a:t>的规格。个别表项则由最低级别</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决定，例如组播表项。</a:t>
            </a:r>
            <a:endParaRPr kumimoji="1" lang="en-US"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69823599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9"/>
          <p:cNvSpPr txBox="1">
            <a:spLocks noChangeArrowheads="1"/>
          </p:cNvSpPr>
          <p:nvPr/>
        </p:nvSpPr>
        <p:spPr bwMode="auto">
          <a:xfrm>
            <a:off x="0" y="3501008"/>
            <a:ext cx="9144000" cy="923330"/>
          </a:xfrm>
          <a:prstGeom prst="rect">
            <a:avLst/>
          </a:prstGeom>
          <a:noFill/>
          <a:ln w="9525" algn="ctr">
            <a:noFill/>
            <a:miter lim="800000"/>
            <a:headEnd/>
            <a:tailEnd/>
          </a:ln>
        </p:spPr>
        <p:txBody>
          <a:bodyPr wrap="square">
            <a:spAutoFit/>
          </a:bodyPr>
          <a:lstStyle/>
          <a:p>
            <a:pPr marL="342900" indent="-342900">
              <a:lnSpc>
                <a:spcPct val="150000"/>
              </a:lnSpc>
              <a:spcBef>
                <a:spcPct val="0"/>
              </a:spcBef>
              <a:buClrTx/>
              <a:buSzTx/>
            </a:pPr>
            <a:r>
              <a:rPr kumimoji="1" lang="en-US" altLang="zh-CN" sz="1800" b="1" dirty="0" smtClean="0">
                <a:latin typeface="微软雅黑" pitchFamily="34" charset="-122"/>
                <a:ea typeface="微软雅黑" pitchFamily="34" charset="-122"/>
              </a:rPr>
              <a:t>A</a:t>
            </a:r>
            <a:r>
              <a:rPr kumimoji="1" lang="zh-CN" altLang="en-US" sz="1800" b="1" dirty="0">
                <a:latin typeface="微软雅黑" pitchFamily="34" charset="-122"/>
                <a:ea typeface="微软雅黑" pitchFamily="34" charset="-122"/>
              </a:rPr>
              <a:t>：目前</a:t>
            </a:r>
            <a:r>
              <a:rPr kumimoji="1" lang="zh-CN" altLang="en-US" sz="1800" b="1" dirty="0" smtClean="0">
                <a:latin typeface="微软雅黑" pitchFamily="34" charset="-122"/>
                <a:ea typeface="微软雅黑" pitchFamily="34" charset="-122"/>
              </a:rPr>
              <a:t>的</a:t>
            </a:r>
            <a:r>
              <a:rPr kumimoji="1" lang="en-US" altLang="zh-CN" b="1" dirty="0" smtClean="0">
                <a:latin typeface="微软雅黑" pitchFamily="34" charset="-122"/>
                <a:ea typeface="微软雅黑" pitchFamily="34" charset="-122"/>
              </a:rPr>
              <a:t>IRF3</a:t>
            </a:r>
            <a:r>
              <a:rPr kumimoji="1" lang="zh-CN" altLang="en-US" sz="1800" b="1" dirty="0" smtClean="0">
                <a:latin typeface="微软雅黑" pitchFamily="34" charset="-122"/>
                <a:ea typeface="微软雅黑" pitchFamily="34" charset="-122"/>
              </a:rPr>
              <a:t>版本</a:t>
            </a:r>
            <a:r>
              <a:rPr kumimoji="1" lang="zh-CN" altLang="en-US" sz="1800" b="1" dirty="0">
                <a:latin typeface="微软雅黑" pitchFamily="34" charset="-122"/>
                <a:ea typeface="微软雅黑" pitchFamily="34" charset="-122"/>
              </a:rPr>
              <a:t>中，</a:t>
            </a:r>
            <a:r>
              <a:rPr kumimoji="1" lang="en-US" altLang="zh-CN" sz="1800" b="1" dirty="0">
                <a:latin typeface="微软雅黑" pitchFamily="34" charset="-122"/>
                <a:ea typeface="微软雅黑" pitchFamily="34" charset="-122"/>
              </a:rPr>
              <a:t>PE</a:t>
            </a:r>
            <a:r>
              <a:rPr kumimoji="1" lang="zh-CN" altLang="en-US" sz="1800" b="1" dirty="0">
                <a:latin typeface="微软雅黑" pitchFamily="34" charset="-122"/>
                <a:ea typeface="微软雅黑" pitchFamily="34" charset="-122"/>
              </a:rPr>
              <a:t>看到的</a:t>
            </a:r>
            <a:r>
              <a:rPr kumimoji="1" lang="en-US" altLang="zh-CN" sz="1800" b="1" dirty="0">
                <a:latin typeface="微软雅黑" pitchFamily="34" charset="-122"/>
                <a:ea typeface="微软雅黑" pitchFamily="34" charset="-122"/>
              </a:rPr>
              <a:t>CB</a:t>
            </a:r>
            <a:r>
              <a:rPr kumimoji="1" lang="zh-CN" altLang="en-US" sz="1800" b="1" dirty="0">
                <a:latin typeface="微软雅黑" pitchFamily="34" charset="-122"/>
                <a:ea typeface="微软雅黑" pitchFamily="34" charset="-122"/>
              </a:rPr>
              <a:t>仅仅是一台代理设备，而看不到</a:t>
            </a:r>
            <a:r>
              <a:rPr kumimoji="1" lang="en-US" altLang="zh-CN" sz="1800" b="1" dirty="0">
                <a:latin typeface="微软雅黑" pitchFamily="34" charset="-122"/>
                <a:ea typeface="微软雅黑" pitchFamily="34" charset="-122"/>
              </a:rPr>
              <a:t>CB</a:t>
            </a:r>
            <a:r>
              <a:rPr kumimoji="1" lang="zh-CN" altLang="en-US" sz="1800" b="1" dirty="0">
                <a:latin typeface="微软雅黑" pitchFamily="34" charset="-122"/>
                <a:ea typeface="微软雅黑" pitchFamily="34" charset="-122"/>
              </a:rPr>
              <a:t>的具体端口，因此不能将</a:t>
            </a:r>
            <a:r>
              <a:rPr kumimoji="1" lang="en-US" altLang="zh-CN" sz="1800" b="1" dirty="0">
                <a:latin typeface="微软雅黑" pitchFamily="34" charset="-122"/>
                <a:ea typeface="微软雅黑" pitchFamily="34" charset="-122"/>
              </a:rPr>
              <a:t>PE</a:t>
            </a:r>
            <a:r>
              <a:rPr kumimoji="1" lang="zh-CN" altLang="en-US" sz="1800" b="1" dirty="0">
                <a:latin typeface="微软雅黑" pitchFamily="34" charset="-122"/>
                <a:ea typeface="微软雅黑" pitchFamily="34" charset="-122"/>
              </a:rPr>
              <a:t>的流量镜像或者重定向到</a:t>
            </a:r>
            <a:r>
              <a:rPr kumimoji="1" lang="en-US" altLang="zh-CN" sz="1800" b="1" dirty="0">
                <a:latin typeface="微软雅黑" pitchFamily="34" charset="-122"/>
                <a:ea typeface="微软雅黑" pitchFamily="34" charset="-122"/>
              </a:rPr>
              <a:t>CB</a:t>
            </a:r>
            <a:r>
              <a:rPr kumimoji="1" lang="zh-CN" altLang="en-US" sz="1800" b="1" dirty="0">
                <a:latin typeface="微软雅黑" pitchFamily="34" charset="-122"/>
                <a:ea typeface="微软雅黑" pitchFamily="34" charset="-122"/>
              </a:rPr>
              <a:t>的端口</a:t>
            </a:r>
            <a:endParaRPr kumimoji="1" lang="en-US" altLang="zh-CN" sz="1800" b="1" dirty="0">
              <a:latin typeface="微软雅黑" pitchFamily="34" charset="-122"/>
              <a:ea typeface="微软雅黑" pitchFamily="34" charset="-122"/>
            </a:endParaRPr>
          </a:p>
        </p:txBody>
      </p:sp>
      <p:sp>
        <p:nvSpPr>
          <p:cNvPr id="5" name="Rectangle 3"/>
          <p:cNvSpPr>
            <a:spLocks noChangeArrowheads="1"/>
          </p:cNvSpPr>
          <p:nvPr/>
        </p:nvSpPr>
        <p:spPr bwMode="auto">
          <a:xfrm>
            <a:off x="0" y="0"/>
            <a:ext cx="2195736" cy="584775"/>
          </a:xfrm>
          <a:prstGeom prst="rect">
            <a:avLst/>
          </a:prstGeom>
          <a:noFill/>
          <a:ln w="9525" algn="ctr">
            <a:noFill/>
            <a:miter lim="800000"/>
            <a:headEnd/>
            <a:tailEnd/>
          </a:ln>
        </p:spPr>
        <p:txBody>
          <a:bodyPr wrap="square">
            <a:spAutoFit/>
          </a:bodyPr>
          <a:lstStyle/>
          <a:p>
            <a:pPr>
              <a:spcBef>
                <a:spcPct val="0"/>
              </a:spcBef>
            </a:pPr>
            <a:r>
              <a:rPr lang="en-US" altLang="zh-CN" sz="3200" b="1" dirty="0" smtClean="0">
                <a:solidFill>
                  <a:srgbClr val="C00000"/>
                </a:solidFill>
                <a:latin typeface="微软雅黑" pitchFamily="34" charset="-122"/>
                <a:ea typeface="微软雅黑" pitchFamily="34" charset="-122"/>
                <a:cs typeface="+mj-cs"/>
              </a:rPr>
              <a:t>FAQ</a:t>
            </a:r>
            <a:endParaRPr lang="zh-CN" altLang="en-US" sz="3200" b="1" dirty="0">
              <a:solidFill>
                <a:srgbClr val="C00000"/>
              </a:solidFill>
              <a:latin typeface="微软雅黑" pitchFamily="34" charset="-122"/>
              <a:ea typeface="微软雅黑" pitchFamily="34" charset="-122"/>
              <a:cs typeface="+mj-cs"/>
            </a:endParaRPr>
          </a:p>
        </p:txBody>
      </p:sp>
      <p:sp>
        <p:nvSpPr>
          <p:cNvPr id="6" name="矩形 5"/>
          <p:cNvSpPr/>
          <p:nvPr/>
        </p:nvSpPr>
        <p:spPr>
          <a:xfrm>
            <a:off x="0" y="620688"/>
            <a:ext cx="9144000" cy="369332"/>
          </a:xfrm>
          <a:prstGeom prst="rect">
            <a:avLst/>
          </a:prstGeom>
          <a:solidFill>
            <a:schemeClr val="accent1">
              <a:lumMod val="75000"/>
            </a:schemeClr>
          </a:solidFill>
        </p:spPr>
        <p:txBody>
          <a:bodyPr wrap="square">
            <a:spAutoFit/>
          </a:bodyPr>
          <a:lstStyle/>
          <a:p>
            <a:pPr marL="342900" indent="-342900">
              <a:spcBef>
                <a:spcPct val="0"/>
              </a:spcBef>
              <a:buClrTx/>
              <a:buSzTx/>
            </a:pPr>
            <a:r>
              <a:rPr kumimoji="1" lang="en-US" altLang="zh-CN" b="1" dirty="0" smtClean="0">
                <a:solidFill>
                  <a:schemeClr val="bg1"/>
                </a:solidFill>
                <a:latin typeface="Arial" pitchFamily="34" charset="0"/>
                <a:ea typeface="楷体_GB2312" pitchFamily="49" charset="-122"/>
              </a:rPr>
              <a:t>Q</a:t>
            </a:r>
            <a:r>
              <a:rPr kumimoji="1" lang="zh-CN" altLang="en-US" b="1" dirty="0" smtClean="0">
                <a:solidFill>
                  <a:schemeClr val="bg1"/>
                </a:solidFill>
                <a:latin typeface="Arial" pitchFamily="34" charset="0"/>
                <a:ea typeface="楷体_GB2312" pitchFamily="49" charset="-122"/>
              </a:rPr>
              <a:t>：</a:t>
            </a:r>
            <a:r>
              <a:rPr kumimoji="1" lang="en-US" altLang="zh-CN" b="1" dirty="0" smtClean="0">
                <a:solidFill>
                  <a:schemeClr val="bg1"/>
                </a:solidFill>
                <a:latin typeface="Arial" pitchFamily="34" charset="0"/>
                <a:ea typeface="楷体_GB2312" pitchFamily="49" charset="-122"/>
              </a:rPr>
              <a:t>IRF3</a:t>
            </a:r>
            <a:r>
              <a:rPr kumimoji="1" lang="zh-CN" altLang="en-US" b="1" dirty="0" smtClean="0">
                <a:solidFill>
                  <a:schemeClr val="bg1"/>
                </a:solidFill>
                <a:latin typeface="Arial" pitchFamily="34" charset="0"/>
                <a:ea typeface="楷体_GB2312" pitchFamily="49" charset="-122"/>
              </a:rPr>
              <a:t>组网后，整个纵向融合支持的特性如何</a:t>
            </a:r>
            <a:endParaRPr kumimoji="1" lang="en-US" altLang="zh-CN" b="1" dirty="0">
              <a:solidFill>
                <a:schemeClr val="bg1"/>
              </a:solidFill>
              <a:latin typeface="Arial" pitchFamily="34" charset="0"/>
              <a:ea typeface="楷体_GB2312" pitchFamily="49" charset="-122"/>
            </a:endParaRPr>
          </a:p>
        </p:txBody>
      </p:sp>
      <p:sp>
        <p:nvSpPr>
          <p:cNvPr id="7" name="矩形 6"/>
          <p:cNvSpPr/>
          <p:nvPr/>
        </p:nvSpPr>
        <p:spPr>
          <a:xfrm>
            <a:off x="0" y="1052736"/>
            <a:ext cx="9144000" cy="923330"/>
          </a:xfrm>
          <a:prstGeom prst="rect">
            <a:avLst/>
          </a:prstGeom>
          <a:solidFill>
            <a:schemeClr val="bg1"/>
          </a:solidFill>
        </p:spPr>
        <p:txBody>
          <a:bodyPr wrap="square">
            <a:spAutoFit/>
          </a:bodyPr>
          <a:lstStyle/>
          <a:p>
            <a:pPr marL="342900" indent="-342900">
              <a:lnSpc>
                <a:spcPct val="150000"/>
              </a:lnSpc>
              <a:spcBef>
                <a:spcPct val="0"/>
              </a:spcBef>
              <a:buClrTx/>
              <a:buSzTx/>
            </a:pPr>
            <a:r>
              <a:rPr kumimoji="1" lang="en-US" altLang="zh-CN" b="1" dirty="0" smtClean="0">
                <a:latin typeface="微软雅黑" pitchFamily="34" charset="-122"/>
                <a:ea typeface="微软雅黑" pitchFamily="34" charset="-122"/>
              </a:rPr>
              <a:t>A</a:t>
            </a:r>
            <a:r>
              <a:rPr kumimoji="1" lang="zh-CN" altLang="en-US" b="1" dirty="0" smtClean="0">
                <a:latin typeface="微软雅黑" pitchFamily="34" charset="-122"/>
                <a:ea typeface="微软雅黑" pitchFamily="34" charset="-122"/>
              </a:rPr>
              <a:t>：</a:t>
            </a:r>
            <a:r>
              <a:rPr kumimoji="1" lang="en-US" altLang="zh-CN" b="1" dirty="0" smtClean="0">
                <a:latin typeface="微软雅黑" pitchFamily="34" charset="-122"/>
                <a:ea typeface="微软雅黑" pitchFamily="34" charset="-122"/>
              </a:rPr>
              <a:t>IRF3</a:t>
            </a:r>
            <a:r>
              <a:rPr kumimoji="1" lang="zh-CN" altLang="en-US" b="1" dirty="0" smtClean="0">
                <a:latin typeface="微软雅黑" pitchFamily="34" charset="-122"/>
                <a:ea typeface="微软雅黑" pitchFamily="34" charset="-122"/>
              </a:rPr>
              <a:t>支持的特性主要由</a:t>
            </a:r>
            <a:r>
              <a:rPr kumimoji="1" lang="en-US" altLang="zh-CN" b="1" dirty="0" smtClean="0">
                <a:latin typeface="微软雅黑" pitchFamily="34" charset="-122"/>
                <a:ea typeface="微软雅黑" pitchFamily="34" charset="-122"/>
              </a:rPr>
              <a:t>CB</a:t>
            </a:r>
            <a:r>
              <a:rPr kumimoji="1" lang="zh-CN" altLang="en-US" b="1" dirty="0" smtClean="0">
                <a:latin typeface="微软雅黑" pitchFamily="34" charset="-122"/>
                <a:ea typeface="微软雅黑" pitchFamily="34" charset="-122"/>
              </a:rPr>
              <a:t>决定，但是从</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的</a:t>
            </a:r>
            <a:r>
              <a:rPr kumimoji="1" lang="en-US" altLang="zh-CN" b="1" dirty="0" smtClean="0">
                <a:latin typeface="微软雅黑" pitchFamily="34" charset="-122"/>
                <a:ea typeface="微软雅黑" pitchFamily="34" charset="-122"/>
              </a:rPr>
              <a:t>UNI</a:t>
            </a:r>
            <a:r>
              <a:rPr kumimoji="1" lang="zh-CN" altLang="en-US" b="1" dirty="0" smtClean="0">
                <a:latin typeface="微软雅黑" pitchFamily="34" charset="-122"/>
                <a:ea typeface="微软雅黑" pitchFamily="34" charset="-122"/>
              </a:rPr>
              <a:t>角度，一些特性是不支持的，例如</a:t>
            </a:r>
            <a:r>
              <a:rPr kumimoji="1" lang="en-US" altLang="zh-CN" b="1" dirty="0" smtClean="0">
                <a:latin typeface="微软雅黑" pitchFamily="34" charset="-122"/>
                <a:ea typeface="微软雅黑" pitchFamily="34" charset="-122"/>
              </a:rPr>
              <a:t>MPLS-L2VPN</a:t>
            </a:r>
            <a:r>
              <a:rPr kumimoji="1" lang="zh-CN" altLang="en-US" b="1" dirty="0" smtClean="0">
                <a:latin typeface="微软雅黑" pitchFamily="34" charset="-122"/>
                <a:ea typeface="微软雅黑" pitchFamily="34" charset="-122"/>
              </a:rPr>
              <a:t>等</a:t>
            </a:r>
            <a:endParaRPr kumimoji="1" lang="en-US" altLang="zh-CN" b="1" dirty="0">
              <a:latin typeface="微软雅黑" pitchFamily="34" charset="-122"/>
              <a:ea typeface="微软雅黑" pitchFamily="34" charset="-122"/>
            </a:endParaRPr>
          </a:p>
        </p:txBody>
      </p:sp>
      <p:sp>
        <p:nvSpPr>
          <p:cNvPr id="8" name="矩形 7"/>
          <p:cNvSpPr/>
          <p:nvPr/>
        </p:nvSpPr>
        <p:spPr>
          <a:xfrm>
            <a:off x="0" y="1988840"/>
            <a:ext cx="9144000" cy="369332"/>
          </a:xfrm>
          <a:prstGeom prst="rect">
            <a:avLst/>
          </a:prstGeom>
          <a:solidFill>
            <a:schemeClr val="accent1">
              <a:lumMod val="75000"/>
            </a:schemeClr>
          </a:solidFill>
        </p:spPr>
        <p:txBody>
          <a:bodyPr wrap="square">
            <a:spAutoFit/>
          </a:bodyPr>
          <a:lstStyle/>
          <a:p>
            <a:pPr marL="342900" indent="-342900">
              <a:spcBef>
                <a:spcPct val="0"/>
              </a:spcBef>
              <a:buClrTx/>
              <a:buSzTx/>
            </a:pPr>
            <a:r>
              <a:rPr kumimoji="1" lang="en-US" altLang="zh-CN" b="1" dirty="0" smtClean="0">
                <a:solidFill>
                  <a:schemeClr val="bg1"/>
                </a:solidFill>
                <a:latin typeface="Arial" pitchFamily="34" charset="0"/>
                <a:ea typeface="楷体_GB2312" pitchFamily="49" charset="-122"/>
              </a:rPr>
              <a:t>Q</a:t>
            </a:r>
            <a:r>
              <a:rPr kumimoji="1" lang="zh-CN" altLang="en-US" b="1" dirty="0" smtClean="0">
                <a:solidFill>
                  <a:schemeClr val="bg1"/>
                </a:solidFill>
                <a:latin typeface="Arial" pitchFamily="34" charset="0"/>
                <a:ea typeface="楷体_GB2312" pitchFamily="49" charset="-122"/>
              </a:rPr>
              <a:t>：</a:t>
            </a:r>
            <a:r>
              <a:rPr kumimoji="1" lang="en-US" altLang="zh-CN" b="1" dirty="0" smtClean="0">
                <a:solidFill>
                  <a:schemeClr val="bg1"/>
                </a:solidFill>
                <a:latin typeface="Arial" pitchFamily="34" charset="0"/>
                <a:ea typeface="楷体_GB2312" pitchFamily="49" charset="-122"/>
              </a:rPr>
              <a:t>IRF3</a:t>
            </a:r>
            <a:r>
              <a:rPr kumimoji="1" lang="zh-CN" altLang="en-US" b="1" dirty="0" smtClean="0">
                <a:solidFill>
                  <a:schemeClr val="bg1"/>
                </a:solidFill>
                <a:latin typeface="Arial" pitchFamily="34" charset="0"/>
                <a:ea typeface="楷体_GB2312" pitchFamily="49" charset="-122"/>
              </a:rPr>
              <a:t>组网后，</a:t>
            </a:r>
            <a:r>
              <a:rPr kumimoji="1" lang="en-US" altLang="zh-CN" b="1" dirty="0" smtClean="0">
                <a:solidFill>
                  <a:schemeClr val="bg1"/>
                </a:solidFill>
                <a:latin typeface="Arial" pitchFamily="34" charset="0"/>
                <a:ea typeface="楷体_GB2312" pitchFamily="49" charset="-122"/>
              </a:rPr>
              <a:t>802.1x</a:t>
            </a:r>
            <a:r>
              <a:rPr kumimoji="1" lang="zh-CN" altLang="en-US" b="1" dirty="0" smtClean="0">
                <a:solidFill>
                  <a:schemeClr val="bg1"/>
                </a:solidFill>
                <a:latin typeface="Arial" pitchFamily="34" charset="0"/>
                <a:ea typeface="楷体_GB2312" pitchFamily="49" charset="-122"/>
              </a:rPr>
              <a:t>等安全控制是在</a:t>
            </a:r>
            <a:r>
              <a:rPr kumimoji="1" lang="en-US" altLang="zh-CN" b="1" dirty="0" smtClean="0">
                <a:solidFill>
                  <a:schemeClr val="bg1"/>
                </a:solidFill>
                <a:latin typeface="Arial" pitchFamily="34" charset="0"/>
                <a:ea typeface="楷体_GB2312" pitchFamily="49" charset="-122"/>
              </a:rPr>
              <a:t>PE</a:t>
            </a:r>
            <a:r>
              <a:rPr kumimoji="1" lang="zh-CN" altLang="en-US" b="1" dirty="0" smtClean="0">
                <a:solidFill>
                  <a:schemeClr val="bg1"/>
                </a:solidFill>
                <a:latin typeface="Arial" pitchFamily="34" charset="0"/>
                <a:ea typeface="楷体_GB2312" pitchFamily="49" charset="-122"/>
              </a:rPr>
              <a:t>还是</a:t>
            </a:r>
            <a:r>
              <a:rPr kumimoji="1" lang="en-US" altLang="zh-CN" b="1" dirty="0" smtClean="0">
                <a:solidFill>
                  <a:schemeClr val="bg1"/>
                </a:solidFill>
                <a:latin typeface="Arial" pitchFamily="34" charset="0"/>
                <a:ea typeface="楷体_GB2312" pitchFamily="49" charset="-122"/>
              </a:rPr>
              <a:t>CB</a:t>
            </a:r>
            <a:endParaRPr kumimoji="1" lang="en-US" altLang="zh-CN" b="1" dirty="0">
              <a:solidFill>
                <a:schemeClr val="bg1"/>
              </a:solidFill>
              <a:latin typeface="Arial" pitchFamily="34" charset="0"/>
              <a:ea typeface="楷体_GB2312" pitchFamily="49" charset="-122"/>
            </a:endParaRPr>
          </a:p>
        </p:txBody>
      </p:sp>
      <p:sp>
        <p:nvSpPr>
          <p:cNvPr id="9" name="矩形 8"/>
          <p:cNvSpPr/>
          <p:nvPr/>
        </p:nvSpPr>
        <p:spPr>
          <a:xfrm>
            <a:off x="0" y="2492896"/>
            <a:ext cx="9144000" cy="369332"/>
          </a:xfrm>
          <a:prstGeom prst="rect">
            <a:avLst/>
          </a:prstGeom>
        </p:spPr>
        <p:txBody>
          <a:bodyPr wrap="square">
            <a:spAutoFit/>
          </a:bodyPr>
          <a:lstStyle/>
          <a:p>
            <a:pPr marL="342900" indent="-342900">
              <a:spcBef>
                <a:spcPct val="0"/>
              </a:spcBef>
              <a:buClrTx/>
              <a:buSzTx/>
            </a:pPr>
            <a:r>
              <a:rPr kumimoji="1" lang="en-US" altLang="zh-CN" b="1" dirty="0" smtClean="0">
                <a:latin typeface="微软雅黑" pitchFamily="34" charset="-122"/>
                <a:ea typeface="微软雅黑" pitchFamily="34" charset="-122"/>
              </a:rPr>
              <a:t>A</a:t>
            </a:r>
            <a:r>
              <a:rPr kumimoji="1" lang="zh-CN" altLang="en-US" b="1" dirty="0" smtClean="0">
                <a:latin typeface="微软雅黑" pitchFamily="34" charset="-122"/>
                <a:ea typeface="微软雅黑" pitchFamily="34" charset="-122"/>
              </a:rPr>
              <a:t>：同框式分布式接口板。安全控制在</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完成。</a:t>
            </a:r>
            <a:endParaRPr kumimoji="1" lang="en-US" altLang="zh-CN" b="1" dirty="0">
              <a:latin typeface="微软雅黑" pitchFamily="34" charset="-122"/>
              <a:ea typeface="微软雅黑" pitchFamily="34" charset="-122"/>
            </a:endParaRPr>
          </a:p>
        </p:txBody>
      </p:sp>
      <p:sp>
        <p:nvSpPr>
          <p:cNvPr id="10" name="矩形 9"/>
          <p:cNvSpPr/>
          <p:nvPr/>
        </p:nvSpPr>
        <p:spPr>
          <a:xfrm>
            <a:off x="0" y="3068960"/>
            <a:ext cx="9144000" cy="369332"/>
          </a:xfrm>
          <a:prstGeom prst="rect">
            <a:avLst/>
          </a:prstGeom>
          <a:solidFill>
            <a:schemeClr val="accent1">
              <a:lumMod val="75000"/>
            </a:schemeClr>
          </a:solidFill>
        </p:spPr>
        <p:txBody>
          <a:bodyPr wrap="square">
            <a:spAutoFit/>
          </a:bodyPr>
          <a:lstStyle/>
          <a:p>
            <a:pPr marL="342900" indent="-342900">
              <a:spcBef>
                <a:spcPct val="0"/>
              </a:spcBef>
              <a:buClrTx/>
              <a:buSzTx/>
            </a:pPr>
            <a:r>
              <a:rPr kumimoji="1" lang="en-US" altLang="zh-CN" b="1" dirty="0" smtClean="0">
                <a:solidFill>
                  <a:schemeClr val="bg1"/>
                </a:solidFill>
                <a:latin typeface="Arial" pitchFamily="34" charset="0"/>
                <a:ea typeface="楷体_GB2312" pitchFamily="49" charset="-122"/>
              </a:rPr>
              <a:t>Q</a:t>
            </a:r>
            <a:r>
              <a:rPr kumimoji="1" lang="zh-CN" altLang="en-US" b="1" dirty="0" smtClean="0">
                <a:solidFill>
                  <a:schemeClr val="bg1"/>
                </a:solidFill>
                <a:latin typeface="Arial" pitchFamily="34" charset="0"/>
                <a:ea typeface="楷体_GB2312" pitchFamily="49" charset="-122"/>
              </a:rPr>
              <a:t>：</a:t>
            </a:r>
            <a:r>
              <a:rPr kumimoji="1" lang="en-US" altLang="zh-CN" b="1" dirty="0" smtClean="0">
                <a:solidFill>
                  <a:schemeClr val="bg1"/>
                </a:solidFill>
                <a:latin typeface="Arial" pitchFamily="34" charset="0"/>
                <a:ea typeface="楷体_GB2312" pitchFamily="49" charset="-122"/>
              </a:rPr>
              <a:t>IRF3</a:t>
            </a:r>
            <a:r>
              <a:rPr kumimoji="1" lang="zh-CN" altLang="en-US" b="1" dirty="0" smtClean="0">
                <a:solidFill>
                  <a:schemeClr val="bg1"/>
                </a:solidFill>
                <a:latin typeface="Arial" pitchFamily="34" charset="0"/>
                <a:ea typeface="楷体_GB2312" pitchFamily="49" charset="-122"/>
              </a:rPr>
              <a:t>中，是否可对</a:t>
            </a:r>
            <a:r>
              <a:rPr kumimoji="1" lang="en-US" altLang="zh-CN" b="1" dirty="0" smtClean="0">
                <a:solidFill>
                  <a:schemeClr val="bg1"/>
                </a:solidFill>
                <a:latin typeface="Arial" pitchFamily="34" charset="0"/>
                <a:ea typeface="楷体_GB2312" pitchFamily="49" charset="-122"/>
              </a:rPr>
              <a:t>PE</a:t>
            </a:r>
            <a:r>
              <a:rPr kumimoji="1" lang="zh-CN" altLang="en-US" b="1" dirty="0" smtClean="0">
                <a:solidFill>
                  <a:schemeClr val="bg1"/>
                </a:solidFill>
                <a:latin typeface="Arial" pitchFamily="34" charset="0"/>
                <a:ea typeface="楷体_GB2312" pitchFamily="49" charset="-122"/>
              </a:rPr>
              <a:t>的流量镜像或者重定向</a:t>
            </a:r>
            <a:endParaRPr kumimoji="1" lang="en-US" altLang="zh-CN" b="1" dirty="0">
              <a:solidFill>
                <a:schemeClr val="bg1"/>
              </a:solidFill>
              <a:latin typeface="Arial" pitchFamily="34" charset="0"/>
              <a:ea typeface="楷体_GB2312" pitchFamily="49" charset="-122"/>
            </a:endParaRPr>
          </a:p>
        </p:txBody>
      </p:sp>
      <p:sp>
        <p:nvSpPr>
          <p:cNvPr id="11" name="Text Box 9"/>
          <p:cNvSpPr txBox="1">
            <a:spLocks noChangeArrowheads="1"/>
          </p:cNvSpPr>
          <p:nvPr/>
        </p:nvSpPr>
        <p:spPr bwMode="auto">
          <a:xfrm>
            <a:off x="35496" y="5445224"/>
            <a:ext cx="9144000" cy="923330"/>
          </a:xfrm>
          <a:prstGeom prst="rect">
            <a:avLst/>
          </a:prstGeom>
          <a:noFill/>
          <a:ln w="9525" algn="ctr">
            <a:noFill/>
            <a:miter lim="800000"/>
            <a:headEnd/>
            <a:tailEnd/>
          </a:ln>
        </p:spPr>
        <p:txBody>
          <a:bodyPr wrap="square">
            <a:spAutoFit/>
          </a:bodyPr>
          <a:lstStyle/>
          <a:p>
            <a:pPr>
              <a:lnSpc>
                <a:spcPct val="150000"/>
              </a:lnSpc>
            </a:pPr>
            <a:r>
              <a:rPr kumimoji="1" lang="en-US" altLang="zh-CN" b="1" dirty="0" smtClean="0">
                <a:latin typeface="微软雅黑" pitchFamily="34" charset="-122"/>
                <a:ea typeface="微软雅黑" pitchFamily="34" charset="-122"/>
              </a:rPr>
              <a:t>A</a:t>
            </a:r>
            <a:r>
              <a:rPr kumimoji="1" lang="zh-CN" altLang="en-US" b="1" dirty="0" smtClean="0">
                <a:latin typeface="微软雅黑" pitchFamily="34" charset="-122"/>
                <a:ea typeface="微软雅黑" pitchFamily="34" charset="-122"/>
              </a:rPr>
              <a:t>：</a:t>
            </a:r>
            <a:r>
              <a:rPr kumimoji="1" lang="en-US" altLang="zh-CN" b="1" dirty="0" smtClean="0">
                <a:latin typeface="微软雅黑" pitchFamily="34" charset="-122"/>
                <a:ea typeface="微软雅黑" pitchFamily="34" charset="-122"/>
              </a:rPr>
              <a:t>CB</a:t>
            </a:r>
            <a:r>
              <a:rPr kumimoji="1" lang="zh-CN" altLang="en-US" b="1" dirty="0" smtClean="0">
                <a:latin typeface="微软雅黑" pitchFamily="34" charset="-122"/>
                <a:ea typeface="微软雅黑" pitchFamily="34" charset="-122"/>
              </a:rPr>
              <a:t>横堆后，可纵堆，</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上行可跨同一</a:t>
            </a:r>
            <a:r>
              <a:rPr kumimoji="1" lang="en-US" altLang="zh-CN" b="1" dirty="0" smtClean="0">
                <a:latin typeface="微软雅黑" pitchFamily="34" charset="-122"/>
                <a:ea typeface="微软雅黑" pitchFamily="34" charset="-122"/>
              </a:rPr>
              <a:t>IRF2</a:t>
            </a:r>
            <a:r>
              <a:rPr kumimoji="1" lang="zh-CN" altLang="en-US" b="1" dirty="0" smtClean="0">
                <a:latin typeface="微软雅黑" pitchFamily="34" charset="-122"/>
                <a:ea typeface="微软雅黑" pitchFamily="34" charset="-122"/>
              </a:rPr>
              <a:t>系统的不同</a:t>
            </a:r>
            <a:r>
              <a:rPr kumimoji="1" lang="en-US" altLang="zh-CN" b="1" dirty="0" smtClean="0">
                <a:latin typeface="微软雅黑" pitchFamily="34" charset="-122"/>
                <a:ea typeface="微软雅黑" pitchFamily="34" charset="-122"/>
              </a:rPr>
              <a:t>UNIT</a:t>
            </a:r>
            <a:r>
              <a:rPr kumimoji="1" lang="zh-CN" altLang="en-US" b="1" dirty="0" smtClean="0">
                <a:latin typeface="微软雅黑" pitchFamily="34" charset="-122"/>
                <a:ea typeface="微软雅黑" pitchFamily="34" charset="-122"/>
              </a:rPr>
              <a:t>（即</a:t>
            </a:r>
            <a:r>
              <a:rPr kumimoji="1" lang="en-US" altLang="zh-CN" b="1" dirty="0" smtClean="0">
                <a:latin typeface="微软雅黑" pitchFamily="34" charset="-122"/>
                <a:ea typeface="微软雅黑" pitchFamily="34" charset="-122"/>
              </a:rPr>
              <a:t>CB</a:t>
            </a:r>
            <a:r>
              <a:rPr kumimoji="1" lang="zh-CN" altLang="en-US" b="1" dirty="0" smtClean="0">
                <a:latin typeface="微软雅黑" pitchFamily="34" charset="-122"/>
                <a:ea typeface="微软雅黑" pitchFamily="34" charset="-122"/>
              </a:rPr>
              <a:t>）。</a:t>
            </a:r>
          </a:p>
          <a:p>
            <a:pPr>
              <a:lnSpc>
                <a:spcPct val="150000"/>
              </a:lnSpc>
            </a:pPr>
            <a:r>
              <a:rPr kumimoji="1" lang="zh-CN" altLang="en-US" b="1" dirty="0" smtClean="0">
                <a:latin typeface="微软雅黑" pitchFamily="34" charset="-122"/>
                <a:ea typeface="微软雅黑" pitchFamily="34" charset="-122"/>
              </a:rPr>
              <a:t>           但</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间不能再横堆。</a:t>
            </a:r>
          </a:p>
        </p:txBody>
      </p:sp>
      <p:sp>
        <p:nvSpPr>
          <p:cNvPr id="12" name="矩形 11"/>
          <p:cNvSpPr/>
          <p:nvPr/>
        </p:nvSpPr>
        <p:spPr>
          <a:xfrm>
            <a:off x="-36512" y="4509120"/>
            <a:ext cx="9144000" cy="869533"/>
          </a:xfrm>
          <a:prstGeom prst="rect">
            <a:avLst/>
          </a:prstGeom>
          <a:solidFill>
            <a:schemeClr val="accent1">
              <a:lumMod val="75000"/>
            </a:schemeClr>
          </a:solidFill>
        </p:spPr>
        <p:txBody>
          <a:bodyPr wrap="square">
            <a:spAutoFit/>
          </a:bodyPr>
          <a:lstStyle/>
          <a:p>
            <a:pPr marL="342900" indent="-342900">
              <a:lnSpc>
                <a:spcPct val="150000"/>
              </a:lnSpc>
              <a:spcBef>
                <a:spcPct val="0"/>
              </a:spcBef>
              <a:buClrTx/>
              <a:buSzTx/>
            </a:pPr>
            <a:r>
              <a:rPr kumimoji="1" lang="en-US" altLang="zh-CN" b="1" dirty="0" smtClean="0">
                <a:solidFill>
                  <a:schemeClr val="bg1"/>
                </a:solidFill>
                <a:latin typeface="Arial" pitchFamily="34" charset="0"/>
                <a:ea typeface="楷体_GB2312" pitchFamily="49" charset="-122"/>
              </a:rPr>
              <a:t>Q</a:t>
            </a:r>
            <a:r>
              <a:rPr kumimoji="1" lang="zh-CN" altLang="en-US" b="1" dirty="0" smtClean="0">
                <a:solidFill>
                  <a:schemeClr val="bg1"/>
                </a:solidFill>
                <a:latin typeface="Arial" pitchFamily="34" charset="0"/>
                <a:ea typeface="楷体_GB2312" pitchFamily="49" charset="-122"/>
              </a:rPr>
              <a:t>：</a:t>
            </a:r>
            <a:r>
              <a:rPr kumimoji="1" lang="en-US" altLang="zh-CN" b="1" dirty="0" smtClean="0">
                <a:solidFill>
                  <a:schemeClr val="bg1"/>
                </a:solidFill>
                <a:latin typeface="Arial" pitchFamily="34" charset="0"/>
                <a:ea typeface="楷体_GB2312" pitchFamily="49" charset="-122"/>
              </a:rPr>
              <a:t> CB</a:t>
            </a:r>
            <a:r>
              <a:rPr kumimoji="1" lang="zh-CN" altLang="en-US" b="1" dirty="0" smtClean="0">
                <a:solidFill>
                  <a:schemeClr val="bg1"/>
                </a:solidFill>
                <a:latin typeface="Arial" pitchFamily="34" charset="0"/>
                <a:ea typeface="楷体_GB2312" pitchFamily="49" charset="-122"/>
              </a:rPr>
              <a:t>端</a:t>
            </a:r>
            <a:r>
              <a:rPr kumimoji="1" lang="en-US" altLang="zh-CN" b="1" dirty="0" smtClean="0">
                <a:solidFill>
                  <a:schemeClr val="bg1"/>
                </a:solidFill>
                <a:latin typeface="Arial" pitchFamily="34" charset="0"/>
                <a:ea typeface="楷体_GB2312" pitchFamily="49" charset="-122"/>
              </a:rPr>
              <a:t>S58V2</a:t>
            </a:r>
            <a:r>
              <a:rPr kumimoji="1" lang="zh-CN" altLang="en-US" b="1" dirty="0" smtClean="0">
                <a:solidFill>
                  <a:schemeClr val="bg1"/>
                </a:solidFill>
                <a:latin typeface="Arial" pitchFamily="34" charset="0"/>
                <a:ea typeface="楷体_GB2312" pitchFamily="49" charset="-122"/>
              </a:rPr>
              <a:t>通过</a:t>
            </a:r>
            <a:r>
              <a:rPr kumimoji="1" lang="en-US" altLang="zh-CN" b="1" dirty="0" smtClean="0">
                <a:solidFill>
                  <a:schemeClr val="bg1"/>
                </a:solidFill>
                <a:latin typeface="Arial" pitchFamily="34" charset="0"/>
                <a:ea typeface="楷体_GB2312" pitchFamily="49" charset="-122"/>
              </a:rPr>
              <a:t>IRF2</a:t>
            </a:r>
            <a:r>
              <a:rPr kumimoji="1" lang="zh-CN" altLang="en-US" b="1" dirty="0" smtClean="0">
                <a:solidFill>
                  <a:schemeClr val="bg1"/>
                </a:solidFill>
                <a:latin typeface="Arial" pitchFamily="34" charset="0"/>
                <a:ea typeface="楷体_GB2312" pitchFamily="49" charset="-122"/>
              </a:rPr>
              <a:t>横向虚拟化后，逻辑</a:t>
            </a:r>
            <a:r>
              <a:rPr kumimoji="1" lang="en-US" altLang="zh-CN" b="1" dirty="0" smtClean="0">
                <a:solidFill>
                  <a:schemeClr val="bg1"/>
                </a:solidFill>
                <a:latin typeface="Arial" pitchFamily="34" charset="0"/>
                <a:ea typeface="楷体_GB2312" pitchFamily="49" charset="-122"/>
              </a:rPr>
              <a:t>Fabric</a:t>
            </a:r>
            <a:r>
              <a:rPr kumimoji="1" lang="zh-CN" altLang="en-US" b="1" dirty="0" smtClean="0">
                <a:solidFill>
                  <a:schemeClr val="bg1"/>
                </a:solidFill>
                <a:latin typeface="Arial" pitchFamily="34" charset="0"/>
                <a:ea typeface="楷体_GB2312" pitchFamily="49" charset="-122"/>
              </a:rPr>
              <a:t>单元能不能再工作在纵向模式，</a:t>
            </a:r>
            <a:r>
              <a:rPr kumimoji="1" lang="en-US" altLang="zh-CN" b="1" dirty="0" smtClean="0">
                <a:solidFill>
                  <a:schemeClr val="bg1"/>
                </a:solidFill>
                <a:latin typeface="Arial" pitchFamily="34" charset="0"/>
                <a:ea typeface="楷体_GB2312" pitchFamily="49" charset="-122"/>
              </a:rPr>
              <a:t>PE</a:t>
            </a:r>
            <a:r>
              <a:rPr kumimoji="1" lang="zh-CN" altLang="en-US" b="1" dirty="0" smtClean="0">
                <a:solidFill>
                  <a:schemeClr val="bg1"/>
                </a:solidFill>
                <a:latin typeface="Arial" pitchFamily="34" charset="0"/>
                <a:ea typeface="楷体_GB2312" pitchFamily="49" charset="-122"/>
              </a:rPr>
              <a:t>端的</a:t>
            </a:r>
            <a:r>
              <a:rPr kumimoji="1" lang="en-US" altLang="zh-CN" b="1" dirty="0" smtClean="0">
                <a:solidFill>
                  <a:schemeClr val="bg1"/>
                </a:solidFill>
                <a:latin typeface="Arial" pitchFamily="34" charset="0"/>
                <a:ea typeface="楷体_GB2312" pitchFamily="49" charset="-122"/>
              </a:rPr>
              <a:t>51HI</a:t>
            </a:r>
            <a:r>
              <a:rPr kumimoji="1" lang="zh-CN" altLang="en-US" b="1" dirty="0" smtClean="0">
                <a:solidFill>
                  <a:schemeClr val="bg1"/>
                </a:solidFill>
                <a:latin typeface="Arial" pitchFamily="34" charset="0"/>
                <a:ea typeface="楷体_GB2312" pitchFamily="49" charset="-122"/>
              </a:rPr>
              <a:t>呢？ 组网上有没有额外的限制？</a:t>
            </a:r>
            <a:endParaRPr kumimoji="1" lang="en-US" altLang="zh-CN" b="1" dirty="0">
              <a:solidFill>
                <a:schemeClr val="bg1"/>
              </a:solidFill>
              <a:latin typeface="Arial" pitchFamily="34" charset="0"/>
              <a:ea typeface="楷体_GB2312" pitchFamily="49" charset="-122"/>
            </a:endParaRPr>
          </a:p>
        </p:txBody>
      </p:sp>
    </p:spTree>
    <p:extLst>
      <p:ext uri="{BB962C8B-B14F-4D97-AF65-F5344CB8AC3E}">
        <p14:creationId xmlns:p14="http://schemas.microsoft.com/office/powerpoint/2010/main" val="351894977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0"/>
            <a:ext cx="2195736" cy="584775"/>
          </a:xfrm>
          <a:prstGeom prst="rect">
            <a:avLst/>
          </a:prstGeom>
          <a:noFill/>
          <a:ln w="9525" algn="ctr">
            <a:noFill/>
            <a:miter lim="800000"/>
            <a:headEnd/>
            <a:tailEnd/>
          </a:ln>
        </p:spPr>
        <p:txBody>
          <a:bodyPr wrap="square">
            <a:spAutoFit/>
          </a:bodyPr>
          <a:lstStyle/>
          <a:p>
            <a:pPr>
              <a:spcBef>
                <a:spcPct val="0"/>
              </a:spcBef>
            </a:pPr>
            <a:r>
              <a:rPr lang="en-US" altLang="zh-CN" sz="3200" b="1" dirty="0" smtClean="0">
                <a:solidFill>
                  <a:srgbClr val="C00000"/>
                </a:solidFill>
                <a:latin typeface="微软雅黑" pitchFamily="34" charset="-122"/>
                <a:ea typeface="微软雅黑" pitchFamily="34" charset="-122"/>
                <a:cs typeface="+mj-cs"/>
              </a:rPr>
              <a:t>FAQ</a:t>
            </a:r>
            <a:endParaRPr lang="zh-CN" altLang="en-US" sz="3200" b="1" dirty="0">
              <a:solidFill>
                <a:srgbClr val="C00000"/>
              </a:solidFill>
              <a:latin typeface="微软雅黑" pitchFamily="34" charset="-122"/>
              <a:ea typeface="微软雅黑" pitchFamily="34" charset="-122"/>
              <a:cs typeface="+mj-cs"/>
            </a:endParaRPr>
          </a:p>
        </p:txBody>
      </p:sp>
      <p:sp>
        <p:nvSpPr>
          <p:cNvPr id="6" name="矩形 5"/>
          <p:cNvSpPr/>
          <p:nvPr/>
        </p:nvSpPr>
        <p:spPr>
          <a:xfrm>
            <a:off x="0" y="836712"/>
            <a:ext cx="9144000" cy="369332"/>
          </a:xfrm>
          <a:prstGeom prst="rect">
            <a:avLst/>
          </a:prstGeom>
          <a:solidFill>
            <a:schemeClr val="accent1">
              <a:lumMod val="75000"/>
            </a:schemeClr>
          </a:solidFill>
        </p:spPr>
        <p:txBody>
          <a:bodyPr wrap="square">
            <a:spAutoFit/>
          </a:bodyPr>
          <a:lstStyle/>
          <a:p>
            <a:pPr marL="342900" indent="-342900">
              <a:spcBef>
                <a:spcPct val="0"/>
              </a:spcBef>
              <a:buClrTx/>
              <a:buSzTx/>
              <a:defRPr/>
            </a:pPr>
            <a:r>
              <a:rPr kumimoji="1" lang="en-US" altLang="zh-CN" b="1" dirty="0" smtClean="0">
                <a:solidFill>
                  <a:schemeClr val="bg1"/>
                </a:solidFill>
                <a:latin typeface="Arial" pitchFamily="34" charset="0"/>
                <a:ea typeface="楷体_GB2312" pitchFamily="49" charset="-122"/>
              </a:rPr>
              <a:t>Q</a:t>
            </a:r>
            <a:r>
              <a:rPr kumimoji="1" lang="zh-CN" altLang="en-US" b="1" dirty="0" smtClean="0">
                <a:solidFill>
                  <a:schemeClr val="bg1"/>
                </a:solidFill>
                <a:latin typeface="Arial" pitchFamily="34" charset="0"/>
                <a:ea typeface="楷体_GB2312" pitchFamily="49" charset="-122"/>
              </a:rPr>
              <a:t>：</a:t>
            </a:r>
            <a:r>
              <a:rPr kumimoji="1" lang="en-US" altLang="zh-CN" b="1" dirty="0" smtClean="0">
                <a:solidFill>
                  <a:schemeClr val="bg1"/>
                </a:solidFill>
                <a:latin typeface="Arial" pitchFamily="34" charset="0"/>
                <a:ea typeface="楷体_GB2312" pitchFamily="49" charset="-122"/>
              </a:rPr>
              <a:t>IRF3</a:t>
            </a:r>
            <a:r>
              <a:rPr kumimoji="1" lang="zh-CN" altLang="en-US" b="1" dirty="0" smtClean="0">
                <a:solidFill>
                  <a:schemeClr val="bg1"/>
                </a:solidFill>
                <a:latin typeface="Arial" pitchFamily="34" charset="0"/>
                <a:ea typeface="楷体_GB2312" pitchFamily="49" charset="-122"/>
              </a:rPr>
              <a:t>组网后，跨</a:t>
            </a:r>
            <a:r>
              <a:rPr kumimoji="1" lang="en-US" altLang="zh-CN" b="1" dirty="0" smtClean="0">
                <a:solidFill>
                  <a:schemeClr val="bg1"/>
                </a:solidFill>
                <a:latin typeface="Arial" pitchFamily="34" charset="0"/>
                <a:ea typeface="楷体_GB2312" pitchFamily="49" charset="-122"/>
              </a:rPr>
              <a:t>PE</a:t>
            </a:r>
            <a:r>
              <a:rPr kumimoji="1" lang="zh-CN" altLang="en-US" b="1" dirty="0" smtClean="0">
                <a:solidFill>
                  <a:schemeClr val="bg1"/>
                </a:solidFill>
                <a:latin typeface="Arial" pitchFamily="34" charset="0"/>
                <a:ea typeface="楷体_GB2312" pitchFamily="49" charset="-122"/>
              </a:rPr>
              <a:t>的聚合是否有限制</a:t>
            </a:r>
            <a:endParaRPr kumimoji="1" lang="en-US" altLang="zh-CN" b="1" dirty="0" smtClean="0">
              <a:solidFill>
                <a:schemeClr val="bg1"/>
              </a:solidFill>
              <a:latin typeface="Arial" pitchFamily="34" charset="0"/>
              <a:ea typeface="楷体_GB2312" pitchFamily="49" charset="-122"/>
            </a:endParaRPr>
          </a:p>
        </p:txBody>
      </p:sp>
      <p:sp>
        <p:nvSpPr>
          <p:cNvPr id="7" name="矩形 6"/>
          <p:cNvSpPr/>
          <p:nvPr/>
        </p:nvSpPr>
        <p:spPr>
          <a:xfrm>
            <a:off x="0" y="1412776"/>
            <a:ext cx="9144000" cy="369332"/>
          </a:xfrm>
          <a:prstGeom prst="rect">
            <a:avLst/>
          </a:prstGeom>
        </p:spPr>
        <p:txBody>
          <a:bodyPr wrap="square">
            <a:spAutoFit/>
          </a:bodyPr>
          <a:lstStyle/>
          <a:p>
            <a:pPr marL="342900" indent="-342900">
              <a:spcBef>
                <a:spcPct val="0"/>
              </a:spcBef>
              <a:buClrTx/>
              <a:buSzTx/>
              <a:defRPr/>
            </a:pPr>
            <a:r>
              <a:rPr kumimoji="1" lang="en-US" altLang="zh-CN" b="1" dirty="0" smtClean="0">
                <a:latin typeface="微软雅黑" pitchFamily="34" charset="-122"/>
                <a:ea typeface="微软雅黑" pitchFamily="34" charset="-122"/>
              </a:rPr>
              <a:t>A</a:t>
            </a:r>
            <a:r>
              <a:rPr kumimoji="1" lang="zh-CN" altLang="en-US" b="1" dirty="0" smtClean="0">
                <a:latin typeface="微软雅黑" pitchFamily="34" charset="-122"/>
                <a:ea typeface="微软雅黑" pitchFamily="34" charset="-122"/>
              </a:rPr>
              <a:t>：跨</a:t>
            </a:r>
            <a:r>
              <a:rPr kumimoji="1" lang="en-US" altLang="zh-CN" b="1" dirty="0" smtClean="0">
                <a:latin typeface="微软雅黑" pitchFamily="34" charset="-122"/>
                <a:ea typeface="微软雅黑" pitchFamily="34" charset="-122"/>
              </a:rPr>
              <a:t>PE</a:t>
            </a:r>
            <a:r>
              <a:rPr kumimoji="1" lang="zh-CN" altLang="en-US" b="1" dirty="0" smtClean="0">
                <a:latin typeface="微软雅黑" pitchFamily="34" charset="-122"/>
                <a:ea typeface="微软雅黑" pitchFamily="34" charset="-122"/>
              </a:rPr>
              <a:t>的聚合与</a:t>
            </a:r>
            <a:r>
              <a:rPr kumimoji="1" lang="en-US" altLang="zh-CN" b="1" dirty="0" smtClean="0">
                <a:latin typeface="微软雅黑" pitchFamily="34" charset="-122"/>
                <a:ea typeface="微软雅黑" pitchFamily="34" charset="-122"/>
              </a:rPr>
              <a:t>IRF</a:t>
            </a:r>
            <a:r>
              <a:rPr kumimoji="1" lang="zh-CN" altLang="en-US" b="1" dirty="0" smtClean="0">
                <a:latin typeface="微软雅黑" pitchFamily="34" charset="-122"/>
                <a:ea typeface="微软雅黑" pitchFamily="34" charset="-122"/>
              </a:rPr>
              <a:t>跨设备聚合一样，没有任何限制，是</a:t>
            </a:r>
            <a:r>
              <a:rPr kumimoji="1" lang="en-US" altLang="zh-CN" b="1" dirty="0" smtClean="0">
                <a:latin typeface="微软雅黑" pitchFamily="34" charset="-122"/>
                <a:ea typeface="微软雅黑" pitchFamily="34" charset="-122"/>
              </a:rPr>
              <a:t>Active-Active</a:t>
            </a:r>
            <a:r>
              <a:rPr kumimoji="1" lang="zh-CN" altLang="en-US" b="1" dirty="0" smtClean="0">
                <a:latin typeface="微软雅黑" pitchFamily="34" charset="-122"/>
                <a:ea typeface="微软雅黑" pitchFamily="34" charset="-122"/>
              </a:rPr>
              <a:t>的</a:t>
            </a:r>
            <a:endParaRPr kumimoji="1" lang="en-US" altLang="zh-CN" b="1" dirty="0">
              <a:latin typeface="微软雅黑" pitchFamily="34" charset="-122"/>
              <a:ea typeface="微软雅黑" pitchFamily="34" charset="-122"/>
            </a:endParaRPr>
          </a:p>
        </p:txBody>
      </p:sp>
      <p:sp>
        <p:nvSpPr>
          <p:cNvPr id="8" name="矩形 7"/>
          <p:cNvSpPr/>
          <p:nvPr/>
        </p:nvSpPr>
        <p:spPr>
          <a:xfrm>
            <a:off x="0" y="2060848"/>
            <a:ext cx="9144000" cy="369332"/>
          </a:xfrm>
          <a:prstGeom prst="rect">
            <a:avLst/>
          </a:prstGeom>
          <a:solidFill>
            <a:schemeClr val="accent1">
              <a:lumMod val="75000"/>
            </a:schemeClr>
          </a:solidFill>
        </p:spPr>
        <p:txBody>
          <a:bodyPr wrap="square">
            <a:spAutoFit/>
          </a:bodyPr>
          <a:lstStyle/>
          <a:p>
            <a:pPr marL="342900" indent="-342900">
              <a:spcBef>
                <a:spcPct val="0"/>
              </a:spcBef>
              <a:buClrTx/>
              <a:buSzTx/>
              <a:defRPr/>
            </a:pPr>
            <a:r>
              <a:rPr kumimoji="1" lang="en-US" altLang="zh-CN" b="1" dirty="0" smtClean="0">
                <a:solidFill>
                  <a:schemeClr val="bg1"/>
                </a:solidFill>
                <a:latin typeface="Arial" pitchFamily="34" charset="0"/>
                <a:ea typeface="楷体_GB2312" pitchFamily="49" charset="-122"/>
              </a:rPr>
              <a:t>Q</a:t>
            </a:r>
            <a:r>
              <a:rPr kumimoji="1" lang="zh-CN" altLang="en-US" b="1" dirty="0" smtClean="0">
                <a:solidFill>
                  <a:schemeClr val="bg1"/>
                </a:solidFill>
                <a:latin typeface="Arial" pitchFamily="34" charset="0"/>
                <a:ea typeface="楷体_GB2312" pitchFamily="49" charset="-122"/>
              </a:rPr>
              <a:t>：</a:t>
            </a:r>
            <a:r>
              <a:rPr kumimoji="1" lang="en-US" altLang="zh-CN" b="1" dirty="0" smtClean="0">
                <a:solidFill>
                  <a:schemeClr val="bg1"/>
                </a:solidFill>
                <a:latin typeface="Arial" pitchFamily="34" charset="0"/>
                <a:ea typeface="楷体_GB2312" pitchFamily="49" charset="-122"/>
              </a:rPr>
              <a:t>IRF3</a:t>
            </a:r>
            <a:r>
              <a:rPr kumimoji="1" lang="zh-CN" altLang="en-US" b="1" dirty="0" smtClean="0">
                <a:solidFill>
                  <a:schemeClr val="bg1"/>
                </a:solidFill>
                <a:latin typeface="Arial" pitchFamily="34" charset="0"/>
                <a:ea typeface="楷体_GB2312" pitchFamily="49" charset="-122"/>
              </a:rPr>
              <a:t>组网后，整个纵向融合为一个管理点，从</a:t>
            </a:r>
            <a:r>
              <a:rPr kumimoji="1" lang="en-US" altLang="zh-CN" b="1" dirty="0" smtClean="0">
                <a:solidFill>
                  <a:schemeClr val="bg1"/>
                </a:solidFill>
                <a:latin typeface="Arial" pitchFamily="34" charset="0"/>
                <a:ea typeface="楷体_GB2312" pitchFamily="49" charset="-122"/>
              </a:rPr>
              <a:t>PE</a:t>
            </a:r>
            <a:r>
              <a:rPr kumimoji="1" lang="zh-CN" altLang="en-US" b="1" dirty="0" smtClean="0">
                <a:solidFill>
                  <a:schemeClr val="bg1"/>
                </a:solidFill>
                <a:latin typeface="Arial" pitchFamily="34" charset="0"/>
                <a:ea typeface="楷体_GB2312" pitchFamily="49" charset="-122"/>
              </a:rPr>
              <a:t>的管理接口能进行管理吗</a:t>
            </a:r>
          </a:p>
        </p:txBody>
      </p:sp>
      <p:sp>
        <p:nvSpPr>
          <p:cNvPr id="9" name="矩形 8"/>
          <p:cNvSpPr/>
          <p:nvPr/>
        </p:nvSpPr>
        <p:spPr>
          <a:xfrm>
            <a:off x="0" y="2636912"/>
            <a:ext cx="9144000" cy="369332"/>
          </a:xfrm>
          <a:prstGeom prst="rect">
            <a:avLst/>
          </a:prstGeom>
        </p:spPr>
        <p:txBody>
          <a:bodyPr wrap="square">
            <a:spAutoFit/>
          </a:bodyPr>
          <a:lstStyle/>
          <a:p>
            <a:pPr marL="342900" indent="-342900">
              <a:spcBef>
                <a:spcPct val="0"/>
              </a:spcBef>
              <a:buClrTx/>
              <a:buSzTx/>
              <a:defRPr/>
            </a:pPr>
            <a:r>
              <a:rPr kumimoji="1" lang="en-US" altLang="zh-CN" b="1" dirty="0" smtClean="0">
                <a:latin typeface="微软雅黑" pitchFamily="34" charset="-122"/>
                <a:ea typeface="微软雅黑" pitchFamily="34" charset="-122"/>
              </a:rPr>
              <a:t>A</a:t>
            </a:r>
            <a:r>
              <a:rPr kumimoji="1" lang="zh-CN" altLang="en-US" b="1" dirty="0" smtClean="0">
                <a:latin typeface="微软雅黑" pitchFamily="34" charset="-122"/>
                <a:ea typeface="微软雅黑" pitchFamily="34" charset="-122"/>
              </a:rPr>
              <a:t>：</a:t>
            </a:r>
            <a:r>
              <a:rPr kumimoji="1" lang="en-US" altLang="zh-CN" b="1" dirty="0" smtClean="0">
                <a:latin typeface="微软雅黑" pitchFamily="34" charset="-122"/>
                <a:ea typeface="微软雅黑" pitchFamily="34" charset="-122"/>
              </a:rPr>
              <a:t>IRF3</a:t>
            </a:r>
            <a:r>
              <a:rPr kumimoji="1" lang="zh-CN" altLang="en-US" b="1" dirty="0" smtClean="0">
                <a:latin typeface="微软雅黑" pitchFamily="34" charset="-122"/>
                <a:ea typeface="微软雅黑" pitchFamily="34" charset="-122"/>
              </a:rPr>
              <a:t>的管理只能从</a:t>
            </a:r>
            <a:r>
              <a:rPr kumimoji="1" lang="en-US" altLang="zh-CN" b="1" dirty="0" smtClean="0">
                <a:latin typeface="微软雅黑" pitchFamily="34" charset="-122"/>
                <a:ea typeface="微软雅黑" pitchFamily="34" charset="-122"/>
              </a:rPr>
              <a:t>CB</a:t>
            </a:r>
            <a:r>
              <a:rPr kumimoji="1" lang="zh-CN" altLang="en-US" b="1" dirty="0" smtClean="0">
                <a:latin typeface="微软雅黑" pitchFamily="34" charset="-122"/>
                <a:ea typeface="微软雅黑" pitchFamily="34" charset="-122"/>
              </a:rPr>
              <a:t>的管理接口完成</a:t>
            </a:r>
            <a:endParaRPr kumimoji="1" lang="en-US" altLang="zh-CN" b="1" dirty="0">
              <a:latin typeface="微软雅黑" pitchFamily="34" charset="-122"/>
              <a:ea typeface="微软雅黑" pitchFamily="34" charset="-122"/>
            </a:endParaRPr>
          </a:p>
        </p:txBody>
      </p:sp>
      <p:sp>
        <p:nvSpPr>
          <p:cNvPr id="12" name="Text Box 9"/>
          <p:cNvSpPr txBox="1">
            <a:spLocks noChangeArrowheads="1"/>
          </p:cNvSpPr>
          <p:nvPr/>
        </p:nvSpPr>
        <p:spPr bwMode="auto">
          <a:xfrm>
            <a:off x="36512" y="3284984"/>
            <a:ext cx="9144000" cy="923330"/>
          </a:xfrm>
          <a:prstGeom prst="rect">
            <a:avLst/>
          </a:prstGeom>
          <a:solidFill>
            <a:schemeClr val="accent1">
              <a:lumMod val="75000"/>
            </a:schemeClr>
          </a:solidFill>
          <a:ln w="9525" algn="ctr">
            <a:noFill/>
            <a:miter lim="800000"/>
            <a:headEnd/>
            <a:tailEnd/>
          </a:ln>
        </p:spPr>
        <p:txBody>
          <a:bodyPr wrap="square">
            <a:spAutoFit/>
          </a:bodyPr>
          <a:lstStyle/>
          <a:p>
            <a:pPr marL="342900" indent="-342900">
              <a:lnSpc>
                <a:spcPct val="150000"/>
              </a:lnSpc>
              <a:spcBef>
                <a:spcPct val="0"/>
              </a:spcBef>
              <a:buClrTx/>
              <a:buSzTx/>
              <a:defRPr/>
            </a:pPr>
            <a:r>
              <a:rPr kumimoji="1" lang="en-US" altLang="zh-CN" sz="1800" b="1" dirty="0" smtClean="0">
                <a:solidFill>
                  <a:schemeClr val="bg1"/>
                </a:solidFill>
                <a:latin typeface="微软雅黑" pitchFamily="34" charset="-122"/>
                <a:ea typeface="微软雅黑" pitchFamily="34" charset="-122"/>
              </a:rPr>
              <a:t>Q</a:t>
            </a:r>
            <a:r>
              <a:rPr kumimoji="1" lang="zh-CN" altLang="en-US" sz="1800" b="1" dirty="0" smtClean="0">
                <a:solidFill>
                  <a:schemeClr val="bg1"/>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如果客户现在购买了</a:t>
            </a:r>
            <a:r>
              <a:rPr lang="en-US" altLang="zh-CN" b="1" dirty="0" smtClean="0">
                <a:solidFill>
                  <a:schemeClr val="bg1"/>
                </a:solidFill>
                <a:latin typeface="微软雅黑" pitchFamily="34" charset="-122"/>
                <a:ea typeface="微软雅黑" pitchFamily="34" charset="-122"/>
              </a:rPr>
              <a:t>12500-X</a:t>
            </a:r>
            <a:r>
              <a:rPr lang="zh-CN" altLang="en-US" b="1" dirty="0" smtClean="0">
                <a:solidFill>
                  <a:schemeClr val="bg1"/>
                </a:solidFill>
                <a:latin typeface="微软雅黑" pitchFamily="34" charset="-122"/>
                <a:ea typeface="微软雅黑" pitchFamily="34" charset="-122"/>
              </a:rPr>
              <a:t>、</a:t>
            </a:r>
            <a:r>
              <a:rPr lang="en-US" altLang="zh-CN" b="1" dirty="0" smtClean="0">
                <a:solidFill>
                  <a:schemeClr val="bg1"/>
                </a:solidFill>
                <a:latin typeface="微软雅黑" pitchFamily="34" charset="-122"/>
                <a:ea typeface="微软雅黑" pitchFamily="34" charset="-122"/>
              </a:rPr>
              <a:t>5820V2</a:t>
            </a:r>
            <a:r>
              <a:rPr lang="zh-CN" altLang="en-US" b="1" dirty="0" smtClean="0">
                <a:solidFill>
                  <a:schemeClr val="bg1"/>
                </a:solidFill>
                <a:latin typeface="微软雅黑" pitchFamily="34" charset="-122"/>
                <a:ea typeface="微软雅黑" pitchFamily="34" charset="-122"/>
              </a:rPr>
              <a:t>、</a:t>
            </a:r>
            <a:r>
              <a:rPr lang="en-US" altLang="zh-CN" b="1" dirty="0" smtClean="0">
                <a:solidFill>
                  <a:schemeClr val="bg1"/>
                </a:solidFill>
                <a:latin typeface="微软雅黑" pitchFamily="34" charset="-122"/>
                <a:ea typeface="微软雅黑" pitchFamily="34" charset="-122"/>
              </a:rPr>
              <a:t>51HI</a:t>
            </a:r>
            <a:r>
              <a:rPr lang="zh-CN" altLang="en-US" b="1" dirty="0" smtClean="0">
                <a:solidFill>
                  <a:schemeClr val="bg1"/>
                </a:solidFill>
                <a:latin typeface="微软雅黑" pitchFamily="34" charset="-122"/>
                <a:ea typeface="微软雅黑" pitchFamily="34" charset="-122"/>
              </a:rPr>
              <a:t>等设备后，后续是否可以通过软件升级来实现纵向虚拟化？</a:t>
            </a:r>
            <a:endParaRPr kumimoji="1" lang="en-US" altLang="zh-CN" sz="1800" b="1" dirty="0">
              <a:solidFill>
                <a:schemeClr val="bg1"/>
              </a:solidFill>
              <a:latin typeface="微软雅黑" pitchFamily="34" charset="-122"/>
              <a:ea typeface="微软雅黑" pitchFamily="34" charset="-122"/>
            </a:endParaRPr>
          </a:p>
        </p:txBody>
      </p:sp>
      <p:sp>
        <p:nvSpPr>
          <p:cNvPr id="13" name="矩形 12"/>
          <p:cNvSpPr/>
          <p:nvPr/>
        </p:nvSpPr>
        <p:spPr>
          <a:xfrm>
            <a:off x="36512" y="4437112"/>
            <a:ext cx="9144000" cy="646331"/>
          </a:xfrm>
          <a:prstGeom prst="rect">
            <a:avLst/>
          </a:prstGeom>
        </p:spPr>
        <p:txBody>
          <a:bodyPr wrap="square">
            <a:spAutoFit/>
          </a:bodyPr>
          <a:lstStyle/>
          <a:p>
            <a:pPr marL="342900" indent="-342900">
              <a:spcBef>
                <a:spcPct val="0"/>
              </a:spcBef>
              <a:buClrTx/>
              <a:buSzTx/>
              <a:defRPr/>
            </a:pPr>
            <a:r>
              <a:rPr kumimoji="1" lang="en-US" altLang="zh-CN" b="1" dirty="0" smtClean="0">
                <a:latin typeface="微软雅黑" pitchFamily="34" charset="-122"/>
                <a:ea typeface="微软雅黑" pitchFamily="34" charset="-122"/>
              </a:rPr>
              <a:t>A</a:t>
            </a:r>
            <a:r>
              <a:rPr kumimoji="1" lang="zh-CN" altLang="en-US" b="1" dirty="0" smtClean="0">
                <a:latin typeface="微软雅黑" pitchFamily="34" charset="-122"/>
                <a:ea typeface="微软雅黑" pitchFamily="34" charset="-122"/>
              </a:rPr>
              <a:t>：可以，对于规划了</a:t>
            </a:r>
            <a:r>
              <a:rPr kumimoji="1" lang="en-US" altLang="zh-CN" b="1" dirty="0" smtClean="0">
                <a:latin typeface="微软雅黑" pitchFamily="34" charset="-122"/>
                <a:ea typeface="微软雅黑" pitchFamily="34" charset="-122"/>
              </a:rPr>
              <a:t>IRF3</a:t>
            </a:r>
            <a:r>
              <a:rPr kumimoji="1" lang="zh-CN" altLang="en-US" b="1" dirty="0" smtClean="0">
                <a:latin typeface="微软雅黑" pitchFamily="34" charset="-122"/>
                <a:ea typeface="微软雅黑" pitchFamily="34" charset="-122"/>
              </a:rPr>
              <a:t>特性的产品，未来都可以通过软件升级来支持</a:t>
            </a:r>
            <a:r>
              <a:rPr kumimoji="1" lang="en-US" altLang="zh-CN" b="1" dirty="0" smtClean="0">
                <a:latin typeface="微软雅黑" pitchFamily="34" charset="-122"/>
                <a:ea typeface="微软雅黑" pitchFamily="34" charset="-122"/>
              </a:rPr>
              <a:t>IRF3</a:t>
            </a:r>
            <a:r>
              <a:rPr kumimoji="1" lang="zh-CN" altLang="en-US" b="1" dirty="0" smtClean="0">
                <a:latin typeface="微软雅黑" pitchFamily="34" charset="-122"/>
                <a:ea typeface="微软雅黑" pitchFamily="34" charset="-122"/>
              </a:rPr>
              <a:t>特性，但需要注意主机设备的主控、板卡对</a:t>
            </a:r>
            <a:r>
              <a:rPr kumimoji="1" lang="en-US" altLang="zh-CN" b="1" dirty="0" smtClean="0">
                <a:latin typeface="微软雅黑" pitchFamily="34" charset="-122"/>
                <a:ea typeface="微软雅黑" pitchFamily="34" charset="-122"/>
              </a:rPr>
              <a:t>IRF3</a:t>
            </a:r>
            <a:r>
              <a:rPr kumimoji="1" lang="zh-CN" altLang="en-US" b="1" smtClean="0">
                <a:latin typeface="微软雅黑" pitchFamily="34" charset="-122"/>
                <a:ea typeface="微软雅黑" pitchFamily="34" charset="-122"/>
              </a:rPr>
              <a:t>的支持情况。</a:t>
            </a:r>
            <a:endParaRPr kumimoji="1" lang="en-US" altLang="zh-CN"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39732998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4860032" cy="548680"/>
          </a:xfrm>
        </p:spPr>
        <p:txBody>
          <a:bodyPr>
            <a:normAutofit fontScale="90000"/>
          </a:bodyPr>
          <a:lstStyle/>
          <a:p>
            <a:pPr algn="l"/>
            <a:r>
              <a:rPr lang="en-US" altLang="zh-CN" sz="3200" b="1" dirty="0" smtClean="0">
                <a:solidFill>
                  <a:srgbClr val="C00000"/>
                </a:solidFill>
                <a:latin typeface="微软雅黑" pitchFamily="34" charset="-122"/>
                <a:ea typeface="微软雅黑" pitchFamily="34" charset="-122"/>
              </a:rPr>
              <a:t>IRF</a:t>
            </a:r>
            <a:r>
              <a:rPr lang="zh-CN" altLang="en-US" sz="3200" b="1" dirty="0">
                <a:solidFill>
                  <a:srgbClr val="C00000"/>
                </a:solidFill>
                <a:latin typeface="微软雅黑" pitchFamily="34" charset="-122"/>
                <a:ea typeface="微软雅黑" pitchFamily="34" charset="-122"/>
              </a:rPr>
              <a:t> </a:t>
            </a:r>
            <a:r>
              <a:rPr lang="zh-CN" altLang="en-US" sz="3200" b="1" dirty="0" smtClean="0">
                <a:solidFill>
                  <a:srgbClr val="C00000"/>
                </a:solidFill>
                <a:latin typeface="微软雅黑" pitchFamily="34" charset="-122"/>
                <a:ea typeface="微软雅黑" pitchFamily="34" charset="-122"/>
              </a:rPr>
              <a:t>智能弹性架构技术</a:t>
            </a:r>
            <a:endParaRPr lang="en-US" altLang="zh-CN" sz="3200" b="1" dirty="0" smtClean="0">
              <a:solidFill>
                <a:srgbClr val="C00000"/>
              </a:solidFill>
              <a:latin typeface="微软雅黑" pitchFamily="34" charset="-122"/>
              <a:ea typeface="微软雅黑" pitchFamily="34" charset="-122"/>
            </a:endParaRPr>
          </a:p>
        </p:txBody>
      </p:sp>
      <p:sp>
        <p:nvSpPr>
          <p:cNvPr id="6" name="Rectangle 3"/>
          <p:cNvSpPr txBox="1">
            <a:spLocks noChangeArrowheads="1"/>
          </p:cNvSpPr>
          <p:nvPr/>
        </p:nvSpPr>
        <p:spPr>
          <a:xfrm>
            <a:off x="36512" y="620688"/>
            <a:ext cx="9144000" cy="1224137"/>
          </a:xfrm>
          <a:prstGeom prst="rect">
            <a:avLst/>
          </a:prstGeom>
          <a:solidFill>
            <a:schemeClr val="accent1">
              <a:lumMod val="75000"/>
            </a:schemeClr>
          </a:solidFill>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kumimoji="1" lang="en-US" altLang="zh-CN" sz="1600" b="1" dirty="0" smtClean="0">
                <a:solidFill>
                  <a:schemeClr val="lt1"/>
                </a:solidFill>
                <a:latin typeface="微软雅黑" pitchFamily="34" charset="-122"/>
                <a:ea typeface="微软雅黑" pitchFamily="34" charset="-122"/>
              </a:rPr>
              <a:t>       IRF</a:t>
            </a:r>
            <a:r>
              <a:rPr kumimoji="1" lang="zh-CN" altLang="en-US" sz="1600" b="1" dirty="0">
                <a:solidFill>
                  <a:schemeClr val="lt1"/>
                </a:solidFill>
                <a:latin typeface="微软雅黑" pitchFamily="34" charset="-122"/>
                <a:ea typeface="微软雅黑" pitchFamily="34" charset="-122"/>
              </a:rPr>
              <a:t>（</a:t>
            </a:r>
            <a:r>
              <a:rPr kumimoji="1" lang="en-US" altLang="zh-CN" sz="1600" b="1" dirty="0">
                <a:solidFill>
                  <a:schemeClr val="lt1"/>
                </a:solidFill>
                <a:latin typeface="微软雅黑" pitchFamily="34" charset="-122"/>
                <a:ea typeface="微软雅黑" pitchFamily="34" charset="-122"/>
              </a:rPr>
              <a:t>Intelligent Resilient Framework  </a:t>
            </a:r>
            <a:r>
              <a:rPr kumimoji="1" lang="zh-CN" altLang="en-US" sz="1600" b="1" dirty="0">
                <a:solidFill>
                  <a:schemeClr val="lt1"/>
                </a:solidFill>
                <a:latin typeface="微软雅黑" pitchFamily="34" charset="-122"/>
                <a:ea typeface="微软雅黑" pitchFamily="34" charset="-122"/>
              </a:rPr>
              <a:t>，智能弹性架构技术），是</a:t>
            </a:r>
            <a:r>
              <a:rPr kumimoji="1" lang="en-US" altLang="zh-CN" sz="1600" b="1" dirty="0">
                <a:solidFill>
                  <a:schemeClr val="lt1"/>
                </a:solidFill>
                <a:latin typeface="微软雅黑" pitchFamily="34" charset="-122"/>
                <a:ea typeface="微软雅黑" pitchFamily="34" charset="-122"/>
              </a:rPr>
              <a:t>H3C</a:t>
            </a:r>
            <a:r>
              <a:rPr kumimoji="1" lang="zh-CN" altLang="en-US" sz="1600" b="1" dirty="0">
                <a:solidFill>
                  <a:schemeClr val="lt1"/>
                </a:solidFill>
                <a:latin typeface="微软雅黑" pitchFamily="34" charset="-122"/>
                <a:ea typeface="微软雅黑" pitchFamily="34" charset="-122"/>
              </a:rPr>
              <a:t>自主研发的网络虚拟化技术，将多台物理设备通过</a:t>
            </a:r>
            <a:r>
              <a:rPr kumimoji="1" lang="en-US" altLang="zh-CN" sz="1600" b="1" dirty="0">
                <a:solidFill>
                  <a:schemeClr val="lt1"/>
                </a:solidFill>
                <a:latin typeface="微软雅黑" pitchFamily="34" charset="-122"/>
                <a:ea typeface="微软雅黑" pitchFamily="34" charset="-122"/>
              </a:rPr>
              <a:t>IRF</a:t>
            </a:r>
            <a:r>
              <a:rPr kumimoji="1" lang="zh-CN" altLang="en-US" sz="1600" b="1" dirty="0">
                <a:solidFill>
                  <a:schemeClr val="lt1"/>
                </a:solidFill>
                <a:latin typeface="微软雅黑" pitchFamily="34" charset="-122"/>
                <a:ea typeface="微软雅黑" pitchFamily="34" charset="-122"/>
              </a:rPr>
              <a:t>虚拟化成一台逻辑设备，从而实现多台设备的协同工作、统一管理和不间断</a:t>
            </a:r>
            <a:r>
              <a:rPr kumimoji="1" lang="zh-CN" altLang="en-US" sz="1600" b="1" dirty="0" smtClean="0">
                <a:solidFill>
                  <a:schemeClr val="lt1"/>
                </a:solidFill>
                <a:latin typeface="微软雅黑" pitchFamily="34" charset="-122"/>
                <a:ea typeface="微软雅黑" pitchFamily="34" charset="-122"/>
              </a:rPr>
              <a:t>维护。</a:t>
            </a:r>
            <a:endParaRPr kumimoji="1" lang="en-US" altLang="zh-CN" sz="1600" b="1" dirty="0">
              <a:solidFill>
                <a:schemeClr val="lt1"/>
              </a:solidFill>
              <a:latin typeface="微软雅黑" pitchFamily="34" charset="-122"/>
              <a:ea typeface="微软雅黑" pitchFamily="34" charset="-122"/>
            </a:endParaRPr>
          </a:p>
        </p:txBody>
      </p:sp>
      <p:sp>
        <p:nvSpPr>
          <p:cNvPr id="7" name="Rectangle 3"/>
          <p:cNvSpPr txBox="1">
            <a:spLocks noChangeArrowheads="1"/>
          </p:cNvSpPr>
          <p:nvPr/>
        </p:nvSpPr>
        <p:spPr>
          <a:xfrm>
            <a:off x="35496" y="1999212"/>
            <a:ext cx="9144000" cy="3157979"/>
          </a:xfrm>
          <a:prstGeom prst="rect">
            <a:avLst/>
          </a:prstGeom>
          <a:solidFill>
            <a:schemeClr val="accent1">
              <a:lumMod val="75000"/>
            </a:schemeClr>
          </a:solidFill>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Clr>
                <a:srgbClr val="C00000"/>
              </a:buClr>
              <a:buNone/>
            </a:pPr>
            <a:r>
              <a:rPr kumimoji="1" lang="en-US" altLang="zh-CN" sz="1600" b="1" dirty="0" smtClean="0">
                <a:solidFill>
                  <a:srgbClr val="FF0000"/>
                </a:solidFill>
                <a:latin typeface="微软雅黑" pitchFamily="34" charset="-122"/>
                <a:ea typeface="微软雅黑" pitchFamily="34" charset="-122"/>
              </a:rPr>
              <a:t>       IRF1</a:t>
            </a:r>
            <a:r>
              <a:rPr kumimoji="1" lang="zh-CN" altLang="en-US" sz="1600" b="1" dirty="0" smtClean="0">
                <a:solidFill>
                  <a:srgbClr val="FF0000"/>
                </a:solidFill>
                <a:latin typeface="微软雅黑" pitchFamily="34" charset="-122"/>
                <a:ea typeface="微软雅黑" pitchFamily="34" charset="-122"/>
              </a:rPr>
              <a:t>：</a:t>
            </a:r>
            <a:r>
              <a:rPr kumimoji="1" lang="zh-CN" altLang="en-US" sz="1600" b="1" dirty="0">
                <a:solidFill>
                  <a:schemeClr val="lt1"/>
                </a:solidFill>
                <a:latin typeface="微软雅黑" pitchFamily="34" charset="-122"/>
                <a:ea typeface="微软雅黑" pitchFamily="34" charset="-122"/>
              </a:rPr>
              <a:t>第一代智能弹性架构，低端设备横向虚拟化。利用低端产品弹性扩展</a:t>
            </a:r>
            <a:r>
              <a:rPr kumimoji="1" lang="zh-CN" altLang="en-US" sz="1600" b="1" dirty="0" smtClean="0">
                <a:solidFill>
                  <a:schemeClr val="lt1"/>
                </a:solidFill>
                <a:latin typeface="微软雅黑" pitchFamily="34" charset="-122"/>
                <a:ea typeface="微软雅黑" pitchFamily="34" charset="-122"/>
              </a:rPr>
              <a:t>解决</a:t>
            </a:r>
            <a:r>
              <a:rPr kumimoji="1" lang="zh-CN" altLang="en-US" sz="1600" b="1" dirty="0">
                <a:solidFill>
                  <a:schemeClr val="lt1"/>
                </a:solidFill>
                <a:latin typeface="微软雅黑" pitchFamily="34" charset="-122"/>
                <a:ea typeface="微软雅黑" pitchFamily="34" charset="-122"/>
              </a:rPr>
              <a:t>了接入层的</a:t>
            </a:r>
            <a:r>
              <a:rPr kumimoji="1" lang="zh-CN" altLang="en-US" sz="1600" b="1" dirty="0" smtClean="0">
                <a:solidFill>
                  <a:schemeClr val="lt1"/>
                </a:solidFill>
                <a:latin typeface="微软雅黑" pitchFamily="34" charset="-122"/>
                <a:ea typeface="微软雅黑" pitchFamily="34" charset="-122"/>
              </a:rPr>
              <a:t>网络</a:t>
            </a:r>
            <a:r>
              <a:rPr kumimoji="1" lang="zh-CN" altLang="en-US" sz="1600" b="1" dirty="0">
                <a:solidFill>
                  <a:schemeClr val="lt1"/>
                </a:solidFill>
                <a:latin typeface="微软雅黑" pitchFamily="34" charset="-122"/>
                <a:ea typeface="微软雅黑" pitchFamily="34" charset="-122"/>
              </a:rPr>
              <a:t>扩容</a:t>
            </a:r>
            <a:r>
              <a:rPr kumimoji="1" lang="zh-CN" altLang="en-US" sz="1600" b="1" dirty="0" smtClean="0">
                <a:solidFill>
                  <a:schemeClr val="lt1"/>
                </a:solidFill>
                <a:latin typeface="微软雅黑" pitchFamily="34" charset="-122"/>
                <a:ea typeface="微软雅黑" pitchFamily="34" charset="-122"/>
              </a:rPr>
              <a:t>和</a:t>
            </a:r>
            <a:r>
              <a:rPr kumimoji="1" lang="zh-CN" altLang="en-US" sz="1600" b="1" dirty="0">
                <a:solidFill>
                  <a:schemeClr val="lt1"/>
                </a:solidFill>
                <a:latin typeface="微软雅黑" pitchFamily="34" charset="-122"/>
                <a:ea typeface="微软雅黑" pitchFamily="34" charset="-122"/>
              </a:rPr>
              <a:t>大量的接入层设备管理维护</a:t>
            </a:r>
            <a:r>
              <a:rPr kumimoji="1" lang="zh-CN" altLang="en-US" sz="1600" b="1" dirty="0" smtClean="0">
                <a:solidFill>
                  <a:schemeClr val="lt1"/>
                </a:solidFill>
                <a:latin typeface="微软雅黑" pitchFamily="34" charset="-122"/>
                <a:ea typeface="微软雅黑" pitchFamily="34" charset="-122"/>
              </a:rPr>
              <a:t>问题。</a:t>
            </a:r>
            <a:endParaRPr kumimoji="1" lang="en-US" altLang="zh-CN" sz="1600" b="1" dirty="0" smtClean="0">
              <a:solidFill>
                <a:schemeClr val="lt1"/>
              </a:solidFill>
              <a:latin typeface="微软雅黑" pitchFamily="34" charset="-122"/>
              <a:ea typeface="微软雅黑" pitchFamily="34" charset="-122"/>
            </a:endParaRPr>
          </a:p>
          <a:p>
            <a:pPr marL="0" indent="0">
              <a:lnSpc>
                <a:spcPct val="150000"/>
              </a:lnSpc>
              <a:buClr>
                <a:srgbClr val="C00000"/>
              </a:buClr>
              <a:buNone/>
            </a:pPr>
            <a:r>
              <a:rPr kumimoji="1" lang="en-US" altLang="zh-CN" sz="1600" b="1" dirty="0" smtClean="0">
                <a:solidFill>
                  <a:srgbClr val="FF0000"/>
                </a:solidFill>
                <a:latin typeface="微软雅黑" pitchFamily="34" charset="-122"/>
                <a:ea typeface="微软雅黑" pitchFamily="34" charset="-122"/>
              </a:rPr>
              <a:t>       IRF2</a:t>
            </a:r>
            <a:r>
              <a:rPr kumimoji="1" lang="zh-CN" altLang="en-US" sz="1600" b="1" dirty="0" smtClean="0">
                <a:solidFill>
                  <a:srgbClr val="FF0000"/>
                </a:solidFill>
                <a:latin typeface="微软雅黑" pitchFamily="34" charset="-122"/>
                <a:ea typeface="微软雅黑" pitchFamily="34" charset="-122"/>
              </a:rPr>
              <a:t>：</a:t>
            </a:r>
            <a:r>
              <a:rPr kumimoji="1" lang="zh-CN" altLang="en-US" sz="1600" b="1" dirty="0">
                <a:solidFill>
                  <a:schemeClr val="lt1"/>
                </a:solidFill>
                <a:latin typeface="微软雅黑" pitchFamily="34" charset="-122"/>
                <a:ea typeface="微软雅黑" pitchFamily="34" charset="-122"/>
              </a:rPr>
              <a:t>第二代智能弹性架构，全系列设备横向虚拟化</a:t>
            </a:r>
            <a:r>
              <a:rPr kumimoji="1" lang="en-US" altLang="zh-CN" sz="1600" b="1" dirty="0">
                <a:solidFill>
                  <a:schemeClr val="lt1"/>
                </a:solidFill>
                <a:latin typeface="微软雅黑" pitchFamily="34" charset="-122"/>
                <a:ea typeface="微软雅黑" pitchFamily="34" charset="-122"/>
              </a:rPr>
              <a:t> </a:t>
            </a:r>
            <a:r>
              <a:rPr kumimoji="1" lang="zh-CN" altLang="en-US" sz="1600" b="1" dirty="0">
                <a:solidFill>
                  <a:schemeClr val="lt1"/>
                </a:solidFill>
                <a:latin typeface="微软雅黑" pitchFamily="34" charset="-122"/>
                <a:ea typeface="微软雅黑" pitchFamily="34" charset="-122"/>
              </a:rPr>
              <a:t>。</a:t>
            </a:r>
            <a:r>
              <a:rPr kumimoji="1" lang="zh-CN" altLang="en-US" sz="1600" b="1" dirty="0" smtClean="0">
                <a:solidFill>
                  <a:schemeClr val="lt1"/>
                </a:solidFill>
                <a:latin typeface="微软雅黑" pitchFamily="34" charset="-122"/>
                <a:ea typeface="微软雅黑" pitchFamily="34" charset="-122"/>
              </a:rPr>
              <a:t>利用表项同步、跨机架链路聚合、负载分担及统一管理等技术解决了核心和汇聚层在全业务情况下的冗余部署问题</a:t>
            </a:r>
            <a:r>
              <a:rPr kumimoji="1" lang="zh-CN" altLang="en-US" sz="1600" b="1" dirty="0">
                <a:solidFill>
                  <a:schemeClr val="lt1"/>
                </a:solidFill>
                <a:latin typeface="微软雅黑" pitchFamily="34" charset="-122"/>
                <a:ea typeface="微软雅黑" pitchFamily="34" charset="-122"/>
              </a:rPr>
              <a:t>，</a:t>
            </a:r>
            <a:r>
              <a:rPr kumimoji="1" lang="zh-CN" altLang="en-US" sz="1600" b="1" dirty="0" smtClean="0">
                <a:solidFill>
                  <a:schemeClr val="lt1"/>
                </a:solidFill>
                <a:latin typeface="微软雅黑" pitchFamily="34" charset="-122"/>
                <a:ea typeface="微软雅黑" pitchFamily="34" charset="-122"/>
              </a:rPr>
              <a:t>提高系统可靠性的同时降低了配置和管理难度。</a:t>
            </a:r>
            <a:endParaRPr kumimoji="1" lang="en-US" altLang="zh-CN" sz="1600" b="1" dirty="0" smtClean="0">
              <a:solidFill>
                <a:schemeClr val="lt1"/>
              </a:solidFill>
              <a:latin typeface="微软雅黑" pitchFamily="34" charset="-122"/>
              <a:ea typeface="微软雅黑" pitchFamily="34" charset="-122"/>
            </a:endParaRPr>
          </a:p>
          <a:p>
            <a:pPr marL="0" indent="0">
              <a:lnSpc>
                <a:spcPct val="150000"/>
              </a:lnSpc>
              <a:buClr>
                <a:srgbClr val="C00000"/>
              </a:buClr>
              <a:buNone/>
            </a:pPr>
            <a:r>
              <a:rPr kumimoji="1" lang="en-US" altLang="zh-CN" sz="1600" b="1" dirty="0">
                <a:solidFill>
                  <a:srgbClr val="FF0000"/>
                </a:solidFill>
                <a:latin typeface="微软雅黑" pitchFamily="34" charset="-122"/>
                <a:ea typeface="微软雅黑" pitchFamily="34" charset="-122"/>
              </a:rPr>
              <a:t> </a:t>
            </a:r>
            <a:r>
              <a:rPr kumimoji="1" lang="en-US" altLang="zh-CN" sz="1600" b="1" dirty="0" smtClean="0">
                <a:solidFill>
                  <a:srgbClr val="FF0000"/>
                </a:solidFill>
                <a:latin typeface="微软雅黑" pitchFamily="34" charset="-122"/>
                <a:ea typeface="微软雅黑" pitchFamily="34" charset="-122"/>
              </a:rPr>
              <a:t>      IRF3</a:t>
            </a:r>
            <a:r>
              <a:rPr kumimoji="1" lang="zh-CN" altLang="en-US" sz="1600" b="1" dirty="0">
                <a:solidFill>
                  <a:srgbClr val="FF0000"/>
                </a:solidFill>
                <a:latin typeface="微软雅黑" pitchFamily="34" charset="-122"/>
                <a:ea typeface="微软雅黑" pitchFamily="34" charset="-122"/>
              </a:rPr>
              <a:t>：</a:t>
            </a:r>
            <a:r>
              <a:rPr kumimoji="1" lang="zh-CN" altLang="en-US" sz="1600" b="1" dirty="0">
                <a:solidFill>
                  <a:schemeClr val="lt1"/>
                </a:solidFill>
                <a:latin typeface="微软雅黑" pitchFamily="34" charset="-122"/>
                <a:ea typeface="微软雅黑" pitchFamily="34" charset="-122"/>
              </a:rPr>
              <a:t>第三代智能弹性架构，网络设备纵向虚拟化技术。</a:t>
            </a:r>
            <a:r>
              <a:rPr kumimoji="1" lang="zh-CN" altLang="en-US" sz="1600" b="1" dirty="0" smtClean="0">
                <a:solidFill>
                  <a:schemeClr val="lt1"/>
                </a:solidFill>
                <a:latin typeface="微软雅黑" pitchFamily="34" charset="-122"/>
                <a:ea typeface="微软雅黑" pitchFamily="34" charset="-122"/>
              </a:rPr>
              <a:t>利用网络异构扩展技术将整个网络虚拟化为一个管理节点</a:t>
            </a:r>
            <a:r>
              <a:rPr kumimoji="1" lang="zh-CN" altLang="en-US" sz="1600" b="1" dirty="0">
                <a:solidFill>
                  <a:schemeClr val="lt1"/>
                </a:solidFill>
                <a:latin typeface="微软雅黑" pitchFamily="34" charset="-122"/>
                <a:ea typeface="微软雅黑" pitchFamily="34" charset="-122"/>
              </a:rPr>
              <a:t>，急剧降低了网络管理难度并简化了</a:t>
            </a:r>
            <a:r>
              <a:rPr kumimoji="1" lang="zh-CN" altLang="en-US" sz="1600" b="1" dirty="0" smtClean="0">
                <a:solidFill>
                  <a:schemeClr val="lt1"/>
                </a:solidFill>
                <a:latin typeface="微软雅黑" pitchFamily="34" charset="-122"/>
                <a:ea typeface="微软雅黑" pitchFamily="34" charset="-122"/>
              </a:rPr>
              <a:t>布线；完全屏蔽了网络内部结构和配置的复杂性，用户只需关心网络资源的调度。</a:t>
            </a:r>
            <a:endParaRPr kumimoji="1" lang="en-US" altLang="zh-CN" sz="1600" b="1" dirty="0">
              <a:solidFill>
                <a:schemeClr val="lt1"/>
              </a:solidFill>
              <a:latin typeface="微软雅黑" pitchFamily="34" charset="-122"/>
              <a:ea typeface="微软雅黑" pitchFamily="34" charset="-122"/>
            </a:endParaRPr>
          </a:p>
        </p:txBody>
      </p:sp>
      <p:sp>
        <p:nvSpPr>
          <p:cNvPr id="10" name="Rectangle 3"/>
          <p:cNvSpPr txBox="1">
            <a:spLocks noChangeArrowheads="1"/>
          </p:cNvSpPr>
          <p:nvPr/>
        </p:nvSpPr>
        <p:spPr>
          <a:xfrm>
            <a:off x="24788" y="5290835"/>
            <a:ext cx="9144000" cy="946477"/>
          </a:xfrm>
          <a:prstGeom prst="rect">
            <a:avLst/>
          </a:prstGeom>
          <a:solidFill>
            <a:schemeClr val="accent1">
              <a:lumMod val="75000"/>
            </a:schemeClr>
          </a:solidFill>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Clr>
                <a:srgbClr val="C00000"/>
              </a:buClr>
              <a:buNone/>
            </a:pPr>
            <a:r>
              <a:rPr kumimoji="1" lang="en-US" altLang="zh-CN" sz="1600" b="1" dirty="0" smtClean="0">
                <a:solidFill>
                  <a:schemeClr val="lt1"/>
                </a:solidFill>
                <a:latin typeface="微软雅黑" pitchFamily="34" charset="-122"/>
                <a:ea typeface="微软雅黑" pitchFamily="34" charset="-122"/>
              </a:rPr>
              <a:t>       IRF3</a:t>
            </a:r>
            <a:r>
              <a:rPr kumimoji="1" lang="zh-CN" altLang="en-US" sz="1600" b="1" dirty="0">
                <a:solidFill>
                  <a:schemeClr val="lt1"/>
                </a:solidFill>
                <a:latin typeface="微软雅黑" pitchFamily="34" charset="-122"/>
                <a:ea typeface="微软雅黑" pitchFamily="34" charset="-122"/>
              </a:rPr>
              <a:t>是</a:t>
            </a:r>
            <a:r>
              <a:rPr kumimoji="1" lang="en-US" altLang="zh-CN" sz="1600" b="1" dirty="0">
                <a:solidFill>
                  <a:schemeClr val="lt1"/>
                </a:solidFill>
                <a:latin typeface="微软雅黑" pitchFamily="34" charset="-122"/>
                <a:ea typeface="微软雅黑" pitchFamily="34" charset="-122"/>
              </a:rPr>
              <a:t>H3C</a:t>
            </a:r>
            <a:r>
              <a:rPr kumimoji="1" lang="zh-CN" altLang="en-US" sz="1600" b="1" dirty="0">
                <a:solidFill>
                  <a:schemeClr val="lt1"/>
                </a:solidFill>
                <a:latin typeface="微软雅黑" pitchFamily="34" charset="-122"/>
                <a:ea typeface="微软雅黑" pitchFamily="34" charset="-122"/>
              </a:rPr>
              <a:t>虚拟融合架构</a:t>
            </a:r>
            <a:r>
              <a:rPr kumimoji="1" lang="en-US" altLang="zh-CN" sz="1600" b="1" dirty="0">
                <a:solidFill>
                  <a:schemeClr val="lt1"/>
                </a:solidFill>
                <a:latin typeface="微软雅黑" pitchFamily="34" charset="-122"/>
                <a:ea typeface="微软雅黑" pitchFamily="34" charset="-122"/>
              </a:rPr>
              <a:t>(Virtual Converged </a:t>
            </a:r>
            <a:r>
              <a:rPr kumimoji="1" lang="en-US" altLang="zh-CN" sz="1600" b="1" dirty="0" smtClean="0">
                <a:solidFill>
                  <a:schemeClr val="lt1"/>
                </a:solidFill>
                <a:latin typeface="微软雅黑" pitchFamily="34" charset="-122"/>
                <a:ea typeface="微软雅黑" pitchFamily="34" charset="-122"/>
              </a:rPr>
              <a:t>Framework</a:t>
            </a:r>
            <a:r>
              <a:rPr kumimoji="1" lang="zh-CN" altLang="en-US" sz="1600" b="1" dirty="0" smtClean="0">
                <a:solidFill>
                  <a:schemeClr val="lt1"/>
                </a:solidFill>
                <a:latin typeface="微软雅黑" pitchFamily="34" charset="-122"/>
                <a:ea typeface="微软雅黑" pitchFamily="34" charset="-122"/>
              </a:rPr>
              <a:t>，</a:t>
            </a:r>
            <a:r>
              <a:rPr kumimoji="1" lang="en-US" altLang="zh-CN" sz="1600" b="1" dirty="0" smtClean="0">
                <a:solidFill>
                  <a:schemeClr val="lt1"/>
                </a:solidFill>
                <a:latin typeface="微软雅黑" pitchFamily="34" charset="-122"/>
                <a:ea typeface="微软雅黑" pitchFamily="34" charset="-122"/>
              </a:rPr>
              <a:t>VCF)</a:t>
            </a:r>
            <a:r>
              <a:rPr kumimoji="1" lang="zh-CN" altLang="en-US" sz="1600" b="1" dirty="0" smtClean="0">
                <a:solidFill>
                  <a:schemeClr val="lt1"/>
                </a:solidFill>
                <a:latin typeface="微软雅黑" pitchFamily="34" charset="-122"/>
                <a:ea typeface="微软雅黑" pitchFamily="34" charset="-122"/>
              </a:rPr>
              <a:t>的</a:t>
            </a:r>
            <a:r>
              <a:rPr kumimoji="1" lang="zh-CN" altLang="en-US" sz="1600" b="1" dirty="0">
                <a:solidFill>
                  <a:schemeClr val="lt1"/>
                </a:solidFill>
                <a:latin typeface="微软雅黑" pitchFamily="34" charset="-122"/>
                <a:ea typeface="微软雅黑" pitchFamily="34" charset="-122"/>
              </a:rPr>
              <a:t>核心</a:t>
            </a:r>
            <a:r>
              <a:rPr kumimoji="1" lang="zh-CN" altLang="en-US" sz="1600" b="1" dirty="0" smtClean="0">
                <a:solidFill>
                  <a:schemeClr val="lt1"/>
                </a:solidFill>
                <a:latin typeface="微软雅黑" pitchFamily="34" charset="-122"/>
                <a:ea typeface="微软雅黑" pitchFamily="34" charset="-122"/>
              </a:rPr>
              <a:t>技术</a:t>
            </a:r>
            <a:r>
              <a:rPr kumimoji="1" lang="zh-CN" altLang="en-US" sz="1600" b="1" dirty="0">
                <a:solidFill>
                  <a:schemeClr val="lt1"/>
                </a:solidFill>
                <a:latin typeface="微软雅黑" pitchFamily="34" charset="-122"/>
                <a:ea typeface="微软雅黑" pitchFamily="34" charset="-122"/>
              </a:rPr>
              <a:t>之一，是</a:t>
            </a:r>
            <a:r>
              <a:rPr kumimoji="1" lang="en-US" altLang="zh-CN" sz="1600" b="1" dirty="0">
                <a:solidFill>
                  <a:schemeClr val="lt1"/>
                </a:solidFill>
                <a:latin typeface="微软雅黑" pitchFamily="34" charset="-122"/>
                <a:ea typeface="微软雅黑" pitchFamily="34" charset="-122"/>
              </a:rPr>
              <a:t>H3C SDN</a:t>
            </a:r>
            <a:r>
              <a:rPr kumimoji="1" lang="zh-CN" altLang="en-US" sz="1600" b="1" dirty="0">
                <a:solidFill>
                  <a:schemeClr val="lt1"/>
                </a:solidFill>
                <a:latin typeface="微软雅黑" pitchFamily="34" charset="-122"/>
                <a:ea typeface="微软雅黑" pitchFamily="34" charset="-122"/>
              </a:rPr>
              <a:t>理念在在</a:t>
            </a:r>
            <a:r>
              <a:rPr kumimoji="1" lang="en-US" altLang="zh-CN" sz="1600" b="1" dirty="0">
                <a:solidFill>
                  <a:schemeClr val="lt1"/>
                </a:solidFill>
                <a:latin typeface="微软雅黑" pitchFamily="34" charset="-122"/>
                <a:ea typeface="微软雅黑" pitchFamily="34" charset="-122"/>
              </a:rPr>
              <a:t>IT</a:t>
            </a:r>
            <a:r>
              <a:rPr kumimoji="1" lang="zh-CN" altLang="en-US" sz="1600" b="1" dirty="0">
                <a:solidFill>
                  <a:schemeClr val="lt1"/>
                </a:solidFill>
                <a:latin typeface="微软雅黑" pitchFamily="34" charset="-122"/>
                <a:ea typeface="微软雅黑" pitchFamily="34" charset="-122"/>
              </a:rPr>
              <a:t>系统中的落地，体现了</a:t>
            </a:r>
            <a:r>
              <a:rPr kumimoji="1" lang="zh-CN" altLang="en-US" sz="1600" b="1" dirty="0" smtClean="0">
                <a:solidFill>
                  <a:schemeClr val="lt1"/>
                </a:solidFill>
                <a:latin typeface="微软雅黑" pitchFamily="34" charset="-122"/>
                <a:ea typeface="微软雅黑" pitchFamily="34" charset="-122"/>
              </a:rPr>
              <a:t>“资源管理</a:t>
            </a:r>
            <a:r>
              <a:rPr kumimoji="1" lang="en-US" altLang="zh-CN" sz="1600" b="1" dirty="0" smtClean="0">
                <a:solidFill>
                  <a:schemeClr val="lt1"/>
                </a:solidFill>
                <a:latin typeface="微软雅黑" pitchFamily="34" charset="-122"/>
                <a:ea typeface="微软雅黑" pitchFamily="34" charset="-122"/>
              </a:rPr>
              <a:t>+</a:t>
            </a:r>
            <a:r>
              <a:rPr kumimoji="1" lang="zh-CN" altLang="en-US" sz="1600" b="1" dirty="0" smtClean="0">
                <a:solidFill>
                  <a:schemeClr val="lt1"/>
                </a:solidFill>
                <a:latin typeface="微软雅黑" pitchFamily="34" charset="-122"/>
                <a:ea typeface="微软雅黑" pitchFamily="34" charset="-122"/>
              </a:rPr>
              <a:t>融合控制</a:t>
            </a:r>
            <a:r>
              <a:rPr kumimoji="1" lang="en-US" altLang="zh-CN" sz="1600" b="1" dirty="0" smtClean="0">
                <a:solidFill>
                  <a:schemeClr val="lt1"/>
                </a:solidFill>
                <a:latin typeface="微软雅黑" pitchFamily="34" charset="-122"/>
                <a:ea typeface="微软雅黑" pitchFamily="34" charset="-122"/>
              </a:rPr>
              <a:t>+</a:t>
            </a:r>
            <a:r>
              <a:rPr kumimoji="1" lang="zh-CN" altLang="en-US" sz="1600" b="1" dirty="0" smtClean="0">
                <a:solidFill>
                  <a:schemeClr val="lt1"/>
                </a:solidFill>
                <a:latin typeface="微软雅黑" pitchFamily="34" charset="-122"/>
                <a:ea typeface="微软雅黑" pitchFamily="34" charset="-122"/>
              </a:rPr>
              <a:t>物理承载”</a:t>
            </a:r>
            <a:r>
              <a:rPr kumimoji="1" lang="zh-CN" altLang="en-US" sz="1600" b="1" dirty="0">
                <a:solidFill>
                  <a:schemeClr val="lt1"/>
                </a:solidFill>
                <a:latin typeface="微软雅黑" pitchFamily="34" charset="-122"/>
                <a:ea typeface="微软雅黑" pitchFamily="34" charset="-122"/>
              </a:rPr>
              <a:t>的</a:t>
            </a:r>
            <a:r>
              <a:rPr kumimoji="1" lang="zh-CN" altLang="en-US" sz="1600" b="1" dirty="0" smtClean="0">
                <a:solidFill>
                  <a:schemeClr val="lt1"/>
                </a:solidFill>
                <a:latin typeface="微软雅黑" pitchFamily="34" charset="-122"/>
                <a:ea typeface="微软雅黑" pitchFamily="34" charset="-122"/>
              </a:rPr>
              <a:t>分层治理理念。</a:t>
            </a:r>
            <a:endParaRPr lang="zh-CN" altLang="en-US" sz="1600" dirty="0"/>
          </a:p>
        </p:txBody>
      </p:sp>
    </p:spTree>
    <p:extLst>
      <p:ext uri="{BB962C8B-B14F-4D97-AF65-F5344CB8AC3E}">
        <p14:creationId xmlns:p14="http://schemas.microsoft.com/office/powerpoint/2010/main" val="3840810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356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0"/>
          <p:cNvGrpSpPr>
            <a:grpSpLocks/>
          </p:cNvGrpSpPr>
          <p:nvPr/>
        </p:nvGrpSpPr>
        <p:grpSpPr bwMode="auto">
          <a:xfrm>
            <a:off x="4970463" y="705396"/>
            <a:ext cx="3201937" cy="2435572"/>
            <a:chOff x="3131" y="618"/>
            <a:chExt cx="2427" cy="2331"/>
          </a:xfrm>
        </p:grpSpPr>
        <p:grpSp>
          <p:nvGrpSpPr>
            <p:cNvPr id="3" name="Group 3"/>
            <p:cNvGrpSpPr>
              <a:grpSpLocks/>
            </p:cNvGrpSpPr>
            <p:nvPr/>
          </p:nvGrpSpPr>
          <p:grpSpPr bwMode="auto">
            <a:xfrm rot="-1408521">
              <a:off x="3683" y="1747"/>
              <a:ext cx="222" cy="389"/>
              <a:chOff x="3810" y="1020"/>
              <a:chExt cx="222" cy="389"/>
            </a:xfrm>
          </p:grpSpPr>
          <p:sp>
            <p:nvSpPr>
              <p:cNvPr id="18614" name="Line 4"/>
              <p:cNvSpPr>
                <a:spLocks noChangeShapeType="1"/>
              </p:cNvSpPr>
              <p:nvPr/>
            </p:nvSpPr>
            <p:spPr bwMode="auto">
              <a:xfrm flipV="1">
                <a:off x="3863" y="1020"/>
                <a:ext cx="169" cy="389"/>
              </a:xfrm>
              <a:prstGeom prst="line">
                <a:avLst/>
              </a:prstGeom>
              <a:noFill/>
              <a:ln w="76200">
                <a:solidFill>
                  <a:srgbClr val="336699"/>
                </a:solidFill>
                <a:round/>
                <a:headEnd/>
                <a:tailEnd/>
              </a:ln>
              <a:effectLst>
                <a:prstShdw prst="shdw17" dist="17961" dir="2700000">
                  <a:srgbClr val="1F3D5C"/>
                </a:prstShdw>
              </a:effectLst>
            </p:spPr>
            <p:txBody>
              <a:bodyPr/>
              <a:lstStyle/>
              <a:p>
                <a:endParaRPr lang="zh-CN" altLang="en-US"/>
              </a:p>
            </p:txBody>
          </p:sp>
          <p:sp>
            <p:nvSpPr>
              <p:cNvPr id="18615" name="Line 5"/>
              <p:cNvSpPr>
                <a:spLocks noChangeShapeType="1"/>
              </p:cNvSpPr>
              <p:nvPr/>
            </p:nvSpPr>
            <p:spPr bwMode="auto">
              <a:xfrm flipV="1">
                <a:off x="3832" y="1020"/>
                <a:ext cx="169" cy="389"/>
              </a:xfrm>
              <a:prstGeom prst="line">
                <a:avLst/>
              </a:prstGeom>
              <a:noFill/>
              <a:ln w="76200">
                <a:solidFill>
                  <a:srgbClr val="A50021"/>
                </a:solidFill>
                <a:round/>
                <a:headEnd/>
                <a:tailEnd/>
              </a:ln>
              <a:effectLst>
                <a:prstShdw prst="shdw17" dist="17961" dir="2700000">
                  <a:srgbClr val="630014"/>
                </a:prstShdw>
              </a:effectLst>
            </p:spPr>
            <p:txBody>
              <a:bodyPr/>
              <a:lstStyle/>
              <a:p>
                <a:endParaRPr lang="zh-CN" altLang="en-US"/>
              </a:p>
            </p:txBody>
          </p:sp>
          <p:sp>
            <p:nvSpPr>
              <p:cNvPr id="18616" name="Line 6"/>
              <p:cNvSpPr>
                <a:spLocks noChangeShapeType="1"/>
              </p:cNvSpPr>
              <p:nvPr/>
            </p:nvSpPr>
            <p:spPr bwMode="auto">
              <a:xfrm flipV="1">
                <a:off x="3810" y="1020"/>
                <a:ext cx="169" cy="389"/>
              </a:xfrm>
              <a:prstGeom prst="line">
                <a:avLst/>
              </a:prstGeom>
              <a:noFill/>
              <a:ln w="76200">
                <a:solidFill>
                  <a:srgbClr val="FF9900"/>
                </a:solidFill>
                <a:round/>
                <a:headEnd/>
                <a:tailEnd/>
              </a:ln>
              <a:effectLst>
                <a:prstShdw prst="shdw17" dist="17961" dir="2700000">
                  <a:srgbClr val="995C00"/>
                </a:prstShdw>
              </a:effectLst>
            </p:spPr>
            <p:txBody>
              <a:bodyPr/>
              <a:lstStyle/>
              <a:p>
                <a:endParaRPr lang="zh-CN" altLang="en-US"/>
              </a:p>
            </p:txBody>
          </p:sp>
        </p:grpSp>
        <p:grpSp>
          <p:nvGrpSpPr>
            <p:cNvPr id="4" name="Group 7"/>
            <p:cNvGrpSpPr>
              <a:grpSpLocks/>
            </p:cNvGrpSpPr>
            <p:nvPr/>
          </p:nvGrpSpPr>
          <p:grpSpPr bwMode="auto">
            <a:xfrm rot="-1408521">
              <a:off x="4805" y="1770"/>
              <a:ext cx="222" cy="389"/>
              <a:chOff x="3810" y="1020"/>
              <a:chExt cx="222" cy="389"/>
            </a:xfrm>
          </p:grpSpPr>
          <p:sp>
            <p:nvSpPr>
              <p:cNvPr id="18611" name="Line 8"/>
              <p:cNvSpPr>
                <a:spLocks noChangeShapeType="1"/>
              </p:cNvSpPr>
              <p:nvPr/>
            </p:nvSpPr>
            <p:spPr bwMode="auto">
              <a:xfrm flipV="1">
                <a:off x="3863" y="1020"/>
                <a:ext cx="169" cy="389"/>
              </a:xfrm>
              <a:prstGeom prst="line">
                <a:avLst/>
              </a:prstGeom>
              <a:noFill/>
              <a:ln w="76200">
                <a:solidFill>
                  <a:srgbClr val="336699"/>
                </a:solidFill>
                <a:round/>
                <a:headEnd/>
                <a:tailEnd/>
              </a:ln>
              <a:effectLst>
                <a:prstShdw prst="shdw17" dist="17961" dir="2700000">
                  <a:srgbClr val="1F3D5C"/>
                </a:prstShdw>
              </a:effectLst>
            </p:spPr>
            <p:txBody>
              <a:bodyPr/>
              <a:lstStyle/>
              <a:p>
                <a:endParaRPr lang="zh-CN" altLang="en-US"/>
              </a:p>
            </p:txBody>
          </p:sp>
          <p:sp>
            <p:nvSpPr>
              <p:cNvPr id="18612" name="Line 9"/>
              <p:cNvSpPr>
                <a:spLocks noChangeShapeType="1"/>
              </p:cNvSpPr>
              <p:nvPr/>
            </p:nvSpPr>
            <p:spPr bwMode="auto">
              <a:xfrm flipV="1">
                <a:off x="3832" y="1020"/>
                <a:ext cx="169" cy="389"/>
              </a:xfrm>
              <a:prstGeom prst="line">
                <a:avLst/>
              </a:prstGeom>
              <a:noFill/>
              <a:ln w="76200">
                <a:solidFill>
                  <a:srgbClr val="A50021"/>
                </a:solidFill>
                <a:round/>
                <a:headEnd/>
                <a:tailEnd/>
              </a:ln>
              <a:effectLst>
                <a:prstShdw prst="shdw17" dist="17961" dir="2700000">
                  <a:srgbClr val="630014"/>
                </a:prstShdw>
              </a:effectLst>
            </p:spPr>
            <p:txBody>
              <a:bodyPr/>
              <a:lstStyle/>
              <a:p>
                <a:endParaRPr lang="zh-CN" altLang="en-US"/>
              </a:p>
            </p:txBody>
          </p:sp>
          <p:sp>
            <p:nvSpPr>
              <p:cNvPr id="18613" name="Line 10"/>
              <p:cNvSpPr>
                <a:spLocks noChangeShapeType="1"/>
              </p:cNvSpPr>
              <p:nvPr/>
            </p:nvSpPr>
            <p:spPr bwMode="auto">
              <a:xfrm flipV="1">
                <a:off x="3810" y="1020"/>
                <a:ext cx="169" cy="389"/>
              </a:xfrm>
              <a:prstGeom prst="line">
                <a:avLst/>
              </a:prstGeom>
              <a:noFill/>
              <a:ln w="76200">
                <a:solidFill>
                  <a:srgbClr val="FF9900"/>
                </a:solidFill>
                <a:round/>
                <a:headEnd/>
                <a:tailEnd/>
              </a:ln>
              <a:effectLst>
                <a:prstShdw prst="shdw17" dist="17961" dir="2700000">
                  <a:srgbClr val="995C00"/>
                </a:prstShdw>
              </a:effectLst>
            </p:spPr>
            <p:txBody>
              <a:bodyPr/>
              <a:lstStyle/>
              <a:p>
                <a:endParaRPr lang="zh-CN" altLang="en-US"/>
              </a:p>
            </p:txBody>
          </p:sp>
        </p:grpSp>
        <p:grpSp>
          <p:nvGrpSpPr>
            <p:cNvPr id="5" name="Group 11"/>
            <p:cNvGrpSpPr>
              <a:grpSpLocks/>
            </p:cNvGrpSpPr>
            <p:nvPr/>
          </p:nvGrpSpPr>
          <p:grpSpPr bwMode="auto">
            <a:xfrm rot="-3072207">
              <a:off x="4598" y="1126"/>
              <a:ext cx="222" cy="389"/>
              <a:chOff x="3810" y="1020"/>
              <a:chExt cx="222" cy="389"/>
            </a:xfrm>
          </p:grpSpPr>
          <p:sp>
            <p:nvSpPr>
              <p:cNvPr id="18608" name="Line 12"/>
              <p:cNvSpPr>
                <a:spLocks noChangeShapeType="1"/>
              </p:cNvSpPr>
              <p:nvPr/>
            </p:nvSpPr>
            <p:spPr bwMode="auto">
              <a:xfrm flipV="1">
                <a:off x="3863" y="1020"/>
                <a:ext cx="169" cy="389"/>
              </a:xfrm>
              <a:prstGeom prst="line">
                <a:avLst/>
              </a:prstGeom>
              <a:noFill/>
              <a:ln w="76200">
                <a:solidFill>
                  <a:srgbClr val="336699"/>
                </a:solidFill>
                <a:round/>
                <a:headEnd/>
                <a:tailEnd/>
              </a:ln>
              <a:effectLst>
                <a:prstShdw prst="shdw17" dist="17961" dir="2700000">
                  <a:srgbClr val="1F3D5C"/>
                </a:prstShdw>
              </a:effectLst>
            </p:spPr>
            <p:txBody>
              <a:bodyPr/>
              <a:lstStyle/>
              <a:p>
                <a:endParaRPr lang="zh-CN" altLang="en-US"/>
              </a:p>
            </p:txBody>
          </p:sp>
          <p:sp>
            <p:nvSpPr>
              <p:cNvPr id="18609" name="Line 13"/>
              <p:cNvSpPr>
                <a:spLocks noChangeShapeType="1"/>
              </p:cNvSpPr>
              <p:nvPr/>
            </p:nvSpPr>
            <p:spPr bwMode="auto">
              <a:xfrm flipV="1">
                <a:off x="3832" y="1020"/>
                <a:ext cx="169" cy="389"/>
              </a:xfrm>
              <a:prstGeom prst="line">
                <a:avLst/>
              </a:prstGeom>
              <a:noFill/>
              <a:ln w="76200">
                <a:solidFill>
                  <a:srgbClr val="A50021"/>
                </a:solidFill>
                <a:round/>
                <a:headEnd/>
                <a:tailEnd/>
              </a:ln>
              <a:effectLst>
                <a:prstShdw prst="shdw17" dist="17961" dir="2700000">
                  <a:srgbClr val="630014"/>
                </a:prstShdw>
              </a:effectLst>
            </p:spPr>
            <p:txBody>
              <a:bodyPr/>
              <a:lstStyle/>
              <a:p>
                <a:endParaRPr lang="zh-CN" altLang="en-US"/>
              </a:p>
            </p:txBody>
          </p:sp>
          <p:sp>
            <p:nvSpPr>
              <p:cNvPr id="18610" name="Line 14"/>
              <p:cNvSpPr>
                <a:spLocks noChangeShapeType="1"/>
              </p:cNvSpPr>
              <p:nvPr/>
            </p:nvSpPr>
            <p:spPr bwMode="auto">
              <a:xfrm flipV="1">
                <a:off x="3810" y="1020"/>
                <a:ext cx="169" cy="389"/>
              </a:xfrm>
              <a:prstGeom prst="line">
                <a:avLst/>
              </a:prstGeom>
              <a:noFill/>
              <a:ln w="76200">
                <a:solidFill>
                  <a:srgbClr val="FF9900"/>
                </a:solidFill>
                <a:round/>
                <a:headEnd/>
                <a:tailEnd/>
              </a:ln>
              <a:effectLst>
                <a:prstShdw prst="shdw17" dist="17961" dir="2700000">
                  <a:srgbClr val="995C00"/>
                </a:prstShdw>
              </a:effectLst>
            </p:spPr>
            <p:txBody>
              <a:bodyPr/>
              <a:lstStyle/>
              <a:p>
                <a:endParaRPr lang="zh-CN" altLang="en-US"/>
              </a:p>
            </p:txBody>
          </p:sp>
        </p:grpSp>
        <p:sp>
          <p:nvSpPr>
            <p:cNvPr id="18521" name="Rectangle 15"/>
            <p:cNvSpPr>
              <a:spLocks noChangeArrowheads="1"/>
            </p:cNvSpPr>
            <p:nvPr/>
          </p:nvSpPr>
          <p:spPr bwMode="auto">
            <a:xfrm>
              <a:off x="3131" y="618"/>
              <a:ext cx="2427" cy="2331"/>
            </a:xfrm>
            <a:prstGeom prst="rect">
              <a:avLst/>
            </a:prstGeom>
            <a:solidFill>
              <a:schemeClr val="accent1">
                <a:alpha val="16862"/>
              </a:schemeClr>
            </a:solidFill>
            <a:ln w="28575" algn="ctr">
              <a:solidFill>
                <a:srgbClr val="C0C0C0"/>
              </a:solidFill>
              <a:miter lim="800000"/>
              <a:headEnd/>
              <a:tailEnd/>
            </a:ln>
          </p:spPr>
          <p:txBody>
            <a:bodyPr wrap="none" anchor="ctr"/>
            <a:lstStyle/>
            <a:p>
              <a:endParaRPr lang="zh-CN" altLang="en-US"/>
            </a:p>
          </p:txBody>
        </p:sp>
        <p:sp>
          <p:nvSpPr>
            <p:cNvPr id="18522" name="Line 59"/>
            <p:cNvSpPr>
              <a:spLocks noChangeShapeType="1"/>
            </p:cNvSpPr>
            <p:nvPr/>
          </p:nvSpPr>
          <p:spPr bwMode="auto">
            <a:xfrm flipH="1">
              <a:off x="3433" y="2194"/>
              <a:ext cx="61" cy="309"/>
            </a:xfrm>
            <a:prstGeom prst="line">
              <a:avLst/>
            </a:prstGeom>
            <a:noFill/>
            <a:ln w="19050">
              <a:solidFill>
                <a:schemeClr val="tx1"/>
              </a:solidFill>
              <a:round/>
              <a:headEnd/>
              <a:tailEnd/>
            </a:ln>
          </p:spPr>
          <p:txBody>
            <a:bodyPr/>
            <a:lstStyle/>
            <a:p>
              <a:endParaRPr lang="zh-CN" altLang="en-US"/>
            </a:p>
          </p:txBody>
        </p:sp>
        <p:sp>
          <p:nvSpPr>
            <p:cNvPr id="18523" name="Line 60"/>
            <p:cNvSpPr>
              <a:spLocks noChangeShapeType="1"/>
            </p:cNvSpPr>
            <p:nvPr/>
          </p:nvSpPr>
          <p:spPr bwMode="auto">
            <a:xfrm flipH="1">
              <a:off x="3457" y="2145"/>
              <a:ext cx="544" cy="297"/>
            </a:xfrm>
            <a:prstGeom prst="line">
              <a:avLst/>
            </a:prstGeom>
            <a:noFill/>
            <a:ln w="19050">
              <a:solidFill>
                <a:schemeClr val="tx1"/>
              </a:solidFill>
              <a:prstDash val="sysDot"/>
              <a:round/>
              <a:headEnd/>
              <a:tailEnd/>
            </a:ln>
          </p:spPr>
          <p:txBody>
            <a:bodyPr/>
            <a:lstStyle/>
            <a:p>
              <a:endParaRPr lang="zh-CN" altLang="en-US"/>
            </a:p>
          </p:txBody>
        </p:sp>
        <p:sp>
          <p:nvSpPr>
            <p:cNvPr id="18524" name="Line 61"/>
            <p:cNvSpPr>
              <a:spLocks noChangeShapeType="1"/>
            </p:cNvSpPr>
            <p:nvPr/>
          </p:nvSpPr>
          <p:spPr bwMode="auto">
            <a:xfrm>
              <a:off x="3494" y="2115"/>
              <a:ext cx="161" cy="335"/>
            </a:xfrm>
            <a:prstGeom prst="line">
              <a:avLst/>
            </a:prstGeom>
            <a:noFill/>
            <a:ln w="19050">
              <a:solidFill>
                <a:schemeClr val="tx1"/>
              </a:solidFill>
              <a:round/>
              <a:headEnd/>
              <a:tailEnd/>
            </a:ln>
          </p:spPr>
          <p:txBody>
            <a:bodyPr/>
            <a:lstStyle/>
            <a:p>
              <a:endParaRPr lang="zh-CN" altLang="en-US"/>
            </a:p>
          </p:txBody>
        </p:sp>
        <p:sp>
          <p:nvSpPr>
            <p:cNvPr id="18525" name="Line 62"/>
            <p:cNvSpPr>
              <a:spLocks noChangeShapeType="1"/>
            </p:cNvSpPr>
            <p:nvPr/>
          </p:nvSpPr>
          <p:spPr bwMode="auto">
            <a:xfrm flipH="1">
              <a:off x="3688" y="2206"/>
              <a:ext cx="322" cy="243"/>
            </a:xfrm>
            <a:prstGeom prst="line">
              <a:avLst/>
            </a:prstGeom>
            <a:noFill/>
            <a:ln w="19050">
              <a:solidFill>
                <a:schemeClr val="tx1"/>
              </a:solidFill>
              <a:prstDash val="sysDot"/>
              <a:round/>
              <a:headEnd/>
              <a:tailEnd/>
            </a:ln>
          </p:spPr>
          <p:txBody>
            <a:bodyPr/>
            <a:lstStyle/>
            <a:p>
              <a:endParaRPr lang="zh-CN" altLang="en-US"/>
            </a:p>
          </p:txBody>
        </p:sp>
        <p:sp>
          <p:nvSpPr>
            <p:cNvPr id="18526" name="Line 63"/>
            <p:cNvSpPr>
              <a:spLocks noChangeShapeType="1"/>
            </p:cNvSpPr>
            <p:nvPr/>
          </p:nvSpPr>
          <p:spPr bwMode="auto">
            <a:xfrm flipH="1">
              <a:off x="3885" y="2184"/>
              <a:ext cx="177" cy="251"/>
            </a:xfrm>
            <a:prstGeom prst="line">
              <a:avLst/>
            </a:prstGeom>
            <a:noFill/>
            <a:ln w="19050">
              <a:solidFill>
                <a:schemeClr val="tx1"/>
              </a:solidFill>
              <a:round/>
              <a:headEnd/>
              <a:tailEnd/>
            </a:ln>
          </p:spPr>
          <p:txBody>
            <a:bodyPr/>
            <a:lstStyle/>
            <a:p>
              <a:endParaRPr lang="zh-CN" altLang="en-US"/>
            </a:p>
          </p:txBody>
        </p:sp>
        <p:sp>
          <p:nvSpPr>
            <p:cNvPr id="18527" name="Line 64"/>
            <p:cNvSpPr>
              <a:spLocks noChangeShapeType="1"/>
            </p:cNvSpPr>
            <p:nvPr/>
          </p:nvSpPr>
          <p:spPr bwMode="auto">
            <a:xfrm>
              <a:off x="3526" y="2137"/>
              <a:ext cx="347" cy="312"/>
            </a:xfrm>
            <a:prstGeom prst="line">
              <a:avLst/>
            </a:prstGeom>
            <a:noFill/>
            <a:ln w="19050">
              <a:solidFill>
                <a:schemeClr val="tx1"/>
              </a:solidFill>
              <a:prstDash val="sysDot"/>
              <a:round/>
              <a:headEnd/>
              <a:tailEnd/>
            </a:ln>
          </p:spPr>
          <p:txBody>
            <a:bodyPr/>
            <a:lstStyle/>
            <a:p>
              <a:endParaRPr lang="zh-CN" altLang="en-US"/>
            </a:p>
          </p:txBody>
        </p:sp>
        <p:sp>
          <p:nvSpPr>
            <p:cNvPr id="18528" name="Line 65"/>
            <p:cNvSpPr>
              <a:spLocks noChangeShapeType="1"/>
            </p:cNvSpPr>
            <p:nvPr/>
          </p:nvSpPr>
          <p:spPr bwMode="auto">
            <a:xfrm>
              <a:off x="3580" y="2122"/>
              <a:ext cx="508" cy="304"/>
            </a:xfrm>
            <a:prstGeom prst="line">
              <a:avLst/>
            </a:prstGeom>
            <a:noFill/>
            <a:ln w="19050">
              <a:solidFill>
                <a:schemeClr val="tx1"/>
              </a:solidFill>
              <a:prstDash val="sysDot"/>
              <a:round/>
              <a:headEnd/>
              <a:tailEnd/>
            </a:ln>
          </p:spPr>
          <p:txBody>
            <a:bodyPr/>
            <a:lstStyle/>
            <a:p>
              <a:endParaRPr lang="zh-CN" altLang="en-US"/>
            </a:p>
          </p:txBody>
        </p:sp>
        <p:sp>
          <p:nvSpPr>
            <p:cNvPr id="18529" name="Line 66"/>
            <p:cNvSpPr>
              <a:spLocks noChangeShapeType="1"/>
            </p:cNvSpPr>
            <p:nvPr/>
          </p:nvSpPr>
          <p:spPr bwMode="auto">
            <a:xfrm>
              <a:off x="4092" y="2168"/>
              <a:ext cx="15" cy="275"/>
            </a:xfrm>
            <a:prstGeom prst="line">
              <a:avLst/>
            </a:prstGeom>
            <a:noFill/>
            <a:ln w="19050">
              <a:solidFill>
                <a:schemeClr val="tx1"/>
              </a:solidFill>
              <a:round/>
              <a:headEnd/>
              <a:tailEnd/>
            </a:ln>
          </p:spPr>
          <p:txBody>
            <a:bodyPr/>
            <a:lstStyle/>
            <a:p>
              <a:endParaRPr lang="zh-CN" altLang="en-US"/>
            </a:p>
          </p:txBody>
        </p:sp>
        <p:pic>
          <p:nvPicPr>
            <p:cNvPr id="18530" name="Picture 67" descr="服务器类"/>
            <p:cNvPicPr preferRelativeResize="0">
              <a:picLocks noChangeAspect="1" noChangeArrowheads="1"/>
            </p:cNvPicPr>
            <p:nvPr/>
          </p:nvPicPr>
          <p:blipFill>
            <a:blip r:embed="rId3" cstate="print"/>
            <a:srcRect/>
            <a:stretch>
              <a:fillRect/>
            </a:stretch>
          </p:blipFill>
          <p:spPr bwMode="auto">
            <a:xfrm>
              <a:off x="3302" y="2380"/>
              <a:ext cx="281" cy="385"/>
            </a:xfrm>
            <a:prstGeom prst="rect">
              <a:avLst/>
            </a:prstGeom>
            <a:noFill/>
            <a:ln w="19050">
              <a:noFill/>
              <a:miter lim="800000"/>
              <a:headEnd/>
              <a:tailEnd/>
            </a:ln>
          </p:spPr>
        </p:pic>
        <p:pic>
          <p:nvPicPr>
            <p:cNvPr id="18531" name="Picture 68" descr="General server"/>
            <p:cNvPicPr>
              <a:picLocks noChangeAspect="1" noChangeArrowheads="1"/>
            </p:cNvPicPr>
            <p:nvPr/>
          </p:nvPicPr>
          <p:blipFill>
            <a:blip r:embed="rId4" cstate="print"/>
            <a:srcRect/>
            <a:stretch>
              <a:fillRect/>
            </a:stretch>
          </p:blipFill>
          <p:spPr bwMode="auto">
            <a:xfrm>
              <a:off x="3503" y="2380"/>
              <a:ext cx="302" cy="389"/>
            </a:xfrm>
            <a:prstGeom prst="rect">
              <a:avLst/>
            </a:prstGeom>
            <a:noFill/>
            <a:ln w="9525">
              <a:noFill/>
              <a:miter lim="800000"/>
              <a:headEnd/>
              <a:tailEnd/>
            </a:ln>
          </p:spPr>
        </p:pic>
        <p:pic>
          <p:nvPicPr>
            <p:cNvPr id="18532" name="Picture 69" descr="服务器类"/>
            <p:cNvPicPr preferRelativeResize="0">
              <a:picLocks noChangeAspect="1" noChangeArrowheads="1"/>
            </p:cNvPicPr>
            <p:nvPr/>
          </p:nvPicPr>
          <p:blipFill>
            <a:blip r:embed="rId3" cstate="print"/>
            <a:srcRect/>
            <a:stretch>
              <a:fillRect/>
            </a:stretch>
          </p:blipFill>
          <p:spPr bwMode="auto">
            <a:xfrm>
              <a:off x="3725" y="2380"/>
              <a:ext cx="281" cy="385"/>
            </a:xfrm>
            <a:prstGeom prst="rect">
              <a:avLst/>
            </a:prstGeom>
            <a:noFill/>
            <a:ln w="19050">
              <a:noFill/>
              <a:miter lim="800000"/>
              <a:headEnd/>
              <a:tailEnd/>
            </a:ln>
          </p:spPr>
        </p:pic>
        <p:pic>
          <p:nvPicPr>
            <p:cNvPr id="18533" name="Picture 70" descr="General server"/>
            <p:cNvPicPr>
              <a:picLocks noChangeAspect="1" noChangeArrowheads="1"/>
            </p:cNvPicPr>
            <p:nvPr/>
          </p:nvPicPr>
          <p:blipFill>
            <a:blip r:embed="rId4" cstate="print"/>
            <a:srcRect/>
            <a:stretch>
              <a:fillRect/>
            </a:stretch>
          </p:blipFill>
          <p:spPr bwMode="auto">
            <a:xfrm>
              <a:off x="3925" y="2380"/>
              <a:ext cx="302" cy="389"/>
            </a:xfrm>
            <a:prstGeom prst="rect">
              <a:avLst/>
            </a:prstGeom>
            <a:noFill/>
            <a:ln w="9525">
              <a:noFill/>
              <a:miter lim="800000"/>
              <a:headEnd/>
              <a:tailEnd/>
            </a:ln>
          </p:spPr>
        </p:pic>
        <p:sp>
          <p:nvSpPr>
            <p:cNvPr id="18534" name="Line 71"/>
            <p:cNvSpPr>
              <a:spLocks noChangeShapeType="1"/>
            </p:cNvSpPr>
            <p:nvPr/>
          </p:nvSpPr>
          <p:spPr bwMode="auto">
            <a:xfrm flipH="1">
              <a:off x="4593" y="2176"/>
              <a:ext cx="39" cy="349"/>
            </a:xfrm>
            <a:prstGeom prst="line">
              <a:avLst/>
            </a:prstGeom>
            <a:noFill/>
            <a:ln w="19050">
              <a:solidFill>
                <a:schemeClr val="tx1"/>
              </a:solidFill>
              <a:round/>
              <a:headEnd/>
              <a:tailEnd/>
            </a:ln>
          </p:spPr>
          <p:txBody>
            <a:bodyPr/>
            <a:lstStyle/>
            <a:p>
              <a:endParaRPr lang="zh-CN" altLang="en-US"/>
            </a:p>
          </p:txBody>
        </p:sp>
        <p:sp>
          <p:nvSpPr>
            <p:cNvPr id="18535" name="Line 72"/>
            <p:cNvSpPr>
              <a:spLocks noChangeShapeType="1"/>
            </p:cNvSpPr>
            <p:nvPr/>
          </p:nvSpPr>
          <p:spPr bwMode="auto">
            <a:xfrm flipH="1">
              <a:off x="4617" y="2167"/>
              <a:ext cx="544" cy="297"/>
            </a:xfrm>
            <a:prstGeom prst="line">
              <a:avLst/>
            </a:prstGeom>
            <a:noFill/>
            <a:ln w="19050">
              <a:solidFill>
                <a:schemeClr val="tx1"/>
              </a:solidFill>
              <a:prstDash val="sysDot"/>
              <a:round/>
              <a:headEnd/>
              <a:tailEnd/>
            </a:ln>
          </p:spPr>
          <p:txBody>
            <a:bodyPr/>
            <a:lstStyle/>
            <a:p>
              <a:endParaRPr lang="zh-CN" altLang="en-US"/>
            </a:p>
          </p:txBody>
        </p:sp>
        <p:sp>
          <p:nvSpPr>
            <p:cNvPr id="18536" name="Line 73"/>
            <p:cNvSpPr>
              <a:spLocks noChangeShapeType="1"/>
            </p:cNvSpPr>
            <p:nvPr/>
          </p:nvSpPr>
          <p:spPr bwMode="auto">
            <a:xfrm>
              <a:off x="4654" y="2137"/>
              <a:ext cx="161" cy="335"/>
            </a:xfrm>
            <a:prstGeom prst="line">
              <a:avLst/>
            </a:prstGeom>
            <a:noFill/>
            <a:ln w="19050">
              <a:solidFill>
                <a:schemeClr val="tx1"/>
              </a:solidFill>
              <a:round/>
              <a:headEnd/>
              <a:tailEnd/>
            </a:ln>
          </p:spPr>
          <p:txBody>
            <a:bodyPr/>
            <a:lstStyle/>
            <a:p>
              <a:endParaRPr lang="zh-CN" altLang="en-US"/>
            </a:p>
          </p:txBody>
        </p:sp>
        <p:sp>
          <p:nvSpPr>
            <p:cNvPr id="18537" name="Line 74"/>
            <p:cNvSpPr>
              <a:spLocks noChangeShapeType="1"/>
            </p:cNvSpPr>
            <p:nvPr/>
          </p:nvSpPr>
          <p:spPr bwMode="auto">
            <a:xfrm flipH="1">
              <a:off x="4848" y="2228"/>
              <a:ext cx="322" cy="243"/>
            </a:xfrm>
            <a:prstGeom prst="line">
              <a:avLst/>
            </a:prstGeom>
            <a:noFill/>
            <a:ln w="19050">
              <a:solidFill>
                <a:schemeClr val="tx1"/>
              </a:solidFill>
              <a:prstDash val="sysDot"/>
              <a:round/>
              <a:headEnd/>
              <a:tailEnd/>
            </a:ln>
          </p:spPr>
          <p:txBody>
            <a:bodyPr/>
            <a:lstStyle/>
            <a:p>
              <a:endParaRPr lang="zh-CN" altLang="en-US"/>
            </a:p>
          </p:txBody>
        </p:sp>
        <p:sp>
          <p:nvSpPr>
            <p:cNvPr id="18538" name="Line 75"/>
            <p:cNvSpPr>
              <a:spLocks noChangeShapeType="1"/>
            </p:cNvSpPr>
            <p:nvPr/>
          </p:nvSpPr>
          <p:spPr bwMode="auto">
            <a:xfrm flipH="1">
              <a:off x="5045" y="2206"/>
              <a:ext cx="177" cy="251"/>
            </a:xfrm>
            <a:prstGeom prst="line">
              <a:avLst/>
            </a:prstGeom>
            <a:noFill/>
            <a:ln w="19050">
              <a:solidFill>
                <a:schemeClr val="tx1"/>
              </a:solidFill>
              <a:round/>
              <a:headEnd/>
              <a:tailEnd/>
            </a:ln>
          </p:spPr>
          <p:txBody>
            <a:bodyPr/>
            <a:lstStyle/>
            <a:p>
              <a:endParaRPr lang="zh-CN" altLang="en-US"/>
            </a:p>
          </p:txBody>
        </p:sp>
        <p:sp>
          <p:nvSpPr>
            <p:cNvPr id="18539" name="Line 76"/>
            <p:cNvSpPr>
              <a:spLocks noChangeShapeType="1"/>
            </p:cNvSpPr>
            <p:nvPr/>
          </p:nvSpPr>
          <p:spPr bwMode="auto">
            <a:xfrm>
              <a:off x="4686" y="2159"/>
              <a:ext cx="347" cy="312"/>
            </a:xfrm>
            <a:prstGeom prst="line">
              <a:avLst/>
            </a:prstGeom>
            <a:noFill/>
            <a:ln w="19050">
              <a:solidFill>
                <a:schemeClr val="tx1"/>
              </a:solidFill>
              <a:prstDash val="sysDot"/>
              <a:round/>
              <a:headEnd/>
              <a:tailEnd/>
            </a:ln>
          </p:spPr>
          <p:txBody>
            <a:bodyPr/>
            <a:lstStyle/>
            <a:p>
              <a:endParaRPr lang="zh-CN" altLang="en-US"/>
            </a:p>
          </p:txBody>
        </p:sp>
        <p:sp>
          <p:nvSpPr>
            <p:cNvPr id="18540" name="Line 77"/>
            <p:cNvSpPr>
              <a:spLocks noChangeShapeType="1"/>
            </p:cNvSpPr>
            <p:nvPr/>
          </p:nvSpPr>
          <p:spPr bwMode="auto">
            <a:xfrm>
              <a:off x="4740" y="2144"/>
              <a:ext cx="508" cy="304"/>
            </a:xfrm>
            <a:prstGeom prst="line">
              <a:avLst/>
            </a:prstGeom>
            <a:noFill/>
            <a:ln w="19050">
              <a:solidFill>
                <a:schemeClr val="tx1"/>
              </a:solidFill>
              <a:prstDash val="sysDot"/>
              <a:round/>
              <a:headEnd/>
              <a:tailEnd/>
            </a:ln>
          </p:spPr>
          <p:txBody>
            <a:bodyPr/>
            <a:lstStyle/>
            <a:p>
              <a:endParaRPr lang="zh-CN" altLang="en-US"/>
            </a:p>
          </p:txBody>
        </p:sp>
        <p:sp>
          <p:nvSpPr>
            <p:cNvPr id="18541" name="Line 78"/>
            <p:cNvSpPr>
              <a:spLocks noChangeShapeType="1"/>
            </p:cNvSpPr>
            <p:nvPr/>
          </p:nvSpPr>
          <p:spPr bwMode="auto">
            <a:xfrm>
              <a:off x="5252" y="2190"/>
              <a:ext cx="15" cy="275"/>
            </a:xfrm>
            <a:prstGeom prst="line">
              <a:avLst/>
            </a:prstGeom>
            <a:noFill/>
            <a:ln w="19050">
              <a:solidFill>
                <a:schemeClr val="tx1"/>
              </a:solidFill>
              <a:round/>
              <a:headEnd/>
              <a:tailEnd/>
            </a:ln>
          </p:spPr>
          <p:txBody>
            <a:bodyPr/>
            <a:lstStyle/>
            <a:p>
              <a:endParaRPr lang="zh-CN" altLang="en-US"/>
            </a:p>
          </p:txBody>
        </p:sp>
        <p:pic>
          <p:nvPicPr>
            <p:cNvPr id="18542" name="Picture 79" descr="服务器类"/>
            <p:cNvPicPr preferRelativeResize="0">
              <a:picLocks noChangeAspect="1" noChangeArrowheads="1"/>
            </p:cNvPicPr>
            <p:nvPr/>
          </p:nvPicPr>
          <p:blipFill>
            <a:blip r:embed="rId3" cstate="print"/>
            <a:srcRect/>
            <a:stretch>
              <a:fillRect/>
            </a:stretch>
          </p:blipFill>
          <p:spPr bwMode="auto">
            <a:xfrm>
              <a:off x="4462" y="2402"/>
              <a:ext cx="281" cy="385"/>
            </a:xfrm>
            <a:prstGeom prst="rect">
              <a:avLst/>
            </a:prstGeom>
            <a:noFill/>
            <a:ln w="19050">
              <a:noFill/>
              <a:miter lim="800000"/>
              <a:headEnd/>
              <a:tailEnd/>
            </a:ln>
          </p:spPr>
        </p:pic>
        <p:pic>
          <p:nvPicPr>
            <p:cNvPr id="18543" name="Picture 80" descr="General server"/>
            <p:cNvPicPr>
              <a:picLocks noChangeAspect="1" noChangeArrowheads="1"/>
            </p:cNvPicPr>
            <p:nvPr/>
          </p:nvPicPr>
          <p:blipFill>
            <a:blip r:embed="rId4" cstate="print"/>
            <a:srcRect/>
            <a:stretch>
              <a:fillRect/>
            </a:stretch>
          </p:blipFill>
          <p:spPr bwMode="auto">
            <a:xfrm>
              <a:off x="4663" y="2402"/>
              <a:ext cx="302" cy="389"/>
            </a:xfrm>
            <a:prstGeom prst="rect">
              <a:avLst/>
            </a:prstGeom>
            <a:noFill/>
            <a:ln w="9525">
              <a:noFill/>
              <a:miter lim="800000"/>
              <a:headEnd/>
              <a:tailEnd/>
            </a:ln>
          </p:spPr>
        </p:pic>
        <p:pic>
          <p:nvPicPr>
            <p:cNvPr id="18544" name="Picture 81" descr="服务器类"/>
            <p:cNvPicPr preferRelativeResize="0">
              <a:picLocks noChangeAspect="1" noChangeArrowheads="1"/>
            </p:cNvPicPr>
            <p:nvPr/>
          </p:nvPicPr>
          <p:blipFill>
            <a:blip r:embed="rId3" cstate="print"/>
            <a:srcRect/>
            <a:stretch>
              <a:fillRect/>
            </a:stretch>
          </p:blipFill>
          <p:spPr bwMode="auto">
            <a:xfrm>
              <a:off x="4885" y="2402"/>
              <a:ext cx="281" cy="385"/>
            </a:xfrm>
            <a:prstGeom prst="rect">
              <a:avLst/>
            </a:prstGeom>
            <a:noFill/>
            <a:ln w="19050">
              <a:noFill/>
              <a:miter lim="800000"/>
              <a:headEnd/>
              <a:tailEnd/>
            </a:ln>
          </p:spPr>
        </p:pic>
        <p:pic>
          <p:nvPicPr>
            <p:cNvPr id="18545" name="Picture 82" descr="General server"/>
            <p:cNvPicPr>
              <a:picLocks noChangeAspect="1" noChangeArrowheads="1"/>
            </p:cNvPicPr>
            <p:nvPr/>
          </p:nvPicPr>
          <p:blipFill>
            <a:blip r:embed="rId4" cstate="print"/>
            <a:srcRect/>
            <a:stretch>
              <a:fillRect/>
            </a:stretch>
          </p:blipFill>
          <p:spPr bwMode="auto">
            <a:xfrm>
              <a:off x="5085" y="2402"/>
              <a:ext cx="302" cy="389"/>
            </a:xfrm>
            <a:prstGeom prst="rect">
              <a:avLst/>
            </a:prstGeom>
            <a:noFill/>
            <a:ln w="9525">
              <a:noFill/>
              <a:miter lim="800000"/>
              <a:headEnd/>
              <a:tailEnd/>
            </a:ln>
          </p:spPr>
        </p:pic>
        <p:grpSp>
          <p:nvGrpSpPr>
            <p:cNvPr id="6" name="Group 83"/>
            <p:cNvGrpSpPr>
              <a:grpSpLocks/>
            </p:cNvGrpSpPr>
            <p:nvPr/>
          </p:nvGrpSpPr>
          <p:grpSpPr bwMode="auto">
            <a:xfrm>
              <a:off x="4501" y="1391"/>
              <a:ext cx="862" cy="522"/>
              <a:chOff x="976" y="2092"/>
              <a:chExt cx="521" cy="317"/>
            </a:xfrm>
          </p:grpSpPr>
          <p:grpSp>
            <p:nvGrpSpPr>
              <p:cNvPr id="7" name="Group 84"/>
              <p:cNvGrpSpPr>
                <a:grpSpLocks/>
              </p:cNvGrpSpPr>
              <p:nvPr/>
            </p:nvGrpSpPr>
            <p:grpSpPr bwMode="auto">
              <a:xfrm>
                <a:off x="976" y="2092"/>
                <a:ext cx="521" cy="317"/>
                <a:chOff x="4263" y="2364"/>
                <a:chExt cx="930" cy="1043"/>
              </a:xfrm>
            </p:grpSpPr>
            <p:grpSp>
              <p:nvGrpSpPr>
                <p:cNvPr id="8" name="Group 85"/>
                <p:cNvGrpSpPr>
                  <a:grpSpLocks/>
                </p:cNvGrpSpPr>
                <p:nvPr/>
              </p:nvGrpSpPr>
              <p:grpSpPr bwMode="auto">
                <a:xfrm>
                  <a:off x="4263" y="2387"/>
                  <a:ext cx="903" cy="1018"/>
                  <a:chOff x="1383" y="460"/>
                  <a:chExt cx="744" cy="924"/>
                </a:xfrm>
              </p:grpSpPr>
              <p:pic>
                <p:nvPicPr>
                  <p:cNvPr id="18606" name="Picture 86" descr="中继器"/>
                  <p:cNvPicPr>
                    <a:picLocks noChangeAspect="1" noChangeArrowheads="1"/>
                  </p:cNvPicPr>
                  <p:nvPr/>
                </p:nvPicPr>
                <p:blipFill>
                  <a:blip r:embed="rId5" cstate="print"/>
                  <a:srcRect/>
                  <a:stretch>
                    <a:fillRect/>
                  </a:stretch>
                </p:blipFill>
                <p:spPr bwMode="auto">
                  <a:xfrm>
                    <a:off x="1383" y="550"/>
                    <a:ext cx="743" cy="834"/>
                  </a:xfrm>
                  <a:prstGeom prst="rect">
                    <a:avLst/>
                  </a:prstGeom>
                  <a:noFill/>
                  <a:ln w="9525">
                    <a:noFill/>
                    <a:miter lim="800000"/>
                    <a:headEnd/>
                    <a:tailEnd/>
                  </a:ln>
                </p:spPr>
              </p:pic>
              <p:pic>
                <p:nvPicPr>
                  <p:cNvPr id="18607" name="Picture 87" descr="通用交换机"/>
                  <p:cNvPicPr>
                    <a:picLocks noChangeAspect="1" noChangeArrowheads="1"/>
                  </p:cNvPicPr>
                  <p:nvPr/>
                </p:nvPicPr>
                <p:blipFill>
                  <a:blip r:embed="rId6" cstate="print"/>
                  <a:srcRect/>
                  <a:stretch>
                    <a:fillRect/>
                  </a:stretch>
                </p:blipFill>
                <p:spPr bwMode="auto">
                  <a:xfrm>
                    <a:off x="1383" y="460"/>
                    <a:ext cx="744" cy="539"/>
                  </a:xfrm>
                  <a:prstGeom prst="rect">
                    <a:avLst/>
                  </a:prstGeom>
                  <a:noFill/>
                  <a:ln w="9525">
                    <a:noFill/>
                    <a:miter lim="800000"/>
                    <a:headEnd/>
                    <a:tailEnd/>
                  </a:ln>
                </p:spPr>
              </p:pic>
            </p:grpSp>
            <p:sp>
              <p:nvSpPr>
                <p:cNvPr id="18605" name="Freeform 88"/>
                <p:cNvSpPr>
                  <a:spLocks/>
                </p:cNvSpPr>
                <p:nvPr/>
              </p:nvSpPr>
              <p:spPr bwMode="auto">
                <a:xfrm>
                  <a:off x="4263" y="2364"/>
                  <a:ext cx="930" cy="1043"/>
                </a:xfrm>
                <a:custGeom>
                  <a:avLst/>
                  <a:gdLst>
                    <a:gd name="T0" fmla="*/ 0 w 952"/>
                    <a:gd name="T1" fmla="*/ 250 h 1066"/>
                    <a:gd name="T2" fmla="*/ 476 w 952"/>
                    <a:gd name="T3" fmla="*/ 0 h 1066"/>
                    <a:gd name="T4" fmla="*/ 952 w 952"/>
                    <a:gd name="T5" fmla="*/ 250 h 1066"/>
                    <a:gd name="T6" fmla="*/ 952 w 952"/>
                    <a:gd name="T7" fmla="*/ 817 h 1066"/>
                    <a:gd name="T8" fmla="*/ 453 w 952"/>
                    <a:gd name="T9" fmla="*/ 1066 h 1066"/>
                    <a:gd name="T10" fmla="*/ 0 w 952"/>
                    <a:gd name="T11" fmla="*/ 817 h 1066"/>
                    <a:gd name="T12" fmla="*/ 0 w 952"/>
                    <a:gd name="T13" fmla="*/ 250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a:solidFill>
                    <a:srgbClr val="C0C0C0"/>
                  </a:solidFill>
                  <a:round/>
                  <a:headEnd/>
                  <a:tailEnd/>
                </a:ln>
              </p:spPr>
              <p:txBody>
                <a:bodyPr/>
                <a:lstStyle/>
                <a:p>
                  <a:endParaRPr lang="zh-CN" altLang="en-US"/>
                </a:p>
              </p:txBody>
            </p:sp>
          </p:grpSp>
          <p:grpSp>
            <p:nvGrpSpPr>
              <p:cNvPr id="9" name="Group 89"/>
              <p:cNvGrpSpPr>
                <a:grpSpLocks/>
              </p:cNvGrpSpPr>
              <p:nvPr/>
            </p:nvGrpSpPr>
            <p:grpSpPr bwMode="auto">
              <a:xfrm>
                <a:off x="998" y="2137"/>
                <a:ext cx="226" cy="250"/>
                <a:chOff x="1768" y="187"/>
                <a:chExt cx="2860" cy="2807"/>
              </a:xfrm>
            </p:grpSpPr>
            <p:pic>
              <p:nvPicPr>
                <p:cNvPr id="18601" name="Picture 90"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18602" name="Picture 91"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18603" name="Picture 92"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10" name="Group 93"/>
              <p:cNvGrpSpPr>
                <a:grpSpLocks/>
              </p:cNvGrpSpPr>
              <p:nvPr/>
            </p:nvGrpSpPr>
            <p:grpSpPr bwMode="auto">
              <a:xfrm>
                <a:off x="1224" y="2137"/>
                <a:ext cx="227" cy="250"/>
                <a:chOff x="1768" y="187"/>
                <a:chExt cx="2860" cy="2807"/>
              </a:xfrm>
            </p:grpSpPr>
            <p:pic>
              <p:nvPicPr>
                <p:cNvPr id="18598" name="Picture 94"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18599" name="Picture 95"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18600" name="Picture 96"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grpSp>
          <p:nvGrpSpPr>
            <p:cNvPr id="11" name="Group 97"/>
            <p:cNvGrpSpPr>
              <a:grpSpLocks/>
            </p:cNvGrpSpPr>
            <p:nvPr/>
          </p:nvGrpSpPr>
          <p:grpSpPr bwMode="auto">
            <a:xfrm>
              <a:off x="4585" y="2106"/>
              <a:ext cx="683" cy="198"/>
              <a:chOff x="1296" y="3520"/>
              <a:chExt cx="683" cy="198"/>
            </a:xfrm>
          </p:grpSpPr>
          <p:grpSp>
            <p:nvGrpSpPr>
              <p:cNvPr id="12" name="Group 98"/>
              <p:cNvGrpSpPr>
                <a:grpSpLocks/>
              </p:cNvGrpSpPr>
              <p:nvPr/>
            </p:nvGrpSpPr>
            <p:grpSpPr bwMode="auto">
              <a:xfrm>
                <a:off x="1296" y="3520"/>
                <a:ext cx="682" cy="198"/>
                <a:chOff x="4263" y="2364"/>
                <a:chExt cx="930" cy="1043"/>
              </a:xfrm>
            </p:grpSpPr>
            <p:grpSp>
              <p:nvGrpSpPr>
                <p:cNvPr id="13" name="Group 99"/>
                <p:cNvGrpSpPr>
                  <a:grpSpLocks/>
                </p:cNvGrpSpPr>
                <p:nvPr/>
              </p:nvGrpSpPr>
              <p:grpSpPr bwMode="auto">
                <a:xfrm>
                  <a:off x="4263" y="2387"/>
                  <a:ext cx="903" cy="1018"/>
                  <a:chOff x="1383" y="460"/>
                  <a:chExt cx="744" cy="924"/>
                </a:xfrm>
              </p:grpSpPr>
              <p:pic>
                <p:nvPicPr>
                  <p:cNvPr id="18593" name="Picture 100" descr="中继器"/>
                  <p:cNvPicPr>
                    <a:picLocks noChangeAspect="1" noChangeArrowheads="1"/>
                  </p:cNvPicPr>
                  <p:nvPr/>
                </p:nvPicPr>
                <p:blipFill>
                  <a:blip r:embed="rId9" cstate="print"/>
                  <a:srcRect/>
                  <a:stretch>
                    <a:fillRect/>
                  </a:stretch>
                </p:blipFill>
                <p:spPr bwMode="auto">
                  <a:xfrm>
                    <a:off x="1383" y="550"/>
                    <a:ext cx="743" cy="834"/>
                  </a:xfrm>
                  <a:prstGeom prst="rect">
                    <a:avLst/>
                  </a:prstGeom>
                  <a:noFill/>
                  <a:ln w="9525">
                    <a:noFill/>
                    <a:miter lim="800000"/>
                    <a:headEnd/>
                    <a:tailEnd/>
                  </a:ln>
                </p:spPr>
              </p:pic>
              <p:pic>
                <p:nvPicPr>
                  <p:cNvPr id="18594" name="Picture 101" descr="通用交换机"/>
                  <p:cNvPicPr>
                    <a:picLocks noChangeAspect="1" noChangeArrowheads="1"/>
                  </p:cNvPicPr>
                  <p:nvPr/>
                </p:nvPicPr>
                <p:blipFill>
                  <a:blip r:embed="rId6" cstate="print"/>
                  <a:srcRect/>
                  <a:stretch>
                    <a:fillRect/>
                  </a:stretch>
                </p:blipFill>
                <p:spPr bwMode="auto">
                  <a:xfrm>
                    <a:off x="1383" y="460"/>
                    <a:ext cx="744" cy="539"/>
                  </a:xfrm>
                  <a:prstGeom prst="rect">
                    <a:avLst/>
                  </a:prstGeom>
                  <a:noFill/>
                  <a:ln w="9525">
                    <a:noFill/>
                    <a:miter lim="800000"/>
                    <a:headEnd/>
                    <a:tailEnd/>
                  </a:ln>
                </p:spPr>
              </p:pic>
            </p:grpSp>
            <p:sp>
              <p:nvSpPr>
                <p:cNvPr id="18592" name="Freeform 102"/>
                <p:cNvSpPr>
                  <a:spLocks/>
                </p:cNvSpPr>
                <p:nvPr/>
              </p:nvSpPr>
              <p:spPr bwMode="auto">
                <a:xfrm>
                  <a:off x="4263" y="2364"/>
                  <a:ext cx="930" cy="1043"/>
                </a:xfrm>
                <a:custGeom>
                  <a:avLst/>
                  <a:gdLst>
                    <a:gd name="T0" fmla="*/ 0 w 952"/>
                    <a:gd name="T1" fmla="*/ 250 h 1066"/>
                    <a:gd name="T2" fmla="*/ 476 w 952"/>
                    <a:gd name="T3" fmla="*/ 0 h 1066"/>
                    <a:gd name="T4" fmla="*/ 952 w 952"/>
                    <a:gd name="T5" fmla="*/ 250 h 1066"/>
                    <a:gd name="T6" fmla="*/ 952 w 952"/>
                    <a:gd name="T7" fmla="*/ 817 h 1066"/>
                    <a:gd name="T8" fmla="*/ 453 w 952"/>
                    <a:gd name="T9" fmla="*/ 1066 h 1066"/>
                    <a:gd name="T10" fmla="*/ 0 w 952"/>
                    <a:gd name="T11" fmla="*/ 817 h 1066"/>
                    <a:gd name="T12" fmla="*/ 0 w 952"/>
                    <a:gd name="T13" fmla="*/ 250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a:solidFill>
                    <a:srgbClr val="C0C0C0"/>
                  </a:solidFill>
                  <a:round/>
                  <a:headEnd/>
                  <a:tailEnd/>
                </a:ln>
              </p:spPr>
              <p:txBody>
                <a:bodyPr/>
                <a:lstStyle/>
                <a:p>
                  <a:endParaRPr lang="zh-CN" altLang="en-US"/>
                </a:p>
              </p:txBody>
            </p:sp>
          </p:grpSp>
          <p:pic>
            <p:nvPicPr>
              <p:cNvPr id="18589" name="Picture 103" descr="中继器"/>
              <p:cNvPicPr preferRelativeResize="0">
                <a:picLocks noChangeAspect="1" noChangeArrowheads="1"/>
              </p:cNvPicPr>
              <p:nvPr/>
            </p:nvPicPr>
            <p:blipFill>
              <a:blip r:embed="rId10" cstate="print"/>
              <a:srcRect/>
              <a:stretch>
                <a:fillRect/>
              </a:stretch>
            </p:blipFill>
            <p:spPr bwMode="auto">
              <a:xfrm>
                <a:off x="1617" y="3570"/>
                <a:ext cx="362" cy="109"/>
              </a:xfrm>
              <a:prstGeom prst="rect">
                <a:avLst/>
              </a:prstGeom>
              <a:noFill/>
              <a:ln w="19050">
                <a:noFill/>
                <a:miter lim="800000"/>
                <a:headEnd/>
                <a:tailEnd/>
              </a:ln>
            </p:spPr>
          </p:pic>
          <p:pic>
            <p:nvPicPr>
              <p:cNvPr id="18590" name="Picture 104" descr="中继器"/>
              <p:cNvPicPr preferRelativeResize="0">
                <a:picLocks noChangeAspect="1" noChangeArrowheads="1"/>
              </p:cNvPicPr>
              <p:nvPr/>
            </p:nvPicPr>
            <p:blipFill>
              <a:blip r:embed="rId10" cstate="print"/>
              <a:srcRect/>
              <a:stretch>
                <a:fillRect/>
              </a:stretch>
            </p:blipFill>
            <p:spPr bwMode="auto">
              <a:xfrm>
                <a:off x="1303" y="3568"/>
                <a:ext cx="362" cy="109"/>
              </a:xfrm>
              <a:prstGeom prst="rect">
                <a:avLst/>
              </a:prstGeom>
              <a:noFill/>
              <a:ln w="19050">
                <a:noFill/>
                <a:miter lim="800000"/>
                <a:headEnd/>
                <a:tailEnd/>
              </a:ln>
            </p:spPr>
          </p:pic>
        </p:grpSp>
        <p:grpSp>
          <p:nvGrpSpPr>
            <p:cNvPr id="14" name="Group 145"/>
            <p:cNvGrpSpPr>
              <a:grpSpLocks/>
            </p:cNvGrpSpPr>
            <p:nvPr/>
          </p:nvGrpSpPr>
          <p:grpSpPr bwMode="auto">
            <a:xfrm>
              <a:off x="3921" y="1083"/>
              <a:ext cx="222" cy="389"/>
              <a:chOff x="3810" y="1020"/>
              <a:chExt cx="222" cy="389"/>
            </a:xfrm>
          </p:grpSpPr>
          <p:sp>
            <p:nvSpPr>
              <p:cNvPr id="18585" name="Line 146"/>
              <p:cNvSpPr>
                <a:spLocks noChangeShapeType="1"/>
              </p:cNvSpPr>
              <p:nvPr/>
            </p:nvSpPr>
            <p:spPr bwMode="auto">
              <a:xfrm flipV="1">
                <a:off x="3863" y="1020"/>
                <a:ext cx="169" cy="389"/>
              </a:xfrm>
              <a:prstGeom prst="line">
                <a:avLst/>
              </a:prstGeom>
              <a:noFill/>
              <a:ln w="76200">
                <a:solidFill>
                  <a:srgbClr val="336699"/>
                </a:solidFill>
                <a:round/>
                <a:headEnd/>
                <a:tailEnd/>
              </a:ln>
              <a:effectLst>
                <a:prstShdw prst="shdw17" dist="17961" dir="2700000">
                  <a:srgbClr val="1F3D5C"/>
                </a:prstShdw>
              </a:effectLst>
            </p:spPr>
            <p:txBody>
              <a:bodyPr/>
              <a:lstStyle/>
              <a:p>
                <a:endParaRPr lang="zh-CN" altLang="en-US"/>
              </a:p>
            </p:txBody>
          </p:sp>
          <p:sp>
            <p:nvSpPr>
              <p:cNvPr id="18586" name="Line 147"/>
              <p:cNvSpPr>
                <a:spLocks noChangeShapeType="1"/>
              </p:cNvSpPr>
              <p:nvPr/>
            </p:nvSpPr>
            <p:spPr bwMode="auto">
              <a:xfrm flipV="1">
                <a:off x="3832" y="1020"/>
                <a:ext cx="169" cy="389"/>
              </a:xfrm>
              <a:prstGeom prst="line">
                <a:avLst/>
              </a:prstGeom>
              <a:noFill/>
              <a:ln w="76200">
                <a:solidFill>
                  <a:srgbClr val="A50021"/>
                </a:solidFill>
                <a:round/>
                <a:headEnd/>
                <a:tailEnd/>
              </a:ln>
              <a:effectLst>
                <a:prstShdw prst="shdw17" dist="17961" dir="2700000">
                  <a:srgbClr val="630014"/>
                </a:prstShdw>
              </a:effectLst>
            </p:spPr>
            <p:txBody>
              <a:bodyPr/>
              <a:lstStyle/>
              <a:p>
                <a:endParaRPr lang="zh-CN" altLang="en-US"/>
              </a:p>
            </p:txBody>
          </p:sp>
          <p:sp>
            <p:nvSpPr>
              <p:cNvPr id="18587" name="Line 148"/>
              <p:cNvSpPr>
                <a:spLocks noChangeShapeType="1"/>
              </p:cNvSpPr>
              <p:nvPr/>
            </p:nvSpPr>
            <p:spPr bwMode="auto">
              <a:xfrm flipV="1">
                <a:off x="3810" y="1020"/>
                <a:ext cx="169" cy="389"/>
              </a:xfrm>
              <a:prstGeom prst="line">
                <a:avLst/>
              </a:prstGeom>
              <a:noFill/>
              <a:ln w="76200">
                <a:solidFill>
                  <a:srgbClr val="FF9900"/>
                </a:solidFill>
                <a:round/>
                <a:headEnd/>
                <a:tailEnd/>
              </a:ln>
              <a:effectLst>
                <a:prstShdw prst="shdw17" dist="17961" dir="2700000">
                  <a:srgbClr val="995C00"/>
                </a:prstShdw>
              </a:effectLst>
            </p:spPr>
            <p:txBody>
              <a:bodyPr/>
              <a:lstStyle/>
              <a:p>
                <a:endParaRPr lang="zh-CN" altLang="en-US"/>
              </a:p>
            </p:txBody>
          </p:sp>
        </p:grpSp>
        <p:grpSp>
          <p:nvGrpSpPr>
            <p:cNvPr id="15" name="Group 149"/>
            <p:cNvGrpSpPr>
              <a:grpSpLocks/>
            </p:cNvGrpSpPr>
            <p:nvPr/>
          </p:nvGrpSpPr>
          <p:grpSpPr bwMode="auto">
            <a:xfrm>
              <a:off x="3373" y="1367"/>
              <a:ext cx="862" cy="522"/>
              <a:chOff x="976" y="2092"/>
              <a:chExt cx="521" cy="317"/>
            </a:xfrm>
          </p:grpSpPr>
          <p:grpSp>
            <p:nvGrpSpPr>
              <p:cNvPr id="16" name="Group 150"/>
              <p:cNvGrpSpPr>
                <a:grpSpLocks/>
              </p:cNvGrpSpPr>
              <p:nvPr/>
            </p:nvGrpSpPr>
            <p:grpSpPr bwMode="auto">
              <a:xfrm>
                <a:off x="976" y="2092"/>
                <a:ext cx="521" cy="317"/>
                <a:chOff x="4263" y="2364"/>
                <a:chExt cx="930" cy="1043"/>
              </a:xfrm>
            </p:grpSpPr>
            <p:grpSp>
              <p:nvGrpSpPr>
                <p:cNvPr id="17" name="Group 151"/>
                <p:cNvGrpSpPr>
                  <a:grpSpLocks/>
                </p:cNvGrpSpPr>
                <p:nvPr/>
              </p:nvGrpSpPr>
              <p:grpSpPr bwMode="auto">
                <a:xfrm>
                  <a:off x="4263" y="2387"/>
                  <a:ext cx="903" cy="1018"/>
                  <a:chOff x="1383" y="460"/>
                  <a:chExt cx="744" cy="924"/>
                </a:xfrm>
              </p:grpSpPr>
              <p:pic>
                <p:nvPicPr>
                  <p:cNvPr id="18583" name="Picture 152" descr="中继器"/>
                  <p:cNvPicPr>
                    <a:picLocks noChangeAspect="1" noChangeArrowheads="1"/>
                  </p:cNvPicPr>
                  <p:nvPr/>
                </p:nvPicPr>
                <p:blipFill>
                  <a:blip r:embed="rId5" cstate="print"/>
                  <a:srcRect/>
                  <a:stretch>
                    <a:fillRect/>
                  </a:stretch>
                </p:blipFill>
                <p:spPr bwMode="auto">
                  <a:xfrm>
                    <a:off x="1383" y="550"/>
                    <a:ext cx="743" cy="834"/>
                  </a:xfrm>
                  <a:prstGeom prst="rect">
                    <a:avLst/>
                  </a:prstGeom>
                  <a:noFill/>
                  <a:ln w="9525">
                    <a:noFill/>
                    <a:miter lim="800000"/>
                    <a:headEnd/>
                    <a:tailEnd/>
                  </a:ln>
                </p:spPr>
              </p:pic>
              <p:pic>
                <p:nvPicPr>
                  <p:cNvPr id="18584" name="Picture 153" descr="通用交换机"/>
                  <p:cNvPicPr>
                    <a:picLocks noChangeAspect="1" noChangeArrowheads="1"/>
                  </p:cNvPicPr>
                  <p:nvPr/>
                </p:nvPicPr>
                <p:blipFill>
                  <a:blip r:embed="rId6" cstate="print"/>
                  <a:srcRect/>
                  <a:stretch>
                    <a:fillRect/>
                  </a:stretch>
                </p:blipFill>
                <p:spPr bwMode="auto">
                  <a:xfrm>
                    <a:off x="1383" y="460"/>
                    <a:ext cx="744" cy="539"/>
                  </a:xfrm>
                  <a:prstGeom prst="rect">
                    <a:avLst/>
                  </a:prstGeom>
                  <a:noFill/>
                  <a:ln w="9525">
                    <a:noFill/>
                    <a:miter lim="800000"/>
                    <a:headEnd/>
                    <a:tailEnd/>
                  </a:ln>
                </p:spPr>
              </p:pic>
            </p:grpSp>
            <p:sp>
              <p:nvSpPr>
                <p:cNvPr id="18582" name="Freeform 154"/>
                <p:cNvSpPr>
                  <a:spLocks/>
                </p:cNvSpPr>
                <p:nvPr/>
              </p:nvSpPr>
              <p:spPr bwMode="auto">
                <a:xfrm>
                  <a:off x="4263" y="2364"/>
                  <a:ext cx="930" cy="1043"/>
                </a:xfrm>
                <a:custGeom>
                  <a:avLst/>
                  <a:gdLst>
                    <a:gd name="T0" fmla="*/ 0 w 952"/>
                    <a:gd name="T1" fmla="*/ 250 h 1066"/>
                    <a:gd name="T2" fmla="*/ 476 w 952"/>
                    <a:gd name="T3" fmla="*/ 0 h 1066"/>
                    <a:gd name="T4" fmla="*/ 952 w 952"/>
                    <a:gd name="T5" fmla="*/ 250 h 1066"/>
                    <a:gd name="T6" fmla="*/ 952 w 952"/>
                    <a:gd name="T7" fmla="*/ 817 h 1066"/>
                    <a:gd name="T8" fmla="*/ 453 w 952"/>
                    <a:gd name="T9" fmla="*/ 1066 h 1066"/>
                    <a:gd name="T10" fmla="*/ 0 w 952"/>
                    <a:gd name="T11" fmla="*/ 817 h 1066"/>
                    <a:gd name="T12" fmla="*/ 0 w 952"/>
                    <a:gd name="T13" fmla="*/ 250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a:solidFill>
                    <a:srgbClr val="C0C0C0"/>
                  </a:solidFill>
                  <a:round/>
                  <a:headEnd/>
                  <a:tailEnd/>
                </a:ln>
              </p:spPr>
              <p:txBody>
                <a:bodyPr/>
                <a:lstStyle/>
                <a:p>
                  <a:endParaRPr lang="zh-CN" altLang="en-US"/>
                </a:p>
              </p:txBody>
            </p:sp>
          </p:grpSp>
          <p:grpSp>
            <p:nvGrpSpPr>
              <p:cNvPr id="18" name="Group 155"/>
              <p:cNvGrpSpPr>
                <a:grpSpLocks/>
              </p:cNvGrpSpPr>
              <p:nvPr/>
            </p:nvGrpSpPr>
            <p:grpSpPr bwMode="auto">
              <a:xfrm>
                <a:off x="998" y="2137"/>
                <a:ext cx="226" cy="250"/>
                <a:chOff x="1768" y="187"/>
                <a:chExt cx="2860" cy="2807"/>
              </a:xfrm>
            </p:grpSpPr>
            <p:pic>
              <p:nvPicPr>
                <p:cNvPr id="18578" name="Picture 156"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18579" name="Picture 157"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18580" name="Picture 158"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19" name="Group 159"/>
              <p:cNvGrpSpPr>
                <a:grpSpLocks/>
              </p:cNvGrpSpPr>
              <p:nvPr/>
            </p:nvGrpSpPr>
            <p:grpSpPr bwMode="auto">
              <a:xfrm>
                <a:off x="1224" y="2137"/>
                <a:ext cx="227" cy="250"/>
                <a:chOff x="1768" y="187"/>
                <a:chExt cx="2860" cy="2807"/>
              </a:xfrm>
            </p:grpSpPr>
            <p:pic>
              <p:nvPicPr>
                <p:cNvPr id="18575" name="Picture 160"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18576" name="Picture 161"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18577" name="Picture 162"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grpSp>
          <p:nvGrpSpPr>
            <p:cNvPr id="20" name="Group 163"/>
            <p:cNvGrpSpPr>
              <a:grpSpLocks/>
            </p:cNvGrpSpPr>
            <p:nvPr/>
          </p:nvGrpSpPr>
          <p:grpSpPr bwMode="auto">
            <a:xfrm>
              <a:off x="3457" y="2082"/>
              <a:ext cx="683" cy="198"/>
              <a:chOff x="1296" y="3520"/>
              <a:chExt cx="683" cy="198"/>
            </a:xfrm>
          </p:grpSpPr>
          <p:grpSp>
            <p:nvGrpSpPr>
              <p:cNvPr id="21" name="Group 164"/>
              <p:cNvGrpSpPr>
                <a:grpSpLocks/>
              </p:cNvGrpSpPr>
              <p:nvPr/>
            </p:nvGrpSpPr>
            <p:grpSpPr bwMode="auto">
              <a:xfrm>
                <a:off x="1296" y="3520"/>
                <a:ext cx="682" cy="198"/>
                <a:chOff x="4263" y="2364"/>
                <a:chExt cx="930" cy="1043"/>
              </a:xfrm>
            </p:grpSpPr>
            <p:grpSp>
              <p:nvGrpSpPr>
                <p:cNvPr id="22" name="Group 165"/>
                <p:cNvGrpSpPr>
                  <a:grpSpLocks/>
                </p:cNvGrpSpPr>
                <p:nvPr/>
              </p:nvGrpSpPr>
              <p:grpSpPr bwMode="auto">
                <a:xfrm>
                  <a:off x="4263" y="2387"/>
                  <a:ext cx="903" cy="1018"/>
                  <a:chOff x="1383" y="460"/>
                  <a:chExt cx="744" cy="924"/>
                </a:xfrm>
              </p:grpSpPr>
              <p:pic>
                <p:nvPicPr>
                  <p:cNvPr id="18570" name="Picture 166" descr="中继器"/>
                  <p:cNvPicPr>
                    <a:picLocks noChangeAspect="1" noChangeArrowheads="1"/>
                  </p:cNvPicPr>
                  <p:nvPr/>
                </p:nvPicPr>
                <p:blipFill>
                  <a:blip r:embed="rId9" cstate="print"/>
                  <a:srcRect/>
                  <a:stretch>
                    <a:fillRect/>
                  </a:stretch>
                </p:blipFill>
                <p:spPr bwMode="auto">
                  <a:xfrm>
                    <a:off x="1383" y="550"/>
                    <a:ext cx="743" cy="834"/>
                  </a:xfrm>
                  <a:prstGeom prst="rect">
                    <a:avLst/>
                  </a:prstGeom>
                  <a:noFill/>
                  <a:ln w="9525">
                    <a:noFill/>
                    <a:miter lim="800000"/>
                    <a:headEnd/>
                    <a:tailEnd/>
                  </a:ln>
                </p:spPr>
              </p:pic>
              <p:pic>
                <p:nvPicPr>
                  <p:cNvPr id="18571" name="Picture 167" descr="通用交换机"/>
                  <p:cNvPicPr>
                    <a:picLocks noChangeAspect="1" noChangeArrowheads="1"/>
                  </p:cNvPicPr>
                  <p:nvPr/>
                </p:nvPicPr>
                <p:blipFill>
                  <a:blip r:embed="rId6" cstate="print"/>
                  <a:srcRect/>
                  <a:stretch>
                    <a:fillRect/>
                  </a:stretch>
                </p:blipFill>
                <p:spPr bwMode="auto">
                  <a:xfrm>
                    <a:off x="1383" y="460"/>
                    <a:ext cx="744" cy="539"/>
                  </a:xfrm>
                  <a:prstGeom prst="rect">
                    <a:avLst/>
                  </a:prstGeom>
                  <a:noFill/>
                  <a:ln w="9525">
                    <a:noFill/>
                    <a:miter lim="800000"/>
                    <a:headEnd/>
                    <a:tailEnd/>
                  </a:ln>
                </p:spPr>
              </p:pic>
            </p:grpSp>
            <p:sp>
              <p:nvSpPr>
                <p:cNvPr id="18569" name="Freeform 168"/>
                <p:cNvSpPr>
                  <a:spLocks/>
                </p:cNvSpPr>
                <p:nvPr/>
              </p:nvSpPr>
              <p:spPr bwMode="auto">
                <a:xfrm>
                  <a:off x="4263" y="2364"/>
                  <a:ext cx="930" cy="1043"/>
                </a:xfrm>
                <a:custGeom>
                  <a:avLst/>
                  <a:gdLst>
                    <a:gd name="T0" fmla="*/ 0 w 952"/>
                    <a:gd name="T1" fmla="*/ 250 h 1066"/>
                    <a:gd name="T2" fmla="*/ 476 w 952"/>
                    <a:gd name="T3" fmla="*/ 0 h 1066"/>
                    <a:gd name="T4" fmla="*/ 952 w 952"/>
                    <a:gd name="T5" fmla="*/ 250 h 1066"/>
                    <a:gd name="T6" fmla="*/ 952 w 952"/>
                    <a:gd name="T7" fmla="*/ 817 h 1066"/>
                    <a:gd name="T8" fmla="*/ 453 w 952"/>
                    <a:gd name="T9" fmla="*/ 1066 h 1066"/>
                    <a:gd name="T10" fmla="*/ 0 w 952"/>
                    <a:gd name="T11" fmla="*/ 817 h 1066"/>
                    <a:gd name="T12" fmla="*/ 0 w 952"/>
                    <a:gd name="T13" fmla="*/ 250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a:solidFill>
                    <a:srgbClr val="C0C0C0"/>
                  </a:solidFill>
                  <a:round/>
                  <a:headEnd/>
                  <a:tailEnd/>
                </a:ln>
              </p:spPr>
              <p:txBody>
                <a:bodyPr/>
                <a:lstStyle/>
                <a:p>
                  <a:endParaRPr lang="zh-CN" altLang="en-US"/>
                </a:p>
              </p:txBody>
            </p:sp>
          </p:grpSp>
          <p:pic>
            <p:nvPicPr>
              <p:cNvPr id="18566" name="Picture 169" descr="中继器"/>
              <p:cNvPicPr preferRelativeResize="0">
                <a:picLocks noChangeAspect="1" noChangeArrowheads="1"/>
              </p:cNvPicPr>
              <p:nvPr/>
            </p:nvPicPr>
            <p:blipFill>
              <a:blip r:embed="rId10" cstate="print"/>
              <a:srcRect/>
              <a:stretch>
                <a:fillRect/>
              </a:stretch>
            </p:blipFill>
            <p:spPr bwMode="auto">
              <a:xfrm>
                <a:off x="1617" y="3570"/>
                <a:ext cx="362" cy="109"/>
              </a:xfrm>
              <a:prstGeom prst="rect">
                <a:avLst/>
              </a:prstGeom>
              <a:noFill/>
              <a:ln w="19050">
                <a:noFill/>
                <a:miter lim="800000"/>
                <a:headEnd/>
                <a:tailEnd/>
              </a:ln>
            </p:spPr>
          </p:pic>
          <p:pic>
            <p:nvPicPr>
              <p:cNvPr id="18567" name="Picture 170" descr="中继器"/>
              <p:cNvPicPr preferRelativeResize="0">
                <a:picLocks noChangeAspect="1" noChangeArrowheads="1"/>
              </p:cNvPicPr>
              <p:nvPr/>
            </p:nvPicPr>
            <p:blipFill>
              <a:blip r:embed="rId10" cstate="print"/>
              <a:srcRect/>
              <a:stretch>
                <a:fillRect/>
              </a:stretch>
            </p:blipFill>
            <p:spPr bwMode="auto">
              <a:xfrm>
                <a:off x="1303" y="3568"/>
                <a:ext cx="362" cy="109"/>
              </a:xfrm>
              <a:prstGeom prst="rect">
                <a:avLst/>
              </a:prstGeom>
              <a:noFill/>
              <a:ln w="19050">
                <a:noFill/>
                <a:miter lim="800000"/>
                <a:headEnd/>
                <a:tailEnd/>
              </a:ln>
            </p:spPr>
          </p:pic>
        </p:grpSp>
        <p:grpSp>
          <p:nvGrpSpPr>
            <p:cNvPr id="23" name="Group 171"/>
            <p:cNvGrpSpPr>
              <a:grpSpLocks/>
            </p:cNvGrpSpPr>
            <p:nvPr/>
          </p:nvGrpSpPr>
          <p:grpSpPr bwMode="auto">
            <a:xfrm>
              <a:off x="3940" y="760"/>
              <a:ext cx="862" cy="522"/>
              <a:chOff x="976" y="2092"/>
              <a:chExt cx="521" cy="317"/>
            </a:xfrm>
          </p:grpSpPr>
          <p:grpSp>
            <p:nvGrpSpPr>
              <p:cNvPr id="24" name="Group 172"/>
              <p:cNvGrpSpPr>
                <a:grpSpLocks/>
              </p:cNvGrpSpPr>
              <p:nvPr/>
            </p:nvGrpSpPr>
            <p:grpSpPr bwMode="auto">
              <a:xfrm>
                <a:off x="976" y="2092"/>
                <a:ext cx="521" cy="317"/>
                <a:chOff x="4263" y="2364"/>
                <a:chExt cx="930" cy="1043"/>
              </a:xfrm>
            </p:grpSpPr>
            <p:grpSp>
              <p:nvGrpSpPr>
                <p:cNvPr id="25" name="Group 173"/>
                <p:cNvGrpSpPr>
                  <a:grpSpLocks/>
                </p:cNvGrpSpPr>
                <p:nvPr/>
              </p:nvGrpSpPr>
              <p:grpSpPr bwMode="auto">
                <a:xfrm>
                  <a:off x="4263" y="2387"/>
                  <a:ext cx="903" cy="1018"/>
                  <a:chOff x="1383" y="460"/>
                  <a:chExt cx="744" cy="924"/>
                </a:xfrm>
              </p:grpSpPr>
              <p:pic>
                <p:nvPicPr>
                  <p:cNvPr id="18563" name="Picture 174" descr="中继器"/>
                  <p:cNvPicPr>
                    <a:picLocks noChangeAspect="1" noChangeArrowheads="1"/>
                  </p:cNvPicPr>
                  <p:nvPr/>
                </p:nvPicPr>
                <p:blipFill>
                  <a:blip r:embed="rId5" cstate="print"/>
                  <a:srcRect/>
                  <a:stretch>
                    <a:fillRect/>
                  </a:stretch>
                </p:blipFill>
                <p:spPr bwMode="auto">
                  <a:xfrm>
                    <a:off x="1383" y="550"/>
                    <a:ext cx="743" cy="834"/>
                  </a:xfrm>
                  <a:prstGeom prst="rect">
                    <a:avLst/>
                  </a:prstGeom>
                  <a:noFill/>
                  <a:ln w="9525">
                    <a:noFill/>
                    <a:miter lim="800000"/>
                    <a:headEnd/>
                    <a:tailEnd/>
                  </a:ln>
                </p:spPr>
              </p:pic>
              <p:pic>
                <p:nvPicPr>
                  <p:cNvPr id="18564" name="Picture 175" descr="通用交换机"/>
                  <p:cNvPicPr>
                    <a:picLocks noChangeAspect="1" noChangeArrowheads="1"/>
                  </p:cNvPicPr>
                  <p:nvPr/>
                </p:nvPicPr>
                <p:blipFill>
                  <a:blip r:embed="rId6" cstate="print"/>
                  <a:srcRect/>
                  <a:stretch>
                    <a:fillRect/>
                  </a:stretch>
                </p:blipFill>
                <p:spPr bwMode="auto">
                  <a:xfrm>
                    <a:off x="1383" y="460"/>
                    <a:ext cx="744" cy="539"/>
                  </a:xfrm>
                  <a:prstGeom prst="rect">
                    <a:avLst/>
                  </a:prstGeom>
                  <a:noFill/>
                  <a:ln w="9525">
                    <a:noFill/>
                    <a:miter lim="800000"/>
                    <a:headEnd/>
                    <a:tailEnd/>
                  </a:ln>
                </p:spPr>
              </p:pic>
            </p:grpSp>
            <p:sp>
              <p:nvSpPr>
                <p:cNvPr id="18562" name="Freeform 176"/>
                <p:cNvSpPr>
                  <a:spLocks/>
                </p:cNvSpPr>
                <p:nvPr/>
              </p:nvSpPr>
              <p:spPr bwMode="auto">
                <a:xfrm>
                  <a:off x="4263" y="2364"/>
                  <a:ext cx="930" cy="1043"/>
                </a:xfrm>
                <a:custGeom>
                  <a:avLst/>
                  <a:gdLst>
                    <a:gd name="T0" fmla="*/ 0 w 952"/>
                    <a:gd name="T1" fmla="*/ 250 h 1066"/>
                    <a:gd name="T2" fmla="*/ 476 w 952"/>
                    <a:gd name="T3" fmla="*/ 0 h 1066"/>
                    <a:gd name="T4" fmla="*/ 952 w 952"/>
                    <a:gd name="T5" fmla="*/ 250 h 1066"/>
                    <a:gd name="T6" fmla="*/ 952 w 952"/>
                    <a:gd name="T7" fmla="*/ 817 h 1066"/>
                    <a:gd name="T8" fmla="*/ 453 w 952"/>
                    <a:gd name="T9" fmla="*/ 1066 h 1066"/>
                    <a:gd name="T10" fmla="*/ 0 w 952"/>
                    <a:gd name="T11" fmla="*/ 817 h 1066"/>
                    <a:gd name="T12" fmla="*/ 0 w 952"/>
                    <a:gd name="T13" fmla="*/ 250 h 1066"/>
                    <a:gd name="T14" fmla="*/ 0 60000 65536"/>
                    <a:gd name="T15" fmla="*/ 0 60000 65536"/>
                    <a:gd name="T16" fmla="*/ 0 60000 65536"/>
                    <a:gd name="T17" fmla="*/ 0 60000 65536"/>
                    <a:gd name="T18" fmla="*/ 0 60000 65536"/>
                    <a:gd name="T19" fmla="*/ 0 60000 65536"/>
                    <a:gd name="T20" fmla="*/ 0 60000 65536"/>
                    <a:gd name="T21" fmla="*/ 0 w 952"/>
                    <a:gd name="T22" fmla="*/ 0 h 1066"/>
                    <a:gd name="T23" fmla="*/ 952 w 952"/>
                    <a:gd name="T24" fmla="*/ 1066 h 1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2" h="1066">
                      <a:moveTo>
                        <a:pt x="0" y="250"/>
                      </a:moveTo>
                      <a:lnTo>
                        <a:pt x="476" y="0"/>
                      </a:lnTo>
                      <a:lnTo>
                        <a:pt x="952" y="250"/>
                      </a:lnTo>
                      <a:lnTo>
                        <a:pt x="952" y="817"/>
                      </a:lnTo>
                      <a:lnTo>
                        <a:pt x="453" y="1066"/>
                      </a:lnTo>
                      <a:lnTo>
                        <a:pt x="0" y="817"/>
                      </a:lnTo>
                      <a:lnTo>
                        <a:pt x="0" y="250"/>
                      </a:lnTo>
                      <a:close/>
                    </a:path>
                  </a:pathLst>
                </a:custGeom>
                <a:solidFill>
                  <a:schemeClr val="bg1">
                    <a:alpha val="58038"/>
                  </a:schemeClr>
                </a:solidFill>
                <a:ln w="28575">
                  <a:solidFill>
                    <a:srgbClr val="C0C0C0"/>
                  </a:solidFill>
                  <a:round/>
                  <a:headEnd/>
                  <a:tailEnd/>
                </a:ln>
              </p:spPr>
              <p:txBody>
                <a:bodyPr/>
                <a:lstStyle/>
                <a:p>
                  <a:endParaRPr lang="zh-CN" altLang="en-US"/>
                </a:p>
              </p:txBody>
            </p:sp>
          </p:grpSp>
          <p:grpSp>
            <p:nvGrpSpPr>
              <p:cNvPr id="26" name="Group 177"/>
              <p:cNvGrpSpPr>
                <a:grpSpLocks/>
              </p:cNvGrpSpPr>
              <p:nvPr/>
            </p:nvGrpSpPr>
            <p:grpSpPr bwMode="auto">
              <a:xfrm>
                <a:off x="998" y="2137"/>
                <a:ext cx="226" cy="250"/>
                <a:chOff x="1768" y="187"/>
                <a:chExt cx="2860" cy="2807"/>
              </a:xfrm>
            </p:grpSpPr>
            <p:pic>
              <p:nvPicPr>
                <p:cNvPr id="18558" name="Picture 178"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18559" name="Picture 179"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18560" name="Picture 180"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nvGrpSpPr>
              <p:cNvPr id="27" name="Group 181"/>
              <p:cNvGrpSpPr>
                <a:grpSpLocks/>
              </p:cNvGrpSpPr>
              <p:nvPr/>
            </p:nvGrpSpPr>
            <p:grpSpPr bwMode="auto">
              <a:xfrm>
                <a:off x="1224" y="2137"/>
                <a:ext cx="227" cy="250"/>
                <a:chOff x="1768" y="187"/>
                <a:chExt cx="2860" cy="2807"/>
              </a:xfrm>
            </p:grpSpPr>
            <p:pic>
              <p:nvPicPr>
                <p:cNvPr id="18555" name="Picture 182" descr="通用交换机"/>
                <p:cNvPicPr>
                  <a:picLocks noChangeAspect="1" noChangeArrowheads="1"/>
                </p:cNvPicPr>
                <p:nvPr/>
              </p:nvPicPr>
              <p:blipFill>
                <a:blip r:embed="rId7" cstate="print"/>
                <a:srcRect/>
                <a:stretch>
                  <a:fillRect/>
                </a:stretch>
              </p:blipFill>
              <p:spPr bwMode="auto">
                <a:xfrm>
                  <a:off x="1769" y="1570"/>
                  <a:ext cx="2859" cy="1424"/>
                </a:xfrm>
                <a:prstGeom prst="rect">
                  <a:avLst/>
                </a:prstGeom>
                <a:noFill/>
                <a:ln w="9525">
                  <a:noFill/>
                  <a:miter lim="800000"/>
                  <a:headEnd/>
                  <a:tailEnd/>
                </a:ln>
              </p:spPr>
            </p:pic>
            <p:pic>
              <p:nvPicPr>
                <p:cNvPr id="18556" name="Picture 183" descr="中继器"/>
                <p:cNvPicPr>
                  <a:picLocks noChangeAspect="1" noChangeArrowheads="1"/>
                </p:cNvPicPr>
                <p:nvPr/>
              </p:nvPicPr>
              <p:blipFill>
                <a:blip r:embed="rId8" cstate="print"/>
                <a:srcRect/>
                <a:stretch>
                  <a:fillRect/>
                </a:stretch>
              </p:blipFill>
              <p:spPr bwMode="auto">
                <a:xfrm>
                  <a:off x="1768" y="482"/>
                  <a:ext cx="2858" cy="2202"/>
                </a:xfrm>
                <a:prstGeom prst="rect">
                  <a:avLst/>
                </a:prstGeom>
                <a:noFill/>
                <a:ln w="9525">
                  <a:noFill/>
                  <a:miter lim="800000"/>
                  <a:headEnd/>
                  <a:tailEnd/>
                </a:ln>
              </p:spPr>
            </p:pic>
            <p:pic>
              <p:nvPicPr>
                <p:cNvPr id="18557" name="Picture 184" descr="通用交换机"/>
                <p:cNvPicPr>
                  <a:picLocks noChangeAspect="1" noChangeArrowheads="1"/>
                </p:cNvPicPr>
                <p:nvPr/>
              </p:nvPicPr>
              <p:blipFill>
                <a:blip r:embed="rId7" cstate="print"/>
                <a:srcRect/>
                <a:stretch>
                  <a:fillRect/>
                </a:stretch>
              </p:blipFill>
              <p:spPr bwMode="auto">
                <a:xfrm>
                  <a:off x="1769" y="187"/>
                  <a:ext cx="2859" cy="1424"/>
                </a:xfrm>
                <a:prstGeom prst="rect">
                  <a:avLst/>
                </a:prstGeom>
                <a:noFill/>
                <a:ln w="9525">
                  <a:noFill/>
                  <a:miter lim="800000"/>
                  <a:headEnd/>
                  <a:tailEnd/>
                </a:ln>
              </p:spPr>
            </p:pic>
          </p:grpSp>
        </p:grpSp>
      </p:grpSp>
      <p:grpSp>
        <p:nvGrpSpPr>
          <p:cNvPr id="28" name="Group 201"/>
          <p:cNvGrpSpPr>
            <a:grpSpLocks/>
          </p:cNvGrpSpPr>
          <p:nvPr/>
        </p:nvGrpSpPr>
        <p:grpSpPr bwMode="auto">
          <a:xfrm>
            <a:off x="4211960" y="1628800"/>
            <a:ext cx="326814" cy="570876"/>
            <a:chOff x="2764" y="1316"/>
            <a:chExt cx="294" cy="476"/>
          </a:xfrm>
        </p:grpSpPr>
        <p:sp>
          <p:nvSpPr>
            <p:cNvPr id="18515" name="AutoShape 185"/>
            <p:cNvSpPr>
              <a:spLocks noChangeArrowheads="1"/>
            </p:cNvSpPr>
            <p:nvPr/>
          </p:nvSpPr>
          <p:spPr bwMode="auto">
            <a:xfrm>
              <a:off x="2764" y="1316"/>
              <a:ext cx="294" cy="113"/>
            </a:xfrm>
            <a:prstGeom prst="chevron">
              <a:avLst>
                <a:gd name="adj" fmla="val 65044"/>
              </a:avLst>
            </a:prstGeom>
            <a:solidFill>
              <a:srgbClr val="003366"/>
            </a:solidFill>
            <a:ln w="28575" algn="ctr">
              <a:noFill/>
              <a:miter lim="800000"/>
              <a:headEnd/>
              <a:tailEnd/>
            </a:ln>
          </p:spPr>
          <p:txBody>
            <a:bodyPr wrap="none" anchor="ctr"/>
            <a:lstStyle/>
            <a:p>
              <a:endParaRPr lang="zh-CN" altLang="en-US"/>
            </a:p>
          </p:txBody>
        </p:sp>
        <p:sp>
          <p:nvSpPr>
            <p:cNvPr id="18516" name="AutoShape 186"/>
            <p:cNvSpPr>
              <a:spLocks noChangeArrowheads="1"/>
            </p:cNvSpPr>
            <p:nvPr/>
          </p:nvSpPr>
          <p:spPr bwMode="auto">
            <a:xfrm>
              <a:off x="2764" y="1497"/>
              <a:ext cx="294" cy="113"/>
            </a:xfrm>
            <a:prstGeom prst="chevron">
              <a:avLst>
                <a:gd name="adj" fmla="val 65044"/>
              </a:avLst>
            </a:prstGeom>
            <a:solidFill>
              <a:srgbClr val="003366"/>
            </a:solidFill>
            <a:ln w="28575" algn="ctr">
              <a:noFill/>
              <a:miter lim="800000"/>
              <a:headEnd/>
              <a:tailEnd/>
            </a:ln>
          </p:spPr>
          <p:txBody>
            <a:bodyPr wrap="none" anchor="ctr"/>
            <a:lstStyle/>
            <a:p>
              <a:endParaRPr lang="zh-CN" altLang="en-US"/>
            </a:p>
          </p:txBody>
        </p:sp>
        <p:sp>
          <p:nvSpPr>
            <p:cNvPr id="18517" name="AutoShape 187"/>
            <p:cNvSpPr>
              <a:spLocks noChangeArrowheads="1"/>
            </p:cNvSpPr>
            <p:nvPr/>
          </p:nvSpPr>
          <p:spPr bwMode="auto">
            <a:xfrm>
              <a:off x="2764" y="1679"/>
              <a:ext cx="294" cy="113"/>
            </a:xfrm>
            <a:prstGeom prst="chevron">
              <a:avLst>
                <a:gd name="adj" fmla="val 65044"/>
              </a:avLst>
            </a:prstGeom>
            <a:solidFill>
              <a:srgbClr val="003366"/>
            </a:solidFill>
            <a:ln w="28575" algn="ctr">
              <a:noFill/>
              <a:miter lim="800000"/>
              <a:headEnd/>
              <a:tailEnd/>
            </a:ln>
          </p:spPr>
          <p:txBody>
            <a:bodyPr wrap="none" anchor="ctr"/>
            <a:lstStyle/>
            <a:p>
              <a:endParaRPr lang="zh-CN" altLang="en-US"/>
            </a:p>
          </p:txBody>
        </p:sp>
      </p:grpSp>
      <p:sp>
        <p:nvSpPr>
          <p:cNvPr id="18436" name="Rectangle 189"/>
          <p:cNvSpPr>
            <a:spLocks noGrp="1" noChangeArrowheads="1"/>
          </p:cNvSpPr>
          <p:nvPr>
            <p:ph type="title"/>
          </p:nvPr>
        </p:nvSpPr>
        <p:spPr>
          <a:xfrm>
            <a:off x="0" y="0"/>
            <a:ext cx="2483768" cy="620688"/>
          </a:xfrm>
        </p:spPr>
        <p:txBody>
          <a:bodyPr/>
          <a:lstStyle/>
          <a:p>
            <a:pPr algn="l" eaLnBrk="1" hangingPunct="1"/>
            <a:r>
              <a:rPr lang="zh-CN" altLang="en-US" sz="3200" b="1" dirty="0" smtClean="0">
                <a:solidFill>
                  <a:srgbClr val="C00000"/>
                </a:solidFill>
                <a:latin typeface="微软雅黑" pitchFamily="34" charset="-122"/>
                <a:ea typeface="微软雅黑" pitchFamily="34" charset="-122"/>
              </a:rPr>
              <a:t>从</a:t>
            </a:r>
            <a:r>
              <a:rPr lang="en-US" altLang="zh-CN" sz="3200" b="1" dirty="0" smtClean="0">
                <a:solidFill>
                  <a:srgbClr val="C00000"/>
                </a:solidFill>
                <a:latin typeface="微软雅黑" pitchFamily="34" charset="-122"/>
                <a:ea typeface="微软雅黑" pitchFamily="34" charset="-122"/>
              </a:rPr>
              <a:t>IRF2</a:t>
            </a:r>
            <a:r>
              <a:rPr lang="zh-CN" altLang="en-US" sz="3200" b="1" dirty="0" smtClean="0">
                <a:solidFill>
                  <a:srgbClr val="C00000"/>
                </a:solidFill>
                <a:latin typeface="微软雅黑" pitchFamily="34" charset="-122"/>
                <a:ea typeface="微软雅黑" pitchFamily="34" charset="-122"/>
              </a:rPr>
              <a:t>说起</a:t>
            </a:r>
          </a:p>
        </p:txBody>
      </p:sp>
      <p:grpSp>
        <p:nvGrpSpPr>
          <p:cNvPr id="29" name="Group 199"/>
          <p:cNvGrpSpPr>
            <a:grpSpLocks/>
          </p:cNvGrpSpPr>
          <p:nvPr/>
        </p:nvGrpSpPr>
        <p:grpSpPr bwMode="auto">
          <a:xfrm>
            <a:off x="539750" y="692697"/>
            <a:ext cx="3312169" cy="2448272"/>
            <a:chOff x="340" y="1570"/>
            <a:chExt cx="2427" cy="2339"/>
          </a:xfrm>
        </p:grpSpPr>
        <p:sp>
          <p:nvSpPr>
            <p:cNvPr id="18440" name="Rectangle 16"/>
            <p:cNvSpPr>
              <a:spLocks noChangeArrowheads="1"/>
            </p:cNvSpPr>
            <p:nvPr/>
          </p:nvSpPr>
          <p:spPr bwMode="auto">
            <a:xfrm>
              <a:off x="340" y="1570"/>
              <a:ext cx="2427" cy="2339"/>
            </a:xfrm>
            <a:prstGeom prst="rect">
              <a:avLst/>
            </a:prstGeom>
            <a:solidFill>
              <a:schemeClr val="accent1">
                <a:alpha val="16862"/>
              </a:schemeClr>
            </a:solidFill>
            <a:ln w="28575" algn="ctr">
              <a:solidFill>
                <a:srgbClr val="C0C0C0"/>
              </a:solidFill>
              <a:miter lim="800000"/>
              <a:headEnd/>
              <a:tailEnd/>
            </a:ln>
          </p:spPr>
          <p:txBody>
            <a:bodyPr wrap="none" anchor="ctr"/>
            <a:lstStyle/>
            <a:p>
              <a:endParaRPr lang="zh-CN" altLang="en-US"/>
            </a:p>
          </p:txBody>
        </p:sp>
        <p:sp>
          <p:nvSpPr>
            <p:cNvPr id="18441" name="Line 17"/>
            <p:cNvSpPr>
              <a:spLocks noChangeShapeType="1"/>
            </p:cNvSpPr>
            <p:nvPr/>
          </p:nvSpPr>
          <p:spPr bwMode="auto">
            <a:xfrm flipH="1">
              <a:off x="565" y="3216"/>
              <a:ext cx="61" cy="309"/>
            </a:xfrm>
            <a:prstGeom prst="line">
              <a:avLst/>
            </a:prstGeom>
            <a:noFill/>
            <a:ln w="19050">
              <a:solidFill>
                <a:schemeClr val="tx1"/>
              </a:solidFill>
              <a:round/>
              <a:headEnd/>
              <a:tailEnd/>
            </a:ln>
          </p:spPr>
          <p:txBody>
            <a:bodyPr/>
            <a:lstStyle/>
            <a:p>
              <a:endParaRPr lang="zh-CN" altLang="en-US"/>
            </a:p>
          </p:txBody>
        </p:sp>
        <p:sp>
          <p:nvSpPr>
            <p:cNvPr id="18442" name="Line 18"/>
            <p:cNvSpPr>
              <a:spLocks noChangeShapeType="1"/>
            </p:cNvSpPr>
            <p:nvPr/>
          </p:nvSpPr>
          <p:spPr bwMode="auto">
            <a:xfrm flipV="1">
              <a:off x="960" y="2120"/>
              <a:ext cx="169" cy="389"/>
            </a:xfrm>
            <a:prstGeom prst="line">
              <a:avLst/>
            </a:prstGeom>
            <a:noFill/>
            <a:ln w="28575">
              <a:solidFill>
                <a:schemeClr val="tx1"/>
              </a:solidFill>
              <a:round/>
              <a:headEnd/>
              <a:tailEnd/>
            </a:ln>
          </p:spPr>
          <p:txBody>
            <a:bodyPr/>
            <a:lstStyle/>
            <a:p>
              <a:endParaRPr lang="zh-CN" altLang="en-US"/>
            </a:p>
          </p:txBody>
        </p:sp>
        <p:sp>
          <p:nvSpPr>
            <p:cNvPr id="18443" name="Line 19"/>
            <p:cNvSpPr>
              <a:spLocks noChangeShapeType="1"/>
            </p:cNvSpPr>
            <p:nvPr/>
          </p:nvSpPr>
          <p:spPr bwMode="auto">
            <a:xfrm flipH="1" flipV="1">
              <a:off x="1858" y="2166"/>
              <a:ext cx="93" cy="313"/>
            </a:xfrm>
            <a:prstGeom prst="line">
              <a:avLst/>
            </a:prstGeom>
            <a:noFill/>
            <a:ln w="28575">
              <a:solidFill>
                <a:schemeClr val="tx1"/>
              </a:solidFill>
              <a:round/>
              <a:headEnd/>
              <a:tailEnd/>
            </a:ln>
          </p:spPr>
          <p:txBody>
            <a:bodyPr/>
            <a:lstStyle/>
            <a:p>
              <a:endParaRPr lang="zh-CN" altLang="en-US"/>
            </a:p>
          </p:txBody>
        </p:sp>
        <p:sp>
          <p:nvSpPr>
            <p:cNvPr id="18444" name="Line 20"/>
            <p:cNvSpPr>
              <a:spLocks noChangeShapeType="1"/>
            </p:cNvSpPr>
            <p:nvPr/>
          </p:nvSpPr>
          <p:spPr bwMode="auto">
            <a:xfrm flipH="1">
              <a:off x="589" y="3167"/>
              <a:ext cx="544" cy="297"/>
            </a:xfrm>
            <a:prstGeom prst="line">
              <a:avLst/>
            </a:prstGeom>
            <a:noFill/>
            <a:ln w="19050">
              <a:solidFill>
                <a:schemeClr val="tx1"/>
              </a:solidFill>
              <a:prstDash val="sysDot"/>
              <a:round/>
              <a:headEnd/>
              <a:tailEnd/>
            </a:ln>
          </p:spPr>
          <p:txBody>
            <a:bodyPr/>
            <a:lstStyle/>
            <a:p>
              <a:endParaRPr lang="zh-CN" altLang="en-US"/>
            </a:p>
          </p:txBody>
        </p:sp>
        <p:sp>
          <p:nvSpPr>
            <p:cNvPr id="18445" name="Line 21"/>
            <p:cNvSpPr>
              <a:spLocks noChangeShapeType="1"/>
            </p:cNvSpPr>
            <p:nvPr/>
          </p:nvSpPr>
          <p:spPr bwMode="auto">
            <a:xfrm>
              <a:off x="626" y="3137"/>
              <a:ext cx="161" cy="335"/>
            </a:xfrm>
            <a:prstGeom prst="line">
              <a:avLst/>
            </a:prstGeom>
            <a:noFill/>
            <a:ln w="19050">
              <a:solidFill>
                <a:schemeClr val="tx1"/>
              </a:solidFill>
              <a:round/>
              <a:headEnd/>
              <a:tailEnd/>
            </a:ln>
          </p:spPr>
          <p:txBody>
            <a:bodyPr/>
            <a:lstStyle/>
            <a:p>
              <a:endParaRPr lang="zh-CN" altLang="en-US"/>
            </a:p>
          </p:txBody>
        </p:sp>
        <p:sp>
          <p:nvSpPr>
            <p:cNvPr id="18446" name="Line 22"/>
            <p:cNvSpPr>
              <a:spLocks noChangeShapeType="1"/>
            </p:cNvSpPr>
            <p:nvPr/>
          </p:nvSpPr>
          <p:spPr bwMode="auto">
            <a:xfrm flipH="1">
              <a:off x="820" y="3228"/>
              <a:ext cx="322" cy="243"/>
            </a:xfrm>
            <a:prstGeom prst="line">
              <a:avLst/>
            </a:prstGeom>
            <a:noFill/>
            <a:ln w="19050">
              <a:solidFill>
                <a:schemeClr val="tx1"/>
              </a:solidFill>
              <a:prstDash val="sysDot"/>
              <a:round/>
              <a:headEnd/>
              <a:tailEnd/>
            </a:ln>
          </p:spPr>
          <p:txBody>
            <a:bodyPr/>
            <a:lstStyle/>
            <a:p>
              <a:endParaRPr lang="zh-CN" altLang="en-US"/>
            </a:p>
          </p:txBody>
        </p:sp>
        <p:sp>
          <p:nvSpPr>
            <p:cNvPr id="18447" name="Line 23"/>
            <p:cNvSpPr>
              <a:spLocks noChangeShapeType="1"/>
            </p:cNvSpPr>
            <p:nvPr/>
          </p:nvSpPr>
          <p:spPr bwMode="auto">
            <a:xfrm flipH="1">
              <a:off x="1017" y="3206"/>
              <a:ext cx="177" cy="251"/>
            </a:xfrm>
            <a:prstGeom prst="line">
              <a:avLst/>
            </a:prstGeom>
            <a:noFill/>
            <a:ln w="19050">
              <a:solidFill>
                <a:schemeClr val="tx1"/>
              </a:solidFill>
              <a:round/>
              <a:headEnd/>
              <a:tailEnd/>
            </a:ln>
          </p:spPr>
          <p:txBody>
            <a:bodyPr/>
            <a:lstStyle/>
            <a:p>
              <a:endParaRPr lang="zh-CN" altLang="en-US"/>
            </a:p>
          </p:txBody>
        </p:sp>
        <p:sp>
          <p:nvSpPr>
            <p:cNvPr id="18448" name="Line 24"/>
            <p:cNvSpPr>
              <a:spLocks noChangeShapeType="1"/>
            </p:cNvSpPr>
            <p:nvPr/>
          </p:nvSpPr>
          <p:spPr bwMode="auto">
            <a:xfrm>
              <a:off x="658" y="3159"/>
              <a:ext cx="347" cy="312"/>
            </a:xfrm>
            <a:prstGeom prst="line">
              <a:avLst/>
            </a:prstGeom>
            <a:noFill/>
            <a:ln w="19050">
              <a:solidFill>
                <a:schemeClr val="tx1"/>
              </a:solidFill>
              <a:prstDash val="sysDot"/>
              <a:round/>
              <a:headEnd/>
              <a:tailEnd/>
            </a:ln>
          </p:spPr>
          <p:txBody>
            <a:bodyPr/>
            <a:lstStyle/>
            <a:p>
              <a:endParaRPr lang="zh-CN" altLang="en-US"/>
            </a:p>
          </p:txBody>
        </p:sp>
        <p:sp>
          <p:nvSpPr>
            <p:cNvPr id="18449" name="Line 25"/>
            <p:cNvSpPr>
              <a:spLocks noChangeShapeType="1"/>
            </p:cNvSpPr>
            <p:nvPr/>
          </p:nvSpPr>
          <p:spPr bwMode="auto">
            <a:xfrm>
              <a:off x="712" y="3144"/>
              <a:ext cx="508" cy="304"/>
            </a:xfrm>
            <a:prstGeom prst="line">
              <a:avLst/>
            </a:prstGeom>
            <a:noFill/>
            <a:ln w="19050">
              <a:solidFill>
                <a:schemeClr val="tx1"/>
              </a:solidFill>
              <a:prstDash val="sysDot"/>
              <a:round/>
              <a:headEnd/>
              <a:tailEnd/>
            </a:ln>
          </p:spPr>
          <p:txBody>
            <a:bodyPr/>
            <a:lstStyle/>
            <a:p>
              <a:endParaRPr lang="zh-CN" altLang="en-US"/>
            </a:p>
          </p:txBody>
        </p:sp>
        <p:sp>
          <p:nvSpPr>
            <p:cNvPr id="18450" name="Line 26"/>
            <p:cNvSpPr>
              <a:spLocks noChangeShapeType="1"/>
            </p:cNvSpPr>
            <p:nvPr/>
          </p:nvSpPr>
          <p:spPr bwMode="auto">
            <a:xfrm>
              <a:off x="1224" y="3190"/>
              <a:ext cx="15" cy="275"/>
            </a:xfrm>
            <a:prstGeom prst="line">
              <a:avLst/>
            </a:prstGeom>
            <a:noFill/>
            <a:ln w="19050">
              <a:solidFill>
                <a:schemeClr val="tx1"/>
              </a:solidFill>
              <a:round/>
              <a:headEnd/>
              <a:tailEnd/>
            </a:ln>
          </p:spPr>
          <p:txBody>
            <a:bodyPr/>
            <a:lstStyle/>
            <a:p>
              <a:endParaRPr lang="zh-CN" altLang="en-US"/>
            </a:p>
          </p:txBody>
        </p:sp>
        <p:pic>
          <p:nvPicPr>
            <p:cNvPr id="18451" name="Picture 27" descr="服务器类"/>
            <p:cNvPicPr preferRelativeResize="0">
              <a:picLocks noChangeAspect="1" noChangeArrowheads="1"/>
            </p:cNvPicPr>
            <p:nvPr/>
          </p:nvPicPr>
          <p:blipFill>
            <a:blip r:embed="rId3" cstate="print"/>
            <a:srcRect/>
            <a:stretch>
              <a:fillRect/>
            </a:stretch>
          </p:blipFill>
          <p:spPr bwMode="auto">
            <a:xfrm>
              <a:off x="434" y="3402"/>
              <a:ext cx="281" cy="385"/>
            </a:xfrm>
            <a:prstGeom prst="rect">
              <a:avLst/>
            </a:prstGeom>
            <a:noFill/>
            <a:ln w="19050">
              <a:noFill/>
              <a:miter lim="800000"/>
              <a:headEnd/>
              <a:tailEnd/>
            </a:ln>
          </p:spPr>
        </p:pic>
        <p:pic>
          <p:nvPicPr>
            <p:cNvPr id="18452" name="Picture 28" descr="General server"/>
            <p:cNvPicPr>
              <a:picLocks noChangeAspect="1" noChangeArrowheads="1"/>
            </p:cNvPicPr>
            <p:nvPr/>
          </p:nvPicPr>
          <p:blipFill>
            <a:blip r:embed="rId4" cstate="print"/>
            <a:srcRect/>
            <a:stretch>
              <a:fillRect/>
            </a:stretch>
          </p:blipFill>
          <p:spPr bwMode="auto">
            <a:xfrm>
              <a:off x="635" y="3402"/>
              <a:ext cx="302" cy="389"/>
            </a:xfrm>
            <a:prstGeom prst="rect">
              <a:avLst/>
            </a:prstGeom>
            <a:noFill/>
            <a:ln w="9525">
              <a:noFill/>
              <a:miter lim="800000"/>
              <a:headEnd/>
              <a:tailEnd/>
            </a:ln>
          </p:spPr>
        </p:pic>
        <p:pic>
          <p:nvPicPr>
            <p:cNvPr id="18453" name="Picture 29" descr="服务器类"/>
            <p:cNvPicPr preferRelativeResize="0">
              <a:picLocks noChangeAspect="1" noChangeArrowheads="1"/>
            </p:cNvPicPr>
            <p:nvPr/>
          </p:nvPicPr>
          <p:blipFill>
            <a:blip r:embed="rId3" cstate="print"/>
            <a:srcRect/>
            <a:stretch>
              <a:fillRect/>
            </a:stretch>
          </p:blipFill>
          <p:spPr bwMode="auto">
            <a:xfrm>
              <a:off x="857" y="3402"/>
              <a:ext cx="281" cy="385"/>
            </a:xfrm>
            <a:prstGeom prst="rect">
              <a:avLst/>
            </a:prstGeom>
            <a:noFill/>
            <a:ln w="19050">
              <a:noFill/>
              <a:miter lim="800000"/>
              <a:headEnd/>
              <a:tailEnd/>
            </a:ln>
          </p:spPr>
        </p:pic>
        <p:pic>
          <p:nvPicPr>
            <p:cNvPr id="18454" name="Picture 30" descr="General server"/>
            <p:cNvPicPr>
              <a:picLocks noChangeAspect="1" noChangeArrowheads="1"/>
            </p:cNvPicPr>
            <p:nvPr/>
          </p:nvPicPr>
          <p:blipFill>
            <a:blip r:embed="rId4" cstate="print"/>
            <a:srcRect/>
            <a:stretch>
              <a:fillRect/>
            </a:stretch>
          </p:blipFill>
          <p:spPr bwMode="auto">
            <a:xfrm>
              <a:off x="1057" y="3402"/>
              <a:ext cx="302" cy="389"/>
            </a:xfrm>
            <a:prstGeom prst="rect">
              <a:avLst/>
            </a:prstGeom>
            <a:noFill/>
            <a:ln w="9525">
              <a:noFill/>
              <a:miter lim="800000"/>
              <a:headEnd/>
              <a:tailEnd/>
            </a:ln>
          </p:spPr>
        </p:pic>
        <p:sp>
          <p:nvSpPr>
            <p:cNvPr id="18455" name="Line 31"/>
            <p:cNvSpPr>
              <a:spLocks noChangeShapeType="1"/>
            </p:cNvSpPr>
            <p:nvPr/>
          </p:nvSpPr>
          <p:spPr bwMode="auto">
            <a:xfrm flipH="1">
              <a:off x="1725" y="3198"/>
              <a:ext cx="39" cy="349"/>
            </a:xfrm>
            <a:prstGeom prst="line">
              <a:avLst/>
            </a:prstGeom>
            <a:noFill/>
            <a:ln w="19050">
              <a:solidFill>
                <a:schemeClr val="tx1"/>
              </a:solidFill>
              <a:round/>
              <a:headEnd/>
              <a:tailEnd/>
            </a:ln>
          </p:spPr>
          <p:txBody>
            <a:bodyPr/>
            <a:lstStyle/>
            <a:p>
              <a:endParaRPr lang="zh-CN" altLang="en-US"/>
            </a:p>
          </p:txBody>
        </p:sp>
        <p:sp>
          <p:nvSpPr>
            <p:cNvPr id="18456" name="Line 32"/>
            <p:cNvSpPr>
              <a:spLocks noChangeShapeType="1"/>
            </p:cNvSpPr>
            <p:nvPr/>
          </p:nvSpPr>
          <p:spPr bwMode="auto">
            <a:xfrm flipH="1">
              <a:off x="1749" y="3189"/>
              <a:ext cx="544" cy="297"/>
            </a:xfrm>
            <a:prstGeom prst="line">
              <a:avLst/>
            </a:prstGeom>
            <a:noFill/>
            <a:ln w="19050">
              <a:solidFill>
                <a:schemeClr val="tx1"/>
              </a:solidFill>
              <a:prstDash val="sysDot"/>
              <a:round/>
              <a:headEnd/>
              <a:tailEnd/>
            </a:ln>
          </p:spPr>
          <p:txBody>
            <a:bodyPr/>
            <a:lstStyle/>
            <a:p>
              <a:endParaRPr lang="zh-CN" altLang="en-US"/>
            </a:p>
          </p:txBody>
        </p:sp>
        <p:sp>
          <p:nvSpPr>
            <p:cNvPr id="18457" name="Line 33"/>
            <p:cNvSpPr>
              <a:spLocks noChangeShapeType="1"/>
            </p:cNvSpPr>
            <p:nvPr/>
          </p:nvSpPr>
          <p:spPr bwMode="auto">
            <a:xfrm>
              <a:off x="1786" y="3159"/>
              <a:ext cx="161" cy="335"/>
            </a:xfrm>
            <a:prstGeom prst="line">
              <a:avLst/>
            </a:prstGeom>
            <a:noFill/>
            <a:ln w="19050">
              <a:solidFill>
                <a:schemeClr val="tx1"/>
              </a:solidFill>
              <a:round/>
              <a:headEnd/>
              <a:tailEnd/>
            </a:ln>
          </p:spPr>
          <p:txBody>
            <a:bodyPr/>
            <a:lstStyle/>
            <a:p>
              <a:endParaRPr lang="zh-CN" altLang="en-US"/>
            </a:p>
          </p:txBody>
        </p:sp>
        <p:sp>
          <p:nvSpPr>
            <p:cNvPr id="18458" name="Line 34"/>
            <p:cNvSpPr>
              <a:spLocks noChangeShapeType="1"/>
            </p:cNvSpPr>
            <p:nvPr/>
          </p:nvSpPr>
          <p:spPr bwMode="auto">
            <a:xfrm flipH="1">
              <a:off x="1980" y="3250"/>
              <a:ext cx="322" cy="243"/>
            </a:xfrm>
            <a:prstGeom prst="line">
              <a:avLst/>
            </a:prstGeom>
            <a:noFill/>
            <a:ln w="19050">
              <a:solidFill>
                <a:schemeClr val="tx1"/>
              </a:solidFill>
              <a:prstDash val="sysDot"/>
              <a:round/>
              <a:headEnd/>
              <a:tailEnd/>
            </a:ln>
          </p:spPr>
          <p:txBody>
            <a:bodyPr/>
            <a:lstStyle/>
            <a:p>
              <a:endParaRPr lang="zh-CN" altLang="en-US"/>
            </a:p>
          </p:txBody>
        </p:sp>
        <p:sp>
          <p:nvSpPr>
            <p:cNvPr id="18459" name="Line 35"/>
            <p:cNvSpPr>
              <a:spLocks noChangeShapeType="1"/>
            </p:cNvSpPr>
            <p:nvPr/>
          </p:nvSpPr>
          <p:spPr bwMode="auto">
            <a:xfrm flipH="1">
              <a:off x="2177" y="3228"/>
              <a:ext cx="177" cy="251"/>
            </a:xfrm>
            <a:prstGeom prst="line">
              <a:avLst/>
            </a:prstGeom>
            <a:noFill/>
            <a:ln w="19050">
              <a:solidFill>
                <a:schemeClr val="tx1"/>
              </a:solidFill>
              <a:round/>
              <a:headEnd/>
              <a:tailEnd/>
            </a:ln>
          </p:spPr>
          <p:txBody>
            <a:bodyPr/>
            <a:lstStyle/>
            <a:p>
              <a:endParaRPr lang="zh-CN" altLang="en-US"/>
            </a:p>
          </p:txBody>
        </p:sp>
        <p:sp>
          <p:nvSpPr>
            <p:cNvPr id="18460" name="Line 36"/>
            <p:cNvSpPr>
              <a:spLocks noChangeShapeType="1"/>
            </p:cNvSpPr>
            <p:nvPr/>
          </p:nvSpPr>
          <p:spPr bwMode="auto">
            <a:xfrm>
              <a:off x="1818" y="3181"/>
              <a:ext cx="347" cy="312"/>
            </a:xfrm>
            <a:prstGeom prst="line">
              <a:avLst/>
            </a:prstGeom>
            <a:noFill/>
            <a:ln w="19050">
              <a:solidFill>
                <a:schemeClr val="tx1"/>
              </a:solidFill>
              <a:prstDash val="sysDot"/>
              <a:round/>
              <a:headEnd/>
              <a:tailEnd/>
            </a:ln>
          </p:spPr>
          <p:txBody>
            <a:bodyPr/>
            <a:lstStyle/>
            <a:p>
              <a:endParaRPr lang="zh-CN" altLang="en-US"/>
            </a:p>
          </p:txBody>
        </p:sp>
        <p:sp>
          <p:nvSpPr>
            <p:cNvPr id="18461" name="Line 37"/>
            <p:cNvSpPr>
              <a:spLocks noChangeShapeType="1"/>
            </p:cNvSpPr>
            <p:nvPr/>
          </p:nvSpPr>
          <p:spPr bwMode="auto">
            <a:xfrm>
              <a:off x="1872" y="3166"/>
              <a:ext cx="508" cy="304"/>
            </a:xfrm>
            <a:prstGeom prst="line">
              <a:avLst/>
            </a:prstGeom>
            <a:noFill/>
            <a:ln w="19050">
              <a:solidFill>
                <a:schemeClr val="tx1"/>
              </a:solidFill>
              <a:prstDash val="sysDot"/>
              <a:round/>
              <a:headEnd/>
              <a:tailEnd/>
            </a:ln>
          </p:spPr>
          <p:txBody>
            <a:bodyPr/>
            <a:lstStyle/>
            <a:p>
              <a:endParaRPr lang="zh-CN" altLang="en-US"/>
            </a:p>
          </p:txBody>
        </p:sp>
        <p:sp>
          <p:nvSpPr>
            <p:cNvPr id="18462" name="Line 38"/>
            <p:cNvSpPr>
              <a:spLocks noChangeShapeType="1"/>
            </p:cNvSpPr>
            <p:nvPr/>
          </p:nvSpPr>
          <p:spPr bwMode="auto">
            <a:xfrm>
              <a:off x="2384" y="3212"/>
              <a:ext cx="15" cy="275"/>
            </a:xfrm>
            <a:prstGeom prst="line">
              <a:avLst/>
            </a:prstGeom>
            <a:noFill/>
            <a:ln w="19050">
              <a:solidFill>
                <a:schemeClr val="tx1"/>
              </a:solidFill>
              <a:round/>
              <a:headEnd/>
              <a:tailEnd/>
            </a:ln>
          </p:spPr>
          <p:txBody>
            <a:bodyPr/>
            <a:lstStyle/>
            <a:p>
              <a:endParaRPr lang="zh-CN" altLang="en-US"/>
            </a:p>
          </p:txBody>
        </p:sp>
        <p:pic>
          <p:nvPicPr>
            <p:cNvPr id="18463" name="Picture 39" descr="服务器类"/>
            <p:cNvPicPr preferRelativeResize="0">
              <a:picLocks noChangeAspect="1" noChangeArrowheads="1"/>
            </p:cNvPicPr>
            <p:nvPr/>
          </p:nvPicPr>
          <p:blipFill>
            <a:blip r:embed="rId3" cstate="print"/>
            <a:srcRect/>
            <a:stretch>
              <a:fillRect/>
            </a:stretch>
          </p:blipFill>
          <p:spPr bwMode="auto">
            <a:xfrm>
              <a:off x="1594" y="3424"/>
              <a:ext cx="281" cy="385"/>
            </a:xfrm>
            <a:prstGeom prst="rect">
              <a:avLst/>
            </a:prstGeom>
            <a:noFill/>
            <a:ln w="19050">
              <a:noFill/>
              <a:miter lim="800000"/>
              <a:headEnd/>
              <a:tailEnd/>
            </a:ln>
          </p:spPr>
        </p:pic>
        <p:pic>
          <p:nvPicPr>
            <p:cNvPr id="18464" name="Picture 40" descr="General server"/>
            <p:cNvPicPr>
              <a:picLocks noChangeAspect="1" noChangeArrowheads="1"/>
            </p:cNvPicPr>
            <p:nvPr/>
          </p:nvPicPr>
          <p:blipFill>
            <a:blip r:embed="rId4" cstate="print"/>
            <a:srcRect/>
            <a:stretch>
              <a:fillRect/>
            </a:stretch>
          </p:blipFill>
          <p:spPr bwMode="auto">
            <a:xfrm>
              <a:off x="1795" y="3424"/>
              <a:ext cx="302" cy="389"/>
            </a:xfrm>
            <a:prstGeom prst="rect">
              <a:avLst/>
            </a:prstGeom>
            <a:noFill/>
            <a:ln w="9525">
              <a:noFill/>
              <a:miter lim="800000"/>
              <a:headEnd/>
              <a:tailEnd/>
            </a:ln>
          </p:spPr>
        </p:pic>
        <p:pic>
          <p:nvPicPr>
            <p:cNvPr id="18465" name="Picture 41" descr="服务器类"/>
            <p:cNvPicPr preferRelativeResize="0">
              <a:picLocks noChangeAspect="1" noChangeArrowheads="1"/>
            </p:cNvPicPr>
            <p:nvPr/>
          </p:nvPicPr>
          <p:blipFill>
            <a:blip r:embed="rId3" cstate="print"/>
            <a:srcRect/>
            <a:stretch>
              <a:fillRect/>
            </a:stretch>
          </p:blipFill>
          <p:spPr bwMode="auto">
            <a:xfrm>
              <a:off x="2017" y="3424"/>
              <a:ext cx="281" cy="385"/>
            </a:xfrm>
            <a:prstGeom prst="rect">
              <a:avLst/>
            </a:prstGeom>
            <a:noFill/>
            <a:ln w="19050">
              <a:noFill/>
              <a:miter lim="800000"/>
              <a:headEnd/>
              <a:tailEnd/>
            </a:ln>
          </p:spPr>
        </p:pic>
        <p:pic>
          <p:nvPicPr>
            <p:cNvPr id="18466" name="Picture 42" descr="General server"/>
            <p:cNvPicPr>
              <a:picLocks noChangeAspect="1" noChangeArrowheads="1"/>
            </p:cNvPicPr>
            <p:nvPr/>
          </p:nvPicPr>
          <p:blipFill>
            <a:blip r:embed="rId4" cstate="print"/>
            <a:srcRect/>
            <a:stretch>
              <a:fillRect/>
            </a:stretch>
          </p:blipFill>
          <p:spPr bwMode="auto">
            <a:xfrm>
              <a:off x="2217" y="3424"/>
              <a:ext cx="302" cy="389"/>
            </a:xfrm>
            <a:prstGeom prst="rect">
              <a:avLst/>
            </a:prstGeom>
            <a:noFill/>
            <a:ln w="9525">
              <a:noFill/>
              <a:miter lim="800000"/>
              <a:headEnd/>
              <a:tailEnd/>
            </a:ln>
          </p:spPr>
        </p:pic>
        <p:sp>
          <p:nvSpPr>
            <p:cNvPr id="18467" name="Line 43"/>
            <p:cNvSpPr>
              <a:spLocks noChangeShapeType="1"/>
            </p:cNvSpPr>
            <p:nvPr/>
          </p:nvSpPr>
          <p:spPr bwMode="auto">
            <a:xfrm flipV="1">
              <a:off x="1006" y="2120"/>
              <a:ext cx="169" cy="389"/>
            </a:xfrm>
            <a:prstGeom prst="line">
              <a:avLst/>
            </a:prstGeom>
            <a:noFill/>
            <a:ln w="28575">
              <a:solidFill>
                <a:schemeClr val="tx1"/>
              </a:solidFill>
              <a:round/>
              <a:headEnd/>
              <a:tailEnd/>
            </a:ln>
          </p:spPr>
          <p:txBody>
            <a:bodyPr/>
            <a:lstStyle/>
            <a:p>
              <a:endParaRPr lang="zh-CN" altLang="en-US"/>
            </a:p>
          </p:txBody>
        </p:sp>
        <p:sp>
          <p:nvSpPr>
            <p:cNvPr id="18468" name="Line 44"/>
            <p:cNvSpPr>
              <a:spLocks noChangeShapeType="1"/>
            </p:cNvSpPr>
            <p:nvPr/>
          </p:nvSpPr>
          <p:spPr bwMode="auto">
            <a:xfrm flipV="1">
              <a:off x="1060" y="2069"/>
              <a:ext cx="731" cy="440"/>
            </a:xfrm>
            <a:prstGeom prst="line">
              <a:avLst/>
            </a:prstGeom>
            <a:noFill/>
            <a:ln w="28575">
              <a:solidFill>
                <a:schemeClr val="tx1"/>
              </a:solidFill>
              <a:round/>
              <a:headEnd/>
              <a:tailEnd/>
            </a:ln>
          </p:spPr>
          <p:txBody>
            <a:bodyPr/>
            <a:lstStyle/>
            <a:p>
              <a:endParaRPr lang="zh-CN" altLang="en-US"/>
            </a:p>
          </p:txBody>
        </p:sp>
        <p:sp>
          <p:nvSpPr>
            <p:cNvPr id="18469" name="Line 45"/>
            <p:cNvSpPr>
              <a:spLocks noChangeShapeType="1"/>
            </p:cNvSpPr>
            <p:nvPr/>
          </p:nvSpPr>
          <p:spPr bwMode="auto">
            <a:xfrm flipV="1">
              <a:off x="1099" y="2160"/>
              <a:ext cx="738" cy="365"/>
            </a:xfrm>
            <a:prstGeom prst="line">
              <a:avLst/>
            </a:prstGeom>
            <a:noFill/>
            <a:ln w="28575">
              <a:solidFill>
                <a:schemeClr val="tx1"/>
              </a:solidFill>
              <a:round/>
              <a:headEnd/>
              <a:tailEnd/>
            </a:ln>
          </p:spPr>
          <p:txBody>
            <a:bodyPr/>
            <a:lstStyle/>
            <a:p>
              <a:endParaRPr lang="zh-CN" altLang="en-US"/>
            </a:p>
          </p:txBody>
        </p:sp>
        <p:sp>
          <p:nvSpPr>
            <p:cNvPr id="18470" name="Line 46"/>
            <p:cNvSpPr>
              <a:spLocks noChangeShapeType="1"/>
            </p:cNvSpPr>
            <p:nvPr/>
          </p:nvSpPr>
          <p:spPr bwMode="auto">
            <a:xfrm flipH="1" flipV="1">
              <a:off x="1812" y="2174"/>
              <a:ext cx="93" cy="313"/>
            </a:xfrm>
            <a:prstGeom prst="line">
              <a:avLst/>
            </a:prstGeom>
            <a:noFill/>
            <a:ln w="28575">
              <a:solidFill>
                <a:schemeClr val="tx1"/>
              </a:solidFill>
              <a:round/>
              <a:headEnd/>
              <a:tailEnd/>
            </a:ln>
          </p:spPr>
          <p:txBody>
            <a:bodyPr/>
            <a:lstStyle/>
            <a:p>
              <a:endParaRPr lang="zh-CN" altLang="en-US"/>
            </a:p>
          </p:txBody>
        </p:sp>
        <p:sp>
          <p:nvSpPr>
            <p:cNvPr id="18471" name="Line 47"/>
            <p:cNvSpPr>
              <a:spLocks noChangeShapeType="1"/>
            </p:cNvSpPr>
            <p:nvPr/>
          </p:nvSpPr>
          <p:spPr bwMode="auto">
            <a:xfrm flipH="1" flipV="1">
              <a:off x="1202" y="2115"/>
              <a:ext cx="657" cy="395"/>
            </a:xfrm>
            <a:prstGeom prst="line">
              <a:avLst/>
            </a:prstGeom>
            <a:noFill/>
            <a:ln w="28575">
              <a:solidFill>
                <a:schemeClr val="tx1"/>
              </a:solidFill>
              <a:round/>
              <a:headEnd/>
              <a:tailEnd/>
            </a:ln>
          </p:spPr>
          <p:txBody>
            <a:bodyPr/>
            <a:lstStyle/>
            <a:p>
              <a:endParaRPr lang="zh-CN" altLang="en-US"/>
            </a:p>
          </p:txBody>
        </p:sp>
        <p:sp>
          <p:nvSpPr>
            <p:cNvPr id="18472" name="Line 48"/>
            <p:cNvSpPr>
              <a:spLocks noChangeShapeType="1"/>
            </p:cNvSpPr>
            <p:nvPr/>
          </p:nvSpPr>
          <p:spPr bwMode="auto">
            <a:xfrm flipH="1" flipV="1">
              <a:off x="1111" y="2160"/>
              <a:ext cx="702" cy="373"/>
            </a:xfrm>
            <a:prstGeom prst="line">
              <a:avLst/>
            </a:prstGeom>
            <a:noFill/>
            <a:ln w="28575">
              <a:solidFill>
                <a:schemeClr val="tx1"/>
              </a:solidFill>
              <a:round/>
              <a:headEnd/>
              <a:tailEnd/>
            </a:ln>
          </p:spPr>
          <p:txBody>
            <a:bodyPr/>
            <a:lstStyle/>
            <a:p>
              <a:endParaRPr lang="zh-CN" altLang="en-US"/>
            </a:p>
          </p:txBody>
        </p:sp>
        <p:sp>
          <p:nvSpPr>
            <p:cNvPr id="18473" name="Oval 49"/>
            <p:cNvSpPr>
              <a:spLocks noChangeArrowheads="1"/>
            </p:cNvSpPr>
            <p:nvPr/>
          </p:nvSpPr>
          <p:spPr bwMode="auto">
            <a:xfrm rot="1088259">
              <a:off x="975" y="2288"/>
              <a:ext cx="221" cy="47"/>
            </a:xfrm>
            <a:prstGeom prst="ellipse">
              <a:avLst/>
            </a:prstGeom>
            <a:noFill/>
            <a:ln w="28575">
              <a:solidFill>
                <a:schemeClr val="tx1"/>
              </a:solidFill>
              <a:round/>
              <a:headEnd/>
              <a:tailEnd/>
            </a:ln>
          </p:spPr>
          <p:txBody>
            <a:bodyPr wrap="none" anchor="ctr"/>
            <a:lstStyle/>
            <a:p>
              <a:endParaRPr lang="zh-CN" altLang="en-US"/>
            </a:p>
          </p:txBody>
        </p:sp>
        <p:sp>
          <p:nvSpPr>
            <p:cNvPr id="18474" name="Oval 50"/>
            <p:cNvSpPr>
              <a:spLocks noChangeArrowheads="1"/>
            </p:cNvSpPr>
            <p:nvPr/>
          </p:nvSpPr>
          <p:spPr bwMode="auto">
            <a:xfrm rot="-1094802">
              <a:off x="1780" y="2267"/>
              <a:ext cx="214" cy="49"/>
            </a:xfrm>
            <a:prstGeom prst="ellipse">
              <a:avLst/>
            </a:prstGeom>
            <a:noFill/>
            <a:ln w="28575">
              <a:solidFill>
                <a:schemeClr val="tx1"/>
              </a:solidFill>
              <a:round/>
              <a:headEnd/>
              <a:tailEnd/>
            </a:ln>
          </p:spPr>
          <p:txBody>
            <a:bodyPr wrap="none" anchor="ctr"/>
            <a:lstStyle/>
            <a:p>
              <a:endParaRPr lang="zh-CN" altLang="en-US"/>
            </a:p>
          </p:txBody>
        </p:sp>
        <p:grpSp>
          <p:nvGrpSpPr>
            <p:cNvPr id="30" name="Group 51"/>
            <p:cNvGrpSpPr>
              <a:grpSpLocks/>
            </p:cNvGrpSpPr>
            <p:nvPr/>
          </p:nvGrpSpPr>
          <p:grpSpPr bwMode="auto">
            <a:xfrm>
              <a:off x="937" y="1642"/>
              <a:ext cx="1134" cy="589"/>
              <a:chOff x="826" y="3357"/>
              <a:chExt cx="1134" cy="589"/>
            </a:xfrm>
          </p:grpSpPr>
          <p:sp>
            <p:nvSpPr>
              <p:cNvPr id="18508" name="Rectangle 52"/>
              <p:cNvSpPr>
                <a:spLocks noChangeArrowheads="1"/>
              </p:cNvSpPr>
              <p:nvPr/>
            </p:nvSpPr>
            <p:spPr bwMode="auto">
              <a:xfrm>
                <a:off x="826" y="3357"/>
                <a:ext cx="1134" cy="589"/>
              </a:xfrm>
              <a:prstGeom prst="rect">
                <a:avLst/>
              </a:prstGeom>
              <a:solidFill>
                <a:schemeClr val="bg1"/>
              </a:solidFill>
              <a:ln w="19050">
                <a:solidFill>
                  <a:srgbClr val="C0C0C0"/>
                </a:solidFill>
                <a:prstDash val="sysDot"/>
                <a:miter lim="800000"/>
                <a:headEnd/>
                <a:tailEnd/>
              </a:ln>
            </p:spPr>
            <p:txBody>
              <a:bodyPr wrap="none" anchor="ctr"/>
              <a:lstStyle/>
              <a:p>
                <a:endParaRPr lang="zh-CN" altLang="en-US"/>
              </a:p>
            </p:txBody>
          </p:sp>
          <p:grpSp>
            <p:nvGrpSpPr>
              <p:cNvPr id="31" name="Group 53"/>
              <p:cNvGrpSpPr>
                <a:grpSpLocks/>
              </p:cNvGrpSpPr>
              <p:nvPr/>
            </p:nvGrpSpPr>
            <p:grpSpPr bwMode="auto">
              <a:xfrm>
                <a:off x="871" y="3449"/>
                <a:ext cx="998" cy="453"/>
                <a:chOff x="1927" y="1344"/>
                <a:chExt cx="1134" cy="455"/>
              </a:xfrm>
            </p:grpSpPr>
            <p:sp>
              <p:nvSpPr>
                <p:cNvPr id="18510" name="Line 54"/>
                <p:cNvSpPr>
                  <a:spLocks noChangeShapeType="1"/>
                </p:cNvSpPr>
                <p:nvPr/>
              </p:nvSpPr>
              <p:spPr bwMode="auto">
                <a:xfrm>
                  <a:off x="2336" y="1525"/>
                  <a:ext cx="453" cy="0"/>
                </a:xfrm>
                <a:prstGeom prst="line">
                  <a:avLst/>
                </a:prstGeom>
                <a:noFill/>
                <a:ln w="28575">
                  <a:solidFill>
                    <a:schemeClr val="tx1"/>
                  </a:solidFill>
                  <a:round/>
                  <a:headEnd/>
                  <a:tailEnd/>
                </a:ln>
              </p:spPr>
              <p:txBody>
                <a:bodyPr/>
                <a:lstStyle/>
                <a:p>
                  <a:endParaRPr lang="zh-CN" altLang="en-US"/>
                </a:p>
              </p:txBody>
            </p:sp>
            <p:sp>
              <p:nvSpPr>
                <p:cNvPr id="18511" name="Line 55"/>
                <p:cNvSpPr>
                  <a:spLocks noChangeShapeType="1"/>
                </p:cNvSpPr>
                <p:nvPr/>
              </p:nvSpPr>
              <p:spPr bwMode="auto">
                <a:xfrm>
                  <a:off x="2336" y="1570"/>
                  <a:ext cx="453" cy="0"/>
                </a:xfrm>
                <a:prstGeom prst="line">
                  <a:avLst/>
                </a:prstGeom>
                <a:noFill/>
                <a:ln w="28575">
                  <a:solidFill>
                    <a:schemeClr val="tx1"/>
                  </a:solidFill>
                  <a:round/>
                  <a:headEnd/>
                  <a:tailEnd/>
                </a:ln>
              </p:spPr>
              <p:txBody>
                <a:bodyPr/>
                <a:lstStyle/>
                <a:p>
                  <a:endParaRPr lang="zh-CN" altLang="en-US"/>
                </a:p>
              </p:txBody>
            </p:sp>
            <p:sp>
              <p:nvSpPr>
                <p:cNvPr id="18512" name="Oval 56"/>
                <p:cNvSpPr>
                  <a:spLocks noChangeArrowheads="1"/>
                </p:cNvSpPr>
                <p:nvPr/>
              </p:nvSpPr>
              <p:spPr bwMode="auto">
                <a:xfrm>
                  <a:off x="2472" y="1389"/>
                  <a:ext cx="45" cy="317"/>
                </a:xfrm>
                <a:prstGeom prst="ellipse">
                  <a:avLst/>
                </a:prstGeom>
                <a:noFill/>
                <a:ln w="28575">
                  <a:solidFill>
                    <a:schemeClr val="tx1"/>
                  </a:solidFill>
                  <a:round/>
                  <a:headEnd/>
                  <a:tailEnd/>
                </a:ln>
              </p:spPr>
              <p:txBody>
                <a:bodyPr wrap="none" anchor="ctr"/>
                <a:lstStyle/>
                <a:p>
                  <a:endParaRPr lang="zh-CN" altLang="en-US"/>
                </a:p>
              </p:txBody>
            </p:sp>
            <p:pic>
              <p:nvPicPr>
                <p:cNvPr id="18513" name="Picture 57" descr="中继器"/>
                <p:cNvPicPr>
                  <a:picLocks noChangeAspect="1" noChangeArrowheads="1"/>
                </p:cNvPicPr>
                <p:nvPr/>
              </p:nvPicPr>
              <p:blipFill>
                <a:blip r:embed="rId11" cstate="print"/>
                <a:srcRect/>
                <a:stretch>
                  <a:fillRect/>
                </a:stretch>
              </p:blipFill>
              <p:spPr bwMode="auto">
                <a:xfrm>
                  <a:off x="1927" y="1347"/>
                  <a:ext cx="454" cy="452"/>
                </a:xfrm>
                <a:prstGeom prst="rect">
                  <a:avLst/>
                </a:prstGeom>
                <a:noFill/>
                <a:ln w="9525">
                  <a:noFill/>
                  <a:miter lim="800000"/>
                  <a:headEnd/>
                  <a:tailEnd/>
                </a:ln>
              </p:spPr>
            </p:pic>
            <p:pic>
              <p:nvPicPr>
                <p:cNvPr id="18514" name="Picture 58" descr="中继器"/>
                <p:cNvPicPr>
                  <a:picLocks noChangeAspect="1" noChangeArrowheads="1"/>
                </p:cNvPicPr>
                <p:nvPr/>
              </p:nvPicPr>
              <p:blipFill>
                <a:blip r:embed="rId11" cstate="print"/>
                <a:srcRect/>
                <a:stretch>
                  <a:fillRect/>
                </a:stretch>
              </p:blipFill>
              <p:spPr bwMode="auto">
                <a:xfrm>
                  <a:off x="2607" y="1344"/>
                  <a:ext cx="454" cy="452"/>
                </a:xfrm>
                <a:prstGeom prst="rect">
                  <a:avLst/>
                </a:prstGeom>
                <a:noFill/>
                <a:ln w="9525">
                  <a:noFill/>
                  <a:miter lim="800000"/>
                  <a:headEnd/>
                  <a:tailEnd/>
                </a:ln>
              </p:spPr>
            </p:pic>
          </p:grpSp>
        </p:grpSp>
        <p:sp>
          <p:nvSpPr>
            <p:cNvPr id="18476" name="Line 110"/>
            <p:cNvSpPr>
              <a:spLocks noChangeShapeType="1"/>
            </p:cNvSpPr>
            <p:nvPr/>
          </p:nvSpPr>
          <p:spPr bwMode="auto">
            <a:xfrm flipH="1">
              <a:off x="748" y="2795"/>
              <a:ext cx="499" cy="318"/>
            </a:xfrm>
            <a:prstGeom prst="line">
              <a:avLst/>
            </a:prstGeom>
            <a:noFill/>
            <a:ln w="28575">
              <a:solidFill>
                <a:schemeClr val="tx1"/>
              </a:solidFill>
              <a:round/>
              <a:headEnd/>
              <a:tailEnd/>
            </a:ln>
          </p:spPr>
          <p:txBody>
            <a:bodyPr/>
            <a:lstStyle/>
            <a:p>
              <a:endParaRPr lang="zh-CN" altLang="en-US"/>
            </a:p>
          </p:txBody>
        </p:sp>
        <p:sp>
          <p:nvSpPr>
            <p:cNvPr id="18477" name="Line 111"/>
            <p:cNvSpPr>
              <a:spLocks noChangeShapeType="1"/>
            </p:cNvSpPr>
            <p:nvPr/>
          </p:nvSpPr>
          <p:spPr bwMode="auto">
            <a:xfrm flipH="1">
              <a:off x="657" y="2840"/>
              <a:ext cx="91" cy="273"/>
            </a:xfrm>
            <a:prstGeom prst="line">
              <a:avLst/>
            </a:prstGeom>
            <a:noFill/>
            <a:ln w="28575">
              <a:solidFill>
                <a:schemeClr val="tx1"/>
              </a:solidFill>
              <a:round/>
              <a:headEnd/>
              <a:tailEnd/>
            </a:ln>
          </p:spPr>
          <p:txBody>
            <a:bodyPr/>
            <a:lstStyle/>
            <a:p>
              <a:endParaRPr lang="zh-CN" altLang="en-US"/>
            </a:p>
          </p:txBody>
        </p:sp>
        <p:sp>
          <p:nvSpPr>
            <p:cNvPr id="18478" name="Line 112"/>
            <p:cNvSpPr>
              <a:spLocks noChangeShapeType="1"/>
            </p:cNvSpPr>
            <p:nvPr/>
          </p:nvSpPr>
          <p:spPr bwMode="auto">
            <a:xfrm>
              <a:off x="748" y="2795"/>
              <a:ext cx="454" cy="363"/>
            </a:xfrm>
            <a:prstGeom prst="line">
              <a:avLst/>
            </a:prstGeom>
            <a:noFill/>
            <a:ln w="28575">
              <a:solidFill>
                <a:schemeClr val="tx1"/>
              </a:solidFill>
              <a:round/>
              <a:headEnd/>
              <a:tailEnd/>
            </a:ln>
          </p:spPr>
          <p:txBody>
            <a:bodyPr/>
            <a:lstStyle/>
            <a:p>
              <a:endParaRPr lang="zh-CN" altLang="en-US"/>
            </a:p>
          </p:txBody>
        </p:sp>
        <p:sp>
          <p:nvSpPr>
            <p:cNvPr id="18479" name="Line 113"/>
            <p:cNvSpPr>
              <a:spLocks noChangeShapeType="1"/>
            </p:cNvSpPr>
            <p:nvPr/>
          </p:nvSpPr>
          <p:spPr bwMode="auto">
            <a:xfrm>
              <a:off x="1202" y="2795"/>
              <a:ext cx="45" cy="363"/>
            </a:xfrm>
            <a:prstGeom prst="line">
              <a:avLst/>
            </a:prstGeom>
            <a:noFill/>
            <a:ln w="28575">
              <a:solidFill>
                <a:schemeClr val="tx1"/>
              </a:solidFill>
              <a:round/>
              <a:headEnd/>
              <a:tailEnd/>
            </a:ln>
          </p:spPr>
          <p:txBody>
            <a:bodyPr/>
            <a:lstStyle/>
            <a:p>
              <a:endParaRPr lang="zh-CN" altLang="en-US"/>
            </a:p>
          </p:txBody>
        </p:sp>
        <p:grpSp>
          <p:nvGrpSpPr>
            <p:cNvPr id="18595" name="Group 115"/>
            <p:cNvGrpSpPr>
              <a:grpSpLocks/>
            </p:cNvGrpSpPr>
            <p:nvPr/>
          </p:nvGrpSpPr>
          <p:grpSpPr bwMode="auto">
            <a:xfrm>
              <a:off x="530" y="2462"/>
              <a:ext cx="965" cy="435"/>
              <a:chOff x="826" y="3357"/>
              <a:chExt cx="1134" cy="589"/>
            </a:xfrm>
          </p:grpSpPr>
          <p:sp>
            <p:nvSpPr>
              <p:cNvPr id="18501" name="Rectangle 116"/>
              <p:cNvSpPr>
                <a:spLocks noChangeArrowheads="1"/>
              </p:cNvSpPr>
              <p:nvPr/>
            </p:nvSpPr>
            <p:spPr bwMode="auto">
              <a:xfrm>
                <a:off x="826" y="3357"/>
                <a:ext cx="1134" cy="589"/>
              </a:xfrm>
              <a:prstGeom prst="rect">
                <a:avLst/>
              </a:prstGeom>
              <a:solidFill>
                <a:schemeClr val="bg1"/>
              </a:solidFill>
              <a:ln w="19050">
                <a:solidFill>
                  <a:srgbClr val="C0C0C0"/>
                </a:solidFill>
                <a:prstDash val="sysDot"/>
                <a:miter lim="800000"/>
                <a:headEnd/>
                <a:tailEnd/>
              </a:ln>
            </p:spPr>
            <p:txBody>
              <a:bodyPr wrap="none" anchor="ctr"/>
              <a:lstStyle/>
              <a:p>
                <a:endParaRPr lang="zh-CN" altLang="en-US"/>
              </a:p>
            </p:txBody>
          </p:sp>
          <p:grpSp>
            <p:nvGrpSpPr>
              <p:cNvPr id="18596" name="Group 117"/>
              <p:cNvGrpSpPr>
                <a:grpSpLocks/>
              </p:cNvGrpSpPr>
              <p:nvPr/>
            </p:nvGrpSpPr>
            <p:grpSpPr bwMode="auto">
              <a:xfrm>
                <a:off x="871" y="3449"/>
                <a:ext cx="998" cy="453"/>
                <a:chOff x="1927" y="1344"/>
                <a:chExt cx="1134" cy="455"/>
              </a:xfrm>
            </p:grpSpPr>
            <p:sp>
              <p:nvSpPr>
                <p:cNvPr id="18503" name="Line 118"/>
                <p:cNvSpPr>
                  <a:spLocks noChangeShapeType="1"/>
                </p:cNvSpPr>
                <p:nvPr/>
              </p:nvSpPr>
              <p:spPr bwMode="auto">
                <a:xfrm>
                  <a:off x="2336" y="1525"/>
                  <a:ext cx="453" cy="0"/>
                </a:xfrm>
                <a:prstGeom prst="line">
                  <a:avLst/>
                </a:prstGeom>
                <a:noFill/>
                <a:ln w="28575">
                  <a:solidFill>
                    <a:schemeClr val="tx1"/>
                  </a:solidFill>
                  <a:round/>
                  <a:headEnd/>
                  <a:tailEnd/>
                </a:ln>
              </p:spPr>
              <p:txBody>
                <a:bodyPr/>
                <a:lstStyle/>
                <a:p>
                  <a:endParaRPr lang="zh-CN" altLang="en-US"/>
                </a:p>
              </p:txBody>
            </p:sp>
            <p:sp>
              <p:nvSpPr>
                <p:cNvPr id="18504" name="Line 119"/>
                <p:cNvSpPr>
                  <a:spLocks noChangeShapeType="1"/>
                </p:cNvSpPr>
                <p:nvPr/>
              </p:nvSpPr>
              <p:spPr bwMode="auto">
                <a:xfrm>
                  <a:off x="2336" y="1570"/>
                  <a:ext cx="453" cy="0"/>
                </a:xfrm>
                <a:prstGeom prst="line">
                  <a:avLst/>
                </a:prstGeom>
                <a:noFill/>
                <a:ln w="28575">
                  <a:solidFill>
                    <a:schemeClr val="tx1"/>
                  </a:solidFill>
                  <a:round/>
                  <a:headEnd/>
                  <a:tailEnd/>
                </a:ln>
              </p:spPr>
              <p:txBody>
                <a:bodyPr/>
                <a:lstStyle/>
                <a:p>
                  <a:endParaRPr lang="zh-CN" altLang="en-US"/>
                </a:p>
              </p:txBody>
            </p:sp>
            <p:sp>
              <p:nvSpPr>
                <p:cNvPr id="18505" name="Oval 120"/>
                <p:cNvSpPr>
                  <a:spLocks noChangeArrowheads="1"/>
                </p:cNvSpPr>
                <p:nvPr/>
              </p:nvSpPr>
              <p:spPr bwMode="auto">
                <a:xfrm>
                  <a:off x="2472" y="1389"/>
                  <a:ext cx="45" cy="317"/>
                </a:xfrm>
                <a:prstGeom prst="ellipse">
                  <a:avLst/>
                </a:prstGeom>
                <a:noFill/>
                <a:ln w="28575">
                  <a:solidFill>
                    <a:schemeClr val="tx1"/>
                  </a:solidFill>
                  <a:round/>
                  <a:headEnd/>
                  <a:tailEnd/>
                </a:ln>
              </p:spPr>
              <p:txBody>
                <a:bodyPr wrap="none" anchor="ctr"/>
                <a:lstStyle/>
                <a:p>
                  <a:endParaRPr lang="zh-CN" altLang="en-US"/>
                </a:p>
              </p:txBody>
            </p:sp>
            <p:pic>
              <p:nvPicPr>
                <p:cNvPr id="18506" name="Picture 121" descr="中继器"/>
                <p:cNvPicPr>
                  <a:picLocks noChangeAspect="1" noChangeArrowheads="1"/>
                </p:cNvPicPr>
                <p:nvPr/>
              </p:nvPicPr>
              <p:blipFill>
                <a:blip r:embed="rId12" cstate="print"/>
                <a:srcRect/>
                <a:stretch>
                  <a:fillRect/>
                </a:stretch>
              </p:blipFill>
              <p:spPr bwMode="auto">
                <a:xfrm>
                  <a:off x="1927" y="1347"/>
                  <a:ext cx="454" cy="452"/>
                </a:xfrm>
                <a:prstGeom prst="rect">
                  <a:avLst/>
                </a:prstGeom>
                <a:noFill/>
                <a:ln w="9525">
                  <a:noFill/>
                  <a:miter lim="800000"/>
                  <a:headEnd/>
                  <a:tailEnd/>
                </a:ln>
              </p:spPr>
            </p:pic>
            <p:pic>
              <p:nvPicPr>
                <p:cNvPr id="18507" name="Picture 122" descr="中继器"/>
                <p:cNvPicPr>
                  <a:picLocks noChangeAspect="1" noChangeArrowheads="1"/>
                </p:cNvPicPr>
                <p:nvPr/>
              </p:nvPicPr>
              <p:blipFill>
                <a:blip r:embed="rId12" cstate="print"/>
                <a:srcRect/>
                <a:stretch>
                  <a:fillRect/>
                </a:stretch>
              </p:blipFill>
              <p:spPr bwMode="auto">
                <a:xfrm>
                  <a:off x="2607" y="1344"/>
                  <a:ext cx="454" cy="452"/>
                </a:xfrm>
                <a:prstGeom prst="rect">
                  <a:avLst/>
                </a:prstGeom>
                <a:noFill/>
                <a:ln w="9525">
                  <a:noFill/>
                  <a:miter lim="800000"/>
                  <a:headEnd/>
                  <a:tailEnd/>
                </a:ln>
              </p:spPr>
            </p:pic>
          </p:grpSp>
        </p:grpSp>
        <p:grpSp>
          <p:nvGrpSpPr>
            <p:cNvPr id="18597" name="Group 190"/>
            <p:cNvGrpSpPr>
              <a:grpSpLocks/>
            </p:cNvGrpSpPr>
            <p:nvPr/>
          </p:nvGrpSpPr>
          <p:grpSpPr bwMode="auto">
            <a:xfrm>
              <a:off x="1565" y="3068"/>
              <a:ext cx="1148" cy="181"/>
              <a:chOff x="1565" y="3068"/>
              <a:chExt cx="1148" cy="181"/>
            </a:xfrm>
          </p:grpSpPr>
          <p:sp>
            <p:nvSpPr>
              <p:cNvPr id="18498" name="Rectangle 131"/>
              <p:cNvSpPr>
                <a:spLocks noChangeArrowheads="1"/>
              </p:cNvSpPr>
              <p:nvPr/>
            </p:nvSpPr>
            <p:spPr bwMode="auto">
              <a:xfrm>
                <a:off x="1565" y="3068"/>
                <a:ext cx="1148" cy="181"/>
              </a:xfrm>
              <a:prstGeom prst="rect">
                <a:avLst/>
              </a:prstGeom>
              <a:solidFill>
                <a:schemeClr val="bg1"/>
              </a:solidFill>
              <a:ln w="19050">
                <a:solidFill>
                  <a:srgbClr val="C0C0C0"/>
                </a:solidFill>
                <a:prstDash val="sysDot"/>
                <a:miter lim="800000"/>
                <a:headEnd/>
                <a:tailEnd/>
              </a:ln>
            </p:spPr>
            <p:txBody>
              <a:bodyPr wrap="none" anchor="ctr"/>
              <a:lstStyle/>
              <a:p>
                <a:endParaRPr lang="zh-CN" altLang="en-US"/>
              </a:p>
            </p:txBody>
          </p:sp>
          <p:pic>
            <p:nvPicPr>
              <p:cNvPr id="18499" name="Picture 135" descr="中继器"/>
              <p:cNvPicPr preferRelativeResize="0">
                <a:picLocks noChangeAspect="1" noChangeArrowheads="1"/>
              </p:cNvPicPr>
              <p:nvPr/>
            </p:nvPicPr>
            <p:blipFill>
              <a:blip r:embed="rId13" cstate="print"/>
              <a:srcRect/>
              <a:stretch>
                <a:fillRect/>
              </a:stretch>
            </p:blipFill>
            <p:spPr bwMode="auto">
              <a:xfrm>
                <a:off x="1634" y="3109"/>
                <a:ext cx="431" cy="94"/>
              </a:xfrm>
              <a:prstGeom prst="rect">
                <a:avLst/>
              </a:prstGeom>
              <a:noFill/>
              <a:ln w="19050">
                <a:noFill/>
                <a:miter lim="800000"/>
                <a:headEnd/>
                <a:tailEnd/>
              </a:ln>
            </p:spPr>
          </p:pic>
          <p:pic>
            <p:nvPicPr>
              <p:cNvPr id="18500" name="Picture 136" descr="中继器"/>
              <p:cNvPicPr preferRelativeResize="0">
                <a:picLocks noChangeAspect="1" noChangeArrowheads="1"/>
              </p:cNvPicPr>
              <p:nvPr/>
            </p:nvPicPr>
            <p:blipFill>
              <a:blip r:embed="rId13" cstate="print"/>
              <a:srcRect/>
              <a:stretch>
                <a:fillRect/>
              </a:stretch>
            </p:blipFill>
            <p:spPr bwMode="auto">
              <a:xfrm>
                <a:off x="2154" y="3109"/>
                <a:ext cx="431" cy="94"/>
              </a:xfrm>
              <a:prstGeom prst="rect">
                <a:avLst/>
              </a:prstGeom>
              <a:noFill/>
              <a:ln w="19050">
                <a:noFill/>
                <a:miter lim="800000"/>
                <a:headEnd/>
                <a:tailEnd/>
              </a:ln>
            </p:spPr>
          </p:pic>
        </p:grpSp>
        <p:grpSp>
          <p:nvGrpSpPr>
            <p:cNvPr id="18604" name="Group 137"/>
            <p:cNvGrpSpPr>
              <a:grpSpLocks/>
            </p:cNvGrpSpPr>
            <p:nvPr/>
          </p:nvGrpSpPr>
          <p:grpSpPr bwMode="auto">
            <a:xfrm>
              <a:off x="1543" y="2469"/>
              <a:ext cx="965" cy="435"/>
              <a:chOff x="826" y="3357"/>
              <a:chExt cx="1134" cy="589"/>
            </a:xfrm>
          </p:grpSpPr>
          <p:sp>
            <p:nvSpPr>
              <p:cNvPr id="18491" name="Rectangle 138"/>
              <p:cNvSpPr>
                <a:spLocks noChangeArrowheads="1"/>
              </p:cNvSpPr>
              <p:nvPr/>
            </p:nvSpPr>
            <p:spPr bwMode="auto">
              <a:xfrm>
                <a:off x="826" y="3357"/>
                <a:ext cx="1134" cy="589"/>
              </a:xfrm>
              <a:prstGeom prst="rect">
                <a:avLst/>
              </a:prstGeom>
              <a:solidFill>
                <a:schemeClr val="bg1"/>
              </a:solidFill>
              <a:ln w="19050">
                <a:solidFill>
                  <a:srgbClr val="C0C0C0"/>
                </a:solidFill>
                <a:prstDash val="sysDot"/>
                <a:miter lim="800000"/>
                <a:headEnd/>
                <a:tailEnd/>
              </a:ln>
            </p:spPr>
            <p:txBody>
              <a:bodyPr wrap="none" anchor="ctr"/>
              <a:lstStyle/>
              <a:p>
                <a:endParaRPr lang="zh-CN" altLang="en-US"/>
              </a:p>
            </p:txBody>
          </p:sp>
          <p:grpSp>
            <p:nvGrpSpPr>
              <p:cNvPr id="18617" name="Group 139"/>
              <p:cNvGrpSpPr>
                <a:grpSpLocks/>
              </p:cNvGrpSpPr>
              <p:nvPr/>
            </p:nvGrpSpPr>
            <p:grpSpPr bwMode="auto">
              <a:xfrm>
                <a:off x="871" y="3449"/>
                <a:ext cx="998" cy="453"/>
                <a:chOff x="1927" y="1344"/>
                <a:chExt cx="1134" cy="455"/>
              </a:xfrm>
            </p:grpSpPr>
            <p:sp>
              <p:nvSpPr>
                <p:cNvPr id="18493" name="Line 140"/>
                <p:cNvSpPr>
                  <a:spLocks noChangeShapeType="1"/>
                </p:cNvSpPr>
                <p:nvPr/>
              </p:nvSpPr>
              <p:spPr bwMode="auto">
                <a:xfrm>
                  <a:off x="2336" y="1525"/>
                  <a:ext cx="453" cy="0"/>
                </a:xfrm>
                <a:prstGeom prst="line">
                  <a:avLst/>
                </a:prstGeom>
                <a:noFill/>
                <a:ln w="28575">
                  <a:solidFill>
                    <a:schemeClr val="tx1"/>
                  </a:solidFill>
                  <a:round/>
                  <a:headEnd/>
                  <a:tailEnd/>
                </a:ln>
              </p:spPr>
              <p:txBody>
                <a:bodyPr/>
                <a:lstStyle/>
                <a:p>
                  <a:endParaRPr lang="zh-CN" altLang="en-US"/>
                </a:p>
              </p:txBody>
            </p:sp>
            <p:sp>
              <p:nvSpPr>
                <p:cNvPr id="18494" name="Line 141"/>
                <p:cNvSpPr>
                  <a:spLocks noChangeShapeType="1"/>
                </p:cNvSpPr>
                <p:nvPr/>
              </p:nvSpPr>
              <p:spPr bwMode="auto">
                <a:xfrm>
                  <a:off x="2336" y="1570"/>
                  <a:ext cx="453" cy="0"/>
                </a:xfrm>
                <a:prstGeom prst="line">
                  <a:avLst/>
                </a:prstGeom>
                <a:noFill/>
                <a:ln w="28575">
                  <a:solidFill>
                    <a:schemeClr val="tx1"/>
                  </a:solidFill>
                  <a:round/>
                  <a:headEnd/>
                  <a:tailEnd/>
                </a:ln>
              </p:spPr>
              <p:txBody>
                <a:bodyPr/>
                <a:lstStyle/>
                <a:p>
                  <a:endParaRPr lang="zh-CN" altLang="en-US"/>
                </a:p>
              </p:txBody>
            </p:sp>
            <p:sp>
              <p:nvSpPr>
                <p:cNvPr id="18495" name="Oval 142"/>
                <p:cNvSpPr>
                  <a:spLocks noChangeArrowheads="1"/>
                </p:cNvSpPr>
                <p:nvPr/>
              </p:nvSpPr>
              <p:spPr bwMode="auto">
                <a:xfrm>
                  <a:off x="2472" y="1389"/>
                  <a:ext cx="45" cy="317"/>
                </a:xfrm>
                <a:prstGeom prst="ellipse">
                  <a:avLst/>
                </a:prstGeom>
                <a:noFill/>
                <a:ln w="28575">
                  <a:solidFill>
                    <a:schemeClr val="tx1"/>
                  </a:solidFill>
                  <a:round/>
                  <a:headEnd/>
                  <a:tailEnd/>
                </a:ln>
              </p:spPr>
              <p:txBody>
                <a:bodyPr wrap="none" anchor="ctr"/>
                <a:lstStyle/>
                <a:p>
                  <a:endParaRPr lang="zh-CN" altLang="en-US"/>
                </a:p>
              </p:txBody>
            </p:sp>
            <p:pic>
              <p:nvPicPr>
                <p:cNvPr id="18496" name="Picture 143" descr="中继器"/>
                <p:cNvPicPr>
                  <a:picLocks noChangeAspect="1" noChangeArrowheads="1"/>
                </p:cNvPicPr>
                <p:nvPr/>
              </p:nvPicPr>
              <p:blipFill>
                <a:blip r:embed="rId12" cstate="print"/>
                <a:srcRect/>
                <a:stretch>
                  <a:fillRect/>
                </a:stretch>
              </p:blipFill>
              <p:spPr bwMode="auto">
                <a:xfrm>
                  <a:off x="1927" y="1347"/>
                  <a:ext cx="454" cy="452"/>
                </a:xfrm>
                <a:prstGeom prst="rect">
                  <a:avLst/>
                </a:prstGeom>
                <a:noFill/>
                <a:ln w="9525">
                  <a:noFill/>
                  <a:miter lim="800000"/>
                  <a:headEnd/>
                  <a:tailEnd/>
                </a:ln>
              </p:spPr>
            </p:pic>
            <p:pic>
              <p:nvPicPr>
                <p:cNvPr id="18497" name="Picture 144" descr="中继器"/>
                <p:cNvPicPr>
                  <a:picLocks noChangeAspect="1" noChangeArrowheads="1"/>
                </p:cNvPicPr>
                <p:nvPr/>
              </p:nvPicPr>
              <p:blipFill>
                <a:blip r:embed="rId12" cstate="print"/>
                <a:srcRect/>
                <a:stretch>
                  <a:fillRect/>
                </a:stretch>
              </p:blipFill>
              <p:spPr bwMode="auto">
                <a:xfrm>
                  <a:off x="2607" y="1344"/>
                  <a:ext cx="454" cy="452"/>
                </a:xfrm>
                <a:prstGeom prst="rect">
                  <a:avLst/>
                </a:prstGeom>
                <a:noFill/>
                <a:ln w="9525">
                  <a:noFill/>
                  <a:miter lim="800000"/>
                  <a:headEnd/>
                  <a:tailEnd/>
                </a:ln>
              </p:spPr>
            </p:pic>
          </p:grpSp>
        </p:grpSp>
        <p:grpSp>
          <p:nvGrpSpPr>
            <p:cNvPr id="18618" name="Group 191"/>
            <p:cNvGrpSpPr>
              <a:grpSpLocks/>
            </p:cNvGrpSpPr>
            <p:nvPr/>
          </p:nvGrpSpPr>
          <p:grpSpPr bwMode="auto">
            <a:xfrm>
              <a:off x="385" y="3067"/>
              <a:ext cx="1148" cy="181"/>
              <a:chOff x="1565" y="3068"/>
              <a:chExt cx="1148" cy="181"/>
            </a:xfrm>
          </p:grpSpPr>
          <p:sp>
            <p:nvSpPr>
              <p:cNvPr id="18488" name="Rectangle 192"/>
              <p:cNvSpPr>
                <a:spLocks noChangeArrowheads="1"/>
              </p:cNvSpPr>
              <p:nvPr/>
            </p:nvSpPr>
            <p:spPr bwMode="auto">
              <a:xfrm>
                <a:off x="1565" y="3068"/>
                <a:ext cx="1148" cy="181"/>
              </a:xfrm>
              <a:prstGeom prst="rect">
                <a:avLst/>
              </a:prstGeom>
              <a:solidFill>
                <a:schemeClr val="bg1"/>
              </a:solidFill>
              <a:ln w="19050">
                <a:solidFill>
                  <a:srgbClr val="C0C0C0"/>
                </a:solidFill>
                <a:prstDash val="sysDot"/>
                <a:miter lim="800000"/>
                <a:headEnd/>
                <a:tailEnd/>
              </a:ln>
            </p:spPr>
            <p:txBody>
              <a:bodyPr wrap="none" anchor="ctr"/>
              <a:lstStyle/>
              <a:p>
                <a:endParaRPr lang="zh-CN" altLang="en-US"/>
              </a:p>
            </p:txBody>
          </p:sp>
          <p:pic>
            <p:nvPicPr>
              <p:cNvPr id="18489" name="Picture 193" descr="中继器"/>
              <p:cNvPicPr preferRelativeResize="0">
                <a:picLocks noChangeAspect="1" noChangeArrowheads="1"/>
              </p:cNvPicPr>
              <p:nvPr/>
            </p:nvPicPr>
            <p:blipFill>
              <a:blip r:embed="rId13" cstate="print"/>
              <a:srcRect/>
              <a:stretch>
                <a:fillRect/>
              </a:stretch>
            </p:blipFill>
            <p:spPr bwMode="auto">
              <a:xfrm>
                <a:off x="1634" y="3109"/>
                <a:ext cx="431" cy="94"/>
              </a:xfrm>
              <a:prstGeom prst="rect">
                <a:avLst/>
              </a:prstGeom>
              <a:noFill/>
              <a:ln w="19050">
                <a:noFill/>
                <a:miter lim="800000"/>
                <a:headEnd/>
                <a:tailEnd/>
              </a:ln>
            </p:spPr>
          </p:pic>
          <p:pic>
            <p:nvPicPr>
              <p:cNvPr id="18490" name="Picture 194" descr="中继器"/>
              <p:cNvPicPr preferRelativeResize="0">
                <a:picLocks noChangeAspect="1" noChangeArrowheads="1"/>
              </p:cNvPicPr>
              <p:nvPr/>
            </p:nvPicPr>
            <p:blipFill>
              <a:blip r:embed="rId13" cstate="print"/>
              <a:srcRect/>
              <a:stretch>
                <a:fillRect/>
              </a:stretch>
            </p:blipFill>
            <p:spPr bwMode="auto">
              <a:xfrm>
                <a:off x="2154" y="3109"/>
                <a:ext cx="431" cy="94"/>
              </a:xfrm>
              <a:prstGeom prst="rect">
                <a:avLst/>
              </a:prstGeom>
              <a:noFill/>
              <a:ln w="19050">
                <a:noFill/>
                <a:miter lim="800000"/>
                <a:headEnd/>
                <a:tailEnd/>
              </a:ln>
            </p:spPr>
          </p:pic>
        </p:grpSp>
        <p:sp>
          <p:nvSpPr>
            <p:cNvPr id="18484" name="Line 195"/>
            <p:cNvSpPr>
              <a:spLocks noChangeShapeType="1"/>
            </p:cNvSpPr>
            <p:nvPr/>
          </p:nvSpPr>
          <p:spPr bwMode="auto">
            <a:xfrm flipH="1">
              <a:off x="1837" y="2795"/>
              <a:ext cx="499" cy="318"/>
            </a:xfrm>
            <a:prstGeom prst="line">
              <a:avLst/>
            </a:prstGeom>
            <a:noFill/>
            <a:ln w="28575">
              <a:solidFill>
                <a:schemeClr val="tx1"/>
              </a:solidFill>
              <a:round/>
              <a:headEnd/>
              <a:tailEnd/>
            </a:ln>
          </p:spPr>
          <p:txBody>
            <a:bodyPr/>
            <a:lstStyle/>
            <a:p>
              <a:endParaRPr lang="zh-CN" altLang="en-US"/>
            </a:p>
          </p:txBody>
        </p:sp>
        <p:sp>
          <p:nvSpPr>
            <p:cNvPr id="18485" name="Line 196"/>
            <p:cNvSpPr>
              <a:spLocks noChangeShapeType="1"/>
            </p:cNvSpPr>
            <p:nvPr/>
          </p:nvSpPr>
          <p:spPr bwMode="auto">
            <a:xfrm flipH="1">
              <a:off x="1746" y="2840"/>
              <a:ext cx="91" cy="273"/>
            </a:xfrm>
            <a:prstGeom prst="line">
              <a:avLst/>
            </a:prstGeom>
            <a:noFill/>
            <a:ln w="28575">
              <a:solidFill>
                <a:schemeClr val="tx1"/>
              </a:solidFill>
              <a:round/>
              <a:headEnd/>
              <a:tailEnd/>
            </a:ln>
          </p:spPr>
          <p:txBody>
            <a:bodyPr/>
            <a:lstStyle/>
            <a:p>
              <a:endParaRPr lang="zh-CN" altLang="en-US"/>
            </a:p>
          </p:txBody>
        </p:sp>
        <p:sp>
          <p:nvSpPr>
            <p:cNvPr id="18486" name="Line 197"/>
            <p:cNvSpPr>
              <a:spLocks noChangeShapeType="1"/>
            </p:cNvSpPr>
            <p:nvPr/>
          </p:nvSpPr>
          <p:spPr bwMode="auto">
            <a:xfrm>
              <a:off x="1837" y="2795"/>
              <a:ext cx="454" cy="363"/>
            </a:xfrm>
            <a:prstGeom prst="line">
              <a:avLst/>
            </a:prstGeom>
            <a:noFill/>
            <a:ln w="28575">
              <a:solidFill>
                <a:schemeClr val="tx1"/>
              </a:solidFill>
              <a:round/>
              <a:headEnd/>
              <a:tailEnd/>
            </a:ln>
          </p:spPr>
          <p:txBody>
            <a:bodyPr/>
            <a:lstStyle/>
            <a:p>
              <a:endParaRPr lang="zh-CN" altLang="en-US"/>
            </a:p>
          </p:txBody>
        </p:sp>
        <p:sp>
          <p:nvSpPr>
            <p:cNvPr id="18487" name="Line 198"/>
            <p:cNvSpPr>
              <a:spLocks noChangeShapeType="1"/>
            </p:cNvSpPr>
            <p:nvPr/>
          </p:nvSpPr>
          <p:spPr bwMode="auto">
            <a:xfrm>
              <a:off x="2291" y="2795"/>
              <a:ext cx="45" cy="363"/>
            </a:xfrm>
            <a:prstGeom prst="line">
              <a:avLst/>
            </a:prstGeom>
            <a:noFill/>
            <a:ln w="28575">
              <a:solidFill>
                <a:schemeClr val="tx1"/>
              </a:solidFill>
              <a:round/>
              <a:headEnd/>
              <a:tailEnd/>
            </a:ln>
          </p:spPr>
          <p:txBody>
            <a:bodyPr/>
            <a:lstStyle/>
            <a:p>
              <a:endParaRPr lang="zh-CN" altLang="en-US"/>
            </a:p>
          </p:txBody>
        </p:sp>
      </p:grpSp>
      <p:sp>
        <p:nvSpPr>
          <p:cNvPr id="18438" name="Text Box 202"/>
          <p:cNvSpPr txBox="1">
            <a:spLocks noChangeArrowheads="1"/>
          </p:cNvSpPr>
          <p:nvPr/>
        </p:nvSpPr>
        <p:spPr bwMode="auto">
          <a:xfrm>
            <a:off x="1547664" y="3212976"/>
            <a:ext cx="902811" cy="307777"/>
          </a:xfrm>
          <a:prstGeom prst="rect">
            <a:avLst/>
          </a:prstGeom>
          <a:noFill/>
          <a:ln w="28575" algn="ctr">
            <a:noFill/>
            <a:miter lim="800000"/>
            <a:headEnd/>
            <a:tailEnd/>
          </a:ln>
        </p:spPr>
        <p:txBody>
          <a:bodyPr wrap="none">
            <a:spAutoFit/>
          </a:bodyPr>
          <a:lstStyle/>
          <a:p>
            <a:r>
              <a:rPr lang="zh-CN" altLang="en-US" sz="1400" b="1" dirty="0" smtClean="0">
                <a:latin typeface="微软雅黑" pitchFamily="34" charset="-122"/>
                <a:ea typeface="微软雅黑" pitchFamily="34" charset="-122"/>
              </a:rPr>
              <a:t>传统网络</a:t>
            </a:r>
          </a:p>
        </p:txBody>
      </p:sp>
      <p:sp>
        <p:nvSpPr>
          <p:cNvPr id="18439" name="Text Box 203"/>
          <p:cNvSpPr txBox="1">
            <a:spLocks noChangeArrowheads="1"/>
          </p:cNvSpPr>
          <p:nvPr/>
        </p:nvSpPr>
        <p:spPr bwMode="auto">
          <a:xfrm>
            <a:off x="0" y="3717032"/>
            <a:ext cx="9144000" cy="2446824"/>
          </a:xfrm>
          <a:prstGeom prst="rect">
            <a:avLst/>
          </a:prstGeom>
          <a:solidFill>
            <a:schemeClr val="accent1">
              <a:lumMod val="75000"/>
            </a:schemeClr>
          </a:solidFill>
          <a:ln w="28575" algn="ctr">
            <a:noFill/>
            <a:miter lim="800000"/>
            <a:headEnd/>
            <a:tailEnd/>
          </a:ln>
        </p:spPr>
        <p:txBody>
          <a:bodyPr wrap="square">
            <a:spAutoFit/>
          </a:bodyPr>
          <a:lstStyle/>
          <a:p>
            <a:pPr lvl="0">
              <a:lnSpc>
                <a:spcPct val="150000"/>
              </a:lnSpc>
              <a:spcBef>
                <a:spcPct val="0"/>
              </a:spcBef>
            </a:pPr>
            <a:r>
              <a:rPr kumimoji="1" lang="en-US" altLang="zh-CN" sz="1600" b="1" dirty="0" smtClean="0">
                <a:solidFill>
                  <a:schemeClr val="lt1"/>
                </a:solidFill>
                <a:latin typeface="微软雅黑" pitchFamily="34" charset="-122"/>
                <a:ea typeface="微软雅黑" pitchFamily="34" charset="-122"/>
              </a:rPr>
              <a:t>      IRF2</a:t>
            </a:r>
            <a:r>
              <a:rPr kumimoji="1" lang="zh-CN" altLang="en-US" sz="1600" b="1" dirty="0" smtClean="0">
                <a:solidFill>
                  <a:schemeClr val="lt1"/>
                </a:solidFill>
                <a:latin typeface="微软雅黑" pitchFamily="34" charset="-122"/>
                <a:ea typeface="微软雅黑" pitchFamily="34" charset="-122"/>
              </a:rPr>
              <a:t>在不改变网络物理拓扑连接条件下，通过将网络同一层的多台设备横向整合成一台逻辑设备，从而实现多台设备的协同工作、统一管理，从逻辑上简化了网络架构并提升了网络整体效率：</a:t>
            </a:r>
          </a:p>
          <a:p>
            <a:pPr marL="216000" indent="457200">
              <a:lnSpc>
                <a:spcPct val="150000"/>
              </a:lnSpc>
              <a:spcBef>
                <a:spcPct val="0"/>
              </a:spcBef>
              <a:buFont typeface="Wingdings" pitchFamily="2" charset="2"/>
              <a:buChar char="n"/>
            </a:pPr>
            <a:r>
              <a:rPr kumimoji="1" lang="zh-CN" altLang="en-US" sz="1400" b="1" dirty="0" smtClean="0">
                <a:solidFill>
                  <a:schemeClr val="lt1"/>
                </a:solidFill>
                <a:latin typeface="微软雅黑" pitchFamily="34" charset="-122"/>
                <a:ea typeface="微软雅黑" pitchFamily="34" charset="-122"/>
              </a:rPr>
              <a:t> 同层级多节点合一，多链路被捆绑成单条逻辑链路</a:t>
            </a:r>
            <a:endParaRPr kumimoji="1" lang="en-US" altLang="zh-CN" sz="1400" b="1" dirty="0" smtClean="0">
              <a:solidFill>
                <a:schemeClr val="lt1"/>
              </a:solidFill>
              <a:latin typeface="微软雅黑" pitchFamily="34" charset="-122"/>
              <a:ea typeface="微软雅黑" pitchFamily="34" charset="-122"/>
            </a:endParaRPr>
          </a:p>
          <a:p>
            <a:pPr marL="216000" indent="457200">
              <a:lnSpc>
                <a:spcPct val="150000"/>
              </a:lnSpc>
              <a:spcBef>
                <a:spcPct val="0"/>
              </a:spcBef>
              <a:buFont typeface="Wingdings" pitchFamily="2" charset="2"/>
              <a:buChar char="n"/>
            </a:pPr>
            <a:r>
              <a:rPr kumimoji="1" lang="zh-CN" altLang="en-US" sz="1400" b="1" dirty="0" smtClean="0">
                <a:solidFill>
                  <a:schemeClr val="lt1"/>
                </a:solidFill>
                <a:latin typeface="微软雅黑" pitchFamily="34" charset="-122"/>
                <a:ea typeface="微软雅黑" pitchFamily="34" charset="-122"/>
              </a:rPr>
              <a:t> 消除复杂</a:t>
            </a:r>
            <a:r>
              <a:rPr kumimoji="1" lang="en-US" altLang="zh-CN" sz="1400" b="1" dirty="0" smtClean="0">
                <a:solidFill>
                  <a:schemeClr val="lt1"/>
                </a:solidFill>
                <a:latin typeface="微软雅黑" pitchFamily="34" charset="-122"/>
                <a:ea typeface="微软雅黑" pitchFamily="34" charset="-122"/>
              </a:rPr>
              <a:t>VLAN+MSTP/VRRP</a:t>
            </a:r>
            <a:r>
              <a:rPr kumimoji="1" lang="zh-CN" altLang="en-US" sz="1400" b="1" dirty="0" smtClean="0">
                <a:solidFill>
                  <a:schemeClr val="lt1"/>
                </a:solidFill>
                <a:latin typeface="微软雅黑" pitchFamily="34" charset="-122"/>
                <a:ea typeface="微软雅黑" pitchFamily="34" charset="-122"/>
              </a:rPr>
              <a:t>配置，收敛时间大幅降低</a:t>
            </a:r>
            <a:endParaRPr kumimoji="1" lang="en-US" altLang="zh-CN" sz="1400" b="1" dirty="0" smtClean="0">
              <a:solidFill>
                <a:schemeClr val="lt1"/>
              </a:solidFill>
              <a:latin typeface="微软雅黑" pitchFamily="34" charset="-122"/>
              <a:ea typeface="微软雅黑" pitchFamily="34" charset="-122"/>
            </a:endParaRPr>
          </a:p>
          <a:p>
            <a:pPr marL="216000" indent="457200">
              <a:lnSpc>
                <a:spcPct val="150000"/>
              </a:lnSpc>
              <a:spcBef>
                <a:spcPct val="0"/>
              </a:spcBef>
              <a:buFont typeface="Wingdings" pitchFamily="2" charset="2"/>
              <a:buChar char="n"/>
            </a:pPr>
            <a:r>
              <a:rPr kumimoji="1" lang="en-US" altLang="zh-CN" sz="1400" b="1" dirty="0" smtClean="0">
                <a:solidFill>
                  <a:schemeClr val="lt1"/>
                </a:solidFill>
                <a:latin typeface="微软雅黑" pitchFamily="34" charset="-122"/>
                <a:ea typeface="微软雅黑" pitchFamily="34" charset="-122"/>
              </a:rPr>
              <a:t> DC</a:t>
            </a:r>
            <a:r>
              <a:rPr kumimoji="1" lang="zh-CN" altLang="en-US" sz="1400" b="1" dirty="0" smtClean="0">
                <a:solidFill>
                  <a:schemeClr val="lt1"/>
                </a:solidFill>
                <a:latin typeface="微软雅黑" pitchFamily="34" charset="-122"/>
                <a:ea typeface="微软雅黑" pitchFamily="34" charset="-122"/>
              </a:rPr>
              <a:t>范围内路由</a:t>
            </a:r>
            <a:r>
              <a:rPr kumimoji="1" lang="en-US" altLang="zh-CN" sz="1400" b="1" dirty="0" smtClean="0">
                <a:solidFill>
                  <a:schemeClr val="lt1"/>
                </a:solidFill>
                <a:latin typeface="微软雅黑" pitchFamily="34" charset="-122"/>
                <a:ea typeface="微软雅黑" pitchFamily="34" charset="-122"/>
              </a:rPr>
              <a:t>&amp;VLAN</a:t>
            </a:r>
            <a:r>
              <a:rPr kumimoji="1" lang="zh-CN" altLang="en-US" sz="1400" b="1" dirty="0" smtClean="0">
                <a:solidFill>
                  <a:schemeClr val="lt1"/>
                </a:solidFill>
                <a:latin typeface="微软雅黑" pitchFamily="34" charset="-122"/>
                <a:ea typeface="微软雅黑" pitchFamily="34" charset="-122"/>
              </a:rPr>
              <a:t>规划极大简化</a:t>
            </a:r>
          </a:p>
          <a:p>
            <a:pPr marL="216000" indent="457200">
              <a:lnSpc>
                <a:spcPct val="150000"/>
              </a:lnSpc>
              <a:spcBef>
                <a:spcPct val="0"/>
              </a:spcBef>
              <a:buFont typeface="Wingdings" pitchFamily="2" charset="2"/>
              <a:buChar char="n"/>
            </a:pPr>
            <a:r>
              <a:rPr kumimoji="1" lang="zh-CN" altLang="en-US" sz="1400" b="1" dirty="0" smtClean="0">
                <a:solidFill>
                  <a:schemeClr val="lt1"/>
                </a:solidFill>
                <a:latin typeface="微软雅黑" pitchFamily="34" charset="-122"/>
                <a:ea typeface="微软雅黑" pitchFamily="34" charset="-122"/>
              </a:rPr>
              <a:t> 单个物理节点、链路的故障不影响上层路由</a:t>
            </a:r>
            <a:endParaRPr kumimoji="1" lang="en-US" altLang="zh-CN" sz="1400" b="1" dirty="0" smtClean="0">
              <a:solidFill>
                <a:schemeClr val="lt1"/>
              </a:solidFill>
              <a:latin typeface="微软雅黑" pitchFamily="34" charset="-122"/>
              <a:ea typeface="微软雅黑" pitchFamily="34" charset="-122"/>
            </a:endParaRPr>
          </a:p>
          <a:p>
            <a:pPr marL="216000" indent="457200">
              <a:lnSpc>
                <a:spcPct val="150000"/>
              </a:lnSpc>
              <a:spcBef>
                <a:spcPct val="0"/>
              </a:spcBef>
              <a:buFont typeface="Wingdings" pitchFamily="2" charset="2"/>
              <a:buChar char="n"/>
            </a:pPr>
            <a:r>
              <a:rPr kumimoji="1" lang="en-US" altLang="zh-CN" sz="1400" b="1" dirty="0" smtClean="0">
                <a:solidFill>
                  <a:schemeClr val="lt1"/>
                </a:solidFill>
                <a:latin typeface="微软雅黑" pitchFamily="34" charset="-122"/>
                <a:ea typeface="微软雅黑" pitchFamily="34" charset="-122"/>
              </a:rPr>
              <a:t> </a:t>
            </a:r>
            <a:r>
              <a:rPr kumimoji="1" lang="zh-CN" altLang="en-US" sz="1400" b="1" dirty="0" smtClean="0">
                <a:solidFill>
                  <a:schemeClr val="lt1"/>
                </a:solidFill>
                <a:latin typeface="微软雅黑" pitchFamily="34" charset="-122"/>
                <a:ea typeface="微软雅黑" pitchFamily="34" charset="-122"/>
              </a:rPr>
              <a:t>管理节点明显降低</a:t>
            </a:r>
          </a:p>
        </p:txBody>
      </p:sp>
      <p:sp>
        <p:nvSpPr>
          <p:cNvPr id="185" name="Text Box 202"/>
          <p:cNvSpPr txBox="1">
            <a:spLocks noChangeArrowheads="1"/>
          </p:cNvSpPr>
          <p:nvPr/>
        </p:nvSpPr>
        <p:spPr bwMode="auto">
          <a:xfrm>
            <a:off x="6144585" y="3212976"/>
            <a:ext cx="941283" cy="307777"/>
          </a:xfrm>
          <a:prstGeom prst="rect">
            <a:avLst/>
          </a:prstGeom>
          <a:noFill/>
          <a:ln w="28575" algn="ctr">
            <a:noFill/>
            <a:miter lim="800000"/>
            <a:headEnd/>
            <a:tailEnd/>
          </a:ln>
        </p:spPr>
        <p:txBody>
          <a:bodyPr wrap="none">
            <a:spAutoFit/>
          </a:bodyPr>
          <a:lstStyle/>
          <a:p>
            <a:r>
              <a:rPr lang="en-US" altLang="zh-CN" sz="1400" b="1" dirty="0" smtClean="0">
                <a:latin typeface="微软雅黑" pitchFamily="34" charset="-122"/>
                <a:ea typeface="微软雅黑" pitchFamily="34" charset="-122"/>
              </a:rPr>
              <a:t>IRF2</a:t>
            </a:r>
            <a:r>
              <a:rPr lang="zh-CN" altLang="en-US" sz="1400" b="1" dirty="0" smtClean="0">
                <a:latin typeface="微软雅黑" pitchFamily="34" charset="-122"/>
                <a:ea typeface="微软雅黑" pitchFamily="34" charset="-122"/>
              </a:rPr>
              <a:t>网络</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398957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89"/>
          <p:cNvSpPr>
            <a:spLocks noGrp="1" noChangeArrowheads="1"/>
          </p:cNvSpPr>
          <p:nvPr>
            <p:ph type="title"/>
          </p:nvPr>
        </p:nvSpPr>
        <p:spPr>
          <a:xfrm>
            <a:off x="0" y="0"/>
            <a:ext cx="5004048" cy="620688"/>
          </a:xfrm>
        </p:spPr>
        <p:txBody>
          <a:bodyPr/>
          <a:lstStyle/>
          <a:p>
            <a:pPr algn="l" eaLnBrk="1" hangingPunct="1"/>
            <a:r>
              <a:rPr lang="zh-CN" altLang="en-US" sz="3200" b="1" dirty="0" smtClean="0">
                <a:solidFill>
                  <a:srgbClr val="C00000"/>
                </a:solidFill>
                <a:latin typeface="微软雅黑" pitchFamily="34" charset="-122"/>
                <a:ea typeface="微软雅黑" pitchFamily="34" charset="-122"/>
              </a:rPr>
              <a:t>从</a:t>
            </a:r>
            <a:r>
              <a:rPr lang="en-US" altLang="zh-CN" sz="3200" b="1" dirty="0" smtClean="0">
                <a:solidFill>
                  <a:srgbClr val="C00000"/>
                </a:solidFill>
                <a:latin typeface="微软雅黑" pitchFamily="34" charset="-122"/>
                <a:ea typeface="微软雅黑" pitchFamily="34" charset="-122"/>
              </a:rPr>
              <a:t>IRF2</a:t>
            </a:r>
            <a:r>
              <a:rPr lang="zh-CN" altLang="en-US" sz="3200" b="1" dirty="0" smtClean="0">
                <a:solidFill>
                  <a:srgbClr val="C00000"/>
                </a:solidFill>
                <a:latin typeface="微软雅黑" pitchFamily="34" charset="-122"/>
                <a:ea typeface="微软雅黑" pitchFamily="34" charset="-122"/>
              </a:rPr>
              <a:t>到</a:t>
            </a:r>
            <a:r>
              <a:rPr lang="en-US" altLang="zh-CN" sz="3200" b="1" dirty="0" smtClean="0">
                <a:solidFill>
                  <a:srgbClr val="C00000"/>
                </a:solidFill>
                <a:latin typeface="微软雅黑" pitchFamily="34" charset="-122"/>
                <a:ea typeface="微软雅黑" pitchFamily="34" charset="-122"/>
              </a:rPr>
              <a:t>IRF3</a:t>
            </a:r>
            <a:endParaRPr lang="zh-CN" altLang="en-US" sz="3200" b="1" dirty="0" smtClean="0">
              <a:solidFill>
                <a:srgbClr val="C00000"/>
              </a:solidFill>
              <a:latin typeface="微软雅黑" pitchFamily="34" charset="-122"/>
              <a:ea typeface="微软雅黑" pitchFamily="34" charset="-122"/>
            </a:endParaRPr>
          </a:p>
        </p:txBody>
      </p:sp>
      <p:sp>
        <p:nvSpPr>
          <p:cNvPr id="2049" name="Rectangle 1"/>
          <p:cNvSpPr>
            <a:spLocks noChangeArrowheads="1"/>
          </p:cNvSpPr>
          <p:nvPr/>
        </p:nvSpPr>
        <p:spPr bwMode="auto">
          <a:xfrm>
            <a:off x="0" y="548680"/>
            <a:ext cx="9144000" cy="461665"/>
          </a:xfrm>
          <a:prstGeom prst="rect">
            <a:avLst/>
          </a:prstGeom>
          <a:solidFill>
            <a:schemeClr val="accent1">
              <a:lumMod val="7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fontAlgn="base">
              <a:lnSpc>
                <a:spcPct val="150000"/>
              </a:lnSpc>
              <a:spcBef>
                <a:spcPct val="0"/>
              </a:spcBef>
              <a:spcAft>
                <a:spcPct val="0"/>
              </a:spcAft>
              <a:buClrTx/>
              <a:buSzTx/>
              <a:buFontTx/>
              <a:buNone/>
              <a:tabLst>
                <a:tab pos="2743200" algn="l"/>
              </a:tabLst>
            </a:pPr>
            <a:r>
              <a:rPr kumimoji="1" lang="en-US" altLang="zh-CN" sz="1600" b="1" dirty="0" smtClean="0">
                <a:solidFill>
                  <a:schemeClr val="lt1"/>
                </a:solidFill>
                <a:latin typeface="微软雅黑" pitchFamily="34" charset="-122"/>
                <a:ea typeface="微软雅黑" pitchFamily="34" charset="-122"/>
              </a:rPr>
              <a:t>IRF3</a:t>
            </a:r>
            <a:r>
              <a:rPr kumimoji="1" lang="zh-CN" altLang="en-US" sz="1600" b="1" dirty="0" smtClean="0">
                <a:solidFill>
                  <a:schemeClr val="lt1"/>
                </a:solidFill>
                <a:latin typeface="微软雅黑" pitchFamily="34" charset="-122"/>
                <a:ea typeface="微软雅黑" pitchFamily="34" charset="-122"/>
              </a:rPr>
              <a:t>继承了</a:t>
            </a:r>
            <a:r>
              <a:rPr kumimoji="1" lang="en-US" altLang="zh-CN" sz="1600" b="1" dirty="0" smtClean="0">
                <a:solidFill>
                  <a:schemeClr val="lt1"/>
                </a:solidFill>
                <a:latin typeface="微软雅黑" pitchFamily="34" charset="-122"/>
                <a:ea typeface="微软雅黑" pitchFamily="34" charset="-122"/>
              </a:rPr>
              <a:t>IRF2</a:t>
            </a:r>
            <a:r>
              <a:rPr kumimoji="1" lang="zh-CN" altLang="en-US" sz="1600" b="1" dirty="0" smtClean="0">
                <a:solidFill>
                  <a:schemeClr val="lt1"/>
                </a:solidFill>
                <a:latin typeface="微软雅黑" pitchFamily="34" charset="-122"/>
                <a:ea typeface="微软雅黑" pitchFamily="34" charset="-122"/>
              </a:rPr>
              <a:t>的优点，并在纵向维度深度扩展， 对网络结构、流量模型带了深刻变化。</a:t>
            </a:r>
          </a:p>
        </p:txBody>
      </p:sp>
      <p:sp>
        <p:nvSpPr>
          <p:cNvPr id="148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1" name="Picture 1"/>
          <p:cNvPicPr>
            <a:picLocks noChangeAspect="1" noChangeArrowheads="1"/>
          </p:cNvPicPr>
          <p:nvPr/>
        </p:nvPicPr>
        <p:blipFill>
          <a:blip r:embed="rId3" cstate="print"/>
          <a:srcRect/>
          <a:stretch>
            <a:fillRect/>
          </a:stretch>
        </p:blipFill>
        <p:spPr bwMode="auto">
          <a:xfrm>
            <a:off x="107505" y="1412776"/>
            <a:ext cx="3816423" cy="1512168"/>
          </a:xfrm>
          <a:prstGeom prst="rect">
            <a:avLst/>
          </a:prstGeom>
          <a:noFill/>
        </p:spPr>
      </p:pic>
      <p:sp>
        <p:nvSpPr>
          <p:cNvPr id="148483" name="Rectangle 3"/>
          <p:cNvSpPr>
            <a:spLocks noChangeArrowheads="1"/>
          </p:cNvSpPr>
          <p:nvPr/>
        </p:nvSpPr>
        <p:spPr bwMode="auto">
          <a:xfrm>
            <a:off x="611560" y="2852936"/>
            <a:ext cx="252028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tab pos="2743200" algn="l"/>
              </a:tabLst>
            </a:pPr>
            <a:r>
              <a:rPr lang="en-US" altLang="zh-CN" sz="1400" b="1" dirty="0" smtClean="0">
                <a:solidFill>
                  <a:srgbClr val="FF0000"/>
                </a:solidFill>
                <a:latin typeface="微软雅黑" pitchFamily="34" charset="-122"/>
                <a:ea typeface="微软雅黑" pitchFamily="34" charset="-122"/>
              </a:rPr>
              <a:t>IRF2-IRF3</a:t>
            </a:r>
            <a:r>
              <a:rPr lang="zh-CN" altLang="en-US" sz="1400" b="1" dirty="0" smtClean="0">
                <a:solidFill>
                  <a:srgbClr val="FF0000"/>
                </a:solidFill>
                <a:latin typeface="微软雅黑" pitchFamily="34" charset="-122"/>
                <a:ea typeface="微软雅黑" pitchFamily="34" charset="-122"/>
              </a:rPr>
              <a:t>管理节点</a:t>
            </a:r>
          </a:p>
        </p:txBody>
      </p:sp>
      <p:sp>
        <p:nvSpPr>
          <p:cNvPr id="839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3969" name="Picture 1"/>
          <p:cNvPicPr>
            <a:picLocks noChangeAspect="1" noChangeArrowheads="1"/>
          </p:cNvPicPr>
          <p:nvPr/>
        </p:nvPicPr>
        <p:blipFill>
          <a:blip r:embed="rId4" cstate="print"/>
          <a:srcRect/>
          <a:stretch>
            <a:fillRect/>
          </a:stretch>
        </p:blipFill>
        <p:spPr bwMode="auto">
          <a:xfrm>
            <a:off x="4320480" y="2564904"/>
            <a:ext cx="4860032" cy="2304256"/>
          </a:xfrm>
          <a:prstGeom prst="rect">
            <a:avLst/>
          </a:prstGeom>
          <a:noFill/>
        </p:spPr>
      </p:pic>
      <p:sp>
        <p:nvSpPr>
          <p:cNvPr id="83971" name="Rectangle 3"/>
          <p:cNvSpPr>
            <a:spLocks noChangeArrowheads="1"/>
          </p:cNvSpPr>
          <p:nvPr/>
        </p:nvSpPr>
        <p:spPr bwMode="auto">
          <a:xfrm>
            <a:off x="5796136" y="4725144"/>
            <a:ext cx="223224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66700" algn="ctr" fontAlgn="base">
              <a:spcBef>
                <a:spcPct val="0"/>
              </a:spcBef>
              <a:spcAft>
                <a:spcPct val="0"/>
              </a:spcAft>
              <a:tabLst>
                <a:tab pos="2743200" algn="l"/>
              </a:tabLst>
            </a:pPr>
            <a:r>
              <a:rPr lang="en-US" altLang="zh-CN" sz="1400" b="1" dirty="0" smtClean="0">
                <a:solidFill>
                  <a:srgbClr val="FF0000"/>
                </a:solidFill>
                <a:latin typeface="微软雅黑" pitchFamily="34" charset="-122"/>
                <a:ea typeface="微软雅黑" pitchFamily="34" charset="-122"/>
              </a:rPr>
              <a:t>IRF3</a:t>
            </a:r>
            <a:r>
              <a:rPr lang="zh-CN" altLang="en-US" sz="1400" b="1" dirty="0" smtClean="0">
                <a:solidFill>
                  <a:srgbClr val="FF0000"/>
                </a:solidFill>
                <a:latin typeface="微软雅黑" pitchFamily="34" charset="-122"/>
                <a:ea typeface="微软雅黑" pitchFamily="34" charset="-122"/>
              </a:rPr>
              <a:t>减少网络层次</a:t>
            </a:r>
          </a:p>
        </p:txBody>
      </p:sp>
      <p:sp>
        <p:nvSpPr>
          <p:cNvPr id="612" name="矩形 611"/>
          <p:cNvSpPr/>
          <p:nvPr/>
        </p:nvSpPr>
        <p:spPr>
          <a:xfrm>
            <a:off x="4283968" y="1124744"/>
            <a:ext cx="4860032" cy="1384995"/>
          </a:xfrm>
          <a:prstGeom prst="rect">
            <a:avLst/>
          </a:prstGeom>
          <a:solidFill>
            <a:schemeClr val="accent1">
              <a:lumMod val="75000"/>
            </a:schemeClr>
          </a:solidFill>
        </p:spPr>
        <p:txBody>
          <a:bodyPr wrap="square">
            <a:spAutoFit/>
          </a:bodyPr>
          <a:lstStyle/>
          <a:p>
            <a:pPr lvl="0">
              <a:lnSpc>
                <a:spcPct val="150000"/>
              </a:lnSpc>
            </a:pPr>
            <a:r>
              <a:rPr kumimoji="1" lang="zh-CN" altLang="en-US" sz="1400" b="1" dirty="0" smtClean="0">
                <a:solidFill>
                  <a:schemeClr val="lt1"/>
                </a:solidFill>
                <a:latin typeface="微软雅黑" pitchFamily="34" charset="-122"/>
                <a:ea typeface="微软雅黑" pitchFamily="34" charset="-122"/>
              </a:rPr>
              <a:t>大规模的数据中心要求大容量二层网络，接入层仍然有大量的小堆叠，整个网络系统的管理点规模仍非常大。</a:t>
            </a:r>
          </a:p>
          <a:p>
            <a:pPr>
              <a:lnSpc>
                <a:spcPct val="150000"/>
              </a:lnSpc>
            </a:pPr>
            <a:r>
              <a:rPr kumimoji="1" lang="zh-CN" altLang="en-US" sz="1400" b="1" dirty="0" smtClean="0">
                <a:solidFill>
                  <a:schemeClr val="lt1"/>
                </a:solidFill>
                <a:latin typeface="微软雅黑" pitchFamily="34" charset="-122"/>
                <a:ea typeface="微软雅黑" pitchFamily="34" charset="-122"/>
              </a:rPr>
              <a:t>以</a:t>
            </a:r>
            <a:r>
              <a:rPr kumimoji="1" lang="zh-CN" altLang="zh-CN" sz="1400" b="1" dirty="0" smtClean="0">
                <a:solidFill>
                  <a:schemeClr val="lt1"/>
                </a:solidFill>
                <a:latin typeface="微软雅黑" pitchFamily="34" charset="-122"/>
                <a:ea typeface="微软雅黑" pitchFamily="34" charset="-122"/>
              </a:rPr>
              <a:t>左</a:t>
            </a:r>
            <a:r>
              <a:rPr kumimoji="1" lang="zh-CN" altLang="en-US" sz="1400" b="1" dirty="0" smtClean="0">
                <a:solidFill>
                  <a:schemeClr val="lt1"/>
                </a:solidFill>
                <a:latin typeface="微软雅黑" pitchFamily="34" charset="-122"/>
                <a:ea typeface="微软雅黑" pitchFamily="34" charset="-122"/>
              </a:rPr>
              <a:t>图</a:t>
            </a:r>
            <a:r>
              <a:rPr kumimoji="1" lang="en-US" altLang="zh-CN" sz="1400" b="1" dirty="0" smtClean="0">
                <a:solidFill>
                  <a:schemeClr val="lt1"/>
                </a:solidFill>
                <a:latin typeface="微软雅黑" pitchFamily="34" charset="-122"/>
                <a:ea typeface="微软雅黑" pitchFamily="34" charset="-122"/>
              </a:rPr>
              <a:t>50</a:t>
            </a:r>
            <a:r>
              <a:rPr kumimoji="1" lang="zh-CN" altLang="zh-CN" sz="1400" b="1" dirty="0" smtClean="0">
                <a:solidFill>
                  <a:schemeClr val="lt1"/>
                </a:solidFill>
                <a:latin typeface="微软雅黑" pitchFamily="34" charset="-122"/>
                <a:ea typeface="微软雅黑" pitchFamily="34" charset="-122"/>
              </a:rPr>
              <a:t>台设备</a:t>
            </a:r>
            <a:r>
              <a:rPr kumimoji="1" lang="zh-CN" altLang="en-US" sz="1400" b="1" dirty="0" smtClean="0">
                <a:solidFill>
                  <a:schemeClr val="lt1"/>
                </a:solidFill>
                <a:latin typeface="微软雅黑" pitchFamily="34" charset="-122"/>
                <a:ea typeface="微软雅黑" pitchFamily="34" charset="-122"/>
              </a:rPr>
              <a:t>为例</a:t>
            </a:r>
            <a:r>
              <a:rPr kumimoji="1" lang="zh-CN" altLang="zh-CN" sz="1400" b="1" dirty="0" smtClean="0">
                <a:solidFill>
                  <a:schemeClr val="lt1"/>
                </a:solidFill>
                <a:latin typeface="微软雅黑" pitchFamily="34" charset="-122"/>
                <a:ea typeface="微软雅黑" pitchFamily="34" charset="-122"/>
              </a:rPr>
              <a:t>，</a:t>
            </a:r>
            <a:r>
              <a:rPr kumimoji="1" lang="zh-CN" altLang="en-US" sz="1400" b="1" dirty="0" smtClean="0">
                <a:solidFill>
                  <a:schemeClr val="lt1"/>
                </a:solidFill>
                <a:latin typeface="微软雅黑" pitchFamily="34" charset="-122"/>
                <a:ea typeface="微软雅黑" pitchFamily="34" charset="-122"/>
              </a:rPr>
              <a:t>两两</a:t>
            </a:r>
            <a:r>
              <a:rPr kumimoji="1" lang="en-US" altLang="zh-CN" sz="1400" b="1" dirty="0" smtClean="0">
                <a:solidFill>
                  <a:schemeClr val="lt1"/>
                </a:solidFill>
                <a:latin typeface="微软雅黑" pitchFamily="34" charset="-122"/>
                <a:ea typeface="微软雅黑" pitchFamily="34" charset="-122"/>
              </a:rPr>
              <a:t>IRF2</a:t>
            </a:r>
            <a:r>
              <a:rPr kumimoji="1" lang="zh-CN" altLang="en-US" sz="1400" b="1" dirty="0" smtClean="0">
                <a:solidFill>
                  <a:schemeClr val="lt1"/>
                </a:solidFill>
                <a:latin typeface="微软雅黑" pitchFamily="34" charset="-122"/>
                <a:ea typeface="微软雅黑" pitchFamily="34" charset="-122"/>
              </a:rPr>
              <a:t>，还有</a:t>
            </a:r>
            <a:r>
              <a:rPr kumimoji="1" lang="en-US" altLang="zh-CN" sz="1400" b="1" dirty="0" smtClean="0">
                <a:solidFill>
                  <a:schemeClr val="lt1"/>
                </a:solidFill>
                <a:latin typeface="微软雅黑" pitchFamily="34" charset="-122"/>
                <a:ea typeface="微软雅黑" pitchFamily="34" charset="-122"/>
              </a:rPr>
              <a:t>25</a:t>
            </a:r>
            <a:r>
              <a:rPr kumimoji="1" lang="zh-CN" altLang="zh-CN" sz="1400" b="1" dirty="0" smtClean="0">
                <a:solidFill>
                  <a:schemeClr val="lt1"/>
                </a:solidFill>
                <a:latin typeface="微软雅黑" pitchFamily="34" charset="-122"/>
                <a:ea typeface="微软雅黑" pitchFamily="34" charset="-122"/>
              </a:rPr>
              <a:t>个设备管理点</a:t>
            </a:r>
            <a:r>
              <a:rPr kumimoji="1" lang="zh-CN" altLang="en-US" sz="1400" b="1" dirty="0" smtClean="0">
                <a:solidFill>
                  <a:schemeClr val="lt1"/>
                </a:solidFill>
                <a:latin typeface="微软雅黑" pitchFamily="34" charset="-122"/>
                <a:ea typeface="微软雅黑" pitchFamily="34" charset="-122"/>
              </a:rPr>
              <a:t>，</a:t>
            </a:r>
            <a:r>
              <a:rPr kumimoji="1" lang="en-US" altLang="zh-CN" sz="1400" b="1" dirty="0" smtClean="0">
                <a:solidFill>
                  <a:schemeClr val="lt1"/>
                </a:solidFill>
                <a:latin typeface="微软雅黑" pitchFamily="34" charset="-122"/>
                <a:ea typeface="微软雅黑" pitchFamily="34" charset="-122"/>
              </a:rPr>
              <a:t>IRF3</a:t>
            </a:r>
            <a:r>
              <a:rPr kumimoji="1" lang="zh-CN" altLang="en-US" sz="1400" b="1" dirty="0" smtClean="0">
                <a:solidFill>
                  <a:schemeClr val="lt1"/>
                </a:solidFill>
                <a:latin typeface="微软雅黑" pitchFamily="34" charset="-122"/>
                <a:ea typeface="微软雅黑" pitchFamily="34" charset="-122"/>
              </a:rPr>
              <a:t>将管理节点减少为</a:t>
            </a:r>
            <a:r>
              <a:rPr kumimoji="1" lang="en-US" altLang="zh-CN" sz="1400" b="1" dirty="0" smtClean="0">
                <a:solidFill>
                  <a:schemeClr val="lt1"/>
                </a:solidFill>
                <a:latin typeface="微软雅黑" pitchFamily="34" charset="-122"/>
                <a:ea typeface="微软雅黑" pitchFamily="34" charset="-122"/>
              </a:rPr>
              <a:t>1</a:t>
            </a:r>
            <a:r>
              <a:rPr kumimoji="1" lang="zh-CN" altLang="en-US" sz="1400" b="1" dirty="0" smtClean="0">
                <a:solidFill>
                  <a:schemeClr val="lt1"/>
                </a:solidFill>
                <a:latin typeface="微软雅黑" pitchFamily="34" charset="-122"/>
                <a:ea typeface="微软雅黑" pitchFamily="34" charset="-122"/>
              </a:rPr>
              <a:t>个，管理节点减少</a:t>
            </a:r>
            <a:r>
              <a:rPr kumimoji="1" lang="en-US" altLang="zh-CN" sz="1400" b="1" dirty="0" smtClean="0">
                <a:solidFill>
                  <a:schemeClr val="lt1"/>
                </a:solidFill>
                <a:latin typeface="微软雅黑" pitchFamily="34" charset="-122"/>
                <a:ea typeface="微软雅黑" pitchFamily="34" charset="-122"/>
              </a:rPr>
              <a:t>96%</a:t>
            </a:r>
            <a:r>
              <a:rPr kumimoji="1" lang="zh-CN" altLang="en-US" sz="1400" b="1" dirty="0" smtClean="0">
                <a:solidFill>
                  <a:schemeClr val="lt1"/>
                </a:solidFill>
                <a:latin typeface="微软雅黑" pitchFamily="34" charset="-122"/>
                <a:ea typeface="微软雅黑" pitchFamily="34" charset="-122"/>
              </a:rPr>
              <a:t>。</a:t>
            </a:r>
          </a:p>
        </p:txBody>
      </p:sp>
      <p:sp>
        <p:nvSpPr>
          <p:cNvPr id="613" name="矩形 612"/>
          <p:cNvSpPr/>
          <p:nvPr/>
        </p:nvSpPr>
        <p:spPr>
          <a:xfrm>
            <a:off x="0" y="3413370"/>
            <a:ext cx="3995936" cy="1061829"/>
          </a:xfrm>
          <a:prstGeom prst="rect">
            <a:avLst/>
          </a:prstGeom>
          <a:solidFill>
            <a:schemeClr val="accent1">
              <a:lumMod val="75000"/>
            </a:schemeClr>
          </a:solidFill>
        </p:spPr>
        <p:txBody>
          <a:bodyPr wrap="square">
            <a:spAutoFit/>
          </a:bodyPr>
          <a:lstStyle/>
          <a:p>
            <a:pPr>
              <a:lnSpc>
                <a:spcPct val="150000"/>
              </a:lnSpc>
            </a:pPr>
            <a:r>
              <a:rPr kumimoji="1" lang="en-US" altLang="zh-CN" sz="1400" b="1" dirty="0" smtClean="0">
                <a:solidFill>
                  <a:schemeClr val="lt1"/>
                </a:solidFill>
                <a:latin typeface="微软雅黑" pitchFamily="34" charset="-122"/>
                <a:ea typeface="微软雅黑" pitchFamily="34" charset="-122"/>
              </a:rPr>
              <a:t>IRF2</a:t>
            </a:r>
            <a:r>
              <a:rPr kumimoji="1" lang="zh-CN" altLang="en-US" sz="1400" b="1" dirty="0" smtClean="0">
                <a:solidFill>
                  <a:schemeClr val="lt1"/>
                </a:solidFill>
                <a:latin typeface="微软雅黑" pitchFamily="34" charset="-122"/>
                <a:ea typeface="微软雅黑" pitchFamily="34" charset="-122"/>
              </a:rPr>
              <a:t>对网络可靠性有明显提高，但网络的部署层级没有变化</a:t>
            </a:r>
            <a:endParaRPr kumimoji="1" lang="en-US" altLang="zh-CN" sz="1400" b="1" dirty="0" smtClean="0">
              <a:solidFill>
                <a:schemeClr val="lt1"/>
              </a:solidFill>
              <a:latin typeface="微软雅黑" pitchFamily="34" charset="-122"/>
              <a:ea typeface="微软雅黑" pitchFamily="34" charset="-122"/>
            </a:endParaRPr>
          </a:p>
          <a:p>
            <a:pPr>
              <a:lnSpc>
                <a:spcPct val="150000"/>
              </a:lnSpc>
            </a:pPr>
            <a:r>
              <a:rPr kumimoji="1" lang="en-US" altLang="zh-CN" sz="1400" b="1" dirty="0" smtClean="0">
                <a:solidFill>
                  <a:schemeClr val="lt1"/>
                </a:solidFill>
                <a:latin typeface="微软雅黑" pitchFamily="34" charset="-122"/>
                <a:ea typeface="微软雅黑" pitchFamily="34" charset="-122"/>
              </a:rPr>
              <a:t>IRF3</a:t>
            </a:r>
            <a:r>
              <a:rPr kumimoji="1" lang="zh-CN" altLang="en-US" sz="1400" b="1" dirty="0" smtClean="0">
                <a:solidFill>
                  <a:schemeClr val="lt1"/>
                </a:solidFill>
                <a:latin typeface="微软雅黑" pitchFamily="34" charset="-122"/>
                <a:ea typeface="微软雅黑" pitchFamily="34" charset="-122"/>
              </a:rPr>
              <a:t>将网络从三层拓扑变为大二层网络</a:t>
            </a:r>
          </a:p>
        </p:txBody>
      </p:sp>
      <p:pic>
        <p:nvPicPr>
          <p:cNvPr id="614" name="Picture 1"/>
          <p:cNvPicPr>
            <a:picLocks noChangeAspect="1" noChangeArrowheads="1"/>
          </p:cNvPicPr>
          <p:nvPr/>
        </p:nvPicPr>
        <p:blipFill>
          <a:blip r:embed="rId5" cstate="print"/>
          <a:srcRect/>
          <a:stretch>
            <a:fillRect/>
          </a:stretch>
        </p:blipFill>
        <p:spPr bwMode="auto">
          <a:xfrm>
            <a:off x="107504" y="4509120"/>
            <a:ext cx="3888432" cy="1841800"/>
          </a:xfrm>
          <a:prstGeom prst="rect">
            <a:avLst/>
          </a:prstGeom>
          <a:noFill/>
        </p:spPr>
      </p:pic>
      <p:sp>
        <p:nvSpPr>
          <p:cNvPr id="615" name="矩形 614"/>
          <p:cNvSpPr/>
          <p:nvPr/>
        </p:nvSpPr>
        <p:spPr>
          <a:xfrm>
            <a:off x="4572000" y="5069554"/>
            <a:ext cx="4572000" cy="1061829"/>
          </a:xfrm>
          <a:prstGeom prst="rect">
            <a:avLst/>
          </a:prstGeom>
          <a:solidFill>
            <a:schemeClr val="accent1">
              <a:lumMod val="75000"/>
            </a:schemeClr>
          </a:solidFill>
        </p:spPr>
        <p:txBody>
          <a:bodyPr>
            <a:spAutoFit/>
          </a:bodyPr>
          <a:lstStyle/>
          <a:p>
            <a:pPr>
              <a:lnSpc>
                <a:spcPct val="150000"/>
              </a:lnSpc>
            </a:pPr>
            <a:r>
              <a:rPr kumimoji="1" lang="en-US" altLang="zh-CN" sz="1400" b="1" dirty="0" smtClean="0">
                <a:solidFill>
                  <a:schemeClr val="lt1"/>
                </a:solidFill>
                <a:latin typeface="微软雅黑" pitchFamily="34" charset="-122"/>
                <a:ea typeface="微软雅黑" pitchFamily="34" charset="-122"/>
              </a:rPr>
              <a:t>IRF2</a:t>
            </a:r>
            <a:r>
              <a:rPr kumimoji="1" lang="zh-CN" altLang="en-US" sz="1400" b="1" dirty="0" smtClean="0">
                <a:solidFill>
                  <a:schemeClr val="lt1"/>
                </a:solidFill>
                <a:latin typeface="微软雅黑" pitchFamily="34" charset="-122"/>
                <a:ea typeface="微软雅黑" pitchFamily="34" charset="-122"/>
              </a:rPr>
              <a:t>解决的是纯物理网络的问题  </a:t>
            </a:r>
            <a:endParaRPr kumimoji="1" lang="en-US" altLang="zh-CN" sz="1400" b="1" dirty="0" smtClean="0">
              <a:solidFill>
                <a:schemeClr val="lt1"/>
              </a:solidFill>
              <a:latin typeface="微软雅黑" pitchFamily="34" charset="-122"/>
              <a:ea typeface="微软雅黑" pitchFamily="34" charset="-122"/>
            </a:endParaRPr>
          </a:p>
          <a:p>
            <a:pPr>
              <a:lnSpc>
                <a:spcPct val="150000"/>
              </a:lnSpc>
            </a:pPr>
            <a:r>
              <a:rPr kumimoji="1" lang="en-US" altLang="zh-CN" sz="1400" b="1" dirty="0" smtClean="0">
                <a:solidFill>
                  <a:schemeClr val="lt1"/>
                </a:solidFill>
                <a:latin typeface="微软雅黑" pitchFamily="34" charset="-122"/>
                <a:ea typeface="微软雅黑" pitchFamily="34" charset="-122"/>
              </a:rPr>
              <a:t>IRF3</a:t>
            </a:r>
            <a:r>
              <a:rPr kumimoji="1" lang="zh-CN" altLang="en-US" sz="1400" b="1" dirty="0" smtClean="0">
                <a:solidFill>
                  <a:schemeClr val="lt1"/>
                </a:solidFill>
                <a:latin typeface="微软雅黑" pitchFamily="34" charset="-122"/>
                <a:ea typeface="微软雅黑" pitchFamily="34" charset="-122"/>
              </a:rPr>
              <a:t>支持</a:t>
            </a:r>
            <a:r>
              <a:rPr kumimoji="1" lang="en-US" altLang="zh-CN" sz="1400" b="1" dirty="0" smtClean="0">
                <a:solidFill>
                  <a:schemeClr val="lt1"/>
                </a:solidFill>
                <a:latin typeface="微软雅黑" pitchFamily="34" charset="-122"/>
                <a:ea typeface="微软雅黑" pitchFamily="34" charset="-122"/>
              </a:rPr>
              <a:t>PE</a:t>
            </a:r>
            <a:r>
              <a:rPr kumimoji="1" lang="zh-CN" altLang="zh-CN" sz="1400" b="1" dirty="0" smtClean="0">
                <a:solidFill>
                  <a:schemeClr val="lt1"/>
                </a:solidFill>
                <a:latin typeface="微软雅黑" pitchFamily="34" charset="-122"/>
                <a:ea typeface="微软雅黑" pitchFamily="34" charset="-122"/>
              </a:rPr>
              <a:t>到</a:t>
            </a:r>
            <a:r>
              <a:rPr kumimoji="1" lang="en-US" altLang="zh-CN" sz="1400" b="1" dirty="0" smtClean="0">
                <a:solidFill>
                  <a:schemeClr val="lt1"/>
                </a:solidFill>
                <a:latin typeface="微软雅黑" pitchFamily="34" charset="-122"/>
                <a:ea typeface="微软雅黑" pitchFamily="34" charset="-122"/>
              </a:rPr>
              <a:t>CB</a:t>
            </a:r>
            <a:r>
              <a:rPr kumimoji="1" lang="zh-CN" altLang="zh-CN" sz="1400" b="1" dirty="0" smtClean="0">
                <a:solidFill>
                  <a:schemeClr val="lt1"/>
                </a:solidFill>
                <a:latin typeface="微软雅黑" pitchFamily="34" charset="-122"/>
                <a:ea typeface="微软雅黑" pitchFamily="34" charset="-122"/>
              </a:rPr>
              <a:t>上行</a:t>
            </a:r>
            <a:r>
              <a:rPr kumimoji="1" lang="zh-CN" altLang="en-US" sz="1400" b="1" dirty="0" smtClean="0">
                <a:solidFill>
                  <a:schemeClr val="lt1"/>
                </a:solidFill>
                <a:latin typeface="微软雅黑" pitchFamily="34" charset="-122"/>
                <a:ea typeface="微软雅黑" pitchFamily="34" charset="-122"/>
              </a:rPr>
              <a:t>、</a:t>
            </a:r>
            <a:r>
              <a:rPr kumimoji="1" lang="zh-CN" altLang="zh-CN" sz="1400" b="1" dirty="0" smtClean="0">
                <a:solidFill>
                  <a:schemeClr val="lt1"/>
                </a:solidFill>
                <a:latin typeface="微软雅黑" pitchFamily="34" charset="-122"/>
                <a:ea typeface="微软雅黑" pitchFamily="34" charset="-122"/>
              </a:rPr>
              <a:t>服务器可跨</a:t>
            </a:r>
            <a:r>
              <a:rPr kumimoji="1" lang="en-US" altLang="zh-CN" sz="1400" b="1" dirty="0" smtClean="0">
                <a:solidFill>
                  <a:schemeClr val="lt1"/>
                </a:solidFill>
                <a:latin typeface="微软雅黑" pitchFamily="34" charset="-122"/>
                <a:ea typeface="微软雅黑" pitchFamily="34" charset="-122"/>
              </a:rPr>
              <a:t>PE</a:t>
            </a:r>
            <a:r>
              <a:rPr kumimoji="1" lang="zh-CN" altLang="zh-CN" sz="1400" b="1" dirty="0" smtClean="0">
                <a:solidFill>
                  <a:schemeClr val="lt1"/>
                </a:solidFill>
                <a:latin typeface="微软雅黑" pitchFamily="34" charset="-122"/>
                <a:ea typeface="微软雅黑" pitchFamily="34" charset="-122"/>
              </a:rPr>
              <a:t>上行</a:t>
            </a:r>
            <a:r>
              <a:rPr kumimoji="1" lang="zh-CN" altLang="en-US" sz="1400" b="1" dirty="0" smtClean="0">
                <a:solidFill>
                  <a:schemeClr val="lt1"/>
                </a:solidFill>
                <a:latin typeface="微软雅黑" pitchFamily="34" charset="-122"/>
                <a:ea typeface="微软雅黑" pitchFamily="34" charset="-122"/>
              </a:rPr>
              <a:t>二级</a:t>
            </a:r>
            <a:r>
              <a:rPr kumimoji="1" lang="zh-CN" altLang="zh-CN" sz="1400" b="1" dirty="0" smtClean="0">
                <a:solidFill>
                  <a:schemeClr val="lt1"/>
                </a:solidFill>
                <a:latin typeface="微软雅黑" pitchFamily="34" charset="-122"/>
                <a:ea typeface="微软雅黑" pitchFamily="34" charset="-122"/>
              </a:rPr>
              <a:t>冗余</a:t>
            </a:r>
            <a:r>
              <a:rPr kumimoji="1" lang="zh-CN" altLang="en-US" sz="1400" b="1" dirty="0" smtClean="0">
                <a:solidFill>
                  <a:schemeClr val="lt1"/>
                </a:solidFill>
                <a:latin typeface="微软雅黑" pitchFamily="34" charset="-122"/>
                <a:ea typeface="微软雅黑" pitchFamily="34" charset="-122"/>
              </a:rPr>
              <a:t>，并保留同</a:t>
            </a:r>
            <a:r>
              <a:rPr kumimoji="1" lang="en-US" altLang="zh-CN" sz="1400" b="1" dirty="0" smtClean="0">
                <a:solidFill>
                  <a:schemeClr val="lt1"/>
                </a:solidFill>
                <a:latin typeface="微软雅黑" pitchFamily="34" charset="-122"/>
                <a:ea typeface="微软雅黑" pitchFamily="34" charset="-122"/>
              </a:rPr>
              <a:t>802.1BR</a:t>
            </a:r>
            <a:r>
              <a:rPr kumimoji="1" lang="zh-CN" altLang="en-US" sz="1400" b="1" dirty="0" smtClean="0">
                <a:solidFill>
                  <a:schemeClr val="lt1"/>
                </a:solidFill>
                <a:latin typeface="微软雅黑" pitchFamily="34" charset="-122"/>
                <a:ea typeface="微软雅黑" pitchFamily="34" charset="-122"/>
              </a:rPr>
              <a:t>的兼容性，对</a:t>
            </a:r>
            <a:r>
              <a:rPr kumimoji="1" lang="en-US" altLang="zh-CN" sz="1400" b="1" dirty="0" smtClean="0">
                <a:solidFill>
                  <a:schemeClr val="lt1"/>
                </a:solidFill>
                <a:latin typeface="微软雅黑" pitchFamily="34" charset="-122"/>
                <a:ea typeface="微软雅黑" pitchFamily="34" charset="-122"/>
              </a:rPr>
              <a:t>VM</a:t>
            </a:r>
            <a:r>
              <a:rPr kumimoji="1" lang="zh-CN" altLang="en-US" sz="1400" b="1" dirty="0" smtClean="0">
                <a:solidFill>
                  <a:schemeClr val="lt1"/>
                </a:solidFill>
                <a:latin typeface="微软雅黑" pitchFamily="34" charset="-122"/>
                <a:ea typeface="微软雅黑" pitchFamily="34" charset="-122"/>
              </a:rPr>
              <a:t>支持更友好</a:t>
            </a:r>
          </a:p>
        </p:txBody>
      </p:sp>
      <p:sp>
        <p:nvSpPr>
          <p:cNvPr id="616" name="Rectangle 3"/>
          <p:cNvSpPr>
            <a:spLocks noChangeArrowheads="1"/>
          </p:cNvSpPr>
          <p:nvPr/>
        </p:nvSpPr>
        <p:spPr bwMode="auto">
          <a:xfrm>
            <a:off x="755576" y="6309320"/>
            <a:ext cx="223224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66700" algn="ctr" fontAlgn="base">
              <a:spcBef>
                <a:spcPct val="0"/>
              </a:spcBef>
              <a:spcAft>
                <a:spcPct val="0"/>
              </a:spcAft>
              <a:tabLst>
                <a:tab pos="2743200" algn="l"/>
              </a:tabLst>
            </a:pPr>
            <a:r>
              <a:rPr lang="en-US" altLang="zh-CN" sz="1400" b="1" dirty="0" smtClean="0">
                <a:solidFill>
                  <a:srgbClr val="FF0000"/>
                </a:solidFill>
                <a:latin typeface="微软雅黑" pitchFamily="34" charset="-122"/>
                <a:ea typeface="微软雅黑" pitchFamily="34" charset="-122"/>
              </a:rPr>
              <a:t>IRF3</a:t>
            </a:r>
            <a:r>
              <a:rPr lang="zh-CN" altLang="en-US" sz="1400" b="1" dirty="0" smtClean="0">
                <a:solidFill>
                  <a:srgbClr val="FF0000"/>
                </a:solidFill>
                <a:latin typeface="微软雅黑" pitchFamily="34" charset="-122"/>
                <a:ea typeface="微软雅黑" pitchFamily="34" charset="-122"/>
              </a:rPr>
              <a:t>对虚机支持</a:t>
            </a:r>
          </a:p>
        </p:txBody>
      </p:sp>
    </p:spTree>
    <p:extLst>
      <p:ext uri="{BB962C8B-B14F-4D97-AF65-F5344CB8AC3E}">
        <p14:creationId xmlns:p14="http://schemas.microsoft.com/office/powerpoint/2010/main" val="3478098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89"/>
          <p:cNvSpPr>
            <a:spLocks noGrp="1" noChangeArrowheads="1"/>
          </p:cNvSpPr>
          <p:nvPr>
            <p:ph type="title"/>
          </p:nvPr>
        </p:nvSpPr>
        <p:spPr>
          <a:xfrm>
            <a:off x="0" y="0"/>
            <a:ext cx="3635896" cy="620688"/>
          </a:xfrm>
        </p:spPr>
        <p:txBody>
          <a:bodyPr/>
          <a:lstStyle/>
          <a:p>
            <a:pPr algn="l" eaLnBrk="1" hangingPunct="1"/>
            <a:r>
              <a:rPr lang="zh-CN" altLang="en-US" sz="3200" b="1" dirty="0" smtClean="0">
                <a:solidFill>
                  <a:srgbClr val="C00000"/>
                </a:solidFill>
                <a:latin typeface="微软雅黑" pitchFamily="34" charset="-122"/>
                <a:ea typeface="微软雅黑" pitchFamily="34" charset="-122"/>
              </a:rPr>
              <a:t>从</a:t>
            </a:r>
            <a:r>
              <a:rPr lang="en-US" altLang="zh-CN" sz="3200" b="1" dirty="0" smtClean="0">
                <a:solidFill>
                  <a:srgbClr val="C00000"/>
                </a:solidFill>
                <a:latin typeface="微软雅黑" pitchFamily="34" charset="-122"/>
                <a:ea typeface="微软雅黑" pitchFamily="34" charset="-122"/>
              </a:rPr>
              <a:t>IRF2</a:t>
            </a:r>
            <a:r>
              <a:rPr lang="zh-CN" altLang="en-US" sz="3200" b="1" dirty="0" smtClean="0">
                <a:solidFill>
                  <a:srgbClr val="C00000"/>
                </a:solidFill>
                <a:latin typeface="微软雅黑" pitchFamily="34" charset="-122"/>
                <a:ea typeface="微软雅黑" pitchFamily="34" charset="-122"/>
              </a:rPr>
              <a:t>到</a:t>
            </a:r>
            <a:r>
              <a:rPr lang="en-US" altLang="zh-CN" sz="3200" b="1" dirty="0" smtClean="0">
                <a:solidFill>
                  <a:srgbClr val="C00000"/>
                </a:solidFill>
                <a:latin typeface="微软雅黑" pitchFamily="34" charset="-122"/>
                <a:ea typeface="微软雅黑" pitchFamily="34" charset="-122"/>
              </a:rPr>
              <a:t>IRF3</a:t>
            </a:r>
            <a:endParaRPr lang="zh-CN" altLang="en-US" sz="3200" b="1" dirty="0" smtClean="0">
              <a:solidFill>
                <a:srgbClr val="C00000"/>
              </a:solidFill>
              <a:latin typeface="微软雅黑" pitchFamily="34" charset="-122"/>
              <a:ea typeface="微软雅黑" pitchFamily="34" charset="-122"/>
            </a:endParaRPr>
          </a:p>
        </p:txBody>
      </p:sp>
      <p:sp>
        <p:nvSpPr>
          <p:cNvPr id="148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19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8" name="表格 277"/>
          <p:cNvGraphicFramePr>
            <a:graphicFrameLocks noGrp="1"/>
          </p:cNvGraphicFramePr>
          <p:nvPr>
            <p:extLst>
              <p:ext uri="{D42A27DB-BD31-4B8C-83A1-F6EECF244321}">
                <p14:modId xmlns:p14="http://schemas.microsoft.com/office/powerpoint/2010/main" val="3799102352"/>
              </p:ext>
            </p:extLst>
          </p:nvPr>
        </p:nvGraphicFramePr>
        <p:xfrm>
          <a:off x="216023" y="1412776"/>
          <a:ext cx="8676457" cy="4608512"/>
        </p:xfrm>
        <a:graphic>
          <a:graphicData uri="http://schemas.openxmlformats.org/drawingml/2006/table">
            <a:tbl>
              <a:tblPr/>
              <a:tblGrid>
                <a:gridCol w="1776715"/>
                <a:gridCol w="3415024"/>
                <a:gridCol w="3484718"/>
              </a:tblGrid>
              <a:tr h="555098">
                <a:tc>
                  <a:txBody>
                    <a:bodyPr/>
                    <a:lstStyle/>
                    <a:p>
                      <a:pPr algn="ctr" fontAlgn="ctr"/>
                      <a:r>
                        <a:rPr lang="zh-CN" altLang="en-US" sz="1800" b="1" i="0" u="none" strike="noStrike" dirty="0">
                          <a:solidFill>
                            <a:srgbClr val="FFFFFF"/>
                          </a:solidFill>
                          <a:latin typeface="微软雅黑" pitchFamily="34" charset="-122"/>
                          <a:ea typeface="微软雅黑" pitchFamily="34" charset="-122"/>
                        </a:rPr>
                        <a:t>对比项</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en-US" sz="1800" b="1" i="0" u="none" strike="noStrike" dirty="0">
                          <a:solidFill>
                            <a:srgbClr val="FFFFFF"/>
                          </a:solidFill>
                          <a:latin typeface="微软雅黑" pitchFamily="34" charset="-122"/>
                          <a:ea typeface="微软雅黑" pitchFamily="34" charset="-122"/>
                        </a:rPr>
                        <a:t>IRF2</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en-US" sz="1800" b="1" i="0" u="none" strike="noStrike" dirty="0" smtClean="0">
                          <a:solidFill>
                            <a:srgbClr val="FFFFFF"/>
                          </a:solidFill>
                          <a:latin typeface="微软雅黑" pitchFamily="34" charset="-122"/>
                          <a:ea typeface="微软雅黑" pitchFamily="34" charset="-122"/>
                        </a:rPr>
                        <a:t>IRF3</a:t>
                      </a:r>
                      <a:endParaRPr lang="en-US" sz="18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901957">
                <a:tc>
                  <a:txBody>
                    <a:bodyPr/>
                    <a:lstStyle/>
                    <a:p>
                      <a:pPr algn="ctr" fontAlgn="ctr"/>
                      <a:r>
                        <a:rPr lang="zh-CN" altLang="en-US" sz="1600" b="1" i="0" u="none" strike="noStrike" dirty="0">
                          <a:solidFill>
                            <a:srgbClr val="FFFFFF"/>
                          </a:solidFill>
                          <a:latin typeface="微软雅黑" pitchFamily="34" charset="-122"/>
                          <a:ea typeface="微软雅黑" pitchFamily="34" charset="-122"/>
                        </a:rPr>
                        <a:t>网络层级</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dirty="0">
                          <a:solidFill>
                            <a:srgbClr val="FFFFFF"/>
                          </a:solidFill>
                          <a:latin typeface="微软雅黑" pitchFamily="34" charset="-122"/>
                          <a:ea typeface="微软雅黑" pitchFamily="34" charset="-122"/>
                        </a:rPr>
                        <a:t>对传统网络拓扑的优化完善，同层级虚拟，对堆叠设备的版本同一性有严格要求</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dirty="0" smtClean="0">
                          <a:solidFill>
                            <a:srgbClr val="FFFFFF"/>
                          </a:solidFill>
                          <a:latin typeface="微软雅黑" pitchFamily="34" charset="-122"/>
                          <a:ea typeface="微软雅黑" pitchFamily="34" charset="-122"/>
                        </a:rPr>
                        <a:t>不</a:t>
                      </a:r>
                      <a:r>
                        <a:rPr lang="zh-CN" altLang="en-US" sz="1600" b="1" i="0" u="none" strike="noStrike" dirty="0">
                          <a:solidFill>
                            <a:srgbClr val="FFFFFF"/>
                          </a:solidFill>
                          <a:latin typeface="微软雅黑" pitchFamily="34" charset="-122"/>
                          <a:ea typeface="微软雅黑" pitchFamily="34" charset="-122"/>
                        </a:rPr>
                        <a:t>同设备之间可以虚拟成一</a:t>
                      </a:r>
                      <a:r>
                        <a:rPr lang="zh-CN" altLang="en-US" sz="1600" b="1" i="0" u="none" strike="noStrike" dirty="0" smtClean="0">
                          <a:solidFill>
                            <a:srgbClr val="FFFFFF"/>
                          </a:solidFill>
                          <a:latin typeface="微软雅黑" pitchFamily="34" charset="-122"/>
                          <a:ea typeface="微软雅黑" pitchFamily="34" charset="-122"/>
                        </a:rPr>
                        <a:t>台，跨逻辑层次虚拟，压</a:t>
                      </a:r>
                      <a:r>
                        <a:rPr lang="zh-CN" altLang="en-US" sz="1600" b="1" i="0" u="none" strike="noStrike" dirty="0">
                          <a:solidFill>
                            <a:srgbClr val="FFFFFF"/>
                          </a:solidFill>
                          <a:latin typeface="微软雅黑" pitchFamily="34" charset="-122"/>
                          <a:ea typeface="微软雅黑" pitchFamily="34" charset="-122"/>
                        </a:rPr>
                        <a:t>缩网络层级，更适合构建大规模二层网络</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809474">
                <a:tc>
                  <a:txBody>
                    <a:bodyPr/>
                    <a:lstStyle/>
                    <a:p>
                      <a:pPr algn="ctr" fontAlgn="ctr"/>
                      <a:r>
                        <a:rPr lang="zh-CN" altLang="en-US" sz="1600" b="1" i="0" u="none" strike="noStrike">
                          <a:solidFill>
                            <a:srgbClr val="FFFFFF"/>
                          </a:solidFill>
                          <a:latin typeface="微软雅黑" pitchFamily="34" charset="-122"/>
                          <a:ea typeface="微软雅黑" pitchFamily="34" charset="-122"/>
                        </a:rPr>
                        <a:t>虚拟台数</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a:solidFill>
                            <a:srgbClr val="FFFFFF"/>
                          </a:solidFill>
                          <a:latin typeface="微软雅黑" pitchFamily="34" charset="-122"/>
                          <a:ea typeface="微软雅黑" pitchFamily="34" charset="-122"/>
                        </a:rPr>
                        <a:t>高端</a:t>
                      </a:r>
                      <a:r>
                        <a:rPr lang="en-US" altLang="zh-CN" sz="1600" b="1" i="0" u="none" strike="noStrike">
                          <a:solidFill>
                            <a:srgbClr val="FFFFFF"/>
                          </a:solidFill>
                          <a:latin typeface="微软雅黑" pitchFamily="34" charset="-122"/>
                          <a:ea typeface="微软雅黑" pitchFamily="34" charset="-122"/>
                        </a:rPr>
                        <a:t>2-4</a:t>
                      </a:r>
                      <a:r>
                        <a:rPr lang="zh-CN" altLang="en-US" sz="1600" b="1" i="0" u="none" strike="noStrike">
                          <a:solidFill>
                            <a:srgbClr val="FFFFFF"/>
                          </a:solidFill>
                          <a:latin typeface="微软雅黑" pitchFamily="34" charset="-122"/>
                          <a:ea typeface="微软雅黑" pitchFamily="34" charset="-122"/>
                        </a:rPr>
                        <a:t>台，低端</a:t>
                      </a:r>
                      <a:r>
                        <a:rPr lang="en-US" altLang="zh-CN" sz="1600" b="1" i="0" u="none" strike="noStrike">
                          <a:solidFill>
                            <a:srgbClr val="FFFFFF"/>
                          </a:solidFill>
                          <a:latin typeface="微软雅黑" pitchFamily="34" charset="-122"/>
                          <a:ea typeface="微软雅黑" pitchFamily="34" charset="-122"/>
                        </a:rPr>
                        <a:t>4-9</a:t>
                      </a:r>
                      <a:r>
                        <a:rPr lang="zh-CN" altLang="en-US" sz="1600" b="1" i="0" u="none" strike="noStrike">
                          <a:solidFill>
                            <a:srgbClr val="FFFFFF"/>
                          </a:solidFill>
                          <a:latin typeface="微软雅黑" pitchFamily="34" charset="-122"/>
                          <a:ea typeface="微软雅黑" pitchFamily="34" charset="-122"/>
                        </a:rPr>
                        <a:t>台</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dirty="0">
                          <a:solidFill>
                            <a:srgbClr val="FFFFFF"/>
                          </a:solidFill>
                          <a:latin typeface="微软雅黑" pitchFamily="34" charset="-122"/>
                          <a:ea typeface="微软雅黑" pitchFamily="34" charset="-122"/>
                        </a:rPr>
                        <a:t>根据设备性能不同，支持</a:t>
                      </a:r>
                      <a:r>
                        <a:rPr lang="zh-CN" altLang="en-US" sz="1600" b="1" i="0" u="none" strike="noStrike" dirty="0" smtClean="0">
                          <a:solidFill>
                            <a:srgbClr val="FFFFFF"/>
                          </a:solidFill>
                          <a:latin typeface="微软雅黑" pitchFamily="34" charset="-122"/>
                          <a:ea typeface="微软雅黑" pitchFamily="34" charset="-122"/>
                        </a:rPr>
                        <a:t>几十台</a:t>
                      </a:r>
                      <a:r>
                        <a:rPr lang="zh-CN" altLang="en-US" sz="1600" b="1" i="0" u="none" strike="noStrike" dirty="0">
                          <a:solidFill>
                            <a:srgbClr val="FFFFFF"/>
                          </a:solidFill>
                          <a:latin typeface="微软雅黑" pitchFamily="34" charset="-122"/>
                          <a:ea typeface="微软雅黑" pitchFamily="34" charset="-122"/>
                        </a:rPr>
                        <a:t>设备的虚拟</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555098">
                <a:tc>
                  <a:txBody>
                    <a:bodyPr/>
                    <a:lstStyle/>
                    <a:p>
                      <a:pPr algn="ctr" fontAlgn="ctr"/>
                      <a:r>
                        <a:rPr lang="zh-CN" altLang="en-US" sz="1600" b="1" i="0" u="none" strike="noStrike">
                          <a:solidFill>
                            <a:srgbClr val="FFFFFF"/>
                          </a:solidFill>
                          <a:latin typeface="微软雅黑" pitchFamily="34" charset="-122"/>
                          <a:ea typeface="微软雅黑" pitchFamily="34" charset="-122"/>
                        </a:rPr>
                        <a:t>管理节点</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a:solidFill>
                            <a:srgbClr val="FFFFFF"/>
                          </a:solidFill>
                          <a:latin typeface="微软雅黑" pitchFamily="34" charset="-122"/>
                          <a:ea typeface="微软雅黑" pitchFamily="34" charset="-122"/>
                        </a:rPr>
                        <a:t>最大减少为</a:t>
                      </a:r>
                      <a:r>
                        <a:rPr lang="en-US" altLang="zh-CN" sz="1600" b="1" i="0" u="none" strike="noStrike">
                          <a:solidFill>
                            <a:srgbClr val="FFFFFF"/>
                          </a:solidFill>
                          <a:latin typeface="微软雅黑" pitchFamily="34" charset="-122"/>
                          <a:ea typeface="微软雅黑" pitchFamily="34" charset="-122"/>
                        </a:rPr>
                        <a:t>1/4~1/9</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dirty="0">
                          <a:solidFill>
                            <a:srgbClr val="FFFFFF"/>
                          </a:solidFill>
                          <a:latin typeface="微软雅黑" pitchFamily="34" charset="-122"/>
                          <a:ea typeface="微软雅黑" pitchFamily="34" charset="-122"/>
                        </a:rPr>
                        <a:t>在</a:t>
                      </a:r>
                      <a:r>
                        <a:rPr lang="en-US" altLang="zh-CN" sz="1600" b="1" i="0" u="none" strike="noStrike" dirty="0">
                          <a:solidFill>
                            <a:srgbClr val="FFFFFF"/>
                          </a:solidFill>
                          <a:latin typeface="微软雅黑" pitchFamily="34" charset="-122"/>
                          <a:ea typeface="微软雅黑" pitchFamily="34" charset="-122"/>
                        </a:rPr>
                        <a:t>IRF2</a:t>
                      </a:r>
                      <a:r>
                        <a:rPr lang="zh-CN" altLang="en-US" sz="1600" b="1" i="0" u="none" strike="noStrike" dirty="0">
                          <a:solidFill>
                            <a:srgbClr val="FFFFFF"/>
                          </a:solidFill>
                          <a:latin typeface="微软雅黑" pitchFamily="34" charset="-122"/>
                          <a:ea typeface="微软雅黑" pitchFamily="34" charset="-122"/>
                        </a:rPr>
                        <a:t>的基础上进一步大幅度减少</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676689">
                <a:tc>
                  <a:txBody>
                    <a:bodyPr/>
                    <a:lstStyle/>
                    <a:p>
                      <a:pPr algn="ctr" fontAlgn="ctr"/>
                      <a:r>
                        <a:rPr lang="zh-CN" altLang="en-US" sz="1600" b="1" i="0" u="none" strike="noStrike">
                          <a:solidFill>
                            <a:srgbClr val="FFFFFF"/>
                          </a:solidFill>
                          <a:latin typeface="微软雅黑" pitchFamily="34" charset="-122"/>
                          <a:ea typeface="微软雅黑" pitchFamily="34" charset="-122"/>
                        </a:rPr>
                        <a:t>横向堆叠线缆</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dirty="0">
                          <a:solidFill>
                            <a:srgbClr val="FFFFFF"/>
                          </a:solidFill>
                          <a:latin typeface="微软雅黑" pitchFamily="34" charset="-122"/>
                          <a:ea typeface="微软雅黑" pitchFamily="34" charset="-122"/>
                        </a:rPr>
                        <a:t>接入</a:t>
                      </a:r>
                      <a:r>
                        <a:rPr lang="zh-CN" altLang="en-US" sz="1600" b="1" i="0" u="none" strike="noStrike" dirty="0" smtClean="0">
                          <a:solidFill>
                            <a:srgbClr val="FFFFFF"/>
                          </a:solidFill>
                          <a:latin typeface="微软雅黑" pitchFamily="34" charset="-122"/>
                          <a:ea typeface="微软雅黑" pitchFamily="34" charset="-122"/>
                        </a:rPr>
                        <a:t>层存在横向链路，</a:t>
                      </a:r>
                      <a:r>
                        <a:rPr lang="zh-CN" altLang="en-US" sz="1600" b="1" i="0" u="none" strike="noStrike" dirty="0">
                          <a:solidFill>
                            <a:srgbClr val="FFFFFF"/>
                          </a:solidFill>
                          <a:latin typeface="微软雅黑" pitchFamily="34" charset="-122"/>
                          <a:ea typeface="微软雅黑" pitchFamily="34" charset="-122"/>
                        </a:rPr>
                        <a:t>对布线和维护有一定影响</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dirty="0">
                          <a:solidFill>
                            <a:srgbClr val="FFFFFF"/>
                          </a:solidFill>
                          <a:latin typeface="微软雅黑" pitchFamily="34" charset="-122"/>
                          <a:ea typeface="微软雅黑" pitchFamily="34" charset="-122"/>
                        </a:rPr>
                        <a:t>无</a:t>
                      </a:r>
                      <a:r>
                        <a:rPr lang="zh-CN" altLang="en-US" sz="1600" b="1" i="0" u="none" strike="noStrike" dirty="0" smtClean="0">
                          <a:solidFill>
                            <a:srgbClr val="FFFFFF"/>
                          </a:solidFill>
                          <a:latin typeface="微软雅黑" pitchFamily="34" charset="-122"/>
                          <a:ea typeface="微软雅黑" pitchFamily="34" charset="-122"/>
                        </a:rPr>
                        <a:t>横向链路，节省布线，维护简单</a:t>
                      </a:r>
                      <a:endParaRPr lang="zh-CN" altLang="en-US" sz="16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555098">
                <a:tc>
                  <a:txBody>
                    <a:bodyPr/>
                    <a:lstStyle/>
                    <a:p>
                      <a:pPr algn="ctr" fontAlgn="ctr"/>
                      <a:r>
                        <a:rPr lang="zh-CN" altLang="en-US" sz="1600" b="1" i="0" u="none" strike="noStrike">
                          <a:solidFill>
                            <a:srgbClr val="FFFFFF"/>
                          </a:solidFill>
                          <a:latin typeface="微软雅黑" pitchFamily="34" charset="-122"/>
                          <a:ea typeface="微软雅黑" pitchFamily="34" charset="-122"/>
                        </a:rPr>
                        <a:t>对</a:t>
                      </a:r>
                      <a:r>
                        <a:rPr lang="en-US" sz="1600" b="1" i="0" u="none" strike="noStrike">
                          <a:solidFill>
                            <a:srgbClr val="FFFFFF"/>
                          </a:solidFill>
                          <a:latin typeface="微软雅黑" pitchFamily="34" charset="-122"/>
                          <a:ea typeface="微软雅黑" pitchFamily="34" charset="-122"/>
                        </a:rPr>
                        <a:t>VM</a:t>
                      </a:r>
                      <a:r>
                        <a:rPr lang="zh-CN" altLang="en-US" sz="1600" b="1" i="0" u="none" strike="noStrike">
                          <a:solidFill>
                            <a:srgbClr val="FFFFFF"/>
                          </a:solidFill>
                          <a:latin typeface="微软雅黑" pitchFamily="34" charset="-122"/>
                          <a:ea typeface="微软雅黑" pitchFamily="34" charset="-122"/>
                        </a:rPr>
                        <a:t>支持</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a:solidFill>
                            <a:srgbClr val="FFFFFF"/>
                          </a:solidFill>
                          <a:latin typeface="微软雅黑" pitchFamily="34" charset="-122"/>
                          <a:ea typeface="微软雅黑" pitchFamily="34" charset="-122"/>
                        </a:rPr>
                        <a:t>不涉及</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dirty="0" smtClean="0">
                          <a:solidFill>
                            <a:srgbClr val="FFFFFF"/>
                          </a:solidFill>
                          <a:latin typeface="微软雅黑" pitchFamily="34" charset="-122"/>
                          <a:ea typeface="微软雅黑" pitchFamily="34" charset="-122"/>
                        </a:rPr>
                        <a:t>后向兼容</a:t>
                      </a:r>
                      <a:r>
                        <a:rPr lang="en-US" altLang="zh-CN" sz="1600" b="1" i="0" u="none" strike="noStrike" dirty="0" smtClean="0">
                          <a:solidFill>
                            <a:srgbClr val="FFFFFF"/>
                          </a:solidFill>
                          <a:latin typeface="微软雅黑" pitchFamily="34" charset="-122"/>
                          <a:ea typeface="微软雅黑" pitchFamily="34" charset="-122"/>
                        </a:rPr>
                        <a:t>VM</a:t>
                      </a:r>
                      <a:endParaRPr lang="zh-CN" altLang="en-US" sz="16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r h="555098">
                <a:tc>
                  <a:txBody>
                    <a:bodyPr/>
                    <a:lstStyle/>
                    <a:p>
                      <a:pPr algn="ctr" fontAlgn="ctr"/>
                      <a:r>
                        <a:rPr lang="zh-CN" altLang="en-US" sz="1600" b="1" i="0" u="none" strike="noStrike">
                          <a:solidFill>
                            <a:srgbClr val="FFFFFF"/>
                          </a:solidFill>
                          <a:latin typeface="微软雅黑" pitchFamily="34" charset="-122"/>
                          <a:ea typeface="微软雅黑" pitchFamily="34" charset="-122"/>
                        </a:rPr>
                        <a:t>流量模型</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zh-CN" altLang="en-US" sz="1600" b="1" i="0" u="none" strike="noStrike" dirty="0">
                          <a:solidFill>
                            <a:srgbClr val="FFFFFF"/>
                          </a:solidFill>
                          <a:latin typeface="微软雅黑" pitchFamily="34" charset="-122"/>
                          <a:ea typeface="微软雅黑" pitchFamily="34" charset="-122"/>
                        </a:rPr>
                        <a:t>传统流量模型</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c>
                  <a:txBody>
                    <a:bodyPr/>
                    <a:lstStyle/>
                    <a:p>
                      <a:pPr algn="ctr" fontAlgn="ctr"/>
                      <a:r>
                        <a:rPr lang="en-US" altLang="zh-CN" sz="1600" b="1" i="0" u="none" strike="noStrike" dirty="0" smtClean="0">
                          <a:solidFill>
                            <a:srgbClr val="FFFFFF"/>
                          </a:solidFill>
                          <a:latin typeface="微软雅黑" pitchFamily="34" charset="-122"/>
                          <a:ea typeface="微软雅黑" pitchFamily="34" charset="-122"/>
                        </a:rPr>
                        <a:t>SDN</a:t>
                      </a:r>
                      <a:r>
                        <a:rPr lang="zh-CN" altLang="en-US" sz="1600" b="1" i="0" u="none" strike="noStrike" dirty="0" smtClean="0">
                          <a:solidFill>
                            <a:srgbClr val="FFFFFF"/>
                          </a:solidFill>
                          <a:latin typeface="微软雅黑" pitchFamily="34" charset="-122"/>
                          <a:ea typeface="微软雅黑" pitchFamily="34" charset="-122"/>
                        </a:rPr>
                        <a:t>的实现方式之一，且兼容</a:t>
                      </a:r>
                      <a:r>
                        <a:rPr lang="en-US" altLang="zh-CN" sz="1600" b="1" i="0" u="none" strike="noStrike" dirty="0" err="1" smtClean="0">
                          <a:solidFill>
                            <a:srgbClr val="FFFFFF"/>
                          </a:solidFill>
                          <a:latin typeface="微软雅黑" pitchFamily="34" charset="-122"/>
                          <a:ea typeface="微软雅黑" pitchFamily="34" charset="-122"/>
                        </a:rPr>
                        <a:t>openflow</a:t>
                      </a:r>
                      <a:endParaRPr lang="zh-CN" altLang="en-US" sz="1600" b="1" i="0" u="none" strike="noStrike" dirty="0">
                        <a:solidFill>
                          <a:srgbClr val="FFFFFF"/>
                        </a:solidFill>
                        <a:latin typeface="微软雅黑" pitchFamily="34" charset="-122"/>
                        <a:ea typeface="微软雅黑" pitchFamily="34" charset="-122"/>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376091"/>
                    </a:solidFill>
                  </a:tcPr>
                </a:tc>
              </a:tr>
            </a:tbl>
          </a:graphicData>
        </a:graphic>
      </p:graphicFrame>
      <p:sp>
        <p:nvSpPr>
          <p:cNvPr id="279" name="矩形 278"/>
          <p:cNvSpPr/>
          <p:nvPr/>
        </p:nvSpPr>
        <p:spPr>
          <a:xfrm>
            <a:off x="0" y="764704"/>
            <a:ext cx="9144000" cy="507831"/>
          </a:xfrm>
          <a:prstGeom prst="rect">
            <a:avLst/>
          </a:prstGeom>
          <a:solidFill>
            <a:schemeClr val="accent1">
              <a:lumMod val="75000"/>
            </a:schemeClr>
          </a:solidFill>
        </p:spPr>
        <p:txBody>
          <a:bodyPr wrap="square">
            <a:spAutoFit/>
          </a:bodyPr>
          <a:lstStyle/>
          <a:p>
            <a:pPr marL="216000" indent="457200">
              <a:lnSpc>
                <a:spcPct val="150000"/>
              </a:lnSpc>
              <a:spcBef>
                <a:spcPct val="0"/>
              </a:spcBef>
            </a:pPr>
            <a:r>
              <a:rPr kumimoji="1" lang="en-US" altLang="zh-CN" b="1" dirty="0" smtClean="0">
                <a:solidFill>
                  <a:schemeClr val="bg1"/>
                </a:solidFill>
                <a:latin typeface="微软雅黑" pitchFamily="34" charset="-122"/>
                <a:ea typeface="微软雅黑" pitchFamily="34" charset="-122"/>
              </a:rPr>
              <a:t>IRF3,</a:t>
            </a:r>
            <a:r>
              <a:rPr kumimoji="1" lang="zh-CN" altLang="en-US" b="1" dirty="0" smtClean="0">
                <a:solidFill>
                  <a:schemeClr val="bg1"/>
                </a:solidFill>
                <a:latin typeface="微软雅黑" pitchFamily="34" charset="-122"/>
                <a:ea typeface="微软雅黑" pitchFamily="34" charset="-122"/>
              </a:rPr>
              <a:t>是对</a:t>
            </a:r>
            <a:r>
              <a:rPr kumimoji="1" lang="en-US" altLang="zh-CN" b="1" dirty="0" smtClean="0">
                <a:solidFill>
                  <a:schemeClr val="bg1"/>
                </a:solidFill>
                <a:latin typeface="微软雅黑" pitchFamily="34" charset="-122"/>
                <a:ea typeface="微软雅黑" pitchFamily="34" charset="-122"/>
              </a:rPr>
              <a:t>IRF2</a:t>
            </a:r>
            <a:r>
              <a:rPr kumimoji="1" lang="zh-CN" altLang="en-US" b="1" dirty="0" smtClean="0">
                <a:solidFill>
                  <a:schemeClr val="bg1"/>
                </a:solidFill>
                <a:latin typeface="微软雅黑" pitchFamily="34" charset="-122"/>
                <a:ea typeface="微软雅黑" pitchFamily="34" charset="-122"/>
              </a:rPr>
              <a:t>的继承和创新：</a:t>
            </a:r>
            <a:endParaRPr kumimoji="1" lang="zh-CN" altLang="en-US" b="1" dirty="0" smtClean="0">
              <a:solidFill>
                <a:schemeClr val="lt1"/>
              </a:solidFill>
              <a:latin typeface="微软雅黑" pitchFamily="34" charset="-122"/>
              <a:ea typeface="微软雅黑" pitchFamily="34" charset="-122"/>
            </a:endParaRPr>
          </a:p>
        </p:txBody>
      </p:sp>
    </p:spTree>
    <p:extLst>
      <p:ext uri="{BB962C8B-B14F-4D97-AF65-F5344CB8AC3E}">
        <p14:creationId xmlns:p14="http://schemas.microsoft.com/office/powerpoint/2010/main" val="4060048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Picture555"/>
          <p:cNvPicPr>
            <a:picLocks noChangeAspect="1" noChangeArrowheads="1"/>
          </p:cNvPicPr>
          <p:nvPr/>
        </p:nvPicPr>
        <p:blipFill>
          <a:blip r:embed="rId2" cstate="print"/>
          <a:srcRect/>
          <a:stretch>
            <a:fillRect/>
          </a:stretch>
        </p:blipFill>
        <p:spPr bwMode="auto">
          <a:xfrm>
            <a:off x="1311275" y="922784"/>
            <a:ext cx="504825" cy="5368925"/>
          </a:xfrm>
          <a:prstGeom prst="rect">
            <a:avLst/>
          </a:prstGeom>
          <a:noFill/>
          <a:ln w="9525">
            <a:noFill/>
            <a:miter lim="800000"/>
            <a:headEnd/>
            <a:tailEnd/>
          </a:ln>
        </p:spPr>
      </p:pic>
      <p:sp>
        <p:nvSpPr>
          <p:cNvPr id="22537" name="Rectangle 9"/>
          <p:cNvSpPr>
            <a:spLocks noChangeArrowheads="1"/>
          </p:cNvSpPr>
          <p:nvPr/>
        </p:nvSpPr>
        <p:spPr bwMode="black">
          <a:xfrm>
            <a:off x="2699792" y="836712"/>
            <a:ext cx="5500688" cy="1132618"/>
          </a:xfrm>
          <a:prstGeom prst="rect">
            <a:avLst/>
          </a:prstGeom>
          <a:noFill/>
          <a:ln w="9525" algn="ctr">
            <a:noFill/>
            <a:miter lim="800000"/>
            <a:headEnd/>
            <a:tailEnd/>
          </a:ln>
        </p:spPr>
        <p:txBody>
          <a:bodyPr>
            <a:spAutoFit/>
          </a:bodyPr>
          <a:lstStyle/>
          <a:p>
            <a:pPr>
              <a:lnSpc>
                <a:spcPct val="130000"/>
              </a:lnSpc>
            </a:pPr>
            <a:r>
              <a:rPr lang="en-US" altLang="zh-CN"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 高性价比大二层部署</a:t>
            </a:r>
            <a:endParaRPr lang="zh-CN" altLang="en-US" sz="2000" b="1" dirty="0">
              <a:solidFill>
                <a:srgbClr val="C00000"/>
              </a:solidFill>
              <a:latin typeface="微软雅黑" pitchFamily="34" charset="-122"/>
              <a:ea typeface="微软雅黑" pitchFamily="34" charset="-122"/>
            </a:endParaRP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将三层网络演变为大二层</a:t>
            </a:r>
            <a:endParaRPr lang="en-US" altLang="zh-CN" sz="1600" dirty="0" smtClean="0">
              <a:latin typeface="微软雅黑" pitchFamily="34" charset="-122"/>
              <a:ea typeface="微软雅黑" pitchFamily="34" charset="-122"/>
            </a:endParaRP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构建大规模高性价比大二层</a:t>
            </a:r>
            <a:endParaRPr lang="en-US" altLang="zh-CN" sz="1600" dirty="0" smtClean="0">
              <a:latin typeface="微软雅黑" pitchFamily="34" charset="-122"/>
              <a:ea typeface="微软雅黑" pitchFamily="34" charset="-122"/>
            </a:endParaRPr>
          </a:p>
        </p:txBody>
      </p:sp>
      <p:sp>
        <p:nvSpPr>
          <p:cNvPr id="22538" name="Rectangle 10"/>
          <p:cNvSpPr>
            <a:spLocks noChangeArrowheads="1"/>
          </p:cNvSpPr>
          <p:nvPr/>
        </p:nvSpPr>
        <p:spPr bwMode="black">
          <a:xfrm>
            <a:off x="3282950" y="2060848"/>
            <a:ext cx="5249490" cy="1452705"/>
          </a:xfrm>
          <a:prstGeom prst="rect">
            <a:avLst/>
          </a:prstGeom>
          <a:noFill/>
          <a:ln w="9525" algn="ctr">
            <a:noFill/>
            <a:miter lim="800000"/>
            <a:headEnd/>
            <a:tailEnd/>
          </a:ln>
        </p:spPr>
        <p:txBody>
          <a:bodyPr wrap="square">
            <a:spAutoFit/>
          </a:bodyPr>
          <a:lstStyle/>
          <a:p>
            <a:pPr>
              <a:lnSpc>
                <a:spcPct val="130000"/>
              </a:lnSpc>
            </a:pPr>
            <a:r>
              <a:rPr lang="en-US" altLang="zh-CN" sz="2000" b="1" dirty="0">
                <a:solidFill>
                  <a:schemeClr val="accent1">
                    <a:lumMod val="75000"/>
                  </a:schemeClr>
                </a:solidFill>
                <a:latin typeface="微软雅黑" pitchFamily="34" charset="-122"/>
                <a:ea typeface="微软雅黑" pitchFamily="34" charset="-122"/>
              </a:rPr>
              <a:t>2</a:t>
            </a:r>
            <a:r>
              <a:rPr lang="en-US" altLang="zh-CN" sz="2000" b="1" dirty="0" smtClean="0">
                <a:solidFill>
                  <a:schemeClr val="accent1">
                    <a:lumMod val="75000"/>
                  </a:schemeClr>
                </a:solidFill>
                <a:latin typeface="微软雅黑" pitchFamily="34" charset="-122"/>
                <a:ea typeface="微软雅黑" pitchFamily="34" charset="-122"/>
              </a:rPr>
              <a:t>.</a:t>
            </a:r>
            <a:r>
              <a:rPr lang="zh-CN" altLang="en-US" sz="2000" b="1" dirty="0" smtClean="0">
                <a:solidFill>
                  <a:schemeClr val="accent1">
                    <a:lumMod val="75000"/>
                  </a:schemeClr>
                </a:solidFill>
                <a:latin typeface="微软雅黑" pitchFamily="34" charset="-122"/>
                <a:ea typeface="微软雅黑" pitchFamily="34" charset="-122"/>
              </a:rPr>
              <a:t>部署灵活</a:t>
            </a:r>
            <a:r>
              <a:rPr lang="en-US" altLang="zh-CN" sz="2000" b="1" dirty="0" smtClean="0">
                <a:solidFill>
                  <a:schemeClr val="accent1">
                    <a:lumMod val="75000"/>
                  </a:schemeClr>
                </a:solidFill>
                <a:latin typeface="微软雅黑" pitchFamily="34" charset="-122"/>
                <a:ea typeface="微软雅黑" pitchFamily="34" charset="-122"/>
              </a:rPr>
              <a:t>,</a:t>
            </a:r>
            <a:r>
              <a:rPr lang="zh-CN" altLang="en-US" sz="2000" b="1" dirty="0" smtClean="0">
                <a:solidFill>
                  <a:schemeClr val="accent1">
                    <a:lumMod val="75000"/>
                  </a:schemeClr>
                </a:solidFill>
                <a:latin typeface="微软雅黑" pitchFamily="34" charset="-122"/>
                <a:ea typeface="微软雅黑" pitchFamily="34" charset="-122"/>
              </a:rPr>
              <a:t>管理方便</a:t>
            </a:r>
            <a:endParaRPr lang="zh-CN" altLang="en-US" sz="2000" b="1" dirty="0">
              <a:solidFill>
                <a:schemeClr val="accent1">
                  <a:lumMod val="75000"/>
                </a:schemeClr>
              </a:solidFill>
              <a:latin typeface="微软雅黑" pitchFamily="34" charset="-122"/>
              <a:ea typeface="微软雅黑" pitchFamily="34" charset="-122"/>
            </a:endParaRP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即插即用，配置简单</a:t>
            </a:r>
            <a:endParaRPr lang="en-US" altLang="zh-CN" sz="1600" dirty="0" smtClean="0">
              <a:latin typeface="微软雅黑" pitchFamily="34" charset="-122"/>
              <a:ea typeface="微软雅黑" pitchFamily="34" charset="-122"/>
            </a:endParaRP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部署灵活，随意扩展</a:t>
            </a:r>
            <a:endParaRPr lang="en-US" altLang="zh-CN" sz="1600" dirty="0" smtClean="0">
              <a:latin typeface="微软雅黑" pitchFamily="34" charset="-122"/>
              <a:ea typeface="微软雅黑" pitchFamily="34" charset="-122"/>
            </a:endParaRP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变多管理节点为单一管理节点，管理难度大幅度降低</a:t>
            </a:r>
            <a:endParaRPr lang="en-US" altLang="zh-CN" sz="1600" dirty="0">
              <a:latin typeface="微软雅黑" pitchFamily="34" charset="-122"/>
              <a:ea typeface="微软雅黑" pitchFamily="34" charset="-122"/>
            </a:endParaRPr>
          </a:p>
        </p:txBody>
      </p:sp>
      <p:sp>
        <p:nvSpPr>
          <p:cNvPr id="22539" name="Rectangle 11"/>
          <p:cNvSpPr>
            <a:spLocks noChangeArrowheads="1"/>
          </p:cNvSpPr>
          <p:nvPr/>
        </p:nvSpPr>
        <p:spPr bwMode="black">
          <a:xfrm>
            <a:off x="3281363" y="3501008"/>
            <a:ext cx="5467101" cy="2092881"/>
          </a:xfrm>
          <a:prstGeom prst="rect">
            <a:avLst/>
          </a:prstGeom>
          <a:noFill/>
          <a:ln w="9525" algn="ctr">
            <a:noFill/>
            <a:miter lim="800000"/>
            <a:headEnd/>
            <a:tailEnd/>
          </a:ln>
        </p:spPr>
        <p:txBody>
          <a:bodyPr wrap="square">
            <a:spAutoFit/>
          </a:bodyPr>
          <a:lstStyle/>
          <a:p>
            <a:pPr>
              <a:lnSpc>
                <a:spcPct val="130000"/>
              </a:lnSpc>
            </a:pPr>
            <a:r>
              <a:rPr lang="en-US" altLang="zh-CN" sz="2000" b="1" dirty="0" smtClean="0">
                <a:solidFill>
                  <a:srgbClr val="92D050"/>
                </a:solidFill>
                <a:latin typeface="微软雅黑" pitchFamily="34" charset="-122"/>
                <a:ea typeface="微软雅黑" pitchFamily="34" charset="-122"/>
              </a:rPr>
              <a:t>3.</a:t>
            </a:r>
            <a:r>
              <a:rPr lang="zh-CN" altLang="en-US" sz="2000" b="1" dirty="0" smtClean="0">
                <a:solidFill>
                  <a:srgbClr val="92D050"/>
                </a:solidFill>
                <a:latin typeface="微软雅黑" pitchFamily="34" charset="-122"/>
                <a:ea typeface="微软雅黑" pitchFamily="34" charset="-122"/>
              </a:rPr>
              <a:t> 特性丰富、性能优良</a:t>
            </a:r>
            <a:endParaRPr lang="zh-CN" altLang="en-US" sz="2000" b="1" dirty="0">
              <a:solidFill>
                <a:srgbClr val="92D050"/>
              </a:solidFill>
              <a:latin typeface="微软雅黑" pitchFamily="34" charset="-122"/>
              <a:ea typeface="微软雅黑" pitchFamily="34" charset="-122"/>
            </a:endParaRP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具备丰富的数据中心特性，</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例如</a:t>
            </a:r>
            <a:r>
              <a:rPr lang="en-US" altLang="zh-CN" sz="1600" dirty="0" err="1" smtClean="0">
                <a:latin typeface="微软雅黑" pitchFamily="34" charset="-122"/>
                <a:ea typeface="微软雅黑" pitchFamily="34" charset="-122"/>
              </a:rPr>
              <a:t>FCoE</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VEPA</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TRILL</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DCBX</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SPB</a:t>
            </a: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支持本地转发及集中式转发，转发效率高</a:t>
            </a:r>
            <a:endParaRPr lang="en-US" altLang="zh-CN" sz="1600" dirty="0" smtClean="0">
              <a:latin typeface="微软雅黑" pitchFamily="34" charset="-122"/>
              <a:ea typeface="微软雅黑" pitchFamily="34" charset="-122"/>
            </a:endParaRP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下挂</a:t>
            </a:r>
            <a:r>
              <a:rPr lang="en-US" altLang="zh-CN" sz="1600" dirty="0" smtClean="0">
                <a:latin typeface="微软雅黑" pitchFamily="34" charset="-122"/>
                <a:ea typeface="微软雅黑" pitchFamily="34" charset="-122"/>
              </a:rPr>
              <a:t>PE</a:t>
            </a:r>
            <a:r>
              <a:rPr lang="zh-CN" altLang="en-US" sz="1600" dirty="0" smtClean="0">
                <a:latin typeface="微软雅黑" pitchFamily="34" charset="-122"/>
                <a:ea typeface="微软雅黑" pitchFamily="34" charset="-122"/>
              </a:rPr>
              <a:t>规模大，支持千兆</a:t>
            </a:r>
            <a:r>
              <a:rPr lang="en-US" altLang="zh-CN" sz="1600" dirty="0" smtClean="0">
                <a:latin typeface="微软雅黑" pitchFamily="34" charset="-122"/>
                <a:ea typeface="微软雅黑" pitchFamily="34" charset="-122"/>
              </a:rPr>
              <a:t>PE</a:t>
            </a:r>
            <a:r>
              <a:rPr lang="zh-CN" altLang="en-US" sz="1600" dirty="0" smtClean="0">
                <a:latin typeface="微软雅黑" pitchFamily="34" charset="-122"/>
                <a:ea typeface="微软雅黑" pitchFamily="34" charset="-122"/>
              </a:rPr>
              <a:t>及万兆</a:t>
            </a:r>
            <a:r>
              <a:rPr lang="en-US" altLang="zh-CN" sz="1600" dirty="0" smtClean="0">
                <a:latin typeface="微软雅黑" pitchFamily="34" charset="-122"/>
                <a:ea typeface="微软雅黑" pitchFamily="34" charset="-122"/>
              </a:rPr>
              <a:t>PE</a:t>
            </a:r>
          </a:p>
          <a:p>
            <a:pPr eaLnBrk="0" hangingPunct="0">
              <a:lnSpc>
                <a:spcPct val="130000"/>
              </a:lnSpc>
              <a:buFont typeface="Wingdings" pitchFamily="2" charset="2"/>
              <a:buChar char="ü"/>
            </a:pPr>
            <a:endParaRPr lang="en-US" altLang="zh-CN" sz="1600" dirty="0">
              <a:latin typeface="微软雅黑" pitchFamily="34" charset="-122"/>
              <a:ea typeface="微软雅黑" pitchFamily="34" charset="-122"/>
            </a:endParaRPr>
          </a:p>
        </p:txBody>
      </p:sp>
      <p:sp>
        <p:nvSpPr>
          <p:cNvPr id="22540" name="Line 12"/>
          <p:cNvSpPr>
            <a:spLocks noChangeShapeType="1"/>
          </p:cNvSpPr>
          <p:nvPr/>
        </p:nvSpPr>
        <p:spPr bwMode="black">
          <a:xfrm>
            <a:off x="2795811" y="1988840"/>
            <a:ext cx="4008437" cy="0"/>
          </a:xfrm>
          <a:prstGeom prst="line">
            <a:avLst/>
          </a:prstGeom>
          <a:noFill/>
          <a:ln w="9525">
            <a:solidFill>
              <a:srgbClr val="080808"/>
            </a:solidFill>
            <a:prstDash val="dash"/>
            <a:round/>
            <a:headEnd/>
            <a:tailEnd/>
          </a:ln>
        </p:spPr>
        <p:txBody>
          <a:bodyPr wrap="none" anchor="ctr"/>
          <a:lstStyle/>
          <a:p>
            <a:endParaRPr lang="zh-CN" altLang="en-US"/>
          </a:p>
        </p:txBody>
      </p:sp>
      <p:sp>
        <p:nvSpPr>
          <p:cNvPr id="22541" name="Line 13"/>
          <p:cNvSpPr>
            <a:spLocks noChangeShapeType="1"/>
          </p:cNvSpPr>
          <p:nvPr/>
        </p:nvSpPr>
        <p:spPr bwMode="black">
          <a:xfrm>
            <a:off x="3344863" y="3501008"/>
            <a:ext cx="4010025" cy="0"/>
          </a:xfrm>
          <a:prstGeom prst="line">
            <a:avLst/>
          </a:prstGeom>
          <a:noFill/>
          <a:ln w="9525">
            <a:solidFill>
              <a:srgbClr val="080808"/>
            </a:solidFill>
            <a:prstDash val="dash"/>
            <a:round/>
            <a:headEnd/>
            <a:tailEnd/>
          </a:ln>
        </p:spPr>
        <p:txBody>
          <a:bodyPr wrap="none" anchor="ctr"/>
          <a:lstStyle/>
          <a:p>
            <a:endParaRPr lang="zh-CN" altLang="en-US"/>
          </a:p>
        </p:txBody>
      </p:sp>
      <p:sp>
        <p:nvSpPr>
          <p:cNvPr id="22545" name="Line 17"/>
          <p:cNvSpPr>
            <a:spLocks noChangeShapeType="1"/>
          </p:cNvSpPr>
          <p:nvPr/>
        </p:nvSpPr>
        <p:spPr bwMode="black">
          <a:xfrm>
            <a:off x="2895600" y="5301208"/>
            <a:ext cx="4008438" cy="0"/>
          </a:xfrm>
          <a:prstGeom prst="line">
            <a:avLst/>
          </a:prstGeom>
          <a:noFill/>
          <a:ln w="9525">
            <a:solidFill>
              <a:srgbClr val="080808"/>
            </a:solidFill>
            <a:prstDash val="dash"/>
            <a:round/>
            <a:headEnd/>
            <a:tailEnd/>
          </a:ln>
        </p:spPr>
        <p:txBody>
          <a:bodyPr wrap="none" anchor="ctr"/>
          <a:lstStyle/>
          <a:p>
            <a:endParaRPr lang="zh-CN" altLang="en-US"/>
          </a:p>
        </p:txBody>
      </p:sp>
      <p:sp>
        <p:nvSpPr>
          <p:cNvPr id="22546" name="Rectangle 18"/>
          <p:cNvSpPr>
            <a:spLocks noChangeArrowheads="1"/>
          </p:cNvSpPr>
          <p:nvPr/>
        </p:nvSpPr>
        <p:spPr bwMode="black">
          <a:xfrm>
            <a:off x="2788816" y="5360729"/>
            <a:ext cx="4735512" cy="1132618"/>
          </a:xfrm>
          <a:prstGeom prst="rect">
            <a:avLst/>
          </a:prstGeom>
          <a:noFill/>
          <a:ln w="9525" algn="ctr">
            <a:noFill/>
            <a:miter lim="800000"/>
            <a:headEnd/>
            <a:tailEnd/>
          </a:ln>
        </p:spPr>
        <p:txBody>
          <a:bodyPr>
            <a:spAutoFit/>
          </a:bodyPr>
          <a:lstStyle/>
          <a:p>
            <a:pPr>
              <a:lnSpc>
                <a:spcPct val="130000"/>
              </a:lnSpc>
            </a:pPr>
            <a:r>
              <a:rPr lang="en-US" altLang="zh-CN" sz="2000" b="1" dirty="0">
                <a:solidFill>
                  <a:srgbClr val="7030A0"/>
                </a:solidFill>
                <a:latin typeface="微软雅黑" pitchFamily="34" charset="-122"/>
                <a:ea typeface="微软雅黑" pitchFamily="34" charset="-122"/>
              </a:rPr>
              <a:t>4. </a:t>
            </a:r>
            <a:r>
              <a:rPr lang="zh-CN" altLang="en-US" sz="2000" b="1" dirty="0" smtClean="0">
                <a:solidFill>
                  <a:srgbClr val="7030A0"/>
                </a:solidFill>
                <a:latin typeface="微软雅黑" pitchFamily="34" charset="-122"/>
                <a:ea typeface="微软雅黑" pitchFamily="34" charset="-122"/>
              </a:rPr>
              <a:t>高可靠性</a:t>
            </a:r>
            <a:endParaRPr lang="en-US" altLang="zh-CN" sz="2000" b="1" dirty="0">
              <a:solidFill>
                <a:srgbClr val="7030A0"/>
              </a:solidFill>
              <a:latin typeface="微软雅黑" pitchFamily="34" charset="-122"/>
              <a:ea typeface="微软雅黑" pitchFamily="34" charset="-122"/>
            </a:endParaRP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多级可靠性保证</a:t>
            </a:r>
            <a:endParaRPr lang="en-US" altLang="zh-CN" sz="1600" dirty="0" smtClean="0">
              <a:latin typeface="微软雅黑" pitchFamily="34" charset="-122"/>
              <a:ea typeface="微软雅黑" pitchFamily="34" charset="-122"/>
            </a:endParaRPr>
          </a:p>
          <a:p>
            <a:pPr eaLnBrk="0" hangingPunct="0">
              <a:lnSpc>
                <a:spcPct val="130000"/>
              </a:lnSpc>
              <a:buFont typeface="Wingdings" pitchFamily="2" charset="2"/>
              <a:buChar char="ü"/>
            </a:pPr>
            <a:r>
              <a:rPr lang="zh-CN" altLang="en-US" sz="1600" dirty="0" smtClean="0">
                <a:latin typeface="微软雅黑" pitchFamily="34" charset="-122"/>
                <a:ea typeface="微软雅黑" pitchFamily="34" charset="-122"/>
              </a:rPr>
              <a:t>部署故障自动隔离</a:t>
            </a:r>
            <a:endParaRPr lang="en-US" altLang="zh-CN" sz="1600" dirty="0">
              <a:latin typeface="微软雅黑" pitchFamily="34" charset="-122"/>
              <a:ea typeface="微软雅黑" pitchFamily="34" charset="-122"/>
            </a:endParaRPr>
          </a:p>
        </p:txBody>
      </p:sp>
      <p:sp>
        <p:nvSpPr>
          <p:cNvPr id="22550" name="标题 29"/>
          <p:cNvSpPr>
            <a:spLocks noGrp="1"/>
          </p:cNvSpPr>
          <p:nvPr>
            <p:ph type="title"/>
          </p:nvPr>
        </p:nvSpPr>
        <p:spPr>
          <a:xfrm>
            <a:off x="0" y="0"/>
            <a:ext cx="6491064" cy="609600"/>
          </a:xfrm>
        </p:spPr>
        <p:txBody>
          <a:bodyPr/>
          <a:lstStyle/>
          <a:p>
            <a:pPr algn="l"/>
            <a:r>
              <a:rPr lang="en-US" altLang="zh-CN" sz="3200" b="1" dirty="0" smtClean="0">
                <a:solidFill>
                  <a:srgbClr val="C00000"/>
                </a:solidFill>
                <a:latin typeface="微软雅黑" pitchFamily="34" charset="-122"/>
                <a:ea typeface="微软雅黑" pitchFamily="34" charset="-122"/>
              </a:rPr>
              <a:t>H3C IRF3</a:t>
            </a:r>
            <a:r>
              <a:rPr lang="zh-CN" altLang="en-US" sz="3200" b="1" dirty="0" smtClean="0">
                <a:solidFill>
                  <a:srgbClr val="C00000"/>
                </a:solidFill>
                <a:latin typeface="微软雅黑" pitchFamily="34" charset="-122"/>
                <a:ea typeface="微软雅黑" pitchFamily="34" charset="-122"/>
              </a:rPr>
              <a:t>方案特点</a:t>
            </a:r>
          </a:p>
        </p:txBody>
      </p:sp>
      <p:pic>
        <p:nvPicPr>
          <p:cNvPr id="24" name="Picture 3" descr="it1"/>
          <p:cNvPicPr>
            <a:picLocks noChangeAspect="1" noChangeArrowheads="1"/>
          </p:cNvPicPr>
          <p:nvPr/>
        </p:nvPicPr>
        <p:blipFill>
          <a:blip r:embed="rId3" cstate="print"/>
          <a:srcRect/>
          <a:stretch>
            <a:fillRect/>
          </a:stretch>
        </p:blipFill>
        <p:spPr bwMode="auto">
          <a:xfrm>
            <a:off x="955675" y="1440309"/>
            <a:ext cx="2286000" cy="4530725"/>
          </a:xfrm>
          <a:prstGeom prst="rect">
            <a:avLst/>
          </a:prstGeom>
          <a:noFill/>
          <a:ln w="9525">
            <a:noFill/>
            <a:miter lim="800000"/>
            <a:headEnd/>
            <a:tailEnd/>
          </a:ln>
        </p:spPr>
      </p:pic>
      <p:sp>
        <p:nvSpPr>
          <p:cNvPr id="25" name="Freeform 4"/>
          <p:cNvSpPr>
            <a:spLocks/>
          </p:cNvSpPr>
          <p:nvPr/>
        </p:nvSpPr>
        <p:spPr bwMode="gray">
          <a:xfrm>
            <a:off x="965200" y="1456184"/>
            <a:ext cx="1609725" cy="1470025"/>
          </a:xfrm>
          <a:custGeom>
            <a:avLst/>
            <a:gdLst>
              <a:gd name="T0" fmla="*/ 0 w 1118"/>
              <a:gd name="T1" fmla="*/ 0 h 1020"/>
              <a:gd name="T2" fmla="*/ 2147483647 w 1118"/>
              <a:gd name="T3" fmla="*/ 2147483647 h 1020"/>
              <a:gd name="T4" fmla="*/ 2147483647 w 1118"/>
              <a:gd name="T5" fmla="*/ 2147483647 h 1020"/>
              <a:gd name="T6" fmla="*/ 2147483647 w 1118"/>
              <a:gd name="T7" fmla="*/ 2147483647 h 1020"/>
              <a:gd name="T8" fmla="*/ 0 w 1118"/>
              <a:gd name="T9" fmla="*/ 0 h 1020"/>
              <a:gd name="T10" fmla="*/ 0 60000 65536"/>
              <a:gd name="T11" fmla="*/ 0 60000 65536"/>
              <a:gd name="T12" fmla="*/ 0 60000 65536"/>
              <a:gd name="T13" fmla="*/ 0 60000 65536"/>
              <a:gd name="T14" fmla="*/ 0 60000 65536"/>
              <a:gd name="T15" fmla="*/ 0 w 1118"/>
              <a:gd name="T16" fmla="*/ 0 h 1020"/>
              <a:gd name="T17" fmla="*/ 1118 w 1118"/>
              <a:gd name="T18" fmla="*/ 1020 h 1020"/>
            </a:gdLst>
            <a:ahLst/>
            <a:cxnLst>
              <a:cxn ang="T10">
                <a:pos x="T0" y="T1"/>
              </a:cxn>
              <a:cxn ang="T11">
                <a:pos x="T2" y="T3"/>
              </a:cxn>
              <a:cxn ang="T12">
                <a:pos x="T4" y="T5"/>
              </a:cxn>
              <a:cxn ang="T13">
                <a:pos x="T6" y="T7"/>
              </a:cxn>
              <a:cxn ang="T14">
                <a:pos x="T8" y="T9"/>
              </a:cxn>
            </a:cxnLst>
            <a:rect l="T15" t="T16" r="T17" b="T18"/>
            <a:pathLst>
              <a:path w="1118" h="1020">
                <a:moveTo>
                  <a:pt x="0" y="0"/>
                </a:moveTo>
                <a:cubicBezTo>
                  <a:pt x="2" y="393"/>
                  <a:pt x="6" y="793"/>
                  <a:pt x="6" y="793"/>
                </a:cubicBezTo>
                <a:cubicBezTo>
                  <a:pt x="117" y="797"/>
                  <a:pt x="326" y="808"/>
                  <a:pt x="551" y="1020"/>
                </a:cubicBezTo>
                <a:lnTo>
                  <a:pt x="1118" y="470"/>
                </a:lnTo>
                <a:cubicBezTo>
                  <a:pt x="1002" y="359"/>
                  <a:pt x="669" y="3"/>
                  <a:pt x="0" y="0"/>
                </a:cubicBezTo>
                <a:close/>
              </a:path>
            </a:pathLst>
          </a:custGeom>
          <a:solidFill>
            <a:srgbClr val="C00000"/>
          </a:solidFill>
          <a:ln w="9525">
            <a:noFill/>
            <a:round/>
            <a:headEnd/>
            <a:tailEnd/>
          </a:ln>
        </p:spPr>
        <p:txBody>
          <a:bodyPr wrap="none" anchor="ctr"/>
          <a:lstStyle/>
          <a:p>
            <a:endParaRPr lang="zh-CN" altLang="en-US">
              <a:latin typeface="宋体" charset="-122"/>
            </a:endParaRPr>
          </a:p>
        </p:txBody>
      </p:sp>
      <p:sp>
        <p:nvSpPr>
          <p:cNvPr id="26" name="Freeform 5"/>
          <p:cNvSpPr>
            <a:spLocks/>
          </p:cNvSpPr>
          <p:nvPr/>
        </p:nvSpPr>
        <p:spPr bwMode="gray">
          <a:xfrm>
            <a:off x="968375" y="4493072"/>
            <a:ext cx="1598613" cy="1484312"/>
          </a:xfrm>
          <a:custGeom>
            <a:avLst/>
            <a:gdLst>
              <a:gd name="T0" fmla="*/ 0 w 1110"/>
              <a:gd name="T1" fmla="*/ 2147483647 h 1030"/>
              <a:gd name="T2" fmla="*/ 2147483647 w 1110"/>
              <a:gd name="T3" fmla="*/ 2147483647 h 1030"/>
              <a:gd name="T4" fmla="*/ 2147483647 w 1110"/>
              <a:gd name="T5" fmla="*/ 2147483647 h 1030"/>
              <a:gd name="T6" fmla="*/ 2147483647 w 1110"/>
              <a:gd name="T7" fmla="*/ 0 h 1030"/>
              <a:gd name="T8" fmla="*/ 0 w 1110"/>
              <a:gd name="T9" fmla="*/ 2147483647 h 1030"/>
              <a:gd name="T10" fmla="*/ 0 60000 65536"/>
              <a:gd name="T11" fmla="*/ 0 60000 65536"/>
              <a:gd name="T12" fmla="*/ 0 60000 65536"/>
              <a:gd name="T13" fmla="*/ 0 60000 65536"/>
              <a:gd name="T14" fmla="*/ 0 60000 65536"/>
              <a:gd name="T15" fmla="*/ 0 w 1110"/>
              <a:gd name="T16" fmla="*/ 0 h 1030"/>
              <a:gd name="T17" fmla="*/ 1110 w 1110"/>
              <a:gd name="T18" fmla="*/ 1030 h 1030"/>
            </a:gdLst>
            <a:ahLst/>
            <a:cxnLst>
              <a:cxn ang="T10">
                <a:pos x="T0" y="T1"/>
              </a:cxn>
              <a:cxn ang="T11">
                <a:pos x="T2" y="T3"/>
              </a:cxn>
              <a:cxn ang="T12">
                <a:pos x="T4" y="T5"/>
              </a:cxn>
              <a:cxn ang="T13">
                <a:pos x="T6" y="T7"/>
              </a:cxn>
              <a:cxn ang="T14">
                <a:pos x="T8" y="T9"/>
              </a:cxn>
            </a:cxnLst>
            <a:rect l="T15" t="T16" r="T17" b="T18"/>
            <a:pathLst>
              <a:path w="1110" h="1030">
                <a:moveTo>
                  <a:pt x="0" y="228"/>
                </a:moveTo>
                <a:cubicBezTo>
                  <a:pt x="2" y="623"/>
                  <a:pt x="4" y="1018"/>
                  <a:pt x="4" y="1018"/>
                </a:cubicBezTo>
                <a:cubicBezTo>
                  <a:pt x="478" y="1030"/>
                  <a:pt x="849" y="814"/>
                  <a:pt x="1110" y="559"/>
                </a:cubicBezTo>
                <a:lnTo>
                  <a:pt x="552" y="0"/>
                </a:lnTo>
                <a:cubicBezTo>
                  <a:pt x="355" y="184"/>
                  <a:pt x="180" y="220"/>
                  <a:pt x="0" y="228"/>
                </a:cubicBezTo>
                <a:close/>
              </a:path>
            </a:pathLst>
          </a:custGeom>
          <a:solidFill>
            <a:srgbClr val="7030A0"/>
          </a:solidFill>
          <a:ln w="9525">
            <a:noFill/>
            <a:round/>
            <a:headEnd/>
            <a:tailEnd/>
          </a:ln>
        </p:spPr>
        <p:txBody>
          <a:bodyPr wrap="none" anchor="ctr"/>
          <a:lstStyle/>
          <a:p>
            <a:endParaRPr lang="zh-CN" altLang="en-US">
              <a:latin typeface="宋体" charset="-122"/>
            </a:endParaRPr>
          </a:p>
        </p:txBody>
      </p:sp>
      <p:sp>
        <p:nvSpPr>
          <p:cNvPr id="27" name="Freeform 6"/>
          <p:cNvSpPr>
            <a:spLocks/>
          </p:cNvSpPr>
          <p:nvPr/>
        </p:nvSpPr>
        <p:spPr bwMode="gray">
          <a:xfrm>
            <a:off x="1760538" y="2130872"/>
            <a:ext cx="1465262" cy="1571625"/>
          </a:xfrm>
          <a:custGeom>
            <a:avLst/>
            <a:gdLst>
              <a:gd name="T0" fmla="*/ 0 w 1017"/>
              <a:gd name="T1" fmla="*/ 2147483647 h 1091"/>
              <a:gd name="T2" fmla="*/ 2147483647 w 1017"/>
              <a:gd name="T3" fmla="*/ 2147483647 h 1091"/>
              <a:gd name="T4" fmla="*/ 2147483647 w 1017"/>
              <a:gd name="T5" fmla="*/ 2147483647 h 1091"/>
              <a:gd name="T6" fmla="*/ 2147483647 w 1017"/>
              <a:gd name="T7" fmla="*/ 0 h 1091"/>
              <a:gd name="T8" fmla="*/ 0 w 1017"/>
              <a:gd name="T9" fmla="*/ 2147483647 h 1091"/>
              <a:gd name="T10" fmla="*/ 0 60000 65536"/>
              <a:gd name="T11" fmla="*/ 0 60000 65536"/>
              <a:gd name="T12" fmla="*/ 0 60000 65536"/>
              <a:gd name="T13" fmla="*/ 0 60000 65536"/>
              <a:gd name="T14" fmla="*/ 0 60000 65536"/>
              <a:gd name="T15" fmla="*/ 0 w 1017"/>
              <a:gd name="T16" fmla="*/ 0 h 1091"/>
              <a:gd name="T17" fmla="*/ 1017 w 1017"/>
              <a:gd name="T18" fmla="*/ 1091 h 1091"/>
            </a:gdLst>
            <a:ahLst/>
            <a:cxnLst>
              <a:cxn ang="T10">
                <a:pos x="T0" y="T1"/>
              </a:cxn>
              <a:cxn ang="T11">
                <a:pos x="T2" y="T3"/>
              </a:cxn>
              <a:cxn ang="T12">
                <a:pos x="T4" y="T5"/>
              </a:cxn>
              <a:cxn ang="T13">
                <a:pos x="T6" y="T7"/>
              </a:cxn>
              <a:cxn ang="T14">
                <a:pos x="T8" y="T9"/>
              </a:cxn>
            </a:cxnLst>
            <a:rect l="T15" t="T16" r="T17" b="T18"/>
            <a:pathLst>
              <a:path w="1017" h="1091">
                <a:moveTo>
                  <a:pt x="0" y="554"/>
                </a:moveTo>
                <a:cubicBezTo>
                  <a:pt x="194" y="770"/>
                  <a:pt x="216" y="957"/>
                  <a:pt x="225" y="1091"/>
                </a:cubicBezTo>
                <a:lnTo>
                  <a:pt x="1017" y="1091"/>
                </a:lnTo>
                <a:cubicBezTo>
                  <a:pt x="1001" y="626"/>
                  <a:pt x="833" y="260"/>
                  <a:pt x="566" y="0"/>
                </a:cubicBezTo>
                <a:lnTo>
                  <a:pt x="0" y="554"/>
                </a:lnTo>
                <a:close/>
              </a:path>
            </a:pathLst>
          </a:custGeom>
          <a:solidFill>
            <a:schemeClr val="accent1">
              <a:lumMod val="75000"/>
            </a:schemeClr>
          </a:solidFill>
          <a:ln w="9525">
            <a:noFill/>
            <a:round/>
            <a:headEnd/>
            <a:tailEnd/>
          </a:ln>
        </p:spPr>
        <p:txBody>
          <a:bodyPr wrap="none" anchor="ctr"/>
          <a:lstStyle/>
          <a:p>
            <a:endParaRPr lang="zh-CN" altLang="en-US">
              <a:latin typeface="宋体" charset="-122"/>
            </a:endParaRPr>
          </a:p>
        </p:txBody>
      </p:sp>
      <p:sp>
        <p:nvSpPr>
          <p:cNvPr id="28" name="Text Box 7"/>
          <p:cNvSpPr txBox="1">
            <a:spLocks noChangeArrowheads="1"/>
          </p:cNvSpPr>
          <p:nvPr/>
        </p:nvSpPr>
        <p:spPr bwMode="gray">
          <a:xfrm>
            <a:off x="1331640" y="1700808"/>
            <a:ext cx="536575" cy="854075"/>
          </a:xfrm>
          <a:prstGeom prst="rect">
            <a:avLst/>
          </a:prstGeom>
          <a:noFill/>
          <a:ln w="9525" algn="ctr">
            <a:noFill/>
            <a:miter lim="800000"/>
            <a:headEnd/>
            <a:tailEnd/>
          </a:ln>
          <a:effectLst>
            <a:outerShdw dist="35921" dir="2700000" algn="ctr" rotWithShape="0">
              <a:srgbClr val="080808"/>
            </a:outerShdw>
          </a:effectLst>
        </p:spPr>
        <p:txBody>
          <a:bodyPr wrap="none">
            <a:spAutoFit/>
          </a:bodyPr>
          <a:lstStyle/>
          <a:p>
            <a:pPr>
              <a:defRPr/>
            </a:pPr>
            <a:r>
              <a:rPr lang="en-US" altLang="zh-CN" sz="5000" dirty="0">
                <a:solidFill>
                  <a:srgbClr val="FEFEFE"/>
                </a:solidFill>
                <a:latin typeface="Arial" pitchFamily="34" charset="0"/>
                <a:ea typeface="宋体" pitchFamily="2" charset="-122"/>
              </a:rPr>
              <a:t>1</a:t>
            </a:r>
          </a:p>
        </p:txBody>
      </p:sp>
      <p:sp>
        <p:nvSpPr>
          <p:cNvPr id="30" name="Text Box 8"/>
          <p:cNvSpPr txBox="1">
            <a:spLocks noChangeArrowheads="1"/>
          </p:cNvSpPr>
          <p:nvPr/>
        </p:nvSpPr>
        <p:spPr bwMode="gray">
          <a:xfrm>
            <a:off x="1392238" y="4826447"/>
            <a:ext cx="536575" cy="854075"/>
          </a:xfrm>
          <a:prstGeom prst="rect">
            <a:avLst/>
          </a:prstGeom>
          <a:noFill/>
          <a:ln w="9525" algn="ctr">
            <a:noFill/>
            <a:miter lim="800000"/>
            <a:headEnd/>
            <a:tailEnd/>
          </a:ln>
          <a:effectLst>
            <a:outerShdw dist="35921" dir="2700000" algn="ctr" rotWithShape="0">
              <a:srgbClr val="080808"/>
            </a:outerShdw>
          </a:effectLst>
        </p:spPr>
        <p:txBody>
          <a:bodyPr wrap="none">
            <a:spAutoFit/>
          </a:bodyPr>
          <a:lstStyle/>
          <a:p>
            <a:pPr>
              <a:defRPr/>
            </a:pPr>
            <a:r>
              <a:rPr lang="en-US" altLang="zh-CN" sz="5000" dirty="0">
                <a:solidFill>
                  <a:srgbClr val="FEFEFE"/>
                </a:solidFill>
                <a:latin typeface="Arial" pitchFamily="34" charset="0"/>
                <a:ea typeface="宋体" pitchFamily="2" charset="-122"/>
              </a:rPr>
              <a:t>4</a:t>
            </a:r>
          </a:p>
        </p:txBody>
      </p:sp>
      <p:sp>
        <p:nvSpPr>
          <p:cNvPr id="31" name="Freeform 14"/>
          <p:cNvSpPr>
            <a:spLocks/>
          </p:cNvSpPr>
          <p:nvPr/>
        </p:nvSpPr>
        <p:spPr bwMode="gray">
          <a:xfrm>
            <a:off x="1763713" y="3697734"/>
            <a:ext cx="1462087" cy="1604963"/>
          </a:xfrm>
          <a:custGeom>
            <a:avLst/>
            <a:gdLst>
              <a:gd name="T0" fmla="*/ 2147483647 w 1016"/>
              <a:gd name="T1" fmla="*/ 0 h 1114"/>
              <a:gd name="T2" fmla="*/ 0 w 1016"/>
              <a:gd name="T3" fmla="*/ 2147483647 h 1114"/>
              <a:gd name="T4" fmla="*/ 2147483647 w 1016"/>
              <a:gd name="T5" fmla="*/ 2147483647 h 1114"/>
              <a:gd name="T6" fmla="*/ 2147483647 w 1016"/>
              <a:gd name="T7" fmla="*/ 2147483647 h 1114"/>
              <a:gd name="T8" fmla="*/ 2147483647 w 1016"/>
              <a:gd name="T9" fmla="*/ 0 h 1114"/>
              <a:gd name="T10" fmla="*/ 0 60000 65536"/>
              <a:gd name="T11" fmla="*/ 0 60000 65536"/>
              <a:gd name="T12" fmla="*/ 0 60000 65536"/>
              <a:gd name="T13" fmla="*/ 0 60000 65536"/>
              <a:gd name="T14" fmla="*/ 0 60000 65536"/>
              <a:gd name="T15" fmla="*/ 0 w 1016"/>
              <a:gd name="T16" fmla="*/ 0 h 1114"/>
              <a:gd name="T17" fmla="*/ 1016 w 1016"/>
              <a:gd name="T18" fmla="*/ 1114 h 1114"/>
            </a:gdLst>
            <a:ahLst/>
            <a:cxnLst>
              <a:cxn ang="T10">
                <a:pos x="T0" y="T1"/>
              </a:cxn>
              <a:cxn ang="T11">
                <a:pos x="T2" y="T3"/>
              </a:cxn>
              <a:cxn ang="T12">
                <a:pos x="T4" y="T5"/>
              </a:cxn>
              <a:cxn ang="T13">
                <a:pos x="T6" y="T7"/>
              </a:cxn>
              <a:cxn ang="T14">
                <a:pos x="T8" y="T9"/>
              </a:cxn>
            </a:cxnLst>
            <a:rect l="T15" t="T16" r="T17" b="T18"/>
            <a:pathLst>
              <a:path w="1016" h="1114">
                <a:moveTo>
                  <a:pt x="223" y="0"/>
                </a:moveTo>
                <a:cubicBezTo>
                  <a:pt x="229" y="193"/>
                  <a:pt x="163" y="384"/>
                  <a:pt x="0" y="550"/>
                </a:cubicBezTo>
                <a:lnTo>
                  <a:pt x="559" y="1114"/>
                </a:lnTo>
                <a:cubicBezTo>
                  <a:pt x="763" y="892"/>
                  <a:pt x="1012" y="541"/>
                  <a:pt x="1016" y="4"/>
                </a:cubicBezTo>
                <a:lnTo>
                  <a:pt x="223" y="0"/>
                </a:lnTo>
                <a:close/>
              </a:path>
            </a:pathLst>
          </a:custGeom>
          <a:solidFill>
            <a:srgbClr val="92D050"/>
          </a:solidFill>
          <a:ln w="9525">
            <a:noFill/>
            <a:round/>
            <a:headEnd/>
            <a:tailEnd/>
          </a:ln>
        </p:spPr>
        <p:txBody>
          <a:bodyPr wrap="none" anchor="ctr"/>
          <a:lstStyle/>
          <a:p>
            <a:endParaRPr lang="zh-CN" altLang="en-US">
              <a:latin typeface="宋体" charset="-122"/>
            </a:endParaRPr>
          </a:p>
        </p:txBody>
      </p:sp>
      <p:sp>
        <p:nvSpPr>
          <p:cNvPr id="32" name="Text Box 15"/>
          <p:cNvSpPr txBox="1">
            <a:spLocks noChangeArrowheads="1"/>
          </p:cNvSpPr>
          <p:nvPr/>
        </p:nvSpPr>
        <p:spPr bwMode="gray">
          <a:xfrm>
            <a:off x="2214563" y="2683322"/>
            <a:ext cx="536575" cy="854075"/>
          </a:xfrm>
          <a:prstGeom prst="rect">
            <a:avLst/>
          </a:prstGeom>
          <a:noFill/>
          <a:ln w="9525" algn="ctr">
            <a:noFill/>
            <a:miter lim="800000"/>
            <a:headEnd/>
            <a:tailEnd/>
          </a:ln>
          <a:effectLst>
            <a:outerShdw dist="35921" dir="2700000" algn="ctr" rotWithShape="0">
              <a:srgbClr val="080808"/>
            </a:outerShdw>
          </a:effectLst>
        </p:spPr>
        <p:txBody>
          <a:bodyPr wrap="none">
            <a:spAutoFit/>
          </a:bodyPr>
          <a:lstStyle/>
          <a:p>
            <a:pPr>
              <a:defRPr/>
            </a:pPr>
            <a:r>
              <a:rPr lang="en-US" altLang="zh-CN" sz="5000" dirty="0">
                <a:solidFill>
                  <a:srgbClr val="FEFEFE"/>
                </a:solidFill>
                <a:latin typeface="Arial" pitchFamily="34" charset="0"/>
                <a:ea typeface="宋体" pitchFamily="2" charset="-122"/>
              </a:rPr>
              <a:t>2</a:t>
            </a:r>
          </a:p>
        </p:txBody>
      </p:sp>
      <p:sp>
        <p:nvSpPr>
          <p:cNvPr id="33" name="Text Box 16"/>
          <p:cNvSpPr txBox="1">
            <a:spLocks noChangeArrowheads="1"/>
          </p:cNvSpPr>
          <p:nvPr/>
        </p:nvSpPr>
        <p:spPr bwMode="gray">
          <a:xfrm>
            <a:off x="2189163" y="3961259"/>
            <a:ext cx="536575" cy="854075"/>
          </a:xfrm>
          <a:prstGeom prst="rect">
            <a:avLst/>
          </a:prstGeom>
          <a:noFill/>
          <a:ln w="9525" algn="ctr">
            <a:noFill/>
            <a:miter lim="800000"/>
            <a:headEnd/>
            <a:tailEnd/>
          </a:ln>
          <a:effectLst>
            <a:outerShdw dist="35921" dir="2700000" algn="ctr" rotWithShape="0">
              <a:srgbClr val="080808"/>
            </a:outerShdw>
          </a:effectLst>
        </p:spPr>
        <p:txBody>
          <a:bodyPr wrap="none">
            <a:spAutoFit/>
          </a:bodyPr>
          <a:lstStyle/>
          <a:p>
            <a:pPr>
              <a:defRPr/>
            </a:pPr>
            <a:r>
              <a:rPr lang="en-US" altLang="zh-CN" sz="5000" dirty="0">
                <a:solidFill>
                  <a:srgbClr val="FEFEFE"/>
                </a:solidFill>
                <a:latin typeface="Arial" pitchFamily="34" charset="0"/>
                <a:ea typeface="宋体" pitchFamily="2" charset="-122"/>
              </a:rPr>
              <a:t>3</a:t>
            </a:r>
          </a:p>
        </p:txBody>
      </p:sp>
      <p:grpSp>
        <p:nvGrpSpPr>
          <p:cNvPr id="2" name="Group 10"/>
          <p:cNvGrpSpPr>
            <a:grpSpLocks/>
          </p:cNvGrpSpPr>
          <p:nvPr/>
        </p:nvGrpSpPr>
        <p:grpSpPr bwMode="auto">
          <a:xfrm>
            <a:off x="214313" y="3001893"/>
            <a:ext cx="1511300" cy="1465779"/>
            <a:chOff x="1851" y="649"/>
            <a:chExt cx="812" cy="805"/>
          </a:xfrm>
        </p:grpSpPr>
        <p:sp>
          <p:nvSpPr>
            <p:cNvPr id="35" name="Oval 11"/>
            <p:cNvSpPr>
              <a:spLocks noChangeArrowheads="1"/>
            </p:cNvSpPr>
            <p:nvPr/>
          </p:nvSpPr>
          <p:spPr bwMode="ltGray">
            <a:xfrm>
              <a:off x="1851" y="652"/>
              <a:ext cx="812" cy="802"/>
            </a:xfrm>
            <a:prstGeom prst="ellipse">
              <a:avLst/>
            </a:prstGeom>
            <a:solidFill>
              <a:srgbClr val="C00000"/>
            </a:solidFill>
            <a:ln w="63500" algn="ctr">
              <a:solidFill>
                <a:srgbClr val="F8F8F8">
                  <a:alpha val="70195"/>
                </a:srgbClr>
              </a:solidFill>
              <a:round/>
              <a:headEnd/>
              <a:tailEnd/>
            </a:ln>
          </p:spPr>
          <p:txBody>
            <a:bodyPr wrap="none" anchor="ctr"/>
            <a:lstStyle/>
            <a:p>
              <a:endParaRPr lang="zh-CN" altLang="en-US">
                <a:latin typeface="宋体" charset="-122"/>
              </a:endParaRPr>
            </a:p>
          </p:txBody>
        </p:sp>
        <p:pic>
          <p:nvPicPr>
            <p:cNvPr id="36" name="Picture 12" descr="cir_lighteffect0"/>
            <p:cNvPicPr>
              <a:picLocks noChangeAspect="1" noChangeArrowheads="1"/>
            </p:cNvPicPr>
            <p:nvPr/>
          </p:nvPicPr>
          <p:blipFill>
            <a:blip r:embed="rId4" cstate="print">
              <a:lum bright="18000" contrast="-12000"/>
            </a:blip>
            <a:srcRect/>
            <a:stretch>
              <a:fillRect/>
            </a:stretch>
          </p:blipFill>
          <p:spPr bwMode="ltGray">
            <a:xfrm>
              <a:off x="1920" y="649"/>
              <a:ext cx="670" cy="670"/>
            </a:xfrm>
            <a:prstGeom prst="rect">
              <a:avLst/>
            </a:prstGeom>
            <a:noFill/>
            <a:ln w="9525">
              <a:noFill/>
              <a:miter lim="800000"/>
              <a:headEnd/>
              <a:tailEnd/>
            </a:ln>
          </p:spPr>
        </p:pic>
      </p:grpSp>
      <p:sp>
        <p:nvSpPr>
          <p:cNvPr id="37" name="Rectangle 13"/>
          <p:cNvSpPr>
            <a:spLocks noChangeArrowheads="1"/>
          </p:cNvSpPr>
          <p:nvPr/>
        </p:nvSpPr>
        <p:spPr bwMode="black">
          <a:xfrm>
            <a:off x="228292" y="3573016"/>
            <a:ext cx="1800493" cy="369332"/>
          </a:xfrm>
          <a:prstGeom prst="rect">
            <a:avLst/>
          </a:prstGeom>
          <a:noFill/>
          <a:ln w="9525" algn="ctr">
            <a:noFill/>
            <a:miter lim="800000"/>
            <a:headEnd/>
            <a:tailEnd/>
          </a:ln>
          <a:effectLst>
            <a:outerShdw dist="17961" dir="2700000" algn="ctr" rotWithShape="0">
              <a:schemeClr val="tx1"/>
            </a:outerShdw>
          </a:effectLst>
        </p:spPr>
        <p:txBody>
          <a:bodyPr wrap="none">
            <a:spAutoFit/>
          </a:bodyPr>
          <a:lstStyle/>
          <a:p>
            <a:pPr>
              <a:defRPr/>
            </a:pPr>
            <a:r>
              <a:rPr lang="zh-CN" altLang="en-US" b="1" dirty="0" smtClean="0">
                <a:solidFill>
                  <a:srgbClr val="F8F8F8"/>
                </a:solidFill>
                <a:latin typeface="微软雅黑" pitchFamily="34" charset="-122"/>
                <a:ea typeface="微软雅黑" pitchFamily="34" charset="-122"/>
              </a:rPr>
              <a:t>纵向虚拟化方案</a:t>
            </a:r>
            <a:endParaRPr lang="en-US" altLang="zh-CN" b="1" dirty="0">
              <a:solidFill>
                <a:srgbClr val="F8F8F8"/>
              </a:solidFill>
              <a:latin typeface="微软雅黑" pitchFamily="34" charset="-122"/>
              <a:ea typeface="微软雅黑" pitchFamily="34" charset="-122"/>
            </a:endParaRPr>
          </a:p>
        </p:txBody>
      </p:sp>
    </p:spTree>
    <p:extLst>
      <p:ext uri="{BB962C8B-B14F-4D97-AF65-F5344CB8AC3E}">
        <p14:creationId xmlns:p14="http://schemas.microsoft.com/office/powerpoint/2010/main" val="369349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自定义设计方案">
  <a:themeElements>
    <a:clrScheme name="8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9904</TotalTime>
  <Words>7952</Words>
  <Application>Microsoft Office PowerPoint</Application>
  <PresentationFormat>全屏显示(4:3)</PresentationFormat>
  <Paragraphs>983</Paragraphs>
  <Slides>50</Slides>
  <Notes>32</Notes>
  <HiddenSlides>0</HiddenSlides>
  <MMClips>0</MMClips>
  <ScaleCrop>false</ScaleCrop>
  <HeadingPairs>
    <vt:vector size="4" baseType="variant">
      <vt:variant>
        <vt:lpstr>主题</vt:lpstr>
      </vt:variant>
      <vt:variant>
        <vt:i4>3</vt:i4>
      </vt:variant>
      <vt:variant>
        <vt:lpstr>幻灯片标题</vt:lpstr>
      </vt:variant>
      <vt:variant>
        <vt:i4>50</vt:i4>
      </vt:variant>
    </vt:vector>
  </HeadingPairs>
  <TitlesOfParts>
    <vt:vector size="53" baseType="lpstr">
      <vt:lpstr>Office 主题</vt:lpstr>
      <vt:lpstr>自定义设计方案</vt:lpstr>
      <vt:lpstr>8_自定义设计方案</vt:lpstr>
      <vt:lpstr>PowerPoint 演示文稿</vt:lpstr>
      <vt:lpstr>PowerPoint 演示文稿</vt:lpstr>
      <vt:lpstr>H3C VCF虚拟融合框架</vt:lpstr>
      <vt:lpstr>PowerPoint 演示文稿</vt:lpstr>
      <vt:lpstr>IRF 智能弹性架构技术</vt:lpstr>
      <vt:lpstr>从IRF2说起</vt:lpstr>
      <vt:lpstr>从IRF2到IRF3</vt:lpstr>
      <vt:lpstr>从IRF2到IRF3</vt:lpstr>
      <vt:lpstr>H3C IRF3方案特点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为什么要引导IRF3?</vt:lpstr>
      <vt:lpstr>PowerPoint 演示文稿</vt:lpstr>
      <vt:lpstr>H3C IRF3方案模型</vt:lpstr>
      <vt:lpstr>H3C IRF3方案实用模型</vt:lpstr>
      <vt:lpstr>H3C IRF3方案组网规则</vt:lpstr>
      <vt:lpstr>H3C IRF3方案中设备角色</vt:lpstr>
      <vt:lpstr>H3C IRF3方案逻辑模型（盒式CB情况）</vt:lpstr>
      <vt:lpstr>H3C IRF3方案逻辑模型（框式CB情况）</vt:lpstr>
      <vt:lpstr>IRF3数据处理模型-集中式</vt:lpstr>
      <vt:lpstr>PowerPoint 演示文稿</vt:lpstr>
      <vt:lpstr>IRF3集中式和本地转发PE处理对比</vt:lpstr>
      <vt:lpstr>IRF3数据处理模型原则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liyanan 10253</dc:creator>
  <cp:lastModifiedBy>Ice man</cp:lastModifiedBy>
  <cp:revision>1</cp:revision>
  <dcterms:created xsi:type="dcterms:W3CDTF">2014-03-27T06:51:00Z</dcterms:created>
  <dcterms:modified xsi:type="dcterms:W3CDTF">2014-06-05T00:30:06Z</dcterms:modified>
</cp:coreProperties>
</file>