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2" r:id="rId3"/>
    <p:sldId id="312" r:id="rId4"/>
    <p:sldId id="317" r:id="rId5"/>
    <p:sldId id="313" r:id="rId6"/>
    <p:sldId id="314" r:id="rId7"/>
    <p:sldId id="315" r:id="rId8"/>
    <p:sldId id="316" r:id="rId9"/>
    <p:sldId id="264" r:id="rId10"/>
    <p:sldId id="265" r:id="rId11"/>
    <p:sldId id="29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57" r:id="rId31"/>
    <p:sldId id="301" r:id="rId32"/>
    <p:sldId id="302" r:id="rId33"/>
    <p:sldId id="258" r:id="rId34"/>
    <p:sldId id="303" r:id="rId35"/>
    <p:sldId id="304" r:id="rId36"/>
    <p:sldId id="305" r:id="rId37"/>
    <p:sldId id="306" r:id="rId38"/>
    <p:sldId id="307" r:id="rId39"/>
    <p:sldId id="308" r:id="rId40"/>
    <p:sldId id="298" r:id="rId41"/>
    <p:sldId id="299" r:id="rId42"/>
    <p:sldId id="320" r:id="rId43"/>
    <p:sldId id="300" r:id="rId44"/>
    <p:sldId id="260" r:id="rId45"/>
    <p:sldId id="288" r:id="rId46"/>
    <p:sldId id="321" r:id="rId47"/>
    <p:sldId id="289" r:id="rId48"/>
    <p:sldId id="259" r:id="rId49"/>
    <p:sldId id="309" r:id="rId50"/>
    <p:sldId id="310" r:id="rId51"/>
    <p:sldId id="311" r:id="rId52"/>
    <p:sldId id="290" r:id="rId53"/>
    <p:sldId id="291" r:id="rId54"/>
    <p:sldId id="293" r:id="rId55"/>
    <p:sldId id="294" r:id="rId56"/>
    <p:sldId id="261" r:id="rId57"/>
    <p:sldId id="287" r:id="rId58"/>
    <p:sldId id="286" r:id="rId59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870" autoAdjust="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F6C4D-5623-469E-A740-6AD2791DD96D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8DB3A-4DAC-49D9-8731-60FA5436FA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7"/>
          <p:cNvSpPr txBox="1">
            <a:spLocks noGrp="1" noChangeArrowheads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FF357A8-FB34-4EB8-A794-73928BB1540C}" type="slidenum">
              <a:rPr lang="zh-CN" altLang="en-US" sz="1200">
                <a:latin typeface="Calibri" pitchFamily="34" charset="0"/>
              </a:rPr>
              <a:pPr algn="r" eaLnBrk="1" hangingPunct="1"/>
              <a:t>38</a:t>
            </a:fld>
            <a:endParaRPr lang="en-US" altLang="zh-CN" sz="1200">
              <a:latin typeface="Calibri" pitchFamily="34" charset="0"/>
            </a:endParaRPr>
          </a:p>
        </p:txBody>
      </p:sp>
      <p:sp>
        <p:nvSpPr>
          <p:cNvPr id="71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457200">
              <a:spcBef>
                <a:spcPct val="0"/>
              </a:spcBef>
            </a:pPr>
            <a:endParaRPr lang="zh-CN" altLang="en-US" smtClean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Now I’ll describe the API that tries to meet these goals.</a:t>
            </a:r>
          </a:p>
        </p:txBody>
      </p:sp>
      <p:sp>
        <p:nvSpPr>
          <p:cNvPr id="721924" name="Slide Number Placeholder 3"/>
          <p:cNvSpPr txBox="1">
            <a:spLocks noGrp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3184E4F-3853-44EE-8E2D-A3EC9A120963}" type="slidenum">
              <a:rPr lang="en-US" altLang="zh-CN" sz="1200">
                <a:latin typeface="Calibri" pitchFamily="34" charset="0"/>
              </a:rPr>
              <a:pPr algn="r" eaLnBrk="1" hangingPunct="1"/>
              <a:t>39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OpenFlow v1.0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OpenFlow v1.3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OpenFlow</a:t>
            </a:r>
            <a:r>
              <a:rPr lang="zh-CN" altLang="en-US" dirty="0" smtClean="0"/>
              <a:t>组织的两个稳定标签版本，</a:t>
            </a:r>
            <a:r>
              <a:rPr lang="en-US" altLang="zh-CN" dirty="0" smtClean="0"/>
              <a:t> OpenFlow v1.1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OpenFlow v1.2</a:t>
            </a:r>
            <a:r>
              <a:rPr lang="zh-CN" altLang="en-US" dirty="0" smtClean="0"/>
              <a:t>是非稳定版本。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OpenFlow v1.3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OpenFlow v1.0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相比有大量功能增强，这里仅列举几条商业使用中必备功能：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实现组播概念，解决了组播资源难以复用的问题；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支持多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连接；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442913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通道允许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active-standby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active-active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442913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支持辅助链接，实现上送流量的负载分担；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支持能力协商。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OpenFlow v1.0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能力表达粒度太粗，无实用价值，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OpenFlow v1.3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开发了完备的能力协商功能。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9517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有四种类型，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indirect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fast failover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我司目前仅支持</a:t>
            </a:r>
            <a:r>
              <a:rPr lang="en-US" altLang="zh-CN" dirty="0" smtClean="0"/>
              <a:t>all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all</a:t>
            </a:r>
            <a:r>
              <a:rPr lang="zh-CN" altLang="en-US" dirty="0" smtClean="0"/>
              <a:t>：组播实现，这种可以用于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实现网络拓扑，指定匹配的报文仅从组播组内的端口发出，比如多台设备组网，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在实现拓扑时，下发多个流表项，每个流表项匹配某个入接口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动作是指定某个组播组，不同的入接口对应不同的组播组，这样实现的网络拓扑类似</a:t>
            </a:r>
            <a:r>
              <a:rPr lang="en-US" altLang="zh-CN" dirty="0" err="1" smtClean="0"/>
              <a:t>stp</a:t>
            </a:r>
            <a:r>
              <a:rPr lang="zh-CN" altLang="en-US" dirty="0" smtClean="0"/>
              <a:t>阻塞了某些端口不会有报文发出。在拓扑发生变化时，修改组播组即可实现拓扑重构。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：这个类似组合组的流量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，在报文匹配后，仅从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中的某个端口发出，至于是哪个端口是依赖于设备自己的算法的，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</a:t>
            </a:r>
          </a:p>
          <a:p>
            <a:r>
              <a:rPr lang="zh-CN" altLang="en-US" dirty="0" smtClean="0"/>
              <a:t>下发每个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的权重，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在计算的时候可以使用。其作用是冗余链路，实现链路路障时的快速切换，一旦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中目前正在转发流量的端口出现故障，其它的端口可以快速切换过来进行流量转发，而</a:t>
            </a:r>
          </a:p>
          <a:p>
            <a:r>
              <a:rPr lang="zh-CN" altLang="en-US" dirty="0" smtClean="0"/>
              <a:t>不需要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的介入。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indirect</a:t>
            </a:r>
            <a:r>
              <a:rPr lang="zh-CN" altLang="en-US" dirty="0" smtClean="0"/>
              <a:t>：这个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的作用是创建一个通用的动作，由多个流表项和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所引用，实现一个常见的动作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fast failover</a:t>
            </a:r>
            <a:r>
              <a:rPr lang="zh-CN" altLang="en-US" dirty="0" smtClean="0"/>
              <a:t>：这个和</a:t>
            </a:r>
            <a:r>
              <a:rPr lang="en-US" altLang="zh-CN" dirty="0" smtClean="0"/>
              <a:t>select group</a:t>
            </a:r>
            <a:r>
              <a:rPr lang="zh-CN" altLang="en-US" dirty="0" smtClean="0"/>
              <a:t>有点类似，但是其起作用的</a:t>
            </a:r>
            <a:r>
              <a:rPr lang="en-US" altLang="zh-CN" dirty="0" smtClean="0"/>
              <a:t>bucket </a:t>
            </a:r>
            <a:r>
              <a:rPr lang="zh-CN" altLang="en-US" dirty="0" smtClean="0"/>
              <a:t>不是通过权重执行的，而是每个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都会有对应的</a:t>
            </a:r>
            <a:r>
              <a:rPr lang="en-US" altLang="zh-CN" dirty="0" smtClean="0"/>
              <a:t>live port</a:t>
            </a:r>
            <a:r>
              <a:rPr lang="zh-CN" altLang="en-US" dirty="0" smtClean="0"/>
              <a:t>或者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，一旦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失效，则这个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失效，其它的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起作用。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062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D9428ED-CC7B-49CC-86A1-31B1253D4148}" type="slidenum">
              <a:rPr lang="zh-CN" altLang="en-US" sz="1200"/>
              <a:pPr algn="r" eaLnBrk="1" hangingPunct="1"/>
              <a:t>46</a:t>
            </a:fld>
            <a:endParaRPr lang="en-US" altLang="zh-CN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7649" y="740569"/>
            <a:ext cx="6042378" cy="370284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09541-A82C-4E74-8A5E-1322C674019B}" type="slidenum">
              <a:rPr lang="zh-CN" altLang="en-US" smtClean="0">
                <a:latin typeface="Arial" pitchFamily="34" charset="0"/>
              </a:rPr>
              <a:pPr/>
              <a:t>48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拓扑简化为二维表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704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实验一：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迁移，网络策略跟随</a:t>
            </a:r>
            <a:endParaRPr lang="zh-CN" alt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可以考虑在服务器上启动一个视频点播服务器，在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上进行视频点播，然后来看迁移的效果。不只是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地址，还会涉及到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的端口号，需要看视频点播或其他业务的具体情况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迁移时想做的事情，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？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？组播？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err="1" smtClean="0"/>
              <a:t>QoS</a:t>
            </a:r>
            <a:r>
              <a:rPr lang="zh-CN" altLang="en-US" dirty="0" smtClean="0"/>
              <a:t>的话要看</a:t>
            </a:r>
            <a:r>
              <a:rPr lang="en-US" altLang="zh-CN" dirty="0" smtClean="0"/>
              <a:t>OF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meter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组播看</a:t>
            </a:r>
            <a:r>
              <a:rPr lang="en-US" altLang="zh-CN" dirty="0" smtClean="0"/>
              <a:t>OF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Group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OF</a:t>
            </a:r>
            <a:r>
              <a:rPr lang="zh-CN" altLang="en-US" dirty="0" smtClean="0"/>
              <a:t>也是支持的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具体实施，可以考虑在迁移开始时就在接入层设备预先下发好相关的流表，当迁移成功后，只需要在汇聚层设备上更改一条流表将流引到新的接入层设备即可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实验二：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内流量监视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负载均衡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绿色节能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实验步骤－负责均衡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B1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，由于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的流量存在导致路径加权情况变化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、根据策略选择新的转发路径以实现负载均衡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绿色节能－通过对流量进行长期跟踪，可以发现流量较低的时刻，这时配合实际流量情况，可以将流量划分到少数链路，然后将其他端口关闭掉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2063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拓扑简化为二维表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70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近年来</a:t>
            </a:r>
            <a:r>
              <a:rPr lang="en-US" altLang="zh-CN" dirty="0" smtClean="0"/>
              <a:t>H3C</a:t>
            </a:r>
            <a:r>
              <a:rPr lang="zh-CN" altLang="en-US" dirty="0" smtClean="0"/>
              <a:t>产品在海外市场的销售打破从低端逐步向高端渐进的方式，而是高屋建瓴直接在最高端用户的最高端应用领域直接突破，树立品牌。</a:t>
            </a:r>
            <a:endParaRPr lang="en-US" altLang="zh-CN" dirty="0" smtClean="0"/>
          </a:p>
          <a:p>
            <a:r>
              <a:rPr lang="zh-CN" altLang="en-US" dirty="0" smtClean="0"/>
              <a:t>海外销售组成中</a:t>
            </a:r>
            <a:r>
              <a:rPr lang="en-US" altLang="zh-CN" dirty="0" smtClean="0"/>
              <a:t>45%</a:t>
            </a:r>
            <a:r>
              <a:rPr lang="zh-CN" altLang="en-US" dirty="0" smtClean="0"/>
              <a:t>来自欧洲，</a:t>
            </a:r>
            <a:r>
              <a:rPr lang="en-US" altLang="zh-CN" dirty="0" smtClean="0"/>
              <a:t>35%</a:t>
            </a:r>
            <a:r>
              <a:rPr lang="zh-CN" altLang="en-US" dirty="0" smtClean="0"/>
              <a:t>来自北美，剩余百分之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的销售也多来源于亚太的高端市场。</a:t>
            </a:r>
            <a:endParaRPr lang="en-US" altLang="zh-CN" dirty="0" smtClean="0"/>
          </a:p>
          <a:p>
            <a:r>
              <a:rPr lang="zh-CN" altLang="en-US" dirty="0" smtClean="0"/>
              <a:t>举两个例子。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韩国国家电算与信息中心（</a:t>
            </a:r>
            <a:r>
              <a:rPr lang="en-US" altLang="zh-CN" dirty="0" smtClean="0"/>
              <a:t>NCIA</a:t>
            </a:r>
            <a:r>
              <a:rPr lang="zh-CN" altLang="en-US" dirty="0" smtClean="0"/>
              <a:t>）被喻作韩国信息化的心脏，运营韩国政府的两个数据中心，将韩国</a:t>
            </a:r>
            <a:r>
              <a:rPr lang="en-US" altLang="zh-CN" dirty="0" smtClean="0"/>
              <a:t>47</a:t>
            </a:r>
            <a:r>
              <a:rPr lang="zh-CN" altLang="en-US" dirty="0" smtClean="0"/>
              <a:t>个中央政府机构的信息系统整合在一起，实现了国家政务的电子化。</a:t>
            </a:r>
            <a:r>
              <a:rPr lang="en-US" altLang="zh-CN" dirty="0" smtClean="0"/>
              <a:t>H3C 16</a:t>
            </a:r>
            <a:r>
              <a:rPr lang="zh-CN" altLang="en-US" dirty="0" smtClean="0"/>
              <a:t>台</a:t>
            </a:r>
            <a:r>
              <a:rPr lang="en-US" altLang="zh-CN" dirty="0" smtClean="0"/>
              <a:t>12518</a:t>
            </a:r>
            <a:r>
              <a:rPr lang="zh-CN" altLang="en-US" dirty="0" smtClean="0"/>
              <a:t>产品应用于</a:t>
            </a:r>
            <a:r>
              <a:rPr lang="en-US" altLang="zh-CN" dirty="0" smtClean="0"/>
              <a:t>NCIA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西班牙电信世界上最大的电信运营商之一，为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多个国家的顾客提供包括固话、移动、互联网、数据、有线电视等服务，覆盖欧洲、南北美洲、亚洲和非洲。在其“全球网络”数据中心扩容升级项目中，简洁的架构、高可用性、高</a:t>
            </a:r>
            <a:r>
              <a:rPr lang="en-US" altLang="zh-CN" dirty="0" smtClean="0"/>
              <a:t>TCO</a:t>
            </a:r>
            <a:r>
              <a:rPr lang="zh-CN" altLang="en-US" dirty="0" smtClean="0"/>
              <a:t>等优势让</a:t>
            </a:r>
            <a:r>
              <a:rPr lang="en-US" altLang="zh-CN" dirty="0" smtClean="0"/>
              <a:t>HP/H3C</a:t>
            </a:r>
            <a:r>
              <a:rPr lang="zh-CN" altLang="en-US" dirty="0" smtClean="0"/>
              <a:t>最终打败了</a:t>
            </a:r>
            <a:r>
              <a:rPr lang="en-US" altLang="zh-CN" dirty="0" smtClean="0"/>
              <a:t>Cisco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Brocade</a:t>
            </a:r>
            <a:r>
              <a:rPr lang="zh-CN" altLang="en-US" dirty="0" smtClean="0"/>
              <a:t>两个竞争对手，也打破了思科在西班牙电信的垄断。</a:t>
            </a:r>
            <a:endParaRPr lang="en-US" altLang="zh-CN" dirty="0" smtClean="0"/>
          </a:p>
          <a:p>
            <a:r>
              <a:rPr lang="zh-CN" altLang="en-US" dirty="0" smtClean="0"/>
              <a:t>美国可口可乐、宝洁亦选择</a:t>
            </a:r>
            <a:r>
              <a:rPr lang="en-US" altLang="zh-CN" dirty="0" smtClean="0"/>
              <a:t>H3C 125</a:t>
            </a:r>
            <a:r>
              <a:rPr lang="zh-CN" altLang="en-US" dirty="0" smtClean="0"/>
              <a:t>产品建设在美国的数据中心。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0216A-6DEB-47B0-B30C-682E462184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52F0-5C4E-43B4-822B-FABCF2B263A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52F0-5C4E-43B4-822B-FABCF2B263A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Let’s focus on the amount of time it takes to connect an application to the network.  A system administrator uses tools that allow him to manage with policies rather than command lines. His policy-based tools enable speed, consistency and reliability.  But, when he needs to connect to the network, it’s a very different story for the network administrator.</a:t>
            </a: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 </a:t>
            </a: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Legacy network administrators are forced to use a command line interface, which is based on 40-year old technology. Rather than managing with policies, he has to ask the system admin a series of low-level questions before he even begins configuring the network with the CLI. </a:t>
            </a:r>
          </a:p>
          <a:p>
            <a:pPr>
              <a:defRPr/>
            </a:pPr>
            <a:endParaRPr lang="en-US" dirty="0" smtClean="0">
              <a:latin typeface="Arial"/>
              <a:ea typeface="+mn-ea"/>
            </a:endParaRP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In a recent meeting with a CIO, he told me he believes “If you’re using the CLI and scripts, you’ve already lost the battle for cloud.“</a:t>
            </a:r>
          </a:p>
          <a:p>
            <a:pPr>
              <a:defRPr/>
            </a:pPr>
            <a:endParaRPr lang="en-US" dirty="0" smtClean="0">
              <a:latin typeface="Arial"/>
              <a:ea typeface="+mn-ea"/>
            </a:endParaRP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According to analyst data, a typical data center may have 500 servers with each of them running 20 virtualized workloads. That’s 10,000 workloads! </a:t>
            </a:r>
          </a:p>
          <a:p>
            <a:pPr>
              <a:defRPr/>
            </a:pPr>
            <a:endParaRPr lang="en-US" dirty="0" smtClean="0">
              <a:latin typeface="Arial"/>
              <a:ea typeface="+mn-ea"/>
            </a:endParaRP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Each workload requires at least 6 network attributes. The network admin has to use over 250,000 command line entries to configure these 60,000 network attributes on a port-by-port basis across dozens of switches! </a:t>
            </a:r>
          </a:p>
          <a:p>
            <a:pPr>
              <a:defRPr/>
            </a:pPr>
            <a:endParaRPr lang="en-US" dirty="0" smtClean="0">
              <a:latin typeface="Arial"/>
              <a:ea typeface="+mn-ea"/>
            </a:endParaRP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Imagine, even if someone is a really good typist, they are probably bound to make a mistake once every few thousand entries. That’s is still 250 errors AND you have to find them! </a:t>
            </a:r>
          </a:p>
          <a:p>
            <a:pPr>
              <a:defRPr/>
            </a:pPr>
            <a:endParaRPr lang="en-US" dirty="0" smtClean="0">
              <a:latin typeface="Arial"/>
              <a:ea typeface="+mn-ea"/>
            </a:endParaRP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That’s what makes this manual process </a:t>
            </a:r>
            <a:r>
              <a:rPr lang="en-US" b="1" u="sng" dirty="0" smtClean="0">
                <a:latin typeface="Arial"/>
                <a:ea typeface="+mn-ea"/>
              </a:rPr>
              <a:t>long, inconsistent and unreliable</a:t>
            </a:r>
            <a:r>
              <a:rPr lang="en-US" dirty="0" smtClean="0">
                <a:latin typeface="Arial"/>
                <a:ea typeface="+mn-ea"/>
              </a:rPr>
              <a:t>.</a:t>
            </a:r>
          </a:p>
          <a:p>
            <a:pPr>
              <a:defRPr/>
            </a:pPr>
            <a:r>
              <a:rPr lang="en-US" dirty="0" smtClean="0">
                <a:latin typeface="Arial"/>
                <a:ea typeface="+mn-ea"/>
              </a:rPr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46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1146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63C988-3A12-403B-A7EB-7287E42FCA2E}" type="datetime3">
              <a:rPr lang="en-US" altLang="zh-CN" smtClean="0">
                <a:latin typeface="Arial" pitchFamily="34" charset="0"/>
              </a:rPr>
              <a:pPr/>
              <a:t>20 January 2014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469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HP Confidential</a:t>
            </a:r>
          </a:p>
        </p:txBody>
      </p:sp>
      <p:sp>
        <p:nvSpPr>
          <p:cNvPr id="11469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F2715-5BDB-456A-9001-BE43A281B012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ONS</a:t>
            </a:r>
            <a:r>
              <a:rPr lang="zh-CN" altLang="en-US" dirty="0" smtClean="0"/>
              <a:t>大会上：有人讲</a:t>
            </a:r>
            <a:r>
              <a:rPr lang="en-US" altLang="zh-CN" dirty="0" smtClean="0"/>
              <a:t>SDN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Still Don’t </a:t>
            </a:r>
            <a:r>
              <a:rPr lang="en-US" altLang="zh-CN" dirty="0" err="1" smtClean="0"/>
              <a:t>kNow</a:t>
            </a:r>
            <a:r>
              <a:rPr lang="zh-CN" altLang="en-US" dirty="0" smtClean="0"/>
              <a:t>，是个玩笑，说明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处于发展阶段，各个厂商、用户的理解还没有统一。</a:t>
            </a:r>
            <a:endParaRPr lang="en-US" altLang="zh-CN" dirty="0" smtClean="0"/>
          </a:p>
          <a:p>
            <a:r>
              <a:rPr lang="zh-CN" altLang="en-US" dirty="0" smtClean="0"/>
              <a:t>但今年从</a:t>
            </a:r>
            <a:r>
              <a:rPr lang="en-US" altLang="zh-CN" dirty="0" err="1" smtClean="0"/>
              <a:t>interop</a:t>
            </a:r>
            <a:r>
              <a:rPr lang="zh-CN" altLang="en-US" dirty="0" smtClean="0"/>
              <a:t>上可以看到的变化是大家从空谈变成有更多地人在做实事了，很多支持</a:t>
            </a:r>
            <a:r>
              <a:rPr lang="en-US" altLang="zh-CN" dirty="0" smtClean="0"/>
              <a:t>OpenFlow</a:t>
            </a:r>
            <a:r>
              <a:rPr lang="zh-CN" altLang="en-US" dirty="0" smtClean="0"/>
              <a:t>的设备、控制器到解决方案都开始出现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ONF</a:t>
            </a:r>
            <a:r>
              <a:rPr lang="zh-CN" altLang="en-US" dirty="0" smtClean="0"/>
              <a:t>执行董事</a:t>
            </a:r>
            <a:r>
              <a:rPr lang="en-US" altLang="zh-CN" dirty="0" smtClean="0"/>
              <a:t>Dan Pitt</a:t>
            </a:r>
            <a:r>
              <a:rPr lang="zh-CN" altLang="en-US" dirty="0" smtClean="0"/>
              <a:t>周二在开放网络峰会</a:t>
            </a:r>
            <a:r>
              <a:rPr lang="en-US" altLang="zh-CN" dirty="0" smtClean="0"/>
              <a:t>(ONS)</a:t>
            </a:r>
            <a:r>
              <a:rPr lang="zh-CN" altLang="en-US" dirty="0" smtClean="0"/>
              <a:t>上表示，</a:t>
            </a:r>
            <a:r>
              <a:rPr lang="en-US" altLang="zh-CN" dirty="0" err="1" smtClean="0"/>
              <a:t>OpenDaylight</a:t>
            </a:r>
            <a:r>
              <a:rPr lang="zh-CN" altLang="en-US" dirty="0" smtClean="0"/>
              <a:t>针对软件定义网络</a:t>
            </a:r>
            <a:r>
              <a:rPr lang="en-US" altLang="zh-CN" dirty="0" smtClean="0"/>
              <a:t>(SDN)</a:t>
            </a:r>
            <a:r>
              <a:rPr lang="zh-CN" altLang="en-US" dirty="0" smtClean="0"/>
              <a:t>的部分框架是基于</a:t>
            </a:r>
            <a:r>
              <a:rPr lang="en-US" altLang="zh-CN" dirty="0" smtClean="0"/>
              <a:t>ONF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年推出的</a:t>
            </a:r>
            <a:r>
              <a:rPr lang="en-US" altLang="zh-CN" dirty="0" smtClean="0"/>
              <a:t>OpenFlow</a:t>
            </a:r>
            <a:r>
              <a:rPr lang="zh-CN" altLang="en-US" dirty="0" smtClean="0"/>
              <a:t>协议的。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42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Arial Unicode MS" pitchFamily="34" charset="-122"/>
              </a:rPr>
              <a:t>系统复杂：协议越来越多，代码越来越多；硬件集成度越来越高，耗电量越来越大；</a:t>
            </a:r>
            <a:endParaRPr lang="en-US" altLang="zh-CN" sz="12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Arial Unicode MS" pitchFamily="34" charset="-122"/>
              </a:rPr>
              <a:t>创新周期长：概念提出，协议标准化，开发软件，优化硬件到商用部署至少</a:t>
            </a:r>
            <a:r>
              <a:rPr lang="en-US" altLang="zh-CN" sz="1200" dirty="0" smtClean="0">
                <a:latin typeface="Arial Unicode MS" pitchFamily="34" charset="-122"/>
              </a:rPr>
              <a:t>3</a:t>
            </a:r>
            <a:r>
              <a:rPr lang="zh-CN" altLang="en-US" sz="1200" dirty="0" smtClean="0">
                <a:latin typeface="Arial Unicode MS" pitchFamily="34" charset="-122"/>
              </a:rPr>
              <a:t>到</a:t>
            </a:r>
            <a:r>
              <a:rPr lang="en-US" altLang="zh-CN" sz="1200" dirty="0" smtClean="0">
                <a:latin typeface="Arial Unicode MS" pitchFamily="34" charset="-122"/>
              </a:rPr>
              <a:t>5</a:t>
            </a:r>
            <a:r>
              <a:rPr lang="zh-CN" altLang="en-US" sz="1200" dirty="0" smtClean="0">
                <a:latin typeface="Arial Unicode MS" pitchFamily="34" charset="-122"/>
              </a:rPr>
              <a:t>年；</a:t>
            </a:r>
            <a:endParaRPr lang="en-US" altLang="zh-CN" sz="12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Arial Unicode MS" pitchFamily="34" charset="-122"/>
              </a:rPr>
              <a:t>产业生态不健康：行业门槛越来越高，少数几家网络巨头把持；</a:t>
            </a:r>
            <a:endParaRPr lang="en-US" altLang="zh-CN" sz="12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1200" dirty="0" smtClean="0"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网络的发展滞后于日益丰富的业务提出的要求</a:t>
            </a:r>
            <a:endParaRPr lang="en-US" altLang="zh-CN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rgbClr val="FF0000"/>
                </a:solidFill>
                <a:latin typeface="微软雅黑" pitchFamily="34" charset="-122"/>
                <a:ea typeface="+mn-ea"/>
                <a:cs typeface="HY헤드라인M"/>
              </a:rPr>
              <a:t>控制和转发的紧密耦合、系统封闭是制约网络发展的关键问题</a:t>
            </a:r>
            <a:endParaRPr lang="ko-KR" altLang="en-US" sz="1200" b="1" kern="1200" dirty="0" smtClean="0">
              <a:solidFill>
                <a:srgbClr val="FF0000"/>
              </a:solidFill>
              <a:latin typeface="微软雅黑" pitchFamily="34" charset="-122"/>
              <a:ea typeface="+mn-ea"/>
              <a:cs typeface="HY헤드라인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控制转发耦合</a:t>
            </a: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控制平面分布式部署，必须靠大量的协议规范设备互通</a:t>
            </a: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系统复杂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		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协议需要标准化</a:t>
            </a: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创新周期长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		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软件创新必须依附硬件系统导致创新门槛高</a:t>
            </a:r>
            <a:r>
              <a:rPr lang="en-US" altLang="zh-CN" sz="1200" b="1" dirty="0" smtClean="0">
                <a:solidFill>
                  <a:srgbClr val="FF0000"/>
                </a:solidFill>
                <a:latin typeface="Arial Unicode MS" pitchFamily="34" charset="-122"/>
              </a:rPr>
              <a:t>-&gt;</a:t>
            </a:r>
            <a:r>
              <a:rPr lang="zh-CN" altLang="en-US" sz="1200" b="1" dirty="0" smtClean="0">
                <a:solidFill>
                  <a:srgbClr val="FF0000"/>
                </a:solidFill>
                <a:latin typeface="Arial Unicode MS" pitchFamily="34" charset="-122"/>
              </a:rPr>
              <a:t>产业生态不健康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FF0000"/>
              </a:solidFill>
              <a:latin typeface="Arial Unicode MS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rgbClr val="FF0000"/>
                </a:solidFill>
                <a:latin typeface="Arial Unicode MS" pitchFamily="34" charset="-122"/>
                <a:ea typeface="+mn-ea"/>
                <a:cs typeface="HY헤드라인M"/>
              </a:rPr>
              <a:t>=============================================</a:t>
            </a:r>
          </a:p>
          <a:p>
            <a:pPr defTabSz="457200">
              <a:spcBef>
                <a:spcPct val="0"/>
              </a:spcBef>
            </a:pPr>
            <a:r>
              <a:rPr lang="en-US" altLang="zh-CN" dirty="0" smtClean="0"/>
              <a:t>Deployed at the edge as a thin software layer (the 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)</a:t>
            </a:r>
          </a:p>
          <a:p>
            <a:pPr defTabSz="457200">
              <a:spcBef>
                <a:spcPct val="0"/>
              </a:spcBef>
            </a:pPr>
            <a:r>
              <a:rPr lang="en-US" altLang="zh-CN" dirty="0" smtClean="0"/>
              <a:t>Creates a tunnel mesh</a:t>
            </a:r>
          </a:p>
          <a:p>
            <a:pPr defTabSz="457200">
              <a:spcBef>
                <a:spcPct val="0"/>
              </a:spcBef>
            </a:pPr>
            <a:r>
              <a:rPr lang="en-US" altLang="zh-CN" dirty="0" smtClean="0"/>
              <a:t>Allows us to be totally independent of the physical hardware</a:t>
            </a:r>
          </a:p>
          <a:p>
            <a:pPr defTabSz="457200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F570EC9-88C1-4177-BB1D-53E40861A421}" type="slidenum">
              <a:rPr lang="en-US" altLang="zh-CN" sz="1200">
                <a:latin typeface="Calibri" pitchFamily="34" charset="0"/>
              </a:rPr>
              <a:pPr algn="r" eaLnBrk="1" hangingPunct="1"/>
              <a:t>32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DB580-536A-4A2F-B2D6-13E8D16C47A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print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902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DC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zh-CN" dirty="0" smtClean="0"/>
              <a:t>VM</a:t>
            </a:r>
            <a:r>
              <a:rPr lang="zh-CN" altLang="en-US" dirty="0" smtClean="0"/>
              <a:t>迁移后网络策略跟随－在联通“沃云”得到的需求。由于云计算的兴起，</a:t>
            </a:r>
            <a:r>
              <a:rPr lang="en-US" altLang="zh-CN" dirty="0" smtClean="0"/>
              <a:t>DC</a:t>
            </a:r>
            <a:r>
              <a:rPr lang="zh-CN" altLang="en-US" dirty="0" smtClean="0"/>
              <a:t>内引入了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，是比物理服务器更灵活与动态的存在，当</a:t>
            </a:r>
            <a:r>
              <a:rPr lang="en-US" altLang="zh-CN" dirty="0" smtClean="0"/>
              <a:t>VM</a:t>
            </a:r>
            <a:r>
              <a:rPr lang="zh-CN" altLang="en-US" dirty="0" smtClean="0"/>
              <a:t>进行迁移后，如何保持其网络策略（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、负载均衡等）的跟随也是用户普遍的需求</a:t>
            </a:r>
            <a:endParaRPr lang="en-US" altLang="zh-CN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生产网络的线上调试，不停机地流量控制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快速故障切换</a:t>
            </a:r>
            <a:r>
              <a:rPr lang="zh-CN" altLang="en-US" dirty="0" smtClean="0"/>
              <a:t>－联通云计算中心技术部讨论时用户提到的，在不影响网络运行的情况下，允许用户动态的进行流量调控，当有设备故障时，能够快速感知与快速切换相关路径</a:t>
            </a:r>
            <a:endParaRPr lang="en-US" altLang="zh-CN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dirty="0" smtClean="0"/>
              <a:t>流量监视、拥塞发现与自动分流－联通“沃云”提出的，由于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的引入，东西向流量更加复杂了，用户需要能够实时</a:t>
            </a:r>
            <a:r>
              <a:rPr lang="zh-CN" altLang="en-US" baseline="0" dirty="0" smtClean="0"/>
              <a:t>了解网络中的流量情况，当出现局部拥塞时，需要系统能够自动进行分流，以减轻拥塞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绿色节能－当网络中流量较少，负担较轻时，系统关闭部分设备或端口，以节约电能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自动化运维管理、业务的自动化编排－百度、阿里、腾讯等互联网用户的需求，大型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中网管人员数量少，极需要自动化运维管理、业务自动编排等手段</a:t>
            </a:r>
            <a:endParaRPr lang="en-US" altLang="zh-CN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间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流量工程－以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为代表的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间流量工程（</a:t>
            </a:r>
            <a:r>
              <a:rPr lang="en-US" altLang="zh-CN" baseline="0" dirty="0" smtClean="0"/>
              <a:t>TE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广播抑制－由于用户采用大二层技术，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间会出现二层报文交互，通过</a:t>
            </a:r>
            <a:r>
              <a:rPr lang="en-US" altLang="zh-CN" baseline="0" dirty="0" smtClean="0"/>
              <a:t>SDN</a:t>
            </a:r>
            <a:r>
              <a:rPr lang="zh-CN" altLang="en-US" baseline="0" dirty="0" smtClean="0"/>
              <a:t>的理念，在集中控制器中对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间的流量进行判断，对于能够在本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内部解析的报文就不要发到其他</a:t>
            </a:r>
            <a:r>
              <a:rPr lang="en-US" altLang="zh-CN" baseline="0" dirty="0" smtClean="0"/>
              <a:t>DC</a:t>
            </a:r>
            <a:r>
              <a:rPr lang="zh-CN" altLang="en-US" baseline="0" dirty="0" smtClean="0"/>
              <a:t>，以减少无效报文，如</a:t>
            </a:r>
            <a:r>
              <a:rPr lang="en-US" altLang="zh-CN" baseline="0" dirty="0" smtClean="0"/>
              <a:t>ARP</a:t>
            </a:r>
            <a:r>
              <a:rPr lang="zh-CN" altLang="en-US" baseline="0" dirty="0" smtClean="0"/>
              <a:t>报文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双活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多活－两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多个数据中心用户业务进行多活处理时，如果上层</a:t>
            </a:r>
            <a:r>
              <a:rPr lang="en-US" altLang="zh-CN" baseline="0" dirty="0" smtClean="0"/>
              <a:t>DNS/GSLB</a:t>
            </a:r>
            <a:r>
              <a:rPr lang="zh-CN" altLang="en-US" baseline="0" dirty="0" smtClean="0"/>
              <a:t>进行了切换，数据中心入口处可能没有原有的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，正在使用的用户业务可能会中断，这时可以通过集中的控制器进行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查找（控制器上有所有的流表信息，从而能得到原来的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）并重新下发新的转发表（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zh-CN" altLang="en-US" baseline="0" dirty="0" smtClean="0"/>
              <a:t>城域网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广域网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骨干网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背景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前景流量识别与差异化处理－电信广州研究院陈总提到的，差异化的服务，对于用户付费的业务优先保障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网络功能资源虚拟化与按需调配－就是</a:t>
            </a:r>
            <a:r>
              <a:rPr lang="en-US" altLang="zh-CN" baseline="0" dirty="0" smtClean="0"/>
              <a:t>NFV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zh-CN" altLang="en-US" baseline="0" dirty="0" smtClean="0"/>
              <a:t>接入网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业务隔离及权限控制－大连理工大学，通过细致的流表规则对于接入用户进行业务隔离与权限控制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zh-CN" altLang="en-US" baseline="0" dirty="0" smtClean="0"/>
              <a:t>光纤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无线控制资源云化－</a:t>
            </a:r>
            <a:r>
              <a:rPr lang="en-US" altLang="zh-CN" baseline="0" dirty="0" smtClean="0"/>
              <a:t>OLT/AC</a:t>
            </a:r>
            <a:r>
              <a:rPr lang="zh-CN" altLang="en-US" baseline="0" dirty="0" smtClean="0"/>
              <a:t>的资源云化，通过集中管理</a:t>
            </a:r>
            <a:r>
              <a:rPr lang="en-US" altLang="zh-CN" baseline="0" dirty="0" smtClean="0"/>
              <a:t>OLT/AC</a:t>
            </a:r>
            <a:r>
              <a:rPr lang="zh-CN" altLang="en-US" baseline="0" dirty="0" smtClean="0"/>
              <a:t>资源，提高资源利用率，减少故障切换时间</a:t>
            </a:r>
            <a:endParaRPr lang="en-US" altLang="zh-CN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7A77-70C5-44EF-8172-FA405CF9C5E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07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0" descr="H3C_彩色"/>
          <p:cNvPicPr>
            <a:picLocks noChangeArrowheads="1"/>
          </p:cNvPicPr>
          <p:nvPr userDrawn="1"/>
        </p:nvPicPr>
        <p:blipFill>
          <a:blip r:embed="rId2">
            <a:lum bright="-10000" contrast="10000"/>
          </a:blip>
          <a:srcRect l="-5000" t="-19835" r="-10001" b="-19008"/>
          <a:stretch>
            <a:fillRect/>
          </a:stretch>
        </p:blipFill>
        <p:spPr bwMode="auto">
          <a:xfrm>
            <a:off x="8233674" y="6255892"/>
            <a:ext cx="593845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5" name="直接连接符 24"/>
          <p:cNvCxnSpPr/>
          <p:nvPr userDrawn="1"/>
        </p:nvCxnSpPr>
        <p:spPr>
          <a:xfrm>
            <a:off x="1" y="6526139"/>
            <a:ext cx="80723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V="1">
            <a:off x="8072381" y="6094092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V="1">
            <a:off x="8135468" y="623696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31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848" y="128572"/>
            <a:ext cx="7746023" cy="871539"/>
          </a:xfrm>
        </p:spPr>
        <p:txBody>
          <a:bodyPr/>
          <a:lstStyle>
            <a:lvl1pPr>
              <a:defRPr sz="29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38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446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715404" y="657227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B6A87C1-FA19-4407-8C03-89833AA7F1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7E14-4B37-42BC-B1E7-139E8E8B19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56D7-94DE-434A-8D7F-32515A363246}" type="datetimeFigureOut">
              <a:rPr lang="zh-CN" altLang="en-US" smtClean="0"/>
              <a:pPr/>
              <a:t>2014/1/20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6F3289-ED9C-4322-94B8-307C6631423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jpeg"/><Relationship Id="rId7" Type="http://schemas.openxmlformats.org/officeDocument/2006/relationships/image" Target="../media/image74.png"/><Relationship Id="rId12" Type="http://schemas.openxmlformats.org/officeDocument/2006/relationships/image" Target="../media/image79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jpe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eg"/><Relationship Id="rId3" Type="http://schemas.openxmlformats.org/officeDocument/2006/relationships/image" Target="../media/image114.jpeg"/><Relationship Id="rId7" Type="http://schemas.openxmlformats.org/officeDocument/2006/relationships/image" Target="../media/image118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gif"/><Relationship Id="rId11" Type="http://schemas.openxmlformats.org/officeDocument/2006/relationships/image" Target="../media/image122.jpeg"/><Relationship Id="rId5" Type="http://schemas.openxmlformats.org/officeDocument/2006/relationships/image" Target="../media/image116.jpeg"/><Relationship Id="rId10" Type="http://schemas.openxmlformats.org/officeDocument/2006/relationships/image" Target="../media/image121.jpeg"/><Relationship Id="rId4" Type="http://schemas.openxmlformats.org/officeDocument/2006/relationships/image" Target="../media/image115.jpeg"/><Relationship Id="rId9" Type="http://schemas.openxmlformats.org/officeDocument/2006/relationships/image" Target="../media/image1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eg"/><Relationship Id="rId3" Type="http://schemas.openxmlformats.org/officeDocument/2006/relationships/image" Target="../media/image113.jpeg"/><Relationship Id="rId7" Type="http://schemas.openxmlformats.org/officeDocument/2006/relationships/image" Target="../media/image117.gif"/><Relationship Id="rId12" Type="http://schemas.openxmlformats.org/officeDocument/2006/relationships/image" Target="../media/image1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jpeg"/><Relationship Id="rId11" Type="http://schemas.openxmlformats.org/officeDocument/2006/relationships/image" Target="../media/image121.jpeg"/><Relationship Id="rId5" Type="http://schemas.openxmlformats.org/officeDocument/2006/relationships/image" Target="../media/image115.jpeg"/><Relationship Id="rId10" Type="http://schemas.openxmlformats.org/officeDocument/2006/relationships/image" Target="../media/image120.jpeg"/><Relationship Id="rId4" Type="http://schemas.openxmlformats.org/officeDocument/2006/relationships/image" Target="../media/image114.jpeg"/><Relationship Id="rId9" Type="http://schemas.openxmlformats.org/officeDocument/2006/relationships/image" Target="../media/image11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3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3.jpeg"/><Relationship Id="rId4" Type="http://schemas.openxmlformats.org/officeDocument/2006/relationships/image" Target="../media/image15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H3C VAN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融合、演进、可交付的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86322"/>
            <a:ext cx="6400800" cy="852478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2013</a:t>
            </a:r>
            <a:r>
              <a:rPr lang="zh-CN" altLang="en-US" b="1" dirty="0" smtClean="0">
                <a:solidFill>
                  <a:schemeClr val="tx1"/>
                </a:solidFill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</a:rPr>
              <a:t>月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世界地图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44016" y="1630112"/>
            <a:ext cx="8820472" cy="51112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28860" y="214290"/>
            <a:ext cx="5586162" cy="69534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海外市场高屋建瓴</a:t>
            </a:r>
            <a:endParaRPr lang="zh-CN" altLang="en-US" sz="3200" b="1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294967295"/>
          </p:nvPr>
        </p:nvSpPr>
        <p:spPr>
          <a:xfrm>
            <a:off x="7010957" y="6492876"/>
            <a:ext cx="2133045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6" name="线形标注 2 15"/>
          <p:cNvSpPr/>
          <p:nvPr/>
        </p:nvSpPr>
        <p:spPr>
          <a:xfrm>
            <a:off x="6876257" y="1772816"/>
            <a:ext cx="1584176" cy="864096"/>
          </a:xfrm>
          <a:prstGeom prst="borderCallout2">
            <a:avLst>
              <a:gd name="adj1" fmla="val 103028"/>
              <a:gd name="adj2" fmla="val 33906"/>
              <a:gd name="adj3" fmla="val 114822"/>
              <a:gd name="adj4" fmla="val 43769"/>
              <a:gd name="adj5" fmla="val 121417"/>
              <a:gd name="adj6" fmla="val 5093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国家电算与信息中心</a:t>
            </a:r>
            <a:endParaRPr lang="en-US" altLang="zh-CN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三星电子</a:t>
            </a:r>
            <a:endParaRPr lang="en-US" altLang="zh-CN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韩华集团</a:t>
            </a:r>
            <a:endParaRPr lang="en-US" altLang="zh-CN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755576" y="5157192"/>
            <a:ext cx="1547664" cy="720080"/>
          </a:xfrm>
          <a:prstGeom prst="borderCallout2">
            <a:avLst>
              <a:gd name="adj1" fmla="val 37503"/>
              <a:gd name="adj2" fmla="val 103935"/>
              <a:gd name="adj3" fmla="val 37503"/>
              <a:gd name="adj4" fmla="val 119037"/>
              <a:gd name="adj5" fmla="val 12095"/>
              <a:gd name="adj6" fmla="val 1375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巴西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巴西航空、机场管理局、巴西电信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3707904" y="1412776"/>
            <a:ext cx="1691680" cy="792088"/>
          </a:xfrm>
          <a:prstGeom prst="borderCallout2">
            <a:avLst>
              <a:gd name="adj1" fmla="val 109836"/>
              <a:gd name="adj2" fmla="val 44162"/>
              <a:gd name="adj3" fmla="val 146048"/>
              <a:gd name="adj4" fmla="val 37435"/>
              <a:gd name="adj5" fmla="val 227615"/>
              <a:gd name="adj6" fmla="val 320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法国 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标致雪铁龙公司、欧尚、法国邮政、法国国家铁路公司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线形标注 2 18"/>
          <p:cNvSpPr/>
          <p:nvPr/>
        </p:nvSpPr>
        <p:spPr>
          <a:xfrm>
            <a:off x="142844" y="2996952"/>
            <a:ext cx="2016380" cy="1152128"/>
          </a:xfrm>
          <a:prstGeom prst="borderCallout2">
            <a:avLst>
              <a:gd name="adj1" fmla="val 48534"/>
              <a:gd name="adj2" fmla="val 100675"/>
              <a:gd name="adj3" fmla="val 47133"/>
              <a:gd name="adj4" fmla="val 110018"/>
              <a:gd name="adj5" fmla="val 49501"/>
              <a:gd name="adj6" fmla="val 1150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美国 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可口可乐、宝洁、梦工厂、惠普、希尔斯百货、</a:t>
            </a:r>
            <a:r>
              <a:rPr lang="en-US" altLang="zh-CN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MIT</a:t>
            </a:r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、加利福尼亚大学、佛罗里达大学、</a:t>
            </a:r>
            <a:r>
              <a:rPr lang="en-US" altLang="zh-CN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实验室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6228184" y="5805264"/>
            <a:ext cx="1728192" cy="792088"/>
          </a:xfrm>
          <a:prstGeom prst="borderCallout2">
            <a:avLst>
              <a:gd name="adj1" fmla="val 37503"/>
              <a:gd name="adj2" fmla="val 103935"/>
              <a:gd name="adj3" fmla="val 18193"/>
              <a:gd name="adj4" fmla="val 114159"/>
              <a:gd name="adj5" fmla="val 119"/>
              <a:gd name="adj6" fmla="val 1217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澳大利亚 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昆士兰政府、全国教育无线网、布里斯班大学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线形标注 2 20"/>
          <p:cNvSpPr/>
          <p:nvPr/>
        </p:nvSpPr>
        <p:spPr>
          <a:xfrm>
            <a:off x="2699792" y="2276872"/>
            <a:ext cx="1403648" cy="792088"/>
          </a:xfrm>
          <a:prstGeom prst="borderCallout2">
            <a:avLst>
              <a:gd name="adj1" fmla="val 102694"/>
              <a:gd name="adj2" fmla="val 48067"/>
              <a:gd name="adj3" fmla="val 131858"/>
              <a:gd name="adj4" fmla="val 70405"/>
              <a:gd name="adj5" fmla="val 147472"/>
              <a:gd name="adj6" fmla="val 952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西班牙电信、西班牙天然气运输公司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线形标注 2 23"/>
          <p:cNvSpPr/>
          <p:nvPr/>
        </p:nvSpPr>
        <p:spPr>
          <a:xfrm>
            <a:off x="7380313" y="4005064"/>
            <a:ext cx="1440160" cy="864096"/>
          </a:xfrm>
          <a:prstGeom prst="borderCallout2">
            <a:avLst>
              <a:gd name="adj1" fmla="val -2574"/>
              <a:gd name="adj2" fmla="val 39071"/>
              <a:gd name="adj3" fmla="val -28028"/>
              <a:gd name="adj4" fmla="val 37902"/>
              <a:gd name="adj5" fmla="val -55435"/>
              <a:gd name="adj6" fmla="val 288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日本电报电话公司（</a:t>
            </a:r>
            <a:r>
              <a:rPr lang="en-US" altLang="zh-CN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NTT</a:t>
            </a:r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）、常石造船厂、神户大学</a:t>
            </a:r>
            <a:endParaRPr lang="en-US" altLang="zh-CN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线形标注 2 24"/>
          <p:cNvSpPr/>
          <p:nvPr/>
        </p:nvSpPr>
        <p:spPr>
          <a:xfrm>
            <a:off x="5292080" y="4077072"/>
            <a:ext cx="1259632" cy="648072"/>
          </a:xfrm>
          <a:prstGeom prst="borderCallout2">
            <a:avLst>
              <a:gd name="adj1" fmla="val 49612"/>
              <a:gd name="adj2" fmla="val 101719"/>
              <a:gd name="adj3" fmla="val 39796"/>
              <a:gd name="adj4" fmla="val 113478"/>
              <a:gd name="adj5" fmla="val 31331"/>
              <a:gd name="adj6" fmla="val 12375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泰国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泰国电信、泰国人寿保险</a:t>
            </a:r>
          </a:p>
        </p:txBody>
      </p:sp>
      <p:sp>
        <p:nvSpPr>
          <p:cNvPr id="26" name="线形标注 2 25"/>
          <p:cNvSpPr/>
          <p:nvPr/>
        </p:nvSpPr>
        <p:spPr>
          <a:xfrm>
            <a:off x="5292080" y="4869160"/>
            <a:ext cx="1584176" cy="720080"/>
          </a:xfrm>
          <a:prstGeom prst="borderCallout2">
            <a:avLst>
              <a:gd name="adj1" fmla="val -4246"/>
              <a:gd name="adj2" fmla="val 93995"/>
              <a:gd name="adj3" fmla="val -19467"/>
              <a:gd name="adj4" fmla="val 97549"/>
              <a:gd name="adj5" fmla="val -45988"/>
              <a:gd name="adj6" fmla="val 9941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马来西亚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马来亚大学、马来西亚行政规划署</a:t>
            </a:r>
            <a:endParaRPr lang="zh-CN" altLang="en-US" sz="9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4716016" y="2204864"/>
            <a:ext cx="1440160" cy="792088"/>
          </a:xfrm>
          <a:prstGeom prst="borderCallout2">
            <a:avLst>
              <a:gd name="adj1" fmla="val 103020"/>
              <a:gd name="adj2" fmla="val 17691"/>
              <a:gd name="adj3" fmla="val 120121"/>
              <a:gd name="adj4" fmla="val -3600"/>
              <a:gd name="adj5" fmla="val 128145"/>
              <a:gd name="adj6" fmla="val -290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德国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联邦药物与医疗器械所</a:t>
            </a:r>
            <a:endParaRPr lang="en-US" altLang="zh-CN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戴姆勒</a:t>
            </a:r>
            <a:r>
              <a:rPr lang="en-US" altLang="zh-CN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AG</a:t>
            </a:r>
            <a:endParaRPr lang="zh-CN" altLang="en-US" sz="9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线形标注 2 27"/>
          <p:cNvSpPr/>
          <p:nvPr/>
        </p:nvSpPr>
        <p:spPr>
          <a:xfrm>
            <a:off x="3347864" y="3573016"/>
            <a:ext cx="1259632" cy="504056"/>
          </a:xfrm>
          <a:prstGeom prst="borderCallout2">
            <a:avLst>
              <a:gd name="adj1" fmla="val -7178"/>
              <a:gd name="adj2" fmla="val 74928"/>
              <a:gd name="adj3" fmla="val -34484"/>
              <a:gd name="adj4" fmla="val 78716"/>
              <a:gd name="adj5" fmla="val -60087"/>
              <a:gd name="adj6" fmla="val 794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sz="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瑞士</a:t>
            </a:r>
            <a:endParaRPr lang="en-US" altLang="zh-CN" sz="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瑞士电信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771800" y="2852936"/>
            <a:ext cx="1728192" cy="1368152"/>
          </a:xfrm>
          <a:prstGeom prst="roundRect">
            <a:avLst>
              <a:gd name="adj" fmla="val 10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欧洲  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45%</a:t>
            </a:r>
          </a:p>
          <a:p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北美  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35%</a:t>
            </a:r>
          </a:p>
          <a:p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亚太  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15%</a:t>
            </a:r>
          </a:p>
          <a:p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 其他  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五角星 22"/>
          <p:cNvSpPr/>
          <p:nvPr/>
        </p:nvSpPr>
        <p:spPr>
          <a:xfrm>
            <a:off x="6948265" y="3501008"/>
            <a:ext cx="144016" cy="144016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05697" y="1797049"/>
            <a:ext cx="4648193" cy="2547939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发展趋势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446079" y="247439"/>
            <a:ext cx="518477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/>
          <a:lstStyle/>
          <a:p>
            <a:pPr algn="l" fontAlgn="base" latinLnBrk="0"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</a:rPr>
              <a:t>成熟度模型－</a:t>
            </a:r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</a:rPr>
              <a:t>ITCMM</a:t>
            </a:r>
            <a:endParaRPr lang="zh-CN" altLang="en-US" sz="2800" b="1" dirty="0">
              <a:solidFill>
                <a:srgbClr val="CC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58"/>
          <p:cNvGrpSpPr/>
          <p:nvPr/>
        </p:nvGrpSpPr>
        <p:grpSpPr>
          <a:xfrm>
            <a:off x="304266" y="1146954"/>
            <a:ext cx="8431236" cy="5391441"/>
            <a:chOff x="446076" y="860214"/>
            <a:chExt cx="8236245" cy="3876719"/>
          </a:xfrm>
        </p:grpSpPr>
        <p:sp>
          <p:nvSpPr>
            <p:cNvPr id="78" name="矩形 77"/>
            <p:cNvSpPr/>
            <p:nvPr/>
          </p:nvSpPr>
          <p:spPr>
            <a:xfrm>
              <a:off x="492463" y="1160859"/>
              <a:ext cx="8117877" cy="46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组合 78"/>
            <p:cNvGrpSpPr/>
            <p:nvPr/>
          </p:nvGrpSpPr>
          <p:grpSpPr>
            <a:xfrm>
              <a:off x="446076" y="872739"/>
              <a:ext cx="8236245" cy="3864193"/>
              <a:chOff x="646113" y="1412875"/>
              <a:chExt cx="8174037" cy="4752975"/>
            </a:xfrm>
          </p:grpSpPr>
          <p:sp>
            <p:nvSpPr>
              <p:cNvPr id="80" name="Rectangle 4"/>
              <p:cNvSpPr>
                <a:spLocks noChangeArrowheads="1"/>
              </p:cNvSpPr>
              <p:nvPr/>
            </p:nvSpPr>
            <p:spPr bwMode="auto">
              <a:xfrm>
                <a:off x="8001000" y="1716088"/>
                <a:ext cx="819150" cy="6667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核心竞争力</a:t>
                </a:r>
              </a:p>
            </p:txBody>
          </p:sp>
          <p:sp>
            <p:nvSpPr>
              <p:cNvPr id="81" name="Rectangle 5"/>
              <p:cNvSpPr>
                <a:spLocks noChangeArrowheads="1"/>
              </p:cNvSpPr>
              <p:nvPr/>
            </p:nvSpPr>
            <p:spPr bwMode="auto">
              <a:xfrm>
                <a:off x="6234113" y="1885950"/>
                <a:ext cx="1577975" cy="2889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战略工具</a:t>
                </a:r>
              </a:p>
            </p:txBody>
          </p:sp>
          <p:sp>
            <p:nvSpPr>
              <p:cNvPr id="82" name="Rectangle 6"/>
              <p:cNvSpPr>
                <a:spLocks noChangeArrowheads="1"/>
              </p:cNvSpPr>
              <p:nvPr/>
            </p:nvSpPr>
            <p:spPr bwMode="auto">
              <a:xfrm>
                <a:off x="4140200" y="1885950"/>
                <a:ext cx="1439863" cy="2889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企业级工具</a:t>
                </a:r>
              </a:p>
            </p:txBody>
          </p:sp>
          <p:sp>
            <p:nvSpPr>
              <p:cNvPr id="83" name="Rectangle 7"/>
              <p:cNvSpPr>
                <a:spLocks noChangeArrowheads="1"/>
              </p:cNvSpPr>
              <p:nvPr/>
            </p:nvSpPr>
            <p:spPr bwMode="auto">
              <a:xfrm>
                <a:off x="2413000" y="1885950"/>
                <a:ext cx="1323975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部门级工具</a:t>
                </a:r>
              </a:p>
            </p:txBody>
          </p:sp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1374775" y="1887538"/>
                <a:ext cx="1036638" cy="31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个人工具</a:t>
                </a: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706438" y="1885950"/>
                <a:ext cx="76993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IT</a:t>
                </a:r>
                <a:r>
                  <a:rPr lang="zh-CN" altLang="en-US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作用</a:t>
                </a:r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5945188" y="4167188"/>
                <a:ext cx="355600" cy="7747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云计算</a:t>
                </a:r>
                <a:endParaRPr lang="en-US" altLang="zh-CN" sz="1200" b="1" dirty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Rectangle 11"/>
              <p:cNvSpPr>
                <a:spLocks noChangeArrowheads="1"/>
              </p:cNvSpPr>
              <p:nvPr/>
            </p:nvSpPr>
            <p:spPr bwMode="auto">
              <a:xfrm>
                <a:off x="6321425" y="5067300"/>
                <a:ext cx="1684338" cy="9540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安全完全融入网络自适应网络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智能安全策略</a:t>
                </a:r>
              </a:p>
            </p:txBody>
          </p:sp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6265863" y="4473575"/>
                <a:ext cx="1684337" cy="5095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虚拟集中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B/S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A/S</a:t>
                </a: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6265863" y="3860800"/>
                <a:ext cx="1684337" cy="7286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标准化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/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虚拟化统一架构</a:t>
                </a:r>
                <a:endParaRPr lang="zh-CN" altLang="zh-SG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6265863" y="3335338"/>
                <a:ext cx="1684337" cy="45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IP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集合通信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与核心流程融合</a:t>
                </a: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5872163" y="2789238"/>
                <a:ext cx="2078037" cy="5016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资源管理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业务管理</a:t>
                </a:r>
              </a:p>
            </p:txBody>
          </p:sp>
          <p:sp>
            <p:nvSpPr>
              <p:cNvPr id="92" name="Rectangle 16"/>
              <p:cNvSpPr>
                <a:spLocks noChangeArrowheads="1"/>
              </p:cNvSpPr>
              <p:nvPr/>
            </p:nvSpPr>
            <p:spPr bwMode="auto">
              <a:xfrm>
                <a:off x="5872163" y="2293938"/>
                <a:ext cx="2078037" cy="495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BI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知识管理</a:t>
                </a:r>
              </a:p>
            </p:txBody>
          </p:sp>
          <p:sp>
            <p:nvSpPr>
              <p:cNvPr id="93" name="Rectangle 17"/>
              <p:cNvSpPr>
                <a:spLocks noChangeArrowheads="1"/>
              </p:cNvSpPr>
              <p:nvPr/>
            </p:nvSpPr>
            <p:spPr bwMode="auto">
              <a:xfrm>
                <a:off x="5872163" y="1473200"/>
                <a:ext cx="2078037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5091113" y="3806825"/>
                <a:ext cx="393700" cy="1782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数</a:t>
                </a: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据</a:t>
                </a: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集</a:t>
                </a: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中</a:t>
                </a: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endParaRPr lang="en-US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3924300" y="3455988"/>
                <a:ext cx="1008063" cy="3333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呼叫中心</a:t>
                </a:r>
              </a:p>
            </p:txBody>
          </p:sp>
          <p:sp>
            <p:nvSpPr>
              <p:cNvPr id="96" name="Rectangle 21"/>
              <p:cNvSpPr>
                <a:spLocks noChangeArrowheads="1"/>
              </p:cNvSpPr>
              <p:nvPr/>
            </p:nvSpPr>
            <p:spPr bwMode="auto">
              <a:xfrm>
                <a:off x="2413000" y="3335338"/>
                <a:ext cx="1323975" cy="45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电话会议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视频会议</a:t>
                </a:r>
              </a:p>
            </p:txBody>
          </p:sp>
          <p:sp>
            <p:nvSpPr>
              <p:cNvPr id="97" name="Rectangle 22"/>
              <p:cNvSpPr>
                <a:spLocks noChangeArrowheads="1"/>
              </p:cNvSpPr>
              <p:nvPr/>
            </p:nvSpPr>
            <p:spPr bwMode="auto">
              <a:xfrm>
                <a:off x="1476375" y="3406775"/>
                <a:ext cx="863600" cy="238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PSTN</a:t>
                </a:r>
              </a:p>
            </p:txBody>
          </p:sp>
          <p:sp>
            <p:nvSpPr>
              <p:cNvPr id="98" name="Rectangle 23"/>
              <p:cNvSpPr>
                <a:spLocks noChangeArrowheads="1"/>
              </p:cNvSpPr>
              <p:nvPr/>
            </p:nvSpPr>
            <p:spPr bwMode="auto">
              <a:xfrm>
                <a:off x="755650" y="3397250"/>
                <a:ext cx="625475" cy="209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通信</a:t>
                </a:r>
              </a:p>
            </p:txBody>
          </p:sp>
          <p:sp>
            <p:nvSpPr>
              <p:cNvPr id="99" name="Rectangle 24"/>
              <p:cNvSpPr>
                <a:spLocks noChangeArrowheads="1"/>
              </p:cNvSpPr>
              <p:nvPr/>
            </p:nvSpPr>
            <p:spPr bwMode="auto">
              <a:xfrm>
                <a:off x="3924300" y="2781300"/>
                <a:ext cx="1295400" cy="5016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IP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监控、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行为管理</a:t>
                </a:r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2413000" y="2789238"/>
                <a:ext cx="1323975" cy="5016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网络管理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NM</a:t>
                </a:r>
                <a:endParaRPr lang="en-US" altLang="zh-CN" sz="1200" b="1" dirty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1447800" y="2906713"/>
                <a:ext cx="963613" cy="2349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设备管理</a:t>
                </a:r>
              </a:p>
            </p:txBody>
          </p:sp>
          <p:sp>
            <p:nvSpPr>
              <p:cNvPr id="102" name="Rectangle 27"/>
              <p:cNvSpPr>
                <a:spLocks noChangeArrowheads="1"/>
              </p:cNvSpPr>
              <p:nvPr/>
            </p:nvSpPr>
            <p:spPr bwMode="auto">
              <a:xfrm>
                <a:off x="706438" y="2933700"/>
                <a:ext cx="696912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管理</a:t>
                </a:r>
              </a:p>
            </p:txBody>
          </p:sp>
          <p:sp>
            <p:nvSpPr>
              <p:cNvPr id="103" name="Rectangle 28"/>
              <p:cNvSpPr>
                <a:spLocks noChangeArrowheads="1"/>
              </p:cNvSpPr>
              <p:nvPr/>
            </p:nvSpPr>
            <p:spPr bwMode="auto">
              <a:xfrm>
                <a:off x="7956550" y="2924175"/>
                <a:ext cx="819150" cy="20891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IT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服务资源化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endParaRPr lang="zh-CN" altLang="en-US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面向战略的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IT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系统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endParaRPr lang="zh-CN" altLang="en-US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IT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基础透明化</a:t>
                </a:r>
              </a:p>
            </p:txBody>
          </p:sp>
          <p:sp>
            <p:nvSpPr>
              <p:cNvPr id="104" name="Rectangle 29"/>
              <p:cNvSpPr>
                <a:spLocks noChangeArrowheads="1"/>
              </p:cNvSpPr>
              <p:nvPr/>
            </p:nvSpPr>
            <p:spPr bwMode="auto">
              <a:xfrm>
                <a:off x="7950200" y="1473200"/>
                <a:ext cx="819150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5</a:t>
                </a:r>
              </a:p>
            </p:txBody>
          </p:sp>
          <p:sp>
            <p:nvSpPr>
              <p:cNvPr id="105" name="Rectangle 30"/>
              <p:cNvSpPr>
                <a:spLocks noChangeArrowheads="1"/>
              </p:cNvSpPr>
              <p:nvPr/>
            </p:nvSpPr>
            <p:spPr bwMode="auto">
              <a:xfrm>
                <a:off x="3702050" y="5640388"/>
                <a:ext cx="1374775" cy="3603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全局安全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深度安全</a:t>
                </a:r>
              </a:p>
            </p:txBody>
          </p:sp>
          <p:sp>
            <p:nvSpPr>
              <p:cNvPr id="106" name="Rectangle 31"/>
              <p:cNvSpPr>
                <a:spLocks noChangeArrowheads="1"/>
              </p:cNvSpPr>
              <p:nvPr/>
            </p:nvSpPr>
            <p:spPr bwMode="auto">
              <a:xfrm>
                <a:off x="3708400" y="5060950"/>
                <a:ext cx="1374775" cy="600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网络虚拟化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/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网络优化</a:t>
                </a:r>
              </a:p>
            </p:txBody>
          </p:sp>
          <p:sp>
            <p:nvSpPr>
              <p:cNvPr id="107" name="Rectangle 32"/>
              <p:cNvSpPr>
                <a:spLocks noChangeArrowheads="1"/>
              </p:cNvSpPr>
              <p:nvPr/>
            </p:nvSpPr>
            <p:spPr bwMode="auto">
              <a:xfrm>
                <a:off x="4140200" y="4581525"/>
                <a:ext cx="576263" cy="2936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B/S</a:t>
                </a:r>
              </a:p>
            </p:txBody>
          </p:sp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3773488" y="4033838"/>
                <a:ext cx="1374775" cy="3317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FCSAN/NAS</a:t>
                </a:r>
              </a:p>
            </p:txBody>
          </p:sp>
          <p:sp>
            <p:nvSpPr>
              <p:cNvPr id="109" name="Rectangle 34"/>
              <p:cNvSpPr>
                <a:spLocks noChangeArrowheads="1"/>
              </p:cNvSpPr>
              <p:nvPr/>
            </p:nvSpPr>
            <p:spPr bwMode="auto">
              <a:xfrm>
                <a:off x="3851275" y="2293938"/>
                <a:ext cx="1368425" cy="495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ERP/CRM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PMS/PLM</a:t>
                </a:r>
              </a:p>
            </p:txBody>
          </p:sp>
          <p:sp>
            <p:nvSpPr>
              <p:cNvPr id="110" name="Rectangle 35"/>
              <p:cNvSpPr>
                <a:spLocks noChangeArrowheads="1"/>
              </p:cNvSpPr>
              <p:nvPr/>
            </p:nvSpPr>
            <p:spPr bwMode="auto">
              <a:xfrm>
                <a:off x="3708400" y="1473200"/>
                <a:ext cx="2163763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111" name="Rectangle 36"/>
              <p:cNvSpPr>
                <a:spLocks noChangeArrowheads="1"/>
              </p:cNvSpPr>
              <p:nvPr/>
            </p:nvSpPr>
            <p:spPr bwMode="auto">
              <a:xfrm>
                <a:off x="2484438" y="5661025"/>
                <a:ext cx="1079500" cy="3603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局部</a:t>
                </a:r>
                <a:r>
                  <a:rPr lang="zh-CN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安全</a:t>
                </a:r>
                <a:endParaRPr lang="zh-CN" altLang="en-US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Rectangle 37"/>
              <p:cNvSpPr>
                <a:spLocks noChangeArrowheads="1"/>
              </p:cNvSpPr>
              <p:nvPr/>
            </p:nvSpPr>
            <p:spPr bwMode="auto">
              <a:xfrm>
                <a:off x="1404938" y="5689600"/>
                <a:ext cx="1036637" cy="3603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单机安全</a:t>
                </a:r>
              </a:p>
            </p:txBody>
          </p:sp>
          <p:sp>
            <p:nvSpPr>
              <p:cNvPr id="113" name="Rectangle 38"/>
              <p:cNvSpPr>
                <a:spLocks noChangeArrowheads="1"/>
              </p:cNvSpPr>
              <p:nvPr/>
            </p:nvSpPr>
            <p:spPr bwMode="auto">
              <a:xfrm>
                <a:off x="782638" y="5708650"/>
                <a:ext cx="582612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安全</a:t>
                </a:r>
              </a:p>
            </p:txBody>
          </p:sp>
          <p:sp>
            <p:nvSpPr>
              <p:cNvPr id="114" name="Rectangle 39"/>
              <p:cNvSpPr>
                <a:spLocks noChangeArrowheads="1"/>
              </p:cNvSpPr>
              <p:nvPr/>
            </p:nvSpPr>
            <p:spPr bwMode="auto">
              <a:xfrm>
                <a:off x="2413000" y="4473575"/>
                <a:ext cx="1323975" cy="5095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分散计算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C/S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模式</a:t>
                </a:r>
              </a:p>
            </p:txBody>
          </p:sp>
          <p:sp>
            <p:nvSpPr>
              <p:cNvPr id="115" name="Rectangle 40"/>
              <p:cNvSpPr>
                <a:spLocks noChangeArrowheads="1"/>
              </p:cNvSpPr>
              <p:nvPr/>
            </p:nvSpPr>
            <p:spPr bwMode="auto">
              <a:xfrm>
                <a:off x="1362075" y="4502150"/>
                <a:ext cx="1036638" cy="5095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PC</a:t>
                </a:r>
              </a:p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单机模式</a:t>
                </a:r>
              </a:p>
            </p:txBody>
          </p:sp>
          <p:sp>
            <p:nvSpPr>
              <p:cNvPr id="116" name="Rectangle 41"/>
              <p:cNvSpPr>
                <a:spLocks noChangeArrowheads="1"/>
              </p:cNvSpPr>
              <p:nvPr/>
            </p:nvSpPr>
            <p:spPr bwMode="auto">
              <a:xfrm>
                <a:off x="793750" y="4594225"/>
                <a:ext cx="552450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计算</a:t>
                </a:r>
              </a:p>
            </p:txBody>
          </p:sp>
          <p:sp>
            <p:nvSpPr>
              <p:cNvPr id="117" name="Rectangle 42"/>
              <p:cNvSpPr>
                <a:spLocks noChangeArrowheads="1"/>
              </p:cNvSpPr>
              <p:nvPr/>
            </p:nvSpPr>
            <p:spPr bwMode="auto">
              <a:xfrm>
                <a:off x="2413000" y="4983163"/>
                <a:ext cx="1323975" cy="600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局域网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/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广域网</a:t>
                </a: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/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拨号接入</a:t>
                </a:r>
              </a:p>
            </p:txBody>
          </p:sp>
          <p:sp>
            <p:nvSpPr>
              <p:cNvPr id="118" name="Rectangle 43"/>
              <p:cNvSpPr>
                <a:spLocks noChangeArrowheads="1"/>
              </p:cNvSpPr>
              <p:nvPr/>
            </p:nvSpPr>
            <p:spPr bwMode="auto">
              <a:xfrm>
                <a:off x="1362075" y="5157788"/>
                <a:ext cx="1036638" cy="287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无</a:t>
                </a:r>
              </a:p>
            </p:txBody>
          </p:sp>
          <p:sp>
            <p:nvSpPr>
              <p:cNvPr id="119" name="Rectangle 44"/>
              <p:cNvSpPr>
                <a:spLocks noChangeArrowheads="1"/>
              </p:cNvSpPr>
              <p:nvPr/>
            </p:nvSpPr>
            <p:spPr bwMode="auto">
              <a:xfrm>
                <a:off x="755650" y="5157788"/>
                <a:ext cx="625475" cy="287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网络</a:t>
                </a:r>
              </a:p>
            </p:txBody>
          </p:sp>
          <p:sp>
            <p:nvSpPr>
              <p:cNvPr id="120" name="Rectangle 45"/>
              <p:cNvSpPr>
                <a:spLocks noChangeArrowheads="1"/>
              </p:cNvSpPr>
              <p:nvPr/>
            </p:nvSpPr>
            <p:spPr bwMode="auto">
              <a:xfrm>
                <a:off x="2413000" y="3835400"/>
                <a:ext cx="1323975" cy="7286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DAS/</a:t>
                </a: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服务器内部硬盘</a:t>
                </a:r>
                <a:endParaRPr lang="zh-SG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Rectangle 46"/>
              <p:cNvSpPr>
                <a:spLocks noChangeArrowheads="1"/>
              </p:cNvSpPr>
              <p:nvPr/>
            </p:nvSpPr>
            <p:spPr bwMode="auto">
              <a:xfrm>
                <a:off x="1447800" y="4024313"/>
                <a:ext cx="1036638" cy="2603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SG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PC</a:t>
                </a:r>
                <a:r>
                  <a:rPr lang="zh-SG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硬盘</a:t>
                </a:r>
                <a:endParaRPr lang="zh-SG" altLang="zh-CN" sz="1200" b="1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Rectangle 47"/>
              <p:cNvSpPr>
                <a:spLocks noChangeArrowheads="1"/>
              </p:cNvSpPr>
              <p:nvPr/>
            </p:nvSpPr>
            <p:spPr bwMode="auto">
              <a:xfrm>
                <a:off x="714375" y="4024313"/>
                <a:ext cx="663575" cy="331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存储</a:t>
                </a:r>
              </a:p>
            </p:txBody>
          </p:sp>
          <p:sp>
            <p:nvSpPr>
              <p:cNvPr id="123" name="Rectangle 48"/>
              <p:cNvSpPr>
                <a:spLocks noChangeArrowheads="1"/>
              </p:cNvSpPr>
              <p:nvPr/>
            </p:nvSpPr>
            <p:spPr bwMode="auto">
              <a:xfrm>
                <a:off x="2413000" y="2293938"/>
                <a:ext cx="1323975" cy="495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MRP</a:t>
                </a: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MRPⅡ</a:t>
                </a:r>
              </a:p>
            </p:txBody>
          </p:sp>
          <p:sp>
            <p:nvSpPr>
              <p:cNvPr id="124" name="Rectangle 49"/>
              <p:cNvSpPr>
                <a:spLocks noChangeArrowheads="1"/>
              </p:cNvSpPr>
              <p:nvPr/>
            </p:nvSpPr>
            <p:spPr bwMode="auto">
              <a:xfrm>
                <a:off x="1331913" y="2420938"/>
                <a:ext cx="1152525" cy="495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单业务应用</a:t>
                </a:r>
              </a:p>
            </p:txBody>
          </p:sp>
          <p:sp>
            <p:nvSpPr>
              <p:cNvPr id="125" name="Rectangle 50"/>
              <p:cNvSpPr>
                <a:spLocks noChangeArrowheads="1"/>
              </p:cNvSpPr>
              <p:nvPr/>
            </p:nvSpPr>
            <p:spPr bwMode="auto">
              <a:xfrm>
                <a:off x="755650" y="2413000"/>
                <a:ext cx="625475" cy="198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应用</a:t>
                </a:r>
              </a:p>
            </p:txBody>
          </p:sp>
          <p:sp>
            <p:nvSpPr>
              <p:cNvPr id="126" name="Rectangle 51"/>
              <p:cNvSpPr>
                <a:spLocks noChangeArrowheads="1"/>
              </p:cNvSpPr>
              <p:nvPr/>
            </p:nvSpPr>
            <p:spPr bwMode="auto">
              <a:xfrm>
                <a:off x="2386013" y="1473200"/>
                <a:ext cx="1323975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>
                <a:off x="1374775" y="1473200"/>
                <a:ext cx="1036638" cy="300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1200" b="1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28" name="Rectangle 53"/>
              <p:cNvSpPr>
                <a:spLocks noChangeArrowheads="1"/>
              </p:cNvSpPr>
              <p:nvPr/>
            </p:nvSpPr>
            <p:spPr bwMode="auto">
              <a:xfrm>
                <a:off x="646113" y="1462088"/>
                <a:ext cx="808037" cy="300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zh-CN" altLang="en-US" sz="1200" b="1" dirty="0">
                    <a:solidFill>
                      <a:srgbClr val="CC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等级</a:t>
                </a:r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692150" y="1817551"/>
                <a:ext cx="80660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706438" y="2789238"/>
                <a:ext cx="48021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706438" y="4473575"/>
                <a:ext cx="4441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58"/>
              <p:cNvSpPr>
                <a:spLocks noChangeShapeType="1"/>
              </p:cNvSpPr>
              <p:nvPr/>
            </p:nvSpPr>
            <p:spPr bwMode="auto">
              <a:xfrm>
                <a:off x="706438" y="5583238"/>
                <a:ext cx="4441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Line 64"/>
              <p:cNvSpPr>
                <a:spLocks noChangeShapeType="1"/>
              </p:cNvSpPr>
              <p:nvPr/>
            </p:nvSpPr>
            <p:spPr bwMode="auto">
              <a:xfrm>
                <a:off x="706438" y="4983163"/>
                <a:ext cx="4441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Line 65"/>
              <p:cNvSpPr>
                <a:spLocks noChangeShapeType="1"/>
              </p:cNvSpPr>
              <p:nvPr/>
            </p:nvSpPr>
            <p:spPr bwMode="auto">
              <a:xfrm>
                <a:off x="706438" y="3290888"/>
                <a:ext cx="48021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Line 66"/>
              <p:cNvSpPr>
                <a:spLocks noChangeShapeType="1"/>
              </p:cNvSpPr>
              <p:nvPr/>
            </p:nvSpPr>
            <p:spPr bwMode="auto">
              <a:xfrm>
                <a:off x="706438" y="3860800"/>
                <a:ext cx="4441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Line 68"/>
              <p:cNvSpPr>
                <a:spLocks noChangeShapeType="1"/>
              </p:cNvSpPr>
              <p:nvPr/>
            </p:nvSpPr>
            <p:spPr bwMode="auto">
              <a:xfrm>
                <a:off x="5940425" y="2789238"/>
                <a:ext cx="20780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Line 69"/>
              <p:cNvSpPr>
                <a:spLocks noChangeShapeType="1"/>
              </p:cNvSpPr>
              <p:nvPr/>
            </p:nvSpPr>
            <p:spPr bwMode="auto">
              <a:xfrm>
                <a:off x="5940425" y="3290888"/>
                <a:ext cx="20780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Line 71"/>
              <p:cNvSpPr>
                <a:spLocks noChangeShapeType="1"/>
              </p:cNvSpPr>
              <p:nvPr/>
            </p:nvSpPr>
            <p:spPr bwMode="auto">
              <a:xfrm>
                <a:off x="6300788" y="3860800"/>
                <a:ext cx="1684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72"/>
              <p:cNvSpPr>
                <a:spLocks noChangeShapeType="1"/>
              </p:cNvSpPr>
              <p:nvPr/>
            </p:nvSpPr>
            <p:spPr bwMode="auto">
              <a:xfrm>
                <a:off x="6300788" y="4473575"/>
                <a:ext cx="1684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73"/>
              <p:cNvSpPr>
                <a:spLocks noChangeShapeType="1"/>
              </p:cNvSpPr>
              <p:nvPr/>
            </p:nvSpPr>
            <p:spPr bwMode="auto">
              <a:xfrm>
                <a:off x="6300788" y="4983163"/>
                <a:ext cx="16843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75"/>
              <p:cNvSpPr>
                <a:spLocks noChangeShapeType="1"/>
              </p:cNvSpPr>
              <p:nvPr/>
            </p:nvSpPr>
            <p:spPr bwMode="auto">
              <a:xfrm>
                <a:off x="5940425" y="1412875"/>
                <a:ext cx="0" cy="4738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77"/>
              <p:cNvSpPr>
                <a:spLocks noChangeShapeType="1"/>
              </p:cNvSpPr>
              <p:nvPr/>
            </p:nvSpPr>
            <p:spPr bwMode="auto">
              <a:xfrm>
                <a:off x="706438" y="2293938"/>
                <a:ext cx="8042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Line 61"/>
              <p:cNvSpPr>
                <a:spLocks noChangeShapeType="1"/>
              </p:cNvSpPr>
              <p:nvPr/>
            </p:nvSpPr>
            <p:spPr bwMode="auto">
              <a:xfrm>
                <a:off x="1403350" y="1412875"/>
                <a:ext cx="0" cy="4738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Line 62"/>
              <p:cNvSpPr>
                <a:spLocks noChangeShapeType="1"/>
              </p:cNvSpPr>
              <p:nvPr/>
            </p:nvSpPr>
            <p:spPr bwMode="auto">
              <a:xfrm>
                <a:off x="2411413" y="1412875"/>
                <a:ext cx="0" cy="4738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Line 67"/>
              <p:cNvSpPr>
                <a:spLocks noChangeShapeType="1"/>
              </p:cNvSpPr>
              <p:nvPr/>
            </p:nvSpPr>
            <p:spPr bwMode="auto">
              <a:xfrm>
                <a:off x="5148263" y="3290888"/>
                <a:ext cx="0" cy="28749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Line 70"/>
              <p:cNvSpPr>
                <a:spLocks noChangeShapeType="1"/>
              </p:cNvSpPr>
              <p:nvPr/>
            </p:nvSpPr>
            <p:spPr bwMode="auto">
              <a:xfrm>
                <a:off x="6300788" y="3290888"/>
                <a:ext cx="0" cy="2860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Line 74"/>
              <p:cNvSpPr>
                <a:spLocks noChangeShapeType="1"/>
              </p:cNvSpPr>
              <p:nvPr/>
            </p:nvSpPr>
            <p:spPr bwMode="auto">
              <a:xfrm>
                <a:off x="8027988" y="1412875"/>
                <a:ext cx="0" cy="4738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Line 76"/>
              <p:cNvSpPr>
                <a:spLocks noChangeShapeType="1"/>
              </p:cNvSpPr>
              <p:nvPr/>
            </p:nvSpPr>
            <p:spPr bwMode="auto">
              <a:xfrm>
                <a:off x="3686175" y="1412875"/>
                <a:ext cx="0" cy="4738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Line 78"/>
              <p:cNvSpPr>
                <a:spLocks noChangeShapeType="1"/>
              </p:cNvSpPr>
              <p:nvPr/>
            </p:nvSpPr>
            <p:spPr bwMode="auto">
              <a:xfrm>
                <a:off x="5508625" y="2293938"/>
                <a:ext cx="0" cy="3857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Text Box 110"/>
              <p:cNvSpPr txBox="1">
                <a:spLocks noChangeArrowheads="1"/>
              </p:cNvSpPr>
              <p:nvPr/>
            </p:nvSpPr>
            <p:spPr bwMode="auto">
              <a:xfrm>
                <a:off x="5513388" y="3343275"/>
                <a:ext cx="354012" cy="13096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1200" b="1" dirty="0"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统一安全策略</a:t>
                </a:r>
              </a:p>
            </p:txBody>
          </p:sp>
        </p:grpSp>
        <p:sp>
          <p:nvSpPr>
            <p:cNvPr id="157" name="圆角矩形 156"/>
            <p:cNvSpPr/>
            <p:nvPr/>
          </p:nvSpPr>
          <p:spPr>
            <a:xfrm>
              <a:off x="502332" y="860214"/>
              <a:ext cx="8095482" cy="3876719"/>
            </a:xfrm>
            <a:prstGeom prst="roundRect">
              <a:avLst>
                <a:gd name="adj" fmla="val 386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五角星 157"/>
            <p:cNvSpPr/>
            <p:nvPr/>
          </p:nvSpPr>
          <p:spPr>
            <a:xfrm>
              <a:off x="6904044" y="897791"/>
              <a:ext cx="216000" cy="2160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3"/>
          <p:cNvGrpSpPr/>
          <p:nvPr/>
        </p:nvGrpSpPr>
        <p:grpSpPr>
          <a:xfrm flipH="1">
            <a:off x="4374240" y="1754714"/>
            <a:ext cx="4769760" cy="2161252"/>
            <a:chOff x="3516792" y="1496861"/>
            <a:chExt cx="4575022" cy="1620939"/>
          </a:xfrm>
        </p:grpSpPr>
        <p:pic>
          <p:nvPicPr>
            <p:cNvPr id="264" name="Picture 3" descr="C:\Program Files\Microsoft Resource DVD Artwork\DVD_ART\Artwork_Imagery\Shapes and Graphics\Internet Cloud\cloud 1.png"/>
            <p:cNvPicPr>
              <a:picLocks noChangeAspect="1" noChangeArrowheads="1"/>
            </p:cNvPicPr>
            <p:nvPr/>
          </p:nvPicPr>
          <p:blipFill>
            <a:blip r:embed="rId2">
              <a:lum bright="-40000" contrast="40000"/>
              <a:grayscl/>
            </a:blip>
            <a:srcRect/>
            <a:stretch>
              <a:fillRect/>
            </a:stretch>
          </p:blipFill>
          <p:spPr bwMode="auto">
            <a:xfrm>
              <a:off x="3516792" y="1496861"/>
              <a:ext cx="4108800" cy="1249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</p:pic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52194" y="1768745"/>
              <a:ext cx="2674491" cy="74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组合 259"/>
            <p:cNvGrpSpPr/>
            <p:nvPr/>
          </p:nvGrpSpPr>
          <p:grpSpPr>
            <a:xfrm>
              <a:off x="4176369" y="2133347"/>
              <a:ext cx="3915445" cy="984453"/>
              <a:chOff x="4176369" y="2338192"/>
              <a:chExt cx="3915445" cy="681702"/>
            </a:xfrm>
          </p:grpSpPr>
          <p:sp>
            <p:nvSpPr>
              <p:cNvPr id="255" name="任意多边形 254"/>
              <p:cNvSpPr/>
              <p:nvPr/>
            </p:nvSpPr>
            <p:spPr>
              <a:xfrm>
                <a:off x="4176371" y="2342366"/>
                <a:ext cx="1547727" cy="626302"/>
              </a:xfrm>
              <a:custGeom>
                <a:avLst/>
                <a:gdLst>
                  <a:gd name="connsiteX0" fmla="*/ 0 w 1002083"/>
                  <a:gd name="connsiteY0" fmla="*/ 588723 h 588723"/>
                  <a:gd name="connsiteX1" fmla="*/ 626302 w 1002083"/>
                  <a:gd name="connsiteY1" fmla="*/ 12526 h 588723"/>
                  <a:gd name="connsiteX2" fmla="*/ 1002083 w 1002083"/>
                  <a:gd name="connsiteY2" fmla="*/ 513567 h 588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2083" h="588723">
                    <a:moveTo>
                      <a:pt x="0" y="588723"/>
                    </a:moveTo>
                    <a:cubicBezTo>
                      <a:pt x="229644" y="306887"/>
                      <a:pt x="459288" y="25052"/>
                      <a:pt x="626302" y="12526"/>
                    </a:cubicBezTo>
                    <a:cubicBezTo>
                      <a:pt x="793316" y="0"/>
                      <a:pt x="897699" y="256783"/>
                      <a:pt x="1002083" y="513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任意多边形 255"/>
              <p:cNvSpPr/>
              <p:nvPr/>
            </p:nvSpPr>
            <p:spPr>
              <a:xfrm>
                <a:off x="4176370" y="2344453"/>
                <a:ext cx="2603556" cy="669980"/>
              </a:xfrm>
              <a:custGeom>
                <a:avLst/>
                <a:gdLst>
                  <a:gd name="connsiteX0" fmla="*/ 0 w 2279737"/>
                  <a:gd name="connsiteY0" fmla="*/ 511479 h 574109"/>
                  <a:gd name="connsiteX1" fmla="*/ 814192 w 2279737"/>
                  <a:gd name="connsiteY1" fmla="*/ 10438 h 574109"/>
                  <a:gd name="connsiteX2" fmla="*/ 2279737 w 2279737"/>
                  <a:gd name="connsiteY2" fmla="*/ 574109 h 57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9737" h="574109">
                    <a:moveTo>
                      <a:pt x="0" y="511479"/>
                    </a:moveTo>
                    <a:cubicBezTo>
                      <a:pt x="217118" y="255739"/>
                      <a:pt x="434236" y="0"/>
                      <a:pt x="814192" y="10438"/>
                    </a:cubicBezTo>
                    <a:cubicBezTo>
                      <a:pt x="1194148" y="20876"/>
                      <a:pt x="1736942" y="297492"/>
                      <a:pt x="2279737" y="5741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任意多边形 256"/>
              <p:cNvSpPr/>
              <p:nvPr/>
            </p:nvSpPr>
            <p:spPr>
              <a:xfrm>
                <a:off x="4176369" y="2338192"/>
                <a:ext cx="3915445" cy="630476"/>
              </a:xfrm>
              <a:custGeom>
                <a:avLst/>
                <a:gdLst>
                  <a:gd name="connsiteX0" fmla="*/ 0 w 3757809"/>
                  <a:gd name="connsiteY0" fmla="*/ 530268 h 630476"/>
                  <a:gd name="connsiteX1" fmla="*/ 977031 w 3757809"/>
                  <a:gd name="connsiteY1" fmla="*/ 16701 h 630476"/>
                  <a:gd name="connsiteX2" fmla="*/ 3757809 w 3757809"/>
                  <a:gd name="connsiteY2" fmla="*/ 630476 h 63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7809" h="630476">
                    <a:moveTo>
                      <a:pt x="0" y="530268"/>
                    </a:moveTo>
                    <a:cubicBezTo>
                      <a:pt x="175365" y="265134"/>
                      <a:pt x="350730" y="0"/>
                      <a:pt x="977031" y="16701"/>
                    </a:cubicBezTo>
                    <a:cubicBezTo>
                      <a:pt x="1603332" y="33402"/>
                      <a:pt x="2680570" y="331939"/>
                      <a:pt x="3757809" y="630476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任意多边形 258"/>
              <p:cNvSpPr/>
              <p:nvPr/>
            </p:nvSpPr>
            <p:spPr>
              <a:xfrm>
                <a:off x="5227530" y="2359066"/>
                <a:ext cx="1775161" cy="660828"/>
              </a:xfrm>
              <a:custGeom>
                <a:avLst/>
                <a:gdLst>
                  <a:gd name="connsiteX0" fmla="*/ 271397 w 1824624"/>
                  <a:gd name="connsiteY0" fmla="*/ 559496 h 559496"/>
                  <a:gd name="connsiteX1" fmla="*/ 258871 w 1824624"/>
                  <a:gd name="connsiteY1" fmla="*/ 8351 h 559496"/>
                  <a:gd name="connsiteX2" fmla="*/ 1824624 w 1824624"/>
                  <a:gd name="connsiteY2" fmla="*/ 509392 h 55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4624" h="559496">
                    <a:moveTo>
                      <a:pt x="271397" y="559496"/>
                    </a:moveTo>
                    <a:cubicBezTo>
                      <a:pt x="135698" y="288099"/>
                      <a:pt x="0" y="16702"/>
                      <a:pt x="258871" y="8351"/>
                    </a:cubicBezTo>
                    <a:cubicBezTo>
                      <a:pt x="517742" y="0"/>
                      <a:pt x="1171183" y="254696"/>
                      <a:pt x="1824624" y="50939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5036697" y="1702343"/>
              <a:ext cx="1222375" cy="585787"/>
              <a:chOff x="4431" y="1192"/>
              <a:chExt cx="921" cy="494"/>
            </a:xfrm>
          </p:grpSpPr>
          <p:grpSp>
            <p:nvGrpSpPr>
              <p:cNvPr id="36" name="Group 15"/>
              <p:cNvGrpSpPr>
                <a:grpSpLocks/>
              </p:cNvGrpSpPr>
              <p:nvPr/>
            </p:nvGrpSpPr>
            <p:grpSpPr bwMode="auto">
              <a:xfrm>
                <a:off x="4425" y="1193"/>
                <a:ext cx="288" cy="241"/>
                <a:chOff x="7129221" y="1556953"/>
                <a:chExt cx="1592144" cy="1398834"/>
              </a:xfrm>
            </p:grpSpPr>
            <p:pic>
              <p:nvPicPr>
                <p:cNvPr id="297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8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9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0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1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7" name="Group 15"/>
              <p:cNvGrpSpPr>
                <a:grpSpLocks/>
              </p:cNvGrpSpPr>
              <p:nvPr/>
            </p:nvGrpSpPr>
            <p:grpSpPr bwMode="auto">
              <a:xfrm>
                <a:off x="4425" y="1447"/>
                <a:ext cx="288" cy="241"/>
                <a:chOff x="7129221" y="1556953"/>
                <a:chExt cx="1592144" cy="1398834"/>
              </a:xfrm>
            </p:grpSpPr>
            <p:pic>
              <p:nvPicPr>
                <p:cNvPr id="292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3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4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5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6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8" name="Group 15"/>
              <p:cNvGrpSpPr>
                <a:grpSpLocks/>
              </p:cNvGrpSpPr>
              <p:nvPr/>
            </p:nvGrpSpPr>
            <p:grpSpPr bwMode="auto">
              <a:xfrm>
                <a:off x="4766" y="1193"/>
                <a:ext cx="291" cy="241"/>
                <a:chOff x="7129221" y="1556953"/>
                <a:chExt cx="1592144" cy="1398834"/>
              </a:xfrm>
            </p:grpSpPr>
            <p:pic>
              <p:nvPicPr>
                <p:cNvPr id="287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8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9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0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91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9" name="Group 15"/>
              <p:cNvGrpSpPr>
                <a:grpSpLocks/>
              </p:cNvGrpSpPr>
              <p:nvPr/>
            </p:nvGrpSpPr>
            <p:grpSpPr bwMode="auto">
              <a:xfrm>
                <a:off x="4766" y="1447"/>
                <a:ext cx="291" cy="241"/>
                <a:chOff x="7129221" y="1556953"/>
                <a:chExt cx="1592144" cy="1398834"/>
              </a:xfrm>
            </p:grpSpPr>
            <p:pic>
              <p:nvPicPr>
                <p:cNvPr id="282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3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4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5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6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0" name="Group 15"/>
              <p:cNvGrpSpPr>
                <a:grpSpLocks/>
              </p:cNvGrpSpPr>
              <p:nvPr/>
            </p:nvGrpSpPr>
            <p:grpSpPr bwMode="auto">
              <a:xfrm>
                <a:off x="5057" y="1193"/>
                <a:ext cx="288" cy="241"/>
                <a:chOff x="7129221" y="1556953"/>
                <a:chExt cx="1592144" cy="1398834"/>
              </a:xfrm>
            </p:grpSpPr>
            <p:pic>
              <p:nvPicPr>
                <p:cNvPr id="277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8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9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0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81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4" name="Group 15"/>
              <p:cNvGrpSpPr>
                <a:grpSpLocks/>
              </p:cNvGrpSpPr>
              <p:nvPr/>
            </p:nvGrpSpPr>
            <p:grpSpPr bwMode="auto">
              <a:xfrm>
                <a:off x="5057" y="1447"/>
                <a:ext cx="288" cy="241"/>
                <a:chOff x="7129221" y="1556953"/>
                <a:chExt cx="1592144" cy="1398834"/>
              </a:xfrm>
            </p:grpSpPr>
            <p:pic>
              <p:nvPicPr>
                <p:cNvPr id="272" name="Picture 16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129221" y="1753344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3" name="Picture 21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49266" y="1556953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4" name="Picture 22" descr="Server Virtual 2U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30034" y="1783195"/>
                  <a:ext cx="591331" cy="4480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5" name="Picture 23" descr="server.png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324402" y="2094486"/>
                  <a:ext cx="1083230" cy="861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6" name="Picture 24" descr="split white yellow arrow.png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80231" y="1934668"/>
                  <a:ext cx="696503" cy="488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83" name="任意多边形 82"/>
          <p:cNvSpPr/>
          <p:nvPr/>
        </p:nvSpPr>
        <p:spPr>
          <a:xfrm>
            <a:off x="8002047" y="3486088"/>
            <a:ext cx="1108553" cy="2143341"/>
          </a:xfrm>
          <a:custGeom>
            <a:avLst/>
            <a:gdLst>
              <a:gd name="connsiteX0" fmla="*/ 89770 w 1108553"/>
              <a:gd name="connsiteY0" fmla="*/ 624213 h 1607506"/>
              <a:gd name="connsiteX1" fmla="*/ 64718 w 1108553"/>
              <a:gd name="connsiteY1" fmla="*/ 248433 h 1607506"/>
              <a:gd name="connsiteX2" fmla="*/ 478076 w 1108553"/>
              <a:gd name="connsiteY2" fmla="*/ 35490 h 1607506"/>
              <a:gd name="connsiteX3" fmla="*/ 728597 w 1108553"/>
              <a:gd name="connsiteY3" fmla="*/ 461375 h 1607506"/>
              <a:gd name="connsiteX4" fmla="*/ 716071 w 1108553"/>
              <a:gd name="connsiteY4" fmla="*/ 762000 h 1607506"/>
              <a:gd name="connsiteX5" fmla="*/ 991644 w 1108553"/>
              <a:gd name="connsiteY5" fmla="*/ 787052 h 1607506"/>
              <a:gd name="connsiteX6" fmla="*/ 1016696 w 1108553"/>
              <a:gd name="connsiteY6" fmla="*/ 974942 h 1607506"/>
              <a:gd name="connsiteX7" fmla="*/ 1079326 w 1108553"/>
              <a:gd name="connsiteY7" fmla="*/ 1050098 h 1607506"/>
              <a:gd name="connsiteX8" fmla="*/ 841331 w 1108553"/>
              <a:gd name="connsiteY8" fmla="*/ 1488509 h 1607506"/>
              <a:gd name="connsiteX9" fmla="*/ 302712 w 1108553"/>
              <a:gd name="connsiteY9" fmla="*/ 1576191 h 1607506"/>
              <a:gd name="connsiteX10" fmla="*/ 27139 w 1108553"/>
              <a:gd name="connsiteY10" fmla="*/ 1300619 h 1607506"/>
              <a:gd name="connsiteX11" fmla="*/ 152400 w 1108553"/>
              <a:gd name="connsiteY11" fmla="*/ 962416 h 1607506"/>
              <a:gd name="connsiteX12" fmla="*/ 89770 w 1108553"/>
              <a:gd name="connsiteY12" fmla="*/ 624213 h 160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08553" h="1607506">
                <a:moveTo>
                  <a:pt x="89770" y="624213"/>
                </a:moveTo>
                <a:cubicBezTo>
                  <a:pt x="75156" y="505216"/>
                  <a:pt x="0" y="346554"/>
                  <a:pt x="64718" y="248433"/>
                </a:cubicBezTo>
                <a:cubicBezTo>
                  <a:pt x="129436" y="150312"/>
                  <a:pt x="367430" y="0"/>
                  <a:pt x="478076" y="35490"/>
                </a:cubicBezTo>
                <a:cubicBezTo>
                  <a:pt x="588722" y="70980"/>
                  <a:pt x="688931" y="340290"/>
                  <a:pt x="728597" y="461375"/>
                </a:cubicBezTo>
                <a:cubicBezTo>
                  <a:pt x="768263" y="582460"/>
                  <a:pt x="672230" y="707721"/>
                  <a:pt x="716071" y="762000"/>
                </a:cubicBezTo>
                <a:cubicBezTo>
                  <a:pt x="759912" y="816280"/>
                  <a:pt x="941540" y="751562"/>
                  <a:pt x="991644" y="787052"/>
                </a:cubicBezTo>
                <a:cubicBezTo>
                  <a:pt x="1041748" y="822542"/>
                  <a:pt x="1002082" y="931101"/>
                  <a:pt x="1016696" y="974942"/>
                </a:cubicBezTo>
                <a:cubicBezTo>
                  <a:pt x="1031310" y="1018783"/>
                  <a:pt x="1108553" y="964504"/>
                  <a:pt x="1079326" y="1050098"/>
                </a:cubicBezTo>
                <a:cubicBezTo>
                  <a:pt x="1050099" y="1135692"/>
                  <a:pt x="970767" y="1400827"/>
                  <a:pt x="841331" y="1488509"/>
                </a:cubicBezTo>
                <a:cubicBezTo>
                  <a:pt x="711895" y="1576191"/>
                  <a:pt x="438411" y="1607506"/>
                  <a:pt x="302712" y="1576191"/>
                </a:cubicBezTo>
                <a:cubicBezTo>
                  <a:pt x="167013" y="1544876"/>
                  <a:pt x="52191" y="1402915"/>
                  <a:pt x="27139" y="1300619"/>
                </a:cubicBezTo>
                <a:cubicBezTo>
                  <a:pt x="2087" y="1198323"/>
                  <a:pt x="141962" y="1070975"/>
                  <a:pt x="152400" y="962416"/>
                </a:cubicBezTo>
                <a:cubicBezTo>
                  <a:pt x="162838" y="853857"/>
                  <a:pt x="104384" y="743210"/>
                  <a:pt x="89770" y="62421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6" name="任意多边形 75"/>
          <p:cNvSpPr/>
          <p:nvPr/>
        </p:nvSpPr>
        <p:spPr>
          <a:xfrm>
            <a:off x="6545268" y="3510590"/>
            <a:ext cx="1237988" cy="2480153"/>
          </a:xfrm>
          <a:custGeom>
            <a:avLst/>
            <a:gdLst>
              <a:gd name="connsiteX0" fmla="*/ 137786 w 1237988"/>
              <a:gd name="connsiteY0" fmla="*/ 613775 h 1860115"/>
              <a:gd name="connsiteX1" fmla="*/ 187890 w 1237988"/>
              <a:gd name="connsiteY1" fmla="*/ 263046 h 1860115"/>
              <a:gd name="connsiteX2" fmla="*/ 400833 w 1237988"/>
              <a:gd name="connsiteY2" fmla="*/ 25052 h 1860115"/>
              <a:gd name="connsiteX3" fmla="*/ 826718 w 1237988"/>
              <a:gd name="connsiteY3" fmla="*/ 112734 h 1860115"/>
              <a:gd name="connsiteX4" fmla="*/ 814191 w 1237988"/>
              <a:gd name="connsiteY4" fmla="*/ 588723 h 1860115"/>
              <a:gd name="connsiteX5" fmla="*/ 1177446 w 1237988"/>
              <a:gd name="connsiteY5" fmla="*/ 801665 h 1860115"/>
              <a:gd name="connsiteX6" fmla="*/ 1177446 w 1237988"/>
              <a:gd name="connsiteY6" fmla="*/ 1252602 h 1860115"/>
              <a:gd name="connsiteX7" fmla="*/ 964504 w 1237988"/>
              <a:gd name="connsiteY7" fmla="*/ 1427967 h 1860115"/>
              <a:gd name="connsiteX8" fmla="*/ 876822 w 1237988"/>
              <a:gd name="connsiteY8" fmla="*/ 1791222 h 1860115"/>
              <a:gd name="connsiteX9" fmla="*/ 400833 w 1237988"/>
              <a:gd name="connsiteY9" fmla="*/ 1816274 h 1860115"/>
              <a:gd name="connsiteX10" fmla="*/ 275572 w 1237988"/>
              <a:gd name="connsiteY10" fmla="*/ 1528175 h 1860115"/>
              <a:gd name="connsiteX11" fmla="*/ 62630 w 1237988"/>
              <a:gd name="connsiteY11" fmla="*/ 1390389 h 1860115"/>
              <a:gd name="connsiteX12" fmla="*/ 12526 w 1237988"/>
              <a:gd name="connsiteY12" fmla="*/ 939452 h 1860115"/>
              <a:gd name="connsiteX13" fmla="*/ 137786 w 1237988"/>
              <a:gd name="connsiteY13" fmla="*/ 613775 h 186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37988" h="1860115">
                <a:moveTo>
                  <a:pt x="137786" y="613775"/>
                </a:moveTo>
                <a:cubicBezTo>
                  <a:pt x="167013" y="501041"/>
                  <a:pt x="144049" y="361166"/>
                  <a:pt x="187890" y="263046"/>
                </a:cubicBezTo>
                <a:cubicBezTo>
                  <a:pt x="231731" y="164926"/>
                  <a:pt x="294362" y="50104"/>
                  <a:pt x="400833" y="25052"/>
                </a:cubicBezTo>
                <a:cubicBezTo>
                  <a:pt x="507304" y="0"/>
                  <a:pt x="757825" y="18789"/>
                  <a:pt x="826718" y="112734"/>
                </a:cubicBezTo>
                <a:cubicBezTo>
                  <a:pt x="895611" y="206679"/>
                  <a:pt x="755736" y="473901"/>
                  <a:pt x="814191" y="588723"/>
                </a:cubicBezTo>
                <a:cubicBezTo>
                  <a:pt x="872646" y="703545"/>
                  <a:pt x="1116904" y="691019"/>
                  <a:pt x="1177446" y="801665"/>
                </a:cubicBezTo>
                <a:cubicBezTo>
                  <a:pt x="1237988" y="912311"/>
                  <a:pt x="1212936" y="1148218"/>
                  <a:pt x="1177446" y="1252602"/>
                </a:cubicBezTo>
                <a:cubicBezTo>
                  <a:pt x="1141956" y="1356986"/>
                  <a:pt x="1014608" y="1338197"/>
                  <a:pt x="964504" y="1427967"/>
                </a:cubicBezTo>
                <a:cubicBezTo>
                  <a:pt x="914400" y="1517737"/>
                  <a:pt x="970767" y="1726504"/>
                  <a:pt x="876822" y="1791222"/>
                </a:cubicBezTo>
                <a:cubicBezTo>
                  <a:pt x="782877" y="1855940"/>
                  <a:pt x="501041" y="1860115"/>
                  <a:pt x="400833" y="1816274"/>
                </a:cubicBezTo>
                <a:cubicBezTo>
                  <a:pt x="300625" y="1772433"/>
                  <a:pt x="331939" y="1599156"/>
                  <a:pt x="275572" y="1528175"/>
                </a:cubicBezTo>
                <a:cubicBezTo>
                  <a:pt x="219205" y="1457194"/>
                  <a:pt x="106471" y="1488509"/>
                  <a:pt x="62630" y="1390389"/>
                </a:cubicBezTo>
                <a:cubicBezTo>
                  <a:pt x="18789" y="1292269"/>
                  <a:pt x="0" y="1073063"/>
                  <a:pt x="12526" y="939452"/>
                </a:cubicBezTo>
                <a:cubicBezTo>
                  <a:pt x="25052" y="805841"/>
                  <a:pt x="108559" y="726509"/>
                  <a:pt x="137786" y="61377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6" name="任意多边形 65"/>
          <p:cNvSpPr/>
          <p:nvPr/>
        </p:nvSpPr>
        <p:spPr>
          <a:xfrm>
            <a:off x="5110167" y="3524508"/>
            <a:ext cx="1273193" cy="1973545"/>
          </a:xfrm>
          <a:custGeom>
            <a:avLst/>
            <a:gdLst>
              <a:gd name="connsiteX0" fmla="*/ 319414 w 1478072"/>
              <a:gd name="connsiteY0" fmla="*/ 678493 h 1576192"/>
              <a:gd name="connsiteX1" fmla="*/ 457200 w 1478072"/>
              <a:gd name="connsiteY1" fmla="*/ 528181 h 1576192"/>
              <a:gd name="connsiteX2" fmla="*/ 482252 w 1478072"/>
              <a:gd name="connsiteY2" fmla="*/ 89770 h 1576192"/>
              <a:gd name="connsiteX3" fmla="*/ 1008346 w 1478072"/>
              <a:gd name="connsiteY3" fmla="*/ 77244 h 1576192"/>
              <a:gd name="connsiteX4" fmla="*/ 1083502 w 1478072"/>
              <a:gd name="connsiteY4" fmla="*/ 553233 h 1576192"/>
              <a:gd name="connsiteX5" fmla="*/ 1271392 w 1478072"/>
              <a:gd name="connsiteY5" fmla="*/ 778701 h 1576192"/>
              <a:gd name="connsiteX6" fmla="*/ 1446757 w 1478072"/>
              <a:gd name="connsiteY6" fmla="*/ 1229638 h 1576192"/>
              <a:gd name="connsiteX7" fmla="*/ 1083502 w 1478072"/>
              <a:gd name="connsiteY7" fmla="*/ 1492685 h 1576192"/>
              <a:gd name="connsiteX8" fmla="*/ 194154 w 1478072"/>
              <a:gd name="connsiteY8" fmla="*/ 1517737 h 1576192"/>
              <a:gd name="connsiteX9" fmla="*/ 6263 w 1478072"/>
              <a:gd name="connsiteY9" fmla="*/ 1141956 h 1576192"/>
              <a:gd name="connsiteX10" fmla="*/ 156576 w 1478072"/>
              <a:gd name="connsiteY10" fmla="*/ 803753 h 1576192"/>
              <a:gd name="connsiteX11" fmla="*/ 319414 w 1478072"/>
              <a:gd name="connsiteY11" fmla="*/ 678493 h 157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8072" h="1576192">
                <a:moveTo>
                  <a:pt x="319414" y="678493"/>
                </a:moveTo>
                <a:cubicBezTo>
                  <a:pt x="369518" y="632564"/>
                  <a:pt x="430060" y="626302"/>
                  <a:pt x="457200" y="528181"/>
                </a:cubicBezTo>
                <a:cubicBezTo>
                  <a:pt x="484340" y="430061"/>
                  <a:pt x="390394" y="164926"/>
                  <a:pt x="482252" y="89770"/>
                </a:cubicBezTo>
                <a:cubicBezTo>
                  <a:pt x="574110" y="14614"/>
                  <a:pt x="908138" y="0"/>
                  <a:pt x="1008346" y="77244"/>
                </a:cubicBezTo>
                <a:cubicBezTo>
                  <a:pt x="1108554" y="154488"/>
                  <a:pt x="1039661" y="436324"/>
                  <a:pt x="1083502" y="553233"/>
                </a:cubicBezTo>
                <a:cubicBezTo>
                  <a:pt x="1127343" y="670142"/>
                  <a:pt x="1210849" y="665967"/>
                  <a:pt x="1271392" y="778701"/>
                </a:cubicBezTo>
                <a:cubicBezTo>
                  <a:pt x="1331935" y="891435"/>
                  <a:pt x="1478072" y="1110641"/>
                  <a:pt x="1446757" y="1229638"/>
                </a:cubicBezTo>
                <a:cubicBezTo>
                  <a:pt x="1415442" y="1348635"/>
                  <a:pt x="1292269" y="1444669"/>
                  <a:pt x="1083502" y="1492685"/>
                </a:cubicBezTo>
                <a:cubicBezTo>
                  <a:pt x="874735" y="1540701"/>
                  <a:pt x="373694" y="1576192"/>
                  <a:pt x="194154" y="1517737"/>
                </a:cubicBezTo>
                <a:cubicBezTo>
                  <a:pt x="14614" y="1459282"/>
                  <a:pt x="12526" y="1260953"/>
                  <a:pt x="6263" y="1141956"/>
                </a:cubicBezTo>
                <a:cubicBezTo>
                  <a:pt x="0" y="1022959"/>
                  <a:pt x="104384" y="878909"/>
                  <a:pt x="156576" y="803753"/>
                </a:cubicBezTo>
                <a:cubicBezTo>
                  <a:pt x="208768" y="728597"/>
                  <a:pt x="269310" y="724422"/>
                  <a:pt x="319414" y="67849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任意多边形 58"/>
          <p:cNvSpPr/>
          <p:nvPr/>
        </p:nvSpPr>
        <p:spPr>
          <a:xfrm>
            <a:off x="3816870" y="3532856"/>
            <a:ext cx="1255716" cy="2001381"/>
          </a:xfrm>
          <a:custGeom>
            <a:avLst/>
            <a:gdLst>
              <a:gd name="connsiteX0" fmla="*/ 482252 w 1605419"/>
              <a:gd name="connsiteY0" fmla="*/ 584548 h 1501036"/>
              <a:gd name="connsiteX1" fmla="*/ 532356 w 1605419"/>
              <a:gd name="connsiteY1" fmla="*/ 83507 h 1501036"/>
              <a:gd name="connsiteX2" fmla="*/ 1158657 w 1605419"/>
              <a:gd name="connsiteY2" fmla="*/ 83507 h 1501036"/>
              <a:gd name="connsiteX3" fmla="*/ 1196236 w 1605419"/>
              <a:gd name="connsiteY3" fmla="*/ 521918 h 1501036"/>
              <a:gd name="connsiteX4" fmla="*/ 1283918 w 1605419"/>
              <a:gd name="connsiteY4" fmla="*/ 697282 h 1501036"/>
              <a:gd name="connsiteX5" fmla="*/ 1597068 w 1605419"/>
              <a:gd name="connsiteY5" fmla="*/ 972855 h 1501036"/>
              <a:gd name="connsiteX6" fmla="*/ 1334022 w 1605419"/>
              <a:gd name="connsiteY6" fmla="*/ 1423792 h 1501036"/>
              <a:gd name="connsiteX7" fmla="*/ 294362 w 1605419"/>
              <a:gd name="connsiteY7" fmla="*/ 1436318 h 1501036"/>
              <a:gd name="connsiteX8" fmla="*/ 31315 w 1605419"/>
              <a:gd name="connsiteY8" fmla="*/ 1048011 h 1501036"/>
              <a:gd name="connsiteX9" fmla="*/ 106471 w 1605419"/>
              <a:gd name="connsiteY9" fmla="*/ 684756 h 1501036"/>
              <a:gd name="connsiteX10" fmla="*/ 494778 w 1605419"/>
              <a:gd name="connsiteY10" fmla="*/ 722334 h 1501036"/>
              <a:gd name="connsiteX11" fmla="*/ 482252 w 1605419"/>
              <a:gd name="connsiteY11" fmla="*/ 584548 h 150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5419" h="1501036">
                <a:moveTo>
                  <a:pt x="482252" y="584548"/>
                </a:moveTo>
                <a:cubicBezTo>
                  <a:pt x="488515" y="478077"/>
                  <a:pt x="419622" y="167014"/>
                  <a:pt x="532356" y="83507"/>
                </a:cubicBezTo>
                <a:cubicBezTo>
                  <a:pt x="645090" y="0"/>
                  <a:pt x="1048010" y="10439"/>
                  <a:pt x="1158657" y="83507"/>
                </a:cubicBezTo>
                <a:cubicBezTo>
                  <a:pt x="1269304" y="156575"/>
                  <a:pt x="1175359" y="419622"/>
                  <a:pt x="1196236" y="521918"/>
                </a:cubicBezTo>
                <a:cubicBezTo>
                  <a:pt x="1217113" y="624214"/>
                  <a:pt x="1217113" y="622126"/>
                  <a:pt x="1283918" y="697282"/>
                </a:cubicBezTo>
                <a:cubicBezTo>
                  <a:pt x="1350723" y="772438"/>
                  <a:pt x="1588717" y="851770"/>
                  <a:pt x="1597068" y="972855"/>
                </a:cubicBezTo>
                <a:cubicBezTo>
                  <a:pt x="1605419" y="1093940"/>
                  <a:pt x="1551140" y="1346548"/>
                  <a:pt x="1334022" y="1423792"/>
                </a:cubicBezTo>
                <a:cubicBezTo>
                  <a:pt x="1116904" y="1501036"/>
                  <a:pt x="511480" y="1498948"/>
                  <a:pt x="294362" y="1436318"/>
                </a:cubicBezTo>
                <a:cubicBezTo>
                  <a:pt x="77244" y="1373688"/>
                  <a:pt x="62630" y="1173271"/>
                  <a:pt x="31315" y="1048011"/>
                </a:cubicBezTo>
                <a:cubicBezTo>
                  <a:pt x="0" y="922751"/>
                  <a:pt x="29227" y="739036"/>
                  <a:pt x="106471" y="684756"/>
                </a:cubicBezTo>
                <a:cubicBezTo>
                  <a:pt x="183715" y="630477"/>
                  <a:pt x="432148" y="736948"/>
                  <a:pt x="494778" y="722334"/>
                </a:cubicBezTo>
                <a:cubicBezTo>
                  <a:pt x="557408" y="707720"/>
                  <a:pt x="475989" y="691019"/>
                  <a:pt x="482252" y="58454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6079" y="264141"/>
            <a:ext cx="518477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/>
          <a:lstStyle/>
          <a:p>
            <a:pPr algn="l" fontAlgn="base" latinLnBrk="0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互联网化引发跨界融合</a:t>
            </a:r>
            <a:endParaRPr lang="zh-CN" altLang="en-US" sz="2800" b="1" dirty="0">
              <a:solidFill>
                <a:srgbClr val="CC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35"/>
          <p:cNvGrpSpPr/>
          <p:nvPr/>
        </p:nvGrpSpPr>
        <p:grpSpPr>
          <a:xfrm>
            <a:off x="4253358" y="3749616"/>
            <a:ext cx="358776" cy="576000"/>
            <a:chOff x="3432468" y="1721594"/>
            <a:chExt cx="358776" cy="432000"/>
          </a:xfrm>
        </p:grpSpPr>
        <p:sp>
          <p:nvSpPr>
            <p:cNvPr id="30" name="圆角矩形 29"/>
            <p:cNvSpPr/>
            <p:nvPr/>
          </p:nvSpPr>
          <p:spPr>
            <a:xfrm>
              <a:off x="3432468" y="1721594"/>
              <a:ext cx="358776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9400" y="1795713"/>
              <a:ext cx="300082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36"/>
          <p:cNvGrpSpPr/>
          <p:nvPr/>
        </p:nvGrpSpPr>
        <p:grpSpPr>
          <a:xfrm>
            <a:off x="6902223" y="3698915"/>
            <a:ext cx="358776" cy="576000"/>
            <a:chOff x="3983158" y="2278854"/>
            <a:chExt cx="358776" cy="432000"/>
          </a:xfrm>
          <a:solidFill>
            <a:schemeClr val="accent1">
              <a:lumMod val="75000"/>
            </a:schemeClr>
          </a:solidFill>
        </p:grpSpPr>
        <p:sp>
          <p:nvSpPr>
            <p:cNvPr id="29" name="圆角矩形 28"/>
            <p:cNvSpPr/>
            <p:nvPr/>
          </p:nvSpPr>
          <p:spPr>
            <a:xfrm>
              <a:off x="3983158" y="2278854"/>
              <a:ext cx="358776" cy="432000"/>
            </a:xfrm>
            <a:prstGeom prst="round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8784" y="2340965"/>
              <a:ext cx="288862" cy="2077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37"/>
          <p:cNvGrpSpPr/>
          <p:nvPr/>
        </p:nvGrpSpPr>
        <p:grpSpPr>
          <a:xfrm>
            <a:off x="8159760" y="3698915"/>
            <a:ext cx="358776" cy="576000"/>
            <a:chOff x="4930776" y="3765802"/>
            <a:chExt cx="358776" cy="432000"/>
          </a:xfrm>
        </p:grpSpPr>
        <p:sp>
          <p:nvSpPr>
            <p:cNvPr id="34" name="圆角矩形 33"/>
            <p:cNvSpPr/>
            <p:nvPr/>
          </p:nvSpPr>
          <p:spPr>
            <a:xfrm>
              <a:off x="4930776" y="3765802"/>
              <a:ext cx="358776" cy="432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62218" y="3827913"/>
              <a:ext cx="30649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92820" y="4658919"/>
            <a:ext cx="358776" cy="576000"/>
            <a:chOff x="3432468" y="1721594"/>
            <a:chExt cx="358776" cy="432000"/>
          </a:xfrm>
        </p:grpSpPr>
        <p:sp>
          <p:nvSpPr>
            <p:cNvPr id="54" name="圆角矩形 53"/>
            <p:cNvSpPr/>
            <p:nvPr/>
          </p:nvSpPr>
          <p:spPr>
            <a:xfrm>
              <a:off x="3432468" y="1721594"/>
              <a:ext cx="358776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9400" y="1795713"/>
              <a:ext cx="300082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15465" y="4658919"/>
            <a:ext cx="358776" cy="576000"/>
            <a:chOff x="3432468" y="1721594"/>
            <a:chExt cx="358776" cy="432000"/>
          </a:xfrm>
        </p:grpSpPr>
        <p:sp>
          <p:nvSpPr>
            <p:cNvPr id="57" name="圆角矩形 56"/>
            <p:cNvSpPr/>
            <p:nvPr/>
          </p:nvSpPr>
          <p:spPr>
            <a:xfrm>
              <a:off x="3432468" y="1721594"/>
              <a:ext cx="358776" cy="43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59400" y="1795713"/>
              <a:ext cx="300082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44608" y="4572144"/>
            <a:ext cx="358776" cy="576000"/>
            <a:chOff x="1084448" y="2951906"/>
            <a:chExt cx="358776" cy="432000"/>
          </a:xfrm>
        </p:grpSpPr>
        <p:sp>
          <p:nvSpPr>
            <p:cNvPr id="61" name="圆角矩形 60"/>
            <p:cNvSpPr/>
            <p:nvPr/>
          </p:nvSpPr>
          <p:spPr>
            <a:xfrm>
              <a:off x="1084448" y="2951906"/>
              <a:ext cx="358776" cy="432000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9787" y="3017594"/>
              <a:ext cx="29046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19818" y="4680293"/>
            <a:ext cx="358776" cy="576000"/>
            <a:chOff x="1084448" y="2951906"/>
            <a:chExt cx="358776" cy="432000"/>
          </a:xfrm>
        </p:grpSpPr>
        <p:sp>
          <p:nvSpPr>
            <p:cNvPr id="64" name="圆角矩形 63"/>
            <p:cNvSpPr/>
            <p:nvPr/>
          </p:nvSpPr>
          <p:spPr>
            <a:xfrm>
              <a:off x="1084448" y="2951906"/>
              <a:ext cx="358776" cy="432000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9787" y="3017594"/>
              <a:ext cx="29046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22835" y="4572740"/>
            <a:ext cx="358776" cy="576000"/>
            <a:chOff x="3983158" y="2278854"/>
            <a:chExt cx="358776" cy="432000"/>
          </a:xfrm>
          <a:solidFill>
            <a:schemeClr val="accent1">
              <a:lumMod val="75000"/>
            </a:schemeClr>
          </a:solidFill>
        </p:grpSpPr>
        <p:sp>
          <p:nvSpPr>
            <p:cNvPr id="68" name="圆角矩形 67"/>
            <p:cNvSpPr/>
            <p:nvPr/>
          </p:nvSpPr>
          <p:spPr>
            <a:xfrm>
              <a:off x="3983158" y="2278854"/>
              <a:ext cx="358776" cy="432000"/>
            </a:xfrm>
            <a:prstGeom prst="round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8784" y="2340965"/>
              <a:ext cx="288862" cy="2077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210895" y="4564075"/>
            <a:ext cx="358776" cy="576000"/>
            <a:chOff x="3983158" y="2278854"/>
            <a:chExt cx="358776" cy="432000"/>
          </a:xfrm>
          <a:solidFill>
            <a:schemeClr val="accent1">
              <a:lumMod val="75000"/>
            </a:schemeClr>
          </a:solidFill>
        </p:grpSpPr>
        <p:sp>
          <p:nvSpPr>
            <p:cNvPr id="71" name="圆角矩形 70"/>
            <p:cNvSpPr/>
            <p:nvPr/>
          </p:nvSpPr>
          <p:spPr>
            <a:xfrm>
              <a:off x="3983158" y="2278854"/>
              <a:ext cx="358776" cy="432000"/>
            </a:xfrm>
            <a:prstGeom prst="round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08784" y="2340965"/>
              <a:ext cx="288862" cy="2077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927849" y="5246237"/>
            <a:ext cx="358776" cy="576000"/>
            <a:chOff x="3983158" y="2278854"/>
            <a:chExt cx="358776" cy="432000"/>
          </a:xfrm>
          <a:solidFill>
            <a:schemeClr val="accent1">
              <a:lumMod val="75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3983158" y="2278854"/>
              <a:ext cx="358776" cy="432000"/>
            </a:xfrm>
            <a:prstGeom prst="round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08784" y="2340965"/>
              <a:ext cx="288862" cy="2077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518536" y="4576221"/>
            <a:ext cx="358776" cy="576000"/>
            <a:chOff x="4930776" y="3765802"/>
            <a:chExt cx="358776" cy="432000"/>
          </a:xfrm>
        </p:grpSpPr>
        <p:sp>
          <p:nvSpPr>
            <p:cNvPr id="78" name="圆角矩形 77"/>
            <p:cNvSpPr/>
            <p:nvPr/>
          </p:nvSpPr>
          <p:spPr>
            <a:xfrm>
              <a:off x="4930776" y="3765802"/>
              <a:ext cx="358776" cy="432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62218" y="3827913"/>
              <a:ext cx="30649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118412" y="4753052"/>
            <a:ext cx="358776" cy="576000"/>
            <a:chOff x="4930776" y="3765802"/>
            <a:chExt cx="358776" cy="432000"/>
          </a:xfrm>
        </p:grpSpPr>
        <p:sp>
          <p:nvSpPr>
            <p:cNvPr id="81" name="圆角矩形 80"/>
            <p:cNvSpPr/>
            <p:nvPr/>
          </p:nvSpPr>
          <p:spPr>
            <a:xfrm>
              <a:off x="4930776" y="3765802"/>
              <a:ext cx="358776" cy="432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62218" y="3827913"/>
              <a:ext cx="30649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>
            <a:off x="1174825" y="2673087"/>
            <a:ext cx="1868466" cy="2070969"/>
          </a:xfrm>
          <a:custGeom>
            <a:avLst/>
            <a:gdLst>
              <a:gd name="connsiteX0" fmla="*/ 60542 w 1868466"/>
              <a:gd name="connsiteY0" fmla="*/ 1037572 h 1553227"/>
              <a:gd name="connsiteX1" fmla="*/ 10438 w 1868466"/>
              <a:gd name="connsiteY1" fmla="*/ 674317 h 1553227"/>
              <a:gd name="connsiteX2" fmla="*/ 123172 w 1868466"/>
              <a:gd name="connsiteY2" fmla="*/ 423797 h 1553227"/>
              <a:gd name="connsiteX3" fmla="*/ 749473 w 1868466"/>
              <a:gd name="connsiteY3" fmla="*/ 461375 h 1553227"/>
              <a:gd name="connsiteX4" fmla="*/ 1112728 w 1868466"/>
              <a:gd name="connsiteY4" fmla="*/ 473901 h 1553227"/>
              <a:gd name="connsiteX5" fmla="*/ 1150306 w 1868466"/>
              <a:gd name="connsiteY5" fmla="*/ 160750 h 1553227"/>
              <a:gd name="connsiteX6" fmla="*/ 1263040 w 1868466"/>
              <a:gd name="connsiteY6" fmla="*/ 10438 h 1553227"/>
              <a:gd name="connsiteX7" fmla="*/ 1713977 w 1868466"/>
              <a:gd name="connsiteY7" fmla="*/ 98120 h 1553227"/>
              <a:gd name="connsiteX8" fmla="*/ 1651347 w 1868466"/>
              <a:gd name="connsiteY8" fmla="*/ 473901 h 1553227"/>
              <a:gd name="connsiteX9" fmla="*/ 1576191 w 1868466"/>
              <a:gd name="connsiteY9" fmla="*/ 661791 h 1553227"/>
              <a:gd name="connsiteX10" fmla="*/ 1263040 w 1868466"/>
              <a:gd name="connsiteY10" fmla="*/ 699369 h 1553227"/>
              <a:gd name="connsiteX11" fmla="*/ 1275566 w 1868466"/>
              <a:gd name="connsiteY11" fmla="*/ 887260 h 1553227"/>
              <a:gd name="connsiteX12" fmla="*/ 1776608 w 1868466"/>
              <a:gd name="connsiteY12" fmla="*/ 949890 h 1553227"/>
              <a:gd name="connsiteX13" fmla="*/ 1826712 w 1868466"/>
              <a:gd name="connsiteY13" fmla="*/ 1450931 h 1553227"/>
              <a:gd name="connsiteX14" fmla="*/ 1638821 w 1868466"/>
              <a:gd name="connsiteY14" fmla="*/ 1551139 h 1553227"/>
              <a:gd name="connsiteX15" fmla="*/ 1288093 w 1868466"/>
              <a:gd name="connsiteY15" fmla="*/ 1463457 h 1553227"/>
              <a:gd name="connsiteX16" fmla="*/ 1212936 w 1868466"/>
              <a:gd name="connsiteY16" fmla="*/ 1075150 h 1553227"/>
              <a:gd name="connsiteX17" fmla="*/ 248432 w 1868466"/>
              <a:gd name="connsiteY17" fmla="*/ 1062624 h 1553227"/>
              <a:gd name="connsiteX18" fmla="*/ 60542 w 1868466"/>
              <a:gd name="connsiteY18" fmla="*/ 1037572 h 155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68466" h="1553227">
                <a:moveTo>
                  <a:pt x="60542" y="1037572"/>
                </a:moveTo>
                <a:cubicBezTo>
                  <a:pt x="20876" y="972854"/>
                  <a:pt x="0" y="776613"/>
                  <a:pt x="10438" y="674317"/>
                </a:cubicBezTo>
                <a:cubicBezTo>
                  <a:pt x="20876" y="572021"/>
                  <a:pt x="0" y="459287"/>
                  <a:pt x="123172" y="423797"/>
                </a:cubicBezTo>
                <a:cubicBezTo>
                  <a:pt x="246345" y="388307"/>
                  <a:pt x="584547" y="453024"/>
                  <a:pt x="749473" y="461375"/>
                </a:cubicBezTo>
                <a:cubicBezTo>
                  <a:pt x="914399" y="469726"/>
                  <a:pt x="1045922" y="524005"/>
                  <a:pt x="1112728" y="473901"/>
                </a:cubicBezTo>
                <a:cubicBezTo>
                  <a:pt x="1179534" y="423797"/>
                  <a:pt x="1125254" y="237994"/>
                  <a:pt x="1150306" y="160750"/>
                </a:cubicBezTo>
                <a:cubicBezTo>
                  <a:pt x="1175358" y="83506"/>
                  <a:pt x="1169095" y="20876"/>
                  <a:pt x="1263040" y="10438"/>
                </a:cubicBezTo>
                <a:cubicBezTo>
                  <a:pt x="1356985" y="0"/>
                  <a:pt x="1649259" y="20876"/>
                  <a:pt x="1713977" y="98120"/>
                </a:cubicBezTo>
                <a:cubicBezTo>
                  <a:pt x="1778695" y="175364"/>
                  <a:pt x="1674311" y="379956"/>
                  <a:pt x="1651347" y="473901"/>
                </a:cubicBezTo>
                <a:cubicBezTo>
                  <a:pt x="1628383" y="567846"/>
                  <a:pt x="1640909" y="624213"/>
                  <a:pt x="1576191" y="661791"/>
                </a:cubicBezTo>
                <a:cubicBezTo>
                  <a:pt x="1511473" y="699369"/>
                  <a:pt x="1313144" y="661791"/>
                  <a:pt x="1263040" y="699369"/>
                </a:cubicBezTo>
                <a:cubicBezTo>
                  <a:pt x="1212936" y="736947"/>
                  <a:pt x="1189971" y="845507"/>
                  <a:pt x="1275566" y="887260"/>
                </a:cubicBezTo>
                <a:cubicBezTo>
                  <a:pt x="1361161" y="929014"/>
                  <a:pt x="1684750" y="855945"/>
                  <a:pt x="1776608" y="949890"/>
                </a:cubicBezTo>
                <a:cubicBezTo>
                  <a:pt x="1868466" y="1043835"/>
                  <a:pt x="1849677" y="1350723"/>
                  <a:pt x="1826712" y="1450931"/>
                </a:cubicBezTo>
                <a:cubicBezTo>
                  <a:pt x="1803748" y="1551139"/>
                  <a:pt x="1728591" y="1549051"/>
                  <a:pt x="1638821" y="1551139"/>
                </a:cubicBezTo>
                <a:cubicBezTo>
                  <a:pt x="1549051" y="1553227"/>
                  <a:pt x="1359074" y="1542788"/>
                  <a:pt x="1288093" y="1463457"/>
                </a:cubicBezTo>
                <a:cubicBezTo>
                  <a:pt x="1217112" y="1384126"/>
                  <a:pt x="1386213" y="1141955"/>
                  <a:pt x="1212936" y="1075150"/>
                </a:cubicBezTo>
                <a:cubicBezTo>
                  <a:pt x="1039659" y="1008345"/>
                  <a:pt x="440498" y="1070975"/>
                  <a:pt x="248432" y="1062624"/>
                </a:cubicBezTo>
                <a:cubicBezTo>
                  <a:pt x="56366" y="1054273"/>
                  <a:pt x="100208" y="1102290"/>
                  <a:pt x="60542" y="1037572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1239545" y="4067649"/>
            <a:ext cx="1772433" cy="1775912"/>
          </a:xfrm>
          <a:custGeom>
            <a:avLst/>
            <a:gdLst>
              <a:gd name="connsiteX0" fmla="*/ 45929 w 1772433"/>
              <a:gd name="connsiteY0" fmla="*/ 1269304 h 1331934"/>
              <a:gd name="connsiteX1" fmla="*/ 96033 w 1772433"/>
              <a:gd name="connsiteY1" fmla="*/ 931101 h 1331934"/>
              <a:gd name="connsiteX2" fmla="*/ 233819 w 1772433"/>
              <a:gd name="connsiteY2" fmla="*/ 668054 h 1331934"/>
              <a:gd name="connsiteX3" fmla="*/ 271397 w 1772433"/>
              <a:gd name="connsiteY3" fmla="*/ 430060 h 1331934"/>
              <a:gd name="connsiteX4" fmla="*/ 271397 w 1772433"/>
              <a:gd name="connsiteY4" fmla="*/ 129435 h 1331934"/>
              <a:gd name="connsiteX5" fmla="*/ 759912 w 1772433"/>
              <a:gd name="connsiteY5" fmla="*/ 91857 h 1331934"/>
              <a:gd name="connsiteX6" fmla="*/ 797491 w 1772433"/>
              <a:gd name="connsiteY6" fmla="*/ 680580 h 1331934"/>
              <a:gd name="connsiteX7" fmla="*/ 1223376 w 1772433"/>
              <a:gd name="connsiteY7" fmla="*/ 680580 h 1331934"/>
              <a:gd name="connsiteX8" fmla="*/ 1561578 w 1772433"/>
              <a:gd name="connsiteY8" fmla="*/ 718159 h 1331934"/>
              <a:gd name="connsiteX9" fmla="*/ 1574104 w 1772433"/>
              <a:gd name="connsiteY9" fmla="*/ 1231726 h 1331934"/>
              <a:gd name="connsiteX10" fmla="*/ 371606 w 1772433"/>
              <a:gd name="connsiteY10" fmla="*/ 1306882 h 1331934"/>
              <a:gd name="connsiteX11" fmla="*/ 45929 w 1772433"/>
              <a:gd name="connsiteY11" fmla="*/ 1269304 h 133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2433" h="1331934">
                <a:moveTo>
                  <a:pt x="45929" y="1269304"/>
                </a:moveTo>
                <a:cubicBezTo>
                  <a:pt x="0" y="1206674"/>
                  <a:pt x="64718" y="1031309"/>
                  <a:pt x="96033" y="931101"/>
                </a:cubicBezTo>
                <a:cubicBezTo>
                  <a:pt x="127348" y="830893"/>
                  <a:pt x="204592" y="751561"/>
                  <a:pt x="233819" y="668054"/>
                </a:cubicBezTo>
                <a:cubicBezTo>
                  <a:pt x="263046" y="584547"/>
                  <a:pt x="265134" y="519830"/>
                  <a:pt x="271397" y="430060"/>
                </a:cubicBezTo>
                <a:cubicBezTo>
                  <a:pt x="277660" y="340290"/>
                  <a:pt x="189978" y="185802"/>
                  <a:pt x="271397" y="129435"/>
                </a:cubicBezTo>
                <a:cubicBezTo>
                  <a:pt x="352816" y="73068"/>
                  <a:pt x="672230" y="0"/>
                  <a:pt x="759912" y="91857"/>
                </a:cubicBezTo>
                <a:cubicBezTo>
                  <a:pt x="847594" y="183714"/>
                  <a:pt x="720247" y="582459"/>
                  <a:pt x="797491" y="680580"/>
                </a:cubicBezTo>
                <a:cubicBezTo>
                  <a:pt x="874735" y="778701"/>
                  <a:pt x="1096028" y="674317"/>
                  <a:pt x="1223376" y="680580"/>
                </a:cubicBezTo>
                <a:cubicBezTo>
                  <a:pt x="1350724" y="686843"/>
                  <a:pt x="1503123" y="626301"/>
                  <a:pt x="1561578" y="718159"/>
                </a:cubicBezTo>
                <a:cubicBezTo>
                  <a:pt x="1620033" y="810017"/>
                  <a:pt x="1772433" y="1133606"/>
                  <a:pt x="1574104" y="1231726"/>
                </a:cubicBezTo>
                <a:cubicBezTo>
                  <a:pt x="1375775" y="1329846"/>
                  <a:pt x="626302" y="1302707"/>
                  <a:pt x="371606" y="1306882"/>
                </a:cubicBezTo>
                <a:cubicBezTo>
                  <a:pt x="116910" y="1311057"/>
                  <a:pt x="91858" y="1331934"/>
                  <a:pt x="45929" y="126930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76921" y="4017545"/>
            <a:ext cx="1273479" cy="1912307"/>
          </a:xfrm>
          <a:custGeom>
            <a:avLst/>
            <a:gdLst>
              <a:gd name="connsiteX0" fmla="*/ 294361 w 1273479"/>
              <a:gd name="connsiteY0" fmla="*/ 592898 h 1434230"/>
              <a:gd name="connsiteX1" fmla="*/ 43841 w 1273479"/>
              <a:gd name="connsiteY1" fmla="*/ 442586 h 1434230"/>
              <a:gd name="connsiteX2" fmla="*/ 68893 w 1273479"/>
              <a:gd name="connsiteY2" fmla="*/ 66805 h 1434230"/>
              <a:gd name="connsiteX3" fmla="*/ 457200 w 1273479"/>
              <a:gd name="connsiteY3" fmla="*/ 41753 h 1434230"/>
              <a:gd name="connsiteX4" fmla="*/ 795402 w 1273479"/>
              <a:gd name="connsiteY4" fmla="*/ 79331 h 1434230"/>
              <a:gd name="connsiteX5" fmla="*/ 1196235 w 1273479"/>
              <a:gd name="connsiteY5" fmla="*/ 242169 h 1434230"/>
              <a:gd name="connsiteX6" fmla="*/ 1258865 w 1273479"/>
              <a:gd name="connsiteY6" fmla="*/ 555320 h 1434230"/>
              <a:gd name="connsiteX7" fmla="*/ 1171183 w 1273479"/>
              <a:gd name="connsiteY7" fmla="*/ 843419 h 1434230"/>
              <a:gd name="connsiteX8" fmla="*/ 883084 w 1273479"/>
              <a:gd name="connsiteY8" fmla="*/ 855945 h 1434230"/>
              <a:gd name="connsiteX9" fmla="*/ 883084 w 1273479"/>
              <a:gd name="connsiteY9" fmla="*/ 1356986 h 1434230"/>
              <a:gd name="connsiteX10" fmla="*/ 382043 w 1273479"/>
              <a:gd name="connsiteY10" fmla="*/ 1319408 h 1434230"/>
              <a:gd name="connsiteX11" fmla="*/ 344465 w 1273479"/>
              <a:gd name="connsiteY11" fmla="*/ 956153 h 1434230"/>
              <a:gd name="connsiteX12" fmla="*/ 457200 w 1273479"/>
              <a:gd name="connsiteY12" fmla="*/ 680580 h 1434230"/>
              <a:gd name="connsiteX13" fmla="*/ 294361 w 1273479"/>
              <a:gd name="connsiteY13" fmla="*/ 592898 h 143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73479" h="1434230">
                <a:moveTo>
                  <a:pt x="294361" y="592898"/>
                </a:moveTo>
                <a:cubicBezTo>
                  <a:pt x="225468" y="553232"/>
                  <a:pt x="81419" y="530268"/>
                  <a:pt x="43841" y="442586"/>
                </a:cubicBezTo>
                <a:cubicBezTo>
                  <a:pt x="6263" y="354904"/>
                  <a:pt x="0" y="133610"/>
                  <a:pt x="68893" y="66805"/>
                </a:cubicBezTo>
                <a:cubicBezTo>
                  <a:pt x="137786" y="0"/>
                  <a:pt x="336115" y="39665"/>
                  <a:pt x="457200" y="41753"/>
                </a:cubicBezTo>
                <a:cubicBezTo>
                  <a:pt x="578285" y="43841"/>
                  <a:pt x="672230" y="45928"/>
                  <a:pt x="795402" y="79331"/>
                </a:cubicBezTo>
                <a:cubicBezTo>
                  <a:pt x="918574" y="112734"/>
                  <a:pt x="1118991" y="162838"/>
                  <a:pt x="1196235" y="242169"/>
                </a:cubicBezTo>
                <a:cubicBezTo>
                  <a:pt x="1273479" y="321500"/>
                  <a:pt x="1263040" y="455112"/>
                  <a:pt x="1258865" y="555320"/>
                </a:cubicBezTo>
                <a:cubicBezTo>
                  <a:pt x="1254690" y="655528"/>
                  <a:pt x="1233813" y="793315"/>
                  <a:pt x="1171183" y="843419"/>
                </a:cubicBezTo>
                <a:cubicBezTo>
                  <a:pt x="1108553" y="893523"/>
                  <a:pt x="931101" y="770351"/>
                  <a:pt x="883084" y="855945"/>
                </a:cubicBezTo>
                <a:cubicBezTo>
                  <a:pt x="835068" y="941540"/>
                  <a:pt x="966591" y="1279742"/>
                  <a:pt x="883084" y="1356986"/>
                </a:cubicBezTo>
                <a:cubicBezTo>
                  <a:pt x="799577" y="1434230"/>
                  <a:pt x="471813" y="1386214"/>
                  <a:pt x="382043" y="1319408"/>
                </a:cubicBezTo>
                <a:cubicBezTo>
                  <a:pt x="292273" y="1252603"/>
                  <a:pt x="331939" y="1062624"/>
                  <a:pt x="344465" y="956153"/>
                </a:cubicBezTo>
                <a:cubicBezTo>
                  <a:pt x="356991" y="849682"/>
                  <a:pt x="463463" y="741122"/>
                  <a:pt x="457200" y="680580"/>
                </a:cubicBezTo>
                <a:cubicBezTo>
                  <a:pt x="450937" y="620038"/>
                  <a:pt x="363254" y="632564"/>
                  <a:pt x="294361" y="59289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166480" y="1993896"/>
            <a:ext cx="2227544" cy="2032000"/>
          </a:xfrm>
          <a:custGeom>
            <a:avLst/>
            <a:gdLst>
              <a:gd name="connsiteX0" fmla="*/ 54279 w 2227544"/>
              <a:gd name="connsiteY0" fmla="*/ 1121079 h 1524000"/>
              <a:gd name="connsiteX1" fmla="*/ 192065 w 2227544"/>
              <a:gd name="connsiteY1" fmla="*/ 632564 h 1524000"/>
              <a:gd name="connsiteX2" fmla="*/ 617950 w 2227544"/>
              <a:gd name="connsiteY2" fmla="*/ 106471 h 1524000"/>
              <a:gd name="connsiteX3" fmla="*/ 1181621 w 2227544"/>
              <a:gd name="connsiteY3" fmla="*/ 31315 h 1524000"/>
              <a:gd name="connsiteX4" fmla="*/ 2083495 w 2227544"/>
              <a:gd name="connsiteY4" fmla="*/ 106471 h 1524000"/>
              <a:gd name="connsiteX5" fmla="*/ 2045917 w 2227544"/>
              <a:gd name="connsiteY5" fmla="*/ 670142 h 1524000"/>
              <a:gd name="connsiteX6" fmla="*/ 1256777 w 2227544"/>
              <a:gd name="connsiteY6" fmla="*/ 645090 h 1524000"/>
              <a:gd name="connsiteX7" fmla="*/ 793314 w 2227544"/>
              <a:gd name="connsiteY7" fmla="*/ 1108553 h 1524000"/>
              <a:gd name="connsiteX8" fmla="*/ 830892 w 2227544"/>
              <a:gd name="connsiteY8" fmla="*/ 1471808 h 1524000"/>
              <a:gd name="connsiteX9" fmla="*/ 129435 w 2227544"/>
              <a:gd name="connsiteY9" fmla="*/ 1421704 h 1524000"/>
              <a:gd name="connsiteX10" fmla="*/ 54279 w 2227544"/>
              <a:gd name="connsiteY10" fmla="*/ 1121079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7544" h="1524000">
                <a:moveTo>
                  <a:pt x="54279" y="1121079"/>
                </a:moveTo>
                <a:cubicBezTo>
                  <a:pt x="64717" y="989556"/>
                  <a:pt x="98120" y="801665"/>
                  <a:pt x="192065" y="632564"/>
                </a:cubicBezTo>
                <a:cubicBezTo>
                  <a:pt x="286010" y="463463"/>
                  <a:pt x="453024" y="206679"/>
                  <a:pt x="617950" y="106471"/>
                </a:cubicBezTo>
                <a:cubicBezTo>
                  <a:pt x="782876" y="6263"/>
                  <a:pt x="937364" y="31315"/>
                  <a:pt x="1181621" y="31315"/>
                </a:cubicBezTo>
                <a:cubicBezTo>
                  <a:pt x="1425878" y="31315"/>
                  <a:pt x="1939446" y="0"/>
                  <a:pt x="2083495" y="106471"/>
                </a:cubicBezTo>
                <a:cubicBezTo>
                  <a:pt x="2227544" y="212942"/>
                  <a:pt x="2183703" y="580372"/>
                  <a:pt x="2045917" y="670142"/>
                </a:cubicBezTo>
                <a:cubicBezTo>
                  <a:pt x="1908131" y="759912"/>
                  <a:pt x="1465544" y="572022"/>
                  <a:pt x="1256777" y="645090"/>
                </a:cubicBezTo>
                <a:cubicBezTo>
                  <a:pt x="1048010" y="718159"/>
                  <a:pt x="864295" y="970767"/>
                  <a:pt x="793314" y="1108553"/>
                </a:cubicBezTo>
                <a:cubicBezTo>
                  <a:pt x="722333" y="1246339"/>
                  <a:pt x="941539" y="1419616"/>
                  <a:pt x="830892" y="1471808"/>
                </a:cubicBezTo>
                <a:cubicBezTo>
                  <a:pt x="720246" y="1524000"/>
                  <a:pt x="258870" y="1478071"/>
                  <a:pt x="129435" y="1421704"/>
                </a:cubicBezTo>
                <a:cubicBezTo>
                  <a:pt x="0" y="1365337"/>
                  <a:pt x="43841" y="1252602"/>
                  <a:pt x="54279" y="112107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1262" y="4121748"/>
            <a:ext cx="358776" cy="5760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43918" y="4004839"/>
            <a:ext cx="358776" cy="57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0038" y="2286631"/>
            <a:ext cx="358776" cy="576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1262" y="3261825"/>
            <a:ext cx="358776" cy="576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1678" y="5059207"/>
            <a:ext cx="358776" cy="5760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4530" y="5059207"/>
            <a:ext cx="358776" cy="576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876470" y="3384919"/>
            <a:ext cx="358776" cy="57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67798" y="4292839"/>
            <a:ext cx="358776" cy="576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67590" y="5059207"/>
            <a:ext cx="358776" cy="576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389582" y="2815103"/>
            <a:ext cx="358776" cy="57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634452" y="2188999"/>
            <a:ext cx="358776" cy="576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61384" y="2287826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293" y="2353438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40" y="3339874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194" y="420456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069" y="50926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7148" y="3505908"/>
            <a:ext cx="30489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5208" y="2935656"/>
            <a:ext cx="30489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4596" y="4087656"/>
            <a:ext cx="30489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5376" y="437565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9032" y="510862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5972" y="514202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288202" y="3395436"/>
            <a:ext cx="358776" cy="57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38880" y="3516425"/>
            <a:ext cx="30489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4" name="组合 43"/>
          <p:cNvGrpSpPr/>
          <p:nvPr/>
        </p:nvGrpSpPr>
        <p:grpSpPr>
          <a:xfrm>
            <a:off x="972901" y="4375653"/>
            <a:ext cx="358776" cy="576000"/>
            <a:chOff x="1084448" y="2951906"/>
            <a:chExt cx="358776" cy="432000"/>
          </a:xfrm>
        </p:grpSpPr>
        <p:sp>
          <p:nvSpPr>
            <p:cNvPr id="45" name="圆角矩形 44"/>
            <p:cNvSpPr/>
            <p:nvPr/>
          </p:nvSpPr>
          <p:spPr>
            <a:xfrm>
              <a:off x="1084448" y="2951906"/>
              <a:ext cx="358776" cy="432000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09787" y="3017594"/>
              <a:ext cx="308098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178"/>
          <p:cNvGrpSpPr/>
          <p:nvPr/>
        </p:nvGrpSpPr>
        <p:grpSpPr>
          <a:xfrm>
            <a:off x="570650" y="2441714"/>
            <a:ext cx="2140131" cy="2905494"/>
            <a:chOff x="625463" y="1970509"/>
            <a:chExt cx="2140131" cy="2179121"/>
          </a:xfrm>
        </p:grpSpPr>
        <p:cxnSp>
          <p:nvCxnSpPr>
            <p:cNvPr id="85" name="直接连接符 84"/>
            <p:cNvCxnSpPr>
              <a:stCxn id="19" idx="3"/>
              <a:endCxn id="41" idx="1"/>
            </p:cNvCxnSpPr>
            <p:nvPr/>
          </p:nvCxnSpPr>
          <p:spPr>
            <a:xfrm>
              <a:off x="802971" y="2759546"/>
              <a:ext cx="540044" cy="1422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16" idx="2"/>
              <a:endCxn id="10" idx="0"/>
            </p:cNvCxnSpPr>
            <p:nvPr/>
          </p:nvCxnSpPr>
          <p:spPr>
            <a:xfrm rot="16200000" flipH="1">
              <a:off x="1744667" y="2324435"/>
              <a:ext cx="464940" cy="2420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" idx="2"/>
              <a:endCxn id="19" idx="3"/>
            </p:cNvCxnSpPr>
            <p:nvPr/>
          </p:nvCxnSpPr>
          <p:spPr>
            <a:xfrm rot="5400000">
              <a:off x="656930" y="2432237"/>
              <a:ext cx="473349" cy="181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2"/>
              <a:endCxn id="45" idx="0"/>
            </p:cNvCxnSpPr>
            <p:nvPr/>
          </p:nvCxnSpPr>
          <p:spPr>
            <a:xfrm rot="16200000" flipH="1">
              <a:off x="515762" y="2742149"/>
              <a:ext cx="1134767" cy="222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4" idx="3"/>
              <a:endCxn id="41" idx="1"/>
            </p:cNvCxnSpPr>
            <p:nvPr/>
          </p:nvCxnSpPr>
          <p:spPr>
            <a:xfrm flipV="1">
              <a:off x="792326" y="2901802"/>
              <a:ext cx="538164" cy="5447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6" idx="2"/>
              <a:endCxn id="41" idx="0"/>
            </p:cNvCxnSpPr>
            <p:nvPr/>
          </p:nvCxnSpPr>
          <p:spPr>
            <a:xfrm rot="5400000">
              <a:off x="1446589" y="2276263"/>
              <a:ext cx="472828" cy="346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" idx="0"/>
              <a:endCxn id="15" idx="1"/>
            </p:cNvCxnSpPr>
            <p:nvPr/>
          </p:nvCxnSpPr>
          <p:spPr>
            <a:xfrm rot="5400000" flipH="1" flipV="1">
              <a:off x="2159327" y="2405371"/>
              <a:ext cx="211362" cy="333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1" idx="0"/>
              <a:endCxn id="16" idx="2"/>
            </p:cNvCxnSpPr>
            <p:nvPr/>
          </p:nvCxnSpPr>
          <p:spPr>
            <a:xfrm rot="5400000" flipH="1" flipV="1">
              <a:off x="1249861" y="2752587"/>
              <a:ext cx="1145880" cy="666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1" idx="0"/>
              <a:endCxn id="41" idx="2"/>
            </p:cNvCxnSpPr>
            <p:nvPr/>
          </p:nvCxnSpPr>
          <p:spPr>
            <a:xfrm rot="16200000" flipV="1">
              <a:off x="1529150" y="3098530"/>
              <a:ext cx="241052" cy="2795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45" idx="0"/>
              <a:endCxn id="41" idx="2"/>
            </p:cNvCxnSpPr>
            <p:nvPr/>
          </p:nvCxnSpPr>
          <p:spPr>
            <a:xfrm rot="5400000" flipH="1" flipV="1">
              <a:off x="1200646" y="3111734"/>
              <a:ext cx="303163" cy="3153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1667982" y="3812138"/>
              <a:ext cx="142776" cy="1002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9" idx="1"/>
              <a:endCxn id="11" idx="2"/>
            </p:cNvCxnSpPr>
            <p:nvPr/>
          </p:nvCxnSpPr>
          <p:spPr>
            <a:xfrm rot="10800000">
              <a:off x="1789474" y="3790854"/>
              <a:ext cx="617344" cy="3587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5" idx="1"/>
              <a:endCxn id="26" idx="3"/>
            </p:cNvCxnSpPr>
            <p:nvPr/>
          </p:nvCxnSpPr>
          <p:spPr>
            <a:xfrm rot="10800000" flipV="1">
              <a:off x="1987523" y="3358853"/>
              <a:ext cx="611208" cy="177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0" idx="2"/>
              <a:endCxn id="26" idx="3"/>
            </p:cNvCxnSpPr>
            <p:nvPr/>
          </p:nvCxnSpPr>
          <p:spPr>
            <a:xfrm rot="5400000">
              <a:off x="1835862" y="3261574"/>
              <a:ext cx="426470" cy="123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23" idx="2"/>
              <a:endCxn id="9" idx="0"/>
            </p:cNvCxnSpPr>
            <p:nvPr/>
          </p:nvCxnSpPr>
          <p:spPr>
            <a:xfrm rot="16200000" flipH="1">
              <a:off x="1899498" y="3234396"/>
              <a:ext cx="934142" cy="4643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3" idx="3"/>
              <a:endCxn id="5" idx="1"/>
            </p:cNvCxnSpPr>
            <p:nvPr/>
          </p:nvCxnSpPr>
          <p:spPr>
            <a:xfrm>
              <a:off x="2286853" y="2884071"/>
              <a:ext cx="311878" cy="4747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3" idx="3"/>
              <a:endCxn id="15" idx="2"/>
            </p:cNvCxnSpPr>
            <p:nvPr/>
          </p:nvCxnSpPr>
          <p:spPr>
            <a:xfrm flipV="1">
              <a:off x="2286853" y="2682551"/>
              <a:ext cx="336930" cy="2015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5" idx="0"/>
              <a:endCxn id="15" idx="2"/>
            </p:cNvCxnSpPr>
            <p:nvPr/>
          </p:nvCxnSpPr>
          <p:spPr>
            <a:xfrm rot="16200000" flipV="1">
              <a:off x="2458275" y="2835535"/>
              <a:ext cx="460302" cy="1543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46" idx="1"/>
              <a:endCxn id="4" idx="3"/>
            </p:cNvCxnSpPr>
            <p:nvPr/>
          </p:nvCxnSpPr>
          <p:spPr>
            <a:xfrm rot="10800000">
              <a:off x="804851" y="3446535"/>
              <a:ext cx="248202" cy="155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22" idx="0"/>
              <a:endCxn id="4" idx="2"/>
            </p:cNvCxnSpPr>
            <p:nvPr/>
          </p:nvCxnSpPr>
          <p:spPr>
            <a:xfrm rot="16200000" flipV="1">
              <a:off x="590123" y="3697875"/>
              <a:ext cx="296148" cy="2254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22" idx="0"/>
              <a:endCxn id="46" idx="1"/>
            </p:cNvCxnSpPr>
            <p:nvPr/>
          </p:nvCxnSpPr>
          <p:spPr>
            <a:xfrm rot="5400000" flipH="1" flipV="1">
              <a:off x="773685" y="3679315"/>
              <a:ext cx="356615" cy="202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22" idx="0"/>
              <a:endCxn id="6" idx="2"/>
            </p:cNvCxnSpPr>
            <p:nvPr/>
          </p:nvCxnSpPr>
          <p:spPr>
            <a:xfrm rot="5400000" flipH="1" flipV="1">
              <a:off x="81342" y="3055786"/>
              <a:ext cx="1672486" cy="1333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45" idx="0"/>
              <a:endCxn id="19" idx="3"/>
            </p:cNvCxnSpPr>
            <p:nvPr/>
          </p:nvCxnSpPr>
          <p:spPr>
            <a:xfrm rot="16200000" flipV="1">
              <a:off x="674328" y="2888189"/>
              <a:ext cx="661418" cy="4041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41" idx="0"/>
              <a:endCxn id="6" idx="2"/>
            </p:cNvCxnSpPr>
            <p:nvPr/>
          </p:nvCxnSpPr>
          <p:spPr>
            <a:xfrm rot="16200000" flipV="1">
              <a:off x="1040994" y="2216918"/>
              <a:ext cx="399604" cy="5381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" idx="1"/>
              <a:endCxn id="41" idx="0"/>
            </p:cNvCxnSpPr>
            <p:nvPr/>
          </p:nvCxnSpPr>
          <p:spPr>
            <a:xfrm rot="10800000" flipV="1">
              <a:off x="1509878" y="2466552"/>
              <a:ext cx="921992" cy="219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45" idx="3"/>
              <a:endCxn id="26" idx="1"/>
            </p:cNvCxnSpPr>
            <p:nvPr/>
          </p:nvCxnSpPr>
          <p:spPr>
            <a:xfrm flipV="1">
              <a:off x="1386490" y="3536383"/>
              <a:ext cx="273699" cy="1005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9" idx="1"/>
              <a:endCxn id="27" idx="3"/>
            </p:cNvCxnSpPr>
            <p:nvPr/>
          </p:nvCxnSpPr>
          <p:spPr>
            <a:xfrm rot="10800000">
              <a:off x="1881179" y="4086107"/>
              <a:ext cx="538164" cy="635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6" idx="1"/>
              <a:endCxn id="18" idx="3"/>
            </p:cNvCxnSpPr>
            <p:nvPr/>
          </p:nvCxnSpPr>
          <p:spPr>
            <a:xfrm rot="10800000" flipV="1">
              <a:off x="1156425" y="1996973"/>
              <a:ext cx="532841" cy="227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5" idx="0"/>
              <a:endCxn id="17" idx="3"/>
            </p:cNvCxnSpPr>
            <p:nvPr/>
          </p:nvCxnSpPr>
          <p:spPr>
            <a:xfrm rot="16200000" flipV="1">
              <a:off x="2189628" y="1816396"/>
              <a:ext cx="280041" cy="588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9" idx="0"/>
              <a:endCxn id="5" idx="2"/>
            </p:cNvCxnSpPr>
            <p:nvPr/>
          </p:nvCxnSpPr>
          <p:spPr>
            <a:xfrm rot="5400000" flipH="1" flipV="1">
              <a:off x="2496512" y="3664548"/>
              <a:ext cx="358776" cy="179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2" idx="3"/>
              <a:endCxn id="27" idx="1"/>
            </p:cNvCxnSpPr>
            <p:nvPr/>
          </p:nvCxnSpPr>
          <p:spPr>
            <a:xfrm>
              <a:off x="1004980" y="4074100"/>
              <a:ext cx="548865" cy="120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38"/>
          <p:cNvGrpSpPr/>
          <p:nvPr/>
        </p:nvGrpSpPr>
        <p:grpSpPr>
          <a:xfrm>
            <a:off x="5549011" y="3732317"/>
            <a:ext cx="358776" cy="576000"/>
            <a:chOff x="1084448" y="2951906"/>
            <a:chExt cx="358776" cy="432000"/>
          </a:xfrm>
        </p:grpSpPr>
        <p:sp>
          <p:nvSpPr>
            <p:cNvPr id="13" name="圆角矩形 12"/>
            <p:cNvSpPr/>
            <p:nvPr/>
          </p:nvSpPr>
          <p:spPr>
            <a:xfrm>
              <a:off x="1084448" y="2951906"/>
              <a:ext cx="358776" cy="432000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787" y="3017594"/>
              <a:ext cx="29046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b="1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5" name="右箭头 304"/>
          <p:cNvSpPr/>
          <p:nvPr/>
        </p:nvSpPr>
        <p:spPr>
          <a:xfrm>
            <a:off x="3111847" y="3122274"/>
            <a:ext cx="726113" cy="1169343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TextBox 310"/>
          <p:cNvSpPr txBox="1"/>
          <p:nvPr/>
        </p:nvSpPr>
        <p:spPr>
          <a:xfrm>
            <a:off x="6563027" y="1624781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Resources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76" grpId="0" animBg="1"/>
      <p:bldP spid="66" grpId="0" animBg="1"/>
      <p:bldP spid="59" grpId="0" animBg="1"/>
      <p:bldP spid="305" grpId="0" animBg="1"/>
      <p:bldP spid="3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852" y="128572"/>
            <a:ext cx="7095018" cy="87153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CC0000"/>
                </a:solidFill>
              </a:rPr>
              <a:t>互联网技术的规模应用</a:t>
            </a:r>
            <a:endParaRPr lang="zh-CN" altLang="en-US" sz="28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-10000"/>
          </a:blip>
          <a:srcRect/>
          <a:stretch>
            <a:fillRect/>
          </a:stretch>
        </p:blipFill>
        <p:spPr bwMode="auto">
          <a:xfrm>
            <a:off x="938819" y="1443560"/>
            <a:ext cx="1933341" cy="88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2"/>
          <p:cNvGrpSpPr/>
          <p:nvPr/>
        </p:nvGrpSpPr>
        <p:grpSpPr>
          <a:xfrm>
            <a:off x="3109906" y="2473321"/>
            <a:ext cx="3257562" cy="2936115"/>
            <a:chOff x="3109906" y="1854992"/>
            <a:chExt cx="3257562" cy="1793881"/>
          </a:xfrm>
        </p:grpSpPr>
        <p:cxnSp>
          <p:nvCxnSpPr>
            <p:cNvPr id="6" name="直接连接符 5"/>
            <p:cNvCxnSpPr/>
            <p:nvPr/>
          </p:nvCxnSpPr>
          <p:spPr>
            <a:xfrm rot="5400000">
              <a:off x="2213760" y="2751139"/>
              <a:ext cx="179388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5469734" y="2751138"/>
              <a:ext cx="179388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43893" y="17098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去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60729" y="4513338"/>
            <a:ext cx="2511431" cy="17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35" tIns="60968" rIns="121935" bIns="60968" numCol="1" anchor="ctr" anchorCtr="0" compatLnSpc="1">
            <a:prstTxWarp prst="textNoShape">
              <a:avLst/>
            </a:prstTxWarp>
          </a:bodyPr>
          <a:lstStyle/>
          <a:p>
            <a:pPr defTabSz="121935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X86+Hadoop/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大数据平台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defTabSz="121935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X86+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虚拟化平台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defTabSz="121935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自动化技术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" name="Picture 2" descr="http://articles.csdn.net/uploads/allimg/110720/79_110720101207_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50" t="14583" r="21875" b="16667"/>
          <a:stretch>
            <a:fillRect/>
          </a:stretch>
        </p:blipFill>
        <p:spPr bwMode="auto">
          <a:xfrm>
            <a:off x="56973" y="1538009"/>
            <a:ext cx="686921" cy="795175"/>
          </a:xfrm>
          <a:prstGeom prst="rect">
            <a:avLst/>
          </a:prstGeom>
          <a:noFill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001" y="2676707"/>
            <a:ext cx="2748667" cy="183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6285" y="2676706"/>
            <a:ext cx="2686329" cy="183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标题 1"/>
          <p:cNvSpPr txBox="1">
            <a:spLocks/>
          </p:cNvSpPr>
          <p:nvPr/>
        </p:nvSpPr>
        <p:spPr bwMode="auto">
          <a:xfrm>
            <a:off x="3491183" y="4614937"/>
            <a:ext cx="2511431" cy="95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35" tIns="60968" rIns="121935" bIns="609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相对于两地三中心，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效率可提升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倍以上，弹性扩展</a:t>
            </a:r>
          </a:p>
        </p:txBody>
      </p:sp>
      <p:sp>
        <p:nvSpPr>
          <p:cNvPr id="38" name="矩形 37"/>
          <p:cNvSpPr/>
          <p:nvPr/>
        </p:nvSpPr>
        <p:spPr>
          <a:xfrm>
            <a:off x="4033836" y="16688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多中心一体化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4656" y="2405384"/>
            <a:ext cx="1614492" cy="21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标题 1"/>
          <p:cNvSpPr txBox="1">
            <a:spLocks/>
          </p:cNvSpPr>
          <p:nvPr/>
        </p:nvSpPr>
        <p:spPr bwMode="auto">
          <a:xfrm>
            <a:off x="6367469" y="4699604"/>
            <a:ext cx="2511431" cy="95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35" tIns="60968" rIns="121935" bIns="60968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lang="en-US" altLang="zh-CN" sz="1400" b="1" kern="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OpenFlow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或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API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，网络转发与控制分离，开放接口、灵活编程定义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97434" y="170989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SDN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41"/>
            <a:ext cx="8229600" cy="762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互联网推动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架构的变革</a:t>
            </a:r>
            <a:endParaRPr lang="zh-CN" altLang="en-US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2" name="组合 92"/>
          <p:cNvGrpSpPr/>
          <p:nvPr/>
        </p:nvGrpSpPr>
        <p:grpSpPr>
          <a:xfrm>
            <a:off x="266689" y="1037162"/>
            <a:ext cx="3910215" cy="5593719"/>
            <a:chOff x="266688" y="1123894"/>
            <a:chExt cx="3910215" cy="3543019"/>
          </a:xfrm>
        </p:grpSpPr>
        <p:sp>
          <p:nvSpPr>
            <p:cNvPr id="3" name="云形 2"/>
            <p:cNvSpPr/>
            <p:nvPr/>
          </p:nvSpPr>
          <p:spPr>
            <a:xfrm>
              <a:off x="373820" y="1123894"/>
              <a:ext cx="3803083" cy="3268289"/>
            </a:xfrm>
            <a:prstGeom prst="clou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Picture 20" descr="20_Data_Center_Cloud.png"/>
            <p:cNvPicPr>
              <a:picLocks noChangeAspect="1"/>
            </p:cNvPicPr>
            <p:nvPr/>
          </p:nvPicPr>
          <p:blipFill>
            <a:blip r:embed="rId3"/>
            <a:srcRect l="2016" t="2660" r="2016" b="26596"/>
            <a:stretch>
              <a:fillRect/>
            </a:stretch>
          </p:blipFill>
          <p:spPr bwMode="auto">
            <a:xfrm>
              <a:off x="650129" y="2281208"/>
              <a:ext cx="2892485" cy="96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0" descr="20_Data_Center_Cloud.png"/>
            <p:cNvPicPr>
              <a:picLocks noChangeAspect="1"/>
            </p:cNvPicPr>
            <p:nvPr/>
          </p:nvPicPr>
          <p:blipFill>
            <a:blip r:embed="rId3"/>
            <a:srcRect l="2016" t="2660" r="2016" b="26596"/>
            <a:stretch>
              <a:fillRect/>
            </a:stretch>
          </p:blipFill>
          <p:spPr bwMode="auto">
            <a:xfrm>
              <a:off x="650126" y="1285866"/>
              <a:ext cx="2879456" cy="963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377591" y="1740908"/>
              <a:ext cx="598525" cy="141323"/>
            </a:xfrm>
            <a:prstGeom prst="rect">
              <a:avLst/>
            </a:prstGeom>
            <a:noFill/>
          </p:spPr>
          <p:txBody>
            <a:bodyPr wrap="none" lIns="68562" tIns="34281" rIns="68562" bIns="34281" rtlCol="0">
              <a:spAutoFit/>
            </a:bodyPr>
            <a:lstStyle/>
            <a:p>
              <a:r>
                <a:rPr lang="en-US" altLang="zh-CN" sz="1000" b="1" i="1" dirty="0" smtClean="0">
                  <a:solidFill>
                    <a:srgbClr val="C00000"/>
                  </a:solidFill>
                </a:rPr>
                <a:t>Big Data</a:t>
              </a:r>
              <a:endParaRPr lang="zh-CN" altLang="en-US" sz="10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7236" y="1736850"/>
              <a:ext cx="912714" cy="141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62" tIns="34281" rIns="68562" bIns="34281" rtlCol="0">
              <a:spAutoFit/>
            </a:bodyPr>
            <a:lstStyle/>
            <a:p>
              <a:r>
                <a:rPr lang="en-US" altLang="zh-CN" sz="1000" b="1" i="1" dirty="0" smtClean="0">
                  <a:solidFill>
                    <a:srgbClr val="C00000"/>
                  </a:solidFill>
                </a:rPr>
                <a:t>Standard Data</a:t>
              </a:r>
              <a:endParaRPr lang="zh-CN" altLang="en-US" sz="10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8" name="云形 7"/>
            <p:cNvSpPr/>
            <p:nvPr/>
          </p:nvSpPr>
          <p:spPr>
            <a:xfrm>
              <a:off x="808679" y="1657554"/>
              <a:ext cx="1285549" cy="404825"/>
            </a:xfrm>
            <a:prstGeom prst="clou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云形 8"/>
            <p:cNvSpPr/>
            <p:nvPr/>
          </p:nvSpPr>
          <p:spPr>
            <a:xfrm>
              <a:off x="2158504" y="1691844"/>
              <a:ext cx="1176277" cy="381251"/>
            </a:xfrm>
            <a:prstGeom prst="clou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9392" y="2516934"/>
              <a:ext cx="2616093" cy="632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1453595" y="2790364"/>
              <a:ext cx="1066602" cy="248541"/>
            </a:xfrm>
            <a:prstGeom prst="rect">
              <a:avLst/>
            </a:prstGeom>
          </p:spPr>
          <p:txBody>
            <a:bodyPr wrap="none" lIns="68562" tIns="34281" rIns="68562" bIns="34281">
              <a:spAutoFit/>
            </a:bodyPr>
            <a:lstStyle/>
            <a:p>
              <a:r>
                <a:rPr lang="en-US" altLang="zh-CN" sz="2100" b="1" i="1" kern="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  <a:cs typeface="Arial" pitchFamily="34" charset="0"/>
                </a:rPr>
                <a:t>Internet</a:t>
              </a:r>
              <a:endParaRPr lang="zh-CN" altLang="en-US" i="1" dirty="0">
                <a:solidFill>
                  <a:srgbClr val="C00000"/>
                </a:solidFill>
              </a:endParaRPr>
            </a:p>
          </p:txBody>
        </p:sp>
        <p:grpSp>
          <p:nvGrpSpPr>
            <p:cNvPr id="23" name="组合 17"/>
            <p:cNvGrpSpPr/>
            <p:nvPr/>
          </p:nvGrpSpPr>
          <p:grpSpPr>
            <a:xfrm>
              <a:off x="1185774" y="2066895"/>
              <a:ext cx="1875949" cy="696521"/>
              <a:chOff x="1643042" y="2214558"/>
              <a:chExt cx="2501918" cy="857257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rot="5400000">
                <a:off x="1248178" y="2675364"/>
                <a:ext cx="791315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rot="5400000">
                <a:off x="2251059" y="2643821"/>
                <a:ext cx="642942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rot="5400000">
                <a:off x="3036877" y="2643821"/>
                <a:ext cx="642942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rot="5400000">
                <a:off x="3715538" y="2642392"/>
                <a:ext cx="857256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2" descr="C:\Program Files\Microsoft Resource DVD Artwork\DVD_ART\Artwork_Imagery\HARDWARE_IMAGERY\Photos - OEM Hardware\Computer\Vista Media Center\HP Hewlett Packard Crossfir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3692" y="3674248"/>
              <a:ext cx="272109" cy="311803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18" name="Picture 18" descr="Samsung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1346465" y="3674248"/>
              <a:ext cx="144409" cy="310372"/>
            </a:xfrm>
            <a:prstGeom prst="rect">
              <a:avLst/>
            </a:prstGeom>
            <a:effectLst>
              <a:outerShdw blurRad="457200" sx="102000" sy="102000" algn="ctr" rotWithShape="0">
                <a:prstClr val="black">
                  <a:alpha val="75000"/>
                </a:prstClr>
              </a:outerShdw>
            </a:effectLst>
          </p:spPr>
        </p:pic>
        <p:pic>
          <p:nvPicPr>
            <p:cNvPr id="19" name="Picture 19" descr="xbox-360-elite-black-angled.png"/>
            <p:cNvPicPr>
              <a:picLocks noChangeAspect="1"/>
            </p:cNvPicPr>
            <p:nvPr/>
          </p:nvPicPr>
          <p:blipFill>
            <a:blip r:embed="rId7" cstate="print">
              <a:lum bright="10000"/>
            </a:blip>
            <a:stretch>
              <a:fillRect/>
            </a:stretch>
          </p:blipFill>
          <p:spPr bwMode="auto">
            <a:xfrm>
              <a:off x="1989240" y="3674248"/>
              <a:ext cx="258482" cy="341489"/>
            </a:xfrm>
            <a:prstGeom prst="rect">
              <a:avLst/>
            </a:prstGeom>
            <a:effectLst>
              <a:outerShdw blurRad="457200" sx="102000" sy="102000" algn="ctr" rotWithShape="0">
                <a:prstClr val="black">
                  <a:alpha val="75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20" name="Picture 20" descr="Zune4GB8GB-80GB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1721419" y="3674250"/>
              <a:ext cx="139479" cy="287261"/>
            </a:xfrm>
            <a:prstGeom prst="rect">
              <a:avLst/>
            </a:prstGeom>
            <a:effectLst>
              <a:outerShdw blurRad="457200" sx="102000" sy="102000" algn="ctr" rotWithShape="0">
                <a:prstClr val="black">
                  <a:alpha val="75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21" name="Picture 3" descr="\\eventsql\dvd\Online_ART\DVD_ART34\Artwork_Imagery\Hardware Photos\OEM HW\Windows Mobile devices (cell phone, pda)\Smartphone cell phones\HTC TyTN smartphone ang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24887" y="3713754"/>
              <a:ext cx="310667" cy="269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 descr="http://www.3lian.com/d/file/2011/12/29/402f2e45a128d2af18c42e7915484fd0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53401" y="3567093"/>
              <a:ext cx="749874" cy="450041"/>
            </a:xfrm>
            <a:prstGeom prst="rect">
              <a:avLst/>
            </a:prstGeom>
            <a:noFill/>
          </p:spPr>
        </p:pic>
        <p:grpSp>
          <p:nvGrpSpPr>
            <p:cNvPr id="28" name="组合 28"/>
            <p:cNvGrpSpPr/>
            <p:nvPr/>
          </p:nvGrpSpPr>
          <p:grpSpPr>
            <a:xfrm>
              <a:off x="1185774" y="3192042"/>
              <a:ext cx="1875949" cy="428629"/>
              <a:chOff x="1643042" y="2214558"/>
              <a:chExt cx="2501918" cy="857257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>
                <a:off x="1248178" y="2675364"/>
                <a:ext cx="791315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rot="5400000">
                <a:off x="2251059" y="2643821"/>
                <a:ext cx="642942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3036877" y="2643821"/>
                <a:ext cx="642942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>
                <a:off x="3715538" y="2642392"/>
                <a:ext cx="857256" cy="158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3"/>
            <p:cNvGrpSpPr/>
            <p:nvPr/>
          </p:nvGrpSpPr>
          <p:grpSpPr>
            <a:xfrm>
              <a:off x="1507160" y="1231050"/>
              <a:ext cx="428516" cy="278298"/>
              <a:chOff x="1857357" y="1000112"/>
              <a:chExt cx="428625" cy="371064"/>
            </a:xfrm>
          </p:grpSpPr>
          <p:pic>
            <p:nvPicPr>
              <p:cNvPr id="29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000112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143107" y="10483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857357" y="10948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142988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组合 38"/>
            <p:cNvGrpSpPr/>
            <p:nvPr/>
          </p:nvGrpSpPr>
          <p:grpSpPr>
            <a:xfrm>
              <a:off x="1989240" y="1338207"/>
              <a:ext cx="428516" cy="278298"/>
              <a:chOff x="1857357" y="1000112"/>
              <a:chExt cx="428625" cy="371064"/>
            </a:xfrm>
          </p:grpSpPr>
          <p:pic>
            <p:nvPicPr>
              <p:cNvPr id="34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000112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143107" y="10483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857357" y="10948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142988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3" name="组合 43"/>
            <p:cNvGrpSpPr/>
            <p:nvPr/>
          </p:nvGrpSpPr>
          <p:grpSpPr>
            <a:xfrm>
              <a:off x="2471321" y="1445364"/>
              <a:ext cx="428516" cy="278298"/>
              <a:chOff x="1857357" y="1000112"/>
              <a:chExt cx="428625" cy="371064"/>
            </a:xfrm>
          </p:grpSpPr>
          <p:pic>
            <p:nvPicPr>
              <p:cNvPr id="39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000112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143107" y="10483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857357" y="10948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142988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4" name="组合 48"/>
            <p:cNvGrpSpPr/>
            <p:nvPr/>
          </p:nvGrpSpPr>
          <p:grpSpPr>
            <a:xfrm>
              <a:off x="1185772" y="1445364"/>
              <a:ext cx="428516" cy="278298"/>
              <a:chOff x="1857357" y="1000112"/>
              <a:chExt cx="428625" cy="371064"/>
            </a:xfrm>
          </p:grpSpPr>
          <p:pic>
            <p:nvPicPr>
              <p:cNvPr id="44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000112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143107" y="10483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857357" y="1094800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5" descr="C:\Courses\Wadeware\2008\2008_05_28 40818 Enterprise Service Readiness\EventsDVD_FY07\Shapes and Graphics\Cylinder\MGX 06 Cyinders\MGX Cylinder LIGHT GREEN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0232" y="1142988"/>
                <a:ext cx="142875" cy="228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8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3328354" y="2677670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2578450" y="3092025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1774982" y="3106299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864385" y="2999141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864385" y="2570513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34" descr="temp-sensor-150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3274789" y="2999141"/>
              <a:ext cx="155732" cy="141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373817" y="3642083"/>
              <a:ext cx="178544" cy="240503"/>
              <a:chOff x="3220" y="1593"/>
              <a:chExt cx="404" cy="594"/>
            </a:xfrm>
          </p:grpSpPr>
          <p:sp>
            <p:nvSpPr>
              <p:cNvPr id="55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19"/>
            <p:cNvGrpSpPr>
              <a:grpSpLocks/>
            </p:cNvGrpSpPr>
            <p:nvPr/>
          </p:nvGrpSpPr>
          <p:grpSpPr bwMode="auto">
            <a:xfrm>
              <a:off x="1712934" y="4177868"/>
              <a:ext cx="170589" cy="229977"/>
              <a:chOff x="3636" y="1609"/>
              <a:chExt cx="386" cy="568"/>
            </a:xfrm>
          </p:grpSpPr>
          <p:sp>
            <p:nvSpPr>
              <p:cNvPr id="58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3" name="Group 16"/>
            <p:cNvGrpSpPr>
              <a:grpSpLocks/>
            </p:cNvGrpSpPr>
            <p:nvPr/>
          </p:nvGrpSpPr>
          <p:grpSpPr bwMode="auto">
            <a:xfrm>
              <a:off x="2944916" y="4124291"/>
              <a:ext cx="178544" cy="240503"/>
              <a:chOff x="3220" y="1593"/>
              <a:chExt cx="404" cy="594"/>
            </a:xfrm>
          </p:grpSpPr>
          <p:sp>
            <p:nvSpPr>
              <p:cNvPr id="61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6" name="Group 19"/>
            <p:cNvGrpSpPr>
              <a:grpSpLocks/>
            </p:cNvGrpSpPr>
            <p:nvPr/>
          </p:nvGrpSpPr>
          <p:grpSpPr bwMode="auto">
            <a:xfrm>
              <a:off x="3480564" y="4017133"/>
              <a:ext cx="170589" cy="229977"/>
              <a:chOff x="3636" y="1609"/>
              <a:chExt cx="386" cy="568"/>
            </a:xfrm>
          </p:grpSpPr>
          <p:sp>
            <p:nvSpPr>
              <p:cNvPr id="64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9" name="Group 16"/>
            <p:cNvGrpSpPr>
              <a:grpSpLocks/>
            </p:cNvGrpSpPr>
            <p:nvPr/>
          </p:nvGrpSpPr>
          <p:grpSpPr bwMode="auto">
            <a:xfrm>
              <a:off x="266688" y="2891985"/>
              <a:ext cx="178544" cy="240503"/>
              <a:chOff x="3220" y="1593"/>
              <a:chExt cx="404" cy="594"/>
            </a:xfrm>
          </p:grpSpPr>
          <p:sp>
            <p:nvSpPr>
              <p:cNvPr id="67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2" name="Group 19"/>
            <p:cNvGrpSpPr>
              <a:grpSpLocks/>
            </p:cNvGrpSpPr>
            <p:nvPr/>
          </p:nvGrpSpPr>
          <p:grpSpPr bwMode="auto">
            <a:xfrm>
              <a:off x="641643" y="4070712"/>
              <a:ext cx="170589" cy="229977"/>
              <a:chOff x="3636" y="1609"/>
              <a:chExt cx="386" cy="568"/>
            </a:xfrm>
          </p:grpSpPr>
          <p:sp>
            <p:nvSpPr>
              <p:cNvPr id="70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/>
            </p:cNvGrpSpPr>
            <p:nvPr/>
          </p:nvGrpSpPr>
          <p:grpSpPr bwMode="auto">
            <a:xfrm>
              <a:off x="3748384" y="3909976"/>
              <a:ext cx="178544" cy="240503"/>
              <a:chOff x="3220" y="1593"/>
              <a:chExt cx="404" cy="594"/>
            </a:xfrm>
          </p:grpSpPr>
          <p:sp>
            <p:nvSpPr>
              <p:cNvPr id="73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8" name="Group 19"/>
            <p:cNvGrpSpPr>
              <a:grpSpLocks/>
            </p:cNvGrpSpPr>
            <p:nvPr/>
          </p:nvGrpSpPr>
          <p:grpSpPr bwMode="auto">
            <a:xfrm>
              <a:off x="2462837" y="4285025"/>
              <a:ext cx="170589" cy="229977"/>
              <a:chOff x="3636" y="1609"/>
              <a:chExt cx="386" cy="568"/>
            </a:xfrm>
          </p:grpSpPr>
          <p:sp>
            <p:nvSpPr>
              <p:cNvPr id="76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1" name="Group 19"/>
            <p:cNvGrpSpPr>
              <a:grpSpLocks/>
            </p:cNvGrpSpPr>
            <p:nvPr/>
          </p:nvGrpSpPr>
          <p:grpSpPr bwMode="auto">
            <a:xfrm>
              <a:off x="3855516" y="3427770"/>
              <a:ext cx="170589" cy="229977"/>
              <a:chOff x="3636" y="1609"/>
              <a:chExt cx="386" cy="568"/>
            </a:xfrm>
          </p:grpSpPr>
          <p:sp>
            <p:nvSpPr>
              <p:cNvPr id="79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4" name="Group 16"/>
            <p:cNvGrpSpPr>
              <a:grpSpLocks/>
            </p:cNvGrpSpPr>
            <p:nvPr/>
          </p:nvGrpSpPr>
          <p:grpSpPr bwMode="auto">
            <a:xfrm>
              <a:off x="1123721" y="4231447"/>
              <a:ext cx="178544" cy="240503"/>
              <a:chOff x="3220" y="1593"/>
              <a:chExt cx="404" cy="594"/>
            </a:xfrm>
          </p:grpSpPr>
          <p:sp>
            <p:nvSpPr>
              <p:cNvPr id="82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9" name="Group 16"/>
            <p:cNvGrpSpPr>
              <a:grpSpLocks/>
            </p:cNvGrpSpPr>
            <p:nvPr/>
          </p:nvGrpSpPr>
          <p:grpSpPr bwMode="auto">
            <a:xfrm>
              <a:off x="2034318" y="4285025"/>
              <a:ext cx="178544" cy="240503"/>
              <a:chOff x="3220" y="1593"/>
              <a:chExt cx="404" cy="594"/>
            </a:xfrm>
          </p:grpSpPr>
          <p:sp>
            <p:nvSpPr>
              <p:cNvPr id="85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1460996" y="2287584"/>
              <a:ext cx="1153164" cy="248541"/>
            </a:xfrm>
            <a:prstGeom prst="rect">
              <a:avLst/>
            </a:prstGeom>
          </p:spPr>
          <p:txBody>
            <a:bodyPr wrap="none" lIns="68562" tIns="34281" rIns="68562" bIns="34281">
              <a:spAutoFit/>
            </a:bodyPr>
            <a:lstStyle/>
            <a:p>
              <a:r>
                <a:rPr lang="en-US" altLang="zh-CN" sz="2100" b="1" i="1" kern="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  <a:cs typeface="Arial" pitchFamily="34" charset="0"/>
                </a:rPr>
                <a:t>Platform</a:t>
              </a:r>
              <a:endParaRPr lang="zh-CN" alt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453596" y="4418372"/>
              <a:ext cx="1185225" cy="248541"/>
            </a:xfrm>
            <a:prstGeom prst="rect">
              <a:avLst/>
            </a:prstGeom>
          </p:spPr>
          <p:txBody>
            <a:bodyPr wrap="none" lIns="68562" tIns="34281" rIns="68562" bIns="34281">
              <a:spAutoFit/>
            </a:bodyPr>
            <a:lstStyle/>
            <a:p>
              <a:r>
                <a:rPr lang="en-US" altLang="zh-CN" sz="2100" b="1" i="1" kern="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  <a:cs typeface="Arial" pitchFamily="34" charset="0"/>
                </a:rPr>
                <a:t>Terminal</a:t>
              </a:r>
              <a:endParaRPr lang="zh-CN" altLang="en-US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786" y="2872277"/>
            <a:ext cx="5883483" cy="1698083"/>
            <a:chOff x="661785" y="2154208"/>
            <a:chExt cx="6601035" cy="1273562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661785" y="2154208"/>
              <a:ext cx="6601035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661785" y="3426182"/>
              <a:ext cx="6601035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373644" y="5342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互联网化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73645" y="3468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平台化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73645" y="1913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数据化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441319" y="1684035"/>
            <a:ext cx="345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几乎所有的物理物质都在主动或被动的在信息世界给自己一个位置，基于大数据的挖掘是方向。</a:t>
            </a:r>
          </a:p>
        </p:txBody>
      </p:sp>
      <p:sp>
        <p:nvSpPr>
          <p:cNvPr id="98" name="矩形 97"/>
          <p:cNvSpPr/>
          <p:nvPr/>
        </p:nvSpPr>
        <p:spPr>
          <a:xfrm>
            <a:off x="5441319" y="3038557"/>
            <a:ext cx="345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信息服务的平台化效应凸显，多层平台化嵌套，形成多产业链交错整合。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41319" y="5280325"/>
            <a:ext cx="345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化，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移动化，手机越来越大，电脑越来越小。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 bwMode="auto">
          <a:xfrm>
            <a:off x="625465" y="1844775"/>
            <a:ext cx="3052762" cy="776611"/>
          </a:xfrm>
          <a:prstGeom prst="roundRect">
            <a:avLst>
              <a:gd name="adj" fmla="val 12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274641"/>
            <a:ext cx="8229600" cy="762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用户面向应用的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基础平台整合交付</a:t>
            </a:r>
            <a:endParaRPr lang="zh-CN" altLang="en-US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625465" y="3875274"/>
            <a:ext cx="3052762" cy="1972529"/>
          </a:xfrm>
          <a:prstGeom prst="roundRect">
            <a:avLst>
              <a:gd name="adj" fmla="val 12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5465" y="3875274"/>
            <a:ext cx="3052762" cy="1714068"/>
            <a:chOff x="625464" y="1998666"/>
            <a:chExt cx="4086225" cy="1935162"/>
          </a:xfrm>
        </p:grpSpPr>
        <p:pic>
          <p:nvPicPr>
            <p:cNvPr id="5" name="Picture 20" descr="20_Data_Center_Cloud.png"/>
            <p:cNvPicPr>
              <a:picLocks noChangeAspect="1"/>
            </p:cNvPicPr>
            <p:nvPr/>
          </p:nvPicPr>
          <p:blipFill>
            <a:blip r:embed="rId2">
              <a:grayscl/>
            </a:blip>
            <a:srcRect l="2016" t="2660" r="2016" b="26596"/>
            <a:stretch>
              <a:fillRect/>
            </a:stretch>
          </p:blipFill>
          <p:spPr bwMode="auto">
            <a:xfrm>
              <a:off x="625464" y="1998666"/>
              <a:ext cx="4086225" cy="193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云形 5"/>
            <p:cNvSpPr/>
            <p:nvPr/>
          </p:nvSpPr>
          <p:spPr bwMode="auto">
            <a:xfrm>
              <a:off x="1041389" y="2984503"/>
              <a:ext cx="3276600" cy="735013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63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anchor="ctr"/>
            <a:lstStyle/>
            <a:p>
              <a:pPr algn="ctr">
                <a:defRPr/>
              </a:pPr>
              <a:endPara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115"/>
            <p:cNvSpPr>
              <a:spLocks noChangeArrowheads="1"/>
            </p:cNvSpPr>
            <p:nvPr/>
          </p:nvSpPr>
          <p:spPr bwMode="auto">
            <a:xfrm>
              <a:off x="1587389" y="3099599"/>
              <a:ext cx="2018856" cy="416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IT fabric</a:t>
              </a:r>
              <a:endParaRPr lang="zh-CN" altLang="en-US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Picture 34" descr="D:\Pennie's documents\MS Image\NEWFeb15\Windows_Vista_Icons_ for_Marketing_use\ParentalControl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0000" y="2595077"/>
              <a:ext cx="714981" cy="640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椭圆 8"/>
            <p:cNvSpPr/>
            <p:nvPr/>
          </p:nvSpPr>
          <p:spPr bwMode="auto">
            <a:xfrm>
              <a:off x="1492238" y="2390779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959160" y="2390779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466963" y="2366966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22510" y="2354266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03589" y="2354266"/>
              <a:ext cx="413986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16448" y="5847804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defTabSz="801688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zh-CN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基础架构的整合交付</a:t>
            </a:r>
            <a:endParaRPr lang="zh-CN" altLang="en-US" sz="14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25465" y="2912533"/>
            <a:ext cx="3052762" cy="776611"/>
          </a:xfrm>
          <a:prstGeom prst="roundRect">
            <a:avLst>
              <a:gd name="adj" fmla="val 12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448" y="323774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平台及流程</a:t>
            </a:r>
          </a:p>
        </p:txBody>
      </p:sp>
      <p:pic>
        <p:nvPicPr>
          <p:cNvPr id="44034" name="Picture 2" descr="http://ts2.mm.bing.net/th?id=H.4781300412975421&amp;pid=1.7&amp;w=133&amp;h=140&amp;c=7&amp;rs=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4371"/>
          <a:stretch>
            <a:fillRect/>
          </a:stretch>
        </p:blipFill>
        <p:spPr bwMode="auto">
          <a:xfrm>
            <a:off x="1580517" y="3012036"/>
            <a:ext cx="1803582" cy="451405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616449" y="205187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业务应用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903" y="2022873"/>
            <a:ext cx="1574325" cy="43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5110164" y="46448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整合交付</a:t>
            </a:r>
            <a:endParaRPr lang="zh-CN" altLang="en-US" sz="24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10164" y="235814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业务创新</a:t>
            </a:r>
            <a:endParaRPr lang="zh-CN" altLang="en-US" sz="24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07"/>
          <p:cNvSpPr>
            <a:spLocks noChangeArrowheads="1"/>
          </p:cNvSpPr>
          <p:nvPr/>
        </p:nvSpPr>
        <p:spPr bwMode="gray">
          <a:xfrm rot="5400000">
            <a:off x="3789875" y="2049079"/>
            <a:ext cx="1120283" cy="1349911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" name="AutoShape 107"/>
          <p:cNvSpPr>
            <a:spLocks noChangeArrowheads="1"/>
          </p:cNvSpPr>
          <p:nvPr/>
        </p:nvSpPr>
        <p:spPr bwMode="gray">
          <a:xfrm rot="5400000">
            <a:off x="3789876" y="4270922"/>
            <a:ext cx="1120281" cy="1349911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" name="AutoShape 107"/>
          <p:cNvSpPr>
            <a:spLocks noChangeArrowheads="1"/>
          </p:cNvSpPr>
          <p:nvPr/>
        </p:nvSpPr>
        <p:spPr bwMode="gray">
          <a:xfrm>
            <a:off x="6731122" y="1844775"/>
            <a:ext cx="462703" cy="1618667"/>
          </a:xfrm>
          <a:prstGeom prst="upArrow">
            <a:avLst>
              <a:gd name="adj1" fmla="val 59323"/>
              <a:gd name="adj2" fmla="val 62504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9" name="AutoShape 107"/>
          <p:cNvSpPr>
            <a:spLocks noChangeArrowheads="1"/>
          </p:cNvSpPr>
          <p:nvPr/>
        </p:nvSpPr>
        <p:spPr bwMode="gray">
          <a:xfrm flipV="1">
            <a:off x="6731122" y="4540742"/>
            <a:ext cx="462703" cy="1307061"/>
          </a:xfrm>
          <a:prstGeom prst="upArrow">
            <a:avLst>
              <a:gd name="adj1" fmla="val 59323"/>
              <a:gd name="adj2" fmla="val 62504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93825" y="223653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上升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7193825" y="48089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下降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6525937" y="368914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关注度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25937" y="3648109"/>
            <a:ext cx="800219" cy="542137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2" descr="http://ts4.mm.bing.net/th?id=H.4525921679312715&amp;pid=1.7&amp;w=211&amp;h=109&amp;c=7&amp;rs=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9FCFF"/>
              </a:clrFrom>
              <a:clrTo>
                <a:srgbClr val="F9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0913" y="5847803"/>
            <a:ext cx="1094844" cy="754112"/>
          </a:xfrm>
          <a:prstGeom prst="rect">
            <a:avLst/>
          </a:prstGeom>
          <a:noFill/>
        </p:spPr>
      </p:pic>
      <p:pic>
        <p:nvPicPr>
          <p:cNvPr id="44037" name="Picture 5" descr="http://ts2.mm.bing.net/th?id=H.4652331158536941&amp;pid=1.7&amp;w=201&amp;h=145&amp;c=7&amp;rs=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CFFFA"/>
              </a:clrFrom>
              <a:clrTo>
                <a:srgbClr val="FCFF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54658" y="5727976"/>
            <a:ext cx="1000123" cy="962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41"/>
            <a:ext cx="8229600" cy="762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整合交付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云网融合</a:t>
            </a:r>
            <a:endParaRPr lang="zh-CN" altLang="en-US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02967" y="2711449"/>
            <a:ext cx="3052762" cy="1972529"/>
          </a:xfrm>
          <a:prstGeom prst="roundRect">
            <a:avLst>
              <a:gd name="adj" fmla="val 12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84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402967" y="2711449"/>
            <a:ext cx="3052762" cy="1714068"/>
            <a:chOff x="625464" y="1998666"/>
            <a:chExt cx="4086225" cy="1935162"/>
          </a:xfrm>
        </p:grpSpPr>
        <p:pic>
          <p:nvPicPr>
            <p:cNvPr id="6" name="Picture 20" descr="20_Data_Center_Cloud.png"/>
            <p:cNvPicPr>
              <a:picLocks noChangeAspect="1"/>
            </p:cNvPicPr>
            <p:nvPr/>
          </p:nvPicPr>
          <p:blipFill>
            <a:blip r:embed="rId2">
              <a:grayscl/>
            </a:blip>
            <a:srcRect l="2016" t="2660" r="2016" b="26596"/>
            <a:stretch>
              <a:fillRect/>
            </a:stretch>
          </p:blipFill>
          <p:spPr bwMode="auto">
            <a:xfrm>
              <a:off x="625464" y="1998666"/>
              <a:ext cx="4086225" cy="193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云形 6"/>
            <p:cNvSpPr/>
            <p:nvPr/>
          </p:nvSpPr>
          <p:spPr bwMode="auto">
            <a:xfrm>
              <a:off x="1041389" y="2984503"/>
              <a:ext cx="3276600" cy="735013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63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anchor="ctr"/>
            <a:lstStyle/>
            <a:p>
              <a:pPr algn="ctr">
                <a:defRPr/>
              </a:pPr>
              <a:endPara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115"/>
            <p:cNvSpPr>
              <a:spLocks noChangeArrowheads="1"/>
            </p:cNvSpPr>
            <p:nvPr/>
          </p:nvSpPr>
          <p:spPr bwMode="auto">
            <a:xfrm>
              <a:off x="1587389" y="3099599"/>
              <a:ext cx="2018856" cy="416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IT fabric</a:t>
              </a:r>
              <a:endParaRPr lang="zh-CN" altLang="en-US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34" descr="D:\Pennie's documents\MS Image\NEWFeb15\Windows_Vista_Icons_ for_Marketing_use\ParentalControl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0000" y="2595077"/>
              <a:ext cx="714981" cy="640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椭圆 9"/>
            <p:cNvSpPr/>
            <p:nvPr/>
          </p:nvSpPr>
          <p:spPr bwMode="auto">
            <a:xfrm>
              <a:off x="1492238" y="2390779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959160" y="2390779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466963" y="2366966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922510" y="2354266"/>
              <a:ext cx="411595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403589" y="2354266"/>
              <a:ext cx="413986" cy="593726"/>
            </a:xfrm>
            <a:prstGeom prst="ellipse">
              <a:avLst/>
            </a:prstGeom>
            <a:solidFill>
              <a:srgbClr val="E46C0A">
                <a:alpha val="50196"/>
              </a:srgbClr>
            </a:solidFill>
            <a:ln w="9525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50522" y="5410471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defTabSz="801688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基础架构的整合交付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07"/>
          <p:cNvSpPr>
            <a:spLocks noChangeArrowheads="1"/>
          </p:cNvSpPr>
          <p:nvPr/>
        </p:nvSpPr>
        <p:spPr bwMode="gray">
          <a:xfrm rot="5400000">
            <a:off x="3362447" y="3312027"/>
            <a:ext cx="1120281" cy="940050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5" name="组合 98"/>
          <p:cNvGrpSpPr/>
          <p:nvPr/>
        </p:nvGrpSpPr>
        <p:grpSpPr>
          <a:xfrm>
            <a:off x="4729590" y="1960030"/>
            <a:ext cx="3430171" cy="3225039"/>
            <a:chOff x="142844" y="1086836"/>
            <a:chExt cx="4698555" cy="3830116"/>
          </a:xfrm>
        </p:grpSpPr>
        <p:sp>
          <p:nvSpPr>
            <p:cNvPr id="18" name="流程图: 数据 17"/>
            <p:cNvSpPr/>
            <p:nvPr/>
          </p:nvSpPr>
          <p:spPr>
            <a:xfrm>
              <a:off x="1142976" y="1555684"/>
              <a:ext cx="2428892" cy="142876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9" name="流程图: 数据 18"/>
            <p:cNvSpPr/>
            <p:nvPr/>
          </p:nvSpPr>
          <p:spPr>
            <a:xfrm>
              <a:off x="632277" y="2714627"/>
              <a:ext cx="3357554" cy="500066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20" name="Picture 41" descr="C10GettingStartedInstallMgmt_25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0492" y="1428740"/>
              <a:ext cx="268288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Group 45"/>
            <p:cNvGrpSpPr/>
            <p:nvPr/>
          </p:nvGrpSpPr>
          <p:grpSpPr>
            <a:xfrm>
              <a:off x="1285857" y="1521643"/>
              <a:ext cx="225433" cy="176919"/>
              <a:chOff x="6481765" y="5386444"/>
              <a:chExt cx="472377" cy="5067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2" name="Picture 9" descr="C:\Program Files\Microsoft Resource DVD Artwork\DVD_ART\Artwork_Imagery\HARDWARE_IMAGERY\Illustration - Misc Hardware\Windows Vista Illustration Icons\Server.pn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81765" y="5386444"/>
                <a:ext cx="447305" cy="506730"/>
              </a:xfrm>
              <a:prstGeom prst="rect">
                <a:avLst/>
              </a:prstGeom>
              <a:noFill/>
            </p:spPr>
          </p:pic>
          <p:pic>
            <p:nvPicPr>
              <p:cNvPr id="23" name="Picture 8" descr="C:\Program Files\Microsoft Resource DVD Artwork\DVD_ART\Artwork_Imagery\HARDWARE_IMAGERY\Illustration - Misc Hardware\Windows Vista Illustration Icons\Security Goo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689030" y="5462596"/>
                <a:ext cx="265112" cy="265112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41" descr="C10GettingStartedInstallMgmt_25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3108" y="1428740"/>
              <a:ext cx="268288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Group 45"/>
            <p:cNvGrpSpPr/>
            <p:nvPr/>
          </p:nvGrpSpPr>
          <p:grpSpPr>
            <a:xfrm>
              <a:off x="1838476" y="1521643"/>
              <a:ext cx="225433" cy="176919"/>
              <a:chOff x="6481765" y="5386444"/>
              <a:chExt cx="472377" cy="5067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6" name="Picture 9" descr="C:\Program Files\Microsoft Resource DVD Artwork\DVD_ART\Artwork_Imagery\HARDWARE_IMAGERY\Illustration - Misc Hardware\Windows Vista Illustration Icons\Server.pn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81765" y="5386444"/>
                <a:ext cx="447305" cy="506730"/>
              </a:xfrm>
              <a:prstGeom prst="rect">
                <a:avLst/>
              </a:prstGeom>
              <a:noFill/>
            </p:spPr>
          </p:pic>
          <p:pic>
            <p:nvPicPr>
              <p:cNvPr id="27" name="Picture 8" descr="C:\Program Files\Microsoft Resource DVD Artwork\DVD_ART\Artwork_Imagery\HARDWARE_IMAGERY\Illustration - Misc Hardware\Windows Vista Illustration Icons\Security Goo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689030" y="5462596"/>
                <a:ext cx="265112" cy="265112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41" descr="C10GettingStartedInstallMgmt_25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3174" y="1428740"/>
              <a:ext cx="268288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45"/>
            <p:cNvGrpSpPr/>
            <p:nvPr/>
          </p:nvGrpSpPr>
          <p:grpSpPr>
            <a:xfrm>
              <a:off x="2338536" y="1521643"/>
              <a:ext cx="225433" cy="176919"/>
              <a:chOff x="6481765" y="5386444"/>
              <a:chExt cx="472377" cy="5067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0" name="Picture 9" descr="C:\Program Files\Microsoft Resource DVD Artwork\DVD_ART\Artwork_Imagery\HARDWARE_IMAGERY\Illustration - Misc Hardware\Windows Vista Illustration Icons\Server.pn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81765" y="5386444"/>
                <a:ext cx="447305" cy="506730"/>
              </a:xfrm>
              <a:prstGeom prst="rect">
                <a:avLst/>
              </a:prstGeom>
              <a:noFill/>
            </p:spPr>
          </p:pic>
          <p:pic>
            <p:nvPicPr>
              <p:cNvPr id="31" name="Picture 8" descr="C:\Program Files\Microsoft Resource DVD Artwork\DVD_ART\Artwork_Imagery\HARDWARE_IMAGERY\Illustration - Misc Hardware\Windows Vista Illustration Icons\Security Goo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689030" y="5462596"/>
                <a:ext cx="265112" cy="265112"/>
              </a:xfrm>
              <a:prstGeom prst="rect">
                <a:avLst/>
              </a:prstGeom>
              <a:noFill/>
            </p:spPr>
          </p:pic>
        </p:grpSp>
        <p:pic>
          <p:nvPicPr>
            <p:cNvPr id="32" name="Picture 41" descr="C10GettingStartedInstallMgmt_25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43240" y="1428740"/>
              <a:ext cx="268288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" name="Group 45"/>
            <p:cNvGrpSpPr/>
            <p:nvPr/>
          </p:nvGrpSpPr>
          <p:grpSpPr>
            <a:xfrm>
              <a:off x="2838608" y="1521643"/>
              <a:ext cx="225433" cy="176919"/>
              <a:chOff x="6481765" y="5386444"/>
              <a:chExt cx="472377" cy="5067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4" name="Picture 9" descr="C:\Program Files\Microsoft Resource DVD Artwork\DVD_ART\Artwork_Imagery\HARDWARE_IMAGERY\Illustration - Misc Hardware\Windows Vista Illustration Icons\Server.png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81765" y="5386444"/>
                <a:ext cx="447305" cy="506730"/>
              </a:xfrm>
              <a:prstGeom prst="rect">
                <a:avLst/>
              </a:prstGeom>
              <a:noFill/>
            </p:spPr>
          </p:pic>
          <p:pic>
            <p:nvPicPr>
              <p:cNvPr id="35" name="Picture 8" descr="C:\Program Files\Microsoft Resource DVD Artwork\DVD_ART\Artwork_Imagery\HARDWARE_IMAGERY\Illustration - Misc Hardware\Windows Vista Illustration Icons\Security Goo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689030" y="5462596"/>
                <a:ext cx="265112" cy="265112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69286" y="2785585"/>
              <a:ext cx="2502585" cy="32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7" name="直接箭头连接符 36"/>
            <p:cNvCxnSpPr/>
            <p:nvPr/>
          </p:nvCxnSpPr>
          <p:spPr>
            <a:xfrm rot="5400000">
              <a:off x="1025587" y="2305388"/>
              <a:ext cx="1071573" cy="79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>
              <a:off x="2525783" y="2305384"/>
              <a:ext cx="1071572" cy="79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>
              <a:off x="1761616" y="2305388"/>
              <a:ext cx="1071573" cy="795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785919" y="4587983"/>
              <a:ext cx="1310140" cy="32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409483" y="1086836"/>
              <a:ext cx="1974323" cy="32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资源平台</a:t>
              </a:r>
              <a:endPara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1142975" y="3223446"/>
              <a:ext cx="2320880" cy="32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通道</a:t>
              </a:r>
              <a:r>
                <a:rPr lang="en-US" altLang="zh-CN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)</a:t>
              </a:r>
              <a:endParaRPr lang="zh-CN" altLang="en-US" sz="12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流程图: 数据 42"/>
            <p:cNvSpPr/>
            <p:nvPr/>
          </p:nvSpPr>
          <p:spPr>
            <a:xfrm>
              <a:off x="224915" y="4198888"/>
              <a:ext cx="4000528" cy="428628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513660" y="4413204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902749" y="4209523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1228040" y="4402573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1617129" y="4198892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平行四边形 47"/>
            <p:cNvSpPr/>
            <p:nvPr/>
          </p:nvSpPr>
          <p:spPr>
            <a:xfrm>
              <a:off x="1971326" y="4391936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2360415" y="4188256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2706972" y="4402573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3096061" y="4198892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52" name="Picture 35" descr="C:\Program Files\Microsoft Resource DVD Artwork\DVD_ART\Artwork_Imagery\Shapes and Graphics\Buidlings and dwellings\small business blu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67857" y="4341764"/>
              <a:ext cx="304993" cy="27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36" descr="C:\Program Files\Microsoft Resource DVD Artwork\DVD_ART\Artwork_Imagery\Shapes and Graphics\Buidlings and dwellings\building gol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53681" y="4341767"/>
              <a:ext cx="222127" cy="28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37" descr="C:\Program Files\Microsoft Resource DVD Artwork\DVD_ART\Artwork_Imagery\Shapes and Graphics\Buidlings and dwellings\building dk blue with tree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89370" y="4270326"/>
              <a:ext cx="254928" cy="27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6" descr="C:\Program Files\Microsoft Resource DVD Artwork\DVD_ART\Artwork_Imagery\Shapes and Graphics\Buidlings and dwellings\enterprise blu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159281" y="4242705"/>
              <a:ext cx="202561" cy="30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6" descr="C:\Program Files\Microsoft Resource DVD Artwork\DVD_ART\Artwork_Imagery\Shapes and Graphics\Buidlings and dwellings\enterprise blu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79948" y="4270326"/>
              <a:ext cx="202561" cy="30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1153609" y="4127452"/>
              <a:ext cx="238120" cy="320671"/>
              <a:chOff x="3220" y="1593"/>
              <a:chExt cx="404" cy="594"/>
            </a:xfrm>
          </p:grpSpPr>
          <p:sp>
            <p:nvSpPr>
              <p:cNvPr id="58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7" name="Group 19"/>
            <p:cNvGrpSpPr>
              <a:grpSpLocks/>
            </p:cNvGrpSpPr>
            <p:nvPr/>
          </p:nvGrpSpPr>
          <p:grpSpPr bwMode="auto">
            <a:xfrm>
              <a:off x="1703855" y="4056013"/>
              <a:ext cx="227511" cy="306636"/>
              <a:chOff x="3636" y="1609"/>
              <a:chExt cx="386" cy="568"/>
            </a:xfrm>
          </p:grpSpPr>
          <p:sp>
            <p:nvSpPr>
              <p:cNvPr id="61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3" name="平行四边形 62"/>
            <p:cNvSpPr/>
            <p:nvPr/>
          </p:nvSpPr>
          <p:spPr>
            <a:xfrm>
              <a:off x="2653807" y="4198892"/>
              <a:ext cx="949960" cy="178754"/>
            </a:xfrm>
            <a:prstGeom prst="parallelogram">
              <a:avLst>
                <a:gd name="adj" fmla="val 18363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60" name="Group 16"/>
            <p:cNvGrpSpPr>
              <a:grpSpLocks/>
            </p:cNvGrpSpPr>
            <p:nvPr/>
          </p:nvGrpSpPr>
          <p:grpSpPr bwMode="auto">
            <a:xfrm>
              <a:off x="2061037" y="4127452"/>
              <a:ext cx="238120" cy="320671"/>
              <a:chOff x="3220" y="1593"/>
              <a:chExt cx="404" cy="594"/>
            </a:xfrm>
          </p:grpSpPr>
          <p:sp>
            <p:nvSpPr>
              <p:cNvPr id="65" name="Oval 17"/>
              <p:cNvSpPr>
                <a:spLocks noChangeArrowheads="1"/>
              </p:cNvSpPr>
              <p:nvPr/>
            </p:nvSpPr>
            <p:spPr bwMode="gray">
              <a:xfrm flipH="1">
                <a:off x="3366" y="1593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Freeform 18"/>
              <p:cNvSpPr>
                <a:spLocks/>
              </p:cNvSpPr>
              <p:nvPr/>
            </p:nvSpPr>
            <p:spPr bwMode="gray">
              <a:xfrm flipH="1">
                <a:off x="3220" y="1714"/>
                <a:ext cx="404" cy="473"/>
              </a:xfrm>
              <a:custGeom>
                <a:avLst/>
                <a:gdLst>
                  <a:gd name="T0" fmla="*/ 0 w 2614"/>
                  <a:gd name="T1" fmla="*/ 0 h 2630"/>
                  <a:gd name="T2" fmla="*/ 0 w 2614"/>
                  <a:gd name="T3" fmla="*/ 0 h 2630"/>
                  <a:gd name="T4" fmla="*/ 0 w 2614"/>
                  <a:gd name="T5" fmla="*/ 0 h 2630"/>
                  <a:gd name="T6" fmla="*/ 0 w 2614"/>
                  <a:gd name="T7" fmla="*/ 0 h 2630"/>
                  <a:gd name="T8" fmla="*/ 0 w 2614"/>
                  <a:gd name="T9" fmla="*/ 0 h 2630"/>
                  <a:gd name="T10" fmla="*/ 0 w 2614"/>
                  <a:gd name="T11" fmla="*/ 0 h 2630"/>
                  <a:gd name="T12" fmla="*/ 0 w 2614"/>
                  <a:gd name="T13" fmla="*/ 0 h 2630"/>
                  <a:gd name="T14" fmla="*/ 0 w 2614"/>
                  <a:gd name="T15" fmla="*/ 0 h 2630"/>
                  <a:gd name="T16" fmla="*/ 0 w 2614"/>
                  <a:gd name="T17" fmla="*/ 0 h 2630"/>
                  <a:gd name="T18" fmla="*/ 0 w 2614"/>
                  <a:gd name="T19" fmla="*/ 0 h 2630"/>
                  <a:gd name="T20" fmla="*/ 0 w 2614"/>
                  <a:gd name="T21" fmla="*/ 0 h 2630"/>
                  <a:gd name="T22" fmla="*/ 0 w 2614"/>
                  <a:gd name="T23" fmla="*/ 0 h 2630"/>
                  <a:gd name="T24" fmla="*/ 0 w 2614"/>
                  <a:gd name="T25" fmla="*/ 0 h 2630"/>
                  <a:gd name="T26" fmla="*/ 0 w 2614"/>
                  <a:gd name="T27" fmla="*/ 0 h 2630"/>
                  <a:gd name="T28" fmla="*/ 0 w 2614"/>
                  <a:gd name="T29" fmla="*/ 0 h 2630"/>
                  <a:gd name="T30" fmla="*/ 0 w 2614"/>
                  <a:gd name="T31" fmla="*/ 0 h 2630"/>
                  <a:gd name="T32" fmla="*/ 0 w 2614"/>
                  <a:gd name="T33" fmla="*/ 0 h 2630"/>
                  <a:gd name="T34" fmla="*/ 0 w 2614"/>
                  <a:gd name="T35" fmla="*/ 0 h 2630"/>
                  <a:gd name="T36" fmla="*/ 0 w 2614"/>
                  <a:gd name="T37" fmla="*/ 0 h 2630"/>
                  <a:gd name="T38" fmla="*/ 0 w 2614"/>
                  <a:gd name="T39" fmla="*/ 0 h 2630"/>
                  <a:gd name="T40" fmla="*/ 0 w 2614"/>
                  <a:gd name="T41" fmla="*/ 0 h 2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14"/>
                  <a:gd name="T64" fmla="*/ 0 h 2630"/>
                  <a:gd name="T65" fmla="*/ 2614 w 2614"/>
                  <a:gd name="T66" fmla="*/ 2630 h 2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14" h="2630">
                    <a:moveTo>
                      <a:pt x="1176" y="0"/>
                    </a:moveTo>
                    <a:cubicBezTo>
                      <a:pt x="1196" y="78"/>
                      <a:pt x="1274" y="182"/>
                      <a:pt x="1316" y="180"/>
                    </a:cubicBezTo>
                    <a:cubicBezTo>
                      <a:pt x="1358" y="178"/>
                      <a:pt x="1412" y="78"/>
                      <a:pt x="1448" y="0"/>
                    </a:cubicBezTo>
                    <a:cubicBezTo>
                      <a:pt x="1976" y="0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2180" y="2278"/>
                    </a:lnTo>
                    <a:cubicBezTo>
                      <a:pt x="2210" y="2506"/>
                      <a:pt x="2116" y="2574"/>
                      <a:pt x="2048" y="2586"/>
                    </a:cubicBezTo>
                    <a:cubicBezTo>
                      <a:pt x="1982" y="2614"/>
                      <a:pt x="1826" y="2600"/>
                      <a:pt x="1770" y="2454"/>
                    </a:cubicBezTo>
                    <a:cubicBezTo>
                      <a:pt x="1681" y="2159"/>
                      <a:pt x="1592" y="1864"/>
                      <a:pt x="1592" y="1864"/>
                    </a:cubicBezTo>
                    <a:cubicBezTo>
                      <a:pt x="1520" y="1604"/>
                      <a:pt x="1380" y="1490"/>
                      <a:pt x="1304" y="1494"/>
                    </a:cubicBezTo>
                    <a:cubicBezTo>
                      <a:pt x="1164" y="1510"/>
                      <a:pt x="1062" y="1698"/>
                      <a:pt x="1006" y="1888"/>
                    </a:cubicBezTo>
                    <a:cubicBezTo>
                      <a:pt x="910" y="2176"/>
                      <a:pt x="900" y="2302"/>
                      <a:pt x="856" y="2396"/>
                    </a:cubicBezTo>
                    <a:cubicBezTo>
                      <a:pt x="816" y="2508"/>
                      <a:pt x="720" y="2630"/>
                      <a:pt x="570" y="2596"/>
                    </a:cubicBezTo>
                    <a:cubicBezTo>
                      <a:pt x="506" y="2564"/>
                      <a:pt x="376" y="2548"/>
                      <a:pt x="440" y="2256"/>
                    </a:cubicBez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76" y="0"/>
                      <a:pt x="117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3A5FF"/>
                  </a:gs>
                  <a:gs pos="100000">
                    <a:srgbClr val="488EDC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Front">
                  <a:rot lat="21299978" lon="600000" rev="0"/>
                </a:camera>
                <a:lightRig rig="legacyNormal3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8BDAF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4" name="Group 19"/>
            <p:cNvGrpSpPr>
              <a:grpSpLocks/>
            </p:cNvGrpSpPr>
            <p:nvPr/>
          </p:nvGrpSpPr>
          <p:grpSpPr bwMode="auto">
            <a:xfrm>
              <a:off x="2775417" y="4127452"/>
              <a:ext cx="227511" cy="306636"/>
              <a:chOff x="3636" y="1609"/>
              <a:chExt cx="386" cy="568"/>
            </a:xfrm>
          </p:grpSpPr>
          <p:sp>
            <p:nvSpPr>
              <p:cNvPr id="68" name="Freeform 20"/>
              <p:cNvSpPr>
                <a:spLocks/>
              </p:cNvSpPr>
              <p:nvPr/>
            </p:nvSpPr>
            <p:spPr bwMode="gray">
              <a:xfrm>
                <a:off x="3636" y="1723"/>
                <a:ext cx="386" cy="454"/>
              </a:xfrm>
              <a:custGeom>
                <a:avLst/>
                <a:gdLst>
                  <a:gd name="T0" fmla="*/ 0 w 2614"/>
                  <a:gd name="T1" fmla="*/ 0 h 2628"/>
                  <a:gd name="T2" fmla="*/ 0 w 2614"/>
                  <a:gd name="T3" fmla="*/ 0 h 2628"/>
                  <a:gd name="T4" fmla="*/ 0 w 2614"/>
                  <a:gd name="T5" fmla="*/ 0 h 2628"/>
                  <a:gd name="T6" fmla="*/ 0 w 2614"/>
                  <a:gd name="T7" fmla="*/ 0 h 2628"/>
                  <a:gd name="T8" fmla="*/ 0 w 2614"/>
                  <a:gd name="T9" fmla="*/ 0 h 2628"/>
                  <a:gd name="T10" fmla="*/ 0 w 2614"/>
                  <a:gd name="T11" fmla="*/ 0 h 2628"/>
                  <a:gd name="T12" fmla="*/ 0 w 2614"/>
                  <a:gd name="T13" fmla="*/ 0 h 2628"/>
                  <a:gd name="T14" fmla="*/ 0 w 2614"/>
                  <a:gd name="T15" fmla="*/ 0 h 2628"/>
                  <a:gd name="T16" fmla="*/ 0 w 2614"/>
                  <a:gd name="T17" fmla="*/ 0 h 2628"/>
                  <a:gd name="T18" fmla="*/ 0 w 2614"/>
                  <a:gd name="T19" fmla="*/ 0 h 2628"/>
                  <a:gd name="T20" fmla="*/ 0 w 2614"/>
                  <a:gd name="T21" fmla="*/ 0 h 2628"/>
                  <a:gd name="T22" fmla="*/ 0 w 2614"/>
                  <a:gd name="T23" fmla="*/ 0 h 2628"/>
                  <a:gd name="T24" fmla="*/ 0 w 2614"/>
                  <a:gd name="T25" fmla="*/ 0 h 2628"/>
                  <a:gd name="T26" fmla="*/ 0 w 2614"/>
                  <a:gd name="T27" fmla="*/ 0 h 2628"/>
                  <a:gd name="T28" fmla="*/ 0 w 2614"/>
                  <a:gd name="T29" fmla="*/ 0 h 2628"/>
                  <a:gd name="T30" fmla="*/ 0 w 2614"/>
                  <a:gd name="T31" fmla="*/ 0 h 2628"/>
                  <a:gd name="T32" fmla="*/ 0 w 2614"/>
                  <a:gd name="T33" fmla="*/ 0 h 2628"/>
                  <a:gd name="T34" fmla="*/ 0 w 2614"/>
                  <a:gd name="T35" fmla="*/ 0 h 2628"/>
                  <a:gd name="T36" fmla="*/ 0 w 2614"/>
                  <a:gd name="T37" fmla="*/ 0 h 2628"/>
                  <a:gd name="T38" fmla="*/ 0 w 2614"/>
                  <a:gd name="T39" fmla="*/ 0 h 2628"/>
                  <a:gd name="T40" fmla="*/ 0 w 2614"/>
                  <a:gd name="T41" fmla="*/ 0 h 2628"/>
                  <a:gd name="T42" fmla="*/ 0 w 2614"/>
                  <a:gd name="T43" fmla="*/ 0 h 2628"/>
                  <a:gd name="T44" fmla="*/ 0 w 2614"/>
                  <a:gd name="T45" fmla="*/ 0 h 2628"/>
                  <a:gd name="T46" fmla="*/ 0 w 2614"/>
                  <a:gd name="T47" fmla="*/ 0 h 26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614"/>
                  <a:gd name="T73" fmla="*/ 0 h 2628"/>
                  <a:gd name="T74" fmla="*/ 2614 w 2614"/>
                  <a:gd name="T75" fmla="*/ 2628 h 26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614" h="2628">
                    <a:moveTo>
                      <a:pt x="1100" y="0"/>
                    </a:moveTo>
                    <a:cubicBezTo>
                      <a:pt x="1120" y="78"/>
                      <a:pt x="1193" y="183"/>
                      <a:pt x="1316" y="180"/>
                    </a:cubicBezTo>
                    <a:cubicBezTo>
                      <a:pt x="1439" y="177"/>
                      <a:pt x="1472" y="84"/>
                      <a:pt x="1508" y="6"/>
                    </a:cubicBezTo>
                    <a:cubicBezTo>
                      <a:pt x="2036" y="6"/>
                      <a:pt x="2504" y="0"/>
                      <a:pt x="2504" y="0"/>
                    </a:cubicBezTo>
                    <a:cubicBezTo>
                      <a:pt x="2576" y="4"/>
                      <a:pt x="2612" y="94"/>
                      <a:pt x="2610" y="146"/>
                    </a:cubicBezTo>
                    <a:cubicBezTo>
                      <a:pt x="2610" y="194"/>
                      <a:pt x="2614" y="294"/>
                      <a:pt x="2492" y="312"/>
                    </a:cubicBezTo>
                    <a:cubicBezTo>
                      <a:pt x="2104" y="312"/>
                      <a:pt x="1716" y="312"/>
                      <a:pt x="1716" y="312"/>
                    </a:cubicBezTo>
                    <a:lnTo>
                      <a:pt x="1985" y="1350"/>
                    </a:lnTo>
                    <a:lnTo>
                      <a:pt x="1805" y="1401"/>
                    </a:lnTo>
                    <a:lnTo>
                      <a:pt x="2093" y="2328"/>
                    </a:lnTo>
                    <a:cubicBezTo>
                      <a:pt x="2126" y="2457"/>
                      <a:pt x="2117" y="2547"/>
                      <a:pt x="2030" y="2598"/>
                    </a:cubicBezTo>
                    <a:cubicBezTo>
                      <a:pt x="1919" y="2628"/>
                      <a:pt x="1834" y="2552"/>
                      <a:pt x="1778" y="2406"/>
                    </a:cubicBezTo>
                    <a:cubicBezTo>
                      <a:pt x="1679" y="2219"/>
                      <a:pt x="1507" y="1628"/>
                      <a:pt x="1436" y="1476"/>
                    </a:cubicBezTo>
                    <a:lnTo>
                      <a:pt x="1136" y="1476"/>
                    </a:lnTo>
                    <a:cubicBezTo>
                      <a:pt x="1070" y="1668"/>
                      <a:pt x="926" y="2226"/>
                      <a:pt x="842" y="2412"/>
                    </a:cubicBezTo>
                    <a:cubicBezTo>
                      <a:pt x="802" y="2524"/>
                      <a:pt x="728" y="2616"/>
                      <a:pt x="635" y="2595"/>
                    </a:cubicBezTo>
                    <a:cubicBezTo>
                      <a:pt x="571" y="2563"/>
                      <a:pt x="488" y="2532"/>
                      <a:pt x="545" y="2316"/>
                    </a:cubicBezTo>
                    <a:lnTo>
                      <a:pt x="797" y="1416"/>
                    </a:lnTo>
                    <a:lnTo>
                      <a:pt x="602" y="1368"/>
                    </a:lnTo>
                    <a:lnTo>
                      <a:pt x="906" y="310"/>
                    </a:lnTo>
                    <a:lnTo>
                      <a:pt x="148" y="310"/>
                    </a:lnTo>
                    <a:cubicBezTo>
                      <a:pt x="48" y="304"/>
                      <a:pt x="7" y="226"/>
                      <a:pt x="2" y="174"/>
                    </a:cubicBezTo>
                    <a:cubicBezTo>
                      <a:pt x="0" y="118"/>
                      <a:pt x="20" y="0"/>
                      <a:pt x="148" y="2"/>
                    </a:cubicBezTo>
                    <a:cubicBezTo>
                      <a:pt x="342" y="2"/>
                      <a:pt x="1160" y="0"/>
                      <a:pt x="11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Oval 21"/>
              <p:cNvSpPr>
                <a:spLocks noChangeArrowheads="1"/>
              </p:cNvSpPr>
              <p:nvPr/>
            </p:nvSpPr>
            <p:spPr bwMode="gray">
              <a:xfrm>
                <a:off x="3779" y="1609"/>
                <a:ext cx="102" cy="117"/>
              </a:xfrm>
              <a:prstGeom prst="ellipse">
                <a:avLst/>
              </a:prstGeom>
              <a:gradFill rotWithShape="1">
                <a:gsLst>
                  <a:gs pos="0">
                    <a:srgbClr val="FEB759"/>
                  </a:gs>
                  <a:gs pos="100000">
                    <a:srgbClr val="FE9E1E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BottomRight"/>
                <a:lightRig rig="legacyNormal2" dir="t"/>
              </a:scene3d>
              <a:sp3d extrusionH="227000" prstMaterial="legacyMetal">
                <a:bevelT w="13500" h="13500" prst="angle"/>
                <a:bevelB w="13500" h="13500" prst="angle"/>
                <a:extrusionClr>
                  <a:srgbClr val="F9FF1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 rot="5400000">
              <a:off x="918431" y="3698428"/>
              <a:ext cx="1285886" cy="795"/>
            </a:xfrm>
            <a:prstGeom prst="straightConnector1">
              <a:avLst/>
            </a:prstGeom>
            <a:ln>
              <a:solidFill>
                <a:schemeClr val="accent5">
                  <a:lumMod val="50000"/>
                  <a:alpha val="59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5400000">
              <a:off x="1654460" y="3698428"/>
              <a:ext cx="1285886" cy="795"/>
            </a:xfrm>
            <a:prstGeom prst="straightConnector1">
              <a:avLst/>
            </a:prstGeom>
            <a:ln>
              <a:solidFill>
                <a:schemeClr val="accent5">
                  <a:lumMod val="50000"/>
                  <a:alpha val="59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rot="5400000">
              <a:off x="2418627" y="3698424"/>
              <a:ext cx="1285884" cy="796"/>
            </a:xfrm>
            <a:prstGeom prst="straightConnector1">
              <a:avLst/>
            </a:prstGeom>
            <a:ln>
              <a:solidFill>
                <a:schemeClr val="accent5">
                  <a:lumMod val="50000"/>
                  <a:alpha val="59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6" descr="C:\Program Files\Microsoft Resource DVD Artwork\DVD_ART\Artwork_Imagery\Shapes and Graphics\Buidlings and dwellings\enterprise blu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204053" y="4056012"/>
              <a:ext cx="202561" cy="30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圆角矩形 73"/>
            <p:cNvSpPr/>
            <p:nvPr/>
          </p:nvSpPr>
          <p:spPr>
            <a:xfrm>
              <a:off x="560842" y="2500312"/>
              <a:ext cx="3653971" cy="1000132"/>
            </a:xfrm>
            <a:prstGeom prst="roundRect">
              <a:avLst/>
            </a:prstGeom>
            <a:noFill/>
            <a:ln w="9525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67" name="组合 74"/>
            <p:cNvGrpSpPr/>
            <p:nvPr/>
          </p:nvGrpSpPr>
          <p:grpSpPr>
            <a:xfrm>
              <a:off x="500034" y="2500312"/>
              <a:ext cx="3786214" cy="1000132"/>
              <a:chOff x="5313750" y="2786062"/>
              <a:chExt cx="3187340" cy="501654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5357818" y="3286128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357818" y="2786062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5313750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358214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9"/>
            <p:cNvGrpSpPr/>
            <p:nvPr/>
          </p:nvGrpSpPr>
          <p:grpSpPr>
            <a:xfrm>
              <a:off x="1236448" y="1714496"/>
              <a:ext cx="2071702" cy="285750"/>
              <a:chOff x="5313750" y="2786062"/>
              <a:chExt cx="3187340" cy="501654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357818" y="3286128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5357818" y="2786062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5313750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358214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Picture 20" descr="Bates_SVP_Offsite_04_2008"/>
            <p:cNvPicPr preferRelativeResize="0">
              <a:picLocks noChangeAspect="1" noChangeArrowheads="1"/>
            </p:cNvPicPr>
            <p:nvPr/>
          </p:nvPicPr>
          <p:blipFill>
            <a:blip r:embed="rId12" cstate="print">
              <a:lum bright="-8000" contrast="20000"/>
            </a:blip>
            <a:srcRect/>
            <a:stretch>
              <a:fillRect/>
            </a:stretch>
          </p:blipFill>
          <p:spPr bwMode="auto">
            <a:xfrm>
              <a:off x="1500167" y="4039244"/>
              <a:ext cx="180977" cy="180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20" descr="Bates_SVP_Offsite_04_2008"/>
            <p:cNvPicPr preferRelativeResize="0">
              <a:picLocks noChangeAspect="1" noChangeArrowheads="1"/>
            </p:cNvPicPr>
            <p:nvPr/>
          </p:nvPicPr>
          <p:blipFill>
            <a:blip r:embed="rId12" cstate="print">
              <a:lum bright="-8000" contrast="20000"/>
            </a:blip>
            <a:srcRect/>
            <a:stretch>
              <a:fillRect/>
            </a:stretch>
          </p:blipFill>
          <p:spPr bwMode="auto">
            <a:xfrm>
              <a:off x="2214554" y="4039244"/>
              <a:ext cx="180977" cy="180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0" descr="Bates_SVP_Offsite_04_2008"/>
            <p:cNvPicPr preferRelativeResize="0">
              <a:picLocks noChangeAspect="1" noChangeArrowheads="1"/>
            </p:cNvPicPr>
            <p:nvPr/>
          </p:nvPicPr>
          <p:blipFill>
            <a:blip r:embed="rId12" cstate="print">
              <a:lum bright="-8000" contrast="20000"/>
            </a:blip>
            <a:srcRect/>
            <a:stretch>
              <a:fillRect/>
            </a:stretch>
          </p:blipFill>
          <p:spPr bwMode="auto">
            <a:xfrm>
              <a:off x="3000366" y="4039244"/>
              <a:ext cx="180977" cy="180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8" name="直接连接符 87"/>
            <p:cNvCxnSpPr/>
            <p:nvPr/>
          </p:nvCxnSpPr>
          <p:spPr>
            <a:xfrm>
              <a:off x="285720" y="1714494"/>
              <a:ext cx="442915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285720" y="4143386"/>
              <a:ext cx="4429156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>
              <a:off x="4555647" y="1714494"/>
              <a:ext cx="285752" cy="2428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142844" y="1714494"/>
              <a:ext cx="285752" cy="24288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6451" y="1731193"/>
              <a:ext cx="1517703" cy="328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信息资源整合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928798" y="3846964"/>
              <a:ext cx="1096118" cy="328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终端接入</a:t>
              </a:r>
            </a:p>
          </p:txBody>
        </p:sp>
        <p:grpSp>
          <p:nvGrpSpPr>
            <p:cNvPr id="80" name="组合 93"/>
            <p:cNvGrpSpPr/>
            <p:nvPr/>
          </p:nvGrpSpPr>
          <p:grpSpPr>
            <a:xfrm>
              <a:off x="1236448" y="3857634"/>
              <a:ext cx="2071702" cy="285750"/>
              <a:chOff x="5313750" y="2786062"/>
              <a:chExt cx="3187340" cy="501654"/>
            </a:xfrm>
          </p:grpSpPr>
          <p:cxnSp>
            <p:nvCxnSpPr>
              <p:cNvPr id="95" name="直接连接符 94"/>
              <p:cNvCxnSpPr/>
              <p:nvPr/>
            </p:nvCxnSpPr>
            <p:spPr>
              <a:xfrm>
                <a:off x="5357818" y="3286128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357818" y="2786062"/>
                <a:ext cx="307183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/>
              <p:cNvSpPr/>
              <p:nvPr/>
            </p:nvSpPr>
            <p:spPr>
              <a:xfrm>
                <a:off x="5313750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58214" y="2786062"/>
                <a:ext cx="14287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矩形 99"/>
          <p:cNvSpPr/>
          <p:nvPr/>
        </p:nvSpPr>
        <p:spPr>
          <a:xfrm>
            <a:off x="5847245" y="54104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defTabSz="801688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云网融合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69839" y="186995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12678" y="192701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20022" y="1723699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62862" y="1780759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41" descr="C10GettingStartedInstallMgmt_256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5888" y="1845527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45"/>
          <p:cNvGrpSpPr/>
          <p:nvPr/>
        </p:nvGrpSpPr>
        <p:grpSpPr>
          <a:xfrm>
            <a:off x="5501257" y="1969398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7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108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pic>
        <p:nvPicPr>
          <p:cNvPr id="109" name="Picture 41" descr="C10GettingStartedInstallMgmt_256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16196" y="1771645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9" name="Group 45"/>
          <p:cNvGrpSpPr/>
          <p:nvPr/>
        </p:nvGrpSpPr>
        <p:grpSpPr>
          <a:xfrm>
            <a:off x="5311565" y="1895517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1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112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sp>
        <p:nvSpPr>
          <p:cNvPr id="113" name="云形 112"/>
          <p:cNvSpPr/>
          <p:nvPr/>
        </p:nvSpPr>
        <p:spPr>
          <a:xfrm rot="60000">
            <a:off x="5290637" y="1694148"/>
            <a:ext cx="2483491" cy="988481"/>
          </a:xfrm>
          <a:prstGeom prst="cloud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41"/>
            <a:ext cx="8229600" cy="762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网络技术变革决定云计算交付能力</a:t>
            </a:r>
            <a:endParaRPr lang="zh-CN" altLang="en-US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502" y="2212734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341" y="2269794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1686" y="206647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525" y="212353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2172" y="2119427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45"/>
          <p:cNvGrpSpPr/>
          <p:nvPr/>
        </p:nvGrpSpPr>
        <p:grpSpPr>
          <a:xfrm>
            <a:off x="1427541" y="2243298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10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pic>
        <p:nvPicPr>
          <p:cNvPr id="11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2480" y="2045545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45"/>
          <p:cNvGrpSpPr/>
          <p:nvPr/>
        </p:nvGrpSpPr>
        <p:grpSpPr>
          <a:xfrm>
            <a:off x="1237849" y="2169417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14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sp>
        <p:nvSpPr>
          <p:cNvPr id="15" name="云形 14"/>
          <p:cNvSpPr/>
          <p:nvPr/>
        </p:nvSpPr>
        <p:spPr>
          <a:xfrm rot="60000">
            <a:off x="635535" y="1800489"/>
            <a:ext cx="3861142" cy="1583707"/>
          </a:xfrm>
          <a:prstGeom prst="cloud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060" y="2495880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45"/>
          <p:cNvGrpSpPr/>
          <p:nvPr/>
        </p:nvGrpSpPr>
        <p:grpSpPr>
          <a:xfrm>
            <a:off x="1603429" y="2619751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19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pic>
        <p:nvPicPr>
          <p:cNvPr id="20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368" y="2421999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45"/>
          <p:cNvGrpSpPr/>
          <p:nvPr/>
        </p:nvGrpSpPr>
        <p:grpSpPr>
          <a:xfrm>
            <a:off x="1413737" y="2545870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2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23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pic>
        <p:nvPicPr>
          <p:cNvPr id="24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137" y="2539991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45"/>
          <p:cNvGrpSpPr/>
          <p:nvPr/>
        </p:nvGrpSpPr>
        <p:grpSpPr>
          <a:xfrm>
            <a:off x="1024506" y="2663862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27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pic>
        <p:nvPicPr>
          <p:cNvPr id="28" name="Picture 41" descr="C10GettingStartedInstallMgmt_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445" y="2466109"/>
            <a:ext cx="268288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45"/>
          <p:cNvGrpSpPr/>
          <p:nvPr/>
        </p:nvGrpSpPr>
        <p:grpSpPr>
          <a:xfrm>
            <a:off x="834814" y="2589981"/>
            <a:ext cx="225433" cy="235892"/>
            <a:chOff x="6481765" y="5386444"/>
            <a:chExt cx="472377" cy="506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" name="Picture 9" descr="C:\Program Files\Microsoft Resource DVD Artwork\DVD_ART\Artwork_Imagery\HARDWARE_IMAGERY\Illustration - Misc Hardware\Windows Vista Illustration Icons\Server.pn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765" y="5386444"/>
              <a:ext cx="447305" cy="506730"/>
            </a:xfrm>
            <a:prstGeom prst="rect">
              <a:avLst/>
            </a:prstGeom>
            <a:noFill/>
          </p:spPr>
        </p:pic>
        <p:pic>
          <p:nvPicPr>
            <p:cNvPr id="31" name="Picture 8" descr="C:\Program Files\Microsoft Resource DVD Artwork\DVD_ART\Artwork_Imagery\HARDWARE_IMAGERY\Illustration - Misc Hardware\Windows Vista Illustration Icons\Security Goo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9030" y="5462596"/>
              <a:ext cx="265112" cy="265112"/>
            </a:xfrm>
            <a:prstGeom prst="rect">
              <a:avLst/>
            </a:prstGeom>
            <a:noFill/>
          </p:spPr>
        </p:pic>
      </p:grpSp>
      <p:sp>
        <p:nvSpPr>
          <p:cNvPr id="32" name="矩形 31"/>
          <p:cNvSpPr/>
          <p:nvPr/>
        </p:nvSpPr>
        <p:spPr>
          <a:xfrm>
            <a:off x="654904" y="187938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计算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364" y="2292494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203" y="2349554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548" y="214623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387" y="2203296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361" y="2529560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200" y="2586620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933" y="2383303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384" y="2440363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525" y="2570890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752" y="2627950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4097" y="2424632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6936" y="2481692"/>
            <a:ext cx="142839" cy="27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矩形 44"/>
          <p:cNvSpPr/>
          <p:nvPr/>
        </p:nvSpPr>
        <p:spPr>
          <a:xfrm>
            <a:off x="3129306" y="187938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080658" y="2545870"/>
            <a:ext cx="1327422" cy="367593"/>
            <a:chOff x="1732172" y="2321590"/>
            <a:chExt cx="2764118" cy="631599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76689" y="2324862"/>
              <a:ext cx="2466693" cy="626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7" name="直接连接符 46"/>
            <p:cNvCxnSpPr/>
            <p:nvPr/>
          </p:nvCxnSpPr>
          <p:spPr>
            <a:xfrm>
              <a:off x="1770389" y="2951190"/>
              <a:ext cx="2663949" cy="19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770389" y="2321590"/>
              <a:ext cx="2663949" cy="19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732172" y="2321590"/>
              <a:ext cx="123905" cy="62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372385" y="2321590"/>
              <a:ext cx="123905" cy="62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313697" y="212962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107"/>
          <p:cNvSpPr>
            <a:spLocks noChangeArrowheads="1"/>
          </p:cNvSpPr>
          <p:nvPr/>
        </p:nvSpPr>
        <p:spPr bwMode="gray">
          <a:xfrm rot="10800000">
            <a:off x="1360362" y="3170567"/>
            <a:ext cx="450407" cy="1253400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107"/>
          <p:cNvSpPr>
            <a:spLocks noChangeArrowheads="1"/>
          </p:cNvSpPr>
          <p:nvPr/>
        </p:nvSpPr>
        <p:spPr bwMode="gray">
          <a:xfrm rot="10800000">
            <a:off x="3852635" y="3170567"/>
            <a:ext cx="450407" cy="1253400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8220" y="4423967"/>
            <a:ext cx="10823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集中部署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计算虚拟化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集中调度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29383" y="4423967"/>
            <a:ext cx="10823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集中部署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存储虚拟化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集中调度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107"/>
          <p:cNvSpPr>
            <a:spLocks noChangeArrowheads="1"/>
          </p:cNvSpPr>
          <p:nvPr/>
        </p:nvSpPr>
        <p:spPr bwMode="gray">
          <a:xfrm rot="10800000">
            <a:off x="2632231" y="2899753"/>
            <a:ext cx="450407" cy="2681903"/>
          </a:xfrm>
          <a:prstGeom prst="upArrow">
            <a:avLst>
              <a:gd name="adj1" fmla="val 59323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39956" y="5581656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分散部署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网络虚拟化？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集中调度？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5289552" y="2056829"/>
            <a:ext cx="717552" cy="703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5289552" y="5054942"/>
            <a:ext cx="717552" cy="703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5289552" y="3580974"/>
            <a:ext cx="717552" cy="703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007104" y="2112429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技术资源的整合能力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007104" y="36487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网络的虚拟化技术能力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07104" y="516263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网络的资源化调度能力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/>
          <p:cNvSpPr txBox="1">
            <a:spLocks noChangeArrowheads="1"/>
          </p:cNvSpPr>
          <p:nvPr/>
        </p:nvSpPr>
        <p:spPr bwMode="auto">
          <a:xfrm>
            <a:off x="4251326" y="1657351"/>
            <a:ext cx="2066876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H3C Cloud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云战略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65"/>
          <p:cNvSpPr txBox="1">
            <a:spLocks noChangeArrowheads="1"/>
          </p:cNvSpPr>
          <p:nvPr/>
        </p:nvSpPr>
        <p:spPr bwMode="auto">
          <a:xfrm>
            <a:off x="4251326" y="5395385"/>
            <a:ext cx="2044178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VAN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虚拟应用网络</a:t>
            </a:r>
          </a:p>
        </p:txBody>
      </p:sp>
      <p:grpSp>
        <p:nvGrpSpPr>
          <p:cNvPr id="4" name="组合 56"/>
          <p:cNvGrpSpPr/>
          <p:nvPr/>
        </p:nvGrpSpPr>
        <p:grpSpPr>
          <a:xfrm>
            <a:off x="340401" y="1357300"/>
            <a:ext cx="3160308" cy="4737113"/>
            <a:chOff x="453985" y="1357298"/>
            <a:chExt cx="4518833" cy="473711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AutoShape 10229"/>
            <p:cNvSpPr>
              <a:spLocks noChangeArrowheads="1"/>
            </p:cNvSpPr>
            <p:nvPr/>
          </p:nvSpPr>
          <p:spPr bwMode="gray">
            <a:xfrm>
              <a:off x="453985" y="1357298"/>
              <a:ext cx="4518833" cy="4737113"/>
            </a:xfrm>
            <a:prstGeom prst="roundRect">
              <a:avLst>
                <a:gd name="adj" fmla="val 4394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10238"/>
            <p:cNvSpPr>
              <a:spLocks noChangeArrowheads="1"/>
            </p:cNvSpPr>
            <p:nvPr/>
          </p:nvSpPr>
          <p:spPr bwMode="gray">
            <a:xfrm>
              <a:off x="460088" y="1368905"/>
              <a:ext cx="4502052" cy="191516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10247"/>
            <p:cNvSpPr>
              <a:spLocks noChangeArrowheads="1"/>
            </p:cNvSpPr>
            <p:nvPr/>
          </p:nvSpPr>
          <p:spPr bwMode="gray">
            <a:xfrm rot="10800000">
              <a:off x="501279" y="5839057"/>
              <a:ext cx="4448656" cy="23214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Freeform 98"/>
          <p:cNvSpPr>
            <a:spLocks/>
          </p:cNvSpPr>
          <p:nvPr/>
        </p:nvSpPr>
        <p:spPr bwMode="gray">
          <a:xfrm flipH="1" flipV="1">
            <a:off x="3500438" y="1642534"/>
            <a:ext cx="677862" cy="1403351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68562" tIns="34281" rIns="68562" bIns="34281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00"/>
          <p:cNvSpPr>
            <a:spLocks/>
          </p:cNvSpPr>
          <p:nvPr/>
        </p:nvSpPr>
        <p:spPr bwMode="gray">
          <a:xfrm flipH="1">
            <a:off x="3500438" y="4830234"/>
            <a:ext cx="677862" cy="1242484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68562" tIns="34281" rIns="68562" bIns="34281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46839" y="1371600"/>
            <a:ext cx="2409825" cy="1143000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将成为主流应用模式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平台为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产业链话语权之争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基础硬件资源一体化服务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338888" y="5044017"/>
            <a:ext cx="2411412" cy="1143000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计算、存储虚拟化推动网络变化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相比计算、存储，网络变得复杂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网络将进一步与云计算融合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251325" y="1399117"/>
            <a:ext cx="4552950" cy="1073149"/>
          </a:xfrm>
          <a:prstGeom prst="roundRect">
            <a:avLst/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251325" y="5071534"/>
            <a:ext cx="4552950" cy="1073151"/>
          </a:xfrm>
          <a:prstGeom prst="roundRect">
            <a:avLst/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54104" y="3429002"/>
            <a:ext cx="1369569" cy="438563"/>
          </a:xfrm>
          <a:prstGeom prst="rect">
            <a:avLst/>
          </a:prstGeom>
        </p:spPr>
        <p:txBody>
          <a:bodyPr wrap="none" lIns="68562" tIns="34281" rIns="68562" bIns="34281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云网融合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589588" y="2472267"/>
            <a:ext cx="1554162" cy="2571751"/>
          </a:xfrm>
          <a:prstGeom prst="ellipse">
            <a:avLst/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477" y="1846194"/>
            <a:ext cx="2859242" cy="422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" name="Text Box 3"/>
          <p:cNvSpPr txBox="1">
            <a:spLocks noChangeArrowheads="1"/>
          </p:cNvSpPr>
          <p:nvPr/>
        </p:nvSpPr>
        <p:spPr bwMode="auto">
          <a:xfrm>
            <a:off x="288001" y="192000"/>
            <a:ext cx="61515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H3C</a:t>
            </a:r>
            <a:r>
              <a:rPr lang="zh-CN" altLang="en-US" sz="2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于云网融合下的</a:t>
            </a:r>
            <a:r>
              <a:rPr lang="zh-CN" altLang="en-US" sz="28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两大战略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05697" y="1797049"/>
            <a:ext cx="4648193" cy="2547939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华三目前的情况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 bwMode="auto">
          <a:xfrm>
            <a:off x="3822096" y="2249387"/>
            <a:ext cx="4499422" cy="2428892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TextBox 24"/>
          <p:cNvSpPr txBox="1">
            <a:spLocks noChangeArrowheads="1"/>
          </p:cNvSpPr>
          <p:nvPr/>
        </p:nvSpPr>
        <p:spPr bwMode="auto">
          <a:xfrm>
            <a:off x="4089920" y="2294368"/>
            <a:ext cx="4017341" cy="180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Application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Network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虚拟化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Virtualization </a:t>
            </a: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Automation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面向应用（软件定义网络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0"/>
          <p:cNvGrpSpPr/>
          <p:nvPr/>
        </p:nvGrpSpPr>
        <p:grpSpPr>
          <a:xfrm>
            <a:off x="755576" y="1857366"/>
            <a:ext cx="2520280" cy="3024335"/>
            <a:chOff x="2987824" y="2368861"/>
            <a:chExt cx="2772308" cy="2716323"/>
          </a:xfrm>
        </p:grpSpPr>
        <p:grpSp>
          <p:nvGrpSpPr>
            <p:cNvPr id="5" name="组合 698"/>
            <p:cNvGrpSpPr>
              <a:grpSpLocks/>
            </p:cNvGrpSpPr>
            <p:nvPr/>
          </p:nvGrpSpPr>
          <p:grpSpPr bwMode="auto">
            <a:xfrm>
              <a:off x="2987823" y="2368861"/>
              <a:ext cx="2772307" cy="2716323"/>
              <a:chOff x="2427291" y="2287578"/>
              <a:chExt cx="3716345" cy="3641752"/>
            </a:xfrm>
          </p:grpSpPr>
          <p:cxnSp>
            <p:nvCxnSpPr>
              <p:cNvPr id="10" name="AutoShape 110"/>
              <p:cNvCxnSpPr>
                <a:cxnSpLocks noChangeShapeType="1"/>
                <a:stCxn id="16" idx="1"/>
                <a:endCxn id="17" idx="5"/>
              </p:cNvCxnSpPr>
              <p:nvPr/>
            </p:nvCxnSpPr>
            <p:spPr bwMode="auto">
              <a:xfrm rot="16200000" flipV="1">
                <a:off x="2292463" y="3794793"/>
                <a:ext cx="2484210" cy="14217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1" name="AutoShape 111"/>
              <p:cNvCxnSpPr>
                <a:cxnSpLocks noChangeShapeType="1"/>
                <a:stCxn id="16" idx="7"/>
                <a:endCxn id="18" idx="3"/>
              </p:cNvCxnSpPr>
              <p:nvPr/>
            </p:nvCxnSpPr>
            <p:spPr bwMode="auto">
              <a:xfrm rot="5400000" flipH="1" flipV="1">
                <a:off x="3851087" y="3810368"/>
                <a:ext cx="2464190" cy="1410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2" name="AutoShape 112"/>
              <p:cNvCxnSpPr>
                <a:cxnSpLocks noChangeShapeType="1"/>
                <a:stCxn id="17" idx="6"/>
                <a:endCxn id="18" idx="2"/>
              </p:cNvCxnSpPr>
              <p:nvPr/>
            </p:nvCxnSpPr>
            <p:spPr bwMode="auto">
              <a:xfrm>
                <a:off x="2851145" y="3188334"/>
                <a:ext cx="2909896" cy="2002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3" name="AutoShape 752"/>
              <p:cNvCxnSpPr>
                <a:cxnSpLocks noChangeShapeType="1"/>
                <a:stCxn id="19" idx="3"/>
                <a:endCxn id="20" idx="7"/>
              </p:cNvCxnSpPr>
              <p:nvPr/>
            </p:nvCxnSpPr>
            <p:spPr bwMode="auto">
              <a:xfrm rot="5400000">
                <a:off x="2322313" y="2949930"/>
                <a:ext cx="2341977" cy="138042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4" name="AutoShape 753"/>
              <p:cNvCxnSpPr>
                <a:cxnSpLocks noChangeShapeType="1"/>
                <a:stCxn id="19" idx="5"/>
                <a:endCxn id="21" idx="1"/>
              </p:cNvCxnSpPr>
              <p:nvPr/>
            </p:nvCxnSpPr>
            <p:spPr bwMode="auto">
              <a:xfrm rot="16200000" flipH="1">
                <a:off x="3914574" y="2870555"/>
                <a:ext cx="2346740" cy="154393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5" name="AutoShape 754"/>
              <p:cNvCxnSpPr>
                <a:cxnSpLocks noChangeShapeType="1"/>
                <a:stCxn id="20" idx="6"/>
                <a:endCxn id="21" idx="2"/>
              </p:cNvCxnSpPr>
              <p:nvPr/>
            </p:nvCxnSpPr>
            <p:spPr bwMode="auto">
              <a:xfrm>
                <a:off x="2830524" y="4886341"/>
                <a:ext cx="3001954" cy="476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217991" y="5716602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2663812" y="308197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76"/>
              <p:cNvSpPr>
                <a:spLocks noChangeArrowheads="1"/>
              </p:cNvSpPr>
              <p:nvPr/>
            </p:nvSpPr>
            <p:spPr bwMode="auto">
              <a:xfrm>
                <a:off x="5761041" y="310199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651"/>
              <p:cNvSpPr>
                <a:spLocks noChangeArrowheads="1"/>
              </p:cNvSpPr>
              <p:nvPr/>
            </p:nvSpPr>
            <p:spPr bwMode="auto">
              <a:xfrm>
                <a:off x="4156078" y="2287578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685"/>
              <p:cNvSpPr>
                <a:spLocks noChangeArrowheads="1"/>
              </p:cNvSpPr>
              <p:nvPr/>
            </p:nvSpPr>
            <p:spPr bwMode="auto">
              <a:xfrm>
                <a:off x="2643191" y="47799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719"/>
              <p:cNvSpPr>
                <a:spLocks noChangeArrowheads="1"/>
              </p:cNvSpPr>
              <p:nvPr/>
            </p:nvSpPr>
            <p:spPr bwMode="auto">
              <a:xfrm>
                <a:off x="5832478" y="47847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757"/>
              <p:cNvSpPr>
                <a:spLocks noChangeArrowheads="1"/>
              </p:cNvSpPr>
              <p:nvPr/>
            </p:nvSpPr>
            <p:spPr bwMode="auto">
              <a:xfrm>
                <a:off x="5235578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791"/>
              <p:cNvSpPr>
                <a:spLocks noChangeArrowheads="1"/>
              </p:cNvSpPr>
              <p:nvPr/>
            </p:nvSpPr>
            <p:spPr bwMode="auto">
              <a:xfrm>
                <a:off x="3219453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825"/>
              <p:cNvSpPr>
                <a:spLocks noChangeArrowheads="1"/>
              </p:cNvSpPr>
              <p:nvPr/>
            </p:nvSpPr>
            <p:spPr bwMode="auto">
              <a:xfrm>
                <a:off x="2427291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859"/>
              <p:cNvSpPr>
                <a:spLocks noChangeArrowheads="1"/>
              </p:cNvSpPr>
              <p:nvPr/>
            </p:nvSpPr>
            <p:spPr bwMode="auto">
              <a:xfrm>
                <a:off x="5956303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893"/>
              <p:cNvSpPr>
                <a:spLocks noChangeArrowheads="1"/>
              </p:cNvSpPr>
              <p:nvPr/>
            </p:nvSpPr>
            <p:spPr bwMode="auto">
              <a:xfrm>
                <a:off x="5091116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927"/>
              <p:cNvSpPr>
                <a:spLocks noChangeArrowheads="1"/>
              </p:cNvSpPr>
              <p:nvPr/>
            </p:nvSpPr>
            <p:spPr bwMode="auto">
              <a:xfrm>
                <a:off x="3311528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8" name="AutoShape 961"/>
              <p:cNvCxnSpPr>
                <a:cxnSpLocks noChangeShapeType="1"/>
                <a:stCxn id="27" idx="5"/>
                <a:endCxn id="26" idx="3"/>
              </p:cNvCxnSpPr>
              <p:nvPr/>
            </p:nvCxnSpPr>
            <p:spPr bwMode="auto">
              <a:xfrm rot="16200000" flipH="1">
                <a:off x="4294988" y="1839290"/>
                <a:ext cx="1588" cy="164712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29" name="AutoShape 962"/>
              <p:cNvCxnSpPr>
                <a:cxnSpLocks noChangeShapeType="1"/>
                <a:stCxn id="27" idx="5"/>
                <a:endCxn id="18" idx="2"/>
              </p:cNvCxnSpPr>
              <p:nvPr/>
            </p:nvCxnSpPr>
            <p:spPr bwMode="auto">
              <a:xfrm rot="16200000" flipH="1">
                <a:off x="4343483" y="1790796"/>
                <a:ext cx="545502" cy="22896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0" name="AutoShape 963"/>
              <p:cNvCxnSpPr>
                <a:cxnSpLocks noChangeShapeType="1"/>
                <a:stCxn id="27" idx="5"/>
                <a:endCxn id="25" idx="1"/>
              </p:cNvCxnSpPr>
              <p:nvPr/>
            </p:nvCxnSpPr>
            <p:spPr bwMode="auto">
              <a:xfrm rot="16200000" flipH="1">
                <a:off x="4082862" y="2051417"/>
                <a:ext cx="1289441" cy="251231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1" name="AutoShape 964"/>
              <p:cNvCxnSpPr>
                <a:cxnSpLocks noChangeShapeType="1"/>
                <a:stCxn id="27" idx="5"/>
                <a:endCxn id="21" idx="2"/>
              </p:cNvCxnSpPr>
              <p:nvPr/>
            </p:nvCxnSpPr>
            <p:spPr bwMode="auto">
              <a:xfrm rot="16200000" flipH="1">
                <a:off x="3537826" y="2596452"/>
                <a:ext cx="2228252" cy="236105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2" name="AutoShape 965"/>
              <p:cNvCxnSpPr>
                <a:cxnSpLocks noChangeShapeType="1"/>
                <a:stCxn id="27" idx="5"/>
                <a:endCxn id="22" idx="1"/>
              </p:cNvCxnSpPr>
              <p:nvPr/>
            </p:nvCxnSpPr>
            <p:spPr bwMode="auto">
              <a:xfrm rot="16200000" flipH="1">
                <a:off x="2966849" y="3167429"/>
                <a:ext cx="2800741" cy="1791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3" name="AutoShape 966"/>
              <p:cNvCxnSpPr>
                <a:cxnSpLocks noChangeShapeType="1"/>
                <a:stCxn id="27" idx="5"/>
                <a:endCxn id="16" idx="0"/>
              </p:cNvCxnSpPr>
              <p:nvPr/>
            </p:nvCxnSpPr>
            <p:spPr bwMode="auto">
              <a:xfrm rot="16200000" flipH="1">
                <a:off x="2364667" y="3769611"/>
                <a:ext cx="3053750" cy="84023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4" name="AutoShape 967"/>
              <p:cNvCxnSpPr>
                <a:cxnSpLocks noChangeShapeType="1"/>
                <a:stCxn id="27" idx="5"/>
                <a:endCxn id="23" idx="0"/>
              </p:cNvCxnSpPr>
              <p:nvPr/>
            </p:nvCxnSpPr>
            <p:spPr bwMode="auto">
              <a:xfrm rot="5400000">
                <a:off x="2007480" y="3968493"/>
                <a:ext cx="2769588" cy="15830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5" name="AutoShape 968"/>
              <p:cNvCxnSpPr>
                <a:cxnSpLocks noChangeShapeType="1"/>
                <a:stCxn id="27" idx="5"/>
                <a:endCxn id="20" idx="7"/>
              </p:cNvCxnSpPr>
              <p:nvPr/>
            </p:nvCxnSpPr>
            <p:spPr bwMode="auto">
              <a:xfrm rot="5400000">
                <a:off x="2063120" y="3402823"/>
                <a:ext cx="2148278" cy="6683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6" name="AutoShape 969"/>
              <p:cNvCxnSpPr>
                <a:cxnSpLocks noChangeShapeType="1"/>
                <a:stCxn id="27" idx="5"/>
                <a:endCxn id="24" idx="7"/>
              </p:cNvCxnSpPr>
              <p:nvPr/>
            </p:nvCxnSpPr>
            <p:spPr bwMode="auto">
              <a:xfrm rot="5400000">
                <a:off x="2384589" y="2865454"/>
                <a:ext cx="1289441" cy="8842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7" name="AutoShape 970"/>
              <p:cNvCxnSpPr>
                <a:cxnSpLocks noChangeShapeType="1"/>
                <a:stCxn id="26" idx="3"/>
                <a:endCxn id="25" idx="1"/>
              </p:cNvCxnSpPr>
              <p:nvPr/>
            </p:nvCxnSpPr>
            <p:spPr bwMode="auto">
              <a:xfrm rot="16200000" flipH="1">
                <a:off x="4906423" y="2874978"/>
                <a:ext cx="1289441" cy="86518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8" name="AutoShape 971"/>
              <p:cNvCxnSpPr>
                <a:cxnSpLocks noChangeShapeType="1"/>
                <a:stCxn id="26" idx="3"/>
                <a:endCxn id="21" idx="1"/>
              </p:cNvCxnSpPr>
              <p:nvPr/>
            </p:nvCxnSpPr>
            <p:spPr bwMode="auto">
              <a:xfrm rot="16200000" flipH="1">
                <a:off x="4412711" y="3368691"/>
                <a:ext cx="2153041" cy="74136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9" name="AutoShape 972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rot="16200000" flipH="1">
                <a:off x="3839103" y="3942298"/>
                <a:ext cx="2769588" cy="21069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0" name="AutoShape 973"/>
              <p:cNvCxnSpPr>
                <a:cxnSpLocks noChangeShapeType="1"/>
                <a:stCxn id="26" idx="3"/>
                <a:endCxn id="16" idx="0"/>
              </p:cNvCxnSpPr>
              <p:nvPr/>
            </p:nvCxnSpPr>
            <p:spPr bwMode="auto">
              <a:xfrm rot="5400000">
                <a:off x="3188229" y="3786281"/>
                <a:ext cx="3053750" cy="80689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1" name="AutoShape 974"/>
              <p:cNvCxnSpPr>
                <a:cxnSpLocks noChangeShapeType="1"/>
                <a:stCxn id="26" idx="3"/>
                <a:endCxn id="23" idx="7"/>
              </p:cNvCxnSpPr>
              <p:nvPr/>
            </p:nvCxnSpPr>
            <p:spPr bwMode="auto">
              <a:xfrm rot="5400000">
                <a:off x="2848581" y="3193623"/>
                <a:ext cx="2800741" cy="173919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2" name="AutoShape 975"/>
              <p:cNvCxnSpPr>
                <a:cxnSpLocks noChangeShapeType="1"/>
                <a:stCxn id="26" idx="3"/>
                <a:endCxn id="20" idx="6"/>
              </p:cNvCxnSpPr>
              <p:nvPr/>
            </p:nvCxnSpPr>
            <p:spPr bwMode="auto">
              <a:xfrm rot="5400000">
                <a:off x="2862793" y="2630583"/>
                <a:ext cx="2223489" cy="228802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3" name="AutoShape 976"/>
              <p:cNvCxnSpPr>
                <a:cxnSpLocks noChangeShapeType="1"/>
                <a:endCxn id="24" idx="7"/>
              </p:cNvCxnSpPr>
              <p:nvPr/>
            </p:nvCxnSpPr>
            <p:spPr bwMode="auto">
              <a:xfrm rot="10800000" flipV="1">
                <a:off x="2587191" y="2984513"/>
                <a:ext cx="2576953" cy="96778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4" name="AutoShape 977"/>
              <p:cNvCxnSpPr>
                <a:cxnSpLocks noChangeShapeType="1"/>
                <a:stCxn id="26" idx="3"/>
                <a:endCxn id="17" idx="6"/>
              </p:cNvCxnSpPr>
              <p:nvPr/>
            </p:nvCxnSpPr>
            <p:spPr bwMode="auto">
              <a:xfrm rot="5400000">
                <a:off x="3722107" y="1791891"/>
                <a:ext cx="525482" cy="226740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5" name="AutoShape 978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2614624" y="4027504"/>
                <a:ext cx="3341679" cy="158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6" name="AutoShape 979"/>
              <p:cNvCxnSpPr>
                <a:cxnSpLocks noChangeShapeType="1"/>
                <a:stCxn id="24" idx="6"/>
                <a:endCxn id="23" idx="0"/>
              </p:cNvCxnSpPr>
              <p:nvPr/>
            </p:nvCxnSpPr>
            <p:spPr bwMode="auto">
              <a:xfrm>
                <a:off x="2614624" y="4027504"/>
                <a:ext cx="698496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7" name="AutoShape 980"/>
              <p:cNvCxnSpPr>
                <a:cxnSpLocks noChangeShapeType="1"/>
                <a:stCxn id="25" idx="2"/>
                <a:endCxn id="22" idx="0"/>
              </p:cNvCxnSpPr>
              <p:nvPr/>
            </p:nvCxnSpPr>
            <p:spPr bwMode="auto">
              <a:xfrm rot="10800000" flipV="1">
                <a:off x="5329245" y="4027504"/>
                <a:ext cx="627058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8" name="AutoShape 981"/>
              <p:cNvCxnSpPr>
                <a:cxnSpLocks noChangeShapeType="1"/>
                <a:stCxn id="23" idx="7"/>
                <a:endCxn id="22" idx="1"/>
              </p:cNvCxnSpPr>
              <p:nvPr/>
            </p:nvCxnSpPr>
            <p:spPr bwMode="auto">
              <a:xfrm rot="5400000" flipH="1" flipV="1">
                <a:off x="4321182" y="4521763"/>
                <a:ext cx="1588" cy="188366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组合 84"/>
            <p:cNvGrpSpPr>
              <a:grpSpLocks/>
            </p:cNvGrpSpPr>
            <p:nvPr/>
          </p:nvGrpSpPr>
          <p:grpSpPr bwMode="auto">
            <a:xfrm>
              <a:off x="3095836" y="2420888"/>
              <a:ext cx="2582434" cy="2625456"/>
              <a:chOff x="2641599" y="2370621"/>
              <a:chExt cx="3714750" cy="3429000"/>
            </a:xfrm>
          </p:grpSpPr>
          <p:sp>
            <p:nvSpPr>
              <p:cNvPr id="8" name="椭圆 701"/>
              <p:cNvSpPr>
                <a:spLocks noChangeArrowheads="1"/>
              </p:cNvSpPr>
              <p:nvPr/>
            </p:nvSpPr>
            <p:spPr bwMode="auto">
              <a:xfrm>
                <a:off x="2641599" y="2370621"/>
                <a:ext cx="3714750" cy="3429000"/>
              </a:xfrm>
              <a:prstGeom prst="ellipse">
                <a:avLst/>
              </a:prstGeom>
              <a:solidFill>
                <a:srgbClr val="0071A0">
                  <a:alpha val="74902"/>
                </a:srgbClr>
              </a:solidFill>
              <a:ln w="28575" algn="ctr">
                <a:noFill/>
                <a:prstDash val="dash"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矩形 702"/>
              <p:cNvSpPr>
                <a:spLocks noChangeArrowheads="1"/>
              </p:cNvSpPr>
              <p:nvPr/>
            </p:nvSpPr>
            <p:spPr bwMode="auto">
              <a:xfrm>
                <a:off x="3366670" y="3593225"/>
                <a:ext cx="2267887" cy="758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3600" b="1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VAN</a:t>
                </a:r>
                <a:endParaRPr lang="zh-CN" altLang="en-US" sz="3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6077" y="1920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VAN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虚拟应用网络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1754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6077" y="1920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最强虚拟化技术布局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7"/>
          <p:cNvSpPr>
            <a:spLocks noChangeArrowheads="1"/>
          </p:cNvSpPr>
          <p:nvPr/>
        </p:nvSpPr>
        <p:spPr bwMode="gray">
          <a:xfrm rot="5400000">
            <a:off x="4343243" y="4402589"/>
            <a:ext cx="938076" cy="2525323"/>
          </a:xfrm>
          <a:prstGeom prst="upArrow">
            <a:avLst>
              <a:gd name="adj1" fmla="val 72694"/>
              <a:gd name="adj2" fmla="val 54270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1427" tIns="45714" rIns="91427" bIns="4571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11690" y="5086107"/>
            <a:ext cx="1815076" cy="12126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1441" y="5084745"/>
            <a:ext cx="2288574" cy="11714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24294" y="5086105"/>
            <a:ext cx="473498" cy="1171499"/>
          </a:xfrm>
          <a:prstGeom prst="roundRect">
            <a:avLst/>
          </a:prstGeom>
          <a:solidFill>
            <a:srgbClr val="0071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56973" y="5127230"/>
            <a:ext cx="361903" cy="83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9" tIns="45706" rIns="91409" bIns="45706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存储资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</a:t>
            </a: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997677" y="5517627"/>
            <a:ext cx="1173378" cy="31994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 wrap="none" lIns="73015" tIns="36507" rIns="73015" bIns="36507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存储虚拟化</a:t>
            </a:r>
          </a:p>
        </p:txBody>
      </p:sp>
      <p:sp>
        <p:nvSpPr>
          <p:cNvPr id="10" name="TextBox 115"/>
          <p:cNvSpPr txBox="1">
            <a:spLocks noChangeArrowheads="1"/>
          </p:cNvSpPr>
          <p:nvPr/>
        </p:nvSpPr>
        <p:spPr bwMode="auto">
          <a:xfrm>
            <a:off x="6459496" y="5024449"/>
            <a:ext cx="1207356" cy="92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1A0"/>
              </a:buCl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逻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辑卷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1A0"/>
              </a:buCl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拟文件系统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1A0"/>
              </a:buClr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构虚拟化</a:t>
            </a:r>
          </a:p>
        </p:txBody>
      </p:sp>
      <p:grpSp>
        <p:nvGrpSpPr>
          <p:cNvPr id="11" name="组合 55"/>
          <p:cNvGrpSpPr/>
          <p:nvPr/>
        </p:nvGrpSpPr>
        <p:grpSpPr>
          <a:xfrm>
            <a:off x="1024294" y="3359688"/>
            <a:ext cx="7102472" cy="1171499"/>
            <a:chOff x="1043608" y="2193708"/>
            <a:chExt cx="6480720" cy="1026114"/>
          </a:xfrm>
        </p:grpSpPr>
        <p:sp>
          <p:nvSpPr>
            <p:cNvPr id="12" name="AutoShape 107"/>
            <p:cNvSpPr>
              <a:spLocks noChangeArrowheads="1"/>
            </p:cNvSpPr>
            <p:nvPr/>
          </p:nvSpPr>
          <p:spPr bwMode="gray">
            <a:xfrm rot="5400000">
              <a:off x="4089163" y="1560423"/>
              <a:ext cx="821660" cy="2304256"/>
            </a:xfrm>
            <a:prstGeom prst="upArrow">
              <a:avLst>
                <a:gd name="adj1" fmla="val 72694"/>
                <a:gd name="adj2" fmla="val 5427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68144" y="2193708"/>
              <a:ext cx="1656184" cy="10261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43608" y="2193708"/>
              <a:ext cx="2088232" cy="10261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96" descr="服务器类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9777" y="2303061"/>
              <a:ext cx="698546" cy="692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7" descr="服务器类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38449" y="2351877"/>
              <a:ext cx="698546" cy="692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2"/>
            <p:cNvSpPr txBox="1">
              <a:spLocks noChangeArrowheads="1"/>
            </p:cNvSpPr>
            <p:nvPr/>
          </p:nvSpPr>
          <p:spPr bwMode="auto">
            <a:xfrm>
              <a:off x="3756701" y="2558654"/>
              <a:ext cx="836651" cy="2263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/>
              <a:ext uri="{91240B29-F687-4F45-9708-019B960494DF}"/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计算虚拟化</a:t>
              </a:r>
            </a:p>
          </p:txBody>
        </p:sp>
        <p:sp>
          <p:nvSpPr>
            <p:cNvPr id="18" name="TextBox 114"/>
            <p:cNvSpPr txBox="1">
              <a:spLocks noChangeArrowheads="1"/>
            </p:cNvSpPr>
            <p:nvPr/>
          </p:nvSpPr>
          <p:spPr bwMode="auto">
            <a:xfrm>
              <a:off x="6012070" y="2283718"/>
              <a:ext cx="1368242" cy="56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1A0"/>
                </a:buClr>
                <a:buFont typeface="Arial" pitchFamily="34" charset="0"/>
                <a:buChar char="•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 虚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拟机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VM</a:t>
              </a:r>
            </a:p>
            <a:p>
              <a:pPr algn="l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1A0"/>
                </a:buClr>
                <a:buFont typeface="Arial" pitchFamily="34" charset="0"/>
                <a:buChar char="•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 集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群计算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043608" y="2193708"/>
              <a:ext cx="432048" cy="1026114"/>
            </a:xfrm>
            <a:prstGeom prst="roundRect">
              <a:avLst/>
            </a:prstGeom>
            <a:solidFill>
              <a:srgbClr val="0071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073426" y="2229727"/>
              <a:ext cx="330222" cy="727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2" tIns="45712" rIns="91422" bIns="45712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计算资源</a:t>
              </a:r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1782215" y="5151973"/>
            <a:ext cx="1230121" cy="959679"/>
            <a:chOff x="2290" y="2660"/>
            <a:chExt cx="771" cy="770"/>
          </a:xfrm>
        </p:grpSpPr>
        <p:pic>
          <p:nvPicPr>
            <p:cNvPr id="22" name="Picture 52" descr="SUN存储产品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95" y="3044"/>
              <a:ext cx="2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53" descr="HDS存储产品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0" y="2661"/>
              <a:ext cx="24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4" descr="EMC存储产品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60" y="3028"/>
              <a:ext cx="231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55" descr="ibm_存储设备_高端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" y="3028"/>
              <a:ext cx="24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56" descr="HP存储产品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90" y="2672"/>
              <a:ext cx="24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57" descr="IX5000主机柜正面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58" y="2660"/>
              <a:ext cx="23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组合 61"/>
          <p:cNvGrpSpPr/>
          <p:nvPr/>
        </p:nvGrpSpPr>
        <p:grpSpPr>
          <a:xfrm>
            <a:off x="1024294" y="1571613"/>
            <a:ext cx="7102472" cy="2138212"/>
            <a:chOff x="1043608" y="627534"/>
            <a:chExt cx="6480720" cy="1872858"/>
          </a:xfrm>
        </p:grpSpPr>
        <p:sp>
          <p:nvSpPr>
            <p:cNvPr id="29" name="AutoShape 107"/>
            <p:cNvSpPr>
              <a:spLocks noChangeArrowheads="1"/>
            </p:cNvSpPr>
            <p:nvPr/>
          </p:nvSpPr>
          <p:spPr bwMode="gray">
            <a:xfrm rot="5400000">
              <a:off x="4089163" y="36684"/>
              <a:ext cx="821660" cy="2304256"/>
            </a:xfrm>
            <a:prstGeom prst="upArrow">
              <a:avLst>
                <a:gd name="adj1" fmla="val 72694"/>
                <a:gd name="adj2" fmla="val 5427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868144" y="681540"/>
              <a:ext cx="1656184" cy="10981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43608" y="681540"/>
              <a:ext cx="2088232" cy="10261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2" name="Group 78"/>
            <p:cNvGrpSpPr>
              <a:grpSpLocks/>
            </p:cNvGrpSpPr>
            <p:nvPr/>
          </p:nvGrpSpPr>
          <p:grpSpPr bwMode="auto">
            <a:xfrm>
              <a:off x="1619668" y="758438"/>
              <a:ext cx="1319145" cy="841205"/>
              <a:chOff x="1747" y="1389"/>
              <a:chExt cx="907" cy="771"/>
            </a:xfrm>
          </p:grpSpPr>
          <p:pic>
            <p:nvPicPr>
              <p:cNvPr id="39" name="Picture 65" descr="中继器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873" y="1389"/>
                <a:ext cx="28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66" descr="边缘交换机"/>
              <p:cNvPicPr preferRelativeResize="0"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747" y="1963"/>
                <a:ext cx="27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67" descr="边缘交换机"/>
              <p:cNvPicPr preferRelativeResize="0"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382" y="1963"/>
                <a:ext cx="27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68" descr="边缘交换机"/>
              <p:cNvPicPr preferRelativeResize="0"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064" y="1963"/>
                <a:ext cx="27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69" descr="中继器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191" y="1389"/>
                <a:ext cx="28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Line 70"/>
              <p:cNvSpPr>
                <a:spLocks noChangeShapeType="1"/>
              </p:cNvSpPr>
              <p:nvPr/>
            </p:nvSpPr>
            <p:spPr bwMode="auto">
              <a:xfrm flipH="1">
                <a:off x="1883" y="1661"/>
                <a:ext cx="136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71"/>
              <p:cNvSpPr>
                <a:spLocks noChangeShapeType="1"/>
              </p:cNvSpPr>
              <p:nvPr/>
            </p:nvSpPr>
            <p:spPr bwMode="auto">
              <a:xfrm>
                <a:off x="2336" y="1706"/>
                <a:ext cx="137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72"/>
              <p:cNvSpPr>
                <a:spLocks noChangeShapeType="1"/>
              </p:cNvSpPr>
              <p:nvPr/>
            </p:nvSpPr>
            <p:spPr bwMode="auto">
              <a:xfrm>
                <a:off x="2019" y="1706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Line 73"/>
              <p:cNvSpPr>
                <a:spLocks noChangeShapeType="1"/>
              </p:cNvSpPr>
              <p:nvPr/>
            </p:nvSpPr>
            <p:spPr bwMode="auto">
              <a:xfrm flipH="1">
                <a:off x="2200" y="1661"/>
                <a:ext cx="136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74"/>
              <p:cNvSpPr>
                <a:spLocks noChangeShapeType="1"/>
              </p:cNvSpPr>
              <p:nvPr/>
            </p:nvSpPr>
            <p:spPr bwMode="auto">
              <a:xfrm flipH="1">
                <a:off x="1883" y="1661"/>
                <a:ext cx="453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75"/>
              <p:cNvSpPr>
                <a:spLocks noChangeShapeType="1"/>
              </p:cNvSpPr>
              <p:nvPr/>
            </p:nvSpPr>
            <p:spPr bwMode="auto">
              <a:xfrm>
                <a:off x="2019" y="1661"/>
                <a:ext cx="454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3025" tIns="36512" rIns="73025" bIns="36512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 Box 111"/>
            <p:cNvSpPr txBox="1">
              <a:spLocks noChangeArrowheads="1"/>
            </p:cNvSpPr>
            <p:nvPr/>
          </p:nvSpPr>
          <p:spPr bwMode="auto">
            <a:xfrm>
              <a:off x="3836144" y="1005576"/>
              <a:ext cx="836651" cy="22633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/>
              <a:ext uri="{91240B29-F687-4F45-9708-019B960494DF}"/>
            </a:extLst>
          </p:spPr>
          <p:txBody>
            <a:bodyPr wrap="none" lIns="73025" tIns="36512" rIns="73025" bIns="36512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网络虚拟化</a:t>
              </a:r>
            </a:p>
          </p:txBody>
        </p:sp>
        <p:sp>
          <p:nvSpPr>
            <p:cNvPr id="34" name="TextBox 113"/>
            <p:cNvSpPr txBox="1">
              <a:spLocks noChangeArrowheads="1"/>
            </p:cNvSpPr>
            <p:nvPr/>
          </p:nvSpPr>
          <p:spPr bwMode="auto">
            <a:xfrm>
              <a:off x="5952047" y="627534"/>
              <a:ext cx="820853" cy="8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1A0"/>
                </a:buClr>
                <a:buFont typeface="Arial" pitchFamily="34" charset="0"/>
                <a:buChar char="•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 虚拟服务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1A0"/>
                </a:buClr>
                <a:buFont typeface="Arial" pitchFamily="34" charset="0"/>
                <a:buChar char="•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 虚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拟通道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1A0"/>
                </a:buClr>
                <a:buFont typeface="Arial" pitchFamily="34" charset="0"/>
                <a:buChar char="•"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 虚拟设备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43608" y="681540"/>
              <a:ext cx="432048" cy="1026114"/>
            </a:xfrm>
            <a:prstGeom prst="roundRect">
              <a:avLst/>
            </a:prstGeom>
            <a:solidFill>
              <a:srgbClr val="0071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073468" y="717559"/>
              <a:ext cx="330183" cy="727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2" tIns="45712" rIns="91422" bIns="45712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网络资源</a:t>
              </a:r>
            </a:p>
          </p:txBody>
        </p:sp>
        <p:sp>
          <p:nvSpPr>
            <p:cNvPr id="37" name="Oval 25"/>
            <p:cNvSpPr/>
            <p:nvPr/>
          </p:nvSpPr>
          <p:spPr>
            <a:xfrm>
              <a:off x="2195739" y="1221601"/>
              <a:ext cx="4238513" cy="1278791"/>
            </a:xfrm>
            <a:prstGeom prst="ellipse">
              <a:avLst/>
            </a:prstGeom>
            <a:gradFill flip="none" rotWithShape="1">
              <a:gsLst>
                <a:gs pos="0">
                  <a:srgbClr val="0096D6">
                    <a:alpha val="42745"/>
                  </a:srgbClr>
                </a:gs>
                <a:gs pos="8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224"/>
            <p:cNvSpPr txBox="1">
              <a:spLocks noChangeArrowheads="1"/>
            </p:cNvSpPr>
            <p:nvPr/>
          </p:nvSpPr>
          <p:spPr bwMode="auto">
            <a:xfrm>
              <a:off x="3511624" y="1760808"/>
              <a:ext cx="1819539" cy="22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3009" tIns="36506" rIns="73009" bIns="36506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网络资源与计算资源的联动</a:t>
              </a:r>
            </a:p>
          </p:txBody>
        </p:sp>
      </p:grpSp>
      <p:sp>
        <p:nvSpPr>
          <p:cNvPr id="50" name="Oval 25"/>
          <p:cNvSpPr/>
          <p:nvPr/>
        </p:nvSpPr>
        <p:spPr>
          <a:xfrm>
            <a:off x="2286960" y="4119395"/>
            <a:ext cx="4645151" cy="1459976"/>
          </a:xfrm>
          <a:prstGeom prst="ellipse">
            <a:avLst/>
          </a:prstGeom>
          <a:gradFill flip="none" rotWithShape="1">
            <a:gsLst>
              <a:gs pos="0">
                <a:srgbClr val="0096D6">
                  <a:alpha val="42745"/>
                </a:srgbClr>
              </a:gs>
              <a:gs pos="8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224"/>
          <p:cNvSpPr txBox="1">
            <a:spLocks noChangeArrowheads="1"/>
          </p:cNvSpPr>
          <p:nvPr/>
        </p:nvSpPr>
        <p:spPr bwMode="auto">
          <a:xfrm>
            <a:off x="3729090" y="4674318"/>
            <a:ext cx="1994083" cy="25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999" tIns="36501" rIns="72999" bIns="3650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存储资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源与计算资源的联动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4"/>
          <p:cNvSpPr/>
          <p:nvPr/>
        </p:nvSpPr>
        <p:spPr bwMode="auto">
          <a:xfrm>
            <a:off x="539750" y="4895719"/>
            <a:ext cx="2065338" cy="703263"/>
          </a:xfrm>
          <a:prstGeom prst="roundRect">
            <a:avLst/>
          </a:prstGeom>
          <a:solidFill>
            <a:srgbClr val="9BC9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>
              <a:defRPr/>
            </a:pPr>
            <a:endParaRPr 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5" descr="Flex ver 1.1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1365" y="4960804"/>
            <a:ext cx="1654175" cy="57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96963" y="5257668"/>
            <a:ext cx="138112" cy="49213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Straight Connector 129"/>
          <p:cNvCxnSpPr>
            <a:stCxn id="33" idx="0"/>
          </p:cNvCxnSpPr>
          <p:nvPr/>
        </p:nvCxnSpPr>
        <p:spPr bwMode="auto">
          <a:xfrm flipV="1">
            <a:off x="2135189" y="5235441"/>
            <a:ext cx="95250" cy="0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" name="Straight Connector 130"/>
          <p:cNvCxnSpPr/>
          <p:nvPr/>
        </p:nvCxnSpPr>
        <p:spPr bwMode="auto">
          <a:xfrm rot="10800000">
            <a:off x="1243015" y="5176706"/>
            <a:ext cx="84137" cy="42863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" name="Straight Connector 131"/>
          <p:cNvCxnSpPr/>
          <p:nvPr/>
        </p:nvCxnSpPr>
        <p:spPr bwMode="auto">
          <a:xfrm rot="10800000">
            <a:off x="1228726" y="5186229"/>
            <a:ext cx="84138" cy="44451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8" name="Line 29"/>
          <p:cNvSpPr>
            <a:spLocks noChangeShapeType="1"/>
          </p:cNvSpPr>
          <p:nvPr/>
        </p:nvSpPr>
        <p:spPr bwMode="auto">
          <a:xfrm>
            <a:off x="1311275" y="5233855"/>
            <a:ext cx="465138" cy="0"/>
          </a:xfrm>
          <a:prstGeom prst="line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7" tIns="45714" rIns="91427" bIns="45714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Connector 134"/>
          <p:cNvCxnSpPr/>
          <p:nvPr/>
        </p:nvCxnSpPr>
        <p:spPr bwMode="auto">
          <a:xfrm rot="5400000">
            <a:off x="1243013" y="5214806"/>
            <a:ext cx="65088" cy="74613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0" name="Straight Connector 135"/>
          <p:cNvCxnSpPr/>
          <p:nvPr/>
        </p:nvCxnSpPr>
        <p:spPr bwMode="auto">
          <a:xfrm rot="5400000">
            <a:off x="1255713" y="5235441"/>
            <a:ext cx="50800" cy="63500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93816" y="5190994"/>
            <a:ext cx="134937" cy="61913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Straight Connector 137"/>
          <p:cNvCxnSpPr>
            <a:stCxn id="33" idx="2"/>
            <a:endCxn id="34" idx="3"/>
          </p:cNvCxnSpPr>
          <p:nvPr/>
        </p:nvCxnSpPr>
        <p:spPr bwMode="auto">
          <a:xfrm flipH="1">
            <a:off x="1898653" y="5235441"/>
            <a:ext cx="36513" cy="0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" name="Straight Connector 138"/>
          <p:cNvCxnSpPr/>
          <p:nvPr/>
        </p:nvCxnSpPr>
        <p:spPr bwMode="auto">
          <a:xfrm rot="10800000" flipV="1">
            <a:off x="1624013" y="5162417"/>
            <a:ext cx="74612" cy="41275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328741" y="5219567"/>
            <a:ext cx="446087" cy="0"/>
          </a:xfrm>
          <a:prstGeom prst="line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7" tIns="45714" rIns="91427" bIns="45714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Straight Connector 140"/>
          <p:cNvCxnSpPr/>
          <p:nvPr/>
        </p:nvCxnSpPr>
        <p:spPr bwMode="auto">
          <a:xfrm rot="16200000" flipH="1">
            <a:off x="1735932" y="5161624"/>
            <a:ext cx="34925" cy="42862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Straight Connector 141"/>
          <p:cNvCxnSpPr>
            <a:stCxn id="21" idx="2"/>
          </p:cNvCxnSpPr>
          <p:nvPr/>
        </p:nvCxnSpPr>
        <p:spPr bwMode="auto">
          <a:xfrm rot="5400000">
            <a:off x="1578771" y="5161625"/>
            <a:ext cx="26987" cy="38100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Straight Connector 142"/>
          <p:cNvCxnSpPr/>
          <p:nvPr/>
        </p:nvCxnSpPr>
        <p:spPr bwMode="auto">
          <a:xfrm>
            <a:off x="1625602" y="5246553"/>
            <a:ext cx="73025" cy="30163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Straight Connector 143"/>
          <p:cNvCxnSpPr/>
          <p:nvPr/>
        </p:nvCxnSpPr>
        <p:spPr bwMode="auto">
          <a:xfrm rot="5400000" flipH="1" flipV="1">
            <a:off x="1720851" y="5246555"/>
            <a:ext cx="44451" cy="50800"/>
          </a:xfrm>
          <a:prstGeom prst="line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762128" y="5190991"/>
            <a:ext cx="111125" cy="65088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677988" y="5103679"/>
            <a:ext cx="87312" cy="63500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568452" y="5103679"/>
            <a:ext cx="87313" cy="63500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666878" y="5275131"/>
            <a:ext cx="87313" cy="63500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485900" y="5189404"/>
            <a:ext cx="141288" cy="71437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312866" y="5208455"/>
            <a:ext cx="134937" cy="61912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04951" y="5203693"/>
            <a:ext cx="141288" cy="71439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Group 292"/>
          <p:cNvGrpSpPr>
            <a:grpSpLocks/>
          </p:cNvGrpSpPr>
          <p:nvPr/>
        </p:nvGrpSpPr>
        <p:grpSpPr bwMode="auto">
          <a:xfrm>
            <a:off x="1011241" y="5146543"/>
            <a:ext cx="238125" cy="63500"/>
            <a:chOff x="1753772" y="6704845"/>
            <a:chExt cx="1292129" cy="435957"/>
          </a:xfrm>
        </p:grpSpPr>
        <p:grpSp>
          <p:nvGrpSpPr>
            <p:cNvPr id="27" name="Group 258"/>
            <p:cNvGrpSpPr>
              <a:grpSpLocks/>
            </p:cNvGrpSpPr>
            <p:nvPr/>
          </p:nvGrpSpPr>
          <p:grpSpPr bwMode="auto">
            <a:xfrm>
              <a:off x="1753772" y="6704845"/>
              <a:ext cx="1154301" cy="337868"/>
              <a:chOff x="1753772" y="6704845"/>
              <a:chExt cx="1154301" cy="337868"/>
            </a:xfrm>
          </p:grpSpPr>
          <p:cxnSp>
            <p:nvCxnSpPr>
              <p:cNvPr id="31" name="Straight Connector 73"/>
              <p:cNvCxnSpPr>
                <a:stCxn id="32" idx="1"/>
              </p:cNvCxnSpPr>
              <p:nvPr/>
            </p:nvCxnSpPr>
            <p:spPr>
              <a:xfrm rot="10800000">
                <a:off x="1753772" y="6868331"/>
                <a:ext cx="447938" cy="10895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201710" y="6704845"/>
                <a:ext cx="706363" cy="337868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8" name="Group 268"/>
            <p:cNvGrpSpPr>
              <a:grpSpLocks/>
            </p:cNvGrpSpPr>
            <p:nvPr/>
          </p:nvGrpSpPr>
          <p:grpSpPr bwMode="auto">
            <a:xfrm>
              <a:off x="1753774" y="6802941"/>
              <a:ext cx="1292127" cy="337861"/>
              <a:chOff x="1560865" y="6624351"/>
              <a:chExt cx="1292127" cy="337861"/>
            </a:xfrm>
          </p:grpSpPr>
          <p:cxnSp>
            <p:nvCxnSpPr>
              <p:cNvPr id="29" name="Straight Connector 159"/>
              <p:cNvCxnSpPr/>
              <p:nvPr/>
            </p:nvCxnSpPr>
            <p:spPr>
              <a:xfrm rot="10800000">
                <a:off x="1560865" y="6787830"/>
                <a:ext cx="542691" cy="10902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103556" y="6624351"/>
                <a:ext cx="749436" cy="337861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3" name="Cloud 152"/>
          <p:cNvSpPr/>
          <p:nvPr/>
        </p:nvSpPr>
        <p:spPr bwMode="auto">
          <a:xfrm>
            <a:off x="1935166" y="5187817"/>
            <a:ext cx="200025" cy="95251"/>
          </a:xfrm>
          <a:prstGeom prst="cloud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45714" rIns="0" bIns="45714" anchor="ctr"/>
          <a:lstStyle/>
          <a:p>
            <a:pPr>
              <a:lnSpc>
                <a:spcPct val="85000"/>
              </a:lnSpc>
              <a:defRPr/>
            </a:pPr>
            <a:endParaRPr lang="en-US" sz="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787528" y="5203691"/>
            <a:ext cx="111125" cy="65088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944565" y="5143367"/>
            <a:ext cx="115887" cy="50800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962025" y="5157655"/>
            <a:ext cx="114300" cy="50800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112838" y="5271955"/>
            <a:ext cx="139700" cy="49212"/>
          </a:xfrm>
          <a:prstGeom prst="rect">
            <a:avLst/>
          </a:prstGeom>
          <a:ln w="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6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Group 219"/>
          <p:cNvGrpSpPr>
            <a:grpSpLocks/>
          </p:cNvGrpSpPr>
          <p:nvPr/>
        </p:nvGrpSpPr>
        <p:grpSpPr bwMode="auto">
          <a:xfrm>
            <a:off x="539750" y="3103879"/>
            <a:ext cx="2065338" cy="703263"/>
            <a:chOff x="6048008" y="2968437"/>
            <a:chExt cx="2065468" cy="703019"/>
          </a:xfrm>
        </p:grpSpPr>
        <p:sp>
          <p:nvSpPr>
            <p:cNvPr id="39" name="Rounded Rectangle 220"/>
            <p:cNvSpPr/>
            <p:nvPr/>
          </p:nvSpPr>
          <p:spPr>
            <a:xfrm>
              <a:off x="6048008" y="2968437"/>
              <a:ext cx="2065468" cy="703019"/>
            </a:xfrm>
            <a:prstGeom prst="roundRect">
              <a:avLst/>
            </a:prstGeom>
            <a:solidFill>
              <a:srgbClr val="9BC9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Isosceles Triangle 221"/>
            <p:cNvSpPr/>
            <p:nvPr/>
          </p:nvSpPr>
          <p:spPr>
            <a:xfrm rot="10800000">
              <a:off x="6308374" y="3304870"/>
              <a:ext cx="1544735" cy="165043"/>
            </a:xfrm>
            <a:prstGeom prst="triangle">
              <a:avLst>
                <a:gd name="adj" fmla="val 49981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Picture 10" descr="https://encrypted-tbn2.google.com/images?q=tbn:ANd9GcR5gn1F9FwvxZB4HLmZGPFIw0n-WutEUXEpRxQwbU-az6rlxADte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68154" y="3024165"/>
              <a:ext cx="462088" cy="3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20" descr="https://encrypted-tbn1.google.com/images?q=tbn:ANd9GcRsi9-ecH-SIfk9ZS1qV1lBUssKHRUCudR5wqx6Oli973l_7n1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3396" y="3063654"/>
              <a:ext cx="446115" cy="3284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/>
            </a:extLst>
          </p:spPr>
        </p:pic>
        <p:grpSp>
          <p:nvGrpSpPr>
            <p:cNvPr id="43" name="Group 563"/>
            <p:cNvGrpSpPr>
              <a:grpSpLocks noChangeAspect="1"/>
            </p:cNvGrpSpPr>
            <p:nvPr/>
          </p:nvGrpSpPr>
          <p:grpSpPr bwMode="auto">
            <a:xfrm>
              <a:off x="6752901" y="3425471"/>
              <a:ext cx="716008" cy="157106"/>
              <a:chOff x="8695044" y="2532123"/>
              <a:chExt cx="4380555" cy="1059190"/>
            </a:xfrm>
          </p:grpSpPr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9209835" y="3227552"/>
                <a:ext cx="475933" cy="2246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Straight Connector 227"/>
              <p:cNvCxnSpPr>
                <a:stCxn id="68" idx="0"/>
              </p:cNvCxnSpPr>
              <p:nvPr/>
            </p:nvCxnSpPr>
            <p:spPr>
              <a:xfrm flipV="1">
                <a:off x="12755068" y="3120564"/>
                <a:ext cx="320531" cy="0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228"/>
              <p:cNvCxnSpPr/>
              <p:nvPr/>
            </p:nvCxnSpPr>
            <p:spPr>
              <a:xfrm rot="10800000">
                <a:off x="9714909" y="2863791"/>
                <a:ext cx="281673" cy="192579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229"/>
              <p:cNvCxnSpPr/>
              <p:nvPr/>
            </p:nvCxnSpPr>
            <p:spPr>
              <a:xfrm rot="10800000">
                <a:off x="9666342" y="2906587"/>
                <a:ext cx="281679" cy="203275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9948021" y="3120564"/>
                <a:ext cx="1583212" cy="0"/>
              </a:xfrm>
              <a:prstGeom prst="line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0" name="Straight Connector 231"/>
              <p:cNvCxnSpPr/>
              <p:nvPr/>
            </p:nvCxnSpPr>
            <p:spPr>
              <a:xfrm rot="5400000">
                <a:off x="9677323" y="3074531"/>
                <a:ext cx="288866" cy="252537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232"/>
              <p:cNvCxnSpPr/>
              <p:nvPr/>
            </p:nvCxnSpPr>
            <p:spPr>
              <a:xfrm rot="5400000">
                <a:off x="9723491" y="3163501"/>
                <a:ext cx="235375" cy="213686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9880027" y="2927984"/>
                <a:ext cx="466223" cy="278170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3" name="Straight Connector 234"/>
              <p:cNvCxnSpPr>
                <a:stCxn id="68" idx="2"/>
                <a:endCxn id="69" idx="3"/>
              </p:cNvCxnSpPr>
              <p:nvPr/>
            </p:nvCxnSpPr>
            <p:spPr>
              <a:xfrm flipH="1">
                <a:off x="11948894" y="3120564"/>
                <a:ext cx="126266" cy="10695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4" name="Straight Connector 235"/>
              <p:cNvCxnSpPr/>
              <p:nvPr/>
            </p:nvCxnSpPr>
            <p:spPr>
              <a:xfrm rot="10800000" flipV="1">
                <a:off x="11006732" y="2788896"/>
                <a:ext cx="252537" cy="192579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10006299" y="3056370"/>
                <a:ext cx="1515225" cy="0"/>
              </a:xfrm>
              <a:prstGeom prst="line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6" name="Straight Connector 237"/>
              <p:cNvCxnSpPr/>
              <p:nvPr/>
            </p:nvCxnSpPr>
            <p:spPr>
              <a:xfrm rot="16200000" flipH="1">
                <a:off x="11368431" y="2817688"/>
                <a:ext cx="160486" cy="145698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238"/>
              <p:cNvCxnSpPr>
                <a:stCxn id="62" idx="2"/>
              </p:cNvCxnSpPr>
              <p:nvPr/>
            </p:nvCxnSpPr>
            <p:spPr>
              <a:xfrm rot="5400000">
                <a:off x="10841051" y="2811844"/>
                <a:ext cx="117684" cy="135982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239"/>
              <p:cNvCxnSpPr/>
              <p:nvPr/>
            </p:nvCxnSpPr>
            <p:spPr>
              <a:xfrm>
                <a:off x="11016448" y="3174054"/>
                <a:ext cx="242821" cy="139088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240"/>
              <p:cNvCxnSpPr/>
              <p:nvPr/>
            </p:nvCxnSpPr>
            <p:spPr>
              <a:xfrm rot="5400000" flipH="1" flipV="1">
                <a:off x="11318391" y="3204325"/>
                <a:ext cx="192579" cy="174834"/>
              </a:xfrm>
              <a:prstGeom prst="line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60" name="Rectangle 11"/>
              <p:cNvSpPr>
                <a:spLocks noChangeArrowheads="1"/>
              </p:cNvSpPr>
              <p:nvPr/>
            </p:nvSpPr>
            <p:spPr bwMode="auto">
              <a:xfrm>
                <a:off x="11482671" y="2927984"/>
                <a:ext cx="378803" cy="288866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1191282" y="2532123"/>
                <a:ext cx="301099" cy="278170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10822189" y="2532123"/>
                <a:ext cx="291389" cy="2888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Rectangle 11"/>
              <p:cNvSpPr>
                <a:spLocks noChangeArrowheads="1"/>
              </p:cNvSpPr>
              <p:nvPr/>
            </p:nvSpPr>
            <p:spPr bwMode="auto">
              <a:xfrm>
                <a:off x="11152430" y="3313143"/>
                <a:ext cx="301099" cy="278170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10540510" y="2917282"/>
                <a:ext cx="485649" cy="320965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9948021" y="3002873"/>
                <a:ext cx="456507" cy="278170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Rectangle 11"/>
              <p:cNvSpPr>
                <a:spLocks noChangeArrowheads="1"/>
              </p:cNvSpPr>
              <p:nvPr/>
            </p:nvSpPr>
            <p:spPr bwMode="auto">
              <a:xfrm>
                <a:off x="10598787" y="2981475"/>
                <a:ext cx="485649" cy="320965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7" name="Group 292"/>
              <p:cNvGrpSpPr>
                <a:grpSpLocks/>
              </p:cNvGrpSpPr>
              <p:nvPr/>
            </p:nvGrpSpPr>
            <p:grpSpPr bwMode="auto">
              <a:xfrm>
                <a:off x="8733896" y="2724717"/>
                <a:ext cx="1000442" cy="288870"/>
                <a:chOff x="1451138" y="6706108"/>
                <a:chExt cx="1593905" cy="436660"/>
              </a:xfrm>
            </p:grpSpPr>
            <p:grpSp>
              <p:nvGrpSpPr>
                <p:cNvPr id="73" name="Group 258"/>
                <p:cNvGrpSpPr>
                  <a:grpSpLocks/>
                </p:cNvGrpSpPr>
                <p:nvPr/>
              </p:nvGrpSpPr>
              <p:grpSpPr bwMode="auto">
                <a:xfrm>
                  <a:off x="1451138" y="6706108"/>
                  <a:ext cx="1501061" cy="339627"/>
                  <a:chOff x="1451138" y="6706108"/>
                  <a:chExt cx="1501061" cy="339627"/>
                </a:xfrm>
              </p:grpSpPr>
              <p:cxnSp>
                <p:nvCxnSpPr>
                  <p:cNvPr id="77" name="Straight Connector 73"/>
                  <p:cNvCxnSpPr>
                    <a:stCxn id="78" idx="1"/>
                  </p:cNvCxnSpPr>
                  <p:nvPr/>
                </p:nvCxnSpPr>
                <p:spPr>
                  <a:xfrm rot="10800000">
                    <a:off x="1451138" y="6867833"/>
                    <a:ext cx="742791" cy="16178"/>
                  </a:xfrm>
                  <a:prstGeom prst="line">
                    <a:avLst/>
                  </a:prstGeom>
                  <a:ln w="0"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7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193929" y="6706108"/>
                    <a:ext cx="758270" cy="339627"/>
                  </a:xfrm>
                  <a:prstGeom prst="rect">
                    <a:avLst/>
                  </a:prstGeom>
                  <a:ln w="0"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600" kern="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4" name="Group 268"/>
                <p:cNvGrpSpPr>
                  <a:grpSpLocks/>
                </p:cNvGrpSpPr>
                <p:nvPr/>
              </p:nvGrpSpPr>
              <p:grpSpPr bwMode="auto">
                <a:xfrm>
                  <a:off x="1451143" y="6803141"/>
                  <a:ext cx="1593900" cy="339627"/>
                  <a:chOff x="1258234" y="6624551"/>
                  <a:chExt cx="1593900" cy="339627"/>
                </a:xfrm>
              </p:grpSpPr>
              <p:cxnSp>
                <p:nvCxnSpPr>
                  <p:cNvPr id="75" name="Straight Connector 256"/>
                  <p:cNvCxnSpPr/>
                  <p:nvPr/>
                </p:nvCxnSpPr>
                <p:spPr>
                  <a:xfrm rot="10800000">
                    <a:off x="1258234" y="6786276"/>
                    <a:ext cx="835635" cy="16178"/>
                  </a:xfrm>
                  <a:prstGeom prst="line">
                    <a:avLst/>
                  </a:prstGeom>
                  <a:ln w="0"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7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093868" y="6624551"/>
                    <a:ext cx="758266" cy="339627"/>
                  </a:xfrm>
                  <a:prstGeom prst="rect">
                    <a:avLst/>
                  </a:prstGeom>
                  <a:ln w="0">
                    <a:headEnd/>
                    <a:tailEnd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600" kern="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8" name="Cloud 249"/>
              <p:cNvSpPr/>
              <p:nvPr/>
            </p:nvSpPr>
            <p:spPr>
              <a:xfrm>
                <a:off x="12065450" y="2906587"/>
                <a:ext cx="689618" cy="438649"/>
              </a:xfrm>
              <a:prstGeom prst="cloud">
                <a:avLst/>
              </a:prstGeom>
              <a:ln w="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8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Rectangle 11"/>
              <p:cNvSpPr>
                <a:spLocks noChangeArrowheads="1"/>
              </p:cNvSpPr>
              <p:nvPr/>
            </p:nvSpPr>
            <p:spPr bwMode="auto">
              <a:xfrm>
                <a:off x="11570085" y="2981475"/>
                <a:ext cx="378809" cy="2888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8695044" y="2714007"/>
                <a:ext cx="398235" cy="2246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auto">
              <a:xfrm>
                <a:off x="8753322" y="2778200"/>
                <a:ext cx="388519" cy="2246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9268113" y="3291745"/>
                <a:ext cx="475933" cy="224672"/>
              </a:xfrm>
              <a:prstGeom prst="rect">
                <a:avLst/>
              </a:prstGeom>
              <a:ln w="0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sz="600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44" name="Picture 2" descr="http://t3.gstatic.com/images?q=tbn:ANd9GcQ-oLLK_NtHcCnh0GXrAHVKWQhweAewh6m_mXH1slMe088qlNgwEQ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1300" y="2993986"/>
              <a:ext cx="277479" cy="38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" name="Group 1"/>
          <p:cNvGrpSpPr>
            <a:grpSpLocks/>
          </p:cNvGrpSpPr>
          <p:nvPr/>
        </p:nvGrpSpPr>
        <p:grpSpPr bwMode="auto">
          <a:xfrm>
            <a:off x="561975" y="1493926"/>
            <a:ext cx="2065338" cy="703263"/>
            <a:chOff x="6042377" y="2050445"/>
            <a:chExt cx="2065468" cy="703019"/>
          </a:xfrm>
        </p:grpSpPr>
        <p:sp>
          <p:nvSpPr>
            <p:cNvPr id="80" name="Rounded Rectangle 195"/>
            <p:cNvSpPr/>
            <p:nvPr/>
          </p:nvSpPr>
          <p:spPr>
            <a:xfrm>
              <a:off x="6042377" y="2050445"/>
              <a:ext cx="2065468" cy="703019"/>
            </a:xfrm>
            <a:prstGeom prst="roundRect">
              <a:avLst/>
            </a:prstGeom>
            <a:solidFill>
              <a:srgbClr val="9BC9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ounded Rectangle 196"/>
            <p:cNvSpPr>
              <a:spLocks noChangeAspect="1"/>
            </p:cNvSpPr>
            <p:nvPr/>
          </p:nvSpPr>
          <p:spPr>
            <a:xfrm>
              <a:off x="6179719" y="2171219"/>
              <a:ext cx="721743" cy="45361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Rounded Rectangle 198"/>
            <p:cNvSpPr>
              <a:spLocks noChangeAspect="1"/>
            </p:cNvSpPr>
            <p:nvPr/>
          </p:nvSpPr>
          <p:spPr>
            <a:xfrm>
              <a:off x="7299508" y="2171219"/>
              <a:ext cx="721743" cy="45361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7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</a:p>
          </p:txBody>
        </p:sp>
        <p:pic>
          <p:nvPicPr>
            <p:cNvPr id="83" name="Picture 4" descr="http://h10152.www1.hp.com/images/www/families/fam_imc_245x210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79155" y="2212314"/>
              <a:ext cx="477867" cy="358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4" name="Picture 1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4590" y="2137728"/>
              <a:ext cx="539784" cy="553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5" name="Group 169"/>
          <p:cNvGrpSpPr>
            <a:grpSpLocks noChangeAspect="1"/>
          </p:cNvGrpSpPr>
          <p:nvPr/>
        </p:nvGrpSpPr>
        <p:grpSpPr bwMode="auto">
          <a:xfrm>
            <a:off x="793753" y="1698711"/>
            <a:ext cx="525463" cy="277812"/>
            <a:chOff x="-1400027" y="2927912"/>
            <a:chExt cx="1030686" cy="545701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/>
            <a:stretch/>
          </p:blipFill>
          <p:spPr bwMode="auto">
            <a:xfrm>
              <a:off x="-892468" y="2927912"/>
              <a:ext cx="523127" cy="26193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/>
              <a:ext uri="{91240B29-F687-4F45-9708-019B960494DF}"/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 rotWithShape="1">
            <a:blip r:embed="rId9" cstate="print"/>
            <a:srcRect/>
            <a:stretch/>
          </p:blipFill>
          <p:spPr bwMode="auto">
            <a:xfrm>
              <a:off x="-1088642" y="3037051"/>
              <a:ext cx="523127" cy="265056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/>
              <a:ext uri="{91240B29-F687-4F45-9708-019B960494DF}"/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 rotWithShape="1">
            <a:blip r:embed="rId10" cstate="print"/>
            <a:srcRect/>
            <a:stretch/>
          </p:blipFill>
          <p:spPr bwMode="auto">
            <a:xfrm>
              <a:off x="-1275473" y="3127483"/>
              <a:ext cx="523127" cy="26193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/>
              <a:ext uri="{91240B29-F687-4F45-9708-019B960494DF}"/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 rotWithShape="1">
            <a:blip r:embed="rId11" cstate="print"/>
            <a:srcRect/>
            <a:stretch/>
          </p:blipFill>
          <p:spPr bwMode="auto">
            <a:xfrm>
              <a:off x="-1400027" y="3211676"/>
              <a:ext cx="523127" cy="26193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/>
              <a:ext uri="{91240B29-F687-4F45-9708-019B960494DF}"/>
            </a:extLst>
          </p:spPr>
        </p:pic>
      </p:grpSp>
      <p:sp>
        <p:nvSpPr>
          <p:cNvPr id="90" name="矩形 173"/>
          <p:cNvSpPr>
            <a:spLocks noChangeArrowheads="1"/>
          </p:cNvSpPr>
          <p:nvPr/>
        </p:nvSpPr>
        <p:spPr bwMode="auto">
          <a:xfrm>
            <a:off x="3024191" y="4903769"/>
            <a:ext cx="5456237" cy="8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N:1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IRF2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、纵向虚拟化、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云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1:N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MDC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vFW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vRouter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vSwitch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91" name="矩形 174"/>
          <p:cNvSpPr>
            <a:spLocks noChangeArrowheads="1"/>
          </p:cNvSpPr>
          <p:nvPr/>
        </p:nvSpPr>
        <p:spPr bwMode="auto">
          <a:xfrm>
            <a:off x="1037967" y="5651403"/>
            <a:ext cx="1005377" cy="3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虚拟设备</a:t>
            </a:r>
          </a:p>
        </p:txBody>
      </p:sp>
      <p:sp>
        <p:nvSpPr>
          <p:cNvPr id="92" name="矩形 175"/>
          <p:cNvSpPr>
            <a:spLocks noChangeArrowheads="1"/>
          </p:cNvSpPr>
          <p:nvPr/>
        </p:nvSpPr>
        <p:spPr bwMode="auto">
          <a:xfrm>
            <a:off x="1052256" y="3889696"/>
            <a:ext cx="1005377" cy="3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虚拟通道</a:t>
            </a:r>
          </a:p>
        </p:txBody>
      </p:sp>
      <p:sp>
        <p:nvSpPr>
          <p:cNvPr id="93" name="矩形 177"/>
          <p:cNvSpPr>
            <a:spLocks noChangeArrowheads="1"/>
          </p:cNvSpPr>
          <p:nvPr/>
        </p:nvSpPr>
        <p:spPr bwMode="auto">
          <a:xfrm>
            <a:off x="3040066" y="3065444"/>
            <a:ext cx="5995987" cy="120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边缘虚拟化：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vSwitch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FCOE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VXLAN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通道：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VPLS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EVI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TRILL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PBB/SPB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通道：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MPLS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GRE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DVPN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LISP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178"/>
          <p:cNvSpPr>
            <a:spLocks noChangeArrowheads="1"/>
          </p:cNvSpPr>
          <p:nvPr/>
        </p:nvSpPr>
        <p:spPr bwMode="auto">
          <a:xfrm>
            <a:off x="1052256" y="2267027"/>
            <a:ext cx="1005377" cy="3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虚拟服务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177"/>
          <p:cNvSpPr>
            <a:spLocks noChangeArrowheads="1"/>
          </p:cNvSpPr>
          <p:nvPr/>
        </p:nvSpPr>
        <p:spPr bwMode="auto">
          <a:xfrm>
            <a:off x="3024191" y="1547795"/>
            <a:ext cx="5995987" cy="8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虚拟应用服务：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虚拟网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络开发环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境：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VCC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Comware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iMC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、云点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6" name="Picture 4" descr="http://www.techarena.in/files/image/news/092009/SA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24028" y="1460781"/>
            <a:ext cx="387350" cy="334963"/>
          </a:xfrm>
          <a:prstGeom prst="rect">
            <a:avLst/>
          </a:prstGeom>
          <a:solidFill>
            <a:srgbClr val="595959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093" y="1503643"/>
            <a:ext cx="531813" cy="290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98" name="Picture 78" descr="MSFT_Exchange_logo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17840" y="1467131"/>
            <a:ext cx="306388" cy="344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9" name="Picture 79" descr="Polycom_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60603" y="1568729"/>
            <a:ext cx="595312" cy="222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61975" y="192000"/>
            <a:ext cx="5877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最强虚拟化技术布局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1975" y="192000"/>
            <a:ext cx="5877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虚拟设备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-N:1&amp;1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4025" y="2698757"/>
            <a:ext cx="2374900" cy="1441451"/>
            <a:chOff x="4263" y="2363"/>
            <a:chExt cx="931" cy="1042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4263" y="2387"/>
              <a:ext cx="903" cy="1018"/>
              <a:chOff x="1383" y="460"/>
              <a:chExt cx="744" cy="924"/>
            </a:xfrm>
          </p:grpSpPr>
          <p:pic>
            <p:nvPicPr>
              <p:cNvPr id="7" name="Picture 32" descr="中继器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83" y="550"/>
                <a:ext cx="74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33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83" y="460"/>
                <a:ext cx="744" cy="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Freeform 34"/>
            <p:cNvSpPr>
              <a:spLocks/>
            </p:cNvSpPr>
            <p:nvPr/>
          </p:nvSpPr>
          <p:spPr bwMode="auto">
            <a:xfrm>
              <a:off x="4264" y="2363"/>
              <a:ext cx="930" cy="1042"/>
            </a:xfrm>
            <a:custGeom>
              <a:avLst/>
              <a:gdLst>
                <a:gd name="T0" fmla="*/ 0 w 952"/>
                <a:gd name="T1" fmla="*/ 234 h 1066"/>
                <a:gd name="T2" fmla="*/ 444 w 952"/>
                <a:gd name="T3" fmla="*/ 0 h 1066"/>
                <a:gd name="T4" fmla="*/ 888 w 952"/>
                <a:gd name="T5" fmla="*/ 234 h 1066"/>
                <a:gd name="T6" fmla="*/ 888 w 952"/>
                <a:gd name="T7" fmla="*/ 763 h 1066"/>
                <a:gd name="T8" fmla="*/ 423 w 952"/>
                <a:gd name="T9" fmla="*/ 996 h 1066"/>
                <a:gd name="T10" fmla="*/ 0 w 952"/>
                <a:gd name="T11" fmla="*/ 763 h 1066"/>
                <a:gd name="T12" fmla="*/ 0 w 952"/>
                <a:gd name="T13" fmla="*/ 234 h 10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1066"/>
                <a:gd name="T23" fmla="*/ 952 w 952"/>
                <a:gd name="T24" fmla="*/ 1066 h 10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1066">
                  <a:moveTo>
                    <a:pt x="0" y="250"/>
                  </a:moveTo>
                  <a:lnTo>
                    <a:pt x="476" y="0"/>
                  </a:lnTo>
                  <a:lnTo>
                    <a:pt x="952" y="250"/>
                  </a:lnTo>
                  <a:lnTo>
                    <a:pt x="952" y="817"/>
                  </a:lnTo>
                  <a:lnTo>
                    <a:pt x="453" y="1066"/>
                  </a:lnTo>
                  <a:lnTo>
                    <a:pt x="0" y="817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2857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348041" y="2703522"/>
            <a:ext cx="2376487" cy="1439863"/>
            <a:chOff x="4263" y="2363"/>
            <a:chExt cx="931" cy="1042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263" y="2387"/>
              <a:ext cx="903" cy="1018"/>
              <a:chOff x="1383" y="460"/>
              <a:chExt cx="744" cy="924"/>
            </a:xfrm>
          </p:grpSpPr>
          <p:pic>
            <p:nvPicPr>
              <p:cNvPr id="12" name="Picture 32" descr="中继器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83" y="550"/>
                <a:ext cx="74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33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83" y="460"/>
                <a:ext cx="744" cy="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Freeform 34"/>
            <p:cNvSpPr>
              <a:spLocks/>
            </p:cNvSpPr>
            <p:nvPr/>
          </p:nvSpPr>
          <p:spPr bwMode="auto">
            <a:xfrm>
              <a:off x="4264" y="2363"/>
              <a:ext cx="930" cy="1042"/>
            </a:xfrm>
            <a:custGeom>
              <a:avLst/>
              <a:gdLst>
                <a:gd name="T0" fmla="*/ 0 w 952"/>
                <a:gd name="T1" fmla="*/ 234 h 1066"/>
                <a:gd name="T2" fmla="*/ 444 w 952"/>
                <a:gd name="T3" fmla="*/ 0 h 1066"/>
                <a:gd name="T4" fmla="*/ 888 w 952"/>
                <a:gd name="T5" fmla="*/ 234 h 1066"/>
                <a:gd name="T6" fmla="*/ 888 w 952"/>
                <a:gd name="T7" fmla="*/ 763 h 1066"/>
                <a:gd name="T8" fmla="*/ 423 w 952"/>
                <a:gd name="T9" fmla="*/ 996 h 1066"/>
                <a:gd name="T10" fmla="*/ 0 w 952"/>
                <a:gd name="T11" fmla="*/ 763 h 1066"/>
                <a:gd name="T12" fmla="*/ 0 w 952"/>
                <a:gd name="T13" fmla="*/ 234 h 10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1066"/>
                <a:gd name="T23" fmla="*/ 952 w 952"/>
                <a:gd name="T24" fmla="*/ 1066 h 10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1066">
                  <a:moveTo>
                    <a:pt x="0" y="250"/>
                  </a:moveTo>
                  <a:lnTo>
                    <a:pt x="476" y="0"/>
                  </a:lnTo>
                  <a:lnTo>
                    <a:pt x="952" y="250"/>
                  </a:lnTo>
                  <a:lnTo>
                    <a:pt x="952" y="817"/>
                  </a:lnTo>
                  <a:lnTo>
                    <a:pt x="453" y="1066"/>
                  </a:lnTo>
                  <a:lnTo>
                    <a:pt x="0" y="817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2857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445"/>
          <p:cNvGrpSpPr>
            <a:grpSpLocks/>
          </p:cNvGrpSpPr>
          <p:nvPr/>
        </p:nvGrpSpPr>
        <p:grpSpPr bwMode="auto">
          <a:xfrm>
            <a:off x="608013" y="2627322"/>
            <a:ext cx="576262" cy="576263"/>
            <a:chOff x="1768" y="187"/>
            <a:chExt cx="2860" cy="2807"/>
          </a:xfrm>
        </p:grpSpPr>
        <p:pic>
          <p:nvPicPr>
            <p:cNvPr id="15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45"/>
          <p:cNvGrpSpPr>
            <a:grpSpLocks/>
          </p:cNvGrpSpPr>
          <p:nvPr/>
        </p:nvGrpSpPr>
        <p:grpSpPr bwMode="auto">
          <a:xfrm>
            <a:off x="2073278" y="2627322"/>
            <a:ext cx="576263" cy="576263"/>
            <a:chOff x="1768" y="187"/>
            <a:chExt cx="2860" cy="2807"/>
          </a:xfrm>
        </p:grpSpPr>
        <p:pic>
          <p:nvPicPr>
            <p:cNvPr id="19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445"/>
          <p:cNvGrpSpPr>
            <a:grpSpLocks/>
          </p:cNvGrpSpPr>
          <p:nvPr/>
        </p:nvGrpSpPr>
        <p:grpSpPr bwMode="auto">
          <a:xfrm>
            <a:off x="608013" y="3598873"/>
            <a:ext cx="576262" cy="576263"/>
            <a:chOff x="1768" y="187"/>
            <a:chExt cx="2860" cy="2807"/>
          </a:xfrm>
        </p:grpSpPr>
        <p:pic>
          <p:nvPicPr>
            <p:cNvPr id="23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445"/>
          <p:cNvGrpSpPr>
            <a:grpSpLocks/>
          </p:cNvGrpSpPr>
          <p:nvPr/>
        </p:nvGrpSpPr>
        <p:grpSpPr bwMode="auto">
          <a:xfrm>
            <a:off x="2073278" y="3635385"/>
            <a:ext cx="576263" cy="576263"/>
            <a:chOff x="1768" y="187"/>
            <a:chExt cx="2860" cy="2807"/>
          </a:xfrm>
        </p:grpSpPr>
        <p:pic>
          <p:nvPicPr>
            <p:cNvPr id="27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Box 92"/>
          <p:cNvSpPr txBox="1">
            <a:spLocks noChangeArrowheads="1"/>
          </p:cNvSpPr>
          <p:nvPr/>
        </p:nvSpPr>
        <p:spPr bwMode="auto">
          <a:xfrm>
            <a:off x="603677" y="4281483"/>
            <a:ext cx="2425638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H3C IRF2</a:t>
            </a:r>
          </a:p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2/4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台设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备虚拟成一台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Group 445"/>
          <p:cNvGrpSpPr>
            <a:grpSpLocks/>
          </p:cNvGrpSpPr>
          <p:nvPr/>
        </p:nvGrpSpPr>
        <p:grpSpPr bwMode="auto">
          <a:xfrm>
            <a:off x="3868738" y="2559061"/>
            <a:ext cx="576262" cy="576263"/>
            <a:chOff x="1768" y="187"/>
            <a:chExt cx="2860" cy="2807"/>
          </a:xfrm>
        </p:grpSpPr>
        <p:pic>
          <p:nvPicPr>
            <p:cNvPr id="32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445"/>
          <p:cNvGrpSpPr>
            <a:grpSpLocks/>
          </p:cNvGrpSpPr>
          <p:nvPr/>
        </p:nvGrpSpPr>
        <p:grpSpPr bwMode="auto">
          <a:xfrm>
            <a:off x="4660903" y="2559061"/>
            <a:ext cx="576263" cy="576263"/>
            <a:chOff x="1768" y="187"/>
            <a:chExt cx="2860" cy="2807"/>
          </a:xfrm>
        </p:grpSpPr>
        <p:pic>
          <p:nvPicPr>
            <p:cNvPr id="36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Group 445"/>
          <p:cNvGrpSpPr>
            <a:grpSpLocks/>
          </p:cNvGrpSpPr>
          <p:nvPr/>
        </p:nvGrpSpPr>
        <p:grpSpPr bwMode="auto">
          <a:xfrm>
            <a:off x="3402016" y="3567122"/>
            <a:ext cx="574675" cy="576263"/>
            <a:chOff x="1768" y="187"/>
            <a:chExt cx="2860" cy="2807"/>
          </a:xfrm>
        </p:grpSpPr>
        <p:pic>
          <p:nvPicPr>
            <p:cNvPr id="40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445"/>
          <p:cNvGrpSpPr>
            <a:grpSpLocks/>
          </p:cNvGrpSpPr>
          <p:nvPr/>
        </p:nvGrpSpPr>
        <p:grpSpPr bwMode="auto">
          <a:xfrm>
            <a:off x="5165728" y="3567122"/>
            <a:ext cx="576263" cy="576263"/>
            <a:chOff x="1768" y="187"/>
            <a:chExt cx="2860" cy="2807"/>
          </a:xfrm>
        </p:grpSpPr>
        <p:pic>
          <p:nvPicPr>
            <p:cNvPr id="44" name="Picture 446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570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47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8" y="482"/>
              <a:ext cx="2858" cy="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448" descr="通用交换机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9" y="187"/>
              <a:ext cx="2859" cy="1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TextBox 119"/>
          <p:cNvSpPr txBox="1">
            <a:spLocks noChangeArrowheads="1"/>
          </p:cNvSpPr>
          <p:nvPr/>
        </p:nvSpPr>
        <p:spPr bwMode="auto">
          <a:xfrm>
            <a:off x="3836930" y="4241795"/>
            <a:ext cx="1800467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上下层级的设备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纵向虚拟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445000" y="2846397"/>
            <a:ext cx="2159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689352" y="3071823"/>
            <a:ext cx="468313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797302" y="3071823"/>
            <a:ext cx="1152525" cy="531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4949825" y="3135321"/>
            <a:ext cx="503238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4157663" y="3071822"/>
            <a:ext cx="1008062" cy="641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184278" y="2879733"/>
            <a:ext cx="90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209677" y="3887796"/>
            <a:ext cx="90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96938" y="3140083"/>
            <a:ext cx="0" cy="4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362200" y="3203583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24"/>
          <p:cNvGrpSpPr>
            <a:grpSpLocks/>
          </p:cNvGrpSpPr>
          <p:nvPr/>
        </p:nvGrpSpPr>
        <p:grpSpPr bwMode="auto">
          <a:xfrm>
            <a:off x="6604000" y="2243147"/>
            <a:ext cx="1460500" cy="2400300"/>
            <a:chOff x="971600" y="2852936"/>
            <a:chExt cx="1460180" cy="2507903"/>
          </a:xfrm>
        </p:grpSpPr>
        <p:pic>
          <p:nvPicPr>
            <p:cNvPr id="58" name="Picture 4" descr="S12508_F_08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852936"/>
              <a:ext cx="1460180" cy="250790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  <p:sp>
          <p:nvSpPr>
            <p:cNvPr id="59" name="Rectangle 473"/>
            <p:cNvSpPr>
              <a:spLocks noChangeArrowheads="1"/>
            </p:cNvSpPr>
            <p:nvPr/>
          </p:nvSpPr>
          <p:spPr bwMode="auto">
            <a:xfrm>
              <a:off x="1125554" y="2997239"/>
              <a:ext cx="1152272" cy="2232564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7" name="Group 445"/>
            <p:cNvGrpSpPr>
              <a:grpSpLocks/>
            </p:cNvGrpSpPr>
            <p:nvPr/>
          </p:nvGrpSpPr>
          <p:grpSpPr bwMode="auto">
            <a:xfrm>
              <a:off x="1021370" y="3717098"/>
              <a:ext cx="576000" cy="576000"/>
              <a:chOff x="1768" y="187"/>
              <a:chExt cx="2860" cy="2807"/>
            </a:xfrm>
          </p:grpSpPr>
          <p:pic>
            <p:nvPicPr>
              <p:cNvPr id="73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447" descr="中继器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" name="Group 445"/>
            <p:cNvGrpSpPr>
              <a:grpSpLocks/>
            </p:cNvGrpSpPr>
            <p:nvPr/>
          </p:nvGrpSpPr>
          <p:grpSpPr bwMode="auto">
            <a:xfrm>
              <a:off x="1785990" y="3717098"/>
              <a:ext cx="576000" cy="576000"/>
              <a:chOff x="1768" y="187"/>
              <a:chExt cx="2860" cy="2807"/>
            </a:xfrm>
          </p:grpSpPr>
          <p:pic>
            <p:nvPicPr>
              <p:cNvPr id="70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447" descr="中继器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" name="Group 445"/>
            <p:cNvGrpSpPr>
              <a:grpSpLocks/>
            </p:cNvGrpSpPr>
            <p:nvPr/>
          </p:nvGrpSpPr>
          <p:grpSpPr bwMode="auto">
            <a:xfrm>
              <a:off x="1021370" y="4365170"/>
              <a:ext cx="576000" cy="576000"/>
              <a:chOff x="1768" y="187"/>
              <a:chExt cx="2860" cy="2807"/>
            </a:xfrm>
          </p:grpSpPr>
          <p:pic>
            <p:nvPicPr>
              <p:cNvPr id="67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8" name="Picture 447" descr="中继器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9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" name="Group 445"/>
            <p:cNvGrpSpPr>
              <a:grpSpLocks/>
            </p:cNvGrpSpPr>
            <p:nvPr/>
          </p:nvGrpSpPr>
          <p:grpSpPr bwMode="auto">
            <a:xfrm>
              <a:off x="1785990" y="4365170"/>
              <a:ext cx="576000" cy="576000"/>
              <a:chOff x="1768" y="187"/>
              <a:chExt cx="2860" cy="2807"/>
            </a:xfrm>
          </p:grpSpPr>
          <p:pic>
            <p:nvPicPr>
              <p:cNvPr id="64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447" descr="中继器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6" name="TextBox 176"/>
          <p:cNvSpPr txBox="1">
            <a:spLocks noChangeArrowheads="1"/>
          </p:cNvSpPr>
          <p:nvPr/>
        </p:nvSpPr>
        <p:spPr bwMode="auto">
          <a:xfrm>
            <a:off x="5928853" y="4281483"/>
            <a:ext cx="3216880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H3C MDC</a:t>
            </a: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Multitenant Device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768918" y="1714489"/>
            <a:ext cx="2246101" cy="369320"/>
          </a:xfrm>
          <a:prstGeom prst="rect">
            <a:avLst/>
          </a:prstGeom>
          <a:gradFill rotWithShape="1">
            <a:gsLst>
              <a:gs pos="0">
                <a:srgbClr val="C32D2E">
                  <a:shade val="47500"/>
                  <a:satMod val="137000"/>
                </a:srgbClr>
              </a:gs>
              <a:gs pos="55000">
                <a:srgbClr val="C32D2E">
                  <a:shade val="69000"/>
                  <a:satMod val="137000"/>
                </a:srgbClr>
              </a:gs>
              <a:gs pos="100000">
                <a:srgbClr val="C32D2E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C32D2E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wrap="none" lIns="91427" tIns="45714" rIns="91427" bIns="45714">
            <a:spAutoFit/>
          </a:bodyPr>
          <a:lstStyle/>
          <a:p>
            <a:pPr algn="ctr">
              <a:defRPr/>
            </a:pPr>
            <a:r>
              <a:rPr lang="en-US" altLang="zh-CN" sz="1500" b="1" kern="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IRF2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_N:1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横向虚拟化</a:t>
            </a:r>
            <a:endParaRPr lang="zh-CN" alt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768532" y="1714489"/>
            <a:ext cx="2196409" cy="369320"/>
          </a:xfrm>
          <a:prstGeom prst="rect">
            <a:avLst/>
          </a:prstGeom>
          <a:gradFill rotWithShape="1">
            <a:gsLst>
              <a:gs pos="0">
                <a:srgbClr val="C32D2E">
                  <a:shade val="47500"/>
                  <a:satMod val="137000"/>
                </a:srgbClr>
              </a:gs>
              <a:gs pos="55000">
                <a:srgbClr val="C32D2E">
                  <a:shade val="69000"/>
                  <a:satMod val="137000"/>
                </a:srgbClr>
              </a:gs>
              <a:gs pos="100000">
                <a:srgbClr val="C32D2E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C32D2E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wrap="none" lIns="91427" tIns="45714" rIns="91427" bIns="45714">
            <a:spAutoFit/>
          </a:bodyPr>
          <a:lstStyle/>
          <a:p>
            <a:pPr algn="ctr">
              <a:defRPr/>
            </a:pPr>
            <a:r>
              <a:rPr lang="en-US" altLang="zh-CN" sz="1500" b="1" kern="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VCF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_N:1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纵向虚拟化</a:t>
            </a:r>
            <a:endParaRPr lang="zh-CN" alt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6553888" y="1714489"/>
            <a:ext cx="1838939" cy="369320"/>
          </a:xfrm>
          <a:prstGeom prst="rect">
            <a:avLst/>
          </a:prstGeom>
          <a:gradFill rotWithShape="1">
            <a:gsLst>
              <a:gs pos="0">
                <a:srgbClr val="C32D2E">
                  <a:shade val="47500"/>
                  <a:satMod val="137000"/>
                </a:srgbClr>
              </a:gs>
              <a:gs pos="55000">
                <a:srgbClr val="C32D2E">
                  <a:shade val="69000"/>
                  <a:satMod val="137000"/>
                </a:srgbClr>
              </a:gs>
              <a:gs pos="100000">
                <a:srgbClr val="C32D2E">
                  <a:shade val="98000"/>
                  <a:satMod val="137000"/>
                </a:srgbClr>
              </a:gs>
            </a:gsLst>
            <a:lin ang="16200000" scaled="0"/>
          </a:gradFill>
          <a:ln w="6350" cap="rnd" cmpd="sng" algn="ctr">
            <a:solidFill>
              <a:srgbClr val="C32D2E">
                <a:shade val="95000"/>
                <a:satMod val="105000"/>
              </a:srgb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wrap="none" lIns="91427" tIns="45714" rIns="91427" bIns="45714">
            <a:spAutoFit/>
          </a:bodyPr>
          <a:lstStyle/>
          <a:p>
            <a:pPr algn="ctr">
              <a:defRPr/>
            </a:pPr>
            <a:r>
              <a:rPr lang="en-US" altLang="zh-CN" sz="1500" b="1" kern="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MDC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_1:N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虚拟化</a:t>
            </a:r>
            <a:endParaRPr lang="zh-CN" alt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9966" y="5583821"/>
            <a:ext cx="7098391" cy="400097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网络资源利用率提升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以上，故障收敛时间减少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93966" y="5338088"/>
            <a:ext cx="8248941" cy="900228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defTabSz="685617">
              <a:lnSpc>
                <a:spcPct val="150000"/>
              </a:lnSpc>
              <a:defRPr/>
            </a:pP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VSR(Virtual Services Router)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是专业的网络软件产品，基于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Comware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V7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平台，运行在服务器虚拟机上</a:t>
            </a:r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，提供和物理路由器相同的功能和体验。典型应用场景为：</a:t>
            </a:r>
            <a:endParaRPr lang="en-US" altLang="zh-CN" sz="12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171404" indent="-171404" defTabSz="685617">
              <a:lnSpc>
                <a:spcPct val="150000"/>
              </a:lnSpc>
              <a:defRPr/>
            </a:pP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云中心多租户网关（</a:t>
            </a: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VPC</a:t>
            </a:r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企业分支设备（</a:t>
            </a:r>
            <a:r>
              <a:rPr lang="en-US" altLang="zh-CN" sz="1200" b="1" kern="0" dirty="0" err="1" smtClean="0">
                <a:latin typeface="微软雅黑" pitchFamily="34" charset="-122"/>
                <a:ea typeface="微软雅黑" pitchFamily="34" charset="-122"/>
              </a:rPr>
              <a:t>vCPE</a:t>
            </a:r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3" name="立方体 32"/>
          <p:cNvSpPr/>
          <p:nvPr/>
        </p:nvSpPr>
        <p:spPr>
          <a:xfrm>
            <a:off x="467545" y="3611880"/>
            <a:ext cx="3600400" cy="1344149"/>
          </a:xfrm>
          <a:prstGeom prst="cube">
            <a:avLst>
              <a:gd name="adj" fmla="val 45636"/>
            </a:avLst>
          </a:prstGeom>
          <a:solidFill>
            <a:srgbClr val="4F81BD">
              <a:lumMod val="5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contrasting" dir="t"/>
          </a:scene3d>
          <a:sp3d prstMaterial="legacyWireframe"/>
        </p:spPr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物理服务器</a:t>
            </a:r>
          </a:p>
        </p:txBody>
      </p:sp>
      <p:sp>
        <p:nvSpPr>
          <p:cNvPr id="34" name="立方体 33"/>
          <p:cNvSpPr/>
          <p:nvPr/>
        </p:nvSpPr>
        <p:spPr>
          <a:xfrm>
            <a:off x="467545" y="2843794"/>
            <a:ext cx="3600400" cy="1344149"/>
          </a:xfrm>
          <a:prstGeom prst="cube">
            <a:avLst>
              <a:gd name="adj" fmla="val 45636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contrasting" dir="t"/>
          </a:scene3d>
          <a:sp3d prstMaterial="legacyWireframe"/>
        </p:spPr>
        <p:txBody>
          <a:bodyPr lIns="68562" tIns="34281" rIns="68562" bIns="34281" rtlCol="0" anchor="b"/>
          <a:lstStyle/>
          <a:p>
            <a:pPr algn="ctr" defTabSz="685617">
              <a:defRPr/>
            </a:pPr>
            <a:endParaRPr lang="en-US" altLang="zh-CN" sz="1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虚拟平台</a:t>
            </a:r>
          </a:p>
        </p:txBody>
      </p:sp>
      <p:sp>
        <p:nvSpPr>
          <p:cNvPr id="35" name="立方体 34"/>
          <p:cNvSpPr/>
          <p:nvPr/>
        </p:nvSpPr>
        <p:spPr>
          <a:xfrm>
            <a:off x="755576" y="2459751"/>
            <a:ext cx="545408" cy="768087"/>
          </a:xfrm>
          <a:prstGeom prst="cube">
            <a:avLst>
              <a:gd name="adj" fmla="val 19709"/>
            </a:avLst>
          </a:prstGeom>
          <a:solidFill>
            <a:srgbClr val="1F497D">
              <a:lumMod val="40000"/>
              <a:lumOff val="60000"/>
              <a:alpha val="85000"/>
            </a:srgb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altLang="zh-CN" sz="800" b="1" kern="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1331640" y="2459751"/>
            <a:ext cx="545408" cy="768087"/>
          </a:xfrm>
          <a:prstGeom prst="cube">
            <a:avLst>
              <a:gd name="adj" fmla="val 19709"/>
            </a:avLst>
          </a:prstGeom>
          <a:solidFill>
            <a:srgbClr val="1F497D">
              <a:lumMod val="40000"/>
              <a:lumOff val="60000"/>
              <a:alpha val="85000"/>
            </a:srgb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altLang="zh-CN" sz="800" b="1" kern="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1907704" y="2459751"/>
            <a:ext cx="545408" cy="768087"/>
          </a:xfrm>
          <a:prstGeom prst="cube">
            <a:avLst>
              <a:gd name="adj" fmla="val 19709"/>
            </a:avLst>
          </a:prstGeom>
          <a:solidFill>
            <a:srgbClr val="1F497D">
              <a:lumMod val="40000"/>
              <a:lumOff val="60000"/>
              <a:alpha val="85000"/>
            </a:srgb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altLang="zh-CN" sz="800" b="1" kern="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5616" y="3515868"/>
            <a:ext cx="1800200" cy="288032"/>
          </a:xfrm>
          <a:prstGeom prst="rect">
            <a:avLst/>
          </a:prstGeom>
          <a:noFill/>
          <a:ln w="6350" cap="flat" cmpd="sng" algn="ctr">
            <a:solidFill>
              <a:srgbClr val="4F81BD"/>
            </a:solidFill>
            <a:prstDash val="solid"/>
          </a:ln>
          <a:effectLst/>
        </p:spPr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zh-CN" altLang="en-US" sz="700" kern="0" dirty="0" smtClean="0">
                <a:latin typeface="微软雅黑" pitchFamily="34" charset="-122"/>
                <a:ea typeface="微软雅黑" pitchFamily="34" charset="-122"/>
              </a:rPr>
              <a:t>虚拟交换机</a:t>
            </a:r>
          </a:p>
        </p:txBody>
      </p:sp>
      <p:pic>
        <p:nvPicPr>
          <p:cNvPr id="39" name="Picture 16" descr="F:\常用工具f\图标\H3C\VSR\VS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7" y="2231192"/>
            <a:ext cx="1215188" cy="118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97"/>
          <p:cNvGrpSpPr/>
          <p:nvPr/>
        </p:nvGrpSpPr>
        <p:grpSpPr>
          <a:xfrm>
            <a:off x="1714480" y="1142984"/>
            <a:ext cx="2857520" cy="1009187"/>
            <a:chOff x="5616116" y="2174689"/>
            <a:chExt cx="2447925" cy="838648"/>
          </a:xfrm>
        </p:grpSpPr>
        <p:sp>
          <p:nvSpPr>
            <p:cNvPr id="41" name="AutoShape 14"/>
            <p:cNvSpPr>
              <a:spLocks noChangeArrowheads="1"/>
            </p:cNvSpPr>
            <p:nvPr/>
          </p:nvSpPr>
          <p:spPr bwMode="gray">
            <a:xfrm>
              <a:off x="5616116" y="2174689"/>
              <a:ext cx="2376488" cy="720725"/>
            </a:xfrm>
            <a:prstGeom prst="roundRect">
              <a:avLst>
                <a:gd name="adj" fmla="val 11921"/>
              </a:avLst>
            </a:prstGeom>
            <a:solidFill>
              <a:srgbClr val="1E7BB4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gray">
            <a:xfrm>
              <a:off x="5765364" y="2221303"/>
              <a:ext cx="1182504" cy="36036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000"/>
                  </a:srgbClr>
                </a:gs>
                <a:gs pos="50000">
                  <a:srgbClr val="FFFFFF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 Box 83"/>
            <p:cNvSpPr txBox="1">
              <a:spLocks noChangeArrowheads="1"/>
            </p:cNvSpPr>
            <p:nvPr/>
          </p:nvSpPr>
          <p:spPr bwMode="auto">
            <a:xfrm>
              <a:off x="5616116" y="2344522"/>
              <a:ext cx="2447925" cy="668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领先的专业网络平台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400" b="1" dirty="0" err="1" smtClean="0">
                  <a:latin typeface="微软雅黑" pitchFamily="34" charset="-122"/>
                  <a:ea typeface="微软雅黑" pitchFamily="34" charset="-122"/>
                </a:rPr>
                <a:t>Comware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 V7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97"/>
          <p:cNvGrpSpPr/>
          <p:nvPr/>
        </p:nvGrpSpPr>
        <p:grpSpPr>
          <a:xfrm>
            <a:off x="5286380" y="3598700"/>
            <a:ext cx="2772309" cy="901869"/>
            <a:chOff x="5616116" y="2174689"/>
            <a:chExt cx="2447926" cy="745858"/>
          </a:xfrm>
        </p:grpSpPr>
        <p:sp>
          <p:nvSpPr>
            <p:cNvPr id="45" name="AutoShape 14"/>
            <p:cNvSpPr>
              <a:spLocks noChangeArrowheads="1"/>
            </p:cNvSpPr>
            <p:nvPr/>
          </p:nvSpPr>
          <p:spPr bwMode="gray">
            <a:xfrm>
              <a:off x="5616116" y="2174689"/>
              <a:ext cx="2376488" cy="720725"/>
            </a:xfrm>
            <a:prstGeom prst="roundRect">
              <a:avLst>
                <a:gd name="adj" fmla="val 11921"/>
              </a:avLst>
            </a:prstGeom>
            <a:solidFill>
              <a:srgbClr val="1E7BB4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gray">
            <a:xfrm>
              <a:off x="5765364" y="2221303"/>
              <a:ext cx="1182504" cy="36036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000"/>
                  </a:srgbClr>
                </a:gs>
                <a:gs pos="50000">
                  <a:srgbClr val="FFFFFF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83"/>
            <p:cNvSpPr txBox="1">
              <a:spLocks noChangeArrowheads="1"/>
            </p:cNvSpPr>
            <p:nvPr/>
          </p:nvSpPr>
          <p:spPr bwMode="auto">
            <a:xfrm>
              <a:off x="5616117" y="2356237"/>
              <a:ext cx="2447925" cy="564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超强业务弹性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Super Elasticity</a:t>
              </a:r>
            </a:p>
          </p:txBody>
        </p:sp>
      </p:grpSp>
      <p:grpSp>
        <p:nvGrpSpPr>
          <p:cNvPr id="4" name="组合 97"/>
          <p:cNvGrpSpPr/>
          <p:nvPr/>
        </p:nvGrpSpPr>
        <p:grpSpPr>
          <a:xfrm>
            <a:off x="5143504" y="2500306"/>
            <a:ext cx="3429023" cy="1103423"/>
            <a:chOff x="5616116" y="2174689"/>
            <a:chExt cx="2447925" cy="875896"/>
          </a:xfrm>
        </p:grpSpPr>
        <p:sp>
          <p:nvSpPr>
            <p:cNvPr id="49" name="AutoShape 14"/>
            <p:cNvSpPr>
              <a:spLocks noChangeArrowheads="1"/>
            </p:cNvSpPr>
            <p:nvPr/>
          </p:nvSpPr>
          <p:spPr bwMode="gray">
            <a:xfrm>
              <a:off x="5616116" y="2174689"/>
              <a:ext cx="2376488" cy="720725"/>
            </a:xfrm>
            <a:prstGeom prst="roundRect">
              <a:avLst>
                <a:gd name="adj" fmla="val 11921"/>
              </a:avLst>
            </a:prstGeom>
            <a:solidFill>
              <a:srgbClr val="1E7BB4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gray">
            <a:xfrm>
              <a:off x="5765364" y="2221303"/>
              <a:ext cx="1182504" cy="36036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000"/>
                  </a:srgbClr>
                </a:gs>
                <a:gs pos="50000">
                  <a:srgbClr val="FFFFFF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5616116" y="2289314"/>
              <a:ext cx="2447925" cy="76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超轻量级部署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Super Lightweight Deployment</a:t>
              </a:r>
            </a:p>
          </p:txBody>
        </p:sp>
      </p:grpSp>
      <p:grpSp>
        <p:nvGrpSpPr>
          <p:cNvPr id="5" name="组合 97"/>
          <p:cNvGrpSpPr/>
          <p:nvPr/>
        </p:nvGrpSpPr>
        <p:grpSpPr>
          <a:xfrm>
            <a:off x="3929224" y="4527400"/>
            <a:ext cx="3214543" cy="1116178"/>
            <a:chOff x="5616116" y="2174689"/>
            <a:chExt cx="2447925" cy="945022"/>
          </a:xfrm>
        </p:grpSpPr>
        <p:sp>
          <p:nvSpPr>
            <p:cNvPr id="53" name="AutoShape 14"/>
            <p:cNvSpPr>
              <a:spLocks noChangeArrowheads="1"/>
            </p:cNvSpPr>
            <p:nvPr/>
          </p:nvSpPr>
          <p:spPr bwMode="gray">
            <a:xfrm>
              <a:off x="5616116" y="2174689"/>
              <a:ext cx="2376488" cy="720725"/>
            </a:xfrm>
            <a:prstGeom prst="roundRect">
              <a:avLst>
                <a:gd name="adj" fmla="val 11921"/>
              </a:avLst>
            </a:prstGeom>
            <a:solidFill>
              <a:srgbClr val="1E7BB4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gray">
            <a:xfrm>
              <a:off x="5765364" y="2221303"/>
              <a:ext cx="1182504" cy="36036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000"/>
                  </a:srgbClr>
                </a:gs>
                <a:gs pos="50000">
                  <a:srgbClr val="FFFFFF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83"/>
            <p:cNvSpPr txBox="1">
              <a:spLocks noChangeArrowheads="1"/>
            </p:cNvSpPr>
            <p:nvPr/>
          </p:nvSpPr>
          <p:spPr bwMode="auto">
            <a:xfrm>
              <a:off x="5616116" y="2289312"/>
              <a:ext cx="2447925" cy="830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分支网络虚拟化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Branch Network Virtualization</a:t>
              </a:r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5054080" y="1428736"/>
            <a:ext cx="3661324" cy="1175631"/>
            <a:chOff x="5616116" y="2174689"/>
            <a:chExt cx="2447925" cy="870713"/>
          </a:xfrm>
        </p:grpSpPr>
        <p:sp>
          <p:nvSpPr>
            <p:cNvPr id="57" name="AutoShape 14"/>
            <p:cNvSpPr>
              <a:spLocks noChangeArrowheads="1"/>
            </p:cNvSpPr>
            <p:nvPr/>
          </p:nvSpPr>
          <p:spPr bwMode="gray">
            <a:xfrm>
              <a:off x="5616116" y="2174689"/>
              <a:ext cx="2376488" cy="720725"/>
            </a:xfrm>
            <a:prstGeom prst="roundRect">
              <a:avLst>
                <a:gd name="adj" fmla="val 11921"/>
              </a:avLst>
            </a:prstGeom>
            <a:solidFill>
              <a:srgbClr val="1E7BB4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gray">
            <a:xfrm>
              <a:off x="5765364" y="2221303"/>
              <a:ext cx="1182504" cy="36036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000"/>
                  </a:srgbClr>
                </a:gs>
                <a:gs pos="50000">
                  <a:srgbClr val="FFFFFF">
                    <a:alpha val="0"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85617">
                <a:defRPr/>
              </a:pPr>
              <a:endParaRPr lang="zh-CN" altLang="zh-CN" sz="14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5616116" y="2289310"/>
              <a:ext cx="2447925" cy="7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扩展企业网络到云端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defTabSz="93320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Extend Enterprise WAN to Clouds</a:t>
              </a:r>
            </a:p>
          </p:txBody>
        </p:sp>
      </p:grp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561975" y="192000"/>
            <a:ext cx="5877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VSR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产品技术介绍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9"/>
          <p:cNvSpPr>
            <a:spLocks noChangeArrowheads="1"/>
          </p:cNvSpPr>
          <p:nvPr/>
        </p:nvSpPr>
        <p:spPr bwMode="ltGray">
          <a:xfrm>
            <a:off x="501094" y="2334044"/>
            <a:ext cx="3629024" cy="3705099"/>
          </a:xfrm>
          <a:prstGeom prst="roundRect">
            <a:avLst>
              <a:gd name="adj" fmla="val 5759"/>
            </a:avLst>
          </a:prstGeom>
          <a:gradFill rotWithShape="1">
            <a:gsLst>
              <a:gs pos="0">
                <a:srgbClr val="FFE980"/>
              </a:gs>
              <a:gs pos="50000">
                <a:srgbClr val="FFEFB3"/>
              </a:gs>
              <a:gs pos="100000">
                <a:srgbClr val="FFF6DA"/>
              </a:gs>
            </a:gsLst>
            <a:lin ang="0" scaled="1"/>
          </a:gradFill>
          <a:ln w="6350">
            <a:noFill/>
            <a:round/>
            <a:headEnd/>
            <a:tailEnd/>
          </a:ln>
        </p:spPr>
        <p:txBody>
          <a:bodyPr wrap="none" lIns="68562" tIns="34281" rIns="68562" bIns="34281" anchor="ctr"/>
          <a:lstStyle/>
          <a:p>
            <a:pPr algn="ctr" eaLnBrk="0" hangingPunct="0"/>
            <a:endParaRPr lang="zh-CN" altLang="en-US" sz="700" i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4"/>
          <p:cNvGrpSpPr>
            <a:grpSpLocks/>
          </p:cNvGrpSpPr>
          <p:nvPr/>
        </p:nvGrpSpPr>
        <p:grpSpPr bwMode="auto">
          <a:xfrm>
            <a:off x="3943761" y="3819101"/>
            <a:ext cx="1224135" cy="1009651"/>
            <a:chOff x="1799692" y="1527634"/>
            <a:chExt cx="1285875" cy="756084"/>
          </a:xfrm>
        </p:grpSpPr>
        <p:pic>
          <p:nvPicPr>
            <p:cNvPr id="4" name="Picture 37" descr="网云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9692" y="1527634"/>
              <a:ext cx="1285875" cy="756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 bwMode="auto">
            <a:xfrm>
              <a:off x="1988792" y="1781009"/>
              <a:ext cx="788379" cy="138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600" b="1" kern="0" dirty="0" smtClean="0">
                  <a:latin typeface="微软雅黑" pitchFamily="34" charset="-122"/>
                  <a:ea typeface="微软雅黑" pitchFamily="34" charset="-122"/>
                </a:rPr>
                <a:t>MPLS/Internet</a:t>
              </a:r>
              <a:endParaRPr lang="zh-CN" altLang="en-US" sz="6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圆角矩形 124"/>
          <p:cNvSpPr>
            <a:spLocks noChangeArrowheads="1"/>
          </p:cNvSpPr>
          <p:nvPr/>
        </p:nvSpPr>
        <p:spPr bwMode="ltGray">
          <a:xfrm>
            <a:off x="5095887" y="4960758"/>
            <a:ext cx="779146" cy="601981"/>
          </a:xfrm>
          <a:prstGeom prst="roundRect">
            <a:avLst>
              <a:gd name="adj" fmla="val 16667"/>
            </a:avLst>
          </a:prstGeom>
          <a:solidFill>
            <a:srgbClr val="D2DFEA"/>
          </a:solidFill>
          <a:ln w="6350">
            <a:noFill/>
            <a:round/>
            <a:headEnd/>
            <a:tailEnd/>
          </a:ln>
        </p:spPr>
        <p:txBody>
          <a:bodyPr wrap="none" lIns="68562" tIns="34281" rIns="68562" bIns="34281" anchor="ctr"/>
          <a:lstStyle/>
          <a:p>
            <a:pPr algn="ctr" eaLnBrk="0" hangingPunct="0"/>
            <a:endParaRPr lang="zh-CN" altLang="en-US" sz="7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150"/>
          <p:cNvSpPr>
            <a:spLocks noChangeArrowheads="1"/>
          </p:cNvSpPr>
          <p:nvPr/>
        </p:nvSpPr>
        <p:spPr bwMode="ltGray">
          <a:xfrm>
            <a:off x="5108830" y="3905436"/>
            <a:ext cx="779146" cy="601979"/>
          </a:xfrm>
          <a:prstGeom prst="roundRect">
            <a:avLst>
              <a:gd name="adj" fmla="val 16667"/>
            </a:avLst>
          </a:prstGeom>
          <a:solidFill>
            <a:srgbClr val="D2DFEA"/>
          </a:solidFill>
          <a:ln w="6350">
            <a:noFill/>
            <a:round/>
            <a:headEnd/>
            <a:tailEnd/>
          </a:ln>
        </p:spPr>
        <p:txBody>
          <a:bodyPr wrap="none" lIns="68562" tIns="34281" rIns="68562" bIns="34281" anchor="ctr"/>
          <a:lstStyle/>
          <a:p>
            <a:pPr algn="ctr" eaLnBrk="0" hangingPunct="0"/>
            <a:endParaRPr lang="zh-CN" altLang="en-US" sz="700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9" descr="resident ar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5539" y="4052756"/>
            <a:ext cx="381000" cy="34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1" descr="h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2598" y="5110616"/>
            <a:ext cx="3810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153"/>
          <p:cNvSpPr>
            <a:spLocks noChangeArrowheads="1"/>
          </p:cNvSpPr>
          <p:nvPr/>
        </p:nvSpPr>
        <p:spPr bwMode="ltGray">
          <a:xfrm>
            <a:off x="5108830" y="2874440"/>
            <a:ext cx="779146" cy="601981"/>
          </a:xfrm>
          <a:prstGeom prst="roundRect">
            <a:avLst>
              <a:gd name="adj" fmla="val 16667"/>
            </a:avLst>
          </a:prstGeom>
          <a:solidFill>
            <a:srgbClr val="D2DFEA"/>
          </a:solidFill>
          <a:ln w="6350">
            <a:noFill/>
            <a:round/>
            <a:headEnd/>
            <a:tailEnd/>
          </a:ln>
        </p:spPr>
        <p:txBody>
          <a:bodyPr wrap="none" lIns="68562" tIns="34281" rIns="68562" bIns="34281" anchor="ctr"/>
          <a:lstStyle/>
          <a:p>
            <a:pPr algn="ctr" eaLnBrk="0" hangingPunct="0"/>
            <a:endParaRPr lang="zh-CN" altLang="en-US" sz="700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40" descr="assistant_enterpri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5539" y="2988741"/>
            <a:ext cx="381000" cy="37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0" descr="通用路由器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5024" y="3036999"/>
            <a:ext cx="32766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56"/>
          <p:cNvSpPr txBox="1">
            <a:spLocks noChangeArrowheads="1"/>
          </p:cNvSpPr>
          <p:nvPr/>
        </p:nvSpPr>
        <p:spPr bwMode="auto">
          <a:xfrm>
            <a:off x="5023879" y="2630764"/>
            <a:ext cx="600076" cy="1923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defTabSz="685617">
              <a:defRPr/>
            </a:pP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HQ</a:t>
            </a:r>
            <a:endParaRPr lang="zh-CN" altLang="en-US" sz="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60"/>
          <p:cNvSpPr txBox="1">
            <a:spLocks noChangeArrowheads="1"/>
          </p:cNvSpPr>
          <p:nvPr/>
        </p:nvSpPr>
        <p:spPr bwMode="auto">
          <a:xfrm>
            <a:off x="537100" y="2332475"/>
            <a:ext cx="1986915" cy="2077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8562" tIns="34281" rIns="68562" bIns="34281" anchor="ctr">
            <a:spAutoFit/>
          </a:bodyPr>
          <a:lstStyle/>
          <a:p>
            <a:pPr defTabSz="685617">
              <a:defRPr/>
            </a:pP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VPC / 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vCPE</a:t>
            </a:r>
            <a:endParaRPr lang="zh-CN" altLang="en-US" sz="900" b="1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698933" y="3852095"/>
            <a:ext cx="127634" cy="175261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 flipV="1">
            <a:off x="3698933" y="4456612"/>
            <a:ext cx="127634" cy="203200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3575763" y="4055292"/>
            <a:ext cx="0" cy="401320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cxnSp>
        <p:nvCxnSpPr>
          <p:cNvPr id="18" name="直接连接符 17"/>
          <p:cNvCxnSpPr/>
          <p:nvPr/>
        </p:nvCxnSpPr>
        <p:spPr>
          <a:xfrm>
            <a:off x="3267154" y="2662974"/>
            <a:ext cx="6248" cy="2944121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pic>
        <p:nvPicPr>
          <p:cNvPr id="19" name="Picture 31" descr="服务器类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6494" y="2916731"/>
            <a:ext cx="1297304" cy="230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 19"/>
          <p:cNvSpPr/>
          <p:nvPr/>
        </p:nvSpPr>
        <p:spPr>
          <a:xfrm>
            <a:off x="586820" y="2777676"/>
            <a:ext cx="2333625" cy="1267459"/>
          </a:xfrm>
          <a:prstGeom prst="roundRect">
            <a:avLst>
              <a:gd name="adj" fmla="val 9036"/>
            </a:avLst>
          </a:prstGeom>
          <a:noFill/>
          <a:ln w="19050" cap="flat" cmpd="sng" algn="ctr">
            <a:solidFill>
              <a:srgbClr val="BBE0E3">
                <a:shade val="50000"/>
              </a:srgbClr>
            </a:solidFill>
            <a:prstDash val="dash"/>
          </a:ln>
          <a:effectLst/>
        </p:spPr>
        <p:txBody>
          <a:bodyPr lIns="68562" tIns="34281" rIns="68562" bIns="34281" anchor="ctr"/>
          <a:lstStyle/>
          <a:p>
            <a:pPr algn="ctr">
              <a:defRPr/>
            </a:pPr>
            <a:endParaRPr lang="en-US" altLang="zh-CN" sz="7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6820" y="4391805"/>
            <a:ext cx="2333625" cy="78324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68562" tIns="34281" rIns="68562" bIns="34281" anchor="b"/>
          <a:lstStyle/>
          <a:p>
            <a:pPr algn="ctr" defTabSz="685617">
              <a:defRPr/>
            </a:pPr>
            <a:endParaRPr lang="en-US" altLang="zh-CN" sz="600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600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600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600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685617">
              <a:defRPr/>
            </a:pPr>
            <a:r>
              <a:rPr lang="en-US" altLang="zh-CN" sz="1000" kern="0" dirty="0" smtClean="0">
                <a:latin typeface="微软雅黑" pitchFamily="34" charset="-122"/>
                <a:ea typeface="微软雅黑" pitchFamily="34" charset="-122"/>
              </a:rPr>
              <a:t>Hypervisor</a:t>
            </a:r>
            <a:endParaRPr lang="zh-CN" altLang="en-US" sz="7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0174" y="4421292"/>
            <a:ext cx="1986914" cy="345440"/>
          </a:xfrm>
          <a:prstGeom prst="roundRect">
            <a:avLst/>
          </a:prstGeom>
          <a:gradFill flip="none" rotWithShape="1">
            <a:gsLst>
              <a:gs pos="0">
                <a:srgbClr val="2D2D8A">
                  <a:lumMod val="60000"/>
                  <a:lumOff val="40000"/>
                  <a:tint val="66000"/>
                  <a:satMod val="160000"/>
                </a:srgbClr>
              </a:gs>
              <a:gs pos="50000">
                <a:srgbClr val="2D2D8A">
                  <a:lumMod val="60000"/>
                  <a:lumOff val="40000"/>
                  <a:tint val="44500"/>
                  <a:satMod val="160000"/>
                </a:srgbClr>
              </a:gs>
              <a:gs pos="100000">
                <a:srgbClr val="2D2D8A">
                  <a:lumMod val="60000"/>
                  <a:lumOff val="40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68562" tIns="34281" rIns="68562" bIns="34281" anchor="ctr"/>
          <a:lstStyle/>
          <a:p>
            <a:pPr algn="ctr" defTabSz="685617">
              <a:defRPr/>
            </a:pPr>
            <a:r>
              <a:rPr lang="en-US" altLang="zh-CN" sz="900" kern="0" dirty="0" err="1">
                <a:latin typeface="微软雅黑" pitchFamily="34" charset="-122"/>
                <a:ea typeface="微软雅黑" pitchFamily="34" charset="-122"/>
              </a:rPr>
              <a:t>vSwitch</a:t>
            </a:r>
            <a:endParaRPr lang="zh-CN" altLang="en-US" sz="60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42"/>
          <p:cNvCxnSpPr>
            <a:cxnSpLocks noChangeShapeType="1"/>
          </p:cNvCxnSpPr>
          <p:nvPr/>
        </p:nvCxnSpPr>
        <p:spPr bwMode="auto">
          <a:xfrm>
            <a:off x="1451690" y="3697156"/>
            <a:ext cx="595" cy="694253"/>
          </a:xfrm>
          <a:prstGeom prst="line">
            <a:avLst/>
          </a:prstGeom>
          <a:noFill/>
          <a:ln w="19050" algn="ctr">
            <a:solidFill>
              <a:srgbClr val="2D2D8A">
                <a:lumMod val="75000"/>
              </a:srgbClr>
            </a:solidFill>
            <a:round/>
            <a:headEnd/>
            <a:tailEnd/>
          </a:ln>
        </p:spPr>
      </p:cxnSp>
      <p:cxnSp>
        <p:nvCxnSpPr>
          <p:cNvPr id="24" name="直接连接符 43"/>
          <p:cNvCxnSpPr>
            <a:cxnSpLocks noChangeShapeType="1"/>
          </p:cNvCxnSpPr>
          <p:nvPr/>
        </p:nvCxnSpPr>
        <p:spPr bwMode="auto">
          <a:xfrm>
            <a:off x="933528" y="3697156"/>
            <a:ext cx="298" cy="694253"/>
          </a:xfrm>
          <a:prstGeom prst="line">
            <a:avLst/>
          </a:prstGeom>
          <a:noFill/>
          <a:ln w="19050" algn="ctr">
            <a:solidFill>
              <a:srgbClr val="2D2D8A">
                <a:lumMod val="75000"/>
              </a:srgbClr>
            </a:solidFill>
            <a:round/>
            <a:headEnd/>
            <a:tailEnd/>
          </a:ln>
        </p:spPr>
      </p:cxnSp>
      <p:sp>
        <p:nvSpPr>
          <p:cNvPr id="25" name="圆角矩形 24"/>
          <p:cNvSpPr/>
          <p:nvPr/>
        </p:nvSpPr>
        <p:spPr>
          <a:xfrm>
            <a:off x="1278334" y="2894516"/>
            <a:ext cx="518160" cy="9220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68562" tIns="34281" rIns="68562" bIns="34281" anchor="ctr"/>
          <a:lstStyle/>
          <a:p>
            <a:pPr algn="ctr" defTabSz="685617">
              <a:defRPr/>
            </a:pPr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50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43"/>
          <p:cNvCxnSpPr>
            <a:cxnSpLocks noChangeShapeType="1"/>
          </p:cNvCxnSpPr>
          <p:nvPr/>
        </p:nvCxnSpPr>
        <p:spPr bwMode="auto">
          <a:xfrm>
            <a:off x="2143204" y="3699695"/>
            <a:ext cx="356" cy="691713"/>
          </a:xfrm>
          <a:prstGeom prst="line">
            <a:avLst/>
          </a:prstGeom>
          <a:noFill/>
          <a:ln w="19050" algn="ctr">
            <a:solidFill>
              <a:srgbClr val="2D2D8A">
                <a:lumMod val="75000"/>
              </a:srgbClr>
            </a:solidFill>
            <a:round/>
            <a:headEnd/>
            <a:tailEnd/>
          </a:ln>
        </p:spPr>
      </p:cxnSp>
      <p:cxnSp>
        <p:nvCxnSpPr>
          <p:cNvPr id="27" name="直接连接符 43"/>
          <p:cNvCxnSpPr>
            <a:cxnSpLocks noChangeShapeType="1"/>
          </p:cNvCxnSpPr>
          <p:nvPr/>
        </p:nvCxnSpPr>
        <p:spPr bwMode="auto">
          <a:xfrm flipH="1">
            <a:off x="2575608" y="3699695"/>
            <a:ext cx="30" cy="691713"/>
          </a:xfrm>
          <a:prstGeom prst="line">
            <a:avLst/>
          </a:prstGeom>
          <a:noFill/>
          <a:ln w="19050" algn="ctr">
            <a:solidFill>
              <a:srgbClr val="2D2D8A">
                <a:lumMod val="60000"/>
                <a:lumOff val="40000"/>
              </a:srgbClr>
            </a:solidFill>
            <a:round/>
            <a:headEnd/>
            <a:tailEnd/>
          </a:ln>
        </p:spPr>
      </p:cxnSp>
      <p:sp>
        <p:nvSpPr>
          <p:cNvPr id="28" name="圆角矩形 27"/>
          <p:cNvSpPr/>
          <p:nvPr/>
        </p:nvSpPr>
        <p:spPr>
          <a:xfrm>
            <a:off x="1884124" y="2894515"/>
            <a:ext cx="950594" cy="91948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68562" tIns="34281" rIns="68562" bIns="34281"/>
          <a:lstStyle/>
          <a:p>
            <a:pPr algn="ctr">
              <a:defRPr/>
            </a:pPr>
            <a:r>
              <a:rPr lang="en-US" altLang="zh-CN" b="1" kern="0" dirty="0" smtClean="0">
                <a:latin typeface="微软雅黑" pitchFamily="34" charset="-122"/>
                <a:ea typeface="微软雅黑" pitchFamily="34" charset="-122"/>
              </a:rPr>
              <a:t>VSR</a:t>
            </a:r>
            <a:endParaRPr lang="en-US" altLang="zh-CN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83"/>
          <p:cNvSpPr txBox="1">
            <a:spLocks noChangeArrowheads="1"/>
          </p:cNvSpPr>
          <p:nvPr/>
        </p:nvSpPr>
        <p:spPr bwMode="auto">
          <a:xfrm>
            <a:off x="1850950" y="3398849"/>
            <a:ext cx="594360" cy="176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algn="ctr" defTabSz="685617">
              <a:defRPr/>
            </a:pPr>
            <a:r>
              <a:rPr lang="en-US" altLang="zh-CN" sz="700" b="1" kern="0" dirty="0">
                <a:latin typeface="微软雅黑" pitchFamily="34" charset="-122"/>
                <a:ea typeface="微软雅黑" pitchFamily="34" charset="-122"/>
              </a:rPr>
              <a:t>LAN</a:t>
            </a:r>
          </a:p>
        </p:txBody>
      </p:sp>
      <p:sp>
        <p:nvSpPr>
          <p:cNvPr id="30" name="TextBox 184"/>
          <p:cNvSpPr txBox="1">
            <a:spLocks noChangeArrowheads="1"/>
          </p:cNvSpPr>
          <p:nvPr/>
        </p:nvSpPr>
        <p:spPr bwMode="auto">
          <a:xfrm>
            <a:off x="2301295" y="3398849"/>
            <a:ext cx="377310" cy="176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8562" tIns="34281" rIns="68562" bIns="34281">
            <a:spAutoFit/>
          </a:bodyPr>
          <a:lstStyle/>
          <a:p>
            <a:pPr algn="ctr" defTabSz="685617">
              <a:defRPr/>
            </a:pPr>
            <a:r>
              <a:rPr lang="en-US" altLang="zh-CN" sz="700" b="1" kern="0" dirty="0">
                <a:latin typeface="微软雅黑" pitchFamily="34" charset="-122"/>
                <a:ea typeface="微软雅黑" pitchFamily="34" charset="-122"/>
              </a:rPr>
              <a:t>WAN</a:t>
            </a:r>
            <a:endParaRPr lang="zh-CN" altLang="en-US" sz="7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Picture 30" descr="通用路由器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5024" y="4067995"/>
            <a:ext cx="327660" cy="32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86"/>
          <p:cNvSpPr txBox="1">
            <a:spLocks noChangeArrowheads="1"/>
          </p:cNvSpPr>
          <p:nvPr/>
        </p:nvSpPr>
        <p:spPr bwMode="auto">
          <a:xfrm>
            <a:off x="5023879" y="3656515"/>
            <a:ext cx="779146" cy="1923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8562" tIns="34281" rIns="68562" bIns="34281">
            <a:spAutoFit/>
          </a:bodyPr>
          <a:lstStyle/>
          <a:p>
            <a:pPr defTabSz="685617">
              <a:defRPr/>
            </a:pPr>
            <a:r>
              <a:rPr lang="en-US" altLang="zh-CN" sz="800" b="1" kern="0" dirty="0">
                <a:latin typeface="微软雅黑" pitchFamily="34" charset="-122"/>
                <a:ea typeface="微软雅黑" pitchFamily="34" charset="-122"/>
              </a:rPr>
              <a:t>Branch</a:t>
            </a:r>
            <a:endParaRPr lang="zh-CN" altLang="en-US" sz="4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30" descr="通用路由器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32083" y="5123318"/>
            <a:ext cx="327660" cy="32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188"/>
          <p:cNvSpPr txBox="1">
            <a:spLocks noChangeArrowheads="1"/>
          </p:cNvSpPr>
          <p:nvPr/>
        </p:nvSpPr>
        <p:spPr bwMode="auto">
          <a:xfrm>
            <a:off x="4995672" y="4732740"/>
            <a:ext cx="1180336" cy="1923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pPr defTabSz="685617">
              <a:defRPr/>
            </a:pPr>
            <a:r>
              <a:rPr lang="en-US" altLang="zh-CN" sz="800" b="1" kern="0" dirty="0">
                <a:latin typeface="微软雅黑" pitchFamily="34" charset="-122"/>
                <a:ea typeface="微软雅黑" pitchFamily="34" charset="-122"/>
              </a:rPr>
              <a:t>Remote Site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447" y="2894516"/>
            <a:ext cx="518160" cy="9220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68562" tIns="34281" rIns="68562" bIns="34281" anchor="ctr"/>
          <a:lstStyle/>
          <a:p>
            <a:pPr algn="ctr" defTabSz="685617">
              <a:defRPr/>
            </a:pPr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VM</a:t>
            </a:r>
            <a:endParaRPr lang="zh-CN" altLang="en-US" sz="8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90"/>
          <p:cNvSpPr txBox="1">
            <a:spLocks noChangeArrowheads="1"/>
          </p:cNvSpPr>
          <p:nvPr/>
        </p:nvSpPr>
        <p:spPr bwMode="auto">
          <a:xfrm>
            <a:off x="2173865" y="5271056"/>
            <a:ext cx="415462" cy="5740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lIns="68562" tIns="34281" rIns="68562" bIns="34281" anchor="ctr">
            <a:spAutoFit/>
          </a:bodyPr>
          <a:lstStyle/>
          <a:p>
            <a:pPr algn="ctr" defTabSz="685617"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267153" y="3798755"/>
            <a:ext cx="344804" cy="0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cxnSp>
        <p:nvCxnSpPr>
          <p:cNvPr id="38" name="直接连接符 37"/>
          <p:cNvCxnSpPr/>
          <p:nvPr/>
        </p:nvCxnSpPr>
        <p:spPr>
          <a:xfrm>
            <a:off x="3267153" y="4603932"/>
            <a:ext cx="344804" cy="0"/>
          </a:xfrm>
          <a:prstGeom prst="line">
            <a:avLst/>
          </a:prstGeom>
          <a:noFill/>
          <a:ln w="19050" cap="flat" cmpd="sng" algn="ctr">
            <a:solidFill>
              <a:srgbClr val="333399"/>
            </a:solidFill>
            <a:prstDash val="solid"/>
          </a:ln>
          <a:effectLst/>
        </p:spPr>
      </p:cxnSp>
      <p:pic>
        <p:nvPicPr>
          <p:cNvPr id="39" name="Picture 30" descr="通用路由器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97684" y="4042119"/>
            <a:ext cx="430530" cy="42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 descr="通用交换机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3295" y="3651436"/>
            <a:ext cx="417196" cy="4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 descr="通用交换机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3295" y="4456612"/>
            <a:ext cx="417196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直接箭头连接符 41"/>
          <p:cNvCxnSpPr/>
          <p:nvPr/>
        </p:nvCxnSpPr>
        <p:spPr>
          <a:xfrm flipH="1">
            <a:off x="4562733" y="3311075"/>
            <a:ext cx="554357" cy="85344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>
          <a:xfrm flipH="1" flipV="1">
            <a:off x="4562733" y="4164516"/>
            <a:ext cx="554357" cy="68579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4" name="直接箭头连接符 43"/>
          <p:cNvCxnSpPr/>
          <p:nvPr/>
        </p:nvCxnSpPr>
        <p:spPr>
          <a:xfrm flipH="1" flipV="1">
            <a:off x="4562733" y="4164517"/>
            <a:ext cx="554357" cy="990601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2" idx="3"/>
          </p:cNvCxnSpPr>
          <p:nvPr/>
        </p:nvCxnSpPr>
        <p:spPr>
          <a:xfrm flipV="1">
            <a:off x="2747090" y="4506620"/>
            <a:ext cx="519797" cy="87392"/>
          </a:xfrm>
          <a:prstGeom prst="line">
            <a:avLst/>
          </a:prstGeom>
          <a:noFill/>
          <a:ln w="19050" cap="flat" cmpd="sng" algn="ctr">
            <a:solidFill>
              <a:srgbClr val="2D2D8A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2013262" y="3638876"/>
            <a:ext cx="25202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306" y="3638876"/>
            <a:ext cx="25202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488008" y="3699695"/>
            <a:ext cx="1190" cy="806927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9" name="任意多边形 48"/>
          <p:cNvSpPr/>
          <p:nvPr/>
        </p:nvSpPr>
        <p:spPr>
          <a:xfrm>
            <a:off x="948768" y="3765736"/>
            <a:ext cx="1280518" cy="625673"/>
          </a:xfrm>
          <a:custGeom>
            <a:avLst/>
            <a:gdLst>
              <a:gd name="connsiteX0" fmla="*/ 19050 w 910167"/>
              <a:gd name="connsiteY0" fmla="*/ 31750 h 320675"/>
              <a:gd name="connsiteX1" fmla="*/ 12700 w 910167"/>
              <a:gd name="connsiteY1" fmla="*/ 234950 h 320675"/>
              <a:gd name="connsiteX2" fmla="*/ 12700 w 910167"/>
              <a:gd name="connsiteY2" fmla="*/ 292100 h 320675"/>
              <a:gd name="connsiteX3" fmla="*/ 88900 w 910167"/>
              <a:gd name="connsiteY3" fmla="*/ 304800 h 320675"/>
              <a:gd name="connsiteX4" fmla="*/ 285750 w 910167"/>
              <a:gd name="connsiteY4" fmla="*/ 304800 h 320675"/>
              <a:gd name="connsiteX5" fmla="*/ 654050 w 910167"/>
              <a:gd name="connsiteY5" fmla="*/ 304800 h 320675"/>
              <a:gd name="connsiteX6" fmla="*/ 869950 w 910167"/>
              <a:gd name="connsiteY6" fmla="*/ 298450 h 320675"/>
              <a:gd name="connsiteX7" fmla="*/ 895350 w 910167"/>
              <a:gd name="connsiteY7" fmla="*/ 171450 h 320675"/>
              <a:gd name="connsiteX8" fmla="*/ 895350 w 910167"/>
              <a:gd name="connsiteY8" fmla="*/ 0 h 320675"/>
              <a:gd name="connsiteX9" fmla="*/ 895350 w 910167"/>
              <a:gd name="connsiteY9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0167" h="320675">
                <a:moveTo>
                  <a:pt x="19050" y="31750"/>
                </a:moveTo>
                <a:cubicBezTo>
                  <a:pt x="16404" y="111654"/>
                  <a:pt x="13758" y="191558"/>
                  <a:pt x="12700" y="234950"/>
                </a:cubicBezTo>
                <a:cubicBezTo>
                  <a:pt x="11642" y="278342"/>
                  <a:pt x="0" y="280458"/>
                  <a:pt x="12700" y="292100"/>
                </a:cubicBezTo>
                <a:cubicBezTo>
                  <a:pt x="25400" y="303742"/>
                  <a:pt x="43392" y="302683"/>
                  <a:pt x="88900" y="304800"/>
                </a:cubicBezTo>
                <a:cubicBezTo>
                  <a:pt x="134408" y="306917"/>
                  <a:pt x="285750" y="304800"/>
                  <a:pt x="285750" y="304800"/>
                </a:cubicBezTo>
                <a:lnTo>
                  <a:pt x="654050" y="304800"/>
                </a:lnTo>
                <a:cubicBezTo>
                  <a:pt x="751417" y="303742"/>
                  <a:pt x="829733" y="320675"/>
                  <a:pt x="869950" y="298450"/>
                </a:cubicBezTo>
                <a:cubicBezTo>
                  <a:pt x="910167" y="276225"/>
                  <a:pt x="891117" y="221192"/>
                  <a:pt x="895350" y="171450"/>
                </a:cubicBezTo>
                <a:cubicBezTo>
                  <a:pt x="899583" y="121708"/>
                  <a:pt x="895350" y="0"/>
                  <a:pt x="895350" y="0"/>
                </a:cubicBezTo>
                <a:lnTo>
                  <a:pt x="895350" y="0"/>
                </a:lnTo>
              </a:path>
            </a:pathLst>
          </a:custGeom>
          <a:noFill/>
          <a:ln w="25400" cap="flat" cmpd="sng" algn="ctr">
            <a:solidFill>
              <a:srgbClr val="00B050"/>
            </a:solidFill>
            <a:prstDash val="dash"/>
            <a:headEnd type="arrow" w="med" len="med"/>
            <a:tailEnd type="arrow" w="med" len="med"/>
          </a:ln>
          <a:effectLst/>
        </p:spPr>
        <p:txBody>
          <a:bodyPr lIns="68562" tIns="34281" rIns="68562" bIns="34281" anchor="ctr"/>
          <a:lstStyle/>
          <a:p>
            <a:pPr algn="ctr" defTabSz="685617">
              <a:defRPr/>
            </a:pPr>
            <a:endParaRPr lang="zh-CN" altLang="en-US" sz="13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468834" y="3699695"/>
            <a:ext cx="652440" cy="806927"/>
          </a:xfrm>
          <a:custGeom>
            <a:avLst/>
            <a:gdLst>
              <a:gd name="connsiteX0" fmla="*/ 17992 w 419100"/>
              <a:gd name="connsiteY0" fmla="*/ 31750 h 271992"/>
              <a:gd name="connsiteX1" fmla="*/ 17992 w 419100"/>
              <a:gd name="connsiteY1" fmla="*/ 177800 h 271992"/>
              <a:gd name="connsiteX2" fmla="*/ 17992 w 419100"/>
              <a:gd name="connsiteY2" fmla="*/ 241300 h 271992"/>
              <a:gd name="connsiteX3" fmla="*/ 125942 w 419100"/>
              <a:gd name="connsiteY3" fmla="*/ 260350 h 271992"/>
              <a:gd name="connsiteX4" fmla="*/ 329142 w 419100"/>
              <a:gd name="connsiteY4" fmla="*/ 254000 h 271992"/>
              <a:gd name="connsiteX5" fmla="*/ 405342 w 419100"/>
              <a:gd name="connsiteY5" fmla="*/ 247650 h 271992"/>
              <a:gd name="connsiteX6" fmla="*/ 411692 w 419100"/>
              <a:gd name="connsiteY6" fmla="*/ 107950 h 271992"/>
              <a:gd name="connsiteX7" fmla="*/ 411692 w 419100"/>
              <a:gd name="connsiteY7" fmla="*/ 0 h 271992"/>
              <a:gd name="connsiteX8" fmla="*/ 411692 w 419100"/>
              <a:gd name="connsiteY8" fmla="*/ 0 h 27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100" h="271992">
                <a:moveTo>
                  <a:pt x="17992" y="31750"/>
                </a:moveTo>
                <a:lnTo>
                  <a:pt x="17992" y="177800"/>
                </a:lnTo>
                <a:cubicBezTo>
                  <a:pt x="17992" y="212725"/>
                  <a:pt x="0" y="227542"/>
                  <a:pt x="17992" y="241300"/>
                </a:cubicBezTo>
                <a:cubicBezTo>
                  <a:pt x="35984" y="255058"/>
                  <a:pt x="74084" y="258233"/>
                  <a:pt x="125942" y="260350"/>
                </a:cubicBezTo>
                <a:lnTo>
                  <a:pt x="329142" y="254000"/>
                </a:lnTo>
                <a:cubicBezTo>
                  <a:pt x="375709" y="251883"/>
                  <a:pt x="391584" y="271992"/>
                  <a:pt x="405342" y="247650"/>
                </a:cubicBezTo>
                <a:cubicBezTo>
                  <a:pt x="419100" y="223308"/>
                  <a:pt x="410634" y="149225"/>
                  <a:pt x="411692" y="107950"/>
                </a:cubicBezTo>
                <a:cubicBezTo>
                  <a:pt x="412750" y="66675"/>
                  <a:pt x="411692" y="0"/>
                  <a:pt x="411692" y="0"/>
                </a:cubicBezTo>
                <a:lnTo>
                  <a:pt x="411692" y="0"/>
                </a:lnTo>
              </a:path>
            </a:pathLst>
          </a:custGeom>
          <a:noFill/>
          <a:ln w="25400" cap="flat" cmpd="sng" algn="ctr">
            <a:solidFill>
              <a:srgbClr val="00B050"/>
            </a:solidFill>
            <a:prstDash val="dash"/>
            <a:headEnd type="arrow" w="med" len="med"/>
            <a:tailEnd type="arrow" w="med" len="med"/>
          </a:ln>
          <a:effectLst/>
        </p:spPr>
        <p:txBody>
          <a:bodyPr lIns="68562" tIns="34281" rIns="68562" bIns="34281" anchor="ctr"/>
          <a:lstStyle/>
          <a:p>
            <a:pPr algn="ctr" defTabSz="685617">
              <a:defRPr/>
            </a:pPr>
            <a:endParaRPr lang="zh-CN" altLang="en-US" sz="130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2489201" y="4164832"/>
            <a:ext cx="2073533" cy="341789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298227" y="1852422"/>
            <a:ext cx="2339770" cy="1200133"/>
          </a:xfrm>
          <a:prstGeom prst="rect">
            <a:avLst/>
          </a:prstGeom>
          <a:noFill/>
          <a:ln w="19050">
            <a:solidFill>
              <a:srgbClr val="3399FF"/>
            </a:solidFill>
          </a:ln>
        </p:spPr>
        <p:txBody>
          <a:bodyPr wrap="square" lIns="68562" tIns="34281" rIns="68562" bIns="34281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部署在数据中心或分支的服务器虚拟机上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7738" y="3292582"/>
            <a:ext cx="2343322" cy="336037"/>
          </a:xfrm>
          <a:prstGeom prst="rect">
            <a:avLst/>
          </a:prstGeom>
          <a:solidFill>
            <a:srgbClr val="3399FF"/>
          </a:solidFill>
        </p:spPr>
        <p:txBody>
          <a:bodyPr wrap="none" lIns="68562" tIns="34281" rIns="68562" bIns="34281" rtlCol="0" anchor="ctr">
            <a:noAutofit/>
          </a:bodyPr>
          <a:lstStyle/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上行口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98227" y="3292581"/>
            <a:ext cx="2339770" cy="1292116"/>
          </a:xfrm>
          <a:prstGeom prst="rect">
            <a:avLst/>
          </a:prstGeom>
          <a:noFill/>
          <a:ln w="19050">
            <a:solidFill>
              <a:srgbClr val="3399FF"/>
            </a:solidFill>
          </a:ln>
        </p:spPr>
        <p:txBody>
          <a:bodyPr wrap="square" lIns="68562" tIns="34281" rIns="68562" bIns="34281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创建一个或多个虚拟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WAN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口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lvl="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vSwitch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连接到物理广域网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86066" y="4870448"/>
            <a:ext cx="2343322" cy="336037"/>
          </a:xfrm>
          <a:prstGeom prst="rect">
            <a:avLst/>
          </a:prstGeom>
          <a:solidFill>
            <a:srgbClr val="3399FF"/>
          </a:solidFill>
        </p:spPr>
        <p:txBody>
          <a:bodyPr wrap="none" lIns="68562" tIns="34281" rIns="68562" bIns="34281" rtlCol="0" anchor="ctr">
            <a:noAutofit/>
          </a:bodyPr>
          <a:lstStyle/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下行口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86555" y="4870448"/>
            <a:ext cx="2339770" cy="1428760"/>
          </a:xfrm>
          <a:prstGeom prst="rect">
            <a:avLst/>
          </a:prstGeom>
          <a:noFill/>
          <a:ln w="19050">
            <a:solidFill>
              <a:srgbClr val="3399FF"/>
            </a:solidFill>
          </a:ln>
        </p:spPr>
        <p:txBody>
          <a:bodyPr wrap="square" lIns="68562" tIns="34281" rIns="68562" bIns="34281">
            <a:noAutofit/>
          </a:bodyPr>
          <a:lstStyle/>
          <a:p>
            <a:pPr algn="l"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创建一个或多个虚拟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LAN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口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vSwitch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连接其它虚拟机（运行企业应用）或物理局域网络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97738" y="1852422"/>
            <a:ext cx="2343322" cy="336037"/>
          </a:xfrm>
          <a:prstGeom prst="rect">
            <a:avLst/>
          </a:prstGeom>
          <a:solidFill>
            <a:srgbClr val="3399FF"/>
          </a:solidFill>
        </p:spPr>
        <p:txBody>
          <a:bodyPr wrap="none" lIns="68562" tIns="34281" rIns="68562" bIns="34281" rtlCol="0" anchor="ctr">
            <a:noAutofit/>
          </a:bodyPr>
          <a:lstStyle/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部署位置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1095" y="1369986"/>
            <a:ext cx="4261387" cy="807895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VSR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虚拟路由器的需求：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数据中心需要应用小型路由器进行系统测试或业务上线等；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需要临时上线某些业务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接入节点业务快速部署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1095" y="381510"/>
            <a:ext cx="3370695" cy="500119"/>
          </a:xfrm>
          <a:prstGeom prst="rect">
            <a:avLst/>
          </a:prstGeom>
        </p:spPr>
        <p:txBody>
          <a:bodyPr wrap="none" lIns="68562" tIns="34281" rIns="68562" bIns="3428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VSR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的典型应用场景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5"/>
          <p:cNvGrpSpPr>
            <a:grpSpLocks/>
          </p:cNvGrpSpPr>
          <p:nvPr/>
        </p:nvGrpSpPr>
        <p:grpSpPr bwMode="auto">
          <a:xfrm>
            <a:off x="215900" y="2308587"/>
            <a:ext cx="8713788" cy="3348037"/>
            <a:chOff x="215900" y="1989138"/>
            <a:chExt cx="8713788" cy="33480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240088" y="2527300"/>
              <a:ext cx="2592387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445"/>
            <p:cNvGrpSpPr>
              <a:grpSpLocks/>
            </p:cNvGrpSpPr>
            <p:nvPr/>
          </p:nvGrpSpPr>
          <p:grpSpPr bwMode="auto">
            <a:xfrm>
              <a:off x="3240088" y="2241550"/>
              <a:ext cx="576262" cy="574674"/>
              <a:chOff x="1768" y="187"/>
              <a:chExt cx="2860" cy="2807"/>
            </a:xfrm>
          </p:grpSpPr>
          <p:pic>
            <p:nvPicPr>
              <p:cNvPr id="215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6" name="Picture 447" descr="中继器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7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445"/>
            <p:cNvGrpSpPr>
              <a:grpSpLocks/>
            </p:cNvGrpSpPr>
            <p:nvPr/>
          </p:nvGrpSpPr>
          <p:grpSpPr bwMode="auto">
            <a:xfrm>
              <a:off x="3960813" y="2241550"/>
              <a:ext cx="576262" cy="574674"/>
              <a:chOff x="1768" y="187"/>
              <a:chExt cx="2860" cy="2807"/>
            </a:xfrm>
          </p:grpSpPr>
          <p:pic>
            <p:nvPicPr>
              <p:cNvPr id="212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3" name="Picture 447" descr="中继器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4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45"/>
            <p:cNvGrpSpPr>
              <a:grpSpLocks/>
            </p:cNvGrpSpPr>
            <p:nvPr/>
          </p:nvGrpSpPr>
          <p:grpSpPr bwMode="auto">
            <a:xfrm>
              <a:off x="4645025" y="2241550"/>
              <a:ext cx="576263" cy="574674"/>
              <a:chOff x="1768" y="187"/>
              <a:chExt cx="2860" cy="2807"/>
            </a:xfrm>
          </p:grpSpPr>
          <p:pic>
            <p:nvPicPr>
              <p:cNvPr id="209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0" name="Picture 447" descr="中继器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1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445"/>
            <p:cNvGrpSpPr>
              <a:grpSpLocks/>
            </p:cNvGrpSpPr>
            <p:nvPr/>
          </p:nvGrpSpPr>
          <p:grpSpPr bwMode="auto">
            <a:xfrm>
              <a:off x="5364163" y="2241550"/>
              <a:ext cx="576262" cy="574674"/>
              <a:chOff x="1768" y="187"/>
              <a:chExt cx="2860" cy="2807"/>
            </a:xfrm>
          </p:grpSpPr>
          <p:pic>
            <p:nvPicPr>
              <p:cNvPr id="206" name="Picture 446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570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" name="Picture 447" descr="中继器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68" y="482"/>
                <a:ext cx="2858" cy="2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8" name="Picture 448" descr="通用交换机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69" y="187"/>
                <a:ext cx="2859" cy="1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13"/>
            <p:cNvGrpSpPr>
              <a:grpSpLocks/>
            </p:cNvGrpSpPr>
            <p:nvPr/>
          </p:nvGrpSpPr>
          <p:grpSpPr bwMode="auto">
            <a:xfrm>
              <a:off x="1908175" y="3644900"/>
              <a:ext cx="5508626" cy="431800"/>
              <a:chOff x="1547664" y="2888942"/>
              <a:chExt cx="5508548" cy="576064"/>
            </a:xfrm>
          </p:grpSpPr>
          <p:grpSp>
            <p:nvGrpSpPr>
              <p:cNvPr id="9" name="Group 445"/>
              <p:cNvGrpSpPr>
                <a:grpSpLocks/>
              </p:cNvGrpSpPr>
              <p:nvPr/>
            </p:nvGrpSpPr>
            <p:grpSpPr bwMode="auto">
              <a:xfrm>
                <a:off x="154766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203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4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" name="Group 445"/>
              <p:cNvGrpSpPr>
                <a:grpSpLocks/>
              </p:cNvGrpSpPr>
              <p:nvPr/>
            </p:nvGrpSpPr>
            <p:grpSpPr bwMode="auto">
              <a:xfrm>
                <a:off x="226774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200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1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2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0" name="Group 445"/>
              <p:cNvGrpSpPr>
                <a:grpSpLocks/>
              </p:cNvGrpSpPr>
              <p:nvPr/>
            </p:nvGrpSpPr>
            <p:grpSpPr bwMode="auto">
              <a:xfrm>
                <a:off x="295182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97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8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9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1" name="Group 445"/>
              <p:cNvGrpSpPr>
                <a:grpSpLocks/>
              </p:cNvGrpSpPr>
              <p:nvPr/>
            </p:nvGrpSpPr>
            <p:grpSpPr bwMode="auto">
              <a:xfrm>
                <a:off x="367190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94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5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6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2" name="Group 445"/>
              <p:cNvGrpSpPr>
                <a:grpSpLocks/>
              </p:cNvGrpSpPr>
              <p:nvPr/>
            </p:nvGrpSpPr>
            <p:grpSpPr bwMode="auto">
              <a:xfrm>
                <a:off x="435597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91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2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3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3" name="Group 445"/>
              <p:cNvGrpSpPr>
                <a:grpSpLocks/>
              </p:cNvGrpSpPr>
              <p:nvPr/>
            </p:nvGrpSpPr>
            <p:grpSpPr bwMode="auto">
              <a:xfrm>
                <a:off x="507605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88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9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0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4" name="Group 445"/>
              <p:cNvGrpSpPr>
                <a:grpSpLocks/>
              </p:cNvGrpSpPr>
              <p:nvPr/>
            </p:nvGrpSpPr>
            <p:grpSpPr bwMode="auto">
              <a:xfrm>
                <a:off x="576013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85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6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7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5" name="Group 445"/>
              <p:cNvGrpSpPr>
                <a:grpSpLocks/>
              </p:cNvGrpSpPr>
              <p:nvPr/>
            </p:nvGrpSpPr>
            <p:grpSpPr bwMode="auto">
              <a:xfrm>
                <a:off x="648021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82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3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4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16" name="组合 214"/>
            <p:cNvGrpSpPr>
              <a:grpSpLocks/>
            </p:cNvGrpSpPr>
            <p:nvPr/>
          </p:nvGrpSpPr>
          <p:grpSpPr bwMode="auto">
            <a:xfrm>
              <a:off x="215903" y="5049838"/>
              <a:ext cx="4321180" cy="287337"/>
              <a:chOff x="1547664" y="2888942"/>
              <a:chExt cx="5508548" cy="576064"/>
            </a:xfrm>
          </p:grpSpPr>
          <p:grpSp>
            <p:nvGrpSpPr>
              <p:cNvPr id="117" name="Group 445"/>
              <p:cNvGrpSpPr>
                <a:grpSpLocks/>
              </p:cNvGrpSpPr>
              <p:nvPr/>
            </p:nvGrpSpPr>
            <p:grpSpPr bwMode="auto">
              <a:xfrm>
                <a:off x="154766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71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2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3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2" name="Group 445"/>
              <p:cNvGrpSpPr>
                <a:grpSpLocks/>
              </p:cNvGrpSpPr>
              <p:nvPr/>
            </p:nvGrpSpPr>
            <p:grpSpPr bwMode="auto">
              <a:xfrm>
                <a:off x="226774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68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9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0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3" name="Group 445"/>
              <p:cNvGrpSpPr>
                <a:grpSpLocks/>
              </p:cNvGrpSpPr>
              <p:nvPr/>
            </p:nvGrpSpPr>
            <p:grpSpPr bwMode="auto">
              <a:xfrm>
                <a:off x="295182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65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6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7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4" name="Group 445"/>
              <p:cNvGrpSpPr>
                <a:grpSpLocks/>
              </p:cNvGrpSpPr>
              <p:nvPr/>
            </p:nvGrpSpPr>
            <p:grpSpPr bwMode="auto">
              <a:xfrm>
                <a:off x="367190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62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3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5" name="Group 445"/>
              <p:cNvGrpSpPr>
                <a:grpSpLocks/>
              </p:cNvGrpSpPr>
              <p:nvPr/>
            </p:nvGrpSpPr>
            <p:grpSpPr bwMode="auto">
              <a:xfrm>
                <a:off x="435597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59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0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6" name="Group 445"/>
              <p:cNvGrpSpPr>
                <a:grpSpLocks/>
              </p:cNvGrpSpPr>
              <p:nvPr/>
            </p:nvGrpSpPr>
            <p:grpSpPr bwMode="auto">
              <a:xfrm>
                <a:off x="507605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56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7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8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7" name="Group 445"/>
              <p:cNvGrpSpPr>
                <a:grpSpLocks/>
              </p:cNvGrpSpPr>
              <p:nvPr/>
            </p:nvGrpSpPr>
            <p:grpSpPr bwMode="auto">
              <a:xfrm>
                <a:off x="576013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53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4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5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8" name="Group 445"/>
              <p:cNvGrpSpPr>
                <a:grpSpLocks/>
              </p:cNvGrpSpPr>
              <p:nvPr/>
            </p:nvGrpSpPr>
            <p:grpSpPr bwMode="auto">
              <a:xfrm>
                <a:off x="648021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50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1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2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49" name="组合 247"/>
            <p:cNvGrpSpPr>
              <a:grpSpLocks/>
            </p:cNvGrpSpPr>
            <p:nvPr/>
          </p:nvGrpSpPr>
          <p:grpSpPr bwMode="auto">
            <a:xfrm>
              <a:off x="4608516" y="5049838"/>
              <a:ext cx="4321180" cy="287337"/>
              <a:chOff x="1547664" y="2888942"/>
              <a:chExt cx="5508548" cy="576064"/>
            </a:xfrm>
          </p:grpSpPr>
          <p:grpSp>
            <p:nvGrpSpPr>
              <p:cNvPr id="174" name="Group 445"/>
              <p:cNvGrpSpPr>
                <a:grpSpLocks/>
              </p:cNvGrpSpPr>
              <p:nvPr/>
            </p:nvGrpSpPr>
            <p:grpSpPr bwMode="auto">
              <a:xfrm>
                <a:off x="154766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39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0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1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5" name="Group 445"/>
              <p:cNvGrpSpPr>
                <a:grpSpLocks/>
              </p:cNvGrpSpPr>
              <p:nvPr/>
            </p:nvGrpSpPr>
            <p:grpSpPr bwMode="auto">
              <a:xfrm>
                <a:off x="2267744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36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7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6" name="Group 445"/>
              <p:cNvGrpSpPr>
                <a:grpSpLocks/>
              </p:cNvGrpSpPr>
              <p:nvPr/>
            </p:nvGrpSpPr>
            <p:grpSpPr bwMode="auto">
              <a:xfrm>
                <a:off x="295182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33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4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5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7" name="Group 445"/>
              <p:cNvGrpSpPr>
                <a:grpSpLocks/>
              </p:cNvGrpSpPr>
              <p:nvPr/>
            </p:nvGrpSpPr>
            <p:grpSpPr bwMode="auto">
              <a:xfrm>
                <a:off x="3671900" y="2889006"/>
                <a:ext cx="576000" cy="576000"/>
                <a:chOff x="1768" y="187"/>
                <a:chExt cx="2860" cy="2807"/>
              </a:xfrm>
            </p:grpSpPr>
            <p:pic>
              <p:nvPicPr>
                <p:cNvPr id="130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1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2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8" name="Group 445"/>
              <p:cNvGrpSpPr>
                <a:grpSpLocks/>
              </p:cNvGrpSpPr>
              <p:nvPr/>
            </p:nvGrpSpPr>
            <p:grpSpPr bwMode="auto">
              <a:xfrm>
                <a:off x="435597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27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8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9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79" name="Group 445"/>
              <p:cNvGrpSpPr>
                <a:grpSpLocks/>
              </p:cNvGrpSpPr>
              <p:nvPr/>
            </p:nvGrpSpPr>
            <p:grpSpPr bwMode="auto">
              <a:xfrm>
                <a:off x="5076056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24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5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6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80" name="Group 445"/>
              <p:cNvGrpSpPr>
                <a:grpSpLocks/>
              </p:cNvGrpSpPr>
              <p:nvPr/>
            </p:nvGrpSpPr>
            <p:grpSpPr bwMode="auto">
              <a:xfrm>
                <a:off x="576013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21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2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3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81" name="Group 445"/>
              <p:cNvGrpSpPr>
                <a:grpSpLocks/>
              </p:cNvGrpSpPr>
              <p:nvPr/>
            </p:nvGrpSpPr>
            <p:grpSpPr bwMode="auto">
              <a:xfrm>
                <a:off x="6480212" y="2888942"/>
                <a:ext cx="576000" cy="576000"/>
                <a:chOff x="1768" y="187"/>
                <a:chExt cx="2860" cy="2807"/>
              </a:xfrm>
            </p:grpSpPr>
            <p:pic>
              <p:nvPicPr>
                <p:cNvPr id="118" name="Picture 446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570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9" name="Picture 447" descr="中继器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768" y="482"/>
                  <a:ext cx="2858" cy="2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0" name="Picture 448" descr="通用交换机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69" y="187"/>
                  <a:ext cx="2859" cy="1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11" name="直接连接符 10"/>
            <p:cNvCxnSpPr/>
            <p:nvPr/>
          </p:nvCxnSpPr>
          <p:spPr>
            <a:xfrm flipH="1">
              <a:off x="2197100" y="2816225"/>
              <a:ext cx="133191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2916238" y="2816225"/>
              <a:ext cx="6127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29013" y="2816225"/>
              <a:ext cx="71437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529013" y="2816225"/>
              <a:ext cx="79216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529013" y="2816225"/>
              <a:ext cx="14763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529013" y="2816225"/>
              <a:ext cx="21955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248150" y="2752725"/>
              <a:ext cx="730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197100" y="2752725"/>
              <a:ext cx="20510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197100" y="2752725"/>
              <a:ext cx="273526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197100" y="2752725"/>
              <a:ext cx="345598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916238" y="2816225"/>
              <a:ext cx="13319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916238" y="2752725"/>
              <a:ext cx="20161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2916238" y="2752725"/>
              <a:ext cx="27368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600450" y="2752725"/>
              <a:ext cx="64770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3600450" y="2752725"/>
              <a:ext cx="133191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600450" y="2752725"/>
              <a:ext cx="205263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321175" y="2816225"/>
              <a:ext cx="133191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321175" y="2816225"/>
              <a:ext cx="611188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005388" y="2816225"/>
              <a:ext cx="64770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932363" y="2752725"/>
              <a:ext cx="730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48150" y="2816225"/>
              <a:ext cx="757238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653088" y="2752725"/>
              <a:ext cx="71437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860925" y="2708275"/>
              <a:ext cx="863600" cy="936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248150" y="2752725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53088" y="2816225"/>
              <a:ext cx="7556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932363" y="2752725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3529013" y="2816225"/>
              <a:ext cx="287972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48150" y="2752725"/>
              <a:ext cx="216058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653088" y="2752725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4932363" y="2752725"/>
              <a:ext cx="219710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 flipV="1">
              <a:off x="4248150" y="2752725"/>
              <a:ext cx="288131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3529013" y="2816225"/>
              <a:ext cx="36004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828675" y="4113213"/>
              <a:ext cx="133191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547813" y="4113213"/>
              <a:ext cx="6127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160588" y="4113213"/>
              <a:ext cx="71437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60588" y="4113213"/>
              <a:ext cx="79216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160588" y="4113213"/>
              <a:ext cx="14763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160588" y="4113213"/>
              <a:ext cx="21955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879725" y="4049713"/>
              <a:ext cx="730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828675" y="4049713"/>
              <a:ext cx="20510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828675" y="4049713"/>
              <a:ext cx="273526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828675" y="4049713"/>
              <a:ext cx="345598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547813" y="4113213"/>
              <a:ext cx="13319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547813" y="4049713"/>
              <a:ext cx="20161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1547813" y="4049713"/>
              <a:ext cx="27368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232025" y="4049713"/>
              <a:ext cx="64770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232025" y="4049713"/>
              <a:ext cx="133191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2232025" y="4049713"/>
              <a:ext cx="205263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2952750" y="4113213"/>
              <a:ext cx="133191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952750" y="4113213"/>
              <a:ext cx="611188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3636963" y="4113213"/>
              <a:ext cx="64770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563938" y="4049713"/>
              <a:ext cx="730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879725" y="4113213"/>
              <a:ext cx="757238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84663" y="4049713"/>
              <a:ext cx="71437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492500" y="4005263"/>
              <a:ext cx="863600" cy="936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879725" y="4049713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284663" y="4113213"/>
              <a:ext cx="7556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563938" y="4049713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2160588" y="4113213"/>
              <a:ext cx="287972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879725" y="4049713"/>
              <a:ext cx="216058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284663" y="4049713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3563938" y="4049713"/>
              <a:ext cx="219710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2879725" y="4049713"/>
              <a:ext cx="288131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2160588" y="4113213"/>
              <a:ext cx="36004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3671888" y="4076700"/>
              <a:ext cx="13319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392613" y="4076700"/>
              <a:ext cx="611187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003800" y="4076700"/>
              <a:ext cx="7302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03800" y="4076700"/>
              <a:ext cx="79216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03800" y="4076700"/>
              <a:ext cx="14763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003800" y="4076700"/>
              <a:ext cx="219710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724525" y="4013200"/>
              <a:ext cx="7143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3671888" y="4013200"/>
              <a:ext cx="2052637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3671888" y="4013200"/>
              <a:ext cx="27368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3671888" y="4013200"/>
              <a:ext cx="3455987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392613" y="4076700"/>
              <a:ext cx="1331912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392613" y="4013200"/>
              <a:ext cx="20161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4392613" y="4013200"/>
              <a:ext cx="2735262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5076825" y="4013200"/>
              <a:ext cx="64770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5076825" y="4013200"/>
              <a:ext cx="1331913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5076825" y="4013200"/>
              <a:ext cx="2051050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795963" y="4076700"/>
              <a:ext cx="133350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5795963" y="4076700"/>
              <a:ext cx="612775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6480175" y="4076700"/>
              <a:ext cx="649288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408738" y="4013200"/>
              <a:ext cx="71437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724525" y="4076700"/>
              <a:ext cx="7556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127875" y="4013200"/>
              <a:ext cx="730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337300" y="3968750"/>
              <a:ext cx="863600" cy="936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724525" y="4013200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129463" y="4076700"/>
              <a:ext cx="7556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08738" y="4013200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 flipV="1">
              <a:off x="5003800" y="4076700"/>
              <a:ext cx="2881313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724525" y="4013200"/>
              <a:ext cx="2160588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7127875" y="4013200"/>
              <a:ext cx="147637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 flipV="1">
              <a:off x="6408738" y="4013200"/>
              <a:ext cx="2195512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 flipV="1">
              <a:off x="5724525" y="4013200"/>
              <a:ext cx="2879725" cy="89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 flipV="1">
              <a:off x="5003800" y="4076700"/>
              <a:ext cx="3600450" cy="828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 flipV="1">
              <a:off x="3529013" y="1989138"/>
              <a:ext cx="0" cy="252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529013" y="1989138"/>
              <a:ext cx="2124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653088" y="1989138"/>
              <a:ext cx="0" cy="323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482"/>
          <p:cNvSpPr txBox="1">
            <a:spLocks noChangeArrowheads="1"/>
          </p:cNvSpPr>
          <p:nvPr/>
        </p:nvSpPr>
        <p:spPr bwMode="auto">
          <a:xfrm>
            <a:off x="2546342" y="6100708"/>
            <a:ext cx="4108791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给每个“应用”分配“动态虚拟通道”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9" name="组合 446"/>
          <p:cNvGrpSpPr/>
          <p:nvPr/>
        </p:nvGrpSpPr>
        <p:grpSpPr>
          <a:xfrm>
            <a:off x="252415" y="2692331"/>
            <a:ext cx="8785225" cy="2927781"/>
            <a:chOff x="252413" y="1779662"/>
            <a:chExt cx="8785225" cy="2195836"/>
          </a:xfrm>
        </p:grpSpPr>
        <p:grpSp>
          <p:nvGrpSpPr>
            <p:cNvPr id="220" name="组合 481"/>
            <p:cNvGrpSpPr>
              <a:grpSpLocks/>
            </p:cNvGrpSpPr>
            <p:nvPr/>
          </p:nvGrpSpPr>
          <p:grpSpPr bwMode="auto">
            <a:xfrm>
              <a:off x="252415" y="2787256"/>
              <a:ext cx="8785226" cy="1188245"/>
              <a:chOff x="323528" y="2996952"/>
              <a:chExt cx="8784976" cy="1584176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2160213" y="2996952"/>
                <a:ext cx="1042958" cy="2523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3563523" y="2996952"/>
                <a:ext cx="1044545" cy="2523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4968421" y="3033461"/>
                <a:ext cx="1042957" cy="25080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6371732" y="3033461"/>
                <a:ext cx="1044545" cy="25080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323528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1402997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555490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3636546" y="4328739"/>
                <a:ext cx="1042958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4752527" y="4328739"/>
                <a:ext cx="1042957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5831997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6984489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8063959" y="4328739"/>
                <a:ext cx="1044545" cy="2523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000000">
                    <a:alpha val="6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1400" dirty="0">
                    <a:solidFill>
                      <a:schemeClr val="tx1"/>
                    </a:solidFill>
                  </a:rPr>
                  <a:t>IRF2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1" name="椭圆 220"/>
            <p:cNvSpPr/>
            <p:nvPr/>
          </p:nvSpPr>
          <p:spPr bwMode="auto">
            <a:xfrm>
              <a:off x="3131840" y="1779662"/>
              <a:ext cx="2808312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>
                  <a:alpha val="6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/>
                  </a:solidFill>
                </a:rPr>
                <a:t>IRF2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合 455"/>
          <p:cNvGrpSpPr/>
          <p:nvPr/>
        </p:nvGrpSpPr>
        <p:grpSpPr>
          <a:xfrm>
            <a:off x="0" y="1214424"/>
            <a:ext cx="9144000" cy="4694265"/>
            <a:chOff x="-216979" y="672506"/>
            <a:chExt cx="9541507" cy="3519424"/>
          </a:xfrm>
        </p:grpSpPr>
        <p:grpSp>
          <p:nvGrpSpPr>
            <p:cNvPr id="235" name="组合 483"/>
            <p:cNvGrpSpPr>
              <a:grpSpLocks/>
            </p:cNvGrpSpPr>
            <p:nvPr/>
          </p:nvGrpSpPr>
          <p:grpSpPr bwMode="auto">
            <a:xfrm>
              <a:off x="-216979" y="672506"/>
              <a:ext cx="9541507" cy="3519424"/>
              <a:chOff x="317" y="967917"/>
              <a:chExt cx="9144000" cy="4212467"/>
            </a:xfrm>
          </p:grpSpPr>
          <p:sp>
            <p:nvSpPr>
              <p:cNvPr id="237" name="梯形 236"/>
              <p:cNvSpPr/>
              <p:nvPr/>
            </p:nvSpPr>
            <p:spPr bwMode="auto">
              <a:xfrm>
                <a:off x="317" y="967917"/>
                <a:ext cx="9144000" cy="4212467"/>
              </a:xfrm>
              <a:prstGeom prst="trapezoid">
                <a:avLst>
                  <a:gd name="adj" fmla="val 101205"/>
                </a:avLst>
              </a:prstGeom>
              <a:solidFill>
                <a:schemeClr val="accent1">
                  <a:lumMod val="60000"/>
                  <a:lumOff val="40000"/>
                  <a:alpha val="63137"/>
                </a:schemeClr>
              </a:solidFill>
              <a:ln w="28575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8" name="TextBox 482"/>
              <p:cNvSpPr txBox="1">
                <a:spLocks noChangeArrowheads="1"/>
              </p:cNvSpPr>
              <p:nvPr/>
            </p:nvSpPr>
            <p:spPr bwMode="auto">
              <a:xfrm>
                <a:off x="3451150" y="2726810"/>
                <a:ext cx="2339102" cy="414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虚拟网络资源池</a:t>
                </a:r>
                <a:endParaRPr lang="en-US" altLang="zh-CN" sz="2400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6" name="TextBox 482"/>
            <p:cNvSpPr txBox="1">
              <a:spLocks noChangeArrowheads="1"/>
            </p:cNvSpPr>
            <p:nvPr/>
          </p:nvSpPr>
          <p:spPr bwMode="auto">
            <a:xfrm>
              <a:off x="3383868" y="773291"/>
              <a:ext cx="2541148" cy="438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IRF2+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纵向虚拟化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+MDC</a:t>
              </a:r>
            </a:p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静态虚拟通道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9" name="组合 300"/>
          <p:cNvGrpSpPr>
            <a:grpSpLocks/>
          </p:cNvGrpSpPr>
          <p:nvPr/>
        </p:nvGrpSpPr>
        <p:grpSpPr bwMode="auto">
          <a:xfrm>
            <a:off x="1655678" y="2203204"/>
            <a:ext cx="1800225" cy="3708402"/>
            <a:chOff x="1944216" y="1988840"/>
            <a:chExt cx="1799709" cy="3708641"/>
          </a:xfrm>
        </p:grpSpPr>
        <p:grpSp>
          <p:nvGrpSpPr>
            <p:cNvPr id="240" name="组合 299"/>
            <p:cNvGrpSpPr>
              <a:grpSpLocks/>
            </p:cNvGrpSpPr>
            <p:nvPr/>
          </p:nvGrpSpPr>
          <p:grpSpPr bwMode="auto">
            <a:xfrm>
              <a:off x="1944216" y="1988840"/>
              <a:ext cx="1799709" cy="3708641"/>
              <a:chOff x="1944216" y="1988840"/>
              <a:chExt cx="1799709" cy="3708641"/>
            </a:xfrm>
          </p:grpSpPr>
          <p:sp>
            <p:nvSpPr>
              <p:cNvPr id="242" name="圆角矩形 241"/>
              <p:cNvSpPr/>
              <p:nvPr/>
            </p:nvSpPr>
            <p:spPr>
              <a:xfrm>
                <a:off x="1944216" y="1988840"/>
                <a:ext cx="1799709" cy="3708641"/>
              </a:xfrm>
              <a:prstGeom prst="roundRect">
                <a:avLst/>
              </a:prstGeom>
              <a:solidFill>
                <a:srgbClr val="F8F8F8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 sz="1200" dirty="0"/>
              </a:p>
            </p:txBody>
          </p:sp>
          <p:grpSp>
            <p:nvGrpSpPr>
              <p:cNvPr id="243" name="组合 388"/>
              <p:cNvGrpSpPr>
                <a:grpSpLocks/>
              </p:cNvGrpSpPr>
              <p:nvPr/>
            </p:nvGrpSpPr>
            <p:grpSpPr bwMode="auto">
              <a:xfrm>
                <a:off x="2260043" y="2133312"/>
                <a:ext cx="1476600" cy="3218074"/>
                <a:chOff x="6607598" y="347933"/>
                <a:chExt cx="2299268" cy="4527802"/>
              </a:xfrm>
            </p:grpSpPr>
            <p:sp>
              <p:nvSpPr>
                <p:cNvPr id="244" name="矩形 243"/>
                <p:cNvSpPr/>
                <p:nvPr/>
              </p:nvSpPr>
              <p:spPr bwMode="ltGray">
                <a:xfrm>
                  <a:off x="6686677" y="890732"/>
                  <a:ext cx="1181257" cy="38420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vSwitch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45" name="组合 339"/>
                <p:cNvGrpSpPr>
                  <a:grpSpLocks/>
                </p:cNvGrpSpPr>
                <p:nvPr/>
              </p:nvGrpSpPr>
              <p:grpSpPr bwMode="auto">
                <a:xfrm>
                  <a:off x="6891790" y="1279404"/>
                  <a:ext cx="790799" cy="500360"/>
                  <a:chOff x="7020655" y="1997856"/>
                  <a:chExt cx="790799" cy="285920"/>
                </a:xfrm>
              </p:grpSpPr>
              <p:sp>
                <p:nvSpPr>
                  <p:cNvPr id="288" name="矩形 287"/>
                  <p:cNvSpPr/>
                  <p:nvPr/>
                </p:nvSpPr>
                <p:spPr bwMode="ltGray">
                  <a:xfrm>
                    <a:off x="7020655" y="1997856"/>
                    <a:ext cx="7166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9" name="矩形 288"/>
                  <p:cNvSpPr/>
                  <p:nvPr/>
                </p:nvSpPr>
                <p:spPr bwMode="ltGray">
                  <a:xfrm>
                    <a:off x="7171402" y="1997856"/>
                    <a:ext cx="7413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0" name="矩形 289"/>
                  <p:cNvSpPr/>
                  <p:nvPr/>
                </p:nvSpPr>
                <p:spPr bwMode="ltGray">
                  <a:xfrm>
                    <a:off x="7309792" y="1997856"/>
                    <a:ext cx="71665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1" name="矩形 290"/>
                  <p:cNvSpPr/>
                  <p:nvPr/>
                </p:nvSpPr>
                <p:spPr bwMode="ltGray">
                  <a:xfrm>
                    <a:off x="7460537" y="1997856"/>
                    <a:ext cx="7413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2" name="矩形 291"/>
                  <p:cNvSpPr/>
                  <p:nvPr/>
                </p:nvSpPr>
                <p:spPr bwMode="ltGray">
                  <a:xfrm>
                    <a:off x="7613754" y="1997856"/>
                    <a:ext cx="7166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93" name="矩形 292"/>
                  <p:cNvSpPr/>
                  <p:nvPr/>
                </p:nvSpPr>
                <p:spPr bwMode="ltGray">
                  <a:xfrm>
                    <a:off x="7739789" y="1997856"/>
                    <a:ext cx="71665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46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7646084" y="1338284"/>
                  <a:ext cx="794031" cy="3464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VEPA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7" name="矩形 246"/>
                <p:cNvSpPr/>
                <p:nvPr/>
              </p:nvSpPr>
              <p:spPr bwMode="ltGray">
                <a:xfrm>
                  <a:off x="7106790" y="1779763"/>
                  <a:ext cx="148275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 bwMode="ltGray">
                <a:xfrm>
                  <a:off x="7321788" y="1779763"/>
                  <a:ext cx="148275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49" name="矩形 242"/>
                <p:cNvSpPr/>
                <p:nvPr/>
              </p:nvSpPr>
              <p:spPr bwMode="ltGray">
                <a:xfrm>
                  <a:off x="7539257" y="1779763"/>
                  <a:ext cx="148275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50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7633071" y="1753753"/>
                  <a:ext cx="1163346" cy="562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VLAN/</a:t>
                  </a:r>
                </a:p>
                <a:p>
                  <a:pPr algn="l"/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ACL/</a:t>
                  </a:r>
                  <a:r>
                    <a:rPr lang="en-US" altLang="zh-CN" sz="1000" dirty="0" err="1">
                      <a:latin typeface="微软雅黑" pitchFamily="34" charset="-122"/>
                      <a:ea typeface="微软雅黑" pitchFamily="34" charset="-122"/>
                    </a:rPr>
                    <a:t>vFW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1" name="矩形 126"/>
                <p:cNvSpPr>
                  <a:spLocks noChangeArrowheads="1"/>
                </p:cNvSpPr>
                <p:nvPr/>
              </p:nvSpPr>
              <p:spPr bwMode="ltGray">
                <a:xfrm>
                  <a:off x="6891407" y="2211710"/>
                  <a:ext cx="364252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sp>
              <p:nvSpPr>
                <p:cNvPr id="252" name="矩形 127"/>
                <p:cNvSpPr>
                  <a:spLocks noChangeArrowheads="1"/>
                </p:cNvSpPr>
                <p:nvPr/>
              </p:nvSpPr>
              <p:spPr bwMode="ltGray">
                <a:xfrm>
                  <a:off x="7331839" y="2211710"/>
                  <a:ext cx="347674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sp>
              <p:nvSpPr>
                <p:cNvPr id="253" name="TextBox 128"/>
                <p:cNvSpPr txBox="1">
                  <a:spLocks noChangeArrowheads="1"/>
                </p:cNvSpPr>
                <p:nvPr/>
              </p:nvSpPr>
              <p:spPr bwMode="auto">
                <a:xfrm>
                  <a:off x="7628731" y="2490186"/>
                  <a:ext cx="1278135" cy="562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PBB/MPLS</a:t>
                  </a:r>
                </a:p>
                <a:p>
                  <a:pPr algn="l"/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EVI/IPSEC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4" name="TextBox 129"/>
                <p:cNvSpPr txBox="1">
                  <a:spLocks noChangeArrowheads="1"/>
                </p:cNvSpPr>
                <p:nvPr/>
              </p:nvSpPr>
              <p:spPr bwMode="auto">
                <a:xfrm>
                  <a:off x="7692470" y="3363489"/>
                  <a:ext cx="1098466" cy="779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VLAN</a:t>
                  </a:r>
                </a:p>
                <a:p>
                  <a:pPr algn="l"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SSL VPN</a:t>
                  </a:r>
                </a:p>
                <a:p>
                  <a:pPr algn="l"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SSID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55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2781" y="354631"/>
                  <a:ext cx="551977" cy="331503"/>
                  <a:chOff x="844358" y="1129210"/>
                  <a:chExt cx="646726" cy="540934"/>
                </a:xfrm>
              </p:grpSpPr>
              <p:sp>
                <p:nvSpPr>
                  <p:cNvPr id="286" name="Rounded Rectangle 14"/>
                  <p:cNvSpPr/>
                  <p:nvPr/>
                </p:nvSpPr>
                <p:spPr>
                  <a:xfrm>
                    <a:off x="975176" y="1129210"/>
                    <a:ext cx="364826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287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358" y="1140148"/>
                    <a:ext cx="646726" cy="5299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56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4449" y="354631"/>
                  <a:ext cx="551978" cy="331503"/>
                  <a:chOff x="846636" y="1129210"/>
                  <a:chExt cx="643952" cy="540934"/>
                </a:xfrm>
              </p:grpSpPr>
              <p:sp>
                <p:nvSpPr>
                  <p:cNvPr id="284" name="Rounded Rectangle 17"/>
                  <p:cNvSpPr/>
                  <p:nvPr/>
                </p:nvSpPr>
                <p:spPr>
                  <a:xfrm>
                    <a:off x="979778" y="1129210"/>
                    <a:ext cx="363262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285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36" y="1140148"/>
                    <a:ext cx="643952" cy="5299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57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2345" y="347933"/>
                  <a:ext cx="551978" cy="331502"/>
                  <a:chOff x="843894" y="1124106"/>
                  <a:chExt cx="646731" cy="540931"/>
                </a:xfrm>
              </p:grpSpPr>
              <p:sp>
                <p:nvSpPr>
                  <p:cNvPr id="282" name="Rounded Rectangle 51"/>
                  <p:cNvSpPr/>
                  <p:nvPr/>
                </p:nvSpPr>
                <p:spPr>
                  <a:xfrm>
                    <a:off x="976162" y="1124106"/>
                    <a:ext cx="364828" cy="371783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283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3894" y="1135042"/>
                    <a:ext cx="646731" cy="52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58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2781" y="636086"/>
                  <a:ext cx="551977" cy="331502"/>
                  <a:chOff x="844358" y="1128027"/>
                  <a:chExt cx="646726" cy="540931"/>
                </a:xfrm>
              </p:grpSpPr>
              <p:sp>
                <p:nvSpPr>
                  <p:cNvPr id="280" name="Rounded Rectangle 14"/>
                  <p:cNvSpPr/>
                  <p:nvPr/>
                </p:nvSpPr>
                <p:spPr>
                  <a:xfrm>
                    <a:off x="975176" y="1128027"/>
                    <a:ext cx="364826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281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358" y="1138963"/>
                    <a:ext cx="646726" cy="52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59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4449" y="636086"/>
                  <a:ext cx="551978" cy="331502"/>
                  <a:chOff x="846637" y="1128027"/>
                  <a:chExt cx="643952" cy="540931"/>
                </a:xfrm>
              </p:grpSpPr>
              <p:sp>
                <p:nvSpPr>
                  <p:cNvPr id="278" name="Rounded Rectangle 17"/>
                  <p:cNvSpPr/>
                  <p:nvPr/>
                </p:nvSpPr>
                <p:spPr>
                  <a:xfrm>
                    <a:off x="979779" y="1128027"/>
                    <a:ext cx="363262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279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37" y="1138963"/>
                    <a:ext cx="643952" cy="52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60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2348" y="629388"/>
                  <a:ext cx="551978" cy="331502"/>
                  <a:chOff x="843898" y="1122920"/>
                  <a:chExt cx="646731" cy="540929"/>
                </a:xfrm>
              </p:grpSpPr>
              <p:sp>
                <p:nvSpPr>
                  <p:cNvPr id="276" name="Rounded Rectangle 51"/>
                  <p:cNvSpPr/>
                  <p:nvPr/>
                </p:nvSpPr>
                <p:spPr>
                  <a:xfrm>
                    <a:off x="976162" y="1122920"/>
                    <a:ext cx="364828" cy="368137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altLang="zh-CN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7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3898" y="1133856"/>
                    <a:ext cx="646731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261" name="组合 373"/>
                <p:cNvGrpSpPr>
                  <a:grpSpLocks/>
                </p:cNvGrpSpPr>
                <p:nvPr/>
              </p:nvGrpSpPr>
              <p:grpSpPr bwMode="auto">
                <a:xfrm>
                  <a:off x="6889321" y="3796836"/>
                  <a:ext cx="798211" cy="502593"/>
                  <a:chOff x="7013974" y="1996229"/>
                  <a:chExt cx="798211" cy="287196"/>
                </a:xfrm>
              </p:grpSpPr>
              <p:sp>
                <p:nvSpPr>
                  <p:cNvPr id="270" name="矩形 269"/>
                  <p:cNvSpPr/>
                  <p:nvPr/>
                </p:nvSpPr>
                <p:spPr bwMode="ltGray">
                  <a:xfrm>
                    <a:off x="7013974" y="1996229"/>
                    <a:ext cx="7413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1" name="矩形 270"/>
                  <p:cNvSpPr/>
                  <p:nvPr/>
                </p:nvSpPr>
                <p:spPr bwMode="ltGray">
                  <a:xfrm>
                    <a:off x="7174604" y="1996229"/>
                    <a:ext cx="7166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2" name="矩形 271"/>
                  <p:cNvSpPr/>
                  <p:nvPr/>
                </p:nvSpPr>
                <p:spPr bwMode="ltGray">
                  <a:xfrm>
                    <a:off x="7308051" y="1996229"/>
                    <a:ext cx="7166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3" name="矩形 272"/>
                  <p:cNvSpPr/>
                  <p:nvPr/>
                </p:nvSpPr>
                <p:spPr bwMode="ltGray">
                  <a:xfrm>
                    <a:off x="7461269" y="1996229"/>
                    <a:ext cx="7166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4" name="矩形 273"/>
                  <p:cNvSpPr/>
                  <p:nvPr/>
                </p:nvSpPr>
                <p:spPr bwMode="ltGray">
                  <a:xfrm>
                    <a:off x="7612015" y="1996229"/>
                    <a:ext cx="7413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5" name="矩形 274"/>
                  <p:cNvSpPr/>
                  <p:nvPr/>
                </p:nvSpPr>
                <p:spPr bwMode="ltGray">
                  <a:xfrm>
                    <a:off x="7740520" y="1996229"/>
                    <a:ext cx="71665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2" name="椭圆 255"/>
                <p:cNvSpPr/>
                <p:nvPr/>
              </p:nvSpPr>
              <p:spPr bwMode="ltGray">
                <a:xfrm>
                  <a:off x="6607598" y="4176573"/>
                  <a:ext cx="499192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3" name="椭圆 256"/>
                <p:cNvSpPr/>
                <p:nvPr/>
              </p:nvSpPr>
              <p:spPr bwMode="ltGray">
                <a:xfrm>
                  <a:off x="7037595" y="4156468"/>
                  <a:ext cx="506605" cy="6969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4" name="椭圆 257"/>
                <p:cNvSpPr/>
                <p:nvPr/>
              </p:nvSpPr>
              <p:spPr bwMode="ltGray">
                <a:xfrm>
                  <a:off x="7470062" y="4176573"/>
                  <a:ext cx="504135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PAD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5" name="矩形 258"/>
                <p:cNvSpPr/>
                <p:nvPr/>
              </p:nvSpPr>
              <p:spPr bwMode="ltGray">
                <a:xfrm>
                  <a:off x="6889320" y="1779763"/>
                  <a:ext cx="148275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66" name="矩形 259"/>
                <p:cNvSpPr/>
                <p:nvPr/>
              </p:nvSpPr>
              <p:spPr bwMode="ltGray">
                <a:xfrm>
                  <a:off x="7106790" y="3361255"/>
                  <a:ext cx="153217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67" name="矩形 260"/>
                <p:cNvSpPr/>
                <p:nvPr/>
              </p:nvSpPr>
              <p:spPr bwMode="ltGray">
                <a:xfrm>
                  <a:off x="7326730" y="3361255"/>
                  <a:ext cx="150747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 bwMode="ltGray">
                <a:xfrm>
                  <a:off x="7544200" y="3361255"/>
                  <a:ext cx="148275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 bwMode="ltGray">
                <a:xfrm>
                  <a:off x="6894262" y="3361255"/>
                  <a:ext cx="150745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241" name="TextBox 296"/>
            <p:cNvSpPr txBox="1">
              <a:spLocks noChangeArrowheads="1"/>
            </p:cNvSpPr>
            <p:nvPr/>
          </p:nvSpPr>
          <p:spPr bwMode="auto">
            <a:xfrm>
              <a:off x="2466184" y="5373214"/>
              <a:ext cx="492302" cy="27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计费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4" name="组合 302"/>
          <p:cNvGrpSpPr>
            <a:grpSpLocks/>
          </p:cNvGrpSpPr>
          <p:nvPr/>
        </p:nvGrpSpPr>
        <p:grpSpPr bwMode="auto">
          <a:xfrm>
            <a:off x="3707296" y="2155199"/>
            <a:ext cx="1800226" cy="3708402"/>
            <a:chOff x="1944216" y="1988840"/>
            <a:chExt cx="1799781" cy="3708641"/>
          </a:xfrm>
        </p:grpSpPr>
        <p:grpSp>
          <p:nvGrpSpPr>
            <p:cNvPr id="295" name="组合 299"/>
            <p:cNvGrpSpPr>
              <a:grpSpLocks/>
            </p:cNvGrpSpPr>
            <p:nvPr/>
          </p:nvGrpSpPr>
          <p:grpSpPr bwMode="auto">
            <a:xfrm>
              <a:off x="1944216" y="1988840"/>
              <a:ext cx="1799781" cy="3708641"/>
              <a:chOff x="1944216" y="1988840"/>
              <a:chExt cx="1799781" cy="3708641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1944216" y="1988840"/>
                <a:ext cx="1799781" cy="3708641"/>
              </a:xfrm>
              <a:prstGeom prst="roundRect">
                <a:avLst/>
              </a:prstGeom>
              <a:solidFill>
                <a:srgbClr val="F8F8F8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 sz="1200" dirty="0"/>
              </a:p>
            </p:txBody>
          </p:sp>
          <p:grpSp>
            <p:nvGrpSpPr>
              <p:cNvPr id="298" name="组合 388"/>
              <p:cNvGrpSpPr>
                <a:grpSpLocks/>
              </p:cNvGrpSpPr>
              <p:nvPr/>
            </p:nvGrpSpPr>
            <p:grpSpPr bwMode="auto">
              <a:xfrm>
                <a:off x="2260048" y="2133311"/>
                <a:ext cx="877671" cy="3218077"/>
                <a:chOff x="6607616" y="347932"/>
                <a:chExt cx="1366656" cy="4527803"/>
              </a:xfrm>
            </p:grpSpPr>
            <p:sp>
              <p:nvSpPr>
                <p:cNvPr id="299" name="矩形 298"/>
                <p:cNvSpPr/>
                <p:nvPr/>
              </p:nvSpPr>
              <p:spPr bwMode="ltGray">
                <a:xfrm>
                  <a:off x="6686699" y="890732"/>
                  <a:ext cx="1181303" cy="38420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vSwitch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00" name="组合 339"/>
                <p:cNvGrpSpPr>
                  <a:grpSpLocks/>
                </p:cNvGrpSpPr>
                <p:nvPr/>
              </p:nvGrpSpPr>
              <p:grpSpPr bwMode="auto">
                <a:xfrm>
                  <a:off x="6891823" y="1279404"/>
                  <a:ext cx="790830" cy="500360"/>
                  <a:chOff x="7020688" y="1997856"/>
                  <a:chExt cx="790830" cy="285920"/>
                </a:xfrm>
              </p:grpSpPr>
              <p:sp>
                <p:nvSpPr>
                  <p:cNvPr id="339" name="矩形 338"/>
                  <p:cNvSpPr/>
                  <p:nvPr/>
                </p:nvSpPr>
                <p:spPr bwMode="ltGray">
                  <a:xfrm>
                    <a:off x="7020688" y="1997856"/>
                    <a:ext cx="71668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0" name="矩形 339"/>
                  <p:cNvSpPr/>
                  <p:nvPr/>
                </p:nvSpPr>
                <p:spPr bwMode="ltGray">
                  <a:xfrm>
                    <a:off x="7171439" y="1997856"/>
                    <a:ext cx="74140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1" name="矩形 340"/>
                  <p:cNvSpPr/>
                  <p:nvPr/>
                </p:nvSpPr>
                <p:spPr bwMode="ltGray">
                  <a:xfrm>
                    <a:off x="7309834" y="1997856"/>
                    <a:ext cx="71670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 bwMode="ltGray">
                  <a:xfrm>
                    <a:off x="7460587" y="1997856"/>
                    <a:ext cx="74140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3" name="矩形 342"/>
                  <p:cNvSpPr/>
                  <p:nvPr/>
                </p:nvSpPr>
                <p:spPr bwMode="ltGray">
                  <a:xfrm>
                    <a:off x="7613810" y="1997856"/>
                    <a:ext cx="71668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4" name="矩形 343"/>
                  <p:cNvSpPr/>
                  <p:nvPr/>
                </p:nvSpPr>
                <p:spPr bwMode="ltGray">
                  <a:xfrm>
                    <a:off x="7739848" y="1997856"/>
                    <a:ext cx="71670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01" name="矩形 300"/>
                <p:cNvSpPr/>
                <p:nvPr/>
              </p:nvSpPr>
              <p:spPr bwMode="ltGray">
                <a:xfrm>
                  <a:off x="7106828" y="1779763"/>
                  <a:ext cx="14828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 bwMode="ltGray">
                <a:xfrm>
                  <a:off x="7321836" y="1779763"/>
                  <a:ext cx="14828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03" name="矩形 302"/>
                <p:cNvSpPr/>
                <p:nvPr/>
              </p:nvSpPr>
              <p:spPr bwMode="ltGray">
                <a:xfrm>
                  <a:off x="7539315" y="1779763"/>
                  <a:ext cx="14828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04" name="矩形 126"/>
                <p:cNvSpPr>
                  <a:spLocks noChangeArrowheads="1"/>
                </p:cNvSpPr>
                <p:nvPr/>
              </p:nvSpPr>
              <p:spPr bwMode="ltGray">
                <a:xfrm>
                  <a:off x="6891407" y="2211710"/>
                  <a:ext cx="364252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sp>
              <p:nvSpPr>
                <p:cNvPr id="305" name="矩形 127"/>
                <p:cNvSpPr>
                  <a:spLocks noChangeArrowheads="1"/>
                </p:cNvSpPr>
                <p:nvPr/>
              </p:nvSpPr>
              <p:spPr bwMode="ltGray">
                <a:xfrm>
                  <a:off x="7331839" y="2211710"/>
                  <a:ext cx="347674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grpSp>
              <p:nvGrpSpPr>
                <p:cNvPr id="306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4055" y="354632"/>
                  <a:ext cx="552000" cy="331502"/>
                  <a:chOff x="845853" y="1129210"/>
                  <a:chExt cx="646755" cy="540932"/>
                </a:xfrm>
              </p:grpSpPr>
              <p:sp>
                <p:nvSpPr>
                  <p:cNvPr id="337" name="Rounded Rectangle 14"/>
                  <p:cNvSpPr/>
                  <p:nvPr/>
                </p:nvSpPr>
                <p:spPr>
                  <a:xfrm>
                    <a:off x="975222" y="1129210"/>
                    <a:ext cx="364841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38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853" y="1140148"/>
                    <a:ext cx="646755" cy="52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07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4475" y="354632"/>
                  <a:ext cx="551999" cy="331502"/>
                  <a:chOff x="846668" y="1129210"/>
                  <a:chExt cx="643977" cy="540932"/>
                </a:xfrm>
              </p:grpSpPr>
              <p:sp>
                <p:nvSpPr>
                  <p:cNvPr id="335" name="Rounded Rectangle 17"/>
                  <p:cNvSpPr/>
                  <p:nvPr/>
                </p:nvSpPr>
                <p:spPr>
                  <a:xfrm>
                    <a:off x="979808" y="1129210"/>
                    <a:ext cx="363276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36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68" y="1140148"/>
                    <a:ext cx="643977" cy="52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08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2403" y="347932"/>
                  <a:ext cx="552000" cy="331501"/>
                  <a:chOff x="843960" y="1124106"/>
                  <a:chExt cx="646756" cy="540930"/>
                </a:xfrm>
              </p:grpSpPr>
              <p:sp>
                <p:nvSpPr>
                  <p:cNvPr id="333" name="Rounded Rectangle 51"/>
                  <p:cNvSpPr/>
                  <p:nvPr/>
                </p:nvSpPr>
                <p:spPr>
                  <a:xfrm>
                    <a:off x="976225" y="1124106"/>
                    <a:ext cx="364843" cy="371783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34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3960" y="1135042"/>
                    <a:ext cx="646756" cy="52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09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4057" y="636086"/>
                  <a:ext cx="552000" cy="331502"/>
                  <a:chOff x="845855" y="1128027"/>
                  <a:chExt cx="646755" cy="540931"/>
                </a:xfrm>
              </p:grpSpPr>
              <p:sp>
                <p:nvSpPr>
                  <p:cNvPr id="331" name="Rounded Rectangle 14"/>
                  <p:cNvSpPr/>
                  <p:nvPr/>
                </p:nvSpPr>
                <p:spPr>
                  <a:xfrm>
                    <a:off x="975222" y="1128027"/>
                    <a:ext cx="364841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32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855" y="1138965"/>
                    <a:ext cx="646755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10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4476" y="636086"/>
                  <a:ext cx="551999" cy="331502"/>
                  <a:chOff x="846669" y="1128027"/>
                  <a:chExt cx="643977" cy="540931"/>
                </a:xfrm>
              </p:grpSpPr>
              <p:sp>
                <p:nvSpPr>
                  <p:cNvPr id="329" name="Rounded Rectangle 17"/>
                  <p:cNvSpPr/>
                  <p:nvPr/>
                </p:nvSpPr>
                <p:spPr>
                  <a:xfrm>
                    <a:off x="979809" y="1128027"/>
                    <a:ext cx="363276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30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69" y="1138965"/>
                    <a:ext cx="643977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11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2405" y="629387"/>
                  <a:ext cx="552000" cy="331503"/>
                  <a:chOff x="843962" y="1122920"/>
                  <a:chExt cx="646756" cy="540931"/>
                </a:xfrm>
              </p:grpSpPr>
              <p:sp>
                <p:nvSpPr>
                  <p:cNvPr id="327" name="Rounded Rectangle 51"/>
                  <p:cNvSpPr/>
                  <p:nvPr/>
                </p:nvSpPr>
                <p:spPr>
                  <a:xfrm>
                    <a:off x="976225" y="1122920"/>
                    <a:ext cx="364843" cy="368137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altLang="zh-CN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8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3962" y="1133858"/>
                    <a:ext cx="646756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12" name="组合 373"/>
                <p:cNvGrpSpPr>
                  <a:grpSpLocks/>
                </p:cNvGrpSpPr>
                <p:nvPr/>
              </p:nvGrpSpPr>
              <p:grpSpPr bwMode="auto">
                <a:xfrm>
                  <a:off x="6889350" y="3796836"/>
                  <a:ext cx="798245" cy="502593"/>
                  <a:chOff x="7014003" y="1996229"/>
                  <a:chExt cx="798245" cy="287196"/>
                </a:xfrm>
              </p:grpSpPr>
              <p:sp>
                <p:nvSpPr>
                  <p:cNvPr id="321" name="矩形 320"/>
                  <p:cNvSpPr/>
                  <p:nvPr/>
                </p:nvSpPr>
                <p:spPr bwMode="ltGray">
                  <a:xfrm>
                    <a:off x="7014003" y="1996229"/>
                    <a:ext cx="76612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2" name="矩形 321"/>
                  <p:cNvSpPr/>
                  <p:nvPr/>
                </p:nvSpPr>
                <p:spPr bwMode="ltGray">
                  <a:xfrm>
                    <a:off x="7174641" y="1996229"/>
                    <a:ext cx="71668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3" name="矩形 322"/>
                  <p:cNvSpPr/>
                  <p:nvPr/>
                </p:nvSpPr>
                <p:spPr bwMode="ltGray">
                  <a:xfrm>
                    <a:off x="7308094" y="1996229"/>
                    <a:ext cx="71668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4" name="矩形 323"/>
                  <p:cNvSpPr/>
                  <p:nvPr/>
                </p:nvSpPr>
                <p:spPr bwMode="ltGray">
                  <a:xfrm>
                    <a:off x="7461317" y="1996229"/>
                    <a:ext cx="71668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5" name="矩形 324"/>
                  <p:cNvSpPr/>
                  <p:nvPr/>
                </p:nvSpPr>
                <p:spPr bwMode="ltGray">
                  <a:xfrm>
                    <a:off x="7612068" y="1996229"/>
                    <a:ext cx="74140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6" name="矩形 325"/>
                  <p:cNvSpPr/>
                  <p:nvPr/>
                </p:nvSpPr>
                <p:spPr bwMode="ltGray">
                  <a:xfrm>
                    <a:off x="7740578" y="1996229"/>
                    <a:ext cx="71670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13" name="椭圆 312"/>
                <p:cNvSpPr/>
                <p:nvPr/>
              </p:nvSpPr>
              <p:spPr bwMode="ltGray">
                <a:xfrm>
                  <a:off x="6607616" y="4176573"/>
                  <a:ext cx="499212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 bwMode="ltGray">
                <a:xfrm>
                  <a:off x="7037631" y="4156468"/>
                  <a:ext cx="506627" cy="6969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5" name="椭圆 314"/>
                <p:cNvSpPr/>
                <p:nvPr/>
              </p:nvSpPr>
              <p:spPr bwMode="ltGray">
                <a:xfrm>
                  <a:off x="7470117" y="4176573"/>
                  <a:ext cx="504155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PAD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6" name="矩形 315"/>
                <p:cNvSpPr/>
                <p:nvPr/>
              </p:nvSpPr>
              <p:spPr bwMode="ltGray">
                <a:xfrm>
                  <a:off x="6889350" y="1779763"/>
                  <a:ext cx="14828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17" name="矩形 316"/>
                <p:cNvSpPr/>
                <p:nvPr/>
              </p:nvSpPr>
              <p:spPr bwMode="ltGray">
                <a:xfrm>
                  <a:off x="7106828" y="3361255"/>
                  <a:ext cx="153223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18" name="矩形 317"/>
                <p:cNvSpPr/>
                <p:nvPr/>
              </p:nvSpPr>
              <p:spPr bwMode="ltGray">
                <a:xfrm>
                  <a:off x="7326779" y="3361255"/>
                  <a:ext cx="150751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19" name="矩形 318"/>
                <p:cNvSpPr/>
                <p:nvPr/>
              </p:nvSpPr>
              <p:spPr bwMode="ltGray">
                <a:xfrm>
                  <a:off x="7544257" y="3361255"/>
                  <a:ext cx="148281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20" name="矩形 319"/>
                <p:cNvSpPr/>
                <p:nvPr/>
              </p:nvSpPr>
              <p:spPr bwMode="ltGray">
                <a:xfrm>
                  <a:off x="6894292" y="3361255"/>
                  <a:ext cx="150753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296" name="TextBox 305"/>
            <p:cNvSpPr txBox="1">
              <a:spLocks noChangeArrowheads="1"/>
            </p:cNvSpPr>
            <p:nvPr/>
          </p:nvSpPr>
          <p:spPr bwMode="auto">
            <a:xfrm>
              <a:off x="2330717" y="5373214"/>
              <a:ext cx="800021" cy="27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虚拟桌面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5" name="组合 445"/>
          <p:cNvGrpSpPr>
            <a:grpSpLocks/>
          </p:cNvGrpSpPr>
          <p:nvPr/>
        </p:nvGrpSpPr>
        <p:grpSpPr bwMode="auto">
          <a:xfrm>
            <a:off x="5688499" y="2155199"/>
            <a:ext cx="1798637" cy="3708401"/>
            <a:chOff x="1944216" y="1988840"/>
            <a:chExt cx="1799655" cy="3708641"/>
          </a:xfrm>
        </p:grpSpPr>
        <p:grpSp>
          <p:nvGrpSpPr>
            <p:cNvPr id="346" name="组合 299"/>
            <p:cNvGrpSpPr>
              <a:grpSpLocks/>
            </p:cNvGrpSpPr>
            <p:nvPr/>
          </p:nvGrpSpPr>
          <p:grpSpPr bwMode="auto">
            <a:xfrm>
              <a:off x="1944216" y="1988840"/>
              <a:ext cx="1799655" cy="3708641"/>
              <a:chOff x="1944216" y="1988840"/>
              <a:chExt cx="1799655" cy="3708641"/>
            </a:xfrm>
          </p:grpSpPr>
          <p:sp>
            <p:nvSpPr>
              <p:cNvPr id="348" name="圆角矩形 347"/>
              <p:cNvSpPr/>
              <p:nvPr/>
            </p:nvSpPr>
            <p:spPr>
              <a:xfrm>
                <a:off x="1944216" y="1988840"/>
                <a:ext cx="1799655" cy="3708641"/>
              </a:xfrm>
              <a:prstGeom prst="roundRect">
                <a:avLst/>
              </a:prstGeom>
              <a:solidFill>
                <a:srgbClr val="F8F8F8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 sz="1200" dirty="0"/>
              </a:p>
            </p:txBody>
          </p:sp>
          <p:grpSp>
            <p:nvGrpSpPr>
              <p:cNvPr id="349" name="组合 388"/>
              <p:cNvGrpSpPr>
                <a:grpSpLocks/>
              </p:cNvGrpSpPr>
              <p:nvPr/>
            </p:nvGrpSpPr>
            <p:grpSpPr bwMode="auto">
              <a:xfrm>
                <a:off x="2260311" y="2133312"/>
                <a:ext cx="876797" cy="3218076"/>
                <a:chOff x="6608016" y="347933"/>
                <a:chExt cx="1365292" cy="4527802"/>
              </a:xfrm>
            </p:grpSpPr>
            <p:sp>
              <p:nvSpPr>
                <p:cNvPr id="350" name="矩形 349"/>
                <p:cNvSpPr/>
                <p:nvPr/>
              </p:nvSpPr>
              <p:spPr bwMode="ltGray">
                <a:xfrm>
                  <a:off x="6687163" y="890732"/>
                  <a:ext cx="1179791" cy="38420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vSwitch</a:t>
                  </a:r>
                  <a:endParaRPr lang="zh-CN" altLang="en-US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51" name="组合 339"/>
                <p:cNvGrpSpPr>
                  <a:grpSpLocks/>
                </p:cNvGrpSpPr>
                <p:nvPr/>
              </p:nvGrpSpPr>
              <p:grpSpPr bwMode="auto">
                <a:xfrm>
                  <a:off x="6892452" y="1279404"/>
                  <a:ext cx="791474" cy="500360"/>
                  <a:chOff x="7021317" y="1997856"/>
                  <a:chExt cx="791474" cy="285920"/>
                </a:xfrm>
              </p:grpSpPr>
              <p:sp>
                <p:nvSpPr>
                  <p:cNvPr id="390" name="矩形 389"/>
                  <p:cNvSpPr/>
                  <p:nvPr/>
                </p:nvSpPr>
                <p:spPr bwMode="ltGray">
                  <a:xfrm>
                    <a:off x="7021317" y="1997856"/>
                    <a:ext cx="7172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1" name="矩形 390"/>
                  <p:cNvSpPr/>
                  <p:nvPr/>
                </p:nvSpPr>
                <p:spPr bwMode="ltGray">
                  <a:xfrm>
                    <a:off x="7172191" y="1997856"/>
                    <a:ext cx="74201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2" name="矩形 391"/>
                  <p:cNvSpPr/>
                  <p:nvPr/>
                </p:nvSpPr>
                <p:spPr bwMode="ltGray">
                  <a:xfrm>
                    <a:off x="7310699" y="1997856"/>
                    <a:ext cx="71728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3" name="矩形 392"/>
                  <p:cNvSpPr/>
                  <p:nvPr/>
                </p:nvSpPr>
                <p:spPr bwMode="ltGray">
                  <a:xfrm>
                    <a:off x="7461575" y="1997856"/>
                    <a:ext cx="74201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4" name="矩形 393"/>
                  <p:cNvSpPr/>
                  <p:nvPr/>
                </p:nvSpPr>
                <p:spPr bwMode="ltGray">
                  <a:xfrm>
                    <a:off x="7614923" y="1997856"/>
                    <a:ext cx="71727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5" name="矩形 394"/>
                  <p:cNvSpPr/>
                  <p:nvPr/>
                </p:nvSpPr>
                <p:spPr bwMode="ltGray">
                  <a:xfrm>
                    <a:off x="7741063" y="1997856"/>
                    <a:ext cx="71728" cy="2859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52" name="矩形 351"/>
                <p:cNvSpPr/>
                <p:nvPr/>
              </p:nvSpPr>
              <p:spPr bwMode="ltGray">
                <a:xfrm>
                  <a:off x="7105161" y="1779763"/>
                  <a:ext cx="150874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53" name="矩形 352"/>
                <p:cNvSpPr/>
                <p:nvPr/>
              </p:nvSpPr>
              <p:spPr bwMode="ltGray">
                <a:xfrm>
                  <a:off x="7322816" y="1779763"/>
                  <a:ext cx="14840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54" name="矩形 353"/>
                <p:cNvSpPr/>
                <p:nvPr/>
              </p:nvSpPr>
              <p:spPr bwMode="ltGray">
                <a:xfrm>
                  <a:off x="7540472" y="1779763"/>
                  <a:ext cx="145927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55" name="矩形 126"/>
                <p:cNvSpPr>
                  <a:spLocks noChangeArrowheads="1"/>
                </p:cNvSpPr>
                <p:nvPr/>
              </p:nvSpPr>
              <p:spPr bwMode="ltGray">
                <a:xfrm>
                  <a:off x="6891407" y="2211710"/>
                  <a:ext cx="364252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sp>
              <p:nvSpPr>
                <p:cNvPr id="356" name="矩形 127"/>
                <p:cNvSpPr>
                  <a:spLocks noChangeArrowheads="1"/>
                </p:cNvSpPr>
                <p:nvPr/>
              </p:nvSpPr>
              <p:spPr bwMode="ltGray">
                <a:xfrm>
                  <a:off x="7331839" y="2211710"/>
                  <a:ext cx="347674" cy="1152128"/>
                </a:xfrm>
                <a:prstGeom prst="rect">
                  <a:avLst/>
                </a:prstGeom>
                <a:solidFill>
                  <a:srgbClr val="0071A0"/>
                </a:soli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100" dirty="0"/>
                </a:p>
              </p:txBody>
            </p:sp>
            <p:grpSp>
              <p:nvGrpSpPr>
                <p:cNvPr id="357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4760" y="354632"/>
                  <a:ext cx="552447" cy="331502"/>
                  <a:chOff x="846676" y="1129210"/>
                  <a:chExt cx="647277" cy="540932"/>
                </a:xfrm>
              </p:grpSpPr>
              <p:sp>
                <p:nvSpPr>
                  <p:cNvPr id="388" name="Rounded Rectangle 14"/>
                  <p:cNvSpPr/>
                  <p:nvPr/>
                </p:nvSpPr>
                <p:spPr>
                  <a:xfrm>
                    <a:off x="976154" y="1129210"/>
                    <a:ext cx="365138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89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76" y="1140148"/>
                    <a:ext cx="647277" cy="52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58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3651" y="354632"/>
                  <a:ext cx="552447" cy="331502"/>
                  <a:chOff x="845707" y="1129210"/>
                  <a:chExt cx="644501" cy="540932"/>
                </a:xfrm>
              </p:grpSpPr>
              <p:sp>
                <p:nvSpPr>
                  <p:cNvPr id="386" name="Rounded Rectangle 17"/>
                  <p:cNvSpPr/>
                  <p:nvPr/>
                </p:nvSpPr>
                <p:spPr>
                  <a:xfrm>
                    <a:off x="977512" y="1129210"/>
                    <a:ext cx="363572" cy="36084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87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707" y="1140148"/>
                    <a:ext cx="644501" cy="5299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59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4633" y="347933"/>
                  <a:ext cx="552447" cy="331502"/>
                  <a:chOff x="846576" y="1124106"/>
                  <a:chExt cx="647281" cy="540931"/>
                </a:xfrm>
              </p:grpSpPr>
              <p:sp>
                <p:nvSpPr>
                  <p:cNvPr id="384" name="Rounded Rectangle 51"/>
                  <p:cNvSpPr/>
                  <p:nvPr/>
                </p:nvSpPr>
                <p:spPr>
                  <a:xfrm>
                    <a:off x="977500" y="1124106"/>
                    <a:ext cx="365139" cy="371783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85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576" y="1135042"/>
                    <a:ext cx="647281" cy="529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60" name="Group 13"/>
                <p:cNvGrpSpPr>
                  <a:grpSpLocks noChangeAspect="1"/>
                </p:cNvGrpSpPr>
                <p:nvPr/>
              </p:nvGrpSpPr>
              <p:grpSpPr bwMode="auto">
                <a:xfrm>
                  <a:off x="6984763" y="636086"/>
                  <a:ext cx="552447" cy="331501"/>
                  <a:chOff x="846682" y="1128027"/>
                  <a:chExt cx="647278" cy="540929"/>
                </a:xfrm>
              </p:grpSpPr>
              <p:sp>
                <p:nvSpPr>
                  <p:cNvPr id="382" name="Rounded Rectangle 14"/>
                  <p:cNvSpPr/>
                  <p:nvPr/>
                </p:nvSpPr>
                <p:spPr>
                  <a:xfrm>
                    <a:off x="976154" y="1128027"/>
                    <a:ext cx="365138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83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682" y="1138963"/>
                    <a:ext cx="647278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61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6623652" y="636086"/>
                  <a:ext cx="552448" cy="331501"/>
                  <a:chOff x="845709" y="1128027"/>
                  <a:chExt cx="644502" cy="540929"/>
                </a:xfrm>
              </p:grpSpPr>
              <p:sp>
                <p:nvSpPr>
                  <p:cNvPr id="380" name="Rounded Rectangle 17"/>
                  <p:cNvSpPr/>
                  <p:nvPr/>
                </p:nvSpPr>
                <p:spPr>
                  <a:xfrm>
                    <a:off x="977513" y="1128027"/>
                    <a:ext cx="363572" cy="357203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sz="400" dirty="0"/>
                  </a:p>
                </p:txBody>
              </p:sp>
              <p:sp>
                <p:nvSpPr>
                  <p:cNvPr id="381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709" y="1138963"/>
                    <a:ext cx="644502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solidFill>
                          <a:schemeClr val="bg1"/>
                        </a:solidFill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62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7344633" y="629387"/>
                  <a:ext cx="552447" cy="331503"/>
                  <a:chOff x="846576" y="1122920"/>
                  <a:chExt cx="647281" cy="540931"/>
                </a:xfrm>
              </p:grpSpPr>
              <p:sp>
                <p:nvSpPr>
                  <p:cNvPr id="378" name="Rounded Rectangle 51"/>
                  <p:cNvSpPr/>
                  <p:nvPr/>
                </p:nvSpPr>
                <p:spPr>
                  <a:xfrm>
                    <a:off x="977500" y="1122920"/>
                    <a:ext cx="365139" cy="368137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defTabSz="457135">
                      <a:defRPr/>
                    </a:pPr>
                    <a:endParaRPr lang="en-US" altLang="zh-CN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Text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6576" y="1133858"/>
                    <a:ext cx="647281" cy="5299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457135">
                      <a:defRPr/>
                    </a:pPr>
                    <a:r>
                      <a:rPr lang="en-US" altLang="zh-CN" sz="900" b="1" dirty="0">
                        <a:latin typeface="Calibri" pitchFamily="34" charset="0"/>
                      </a:rPr>
                      <a:t>VM</a:t>
                    </a:r>
                  </a:p>
                </p:txBody>
              </p:sp>
            </p:grpSp>
            <p:grpSp>
              <p:nvGrpSpPr>
                <p:cNvPr id="363" name="组合 373"/>
                <p:cNvGrpSpPr>
                  <a:grpSpLocks/>
                </p:cNvGrpSpPr>
                <p:nvPr/>
              </p:nvGrpSpPr>
              <p:grpSpPr bwMode="auto">
                <a:xfrm>
                  <a:off x="6892453" y="3796836"/>
                  <a:ext cx="791474" cy="502593"/>
                  <a:chOff x="7017106" y="1996229"/>
                  <a:chExt cx="791474" cy="287196"/>
                </a:xfrm>
              </p:grpSpPr>
              <p:sp>
                <p:nvSpPr>
                  <p:cNvPr id="372" name="矩形 371"/>
                  <p:cNvSpPr/>
                  <p:nvPr/>
                </p:nvSpPr>
                <p:spPr bwMode="ltGray">
                  <a:xfrm>
                    <a:off x="7017106" y="1996229"/>
                    <a:ext cx="74201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3" name="矩形 372"/>
                  <p:cNvSpPr/>
                  <p:nvPr/>
                </p:nvSpPr>
                <p:spPr bwMode="ltGray">
                  <a:xfrm>
                    <a:off x="7172927" y="1996229"/>
                    <a:ext cx="71728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4" name="矩形 373"/>
                  <p:cNvSpPr/>
                  <p:nvPr/>
                </p:nvSpPr>
                <p:spPr bwMode="ltGray">
                  <a:xfrm>
                    <a:off x="7308962" y="1996229"/>
                    <a:ext cx="7172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5" name="矩形 374"/>
                  <p:cNvSpPr/>
                  <p:nvPr/>
                </p:nvSpPr>
                <p:spPr bwMode="ltGray">
                  <a:xfrm>
                    <a:off x="7462310" y="1996229"/>
                    <a:ext cx="71727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6" name="矩形 375"/>
                  <p:cNvSpPr/>
                  <p:nvPr/>
                </p:nvSpPr>
                <p:spPr bwMode="ltGray">
                  <a:xfrm>
                    <a:off x="7610712" y="1996229"/>
                    <a:ext cx="74201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7" name="矩形 376"/>
                  <p:cNvSpPr/>
                  <p:nvPr/>
                </p:nvSpPr>
                <p:spPr bwMode="ltGray">
                  <a:xfrm>
                    <a:off x="7736852" y="1996229"/>
                    <a:ext cx="71728" cy="2871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11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64" name="椭圆 363"/>
                <p:cNvSpPr/>
                <p:nvPr/>
              </p:nvSpPr>
              <p:spPr bwMode="ltGray">
                <a:xfrm>
                  <a:off x="6608016" y="4176573"/>
                  <a:ext cx="499618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5" name="椭圆 364"/>
                <p:cNvSpPr/>
                <p:nvPr/>
              </p:nvSpPr>
              <p:spPr bwMode="ltGray">
                <a:xfrm>
                  <a:off x="7038380" y="4156468"/>
                  <a:ext cx="507039" cy="69692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PC</a:t>
                  </a:r>
                </a:p>
              </p:txBody>
            </p:sp>
            <p:sp>
              <p:nvSpPr>
                <p:cNvPr id="366" name="椭圆 365"/>
                <p:cNvSpPr/>
                <p:nvPr/>
              </p:nvSpPr>
              <p:spPr bwMode="ltGray">
                <a:xfrm>
                  <a:off x="7471218" y="4176573"/>
                  <a:ext cx="502090" cy="6991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6666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微软雅黑" pitchFamily="34" charset="-122"/>
                      <a:ea typeface="微软雅黑" pitchFamily="34" charset="-122"/>
                    </a:rPr>
                    <a:t>PAD</a:t>
                  </a:r>
                  <a:endParaRPr lang="zh-CN" altLang="en-US" sz="10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7" name="矩形 366"/>
                <p:cNvSpPr/>
                <p:nvPr/>
              </p:nvSpPr>
              <p:spPr bwMode="ltGray">
                <a:xfrm>
                  <a:off x="6889978" y="1779763"/>
                  <a:ext cx="148401" cy="43334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68" name="矩形 367"/>
                <p:cNvSpPr/>
                <p:nvPr/>
              </p:nvSpPr>
              <p:spPr bwMode="ltGray">
                <a:xfrm>
                  <a:off x="7107634" y="3361255"/>
                  <a:ext cx="153348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69" name="矩形 368"/>
                <p:cNvSpPr/>
                <p:nvPr/>
              </p:nvSpPr>
              <p:spPr bwMode="ltGray">
                <a:xfrm>
                  <a:off x="7327763" y="3361255"/>
                  <a:ext cx="148401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70" name="矩形 369"/>
                <p:cNvSpPr/>
                <p:nvPr/>
              </p:nvSpPr>
              <p:spPr bwMode="ltGray">
                <a:xfrm>
                  <a:off x="7545418" y="3361255"/>
                  <a:ext cx="145927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371" name="矩形 370"/>
                <p:cNvSpPr/>
                <p:nvPr/>
              </p:nvSpPr>
              <p:spPr bwMode="ltGray">
                <a:xfrm>
                  <a:off x="6894925" y="3361255"/>
                  <a:ext cx="150875" cy="43558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50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1100" dirty="0">
                    <a:latin typeface="Arial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347" name="TextBox 447"/>
            <p:cNvSpPr txBox="1">
              <a:spLocks noChangeArrowheads="1"/>
            </p:cNvSpPr>
            <p:nvPr/>
          </p:nvSpPr>
          <p:spPr bwMode="auto">
            <a:xfrm>
              <a:off x="2324908" y="5373215"/>
              <a:ext cx="800672" cy="27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移动支付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7" name="Text Box 3"/>
          <p:cNvSpPr txBox="1">
            <a:spLocks noChangeArrowheads="1"/>
          </p:cNvSpPr>
          <p:nvPr/>
        </p:nvSpPr>
        <p:spPr bwMode="auto">
          <a:xfrm>
            <a:off x="561975" y="192000"/>
            <a:ext cx="5877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虚拟服务 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– 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动态资源分配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 bwMode="auto">
          <a:xfrm>
            <a:off x="3822096" y="2249387"/>
            <a:ext cx="4499422" cy="2428892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TextBox 24"/>
          <p:cNvSpPr txBox="1">
            <a:spLocks noChangeArrowheads="1"/>
          </p:cNvSpPr>
          <p:nvPr/>
        </p:nvSpPr>
        <p:spPr bwMode="auto">
          <a:xfrm>
            <a:off x="4089920" y="2294368"/>
            <a:ext cx="4017341" cy="180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Application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Network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虚拟化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Virtualization </a:t>
            </a: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化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Automation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面向应用（软件定义网络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0"/>
          <p:cNvGrpSpPr/>
          <p:nvPr/>
        </p:nvGrpSpPr>
        <p:grpSpPr>
          <a:xfrm>
            <a:off x="755576" y="1857366"/>
            <a:ext cx="2520280" cy="3024335"/>
            <a:chOff x="2987824" y="2368861"/>
            <a:chExt cx="2772308" cy="2716323"/>
          </a:xfrm>
        </p:grpSpPr>
        <p:grpSp>
          <p:nvGrpSpPr>
            <p:cNvPr id="5" name="组合 698"/>
            <p:cNvGrpSpPr>
              <a:grpSpLocks/>
            </p:cNvGrpSpPr>
            <p:nvPr/>
          </p:nvGrpSpPr>
          <p:grpSpPr bwMode="auto">
            <a:xfrm>
              <a:off x="2987823" y="2368861"/>
              <a:ext cx="2772307" cy="2716323"/>
              <a:chOff x="2427291" y="2287578"/>
              <a:chExt cx="3716345" cy="3641752"/>
            </a:xfrm>
          </p:grpSpPr>
          <p:cxnSp>
            <p:nvCxnSpPr>
              <p:cNvPr id="10" name="AutoShape 110"/>
              <p:cNvCxnSpPr>
                <a:cxnSpLocks noChangeShapeType="1"/>
                <a:stCxn id="16" idx="1"/>
                <a:endCxn id="17" idx="5"/>
              </p:cNvCxnSpPr>
              <p:nvPr/>
            </p:nvCxnSpPr>
            <p:spPr bwMode="auto">
              <a:xfrm rot="16200000" flipV="1">
                <a:off x="2292463" y="3794793"/>
                <a:ext cx="2484210" cy="14217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1" name="AutoShape 111"/>
              <p:cNvCxnSpPr>
                <a:cxnSpLocks noChangeShapeType="1"/>
                <a:stCxn id="16" idx="7"/>
                <a:endCxn id="18" idx="3"/>
              </p:cNvCxnSpPr>
              <p:nvPr/>
            </p:nvCxnSpPr>
            <p:spPr bwMode="auto">
              <a:xfrm rot="5400000" flipH="1" flipV="1">
                <a:off x="3851087" y="3810368"/>
                <a:ext cx="2464190" cy="1410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2" name="AutoShape 112"/>
              <p:cNvCxnSpPr>
                <a:cxnSpLocks noChangeShapeType="1"/>
                <a:stCxn id="17" idx="6"/>
                <a:endCxn id="18" idx="2"/>
              </p:cNvCxnSpPr>
              <p:nvPr/>
            </p:nvCxnSpPr>
            <p:spPr bwMode="auto">
              <a:xfrm>
                <a:off x="2851145" y="3188334"/>
                <a:ext cx="2909896" cy="2002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3" name="AutoShape 752"/>
              <p:cNvCxnSpPr>
                <a:cxnSpLocks noChangeShapeType="1"/>
                <a:stCxn id="19" idx="3"/>
                <a:endCxn id="20" idx="7"/>
              </p:cNvCxnSpPr>
              <p:nvPr/>
            </p:nvCxnSpPr>
            <p:spPr bwMode="auto">
              <a:xfrm rot="5400000">
                <a:off x="2322313" y="2949930"/>
                <a:ext cx="2341977" cy="138042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4" name="AutoShape 753"/>
              <p:cNvCxnSpPr>
                <a:cxnSpLocks noChangeShapeType="1"/>
                <a:stCxn id="19" idx="5"/>
                <a:endCxn id="21" idx="1"/>
              </p:cNvCxnSpPr>
              <p:nvPr/>
            </p:nvCxnSpPr>
            <p:spPr bwMode="auto">
              <a:xfrm rot="16200000" flipH="1">
                <a:off x="3914574" y="2870555"/>
                <a:ext cx="2346740" cy="154393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5" name="AutoShape 754"/>
              <p:cNvCxnSpPr>
                <a:cxnSpLocks noChangeShapeType="1"/>
                <a:stCxn id="20" idx="6"/>
                <a:endCxn id="21" idx="2"/>
              </p:cNvCxnSpPr>
              <p:nvPr/>
            </p:nvCxnSpPr>
            <p:spPr bwMode="auto">
              <a:xfrm>
                <a:off x="2830524" y="4886341"/>
                <a:ext cx="3001954" cy="476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217991" y="5716602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2663812" y="308197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76"/>
              <p:cNvSpPr>
                <a:spLocks noChangeArrowheads="1"/>
              </p:cNvSpPr>
              <p:nvPr/>
            </p:nvSpPr>
            <p:spPr bwMode="auto">
              <a:xfrm>
                <a:off x="5761041" y="310199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651"/>
              <p:cNvSpPr>
                <a:spLocks noChangeArrowheads="1"/>
              </p:cNvSpPr>
              <p:nvPr/>
            </p:nvSpPr>
            <p:spPr bwMode="auto">
              <a:xfrm>
                <a:off x="4156078" y="2287578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685"/>
              <p:cNvSpPr>
                <a:spLocks noChangeArrowheads="1"/>
              </p:cNvSpPr>
              <p:nvPr/>
            </p:nvSpPr>
            <p:spPr bwMode="auto">
              <a:xfrm>
                <a:off x="2643191" y="47799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719"/>
              <p:cNvSpPr>
                <a:spLocks noChangeArrowheads="1"/>
              </p:cNvSpPr>
              <p:nvPr/>
            </p:nvSpPr>
            <p:spPr bwMode="auto">
              <a:xfrm>
                <a:off x="5832478" y="47847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757"/>
              <p:cNvSpPr>
                <a:spLocks noChangeArrowheads="1"/>
              </p:cNvSpPr>
              <p:nvPr/>
            </p:nvSpPr>
            <p:spPr bwMode="auto">
              <a:xfrm>
                <a:off x="5235578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791"/>
              <p:cNvSpPr>
                <a:spLocks noChangeArrowheads="1"/>
              </p:cNvSpPr>
              <p:nvPr/>
            </p:nvSpPr>
            <p:spPr bwMode="auto">
              <a:xfrm>
                <a:off x="3219453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825"/>
              <p:cNvSpPr>
                <a:spLocks noChangeArrowheads="1"/>
              </p:cNvSpPr>
              <p:nvPr/>
            </p:nvSpPr>
            <p:spPr bwMode="auto">
              <a:xfrm>
                <a:off x="2427291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859"/>
              <p:cNvSpPr>
                <a:spLocks noChangeArrowheads="1"/>
              </p:cNvSpPr>
              <p:nvPr/>
            </p:nvSpPr>
            <p:spPr bwMode="auto">
              <a:xfrm>
                <a:off x="5956303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893"/>
              <p:cNvSpPr>
                <a:spLocks noChangeArrowheads="1"/>
              </p:cNvSpPr>
              <p:nvPr/>
            </p:nvSpPr>
            <p:spPr bwMode="auto">
              <a:xfrm>
                <a:off x="5091116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927"/>
              <p:cNvSpPr>
                <a:spLocks noChangeArrowheads="1"/>
              </p:cNvSpPr>
              <p:nvPr/>
            </p:nvSpPr>
            <p:spPr bwMode="auto">
              <a:xfrm>
                <a:off x="3311528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8" name="AutoShape 961"/>
              <p:cNvCxnSpPr>
                <a:cxnSpLocks noChangeShapeType="1"/>
                <a:stCxn id="27" idx="5"/>
                <a:endCxn id="26" idx="3"/>
              </p:cNvCxnSpPr>
              <p:nvPr/>
            </p:nvCxnSpPr>
            <p:spPr bwMode="auto">
              <a:xfrm rot="16200000" flipH="1">
                <a:off x="4294988" y="1839290"/>
                <a:ext cx="1588" cy="164712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29" name="AutoShape 962"/>
              <p:cNvCxnSpPr>
                <a:cxnSpLocks noChangeShapeType="1"/>
                <a:stCxn id="27" idx="5"/>
                <a:endCxn id="18" idx="2"/>
              </p:cNvCxnSpPr>
              <p:nvPr/>
            </p:nvCxnSpPr>
            <p:spPr bwMode="auto">
              <a:xfrm rot="16200000" flipH="1">
                <a:off x="4343483" y="1790796"/>
                <a:ext cx="545502" cy="22896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0" name="AutoShape 963"/>
              <p:cNvCxnSpPr>
                <a:cxnSpLocks noChangeShapeType="1"/>
                <a:stCxn id="27" idx="5"/>
                <a:endCxn id="25" idx="1"/>
              </p:cNvCxnSpPr>
              <p:nvPr/>
            </p:nvCxnSpPr>
            <p:spPr bwMode="auto">
              <a:xfrm rot="16200000" flipH="1">
                <a:off x="4082862" y="2051417"/>
                <a:ext cx="1289441" cy="251231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1" name="AutoShape 964"/>
              <p:cNvCxnSpPr>
                <a:cxnSpLocks noChangeShapeType="1"/>
                <a:stCxn id="27" idx="5"/>
                <a:endCxn id="21" idx="2"/>
              </p:cNvCxnSpPr>
              <p:nvPr/>
            </p:nvCxnSpPr>
            <p:spPr bwMode="auto">
              <a:xfrm rot="16200000" flipH="1">
                <a:off x="3537826" y="2596452"/>
                <a:ext cx="2228252" cy="236105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2" name="AutoShape 965"/>
              <p:cNvCxnSpPr>
                <a:cxnSpLocks noChangeShapeType="1"/>
                <a:stCxn id="27" idx="5"/>
                <a:endCxn id="22" idx="1"/>
              </p:cNvCxnSpPr>
              <p:nvPr/>
            </p:nvCxnSpPr>
            <p:spPr bwMode="auto">
              <a:xfrm rot="16200000" flipH="1">
                <a:off x="2966849" y="3167429"/>
                <a:ext cx="2800741" cy="1791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3" name="AutoShape 966"/>
              <p:cNvCxnSpPr>
                <a:cxnSpLocks noChangeShapeType="1"/>
                <a:stCxn id="27" idx="5"/>
                <a:endCxn id="16" idx="0"/>
              </p:cNvCxnSpPr>
              <p:nvPr/>
            </p:nvCxnSpPr>
            <p:spPr bwMode="auto">
              <a:xfrm rot="16200000" flipH="1">
                <a:off x="2364667" y="3769611"/>
                <a:ext cx="3053750" cy="84023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4" name="AutoShape 967"/>
              <p:cNvCxnSpPr>
                <a:cxnSpLocks noChangeShapeType="1"/>
                <a:stCxn id="27" idx="5"/>
                <a:endCxn id="23" idx="0"/>
              </p:cNvCxnSpPr>
              <p:nvPr/>
            </p:nvCxnSpPr>
            <p:spPr bwMode="auto">
              <a:xfrm rot="5400000">
                <a:off x="2007480" y="3968493"/>
                <a:ext cx="2769588" cy="15830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5" name="AutoShape 968"/>
              <p:cNvCxnSpPr>
                <a:cxnSpLocks noChangeShapeType="1"/>
                <a:stCxn id="27" idx="5"/>
                <a:endCxn id="20" idx="7"/>
              </p:cNvCxnSpPr>
              <p:nvPr/>
            </p:nvCxnSpPr>
            <p:spPr bwMode="auto">
              <a:xfrm rot="5400000">
                <a:off x="2063120" y="3402823"/>
                <a:ext cx="2148278" cy="6683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6" name="AutoShape 969"/>
              <p:cNvCxnSpPr>
                <a:cxnSpLocks noChangeShapeType="1"/>
                <a:stCxn id="27" idx="5"/>
                <a:endCxn id="24" idx="7"/>
              </p:cNvCxnSpPr>
              <p:nvPr/>
            </p:nvCxnSpPr>
            <p:spPr bwMode="auto">
              <a:xfrm rot="5400000">
                <a:off x="2384589" y="2865454"/>
                <a:ext cx="1289441" cy="8842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7" name="AutoShape 970"/>
              <p:cNvCxnSpPr>
                <a:cxnSpLocks noChangeShapeType="1"/>
                <a:stCxn id="26" idx="3"/>
                <a:endCxn id="25" idx="1"/>
              </p:cNvCxnSpPr>
              <p:nvPr/>
            </p:nvCxnSpPr>
            <p:spPr bwMode="auto">
              <a:xfrm rot="16200000" flipH="1">
                <a:off x="4906423" y="2874978"/>
                <a:ext cx="1289441" cy="86518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8" name="AutoShape 971"/>
              <p:cNvCxnSpPr>
                <a:cxnSpLocks noChangeShapeType="1"/>
                <a:stCxn id="26" idx="3"/>
                <a:endCxn id="21" idx="1"/>
              </p:cNvCxnSpPr>
              <p:nvPr/>
            </p:nvCxnSpPr>
            <p:spPr bwMode="auto">
              <a:xfrm rot="16200000" flipH="1">
                <a:off x="4412711" y="3368691"/>
                <a:ext cx="2153041" cy="74136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9" name="AutoShape 972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rot="16200000" flipH="1">
                <a:off x="3839103" y="3942298"/>
                <a:ext cx="2769588" cy="21069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0" name="AutoShape 973"/>
              <p:cNvCxnSpPr>
                <a:cxnSpLocks noChangeShapeType="1"/>
                <a:stCxn id="26" idx="3"/>
                <a:endCxn id="16" idx="0"/>
              </p:cNvCxnSpPr>
              <p:nvPr/>
            </p:nvCxnSpPr>
            <p:spPr bwMode="auto">
              <a:xfrm rot="5400000">
                <a:off x="3188229" y="3786281"/>
                <a:ext cx="3053750" cy="80689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1" name="AutoShape 974"/>
              <p:cNvCxnSpPr>
                <a:cxnSpLocks noChangeShapeType="1"/>
                <a:stCxn id="26" idx="3"/>
                <a:endCxn id="23" idx="7"/>
              </p:cNvCxnSpPr>
              <p:nvPr/>
            </p:nvCxnSpPr>
            <p:spPr bwMode="auto">
              <a:xfrm rot="5400000">
                <a:off x="2848581" y="3193623"/>
                <a:ext cx="2800741" cy="173919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2" name="AutoShape 975"/>
              <p:cNvCxnSpPr>
                <a:cxnSpLocks noChangeShapeType="1"/>
                <a:stCxn id="26" idx="3"/>
                <a:endCxn id="20" idx="6"/>
              </p:cNvCxnSpPr>
              <p:nvPr/>
            </p:nvCxnSpPr>
            <p:spPr bwMode="auto">
              <a:xfrm rot="5400000">
                <a:off x="2862793" y="2630583"/>
                <a:ext cx="2223489" cy="228802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3" name="AutoShape 976"/>
              <p:cNvCxnSpPr>
                <a:cxnSpLocks noChangeShapeType="1"/>
                <a:endCxn id="24" idx="7"/>
              </p:cNvCxnSpPr>
              <p:nvPr/>
            </p:nvCxnSpPr>
            <p:spPr bwMode="auto">
              <a:xfrm rot="10800000" flipV="1">
                <a:off x="2587191" y="2984513"/>
                <a:ext cx="2576953" cy="96778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4" name="AutoShape 977"/>
              <p:cNvCxnSpPr>
                <a:cxnSpLocks noChangeShapeType="1"/>
                <a:stCxn id="26" idx="3"/>
                <a:endCxn id="17" idx="6"/>
              </p:cNvCxnSpPr>
              <p:nvPr/>
            </p:nvCxnSpPr>
            <p:spPr bwMode="auto">
              <a:xfrm rot="5400000">
                <a:off x="3722107" y="1791891"/>
                <a:ext cx="525482" cy="226740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5" name="AutoShape 978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2614624" y="4027504"/>
                <a:ext cx="3341679" cy="158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6" name="AutoShape 979"/>
              <p:cNvCxnSpPr>
                <a:cxnSpLocks noChangeShapeType="1"/>
                <a:stCxn id="24" idx="6"/>
                <a:endCxn id="23" idx="0"/>
              </p:cNvCxnSpPr>
              <p:nvPr/>
            </p:nvCxnSpPr>
            <p:spPr bwMode="auto">
              <a:xfrm>
                <a:off x="2614624" y="4027504"/>
                <a:ext cx="698496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7" name="AutoShape 980"/>
              <p:cNvCxnSpPr>
                <a:cxnSpLocks noChangeShapeType="1"/>
                <a:stCxn id="25" idx="2"/>
                <a:endCxn id="22" idx="0"/>
              </p:cNvCxnSpPr>
              <p:nvPr/>
            </p:nvCxnSpPr>
            <p:spPr bwMode="auto">
              <a:xfrm rot="10800000" flipV="1">
                <a:off x="5329245" y="4027504"/>
                <a:ext cx="627058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8" name="AutoShape 981"/>
              <p:cNvCxnSpPr>
                <a:cxnSpLocks noChangeShapeType="1"/>
                <a:stCxn id="23" idx="7"/>
                <a:endCxn id="22" idx="1"/>
              </p:cNvCxnSpPr>
              <p:nvPr/>
            </p:nvCxnSpPr>
            <p:spPr bwMode="auto">
              <a:xfrm rot="5400000" flipH="1" flipV="1">
                <a:off x="4321182" y="4521763"/>
                <a:ext cx="1588" cy="188366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组合 84"/>
            <p:cNvGrpSpPr>
              <a:grpSpLocks/>
            </p:cNvGrpSpPr>
            <p:nvPr/>
          </p:nvGrpSpPr>
          <p:grpSpPr bwMode="auto">
            <a:xfrm>
              <a:off x="3095836" y="2420888"/>
              <a:ext cx="2582434" cy="2625456"/>
              <a:chOff x="2641599" y="2370621"/>
              <a:chExt cx="3714750" cy="3429000"/>
            </a:xfrm>
          </p:grpSpPr>
          <p:sp>
            <p:nvSpPr>
              <p:cNvPr id="8" name="椭圆 701"/>
              <p:cNvSpPr>
                <a:spLocks noChangeArrowheads="1"/>
              </p:cNvSpPr>
              <p:nvPr/>
            </p:nvSpPr>
            <p:spPr bwMode="auto">
              <a:xfrm>
                <a:off x="2641599" y="2370621"/>
                <a:ext cx="3714750" cy="3429000"/>
              </a:xfrm>
              <a:prstGeom prst="ellipse">
                <a:avLst/>
              </a:prstGeom>
              <a:solidFill>
                <a:srgbClr val="0071A0">
                  <a:alpha val="74902"/>
                </a:srgbClr>
              </a:solidFill>
              <a:ln w="28575" algn="ctr">
                <a:noFill/>
                <a:prstDash val="dash"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矩形 702"/>
              <p:cNvSpPr>
                <a:spLocks noChangeArrowheads="1"/>
              </p:cNvSpPr>
              <p:nvPr/>
            </p:nvSpPr>
            <p:spPr bwMode="auto">
              <a:xfrm>
                <a:off x="3366670" y="3593225"/>
                <a:ext cx="2267887" cy="758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3600" b="1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VAN</a:t>
                </a:r>
                <a:endParaRPr lang="zh-CN" altLang="en-US" sz="3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6077" y="1920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VAN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虚拟应用网络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5"/>
          <p:cNvGrpSpPr/>
          <p:nvPr/>
        </p:nvGrpSpPr>
        <p:grpSpPr>
          <a:xfrm>
            <a:off x="715352" y="1643052"/>
            <a:ext cx="7623796" cy="4559969"/>
            <a:chOff x="1007697" y="1028733"/>
            <a:chExt cx="9987711" cy="5388600"/>
          </a:xfrm>
        </p:grpSpPr>
        <p:grpSp>
          <p:nvGrpSpPr>
            <p:cNvPr id="3" name="组合 361"/>
            <p:cNvGrpSpPr/>
            <p:nvPr/>
          </p:nvGrpSpPr>
          <p:grpSpPr>
            <a:xfrm>
              <a:off x="1007697" y="3008954"/>
              <a:ext cx="9987710" cy="1682068"/>
              <a:chOff x="755576" y="2708920"/>
              <a:chExt cx="7488832" cy="1682068"/>
            </a:xfrm>
          </p:grpSpPr>
          <p:sp>
            <p:nvSpPr>
              <p:cNvPr id="691" name="圆角矩形 690"/>
              <p:cNvSpPr/>
              <p:nvPr/>
            </p:nvSpPr>
            <p:spPr>
              <a:xfrm>
                <a:off x="755576" y="2708920"/>
                <a:ext cx="7488832" cy="1180268"/>
              </a:xfrm>
              <a:prstGeom prst="roundRect">
                <a:avLst>
                  <a:gd name="adj" fmla="val 886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92" name="圆角矩形 691"/>
              <p:cNvSpPr/>
              <p:nvPr/>
            </p:nvSpPr>
            <p:spPr>
              <a:xfrm>
                <a:off x="7545715" y="2708920"/>
                <a:ext cx="698693" cy="1188132"/>
              </a:xfrm>
              <a:prstGeom prst="roundRect">
                <a:avLst/>
              </a:prstGeom>
              <a:solidFill>
                <a:srgbClr val="0071A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grpSp>
            <p:nvGrpSpPr>
              <p:cNvPr id="4" name="组合 366"/>
              <p:cNvGrpSpPr>
                <a:grpSpLocks/>
              </p:cNvGrpSpPr>
              <p:nvPr/>
            </p:nvGrpSpPr>
            <p:grpSpPr bwMode="auto">
              <a:xfrm>
                <a:off x="889000" y="2754313"/>
                <a:ext cx="7262117" cy="1636675"/>
                <a:chOff x="888882" y="2754983"/>
                <a:chExt cx="7262961" cy="1636675"/>
              </a:xfrm>
            </p:grpSpPr>
            <p:sp>
              <p:nvSpPr>
                <p:cNvPr id="694" name="AutoShape 3"/>
                <p:cNvSpPr>
                  <a:spLocks noChangeArrowheads="1"/>
                </p:cNvSpPr>
                <p:nvPr/>
              </p:nvSpPr>
              <p:spPr bwMode="auto">
                <a:xfrm>
                  <a:off x="923239" y="3320133"/>
                  <a:ext cx="248309" cy="468313"/>
                </a:xfrm>
                <a:prstGeom prst="can">
                  <a:avLst>
                    <a:gd name="adj" fmla="val 46382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695" name="Rectangle 27"/>
                <p:cNvSpPr>
                  <a:spLocks noChangeArrowheads="1"/>
                </p:cNvSpPr>
                <p:nvPr/>
              </p:nvSpPr>
              <p:spPr bwMode="auto">
                <a:xfrm>
                  <a:off x="888882" y="2888333"/>
                  <a:ext cx="282667" cy="144463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8000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696" name="AutoShape 28"/>
                <p:cNvSpPr>
                  <a:spLocks noChangeArrowheads="1"/>
                </p:cNvSpPr>
                <p:nvPr/>
              </p:nvSpPr>
              <p:spPr bwMode="auto">
                <a:xfrm>
                  <a:off x="923239" y="3140745"/>
                  <a:ext cx="248309" cy="252413"/>
                </a:xfrm>
                <a:prstGeom prst="can">
                  <a:avLst>
                    <a:gd name="adj" fmla="val 24999"/>
                  </a:avLst>
                </a:prstGeom>
                <a:solidFill>
                  <a:schemeClr val="accent1">
                    <a:alpha val="72940"/>
                  </a:scheme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697" name="AutoShape 29"/>
                <p:cNvSpPr>
                  <a:spLocks noChangeArrowheads="1"/>
                </p:cNvSpPr>
                <p:nvPr/>
              </p:nvSpPr>
              <p:spPr bwMode="auto">
                <a:xfrm>
                  <a:off x="1490134" y="3464595"/>
                  <a:ext cx="248309" cy="323850"/>
                </a:xfrm>
                <a:prstGeom prst="can">
                  <a:avLst>
                    <a:gd name="adj" fmla="val 32074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698" name="Rectangle 30"/>
                <p:cNvSpPr>
                  <a:spLocks noChangeArrowheads="1"/>
                </p:cNvSpPr>
                <p:nvPr/>
              </p:nvSpPr>
              <p:spPr bwMode="auto">
                <a:xfrm>
                  <a:off x="1455777" y="2888333"/>
                  <a:ext cx="282667" cy="144463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8000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699" name="AutoShape 31"/>
                <p:cNvSpPr>
                  <a:spLocks noChangeArrowheads="1"/>
                </p:cNvSpPr>
                <p:nvPr/>
              </p:nvSpPr>
              <p:spPr bwMode="auto">
                <a:xfrm>
                  <a:off x="1490134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chemeClr val="accent1">
                    <a:alpha val="72940"/>
                  </a:scheme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0" name="AutoShape 32"/>
                <p:cNvSpPr>
                  <a:spLocks noChangeArrowheads="1"/>
                </p:cNvSpPr>
                <p:nvPr/>
              </p:nvSpPr>
              <p:spPr bwMode="auto">
                <a:xfrm>
                  <a:off x="2127306" y="3283620"/>
                  <a:ext cx="248309" cy="504825"/>
                </a:xfrm>
                <a:prstGeom prst="can">
                  <a:avLst>
                    <a:gd name="adj" fmla="val 30816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1" name="Rectangle 33"/>
                <p:cNvSpPr>
                  <a:spLocks noChangeArrowheads="1"/>
                </p:cNvSpPr>
                <p:nvPr/>
              </p:nvSpPr>
              <p:spPr bwMode="auto">
                <a:xfrm>
                  <a:off x="2092948" y="2888333"/>
                  <a:ext cx="282667" cy="144463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008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2" name="AutoShape 34"/>
                <p:cNvSpPr>
                  <a:spLocks noChangeArrowheads="1"/>
                </p:cNvSpPr>
                <p:nvPr/>
              </p:nvSpPr>
              <p:spPr bwMode="auto">
                <a:xfrm>
                  <a:off x="2127306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9900">
                    <a:alpha val="29019"/>
                  </a:srgb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3" name="AutoShape 35"/>
                <p:cNvSpPr>
                  <a:spLocks noChangeArrowheads="1"/>
                </p:cNvSpPr>
                <p:nvPr/>
              </p:nvSpPr>
              <p:spPr bwMode="auto">
                <a:xfrm>
                  <a:off x="2800396" y="3393158"/>
                  <a:ext cx="248309" cy="395288"/>
                </a:xfrm>
                <a:prstGeom prst="can">
                  <a:avLst>
                    <a:gd name="adj" fmla="val 24129"/>
                  </a:avLst>
                </a:prstGeom>
                <a:solidFill>
                  <a:srgbClr val="008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4" name="Rectangle 36"/>
                <p:cNvSpPr>
                  <a:spLocks noChangeArrowheads="1"/>
                </p:cNvSpPr>
                <p:nvPr/>
              </p:nvSpPr>
              <p:spPr bwMode="auto">
                <a:xfrm>
                  <a:off x="2766039" y="2888333"/>
                  <a:ext cx="282667" cy="144463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808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5" name="AutoShape 37"/>
                <p:cNvSpPr>
                  <a:spLocks noChangeArrowheads="1"/>
                </p:cNvSpPr>
                <p:nvPr/>
              </p:nvSpPr>
              <p:spPr bwMode="auto">
                <a:xfrm>
                  <a:off x="2800396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FF99">
                    <a:alpha val="29019"/>
                  </a:srgbClr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6" name="AutoShape 38"/>
                <p:cNvSpPr>
                  <a:spLocks noChangeArrowheads="1"/>
                </p:cNvSpPr>
                <p:nvPr/>
              </p:nvSpPr>
              <p:spPr bwMode="auto">
                <a:xfrm>
                  <a:off x="3401648" y="3464595"/>
                  <a:ext cx="249871" cy="323850"/>
                </a:xfrm>
                <a:prstGeom prst="can">
                  <a:avLst>
                    <a:gd name="adj" fmla="val 19645"/>
                  </a:avLst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7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7291" y="2888333"/>
                  <a:ext cx="282667" cy="144463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3366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8" name="AutoShape 40"/>
                <p:cNvSpPr>
                  <a:spLocks noChangeArrowheads="1"/>
                </p:cNvSpPr>
                <p:nvPr/>
              </p:nvSpPr>
              <p:spPr bwMode="auto">
                <a:xfrm>
                  <a:off x="3401648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9900">
                    <a:alpha val="29019"/>
                  </a:srgb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09" name="AutoShape 41"/>
                <p:cNvSpPr>
                  <a:spLocks noChangeArrowheads="1"/>
                </p:cNvSpPr>
                <p:nvPr/>
              </p:nvSpPr>
              <p:spPr bwMode="auto">
                <a:xfrm>
                  <a:off x="4535438" y="3320133"/>
                  <a:ext cx="248309" cy="468313"/>
                </a:xfrm>
                <a:prstGeom prst="can">
                  <a:avLst>
                    <a:gd name="adj" fmla="val 46382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0" name="Rectangle 42"/>
                <p:cNvSpPr>
                  <a:spLocks noChangeArrowheads="1"/>
                </p:cNvSpPr>
                <p:nvPr/>
              </p:nvSpPr>
              <p:spPr bwMode="auto">
                <a:xfrm>
                  <a:off x="4501081" y="2888333"/>
                  <a:ext cx="282667" cy="144463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8000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1" name="AutoShape 43"/>
                <p:cNvSpPr>
                  <a:spLocks noChangeArrowheads="1"/>
                </p:cNvSpPr>
                <p:nvPr/>
              </p:nvSpPr>
              <p:spPr bwMode="auto">
                <a:xfrm>
                  <a:off x="4535438" y="3140745"/>
                  <a:ext cx="248309" cy="252413"/>
                </a:xfrm>
                <a:prstGeom prst="can">
                  <a:avLst>
                    <a:gd name="adj" fmla="val 24999"/>
                  </a:avLst>
                </a:prstGeom>
                <a:solidFill>
                  <a:schemeClr val="accent1">
                    <a:alpha val="72940"/>
                  </a:scheme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2333" y="3464595"/>
                  <a:ext cx="248309" cy="323850"/>
                </a:xfrm>
                <a:prstGeom prst="can">
                  <a:avLst>
                    <a:gd name="adj" fmla="val 32074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3" name="Rectangle 45"/>
                <p:cNvSpPr>
                  <a:spLocks noChangeArrowheads="1"/>
                </p:cNvSpPr>
                <p:nvPr/>
              </p:nvSpPr>
              <p:spPr bwMode="auto">
                <a:xfrm>
                  <a:off x="5067976" y="2888333"/>
                  <a:ext cx="282667" cy="144463"/>
                </a:xfrm>
                <a:prstGeom prst="rect">
                  <a:avLst/>
                </a:prstGeom>
                <a:solidFill>
                  <a:srgbClr val="80000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8000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4" name="AutoShape 46"/>
                <p:cNvSpPr>
                  <a:spLocks noChangeArrowheads="1"/>
                </p:cNvSpPr>
                <p:nvPr/>
              </p:nvSpPr>
              <p:spPr bwMode="auto">
                <a:xfrm>
                  <a:off x="5102333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chemeClr val="accent1">
                    <a:alpha val="72940"/>
                  </a:scheme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5" name="AutoShape 47"/>
                <p:cNvSpPr>
                  <a:spLocks noChangeArrowheads="1"/>
                </p:cNvSpPr>
                <p:nvPr/>
              </p:nvSpPr>
              <p:spPr bwMode="auto">
                <a:xfrm>
                  <a:off x="5739504" y="3283620"/>
                  <a:ext cx="248309" cy="504825"/>
                </a:xfrm>
                <a:prstGeom prst="can">
                  <a:avLst>
                    <a:gd name="adj" fmla="val 30816"/>
                  </a:avLst>
                </a:prstGeom>
                <a:solidFill>
                  <a:srgbClr val="000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6" name="Rectangle 48"/>
                <p:cNvSpPr>
                  <a:spLocks noChangeArrowheads="1"/>
                </p:cNvSpPr>
                <p:nvPr/>
              </p:nvSpPr>
              <p:spPr bwMode="auto">
                <a:xfrm>
                  <a:off x="5705147" y="2888333"/>
                  <a:ext cx="282667" cy="144463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008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7" name="AutoShape 49"/>
                <p:cNvSpPr>
                  <a:spLocks noChangeArrowheads="1"/>
                </p:cNvSpPr>
                <p:nvPr/>
              </p:nvSpPr>
              <p:spPr bwMode="auto">
                <a:xfrm>
                  <a:off x="5739504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9900">
                    <a:alpha val="29019"/>
                  </a:srgb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8" name="AutoShape 50"/>
                <p:cNvSpPr>
                  <a:spLocks noChangeArrowheads="1"/>
                </p:cNvSpPr>
                <p:nvPr/>
              </p:nvSpPr>
              <p:spPr bwMode="auto">
                <a:xfrm>
                  <a:off x="6412595" y="3393158"/>
                  <a:ext cx="248309" cy="395288"/>
                </a:xfrm>
                <a:prstGeom prst="can">
                  <a:avLst>
                    <a:gd name="adj" fmla="val 24129"/>
                  </a:avLst>
                </a:prstGeom>
                <a:solidFill>
                  <a:srgbClr val="008080"/>
                </a:solidFill>
                <a:ln w="9525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19" name="Rectangle 51"/>
                <p:cNvSpPr>
                  <a:spLocks noChangeArrowheads="1"/>
                </p:cNvSpPr>
                <p:nvPr/>
              </p:nvSpPr>
              <p:spPr bwMode="auto">
                <a:xfrm>
                  <a:off x="6378237" y="2888333"/>
                  <a:ext cx="282667" cy="144463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808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0" name="AutoShape 52"/>
                <p:cNvSpPr>
                  <a:spLocks noChangeArrowheads="1"/>
                </p:cNvSpPr>
                <p:nvPr/>
              </p:nvSpPr>
              <p:spPr bwMode="auto">
                <a:xfrm>
                  <a:off x="6412595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FF99">
                    <a:alpha val="29019"/>
                  </a:srgbClr>
                </a:solidFill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1" name="AutoShape 53"/>
                <p:cNvSpPr>
                  <a:spLocks noChangeArrowheads="1"/>
                </p:cNvSpPr>
                <p:nvPr/>
              </p:nvSpPr>
              <p:spPr bwMode="auto">
                <a:xfrm>
                  <a:off x="7013847" y="3464595"/>
                  <a:ext cx="249871" cy="323850"/>
                </a:xfrm>
                <a:prstGeom prst="can">
                  <a:avLst>
                    <a:gd name="adj" fmla="val 19645"/>
                  </a:avLst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2" name="Rectangle 54"/>
                <p:cNvSpPr>
                  <a:spLocks noChangeArrowheads="1"/>
                </p:cNvSpPr>
                <p:nvPr/>
              </p:nvSpPr>
              <p:spPr bwMode="auto">
                <a:xfrm>
                  <a:off x="6979490" y="2888333"/>
                  <a:ext cx="282667" cy="144463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3366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3" name="AutoShape 55"/>
                <p:cNvSpPr>
                  <a:spLocks noChangeArrowheads="1"/>
                </p:cNvSpPr>
                <p:nvPr/>
              </p:nvSpPr>
              <p:spPr bwMode="auto">
                <a:xfrm>
                  <a:off x="7013847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9900">
                    <a:alpha val="29019"/>
                  </a:srgb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4" name="AutoShape 56"/>
                <p:cNvSpPr>
                  <a:spLocks noChangeArrowheads="1"/>
                </p:cNvSpPr>
                <p:nvPr/>
              </p:nvSpPr>
              <p:spPr bwMode="auto">
                <a:xfrm>
                  <a:off x="4004462" y="3499520"/>
                  <a:ext cx="284228" cy="288925"/>
                </a:xfrm>
                <a:prstGeom prst="can">
                  <a:avLst>
                    <a:gd name="adj" fmla="val 15408"/>
                  </a:avLst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5" name="Rectangle 57"/>
                <p:cNvSpPr>
                  <a:spLocks noChangeArrowheads="1"/>
                </p:cNvSpPr>
                <p:nvPr/>
              </p:nvSpPr>
              <p:spPr bwMode="auto">
                <a:xfrm>
                  <a:off x="3970105" y="2888333"/>
                  <a:ext cx="282667" cy="144463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176200" prstMaterial="legacyPlastic">
                  <a:bevelT w="13500" h="13500" prst="angle"/>
                  <a:bevelB w="13500" h="13500" prst="angle"/>
                  <a:extrusionClr>
                    <a:srgbClr val="003366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6" name="AutoShape 58"/>
                <p:cNvSpPr>
                  <a:spLocks noChangeArrowheads="1"/>
                </p:cNvSpPr>
                <p:nvPr/>
              </p:nvSpPr>
              <p:spPr bwMode="auto">
                <a:xfrm>
                  <a:off x="4004462" y="3140745"/>
                  <a:ext cx="248309" cy="431800"/>
                </a:xfrm>
                <a:prstGeom prst="can">
                  <a:avLst>
                    <a:gd name="adj" fmla="val 27670"/>
                  </a:avLst>
                </a:prstGeom>
                <a:solidFill>
                  <a:srgbClr val="FF9900">
                    <a:alpha val="29019"/>
                  </a:srgbClr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727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7633020" y="2754983"/>
                  <a:ext cx="518823" cy="1636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虚拟</a:t>
                  </a:r>
                  <a:endPara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r>
                    <a:rPr lang="zh-CN" altLang="en-US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逻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辑资源</a:t>
                  </a:r>
                </a:p>
              </p:txBody>
            </p:sp>
          </p:grpSp>
        </p:grpSp>
        <p:grpSp>
          <p:nvGrpSpPr>
            <p:cNvPr id="5" name="组合 360"/>
            <p:cNvGrpSpPr/>
            <p:nvPr/>
          </p:nvGrpSpPr>
          <p:grpSpPr>
            <a:xfrm>
              <a:off x="1007697" y="4389108"/>
              <a:ext cx="9987710" cy="2028225"/>
              <a:chOff x="755576" y="4040758"/>
              <a:chExt cx="7488832" cy="2376574"/>
            </a:xfrm>
          </p:grpSpPr>
          <p:sp>
            <p:nvSpPr>
              <p:cNvPr id="400" name="圆角矩形 399"/>
              <p:cNvSpPr/>
              <p:nvPr/>
            </p:nvSpPr>
            <p:spPr>
              <a:xfrm>
                <a:off x="755576" y="4040758"/>
                <a:ext cx="7488832" cy="2376574"/>
              </a:xfrm>
              <a:prstGeom prst="roundRect">
                <a:avLst>
                  <a:gd name="adj" fmla="val 886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7545715" y="4041068"/>
                <a:ext cx="698693" cy="2376264"/>
              </a:xfrm>
              <a:prstGeom prst="roundRect">
                <a:avLst/>
              </a:prstGeom>
              <a:solidFill>
                <a:srgbClr val="0071A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grpSp>
            <p:nvGrpSpPr>
              <p:cNvPr id="6" name="组合 365"/>
              <p:cNvGrpSpPr>
                <a:grpSpLocks/>
              </p:cNvGrpSpPr>
              <p:nvPr/>
            </p:nvGrpSpPr>
            <p:grpSpPr bwMode="auto">
              <a:xfrm>
                <a:off x="889000" y="4184653"/>
                <a:ext cx="7211392" cy="2087563"/>
                <a:chOff x="888882" y="4185320"/>
                <a:chExt cx="7211645" cy="2087563"/>
              </a:xfrm>
            </p:grpSpPr>
            <p:sp>
              <p:nvSpPr>
                <p:cNvPr id="403" name="Rectangle 2"/>
                <p:cNvSpPr>
                  <a:spLocks noChangeArrowheads="1"/>
                </p:cNvSpPr>
                <p:nvPr/>
              </p:nvSpPr>
              <p:spPr bwMode="auto">
                <a:xfrm>
                  <a:off x="888882" y="5445795"/>
                  <a:ext cx="6410755" cy="827088"/>
                </a:xfrm>
                <a:prstGeom prst="rect">
                  <a:avLst/>
                </a:prstGeom>
                <a:solidFill>
                  <a:srgbClr val="9BC9F3">
                    <a:alpha val="23529"/>
                  </a:srgbClr>
                </a:solidFill>
                <a:ln w="19050">
                  <a:solidFill>
                    <a:srgbClr val="3333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888882" y="4185320"/>
                  <a:ext cx="6410755" cy="539750"/>
                  <a:chOff x="453" y="2364"/>
                  <a:chExt cx="4060" cy="408"/>
                </a:xfrm>
              </p:grpSpPr>
              <p:sp>
                <p:nvSpPr>
                  <p:cNvPr id="683" name="Rectangle 60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279" y="538"/>
                    <a:ext cx="408" cy="406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71A0"/>
                      </a:gs>
                      <a:gs pos="100000">
                        <a:srgbClr val="003366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grpSp>
                <p:nvGrpSpPr>
                  <p:cNvPr id="8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862" y="2455"/>
                    <a:ext cx="3374" cy="221"/>
                    <a:chOff x="862" y="2455"/>
                    <a:chExt cx="3374" cy="221"/>
                  </a:xfrm>
                </p:grpSpPr>
                <p:sp>
                  <p:nvSpPr>
                    <p:cNvPr id="685" name="Line 62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558" y="1775"/>
                      <a:ext cx="0" cy="136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686" name="Line 63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545" y="1993"/>
                      <a:ext cx="0" cy="136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687" name="Line 6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3554" y="1775"/>
                      <a:ext cx="0" cy="136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688" name="Line 65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3554" y="1993"/>
                      <a:ext cx="0" cy="136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689" name="Line 66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436" y="2230"/>
                      <a:ext cx="221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690" name="Line 6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2450" y="2225"/>
                      <a:ext cx="221" cy="6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>
                      <a:prstShdw prst="shdw18" dist="17961" dir="13500000">
                        <a:schemeClr val="accent1">
                          <a:gamma/>
                          <a:shade val="60000"/>
                          <a:invGamma/>
                        </a:schemeClr>
                      </a:prstShdw>
                    </a:effectLst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" name="Group 69"/>
                <p:cNvGrpSpPr>
                  <a:grpSpLocks/>
                </p:cNvGrpSpPr>
                <p:nvPr/>
              </p:nvGrpSpPr>
              <p:grpSpPr bwMode="auto">
                <a:xfrm>
                  <a:off x="888882" y="4844133"/>
                  <a:ext cx="1238424" cy="501650"/>
                  <a:chOff x="2449" y="2566"/>
                  <a:chExt cx="930" cy="415"/>
                </a:xfrm>
              </p:grpSpPr>
              <p:sp>
                <p:nvSpPr>
                  <p:cNvPr id="63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2591"/>
                    <a:ext cx="930" cy="353"/>
                  </a:xfrm>
                  <a:prstGeom prst="rect">
                    <a:avLst/>
                  </a:prstGeom>
                  <a:solidFill>
                    <a:schemeClr val="bg1">
                      <a:alpha val="32941"/>
                    </a:schemeClr>
                  </a:solidFill>
                  <a:ln w="28575" algn="ctr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pic>
                <p:nvPicPr>
                  <p:cNvPr id="638" name="Picture 7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9" name="Picture 7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0" name="Picture 7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1" name="Picture 7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2" name="Picture 7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3" name="Picture 7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4" name="Picture 7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5" name="Picture 7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6" name="Picture 7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7" name="Picture 8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8" name="Picture 8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9" name="Picture 8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0" name="Picture 8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1" name="Picture 8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2" name="Picture 8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3" name="Picture 8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4" name="Picture 8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5" name="Picture 8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6" name="Picture 8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7" name="Picture 9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8" name="Picture 9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9" name="Picture 9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0" name="Picture 9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1" name="Picture 9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2" name="Picture 9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3" name="Picture 9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4" name="Picture 9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5" name="Picture 9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6" name="Picture 9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7" name="Picture 10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8" name="Picture 10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9" name="Picture 10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0" name="Picture 10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1" name="Picture 10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2" name="Picture 10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3" name="Picture 10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4" name="Picture 10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5" name="Picture 10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6" name="Picture 10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7" name="Picture 11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8" name="Picture 11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9" name="Picture 11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80" name="Picture 11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81" name="Picture 11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82" name="Picture 11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0" name="Group 116"/>
                <p:cNvGrpSpPr>
                  <a:grpSpLocks/>
                </p:cNvGrpSpPr>
                <p:nvPr/>
              </p:nvGrpSpPr>
              <p:grpSpPr bwMode="auto">
                <a:xfrm>
                  <a:off x="2181965" y="4844133"/>
                  <a:ext cx="1238424" cy="501650"/>
                  <a:chOff x="2449" y="2566"/>
                  <a:chExt cx="930" cy="415"/>
                </a:xfrm>
              </p:grpSpPr>
              <p:sp>
                <p:nvSpPr>
                  <p:cNvPr id="59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2591"/>
                    <a:ext cx="930" cy="353"/>
                  </a:xfrm>
                  <a:prstGeom prst="rect">
                    <a:avLst/>
                  </a:prstGeom>
                  <a:solidFill>
                    <a:schemeClr val="bg1">
                      <a:alpha val="32941"/>
                    </a:schemeClr>
                  </a:solidFill>
                  <a:ln w="28575" algn="ctr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pic>
                <p:nvPicPr>
                  <p:cNvPr id="592" name="Picture 11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3" name="Picture 11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4" name="Picture 12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5" name="Picture 12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6" name="Picture 12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7" name="Picture 12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8" name="Picture 12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9" name="Picture 12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0" name="Picture 12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1" name="Picture 12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2" name="Picture 12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3" name="Picture 12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4" name="Picture 13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5" name="Picture 13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6" name="Picture 13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7" name="Picture 13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8" name="Picture 13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09" name="Picture 13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0" name="Picture 13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1" name="Picture 13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2" name="Picture 13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3" name="Picture 13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4" name="Picture 14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5" name="Picture 14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6" name="Picture 14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7" name="Picture 14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8" name="Picture 14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19" name="Picture 14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0" name="Picture 14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1" name="Picture 14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2" name="Picture 14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3" name="Picture 14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4" name="Picture 15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5" name="Picture 15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6" name="Picture 15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7" name="Picture 15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8" name="Picture 15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29" name="Picture 15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0" name="Picture 15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1" name="Picture 15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2" name="Picture 15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3" name="Picture 15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4" name="Picture 16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5" name="Picture 16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36" name="Picture 16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1" name="Group 163"/>
                <p:cNvGrpSpPr>
                  <a:grpSpLocks/>
                </p:cNvGrpSpPr>
                <p:nvPr/>
              </p:nvGrpSpPr>
              <p:grpSpPr bwMode="auto">
                <a:xfrm>
                  <a:off x="3475048" y="4844133"/>
                  <a:ext cx="1238424" cy="501650"/>
                  <a:chOff x="2449" y="2566"/>
                  <a:chExt cx="930" cy="415"/>
                </a:xfrm>
              </p:grpSpPr>
              <p:sp>
                <p:nvSpPr>
                  <p:cNvPr id="545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2591"/>
                    <a:ext cx="930" cy="353"/>
                  </a:xfrm>
                  <a:prstGeom prst="rect">
                    <a:avLst/>
                  </a:prstGeom>
                  <a:solidFill>
                    <a:schemeClr val="bg1">
                      <a:alpha val="32941"/>
                    </a:schemeClr>
                  </a:solidFill>
                  <a:ln w="28575" algn="ctr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pic>
                <p:nvPicPr>
                  <p:cNvPr id="546" name="Picture 16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7" name="Picture 16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8" name="Picture 16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9" name="Picture 16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0" name="Picture 16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1" name="Picture 17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2" name="Picture 17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3" name="Picture 17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4" name="Picture 17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5" name="Picture 17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6" name="Picture 17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7" name="Picture 17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8" name="Picture 17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59" name="Picture 17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0" name="Picture 17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1" name="Picture 18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2" name="Picture 18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3" name="Picture 18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4" name="Picture 18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5" name="Picture 18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6" name="Picture 18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7" name="Picture 18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8" name="Picture 18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69" name="Picture 18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0" name="Picture 18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1" name="Picture 19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2" name="Picture 19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3" name="Picture 19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4" name="Picture 19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5" name="Picture 19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6" name="Picture 19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7" name="Picture 19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8" name="Picture 19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79" name="Picture 19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0" name="Picture 19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1" name="Picture 20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2" name="Picture 20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3" name="Picture 20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4" name="Picture 20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5" name="Picture 20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6" name="Picture 20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7" name="Picture 20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8" name="Picture 20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89" name="Picture 20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90" name="Picture 20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2" name="Group 210"/>
                <p:cNvGrpSpPr>
                  <a:grpSpLocks/>
                </p:cNvGrpSpPr>
                <p:nvPr/>
              </p:nvGrpSpPr>
              <p:grpSpPr bwMode="auto">
                <a:xfrm>
                  <a:off x="4768131" y="4844133"/>
                  <a:ext cx="1238424" cy="501650"/>
                  <a:chOff x="2449" y="2566"/>
                  <a:chExt cx="930" cy="415"/>
                </a:xfrm>
              </p:grpSpPr>
              <p:sp>
                <p:nvSpPr>
                  <p:cNvPr id="499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2591"/>
                    <a:ext cx="930" cy="353"/>
                  </a:xfrm>
                  <a:prstGeom prst="rect">
                    <a:avLst/>
                  </a:prstGeom>
                  <a:solidFill>
                    <a:schemeClr val="bg1">
                      <a:alpha val="32941"/>
                    </a:schemeClr>
                  </a:solidFill>
                  <a:ln w="28575" algn="ctr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pic>
                <p:nvPicPr>
                  <p:cNvPr id="500" name="Picture 21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1" name="Picture 21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2" name="Picture 21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3" name="Picture 21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4" name="Picture 21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5" name="Picture 21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6" name="Picture 21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7" name="Picture 21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8" name="Picture 22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9" name="Picture 22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0" name="Picture 22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1" name="Picture 22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2" name="Picture 22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3" name="Picture 22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4" name="Picture 22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5" name="Picture 22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6" name="Picture 22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7" name="Picture 22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8" name="Picture 23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19" name="Picture 23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0" name="Picture 23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1" name="Picture 23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2" name="Picture 23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3" name="Picture 23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4" name="Picture 23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5" name="Picture 23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6" name="Picture 23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7" name="Picture 23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8" name="Picture 24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29" name="Picture 24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0" name="Picture 24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1" name="Picture 24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2" name="Picture 24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3" name="Picture 24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4" name="Picture 24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5" name="Picture 24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6" name="Picture 24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7" name="Picture 24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8" name="Picture 25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39" name="Picture 25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0" name="Picture 25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1" name="Picture 25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2" name="Picture 25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3" name="Picture 25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44" name="Picture 25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3" name="Group 257"/>
                <p:cNvGrpSpPr>
                  <a:grpSpLocks/>
                </p:cNvGrpSpPr>
                <p:nvPr/>
              </p:nvGrpSpPr>
              <p:grpSpPr bwMode="auto">
                <a:xfrm>
                  <a:off x="6061213" y="4844133"/>
                  <a:ext cx="1238424" cy="501650"/>
                  <a:chOff x="2449" y="2566"/>
                  <a:chExt cx="930" cy="415"/>
                </a:xfrm>
              </p:grpSpPr>
              <p:sp>
                <p:nvSpPr>
                  <p:cNvPr id="453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2591"/>
                    <a:ext cx="930" cy="353"/>
                  </a:xfrm>
                  <a:prstGeom prst="rect">
                    <a:avLst/>
                  </a:prstGeom>
                  <a:solidFill>
                    <a:schemeClr val="bg1">
                      <a:alpha val="32941"/>
                    </a:schemeClr>
                  </a:solidFill>
                  <a:ln w="28575" algn="ctr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pic>
                <p:nvPicPr>
                  <p:cNvPr id="454" name="Picture 25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5" name="Picture 26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6" name="Picture 26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7" name="Picture 26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8" name="Picture 26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59" name="Picture 26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0" name="Picture 26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1" name="Picture 26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2" name="Picture 26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3" name="Picture 26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4" name="Picture 26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566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5" name="Picture 27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6" name="Picture 27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7" name="Picture 27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8" name="Picture 27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566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69" name="Picture 27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0" name="Picture 27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1" name="Picture 27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2" name="Picture 27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3" name="Picture 27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4" name="Picture 27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5" name="Picture 28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6" name="Picture 28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7" name="Picture 28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8" name="Picture 28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79" name="Picture 28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709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0" name="Picture 28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1" name="Picture 28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2" name="Picture 28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3" name="Picture 28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709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4" name="Picture 28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8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5" name="Picture 29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3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6" name="Picture 29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9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7" name="Picture 29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651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8" name="Picture 29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0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89" name="Picture 294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763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0" name="Picture 295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18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1" name="Picture 296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874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2" name="Picture 297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30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3" name="Picture 298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986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4" name="Picture 299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42" y="2852"/>
                    <a:ext cx="94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5" name="Picture 300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097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6" name="Picture 301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53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7" name="Picture 302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09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98" name="Picture 303" descr="General server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65" y="2852"/>
                    <a:ext cx="95" cy="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10" name="AutoShape 304"/>
                <p:cNvSpPr>
                  <a:spLocks noChangeArrowheads="1"/>
                </p:cNvSpPr>
                <p:nvPr/>
              </p:nvSpPr>
              <p:spPr bwMode="auto">
                <a:xfrm>
                  <a:off x="959158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1" name="AutoShape 305"/>
                <p:cNvSpPr>
                  <a:spLocks noChangeArrowheads="1"/>
                </p:cNvSpPr>
                <p:nvPr/>
              </p:nvSpPr>
              <p:spPr bwMode="auto">
                <a:xfrm>
                  <a:off x="1260565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2" name="AutoShape 306"/>
                <p:cNvSpPr>
                  <a:spLocks noChangeArrowheads="1"/>
                </p:cNvSpPr>
                <p:nvPr/>
              </p:nvSpPr>
              <p:spPr bwMode="auto">
                <a:xfrm>
                  <a:off x="1563534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3" name="AutoShape 307"/>
                <p:cNvSpPr>
                  <a:spLocks noChangeArrowheads="1"/>
                </p:cNvSpPr>
                <p:nvPr/>
              </p:nvSpPr>
              <p:spPr bwMode="auto">
                <a:xfrm>
                  <a:off x="1866503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4" name="AutoShape 308"/>
                <p:cNvSpPr>
                  <a:spLocks noChangeArrowheads="1"/>
                </p:cNvSpPr>
                <p:nvPr/>
              </p:nvSpPr>
              <p:spPr bwMode="auto">
                <a:xfrm>
                  <a:off x="2169471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5" name="AutoShape 309"/>
                <p:cNvSpPr>
                  <a:spLocks noChangeArrowheads="1"/>
                </p:cNvSpPr>
                <p:nvPr/>
              </p:nvSpPr>
              <p:spPr bwMode="auto">
                <a:xfrm>
                  <a:off x="2472440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6" name="AutoShape 310"/>
                <p:cNvSpPr>
                  <a:spLocks noChangeArrowheads="1"/>
                </p:cNvSpPr>
                <p:nvPr/>
              </p:nvSpPr>
              <p:spPr bwMode="auto">
                <a:xfrm>
                  <a:off x="2775409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7" name="AutoShape 311"/>
                <p:cNvSpPr>
                  <a:spLocks noChangeArrowheads="1"/>
                </p:cNvSpPr>
                <p:nvPr/>
              </p:nvSpPr>
              <p:spPr bwMode="auto">
                <a:xfrm>
                  <a:off x="3078377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8" name="AutoShape 312"/>
                <p:cNvSpPr>
                  <a:spLocks noChangeArrowheads="1"/>
                </p:cNvSpPr>
                <p:nvPr/>
              </p:nvSpPr>
              <p:spPr bwMode="auto">
                <a:xfrm>
                  <a:off x="3381346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9" name="AutoShape 313"/>
                <p:cNvSpPr>
                  <a:spLocks noChangeArrowheads="1"/>
                </p:cNvSpPr>
                <p:nvPr/>
              </p:nvSpPr>
              <p:spPr bwMode="auto">
                <a:xfrm>
                  <a:off x="3684315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0" name="AutoShape 314"/>
                <p:cNvSpPr>
                  <a:spLocks noChangeArrowheads="1"/>
                </p:cNvSpPr>
                <p:nvPr/>
              </p:nvSpPr>
              <p:spPr bwMode="auto">
                <a:xfrm>
                  <a:off x="3987283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1" name="AutoShape 315"/>
                <p:cNvSpPr>
                  <a:spLocks noChangeArrowheads="1"/>
                </p:cNvSpPr>
                <p:nvPr/>
              </p:nvSpPr>
              <p:spPr bwMode="auto">
                <a:xfrm>
                  <a:off x="4288690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2" name="AutoShape 316"/>
                <p:cNvSpPr>
                  <a:spLocks noChangeArrowheads="1"/>
                </p:cNvSpPr>
                <p:nvPr/>
              </p:nvSpPr>
              <p:spPr bwMode="auto">
                <a:xfrm>
                  <a:off x="4591659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3" name="AutoShape 317"/>
                <p:cNvSpPr>
                  <a:spLocks noChangeArrowheads="1"/>
                </p:cNvSpPr>
                <p:nvPr/>
              </p:nvSpPr>
              <p:spPr bwMode="auto">
                <a:xfrm>
                  <a:off x="4894628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4" name="AutoShape 318"/>
                <p:cNvSpPr>
                  <a:spLocks noChangeArrowheads="1"/>
                </p:cNvSpPr>
                <p:nvPr/>
              </p:nvSpPr>
              <p:spPr bwMode="auto">
                <a:xfrm>
                  <a:off x="5197597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5" name="AutoShape 319"/>
                <p:cNvSpPr>
                  <a:spLocks noChangeArrowheads="1"/>
                </p:cNvSpPr>
                <p:nvPr/>
              </p:nvSpPr>
              <p:spPr bwMode="auto">
                <a:xfrm>
                  <a:off x="5500565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6" name="AutoShape 320"/>
                <p:cNvSpPr>
                  <a:spLocks noChangeArrowheads="1"/>
                </p:cNvSpPr>
                <p:nvPr/>
              </p:nvSpPr>
              <p:spPr bwMode="auto">
                <a:xfrm>
                  <a:off x="5803534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7" name="AutoShape 321"/>
                <p:cNvSpPr>
                  <a:spLocks noChangeArrowheads="1"/>
                </p:cNvSpPr>
                <p:nvPr/>
              </p:nvSpPr>
              <p:spPr bwMode="auto">
                <a:xfrm>
                  <a:off x="6106503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8" name="AutoShape 322"/>
                <p:cNvSpPr>
                  <a:spLocks noChangeArrowheads="1"/>
                </p:cNvSpPr>
                <p:nvPr/>
              </p:nvSpPr>
              <p:spPr bwMode="auto">
                <a:xfrm>
                  <a:off x="6409471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29" name="AutoShape 323"/>
                <p:cNvSpPr>
                  <a:spLocks noChangeArrowheads="1"/>
                </p:cNvSpPr>
                <p:nvPr/>
              </p:nvSpPr>
              <p:spPr bwMode="auto">
                <a:xfrm>
                  <a:off x="6712440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0" name="AutoShape 324"/>
                <p:cNvSpPr>
                  <a:spLocks noChangeArrowheads="1"/>
                </p:cNvSpPr>
                <p:nvPr/>
              </p:nvSpPr>
              <p:spPr bwMode="auto">
                <a:xfrm>
                  <a:off x="7015409" y="551564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1" name="AutoShape 325"/>
                <p:cNvSpPr>
                  <a:spLocks noChangeArrowheads="1"/>
                </p:cNvSpPr>
                <p:nvPr/>
              </p:nvSpPr>
              <p:spPr bwMode="auto">
                <a:xfrm>
                  <a:off x="959158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2" name="AutoShape 326"/>
                <p:cNvSpPr>
                  <a:spLocks noChangeArrowheads="1"/>
                </p:cNvSpPr>
                <p:nvPr/>
              </p:nvSpPr>
              <p:spPr bwMode="auto">
                <a:xfrm>
                  <a:off x="1260565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3" name="AutoShape 327"/>
                <p:cNvSpPr>
                  <a:spLocks noChangeArrowheads="1"/>
                </p:cNvSpPr>
                <p:nvPr/>
              </p:nvSpPr>
              <p:spPr bwMode="auto">
                <a:xfrm>
                  <a:off x="1563534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4" name="AutoShape 328"/>
                <p:cNvSpPr>
                  <a:spLocks noChangeArrowheads="1"/>
                </p:cNvSpPr>
                <p:nvPr/>
              </p:nvSpPr>
              <p:spPr bwMode="auto">
                <a:xfrm>
                  <a:off x="1866503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5" name="AutoShape 329"/>
                <p:cNvSpPr>
                  <a:spLocks noChangeArrowheads="1"/>
                </p:cNvSpPr>
                <p:nvPr/>
              </p:nvSpPr>
              <p:spPr bwMode="auto">
                <a:xfrm>
                  <a:off x="2169471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6" name="AutoShape 330"/>
                <p:cNvSpPr>
                  <a:spLocks noChangeArrowheads="1"/>
                </p:cNvSpPr>
                <p:nvPr/>
              </p:nvSpPr>
              <p:spPr bwMode="auto">
                <a:xfrm>
                  <a:off x="2472440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7" name="AutoShape 331"/>
                <p:cNvSpPr>
                  <a:spLocks noChangeArrowheads="1"/>
                </p:cNvSpPr>
                <p:nvPr/>
              </p:nvSpPr>
              <p:spPr bwMode="auto">
                <a:xfrm>
                  <a:off x="2775409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8" name="AutoShape 332"/>
                <p:cNvSpPr>
                  <a:spLocks noChangeArrowheads="1"/>
                </p:cNvSpPr>
                <p:nvPr/>
              </p:nvSpPr>
              <p:spPr bwMode="auto">
                <a:xfrm>
                  <a:off x="3078377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39" name="AutoShape 333"/>
                <p:cNvSpPr>
                  <a:spLocks noChangeArrowheads="1"/>
                </p:cNvSpPr>
                <p:nvPr/>
              </p:nvSpPr>
              <p:spPr bwMode="auto">
                <a:xfrm>
                  <a:off x="3381346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0" name="AutoShape 334"/>
                <p:cNvSpPr>
                  <a:spLocks noChangeArrowheads="1"/>
                </p:cNvSpPr>
                <p:nvPr/>
              </p:nvSpPr>
              <p:spPr bwMode="auto">
                <a:xfrm>
                  <a:off x="3684315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1" name="AutoShape 335"/>
                <p:cNvSpPr>
                  <a:spLocks noChangeArrowheads="1"/>
                </p:cNvSpPr>
                <p:nvPr/>
              </p:nvSpPr>
              <p:spPr bwMode="auto">
                <a:xfrm>
                  <a:off x="3987283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2" name="AutoShape 336"/>
                <p:cNvSpPr>
                  <a:spLocks noChangeArrowheads="1"/>
                </p:cNvSpPr>
                <p:nvPr/>
              </p:nvSpPr>
              <p:spPr bwMode="auto">
                <a:xfrm>
                  <a:off x="4288690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3" name="AutoShape 337"/>
                <p:cNvSpPr>
                  <a:spLocks noChangeArrowheads="1"/>
                </p:cNvSpPr>
                <p:nvPr/>
              </p:nvSpPr>
              <p:spPr bwMode="auto">
                <a:xfrm>
                  <a:off x="4591659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4" name="AutoShape 338"/>
                <p:cNvSpPr>
                  <a:spLocks noChangeArrowheads="1"/>
                </p:cNvSpPr>
                <p:nvPr/>
              </p:nvSpPr>
              <p:spPr bwMode="auto">
                <a:xfrm>
                  <a:off x="4894628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5" name="AutoShape 339"/>
                <p:cNvSpPr>
                  <a:spLocks noChangeArrowheads="1"/>
                </p:cNvSpPr>
                <p:nvPr/>
              </p:nvSpPr>
              <p:spPr bwMode="auto">
                <a:xfrm>
                  <a:off x="5197597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6" name="AutoShape 340"/>
                <p:cNvSpPr>
                  <a:spLocks noChangeArrowheads="1"/>
                </p:cNvSpPr>
                <p:nvPr/>
              </p:nvSpPr>
              <p:spPr bwMode="auto">
                <a:xfrm>
                  <a:off x="5500565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7" name="AutoShape 341"/>
                <p:cNvSpPr>
                  <a:spLocks noChangeArrowheads="1"/>
                </p:cNvSpPr>
                <p:nvPr/>
              </p:nvSpPr>
              <p:spPr bwMode="auto">
                <a:xfrm>
                  <a:off x="5803534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8" name="AutoShape 342"/>
                <p:cNvSpPr>
                  <a:spLocks noChangeArrowheads="1"/>
                </p:cNvSpPr>
                <p:nvPr/>
              </p:nvSpPr>
              <p:spPr bwMode="auto">
                <a:xfrm>
                  <a:off x="6106503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49" name="AutoShape 343"/>
                <p:cNvSpPr>
                  <a:spLocks noChangeArrowheads="1"/>
                </p:cNvSpPr>
                <p:nvPr/>
              </p:nvSpPr>
              <p:spPr bwMode="auto">
                <a:xfrm>
                  <a:off x="6409471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50" name="AutoShape 344"/>
                <p:cNvSpPr>
                  <a:spLocks noChangeArrowheads="1"/>
                </p:cNvSpPr>
                <p:nvPr/>
              </p:nvSpPr>
              <p:spPr bwMode="auto">
                <a:xfrm>
                  <a:off x="6712440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51" name="AutoShape 345"/>
                <p:cNvSpPr>
                  <a:spLocks noChangeArrowheads="1"/>
                </p:cNvSpPr>
                <p:nvPr/>
              </p:nvSpPr>
              <p:spPr bwMode="auto">
                <a:xfrm>
                  <a:off x="7015409" y="5877595"/>
                  <a:ext cx="212390" cy="288925"/>
                </a:xfrm>
                <a:prstGeom prst="can">
                  <a:avLst>
                    <a:gd name="adj" fmla="val 21646"/>
                  </a:avLst>
                </a:prstGeom>
                <a:solidFill>
                  <a:srgbClr val="969696">
                    <a:alpha val="72940"/>
                  </a:srgbClr>
                </a:solidFill>
                <a:ln w="9525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400" dirty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52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7654887" y="4545794"/>
                  <a:ext cx="445640" cy="13211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物理资源</a:t>
                  </a:r>
                </a:p>
              </p:txBody>
            </p:sp>
          </p:grpSp>
        </p:grpSp>
        <p:grpSp>
          <p:nvGrpSpPr>
            <p:cNvPr id="14" name="组合 364"/>
            <p:cNvGrpSpPr/>
            <p:nvPr/>
          </p:nvGrpSpPr>
          <p:grpSpPr>
            <a:xfrm>
              <a:off x="1007698" y="1028733"/>
              <a:ext cx="9987710" cy="1920213"/>
              <a:chOff x="755577" y="771550"/>
              <a:chExt cx="7488832" cy="1440160"/>
            </a:xfrm>
          </p:grpSpPr>
          <p:grpSp>
            <p:nvGrpSpPr>
              <p:cNvPr id="15" name="组合 362"/>
              <p:cNvGrpSpPr/>
              <p:nvPr/>
            </p:nvGrpSpPr>
            <p:grpSpPr>
              <a:xfrm>
                <a:off x="755577" y="771550"/>
                <a:ext cx="7488832" cy="1440160"/>
                <a:chOff x="755576" y="1052736"/>
                <a:chExt cx="7488832" cy="1920213"/>
              </a:xfrm>
            </p:grpSpPr>
            <p:sp>
              <p:nvSpPr>
                <p:cNvPr id="371" name="圆角矩形 370"/>
                <p:cNvSpPr/>
                <p:nvPr/>
              </p:nvSpPr>
              <p:spPr>
                <a:xfrm>
                  <a:off x="755576" y="1052736"/>
                  <a:ext cx="7488832" cy="1180268"/>
                </a:xfrm>
                <a:prstGeom prst="roundRect">
                  <a:avLst>
                    <a:gd name="adj" fmla="val 886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sp>
              <p:nvSpPr>
                <p:cNvPr id="372" name="圆角矩形 371"/>
                <p:cNvSpPr/>
                <p:nvPr/>
              </p:nvSpPr>
              <p:spPr>
                <a:xfrm>
                  <a:off x="7545715" y="1052736"/>
                  <a:ext cx="698693" cy="1188132"/>
                </a:xfrm>
                <a:prstGeom prst="roundRect">
                  <a:avLst/>
                </a:prstGeom>
                <a:solidFill>
                  <a:srgbClr val="0071A0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p:grpSp>
              <p:nvGrpSpPr>
                <p:cNvPr id="16" name="组合 367"/>
                <p:cNvGrpSpPr>
                  <a:grpSpLocks/>
                </p:cNvGrpSpPr>
                <p:nvPr/>
              </p:nvGrpSpPr>
              <p:grpSpPr bwMode="auto">
                <a:xfrm>
                  <a:off x="782252" y="1268623"/>
                  <a:ext cx="7295298" cy="1704326"/>
                  <a:chOff x="782687" y="1269293"/>
                  <a:chExt cx="7294590" cy="1704326"/>
                </a:xfrm>
              </p:grpSpPr>
              <p:sp>
                <p:nvSpPr>
                  <p:cNvPr id="374" name="Freeform 4"/>
                  <p:cNvSpPr>
                    <a:spLocks/>
                  </p:cNvSpPr>
                  <p:nvPr/>
                </p:nvSpPr>
                <p:spPr bwMode="auto">
                  <a:xfrm>
                    <a:off x="1315225" y="1915762"/>
                    <a:ext cx="5587333" cy="199670"/>
                  </a:xfrm>
                  <a:custGeom>
                    <a:avLst/>
                    <a:gdLst>
                      <a:gd name="T0" fmla="*/ 0 w 3402"/>
                      <a:gd name="T1" fmla="*/ 0 h 204"/>
                      <a:gd name="T2" fmla="*/ 0 w 3402"/>
                      <a:gd name="T3" fmla="*/ 2147483647 h 204"/>
                      <a:gd name="T4" fmla="*/ 2147483647 w 3402"/>
                      <a:gd name="T5" fmla="*/ 2147483647 h 204"/>
                      <a:gd name="T6" fmla="*/ 2147483647 w 3402"/>
                      <a:gd name="T7" fmla="*/ 0 h 20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402"/>
                      <a:gd name="T13" fmla="*/ 0 h 204"/>
                      <a:gd name="T14" fmla="*/ 3402 w 3402"/>
                      <a:gd name="T15" fmla="*/ 204 h 20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402" h="204">
                        <a:moveTo>
                          <a:pt x="0" y="0"/>
                        </a:moveTo>
                        <a:lnTo>
                          <a:pt x="0" y="204"/>
                        </a:lnTo>
                        <a:lnTo>
                          <a:pt x="3402" y="204"/>
                        </a:lnTo>
                        <a:lnTo>
                          <a:pt x="3402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dirty="0"/>
                  </a:p>
                </p:txBody>
              </p:sp>
              <p:sp>
                <p:nvSpPr>
                  <p:cNvPr id="375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782687" y="1269430"/>
                    <a:ext cx="3257694" cy="684213"/>
                  </a:xfrm>
                  <a:prstGeom prst="roundRect">
                    <a:avLst>
                      <a:gd name="adj" fmla="val 11370"/>
                    </a:avLst>
                  </a:prstGeom>
                  <a:solidFill>
                    <a:srgbClr val="9BC9F3">
                      <a:alpha val="39000"/>
                    </a:srgbClr>
                  </a:solidFill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grpSp>
                <p:nvGrpSpPr>
                  <p:cNvPr id="17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526053" y="1376465"/>
                    <a:ext cx="2372215" cy="504825"/>
                    <a:chOff x="476" y="663"/>
                    <a:chExt cx="2767" cy="635"/>
                  </a:xfrm>
                </p:grpSpPr>
                <p:sp>
                  <p:nvSpPr>
                    <p:cNvPr id="392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663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9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2" y="663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9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7" y="663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9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3" y="663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pic>
                  <p:nvPicPr>
                    <p:cNvPr id="396" name="Picture 11" descr="E-mail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046" y="708"/>
                      <a:ext cx="380" cy="51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97" name="Picture 12" descr="WWW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2" y="754"/>
                      <a:ext cx="363" cy="4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98" name="Picture 13" descr="文件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756" y="708"/>
                      <a:ext cx="391" cy="5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99" name="Picture 14" descr="Notes应用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1333" y="708"/>
                      <a:ext cx="368" cy="5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37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500" y="1269430"/>
                    <a:ext cx="666317" cy="6182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400" b="1" dirty="0">
                        <a:latin typeface="微软雅黑" pitchFamily="34" charset="-122"/>
                        <a:ea typeface="微软雅黑" pitchFamily="34" charset="-122"/>
                      </a:rPr>
                      <a:t>客户</a:t>
                    </a:r>
                    <a:r>
                      <a:rPr lang="en-US" altLang="zh-CN" sz="1400" b="1" dirty="0">
                        <a:latin typeface="微软雅黑" pitchFamily="34" charset="-122"/>
                        <a:ea typeface="微软雅黑" pitchFamily="34" charset="-122"/>
                      </a:rPr>
                      <a:t>A</a:t>
                    </a:r>
                  </a:p>
                  <a:p>
                    <a:r>
                      <a:rPr lang="zh-CN" altLang="en-US" sz="1400" b="1" dirty="0">
                        <a:latin typeface="微软雅黑" pitchFamily="34" charset="-122"/>
                        <a:ea typeface="微软雅黑" pitchFamily="34" charset="-122"/>
                      </a:rPr>
                      <a:t>应用</a:t>
                    </a:r>
                  </a:p>
                </p:txBody>
              </p:sp>
              <p:sp>
                <p:nvSpPr>
                  <p:cNvPr id="37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182495" y="1269293"/>
                    <a:ext cx="3257694" cy="684213"/>
                  </a:xfrm>
                  <a:prstGeom prst="roundRect">
                    <a:avLst>
                      <a:gd name="adj" fmla="val 11370"/>
                    </a:avLst>
                  </a:prstGeom>
                  <a:solidFill>
                    <a:srgbClr val="9BC9F3">
                      <a:alpha val="39000"/>
                    </a:srgbClr>
                  </a:solidFill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grpSp>
                <p:nvGrpSpPr>
                  <p:cNvPr id="1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925862" y="1340690"/>
                    <a:ext cx="2372215" cy="505620"/>
                    <a:chOff x="476" y="618"/>
                    <a:chExt cx="2767" cy="636"/>
                  </a:xfrm>
                </p:grpSpPr>
                <p:sp>
                  <p:nvSpPr>
                    <p:cNvPr id="38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619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8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2" y="618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8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7" y="618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sp>
                  <p:nvSpPr>
                    <p:cNvPr id="38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3" y="618"/>
                      <a:ext cx="590" cy="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p:txBody>
                </p:sp>
                <p:pic>
                  <p:nvPicPr>
                    <p:cNvPr id="388" name="Picture 22" descr="E-mail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046" y="663"/>
                      <a:ext cx="380" cy="51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89" name="Picture 23" descr="WWW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2" y="709"/>
                      <a:ext cx="363" cy="4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90" name="Picture 24" descr="文件服务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738" y="663"/>
                      <a:ext cx="391" cy="5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391" name="Picture 25" descr="Notes应用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1333" y="663"/>
                      <a:ext cx="368" cy="5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sp>
                <p:nvSpPr>
                  <p:cNvPr id="38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2114" y="1271389"/>
                    <a:ext cx="655296" cy="6182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400" b="1" dirty="0">
                        <a:latin typeface="微软雅黑" pitchFamily="34" charset="-122"/>
                        <a:ea typeface="微软雅黑" pitchFamily="34" charset="-122"/>
                      </a:rPr>
                      <a:t>客户</a:t>
                    </a:r>
                    <a:r>
                      <a:rPr lang="en-US" altLang="zh-CN" sz="1400" b="1" dirty="0">
                        <a:latin typeface="微软雅黑" pitchFamily="34" charset="-122"/>
                        <a:ea typeface="微软雅黑" pitchFamily="34" charset="-122"/>
                      </a:rPr>
                      <a:t>B</a:t>
                    </a:r>
                  </a:p>
                  <a:p>
                    <a:r>
                      <a:rPr lang="zh-CN" altLang="en-US" sz="1400" b="1" dirty="0">
                        <a:latin typeface="微软雅黑" pitchFamily="34" charset="-122"/>
                        <a:ea typeface="微软雅黑" pitchFamily="34" charset="-122"/>
                      </a:rPr>
                      <a:t>应用</a:t>
                    </a:r>
                  </a:p>
                </p:txBody>
              </p:sp>
              <p:sp>
                <p:nvSpPr>
                  <p:cNvPr id="381" name="AutoShape 346"/>
                  <p:cNvSpPr>
                    <a:spLocks noChangeArrowheads="1"/>
                  </p:cNvSpPr>
                  <p:nvPr/>
                </p:nvSpPr>
                <p:spPr bwMode="auto">
                  <a:xfrm>
                    <a:off x="3791058" y="2115431"/>
                    <a:ext cx="709009" cy="858188"/>
                  </a:xfrm>
                  <a:prstGeom prst="downArrow">
                    <a:avLst>
                      <a:gd name="adj1" fmla="val 62324"/>
                      <a:gd name="adj2" fmla="val 2484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28575" algn="ctr">
                    <a:solidFill>
                      <a:schemeClr val="bg1">
                        <a:lumMod val="6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  <p:sp>
                <p:nvSpPr>
                  <p:cNvPr id="382" name="Text Box 3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68113" y="1305435"/>
                    <a:ext cx="409164" cy="6182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业务</a:t>
                    </a:r>
                  </a:p>
                </p:txBody>
              </p:sp>
              <p:sp>
                <p:nvSpPr>
                  <p:cNvPr id="383" name="矩形 382"/>
                  <p:cNvSpPr/>
                  <p:nvPr/>
                </p:nvSpPr>
                <p:spPr>
                  <a:xfrm>
                    <a:off x="2139807" y="2344130"/>
                    <a:ext cx="1063084" cy="3637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 sz="1400" b="1" kern="0" dirty="0">
                        <a:latin typeface="华文细黑" pitchFamily="2" charset="-122"/>
                        <a:ea typeface="华文细黑" pitchFamily="2" charset="-122"/>
                        <a:cs typeface="+mj-cs"/>
                      </a:rPr>
                      <a:t>自动</a:t>
                    </a:r>
                    <a:r>
                      <a:rPr lang="zh-CN" altLang="en-US" sz="1400" b="1" kern="0" dirty="0" smtClean="0">
                        <a:latin typeface="华文细黑" pitchFamily="2" charset="-122"/>
                        <a:ea typeface="华文细黑" pitchFamily="2" charset="-122"/>
                        <a:cs typeface="+mj-cs"/>
                      </a:rPr>
                      <a:t>化编排</a:t>
                    </a:r>
                    <a:endParaRPr lang="zh-CN" altLang="en-US" sz="1400" dirty="0">
                      <a:latin typeface="华文细黑" pitchFamily="2" charset="-122"/>
                      <a:ea typeface="华文细黑" pitchFamily="2" charset="-122"/>
                    </a:endParaRPr>
                  </a:p>
                </p:txBody>
              </p:sp>
            </p:grpSp>
          </p:grpSp>
          <p:sp>
            <p:nvSpPr>
              <p:cNvPr id="370" name="矩形 369"/>
              <p:cNvSpPr/>
              <p:nvPr/>
            </p:nvSpPr>
            <p:spPr bwMode="auto">
              <a:xfrm>
                <a:off x="4579888" y="1739592"/>
                <a:ext cx="1063187" cy="272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400" b="1" kern="0" dirty="0" smtClean="0">
                    <a:latin typeface="华文细黑" pitchFamily="2" charset="-122"/>
                    <a:ea typeface="华文细黑" pitchFamily="2" charset="-122"/>
                    <a:cs typeface="+mj-cs"/>
                  </a:rPr>
                  <a:t>自动化管理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</p:grpSp>
      <p:sp>
        <p:nvSpPr>
          <p:cNvPr id="728" name="Text Box 3"/>
          <p:cNvSpPr txBox="1">
            <a:spLocks noChangeArrowheads="1"/>
          </p:cNvSpPr>
          <p:nvPr/>
        </p:nvSpPr>
        <p:spPr bwMode="auto">
          <a:xfrm>
            <a:off x="446077" y="1920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自动化技术定义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14"/>
          <p:cNvSpPr txBox="1">
            <a:spLocks noChangeArrowheads="1"/>
          </p:cNvSpPr>
          <p:nvPr/>
        </p:nvSpPr>
        <p:spPr bwMode="auto">
          <a:xfrm>
            <a:off x="114707" y="1000737"/>
            <a:ext cx="1082321" cy="30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系统管理员</a:t>
            </a:r>
            <a:endParaRPr 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" name="Picture 4" descr="C:\Users\ChHudson\Pictures\iStock\ComputerIcons\Woman5Left-s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69" y="3142683"/>
            <a:ext cx="666708" cy="9662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7" name="Picture 7" descr="C:\Users\ChHudson\Pictures\iStock\ComputerIcons\Man2-sm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268" y="1922466"/>
            <a:ext cx="6619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68" name="Right Arrow 67"/>
          <p:cNvSpPr/>
          <p:nvPr/>
        </p:nvSpPr>
        <p:spPr>
          <a:xfrm>
            <a:off x="863589" y="2727327"/>
            <a:ext cx="8107375" cy="8985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r">
              <a:lnSpc>
                <a:spcPct val="85000"/>
              </a:lnSpc>
              <a:defRPr/>
            </a:pP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需要几个月的时间</a:t>
            </a:r>
            <a:endParaRPr lang="en-US" sz="11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833624" y="1302148"/>
            <a:ext cx="1189038" cy="974725"/>
          </a:xfrm>
          <a:prstGeom prst="wedgeRoundRectCallout">
            <a:avLst/>
          </a:prstGeom>
          <a:solidFill>
            <a:srgbClr val="9BC9F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4" rIns="91427" bIns="45714" anchor="ctr"/>
          <a:lstStyle/>
          <a:p>
            <a:pPr>
              <a:lnSpc>
                <a:spcPct val="85000"/>
              </a:lnSpc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7380312" y="1302148"/>
            <a:ext cx="1296144" cy="974725"/>
          </a:xfrm>
          <a:prstGeom prst="wedgeRoundRectCallout">
            <a:avLst/>
          </a:prstGeom>
          <a:solidFill>
            <a:srgbClr val="9BC9F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4" rIns="91427" bIns="45714" anchor="ctr"/>
          <a:lstStyle/>
          <a:p>
            <a:pPr>
              <a:lnSpc>
                <a:spcPct val="85000"/>
              </a:lnSpc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准备好了吗</a:t>
            </a:r>
            <a:r>
              <a:rPr 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43150" y="3977464"/>
            <a:ext cx="860425" cy="976313"/>
            <a:chOff x="529654" y="3422543"/>
            <a:chExt cx="861133" cy="731520"/>
          </a:xfrm>
          <a:solidFill>
            <a:srgbClr val="6797D3"/>
          </a:solidFill>
        </p:grpSpPr>
        <p:sp>
          <p:nvSpPr>
            <p:cNvPr id="76" name="Rounded Rectangular Callout 75"/>
            <p:cNvSpPr/>
            <p:nvPr/>
          </p:nvSpPr>
          <p:spPr>
            <a:xfrm rot="10800000">
              <a:off x="574141" y="3422543"/>
              <a:ext cx="732440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9654" y="3527216"/>
              <a:ext cx="861133" cy="522175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那台服务器</a:t>
              </a:r>
              <a:r>
                <a:rPr 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? </a:t>
              </a: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670236" y="3977464"/>
            <a:ext cx="747712" cy="976313"/>
            <a:chOff x="1357601" y="3422543"/>
            <a:chExt cx="747536" cy="731520"/>
          </a:xfrm>
        </p:grpSpPr>
        <p:sp>
          <p:nvSpPr>
            <p:cNvPr id="80" name="Rounded Rectangular Callout 79"/>
            <p:cNvSpPr/>
            <p:nvPr/>
          </p:nvSpPr>
          <p:spPr>
            <a:xfrm rot="10800000">
              <a:off x="1373472" y="3422543"/>
              <a:ext cx="731665" cy="731520"/>
            </a:xfrm>
            <a:prstGeom prst="wedgeRoundRectCallout">
              <a:avLst/>
            </a:prstGeom>
            <a:solidFill>
              <a:srgbClr val="6797D3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57601" y="3527216"/>
              <a:ext cx="693574" cy="522175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属于哪个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12504" y="3977464"/>
            <a:ext cx="914400" cy="976313"/>
            <a:chOff x="2171983" y="3422543"/>
            <a:chExt cx="914401" cy="731520"/>
          </a:xfrm>
          <a:solidFill>
            <a:srgbClr val="6797D3"/>
          </a:solidFill>
        </p:grpSpPr>
        <p:sp>
          <p:nvSpPr>
            <p:cNvPr id="84" name="Rounded Rectangular Callout 83"/>
            <p:cNvSpPr/>
            <p:nvPr/>
          </p:nvSpPr>
          <p:spPr>
            <a:xfrm rot="10800000">
              <a:off x="2171983" y="3422543"/>
              <a:ext cx="914401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068" name="Rectangle 84"/>
            <p:cNvSpPr>
              <a:spLocks noChangeArrowheads="1"/>
            </p:cNvSpPr>
            <p:nvPr/>
          </p:nvSpPr>
          <p:spPr bwMode="auto">
            <a:xfrm>
              <a:off x="2171983" y="3526693"/>
              <a:ext cx="914401" cy="322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属于哪个子网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? </a:t>
              </a: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325305" y="3977464"/>
            <a:ext cx="1004887" cy="976313"/>
            <a:chOff x="3163151" y="3422543"/>
            <a:chExt cx="1005277" cy="731520"/>
          </a:xfrm>
          <a:solidFill>
            <a:srgbClr val="6797D3"/>
          </a:solidFill>
        </p:grpSpPr>
        <p:sp>
          <p:nvSpPr>
            <p:cNvPr id="87" name="Rounded Rectangular Callout 86"/>
            <p:cNvSpPr/>
            <p:nvPr/>
          </p:nvSpPr>
          <p:spPr>
            <a:xfrm rot="10800000">
              <a:off x="3163151" y="3422543"/>
              <a:ext cx="1005277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066" name="Rectangle 87"/>
            <p:cNvSpPr>
              <a:spLocks noChangeArrowheads="1"/>
            </p:cNvSpPr>
            <p:nvPr/>
          </p:nvSpPr>
          <p:spPr bwMode="auto">
            <a:xfrm>
              <a:off x="3227245" y="3526693"/>
              <a:ext cx="749214" cy="322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需要多大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带宽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? 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396921" y="3977464"/>
            <a:ext cx="731838" cy="976313"/>
            <a:chOff x="4227797" y="3422543"/>
            <a:chExt cx="731192" cy="731520"/>
          </a:xfrm>
          <a:solidFill>
            <a:srgbClr val="6797D3"/>
          </a:solidFill>
        </p:grpSpPr>
        <p:sp>
          <p:nvSpPr>
            <p:cNvPr id="90" name="Rounded Rectangular Callout 89"/>
            <p:cNvSpPr/>
            <p:nvPr/>
          </p:nvSpPr>
          <p:spPr>
            <a:xfrm rot="10800000">
              <a:off x="4227797" y="3422543"/>
              <a:ext cx="731192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064" name="Rectangle 90"/>
            <p:cNvSpPr>
              <a:spLocks noChangeArrowheads="1"/>
            </p:cNvSpPr>
            <p:nvPr/>
          </p:nvSpPr>
          <p:spPr bwMode="auto">
            <a:xfrm>
              <a:off x="4229725" y="3526693"/>
              <a:ext cx="716230" cy="322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QoS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优先级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? 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90274" y="3977464"/>
            <a:ext cx="786625" cy="976313"/>
            <a:chOff x="5024293" y="3422543"/>
            <a:chExt cx="914280" cy="731520"/>
          </a:xfrm>
          <a:solidFill>
            <a:srgbClr val="6797D3"/>
          </a:solidFill>
        </p:grpSpPr>
        <p:sp>
          <p:nvSpPr>
            <p:cNvPr id="93" name="Rounded Rectangular Callout 92"/>
            <p:cNvSpPr/>
            <p:nvPr/>
          </p:nvSpPr>
          <p:spPr>
            <a:xfrm rot="10800000">
              <a:off x="5024293" y="3422543"/>
              <a:ext cx="914280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062" name="Rectangle 93"/>
            <p:cNvSpPr>
              <a:spLocks noChangeArrowheads="1"/>
            </p:cNvSpPr>
            <p:nvPr/>
          </p:nvSpPr>
          <p:spPr bwMode="auto">
            <a:xfrm>
              <a:off x="5029732" y="3526693"/>
              <a:ext cx="669241" cy="322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QoS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? </a:t>
              </a:r>
            </a:p>
          </p:txBody>
        </p:sp>
      </p:grpSp>
      <p:grpSp>
        <p:nvGrpSpPr>
          <p:cNvPr id="8" name="Group 94"/>
          <p:cNvGrpSpPr>
            <a:grpSpLocks/>
          </p:cNvGrpSpPr>
          <p:nvPr/>
        </p:nvGrpSpPr>
        <p:grpSpPr bwMode="auto">
          <a:xfrm>
            <a:off x="2036948" y="1302148"/>
            <a:ext cx="869950" cy="974725"/>
            <a:chOff x="1724141" y="1184625"/>
            <a:chExt cx="869870" cy="731520"/>
          </a:xfrm>
          <a:solidFill>
            <a:srgbClr val="9BC9F3"/>
          </a:solidFill>
        </p:grpSpPr>
        <p:sp>
          <p:nvSpPr>
            <p:cNvPr id="96" name="Rounded Rectangular Callout 95"/>
            <p:cNvSpPr/>
            <p:nvPr/>
          </p:nvSpPr>
          <p:spPr>
            <a:xfrm>
              <a:off x="1790810" y="1184625"/>
              <a:ext cx="731771" cy="731520"/>
            </a:xfrm>
            <a:prstGeom prst="wedgeRoundRectCallou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060" name="Rectangle 96"/>
            <p:cNvSpPr>
              <a:spLocks noChangeArrowheads="1"/>
            </p:cNvSpPr>
            <p:nvPr/>
          </p:nvSpPr>
          <p:spPr bwMode="auto">
            <a:xfrm>
              <a:off x="1724141" y="1321092"/>
              <a:ext cx="869870" cy="2852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机架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服务器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sp>
        <p:nvSpPr>
          <p:cNvPr id="98" name="Rounded Rectangular Callout 97"/>
          <p:cNvSpPr/>
          <p:nvPr/>
        </p:nvSpPr>
        <p:spPr>
          <a:xfrm>
            <a:off x="2906898" y="1302148"/>
            <a:ext cx="731838" cy="974725"/>
          </a:xfrm>
          <a:prstGeom prst="wedgeRoundRectCallout">
            <a:avLst/>
          </a:prstGeom>
          <a:solidFill>
            <a:srgbClr val="9BC9F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7" tIns="45714" rIns="91427" bIns="45714" anchor="ctr"/>
          <a:lstStyle/>
          <a:p>
            <a:pPr>
              <a:lnSpc>
                <a:spcPct val="85000"/>
              </a:lnSpc>
              <a:defRPr/>
            </a:pPr>
            <a:r>
              <a:rPr 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VLAN 10</a:t>
            </a:r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3637151" y="1302148"/>
            <a:ext cx="868363" cy="974725"/>
            <a:chOff x="3323441" y="1184625"/>
            <a:chExt cx="869870" cy="731520"/>
          </a:xfrm>
          <a:solidFill>
            <a:srgbClr val="9BC9F3"/>
          </a:solidFill>
        </p:grpSpPr>
        <p:sp>
          <p:nvSpPr>
            <p:cNvPr id="100" name="Rounded Rectangular Callout 99"/>
            <p:cNvSpPr/>
            <p:nvPr/>
          </p:nvSpPr>
          <p:spPr>
            <a:xfrm>
              <a:off x="3396593" y="1184625"/>
              <a:ext cx="731517" cy="731520"/>
            </a:xfrm>
            <a:prstGeom prst="wedgeRoundRectCallou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058" name="Rectangle 100"/>
            <p:cNvSpPr>
              <a:spLocks noChangeArrowheads="1"/>
            </p:cNvSpPr>
            <p:nvPr/>
          </p:nvSpPr>
          <p:spPr bwMode="auto">
            <a:xfrm>
              <a:off x="3323441" y="1321092"/>
              <a:ext cx="869870" cy="1772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子网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.16.31</a:t>
              </a:r>
            </a:p>
          </p:txBody>
        </p:sp>
      </p:grp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4467411" y="1302148"/>
            <a:ext cx="958850" cy="974725"/>
            <a:chOff x="4155032" y="1184625"/>
            <a:chExt cx="958921" cy="731520"/>
          </a:xfrm>
          <a:solidFill>
            <a:srgbClr val="9BC9F3"/>
          </a:solidFill>
        </p:grpSpPr>
        <p:sp>
          <p:nvSpPr>
            <p:cNvPr id="103" name="Rounded Rectangular Callout 102"/>
            <p:cNvSpPr/>
            <p:nvPr/>
          </p:nvSpPr>
          <p:spPr>
            <a:xfrm>
              <a:off x="4199485" y="1184625"/>
              <a:ext cx="914468" cy="731520"/>
            </a:xfrm>
            <a:prstGeom prst="wedgeRoundRectCallou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056" name="Rectangle 103"/>
            <p:cNvSpPr>
              <a:spLocks noChangeArrowheads="1"/>
            </p:cNvSpPr>
            <p:nvPr/>
          </p:nvSpPr>
          <p:spPr bwMode="auto">
            <a:xfrm>
              <a:off x="4155032" y="1321092"/>
              <a:ext cx="905855" cy="2852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10M CIR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20M PIR</a:t>
              </a:r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426261" y="1302148"/>
            <a:ext cx="869950" cy="974725"/>
            <a:chOff x="5113953" y="1184625"/>
            <a:chExt cx="869870" cy="731520"/>
          </a:xfrm>
          <a:solidFill>
            <a:srgbClr val="9BC9F3"/>
          </a:solidFill>
        </p:grpSpPr>
        <p:sp>
          <p:nvSpPr>
            <p:cNvPr id="106" name="Rounded Rectangular Callout 105"/>
            <p:cNvSpPr/>
            <p:nvPr/>
          </p:nvSpPr>
          <p:spPr>
            <a:xfrm>
              <a:off x="5166335" y="1184625"/>
              <a:ext cx="731771" cy="731520"/>
            </a:xfrm>
            <a:prstGeom prst="wedgeRoundRectCallou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054" name="Rectangle 106"/>
            <p:cNvSpPr>
              <a:spLocks noChangeArrowheads="1"/>
            </p:cNvSpPr>
            <p:nvPr/>
          </p:nvSpPr>
          <p:spPr bwMode="auto">
            <a:xfrm>
              <a:off x="5113953" y="1321092"/>
              <a:ext cx="869870" cy="2852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优先级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6210487" y="1302148"/>
            <a:ext cx="869950" cy="974725"/>
            <a:chOff x="5897980" y="1184625"/>
            <a:chExt cx="869870" cy="731520"/>
          </a:xfrm>
          <a:solidFill>
            <a:srgbClr val="9BC9F3"/>
          </a:solidFill>
        </p:grpSpPr>
        <p:sp>
          <p:nvSpPr>
            <p:cNvPr id="109" name="Rounded Rectangular Callout 108"/>
            <p:cNvSpPr/>
            <p:nvPr/>
          </p:nvSpPr>
          <p:spPr>
            <a:xfrm>
              <a:off x="5956712" y="1184625"/>
              <a:ext cx="731771" cy="731520"/>
            </a:xfrm>
            <a:prstGeom prst="wedgeRoundRectCallou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052" name="Rectangle 109"/>
            <p:cNvSpPr>
              <a:spLocks noChangeArrowheads="1"/>
            </p:cNvSpPr>
            <p:nvPr/>
          </p:nvSpPr>
          <p:spPr bwMode="auto">
            <a:xfrm>
              <a:off x="5897980" y="1412655"/>
              <a:ext cx="869870" cy="1772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ToS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5976900" y="3977464"/>
            <a:ext cx="1295400" cy="976313"/>
            <a:chOff x="5983823" y="3422543"/>
            <a:chExt cx="1295430" cy="731520"/>
          </a:xfrm>
          <a:solidFill>
            <a:srgbClr val="6797D3"/>
          </a:solidFill>
        </p:grpSpPr>
        <p:sp>
          <p:nvSpPr>
            <p:cNvPr id="112" name="Rounded Rectangular Callout 111"/>
            <p:cNvSpPr/>
            <p:nvPr/>
          </p:nvSpPr>
          <p:spPr>
            <a:xfrm rot="10800000">
              <a:off x="5999698" y="3422543"/>
              <a:ext cx="1279555" cy="731520"/>
            </a:xfrm>
            <a:prstGeom prst="wedgeRoundRectCallout">
              <a:avLst/>
            </a:prstGeom>
            <a:grpFill/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050" name="Rectangle 112"/>
            <p:cNvSpPr>
              <a:spLocks noChangeArrowheads="1"/>
            </p:cNvSpPr>
            <p:nvPr/>
          </p:nvSpPr>
          <p:spPr bwMode="auto">
            <a:xfrm>
              <a:off x="5983823" y="3526693"/>
              <a:ext cx="1295430" cy="322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Ok, 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开始交换机配置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</p:grpSp>
      <p:cxnSp>
        <p:nvCxnSpPr>
          <p:cNvPr id="114" name="Straight Connector 113"/>
          <p:cNvCxnSpPr>
            <a:stCxn id="70" idx="4"/>
            <a:endCxn id="76" idx="4"/>
          </p:cNvCxnSpPr>
          <p:nvPr/>
        </p:nvCxnSpPr>
        <p:spPr>
          <a:xfrm>
            <a:off x="1180430" y="2398714"/>
            <a:ext cx="225552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4"/>
            <a:endCxn id="76" idx="4"/>
          </p:cNvCxnSpPr>
          <p:nvPr/>
        </p:nvCxnSpPr>
        <p:spPr>
          <a:xfrm flipH="1">
            <a:off x="1405982" y="2398714"/>
            <a:ext cx="911096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" idx="4"/>
            <a:endCxn id="80" idx="4"/>
          </p:cNvCxnSpPr>
          <p:nvPr/>
        </p:nvCxnSpPr>
        <p:spPr>
          <a:xfrm flipH="1">
            <a:off x="2204494" y="2398714"/>
            <a:ext cx="112585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8" idx="4"/>
            <a:endCxn id="80" idx="4"/>
          </p:cNvCxnSpPr>
          <p:nvPr/>
        </p:nvCxnSpPr>
        <p:spPr>
          <a:xfrm flipH="1">
            <a:off x="2204493" y="2398714"/>
            <a:ext cx="915860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4"/>
            <a:endCxn id="84" idx="4"/>
          </p:cNvCxnSpPr>
          <p:nvPr/>
        </p:nvCxnSpPr>
        <p:spPr>
          <a:xfrm flipH="1">
            <a:off x="3060201" y="2398714"/>
            <a:ext cx="60152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0" idx="4"/>
            <a:endCxn id="84" idx="4"/>
          </p:cNvCxnSpPr>
          <p:nvPr/>
        </p:nvCxnSpPr>
        <p:spPr>
          <a:xfrm flipH="1">
            <a:off x="3060202" y="2398714"/>
            <a:ext cx="862965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0" idx="4"/>
            <a:endCxn id="87" idx="4"/>
          </p:cNvCxnSpPr>
          <p:nvPr/>
        </p:nvCxnSpPr>
        <p:spPr>
          <a:xfrm>
            <a:off x="3923168" y="2398714"/>
            <a:ext cx="113931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3" idx="4"/>
            <a:endCxn id="87" idx="4"/>
          </p:cNvCxnSpPr>
          <p:nvPr/>
        </p:nvCxnSpPr>
        <p:spPr>
          <a:xfrm flipH="1">
            <a:off x="4037098" y="2398714"/>
            <a:ext cx="741467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3" idx="4"/>
            <a:endCxn id="90" idx="4"/>
          </p:cNvCxnSpPr>
          <p:nvPr/>
        </p:nvCxnSpPr>
        <p:spPr>
          <a:xfrm>
            <a:off x="4778564" y="2398714"/>
            <a:ext cx="136740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6" idx="4"/>
            <a:endCxn id="90" idx="4"/>
          </p:cNvCxnSpPr>
          <p:nvPr/>
        </p:nvCxnSpPr>
        <p:spPr>
          <a:xfrm flipH="1">
            <a:off x="4915306" y="2398714"/>
            <a:ext cx="776799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6" idx="4"/>
            <a:endCxn id="93" idx="4"/>
          </p:cNvCxnSpPr>
          <p:nvPr/>
        </p:nvCxnSpPr>
        <p:spPr>
          <a:xfrm>
            <a:off x="5692105" y="2398714"/>
            <a:ext cx="55359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9" idx="4"/>
            <a:endCxn id="93" idx="4"/>
          </p:cNvCxnSpPr>
          <p:nvPr/>
        </p:nvCxnSpPr>
        <p:spPr>
          <a:xfrm flipH="1">
            <a:off x="5747462" y="2398714"/>
            <a:ext cx="735216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9" idx="4"/>
            <a:endCxn id="112" idx="4"/>
          </p:cNvCxnSpPr>
          <p:nvPr/>
        </p:nvCxnSpPr>
        <p:spPr>
          <a:xfrm>
            <a:off x="6482680" y="2398714"/>
            <a:ext cx="416423" cy="145671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43" name="Rectangle 127"/>
          <p:cNvSpPr>
            <a:spLocks noChangeArrowheads="1"/>
          </p:cNvSpPr>
          <p:nvPr/>
        </p:nvSpPr>
        <p:spPr bwMode="auto">
          <a:xfrm>
            <a:off x="754250" y="1362471"/>
            <a:ext cx="1298575" cy="38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Exchange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虚拟机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083330" y="1910160"/>
            <a:ext cx="641496" cy="2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1100" dirty="0"/>
              <a:t>… 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准备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15227" y="3957059"/>
            <a:ext cx="476386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en-US" altLang="zh-CN" sz="3200" b="1" dirty="0"/>
              <a:t>…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7761289" y="4068941"/>
            <a:ext cx="1167196" cy="6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250,000+ </a:t>
            </a:r>
            <a:br>
              <a:rPr lang="en-US" altLang="zh-CN" sz="11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命令行用于配置数据中心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47" name="TextBox 65"/>
          <p:cNvSpPr txBox="1">
            <a:spLocks noChangeArrowheads="1"/>
          </p:cNvSpPr>
          <p:nvPr/>
        </p:nvSpPr>
        <p:spPr bwMode="auto">
          <a:xfrm>
            <a:off x="509592" y="5157193"/>
            <a:ext cx="1082321" cy="30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网络管理员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48" name="矩形 63"/>
          <p:cNvSpPr>
            <a:spLocks noChangeArrowheads="1"/>
          </p:cNvSpPr>
          <p:nvPr/>
        </p:nvSpPr>
        <p:spPr bwMode="auto">
          <a:xfrm>
            <a:off x="611634" y="5501414"/>
            <a:ext cx="8424862" cy="81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marL="266662" indent="-266662">
              <a:lnSpc>
                <a:spcPts val="28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网络配置非常复杂，涉及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万命令行，可能要花费数周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66662" indent="-266662">
              <a:lnSpc>
                <a:spcPts val="2800"/>
              </a:lnSpc>
              <a:buFont typeface="Arial" pitchFamily="34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自动化编排可以在分钟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级完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部配置，部署实践减少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95%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标题 65"/>
          <p:cNvSpPr>
            <a:spLocks noGrp="1"/>
          </p:cNvSpPr>
          <p:nvPr>
            <p:ph type="title"/>
          </p:nvPr>
        </p:nvSpPr>
        <p:spPr>
          <a:xfrm>
            <a:off x="663764" y="804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VAN </a:t>
            </a:r>
            <a:r>
              <a:rPr lang="zh-CN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自动化编排效果</a:t>
            </a:r>
            <a:endParaRPr lang="zh-CN" altLang="en-US" sz="2800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7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2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7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8" grpId="0" animBg="1"/>
      <p:bldP spid="129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642918"/>
            <a:ext cx="6357982" cy="142876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华三衷心感谢您始终一如既往地支持，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祝您和家人马年圆满如意，马到成功！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61720"/>
            <a:ext cx="5572164" cy="392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 bwMode="auto">
          <a:xfrm>
            <a:off x="3822096" y="2249387"/>
            <a:ext cx="4499422" cy="2428892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TextBox 24"/>
          <p:cNvSpPr txBox="1">
            <a:spLocks noChangeArrowheads="1"/>
          </p:cNvSpPr>
          <p:nvPr/>
        </p:nvSpPr>
        <p:spPr bwMode="auto">
          <a:xfrm>
            <a:off x="4089920" y="2294368"/>
            <a:ext cx="4017341" cy="180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Application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Network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虚拟化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Virtualization </a:t>
            </a: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Automation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1099" lvl="1" indent="-253964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面向应用（软件定义网络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0"/>
          <p:cNvGrpSpPr/>
          <p:nvPr/>
        </p:nvGrpSpPr>
        <p:grpSpPr>
          <a:xfrm>
            <a:off x="755576" y="1857366"/>
            <a:ext cx="2520280" cy="3024335"/>
            <a:chOff x="2987824" y="2368861"/>
            <a:chExt cx="2772308" cy="2716323"/>
          </a:xfrm>
        </p:grpSpPr>
        <p:grpSp>
          <p:nvGrpSpPr>
            <p:cNvPr id="5" name="组合 698"/>
            <p:cNvGrpSpPr>
              <a:grpSpLocks/>
            </p:cNvGrpSpPr>
            <p:nvPr/>
          </p:nvGrpSpPr>
          <p:grpSpPr bwMode="auto">
            <a:xfrm>
              <a:off x="2987823" y="2368861"/>
              <a:ext cx="2772307" cy="2716323"/>
              <a:chOff x="2427291" y="2287578"/>
              <a:chExt cx="3716345" cy="3641752"/>
            </a:xfrm>
          </p:grpSpPr>
          <p:cxnSp>
            <p:nvCxnSpPr>
              <p:cNvPr id="10" name="AutoShape 110"/>
              <p:cNvCxnSpPr>
                <a:cxnSpLocks noChangeShapeType="1"/>
                <a:stCxn id="16" idx="1"/>
                <a:endCxn id="17" idx="5"/>
              </p:cNvCxnSpPr>
              <p:nvPr/>
            </p:nvCxnSpPr>
            <p:spPr bwMode="auto">
              <a:xfrm rot="16200000" flipV="1">
                <a:off x="2292463" y="3794793"/>
                <a:ext cx="2484210" cy="14217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1" name="AutoShape 111"/>
              <p:cNvCxnSpPr>
                <a:cxnSpLocks noChangeShapeType="1"/>
                <a:stCxn id="16" idx="7"/>
                <a:endCxn id="18" idx="3"/>
              </p:cNvCxnSpPr>
              <p:nvPr/>
            </p:nvCxnSpPr>
            <p:spPr bwMode="auto">
              <a:xfrm rot="5400000" flipH="1" flipV="1">
                <a:off x="3851087" y="3810368"/>
                <a:ext cx="2464190" cy="1410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2" name="AutoShape 112"/>
              <p:cNvCxnSpPr>
                <a:cxnSpLocks noChangeShapeType="1"/>
                <a:stCxn id="17" idx="6"/>
                <a:endCxn id="18" idx="2"/>
              </p:cNvCxnSpPr>
              <p:nvPr/>
            </p:nvCxnSpPr>
            <p:spPr bwMode="auto">
              <a:xfrm>
                <a:off x="2851145" y="3188334"/>
                <a:ext cx="2909896" cy="2002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3" name="AutoShape 752"/>
              <p:cNvCxnSpPr>
                <a:cxnSpLocks noChangeShapeType="1"/>
                <a:stCxn id="19" idx="3"/>
                <a:endCxn id="20" idx="7"/>
              </p:cNvCxnSpPr>
              <p:nvPr/>
            </p:nvCxnSpPr>
            <p:spPr bwMode="auto">
              <a:xfrm rot="5400000">
                <a:off x="2322313" y="2949930"/>
                <a:ext cx="2341977" cy="138042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4" name="AutoShape 753"/>
              <p:cNvCxnSpPr>
                <a:cxnSpLocks noChangeShapeType="1"/>
                <a:stCxn id="19" idx="5"/>
                <a:endCxn id="21" idx="1"/>
              </p:cNvCxnSpPr>
              <p:nvPr/>
            </p:nvCxnSpPr>
            <p:spPr bwMode="auto">
              <a:xfrm rot="16200000" flipH="1">
                <a:off x="3914574" y="2870555"/>
                <a:ext cx="2346740" cy="154393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15" name="AutoShape 754"/>
              <p:cNvCxnSpPr>
                <a:cxnSpLocks noChangeShapeType="1"/>
                <a:stCxn id="20" idx="6"/>
                <a:endCxn id="21" idx="2"/>
              </p:cNvCxnSpPr>
              <p:nvPr/>
            </p:nvCxnSpPr>
            <p:spPr bwMode="auto">
              <a:xfrm>
                <a:off x="2830524" y="4886341"/>
                <a:ext cx="3001954" cy="476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4217991" y="5716602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2663812" y="308197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76"/>
              <p:cNvSpPr>
                <a:spLocks noChangeArrowheads="1"/>
              </p:cNvSpPr>
              <p:nvPr/>
            </p:nvSpPr>
            <p:spPr bwMode="auto">
              <a:xfrm>
                <a:off x="5761041" y="310199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651"/>
              <p:cNvSpPr>
                <a:spLocks noChangeArrowheads="1"/>
              </p:cNvSpPr>
              <p:nvPr/>
            </p:nvSpPr>
            <p:spPr bwMode="auto">
              <a:xfrm>
                <a:off x="4156078" y="2287578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685"/>
              <p:cNvSpPr>
                <a:spLocks noChangeArrowheads="1"/>
              </p:cNvSpPr>
              <p:nvPr/>
            </p:nvSpPr>
            <p:spPr bwMode="auto">
              <a:xfrm>
                <a:off x="2643191" y="47799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719"/>
              <p:cNvSpPr>
                <a:spLocks noChangeArrowheads="1"/>
              </p:cNvSpPr>
              <p:nvPr/>
            </p:nvSpPr>
            <p:spPr bwMode="auto">
              <a:xfrm>
                <a:off x="5832478" y="47847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757"/>
              <p:cNvSpPr>
                <a:spLocks noChangeArrowheads="1"/>
              </p:cNvSpPr>
              <p:nvPr/>
            </p:nvSpPr>
            <p:spPr bwMode="auto">
              <a:xfrm>
                <a:off x="5235578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791"/>
              <p:cNvSpPr>
                <a:spLocks noChangeArrowheads="1"/>
              </p:cNvSpPr>
              <p:nvPr/>
            </p:nvSpPr>
            <p:spPr bwMode="auto">
              <a:xfrm>
                <a:off x="3219453" y="54324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825"/>
              <p:cNvSpPr>
                <a:spLocks noChangeArrowheads="1"/>
              </p:cNvSpPr>
              <p:nvPr/>
            </p:nvSpPr>
            <p:spPr bwMode="auto">
              <a:xfrm>
                <a:off x="2427291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859"/>
              <p:cNvSpPr>
                <a:spLocks noChangeArrowheads="1"/>
              </p:cNvSpPr>
              <p:nvPr/>
            </p:nvSpPr>
            <p:spPr bwMode="auto">
              <a:xfrm>
                <a:off x="5956303" y="3921140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893"/>
              <p:cNvSpPr>
                <a:spLocks noChangeArrowheads="1"/>
              </p:cNvSpPr>
              <p:nvPr/>
            </p:nvSpPr>
            <p:spPr bwMode="auto">
              <a:xfrm>
                <a:off x="5091116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927"/>
              <p:cNvSpPr>
                <a:spLocks noChangeArrowheads="1"/>
              </p:cNvSpPr>
              <p:nvPr/>
            </p:nvSpPr>
            <p:spPr bwMode="auto">
              <a:xfrm>
                <a:off x="3311528" y="2481277"/>
                <a:ext cx="187333" cy="212728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6999"/>
                    </a:schemeClr>
                  </a:gs>
                  <a:gs pos="100000">
                    <a:schemeClr val="bg2">
                      <a:alpha val="21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8" name="AutoShape 961"/>
              <p:cNvCxnSpPr>
                <a:cxnSpLocks noChangeShapeType="1"/>
                <a:stCxn id="27" idx="5"/>
                <a:endCxn id="26" idx="3"/>
              </p:cNvCxnSpPr>
              <p:nvPr/>
            </p:nvCxnSpPr>
            <p:spPr bwMode="auto">
              <a:xfrm rot="16200000" flipH="1">
                <a:off x="4294988" y="1839290"/>
                <a:ext cx="1588" cy="1647123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29" name="AutoShape 962"/>
              <p:cNvCxnSpPr>
                <a:cxnSpLocks noChangeShapeType="1"/>
                <a:stCxn id="27" idx="5"/>
                <a:endCxn id="18" idx="2"/>
              </p:cNvCxnSpPr>
              <p:nvPr/>
            </p:nvCxnSpPr>
            <p:spPr bwMode="auto">
              <a:xfrm rot="16200000" flipH="1">
                <a:off x="4343483" y="1790796"/>
                <a:ext cx="545502" cy="2289614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0" name="AutoShape 963"/>
              <p:cNvCxnSpPr>
                <a:cxnSpLocks noChangeShapeType="1"/>
                <a:stCxn id="27" idx="5"/>
                <a:endCxn id="25" idx="1"/>
              </p:cNvCxnSpPr>
              <p:nvPr/>
            </p:nvCxnSpPr>
            <p:spPr bwMode="auto">
              <a:xfrm rot="16200000" flipH="1">
                <a:off x="4082862" y="2051417"/>
                <a:ext cx="1289441" cy="251231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1" name="AutoShape 964"/>
              <p:cNvCxnSpPr>
                <a:cxnSpLocks noChangeShapeType="1"/>
                <a:stCxn id="27" idx="5"/>
                <a:endCxn id="21" idx="2"/>
              </p:cNvCxnSpPr>
              <p:nvPr/>
            </p:nvCxnSpPr>
            <p:spPr bwMode="auto">
              <a:xfrm rot="16200000" flipH="1">
                <a:off x="3537826" y="2596452"/>
                <a:ext cx="2228252" cy="236105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2" name="AutoShape 965"/>
              <p:cNvCxnSpPr>
                <a:cxnSpLocks noChangeShapeType="1"/>
                <a:stCxn id="27" idx="5"/>
                <a:endCxn id="22" idx="1"/>
              </p:cNvCxnSpPr>
              <p:nvPr/>
            </p:nvCxnSpPr>
            <p:spPr bwMode="auto">
              <a:xfrm rot="16200000" flipH="1">
                <a:off x="2966849" y="3167429"/>
                <a:ext cx="2800741" cy="179158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3" name="AutoShape 966"/>
              <p:cNvCxnSpPr>
                <a:cxnSpLocks noChangeShapeType="1"/>
                <a:stCxn id="27" idx="5"/>
                <a:endCxn id="16" idx="0"/>
              </p:cNvCxnSpPr>
              <p:nvPr/>
            </p:nvCxnSpPr>
            <p:spPr bwMode="auto">
              <a:xfrm rot="16200000" flipH="1">
                <a:off x="2364667" y="3769611"/>
                <a:ext cx="3053750" cy="840231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4" name="AutoShape 967"/>
              <p:cNvCxnSpPr>
                <a:cxnSpLocks noChangeShapeType="1"/>
                <a:stCxn id="27" idx="5"/>
                <a:endCxn id="23" idx="0"/>
              </p:cNvCxnSpPr>
              <p:nvPr/>
            </p:nvCxnSpPr>
            <p:spPr bwMode="auto">
              <a:xfrm rot="5400000">
                <a:off x="2007480" y="3968493"/>
                <a:ext cx="2769588" cy="15830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5" name="AutoShape 968"/>
              <p:cNvCxnSpPr>
                <a:cxnSpLocks noChangeShapeType="1"/>
                <a:stCxn id="27" idx="5"/>
                <a:endCxn id="20" idx="7"/>
              </p:cNvCxnSpPr>
              <p:nvPr/>
            </p:nvCxnSpPr>
            <p:spPr bwMode="auto">
              <a:xfrm rot="5400000">
                <a:off x="2063120" y="3402823"/>
                <a:ext cx="2148278" cy="6683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6" name="AutoShape 969"/>
              <p:cNvCxnSpPr>
                <a:cxnSpLocks noChangeShapeType="1"/>
                <a:stCxn id="27" idx="5"/>
                <a:endCxn id="24" idx="7"/>
              </p:cNvCxnSpPr>
              <p:nvPr/>
            </p:nvCxnSpPr>
            <p:spPr bwMode="auto">
              <a:xfrm rot="5400000">
                <a:off x="2384589" y="2865454"/>
                <a:ext cx="1289441" cy="88423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7" name="AutoShape 970"/>
              <p:cNvCxnSpPr>
                <a:cxnSpLocks noChangeShapeType="1"/>
                <a:stCxn id="26" idx="3"/>
                <a:endCxn id="25" idx="1"/>
              </p:cNvCxnSpPr>
              <p:nvPr/>
            </p:nvCxnSpPr>
            <p:spPr bwMode="auto">
              <a:xfrm rot="16200000" flipH="1">
                <a:off x="4906423" y="2874978"/>
                <a:ext cx="1289441" cy="865187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8" name="AutoShape 971"/>
              <p:cNvCxnSpPr>
                <a:cxnSpLocks noChangeShapeType="1"/>
                <a:stCxn id="26" idx="3"/>
                <a:endCxn id="21" idx="1"/>
              </p:cNvCxnSpPr>
              <p:nvPr/>
            </p:nvCxnSpPr>
            <p:spPr bwMode="auto">
              <a:xfrm rot="16200000" flipH="1">
                <a:off x="4412711" y="3368691"/>
                <a:ext cx="2153041" cy="74136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39" name="AutoShape 972"/>
              <p:cNvCxnSpPr>
                <a:cxnSpLocks noChangeShapeType="1"/>
                <a:stCxn id="26" idx="3"/>
                <a:endCxn id="22" idx="0"/>
              </p:cNvCxnSpPr>
              <p:nvPr/>
            </p:nvCxnSpPr>
            <p:spPr bwMode="auto">
              <a:xfrm rot="16200000" flipH="1">
                <a:off x="3839103" y="3942298"/>
                <a:ext cx="2769588" cy="21069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0" name="AutoShape 973"/>
              <p:cNvCxnSpPr>
                <a:cxnSpLocks noChangeShapeType="1"/>
                <a:stCxn id="26" idx="3"/>
                <a:endCxn id="16" idx="0"/>
              </p:cNvCxnSpPr>
              <p:nvPr/>
            </p:nvCxnSpPr>
            <p:spPr bwMode="auto">
              <a:xfrm rot="5400000">
                <a:off x="3188229" y="3786281"/>
                <a:ext cx="3053750" cy="806892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1" name="AutoShape 974"/>
              <p:cNvCxnSpPr>
                <a:cxnSpLocks noChangeShapeType="1"/>
                <a:stCxn id="26" idx="3"/>
                <a:endCxn id="23" idx="7"/>
              </p:cNvCxnSpPr>
              <p:nvPr/>
            </p:nvCxnSpPr>
            <p:spPr bwMode="auto">
              <a:xfrm rot="5400000">
                <a:off x="2848581" y="3193623"/>
                <a:ext cx="2800741" cy="173919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2" name="AutoShape 975"/>
              <p:cNvCxnSpPr>
                <a:cxnSpLocks noChangeShapeType="1"/>
                <a:stCxn id="26" idx="3"/>
                <a:endCxn id="20" idx="6"/>
              </p:cNvCxnSpPr>
              <p:nvPr/>
            </p:nvCxnSpPr>
            <p:spPr bwMode="auto">
              <a:xfrm rot="5400000">
                <a:off x="2862793" y="2630583"/>
                <a:ext cx="2223489" cy="228802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3" name="AutoShape 976"/>
              <p:cNvCxnSpPr>
                <a:cxnSpLocks noChangeShapeType="1"/>
                <a:endCxn id="24" idx="7"/>
              </p:cNvCxnSpPr>
              <p:nvPr/>
            </p:nvCxnSpPr>
            <p:spPr bwMode="auto">
              <a:xfrm rot="10800000" flipV="1">
                <a:off x="2587191" y="2984513"/>
                <a:ext cx="2576953" cy="96778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4" name="AutoShape 977"/>
              <p:cNvCxnSpPr>
                <a:cxnSpLocks noChangeShapeType="1"/>
                <a:stCxn id="26" idx="3"/>
                <a:endCxn id="17" idx="6"/>
              </p:cNvCxnSpPr>
              <p:nvPr/>
            </p:nvCxnSpPr>
            <p:spPr bwMode="auto">
              <a:xfrm rot="5400000">
                <a:off x="3722107" y="1791891"/>
                <a:ext cx="525482" cy="2267405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5" name="AutoShape 978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2614624" y="4027504"/>
                <a:ext cx="3341679" cy="1588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6" name="AutoShape 979"/>
              <p:cNvCxnSpPr>
                <a:cxnSpLocks noChangeShapeType="1"/>
                <a:stCxn id="24" idx="6"/>
                <a:endCxn id="23" idx="0"/>
              </p:cNvCxnSpPr>
              <p:nvPr/>
            </p:nvCxnSpPr>
            <p:spPr bwMode="auto">
              <a:xfrm>
                <a:off x="2614624" y="4027504"/>
                <a:ext cx="698496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7" name="AutoShape 980"/>
              <p:cNvCxnSpPr>
                <a:cxnSpLocks noChangeShapeType="1"/>
                <a:stCxn id="25" idx="2"/>
                <a:endCxn id="22" idx="0"/>
              </p:cNvCxnSpPr>
              <p:nvPr/>
            </p:nvCxnSpPr>
            <p:spPr bwMode="auto">
              <a:xfrm rot="10800000" flipV="1">
                <a:off x="5329245" y="4027504"/>
                <a:ext cx="627058" cy="1404936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  <p:cxnSp>
            <p:nvCxnSpPr>
              <p:cNvPr id="48" name="AutoShape 981"/>
              <p:cNvCxnSpPr>
                <a:cxnSpLocks noChangeShapeType="1"/>
                <a:stCxn id="23" idx="7"/>
                <a:endCxn id="22" idx="1"/>
              </p:cNvCxnSpPr>
              <p:nvPr/>
            </p:nvCxnSpPr>
            <p:spPr bwMode="auto">
              <a:xfrm rot="5400000" flipH="1" flipV="1">
                <a:off x="4321182" y="4521763"/>
                <a:ext cx="1588" cy="1883660"/>
              </a:xfrm>
              <a:prstGeom prst="straightConnector1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组合 84"/>
            <p:cNvGrpSpPr>
              <a:grpSpLocks/>
            </p:cNvGrpSpPr>
            <p:nvPr/>
          </p:nvGrpSpPr>
          <p:grpSpPr bwMode="auto">
            <a:xfrm>
              <a:off x="3095836" y="2420888"/>
              <a:ext cx="2582434" cy="2625456"/>
              <a:chOff x="2641599" y="2370621"/>
              <a:chExt cx="3714750" cy="3429000"/>
            </a:xfrm>
          </p:grpSpPr>
          <p:sp>
            <p:nvSpPr>
              <p:cNvPr id="8" name="椭圆 701"/>
              <p:cNvSpPr>
                <a:spLocks noChangeArrowheads="1"/>
              </p:cNvSpPr>
              <p:nvPr/>
            </p:nvSpPr>
            <p:spPr bwMode="auto">
              <a:xfrm>
                <a:off x="2641599" y="2370621"/>
                <a:ext cx="3714750" cy="3429000"/>
              </a:xfrm>
              <a:prstGeom prst="ellipse">
                <a:avLst/>
              </a:prstGeom>
              <a:solidFill>
                <a:srgbClr val="0071A0">
                  <a:alpha val="74902"/>
                </a:srgbClr>
              </a:solidFill>
              <a:ln w="28575" algn="ctr">
                <a:noFill/>
                <a:prstDash val="dash"/>
                <a:round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/>
              <a:lstStyle/>
              <a:p>
                <a:pPr>
                  <a:defRPr/>
                </a:pPr>
                <a:endPara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矩形 702"/>
              <p:cNvSpPr>
                <a:spLocks noChangeArrowheads="1"/>
              </p:cNvSpPr>
              <p:nvPr/>
            </p:nvSpPr>
            <p:spPr bwMode="auto">
              <a:xfrm>
                <a:off x="3366670" y="3593225"/>
                <a:ext cx="2267887" cy="758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3600" b="1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VAN</a:t>
                </a:r>
                <a:endParaRPr lang="zh-CN" altLang="en-US" sz="3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6077" y="1920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VAN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虚拟应用网络</a:t>
            </a:r>
            <a:endParaRPr lang="en-US" altLang="zh-CN" sz="28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SDN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成为业界热点话题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1238235"/>
            <a:ext cx="850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Gartner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未来五年影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响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十大关键性趋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势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件定义网络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(SDN)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：软件定义网络是抽象网络的一种方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法，正如服务器虚拟化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https://www.opennetworking.org/templates/onf-home/images/logo.png"/>
          <p:cNvPicPr>
            <a:picLocks noChangeAspect="1" noChangeArrowheads="1"/>
          </p:cNvPicPr>
          <p:nvPr/>
        </p:nvPicPr>
        <p:blipFill rotWithShape="1">
          <a:blip r:embed="rId3" cstate="print"/>
          <a:srcRect r="21377"/>
          <a:stretch/>
        </p:blipFill>
        <p:spPr bwMode="auto">
          <a:xfrm>
            <a:off x="357158" y="3879752"/>
            <a:ext cx="1800000" cy="1644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5" descr="ietflogo2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975003"/>
            <a:ext cx="1800000" cy="1372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3" descr="C:\Users\y03133\Desktop\ets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398" t="-11444"/>
          <a:stretch/>
        </p:blipFill>
        <p:spPr bwMode="auto">
          <a:xfrm>
            <a:off x="4500562" y="4286256"/>
            <a:ext cx="1903724" cy="978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1" y="4260755"/>
            <a:ext cx="2091185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983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83444" y="242690"/>
            <a:ext cx="2792413" cy="517416"/>
          </a:xfrm>
        </p:spPr>
        <p:txBody>
          <a:bodyPr lIns="85692" tIns="42846" rIns="85692" bIns="42846" anchor="b">
            <a:spAutoFit/>
          </a:bodyPr>
          <a:lstStyle/>
          <a:p>
            <a:pPr defTabSz="974725"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什么是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SDN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06702" y="347664"/>
            <a:ext cx="4752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C0000"/>
                </a:solidFill>
                <a:ea typeface="华文细黑" pitchFamily="2" charset="-122"/>
              </a:rPr>
              <a:t>---Software Defined Network  </a:t>
            </a:r>
            <a:r>
              <a:rPr lang="zh-CN" altLang="en-US" b="1" dirty="0">
                <a:solidFill>
                  <a:srgbClr val="CC0000"/>
                </a:solidFill>
                <a:ea typeface="华文细黑" pitchFamily="2" charset="-122"/>
              </a:rPr>
              <a:t>软件定义网络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727" y="1522413"/>
            <a:ext cx="7929563" cy="5146675"/>
            <a:chOff x="134" y="959"/>
            <a:chExt cx="4995" cy="3242"/>
          </a:xfrm>
        </p:grpSpPr>
        <p:sp>
          <p:nvSpPr>
            <p:cNvPr id="45" name="Rectangle 8"/>
            <p:cNvSpPr/>
            <p:nvPr/>
          </p:nvSpPr>
          <p:spPr>
            <a:xfrm>
              <a:off x="293" y="2471"/>
              <a:ext cx="961" cy="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sz="100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47" name="Rounded Rectangle 2"/>
            <p:cNvSpPr/>
            <p:nvPr/>
          </p:nvSpPr>
          <p:spPr>
            <a:xfrm>
              <a:off x="356" y="2975"/>
              <a:ext cx="844" cy="265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9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Specialized Packet Forwarding Hardware</a:t>
              </a:r>
              <a:endParaRPr lang="en-US" sz="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356" y="2527"/>
              <a:ext cx="844" cy="217"/>
              <a:chOff x="558086" y="3810293"/>
              <a:chExt cx="1339620" cy="343744"/>
            </a:xfrm>
          </p:grpSpPr>
          <p:sp>
            <p:nvSpPr>
              <p:cNvPr id="49" name="Rounded Rectangle 4"/>
              <p:cNvSpPr/>
              <p:nvPr/>
            </p:nvSpPr>
            <p:spPr>
              <a:xfrm>
                <a:off x="558086" y="38102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51" name="Rounded Rectangle 5"/>
              <p:cNvSpPr/>
              <p:nvPr/>
            </p:nvSpPr>
            <p:spPr>
              <a:xfrm>
                <a:off x="892991" y="38102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68" name="Rounded Rectangle 6"/>
              <p:cNvSpPr/>
              <p:nvPr/>
            </p:nvSpPr>
            <p:spPr>
              <a:xfrm>
                <a:off x="1562801" y="38102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cxnSp>
            <p:nvCxnSpPr>
              <p:cNvPr id="69" name="Straight Connector 7"/>
              <p:cNvCxnSpPr/>
              <p:nvPr/>
            </p:nvCxnSpPr>
            <p:spPr>
              <a:xfrm>
                <a:off x="1227896" y="3982956"/>
                <a:ext cx="334905" cy="0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11"/>
            <p:cNvSpPr/>
            <p:nvPr/>
          </p:nvSpPr>
          <p:spPr>
            <a:xfrm>
              <a:off x="1819" y="1668"/>
              <a:ext cx="961" cy="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sz="100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4" name="Rounded Rectangle 12"/>
            <p:cNvSpPr/>
            <p:nvPr/>
          </p:nvSpPr>
          <p:spPr>
            <a:xfrm>
              <a:off x="1882" y="2172"/>
              <a:ext cx="844" cy="264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9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Specialized Packet Forwarding Hardware</a:t>
              </a:r>
              <a:endParaRPr lang="en-US" sz="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882" y="1724"/>
              <a:ext cx="844" cy="216"/>
              <a:chOff x="2988148" y="2012694"/>
              <a:chExt cx="1339620" cy="343744"/>
            </a:xfrm>
          </p:grpSpPr>
          <p:sp>
            <p:nvSpPr>
              <p:cNvPr id="76" name="Rounded Rectangle 14"/>
              <p:cNvSpPr/>
              <p:nvPr/>
            </p:nvSpPr>
            <p:spPr>
              <a:xfrm>
                <a:off x="2988148" y="2012694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77" name="Rounded Rectangle 15"/>
              <p:cNvSpPr/>
              <p:nvPr/>
            </p:nvSpPr>
            <p:spPr>
              <a:xfrm>
                <a:off x="3323053" y="2012694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78" name="Rounded Rectangle 16"/>
              <p:cNvSpPr/>
              <p:nvPr/>
            </p:nvSpPr>
            <p:spPr>
              <a:xfrm>
                <a:off x="3992863" y="2012694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cxnSp>
            <p:nvCxnSpPr>
              <p:cNvPr id="80" name="Straight Connector 17"/>
              <p:cNvCxnSpPr/>
              <p:nvPr/>
            </p:nvCxnSpPr>
            <p:spPr>
              <a:xfrm>
                <a:off x="3657958" y="2184565"/>
                <a:ext cx="334905" cy="1592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19"/>
            <p:cNvSpPr/>
            <p:nvPr/>
          </p:nvSpPr>
          <p:spPr>
            <a:xfrm>
              <a:off x="4168" y="2043"/>
              <a:ext cx="961" cy="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sz="100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2" name="Rounded Rectangle 20"/>
            <p:cNvSpPr/>
            <p:nvPr/>
          </p:nvSpPr>
          <p:spPr>
            <a:xfrm>
              <a:off x="4232" y="2547"/>
              <a:ext cx="843" cy="265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9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Specialized Packet Forwarding Hardware</a:t>
              </a:r>
              <a:endParaRPr lang="en-US" sz="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1" name="Group 57"/>
            <p:cNvGrpSpPr>
              <a:grpSpLocks/>
            </p:cNvGrpSpPr>
            <p:nvPr/>
          </p:nvGrpSpPr>
          <p:grpSpPr bwMode="auto">
            <a:xfrm>
              <a:off x="4232" y="2099"/>
              <a:ext cx="843" cy="217"/>
              <a:chOff x="6717510" y="2608253"/>
              <a:chExt cx="1339620" cy="343744"/>
            </a:xfrm>
          </p:grpSpPr>
          <p:sp>
            <p:nvSpPr>
              <p:cNvPr id="83" name="Rounded Rectangle 22"/>
              <p:cNvSpPr/>
              <p:nvPr/>
            </p:nvSpPr>
            <p:spPr>
              <a:xfrm>
                <a:off x="6717510" y="260825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84" name="Rounded Rectangle 23"/>
              <p:cNvSpPr/>
              <p:nvPr/>
            </p:nvSpPr>
            <p:spPr>
              <a:xfrm>
                <a:off x="7052415" y="260825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85" name="Rounded Rectangle 24"/>
              <p:cNvSpPr/>
              <p:nvPr/>
            </p:nvSpPr>
            <p:spPr>
              <a:xfrm>
                <a:off x="7722225" y="260825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cxnSp>
            <p:nvCxnSpPr>
              <p:cNvPr id="86" name="Straight Connector 25"/>
              <p:cNvCxnSpPr/>
              <p:nvPr/>
            </p:nvCxnSpPr>
            <p:spPr>
              <a:xfrm>
                <a:off x="7388114" y="2780916"/>
                <a:ext cx="333713" cy="0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27"/>
            <p:cNvSpPr/>
            <p:nvPr/>
          </p:nvSpPr>
          <p:spPr>
            <a:xfrm>
              <a:off x="1444" y="3363"/>
              <a:ext cx="961" cy="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sz="100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88" name="Rounded Rectangle 28"/>
            <p:cNvSpPr/>
            <p:nvPr/>
          </p:nvSpPr>
          <p:spPr>
            <a:xfrm>
              <a:off x="1507" y="3868"/>
              <a:ext cx="844" cy="264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9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Specialized Packet Forwarding Hardware</a:t>
              </a:r>
              <a:endParaRPr lang="en-US" sz="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9" name="Group 55"/>
            <p:cNvGrpSpPr>
              <a:grpSpLocks/>
            </p:cNvGrpSpPr>
            <p:nvPr/>
          </p:nvGrpSpPr>
          <p:grpSpPr bwMode="auto">
            <a:xfrm>
              <a:off x="1507" y="3420"/>
              <a:ext cx="844" cy="216"/>
              <a:chOff x="2995893" y="5485693"/>
              <a:chExt cx="1339620" cy="343744"/>
            </a:xfrm>
          </p:grpSpPr>
          <p:sp>
            <p:nvSpPr>
              <p:cNvPr id="89" name="Rounded Rectangle 30"/>
              <p:cNvSpPr/>
              <p:nvPr/>
            </p:nvSpPr>
            <p:spPr>
              <a:xfrm>
                <a:off x="2995893" y="54856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90" name="Rounded Rectangle 31"/>
              <p:cNvSpPr/>
              <p:nvPr/>
            </p:nvSpPr>
            <p:spPr>
              <a:xfrm>
                <a:off x="3330798" y="54856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91" name="Rounded Rectangle 32"/>
              <p:cNvSpPr/>
              <p:nvPr/>
            </p:nvSpPr>
            <p:spPr>
              <a:xfrm>
                <a:off x="4000608" y="548569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cxnSp>
            <p:nvCxnSpPr>
              <p:cNvPr id="92" name="Straight Connector 33"/>
              <p:cNvCxnSpPr/>
              <p:nvPr/>
            </p:nvCxnSpPr>
            <p:spPr>
              <a:xfrm>
                <a:off x="3665703" y="5657564"/>
                <a:ext cx="334905" cy="1592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35"/>
            <p:cNvSpPr/>
            <p:nvPr/>
          </p:nvSpPr>
          <p:spPr>
            <a:xfrm>
              <a:off x="2785" y="2812"/>
              <a:ext cx="961" cy="8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 sz="1000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4" name="Rounded Rectangle 36"/>
            <p:cNvSpPr/>
            <p:nvPr/>
          </p:nvSpPr>
          <p:spPr>
            <a:xfrm>
              <a:off x="2848" y="3316"/>
              <a:ext cx="844" cy="264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9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Specialized Packet Forwarding Hardware</a:t>
              </a:r>
              <a:endParaRPr lang="en-US" sz="8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95" name="Rounded Rectangle 3"/>
            <p:cNvSpPr/>
            <p:nvPr/>
          </p:nvSpPr>
          <p:spPr>
            <a:xfrm>
              <a:off x="356" y="2744"/>
              <a:ext cx="844" cy="223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Operating</a:t>
              </a:r>
            </a:p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System</a:t>
              </a:r>
            </a:p>
          </p:txBody>
        </p:sp>
        <p:sp>
          <p:nvSpPr>
            <p:cNvPr id="96" name="Rounded Rectangle 13"/>
            <p:cNvSpPr/>
            <p:nvPr/>
          </p:nvSpPr>
          <p:spPr>
            <a:xfrm>
              <a:off x="1882" y="1940"/>
              <a:ext cx="844" cy="223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Operating</a:t>
              </a:r>
            </a:p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System</a:t>
              </a:r>
            </a:p>
          </p:txBody>
        </p:sp>
        <p:sp>
          <p:nvSpPr>
            <p:cNvPr id="97" name="Rounded Rectangle 21"/>
            <p:cNvSpPr/>
            <p:nvPr/>
          </p:nvSpPr>
          <p:spPr>
            <a:xfrm>
              <a:off x="4232" y="2316"/>
              <a:ext cx="843" cy="223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Operating</a:t>
              </a:r>
            </a:p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System</a:t>
              </a:r>
            </a:p>
          </p:txBody>
        </p:sp>
        <p:sp>
          <p:nvSpPr>
            <p:cNvPr id="98" name="Rounded Rectangle 29"/>
            <p:cNvSpPr/>
            <p:nvPr/>
          </p:nvSpPr>
          <p:spPr>
            <a:xfrm>
              <a:off x="1507" y="3636"/>
              <a:ext cx="844" cy="223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Operating</a:t>
              </a:r>
            </a:p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System</a:t>
              </a:r>
            </a:p>
          </p:txBody>
        </p:sp>
        <p:sp>
          <p:nvSpPr>
            <p:cNvPr id="99" name="Rounded Rectangle 37"/>
            <p:cNvSpPr/>
            <p:nvPr/>
          </p:nvSpPr>
          <p:spPr>
            <a:xfrm>
              <a:off x="2848" y="3085"/>
              <a:ext cx="844" cy="22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Operating</a:t>
              </a:r>
            </a:p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</a:rPr>
                <a:t>System</a:t>
              </a:r>
            </a:p>
          </p:txBody>
        </p:sp>
        <p:grpSp>
          <p:nvGrpSpPr>
            <p:cNvPr id="27" name="Group 56"/>
            <p:cNvGrpSpPr>
              <a:grpSpLocks/>
            </p:cNvGrpSpPr>
            <p:nvPr/>
          </p:nvGrpSpPr>
          <p:grpSpPr bwMode="auto">
            <a:xfrm>
              <a:off x="2848" y="2868"/>
              <a:ext cx="844" cy="217"/>
              <a:chOff x="4521796" y="3828803"/>
              <a:chExt cx="1339620" cy="343744"/>
            </a:xfrm>
          </p:grpSpPr>
          <p:sp>
            <p:nvSpPr>
              <p:cNvPr id="100" name="Rounded Rectangle 38"/>
              <p:cNvSpPr/>
              <p:nvPr/>
            </p:nvSpPr>
            <p:spPr>
              <a:xfrm>
                <a:off x="4521796" y="382880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102" name="Rounded Rectangle 39"/>
              <p:cNvSpPr/>
              <p:nvPr/>
            </p:nvSpPr>
            <p:spPr>
              <a:xfrm>
                <a:off x="4856701" y="382880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103" name="Rounded Rectangle 40"/>
              <p:cNvSpPr/>
              <p:nvPr/>
            </p:nvSpPr>
            <p:spPr>
              <a:xfrm>
                <a:off x="5526511" y="3828803"/>
                <a:ext cx="334905" cy="343744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tint val="100000"/>
                      <a:shade val="100000"/>
                      <a:satMod val="130000"/>
                      <a:alpha val="6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  <a:alpha val="4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cxnSp>
            <p:nvCxnSpPr>
              <p:cNvPr id="104" name="Straight Connector 41"/>
              <p:cNvCxnSpPr/>
              <p:nvPr/>
            </p:nvCxnSpPr>
            <p:spPr>
              <a:xfrm>
                <a:off x="5191606" y="4001466"/>
                <a:ext cx="334905" cy="0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43"/>
            <p:cNvCxnSpPr/>
            <p:nvPr/>
          </p:nvCxnSpPr>
          <p:spPr>
            <a:xfrm flipV="1">
              <a:off x="1254" y="2492"/>
              <a:ext cx="1045" cy="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45"/>
            <p:cNvCxnSpPr/>
            <p:nvPr/>
          </p:nvCxnSpPr>
          <p:spPr>
            <a:xfrm>
              <a:off x="2780" y="2080"/>
              <a:ext cx="485" cy="7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7"/>
            <p:cNvCxnSpPr/>
            <p:nvPr/>
          </p:nvCxnSpPr>
          <p:spPr>
            <a:xfrm rot="5400000" flipH="1" flipV="1">
              <a:off x="2285" y="2863"/>
              <a:ext cx="139" cy="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49"/>
            <p:cNvCxnSpPr/>
            <p:nvPr/>
          </p:nvCxnSpPr>
          <p:spPr>
            <a:xfrm rot="16200000" flipH="1">
              <a:off x="869" y="3200"/>
              <a:ext cx="480" cy="6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51"/>
            <p:cNvCxnSpPr/>
            <p:nvPr/>
          </p:nvCxnSpPr>
          <p:spPr>
            <a:xfrm flipV="1">
              <a:off x="3746" y="2867"/>
              <a:ext cx="903" cy="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57"/>
            <p:cNvSpPr/>
            <p:nvPr/>
          </p:nvSpPr>
          <p:spPr>
            <a:xfrm>
              <a:off x="1819" y="1668"/>
              <a:ext cx="961" cy="82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12" name="Rectangle 58"/>
            <p:cNvSpPr/>
            <p:nvPr/>
          </p:nvSpPr>
          <p:spPr>
            <a:xfrm>
              <a:off x="298" y="2456"/>
              <a:ext cx="961" cy="82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44" y="3376"/>
              <a:ext cx="961" cy="82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90" y="2827"/>
              <a:ext cx="961" cy="82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14" name="Rectangle 64"/>
            <p:cNvSpPr/>
            <p:nvPr/>
          </p:nvSpPr>
          <p:spPr>
            <a:xfrm>
              <a:off x="4168" y="2043"/>
              <a:ext cx="961" cy="82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555" name="TextBox 65"/>
            <p:cNvSpPr txBox="1">
              <a:spLocks noChangeArrowheads="1"/>
            </p:cNvSpPr>
            <p:nvPr/>
          </p:nvSpPr>
          <p:spPr bwMode="auto">
            <a:xfrm>
              <a:off x="2790" y="1550"/>
              <a:ext cx="5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itchFamily="34" charset="0"/>
                </a:rPr>
                <a:t>Closed</a:t>
              </a:r>
            </a:p>
          </p:txBody>
        </p:sp>
        <p:sp>
          <p:nvSpPr>
            <p:cNvPr id="14556" name="TextBox 55"/>
            <p:cNvSpPr txBox="1">
              <a:spLocks noChangeArrowheads="1"/>
            </p:cNvSpPr>
            <p:nvPr/>
          </p:nvSpPr>
          <p:spPr bwMode="auto">
            <a:xfrm>
              <a:off x="134" y="959"/>
              <a:ext cx="44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Calibri" pitchFamily="34" charset="0"/>
                </a:rPr>
                <a:t>传统的网络运行模式：封闭、独立</a:t>
              </a:r>
              <a:endParaRPr lang="zh-CN" altLang="en-US" sz="2400">
                <a:latin typeface="Calibri" pitchFamily="34" charset="0"/>
              </a:endParaRPr>
            </a:p>
          </p:txBody>
        </p:sp>
      </p:grpSp>
      <p:sp>
        <p:nvSpPr>
          <p:cNvPr id="113771" name="Rectangle 107"/>
          <p:cNvSpPr>
            <a:spLocks noChangeArrowheads="1"/>
          </p:cNvSpPr>
          <p:nvPr/>
        </p:nvSpPr>
        <p:spPr bwMode="auto">
          <a:xfrm>
            <a:off x="125415" y="1155701"/>
            <a:ext cx="8720137" cy="5702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72" name="Title 71"/>
          <p:cNvSpPr>
            <a:spLocks/>
          </p:cNvSpPr>
          <p:nvPr/>
        </p:nvSpPr>
        <p:spPr bwMode="auto">
          <a:xfrm>
            <a:off x="474665" y="571500"/>
            <a:ext cx="78057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SDN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“Software Defined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Network”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的变革模式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715" y="3903665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10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4405" y="470398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593725" y="3992565"/>
            <a:ext cx="1339850" cy="344487"/>
            <a:chOff x="558086" y="3810293"/>
            <a:chExt cx="1339620" cy="343744"/>
          </a:xfrm>
        </p:grpSpPr>
        <p:sp>
          <p:nvSpPr>
            <p:cNvPr id="115" name="Rounded Rectangle 4"/>
            <p:cNvSpPr/>
            <p:nvPr/>
          </p:nvSpPr>
          <p:spPr>
            <a:xfrm>
              <a:off x="558086" y="38102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16" name="Rounded Rectangle 5"/>
            <p:cNvSpPr/>
            <p:nvPr/>
          </p:nvSpPr>
          <p:spPr>
            <a:xfrm>
              <a:off x="892991" y="38102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62801" y="38102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227896" y="3982957"/>
              <a:ext cx="33490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916240" y="2628901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10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16723" y="3430080"/>
            <a:ext cx="1339620" cy="41886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3" name="Group 58"/>
          <p:cNvGrpSpPr>
            <a:grpSpLocks/>
          </p:cNvGrpSpPr>
          <p:nvPr/>
        </p:nvGrpSpPr>
        <p:grpSpPr bwMode="auto">
          <a:xfrm>
            <a:off x="3016250" y="2717801"/>
            <a:ext cx="1339850" cy="342900"/>
            <a:chOff x="2988148" y="2012694"/>
            <a:chExt cx="1339620" cy="343744"/>
          </a:xfrm>
        </p:grpSpPr>
        <p:sp>
          <p:nvSpPr>
            <p:cNvPr id="15" name="Rounded Rectangle 14"/>
            <p:cNvSpPr/>
            <p:nvPr/>
          </p:nvSpPr>
          <p:spPr>
            <a:xfrm>
              <a:off x="2988148" y="2012694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23053" y="2012694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92863" y="2012694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57958" y="2184566"/>
              <a:ext cx="334905" cy="1592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645275" y="3224214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10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46085" y="402415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6" name="Group 57"/>
          <p:cNvGrpSpPr>
            <a:grpSpLocks/>
          </p:cNvGrpSpPr>
          <p:nvPr/>
        </p:nvGrpSpPr>
        <p:grpSpPr bwMode="auto">
          <a:xfrm>
            <a:off x="6746877" y="3313114"/>
            <a:ext cx="1338263" cy="344487"/>
            <a:chOff x="6717510" y="2608253"/>
            <a:chExt cx="1339620" cy="343744"/>
          </a:xfrm>
        </p:grpSpPr>
        <p:sp>
          <p:nvSpPr>
            <p:cNvPr id="23" name="Rounded Rectangle 22"/>
            <p:cNvSpPr/>
            <p:nvPr/>
          </p:nvSpPr>
          <p:spPr>
            <a:xfrm>
              <a:off x="6717510" y="260825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52415" y="260825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22225" y="260825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388114" y="2780917"/>
              <a:ext cx="333713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320925" y="5319714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10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21174" y="6120826"/>
            <a:ext cx="1339620" cy="421389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7" name="Group 55"/>
          <p:cNvGrpSpPr>
            <a:grpSpLocks/>
          </p:cNvGrpSpPr>
          <p:nvPr/>
        </p:nvGrpSpPr>
        <p:grpSpPr bwMode="auto">
          <a:xfrm>
            <a:off x="2420938" y="5410201"/>
            <a:ext cx="1339850" cy="342900"/>
            <a:chOff x="2995893" y="5485693"/>
            <a:chExt cx="1339620" cy="343744"/>
          </a:xfrm>
        </p:grpSpPr>
        <p:sp>
          <p:nvSpPr>
            <p:cNvPr id="31" name="Rounded Rectangle 30"/>
            <p:cNvSpPr/>
            <p:nvPr/>
          </p:nvSpPr>
          <p:spPr>
            <a:xfrm>
              <a:off x="2995893" y="54856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30798" y="54856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0608" y="548569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65703" y="5657565"/>
              <a:ext cx="334905" cy="1592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449765" y="4445001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10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50371" y="524470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4404" y="4336985"/>
            <a:ext cx="1339620" cy="355008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16722" y="3061488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46084" y="365704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21173" y="575360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50370" y="487759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14336" name="Group 56"/>
          <p:cNvGrpSpPr>
            <a:grpSpLocks/>
          </p:cNvGrpSpPr>
          <p:nvPr/>
        </p:nvGrpSpPr>
        <p:grpSpPr bwMode="auto">
          <a:xfrm>
            <a:off x="4549775" y="4533900"/>
            <a:ext cx="1339850" cy="344488"/>
            <a:chOff x="4521796" y="3828803"/>
            <a:chExt cx="1339620" cy="343744"/>
          </a:xfrm>
        </p:grpSpPr>
        <p:sp>
          <p:nvSpPr>
            <p:cNvPr id="39" name="Rounded Rectangle 38"/>
            <p:cNvSpPr/>
            <p:nvPr/>
          </p:nvSpPr>
          <p:spPr>
            <a:xfrm>
              <a:off x="4521796" y="382880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56701" y="382880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526511" y="3828803"/>
              <a:ext cx="334905" cy="343744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191606" y="4001467"/>
              <a:ext cx="33490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9" idx="3"/>
            <a:endCxn id="12" idx="2"/>
          </p:cNvCxnSpPr>
          <p:nvPr/>
        </p:nvCxnSpPr>
        <p:spPr>
          <a:xfrm flipV="1">
            <a:off x="2019302" y="3937001"/>
            <a:ext cx="1660525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3"/>
            <a:endCxn id="36" idx="0"/>
          </p:cNvCxnSpPr>
          <p:nvPr/>
        </p:nvCxnSpPr>
        <p:spPr>
          <a:xfrm>
            <a:off x="4441827" y="3282949"/>
            <a:ext cx="771525" cy="1162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ShapeType="1"/>
            <a:stCxn id="28" idx="0"/>
            <a:endCxn id="36" idx="1"/>
          </p:cNvCxnSpPr>
          <p:nvPr/>
        </p:nvCxnSpPr>
        <p:spPr bwMode="auto">
          <a:xfrm flipV="1">
            <a:off x="3084513" y="5099051"/>
            <a:ext cx="1365250" cy="220663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49"/>
          <p:cNvCxnSpPr>
            <a:cxnSpLocks noChangeShapeType="1"/>
            <a:stCxn id="9" idx="2"/>
            <a:endCxn id="28" idx="1"/>
          </p:cNvCxnSpPr>
          <p:nvPr/>
        </p:nvCxnSpPr>
        <p:spPr bwMode="auto">
          <a:xfrm>
            <a:off x="1257302" y="5213351"/>
            <a:ext cx="1063625" cy="7620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2" name="Straight Connector 51"/>
          <p:cNvCxnSpPr>
            <a:stCxn id="36" idx="3"/>
            <a:endCxn id="20" idx="2"/>
          </p:cNvCxnSpPr>
          <p:nvPr/>
        </p:nvCxnSpPr>
        <p:spPr>
          <a:xfrm flipV="1">
            <a:off x="5975350" y="4532314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49842" y="1960126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</a:rPr>
              <a:t>Network Operating  System</a:t>
            </a:r>
          </a:p>
        </p:txBody>
      </p:sp>
      <p:grpSp>
        <p:nvGrpSpPr>
          <p:cNvPr id="14337" name="Group 62"/>
          <p:cNvGrpSpPr>
            <a:grpSpLocks/>
          </p:cNvGrpSpPr>
          <p:nvPr/>
        </p:nvGrpSpPr>
        <p:grpSpPr bwMode="auto">
          <a:xfrm>
            <a:off x="2711450" y="1370014"/>
            <a:ext cx="2941638" cy="495300"/>
            <a:chOff x="2682096" y="715997"/>
            <a:chExt cx="2942976" cy="495228"/>
          </a:xfrm>
        </p:grpSpPr>
        <p:sp>
          <p:nvSpPr>
            <p:cNvPr id="60" name="Rounded Rectangle 59"/>
            <p:cNvSpPr/>
            <p:nvPr/>
          </p:nvSpPr>
          <p:spPr>
            <a:xfrm>
              <a:off x="2682096" y="719194"/>
              <a:ext cx="882421" cy="492031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732218" y="719194"/>
              <a:ext cx="882421" cy="492031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17" name="Rounded Rectangle 61"/>
            <p:cNvSpPr/>
            <p:nvPr/>
          </p:nvSpPr>
          <p:spPr>
            <a:xfrm>
              <a:off x="4742651" y="715997"/>
              <a:ext cx="882421" cy="492031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App</a:t>
              </a:r>
            </a:p>
          </p:txBody>
        </p:sp>
      </p:grpSp>
      <p:grpSp>
        <p:nvGrpSpPr>
          <p:cNvPr id="14340" name="Group 58"/>
          <p:cNvGrpSpPr>
            <a:grpSpLocks/>
          </p:cNvGrpSpPr>
          <p:nvPr/>
        </p:nvGrpSpPr>
        <p:grpSpPr bwMode="auto">
          <a:xfrm>
            <a:off x="506413" y="2633664"/>
            <a:ext cx="7670800" cy="4022725"/>
            <a:chOff x="490756" y="2665306"/>
            <a:chExt cx="7669839" cy="4022054"/>
          </a:xfrm>
        </p:grpSpPr>
        <p:sp>
          <p:nvSpPr>
            <p:cNvPr id="53" name="Rectangle 52"/>
            <p:cNvSpPr/>
            <p:nvPr/>
          </p:nvSpPr>
          <p:spPr>
            <a:xfrm>
              <a:off x="2905040" y="2665306"/>
              <a:ext cx="1526984" cy="13094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0756" y="3916047"/>
              <a:ext cx="1525396" cy="13094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18" name="Rectangle 55"/>
            <p:cNvSpPr/>
            <p:nvPr/>
          </p:nvSpPr>
          <p:spPr>
            <a:xfrm>
              <a:off x="2309803" y="5377890"/>
              <a:ext cx="1525396" cy="130947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46310" y="4506499"/>
              <a:ext cx="1526984" cy="13094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35198" y="3260519"/>
              <a:ext cx="1525397" cy="130947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113887" name="Rectangle 223"/>
          <p:cNvSpPr>
            <a:spLocks noChangeArrowheads="1"/>
          </p:cNvSpPr>
          <p:nvPr/>
        </p:nvSpPr>
        <p:spPr bwMode="auto">
          <a:xfrm>
            <a:off x="423862" y="935038"/>
            <a:ext cx="8720138" cy="57975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1" name="Group 270"/>
          <p:cNvGrpSpPr>
            <a:grpSpLocks/>
          </p:cNvGrpSpPr>
          <p:nvPr/>
        </p:nvGrpSpPr>
        <p:grpSpPr bwMode="auto">
          <a:xfrm>
            <a:off x="512765" y="1358902"/>
            <a:ext cx="7710487" cy="5402263"/>
            <a:chOff x="323" y="856"/>
            <a:chExt cx="4857" cy="3403"/>
          </a:xfrm>
        </p:grpSpPr>
        <p:sp>
          <p:nvSpPr>
            <p:cNvPr id="5" name="Rounded Rectangle 4"/>
            <p:cNvSpPr/>
            <p:nvPr/>
          </p:nvSpPr>
          <p:spPr>
            <a:xfrm>
              <a:off x="1690" y="880"/>
              <a:ext cx="555" cy="310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120" name="Straight Connector 43"/>
            <p:cNvCxnSpPr/>
            <p:nvPr/>
          </p:nvCxnSpPr>
          <p:spPr>
            <a:xfrm flipV="1">
              <a:off x="1249" y="2498"/>
              <a:ext cx="1050" cy="8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45"/>
            <p:cNvCxnSpPr/>
            <p:nvPr/>
          </p:nvCxnSpPr>
          <p:spPr>
            <a:xfrm>
              <a:off x="2780" y="2212"/>
              <a:ext cx="485" cy="7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47"/>
            <p:cNvCxnSpPr/>
            <p:nvPr/>
          </p:nvCxnSpPr>
          <p:spPr>
            <a:xfrm rot="5400000" flipH="1" flipV="1">
              <a:off x="2315" y="3290"/>
              <a:ext cx="727" cy="3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49"/>
            <p:cNvCxnSpPr/>
            <p:nvPr/>
          </p:nvCxnSpPr>
          <p:spPr>
            <a:xfrm rot="16200000" flipH="1">
              <a:off x="1240" y="3255"/>
              <a:ext cx="380" cy="11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51"/>
            <p:cNvCxnSpPr/>
            <p:nvPr/>
          </p:nvCxnSpPr>
          <p:spPr>
            <a:xfrm flipV="1">
              <a:off x="3746" y="2768"/>
              <a:ext cx="903" cy="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"/>
            <p:cNvSpPr/>
            <p:nvPr/>
          </p:nvSpPr>
          <p:spPr>
            <a:xfrm>
              <a:off x="362" y="3264"/>
              <a:ext cx="979" cy="380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Simple Packet Forwarding Hardware</a:t>
              </a:r>
              <a:endParaRPr lang="en-US" sz="11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59" y="2917"/>
              <a:ext cx="979" cy="381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Simple Packet Forwarding Hardware</a:t>
              </a:r>
              <a:endParaRPr lang="en-US" sz="11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008" y="3834"/>
              <a:ext cx="979" cy="380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Simple Packet Forwarding Hardware</a:t>
              </a:r>
              <a:endParaRPr lang="en-US" sz="11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351" y="880"/>
              <a:ext cx="556" cy="310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987" y="878"/>
              <a:ext cx="556" cy="310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App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6200000" flipH="1">
              <a:off x="-286" y="2390"/>
              <a:ext cx="1749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787" y="1826"/>
              <a:ext cx="623" cy="1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2752" y="2229"/>
              <a:ext cx="1429" cy="1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199" y="1965"/>
              <a:ext cx="899" cy="1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1914" y="2138"/>
              <a:ext cx="979" cy="381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Simple Packet Forwarding Hardware</a:t>
              </a:r>
              <a:endParaRPr lang="en-US" sz="11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165" y="2415"/>
              <a:ext cx="979" cy="380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Simple Packet Forwarding Hardware</a:t>
              </a:r>
              <a:endParaRPr lang="en-US" sz="1100" b="1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7" y="1253"/>
              <a:ext cx="4198" cy="26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</a:rPr>
                <a:t>Network Operating  System</a:t>
              </a:r>
            </a:p>
          </p:txBody>
        </p:sp>
      </p:grpSp>
      <p:grpSp>
        <p:nvGrpSpPr>
          <p:cNvPr id="14342" name="Group 119"/>
          <p:cNvGrpSpPr>
            <a:grpSpLocks/>
          </p:cNvGrpSpPr>
          <p:nvPr/>
        </p:nvGrpSpPr>
        <p:grpSpPr bwMode="auto">
          <a:xfrm>
            <a:off x="3649663" y="2406651"/>
            <a:ext cx="3213100" cy="989013"/>
            <a:chOff x="3650213" y="1672972"/>
            <a:chExt cx="3213252" cy="673471"/>
          </a:xfrm>
        </p:grpSpPr>
        <p:sp>
          <p:nvSpPr>
            <p:cNvPr id="101" name="Right Brace 100"/>
            <p:cNvSpPr/>
            <p:nvPr/>
          </p:nvSpPr>
          <p:spPr>
            <a:xfrm>
              <a:off x="3650213" y="1672972"/>
              <a:ext cx="219085" cy="673471"/>
            </a:xfrm>
            <a:prstGeom prst="rightBrace">
              <a:avLst>
                <a:gd name="adj1" fmla="val 31524"/>
                <a:gd name="adj2" fmla="val 50000"/>
              </a:avLst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rgbClr val="000000">
                  <a:alpha val="69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zh-CN" altLang="en-US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404" name="TextBox 101"/>
            <p:cNvSpPr txBox="1">
              <a:spLocks noChangeArrowheads="1"/>
            </p:cNvSpPr>
            <p:nvPr/>
          </p:nvSpPr>
          <p:spPr bwMode="auto">
            <a:xfrm>
              <a:off x="3861360" y="1810481"/>
              <a:ext cx="3002105" cy="2514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Calibri" pitchFamily="34" charset="0"/>
                </a:rPr>
                <a:t>1. </a:t>
              </a:r>
              <a:r>
                <a:rPr lang="zh-CN" altLang="en-US" dirty="0">
                  <a:latin typeface="Calibri" pitchFamily="34" charset="0"/>
                </a:rPr>
                <a:t>面向硬件的开放接口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4343" name="Group 121"/>
          <p:cNvGrpSpPr>
            <a:grpSpLocks/>
          </p:cNvGrpSpPr>
          <p:nvPr/>
        </p:nvGrpSpPr>
        <p:grpSpPr bwMode="auto">
          <a:xfrm>
            <a:off x="360365" y="965201"/>
            <a:ext cx="5475287" cy="977900"/>
            <a:chOff x="360953" y="231801"/>
            <a:chExt cx="5475244" cy="977815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227838" y="1208029"/>
              <a:ext cx="3608359" cy="1587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01" name="TextBox 109"/>
            <p:cNvSpPr txBox="1">
              <a:spLocks noChangeArrowheads="1"/>
            </p:cNvSpPr>
            <p:nvPr/>
          </p:nvSpPr>
          <p:spPr bwMode="auto">
            <a:xfrm>
              <a:off x="360953" y="231801"/>
              <a:ext cx="1236226" cy="36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Calibri" pitchFamily="34" charset="0"/>
                </a:rPr>
                <a:t>3. </a:t>
              </a:r>
              <a:r>
                <a:rPr lang="zh-CN" altLang="en-US">
                  <a:latin typeface="Calibri" pitchFamily="34" charset="0"/>
                </a:rPr>
                <a:t>开放 </a:t>
              </a:r>
              <a:r>
                <a:rPr lang="en-US" altLang="zh-CN">
                  <a:latin typeface="Calibri" pitchFamily="34" charset="0"/>
                </a:rPr>
                <a:t>API</a:t>
              </a:r>
            </a:p>
          </p:txBody>
        </p:sp>
        <p:cxnSp>
          <p:nvCxnSpPr>
            <p:cNvPr id="113" name="Straight Connector 112"/>
            <p:cNvCxnSpPr>
              <a:endCxn id="14401" idx="2"/>
            </p:cNvCxnSpPr>
            <p:nvPr/>
          </p:nvCxnSpPr>
          <p:spPr>
            <a:xfrm rot="10800000">
              <a:off x="979066" y="601102"/>
              <a:ext cx="1248774" cy="606930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4" name="Group 120"/>
          <p:cNvGrpSpPr>
            <a:grpSpLocks/>
          </p:cNvGrpSpPr>
          <p:nvPr/>
        </p:nvGrpSpPr>
        <p:grpSpPr bwMode="auto">
          <a:xfrm>
            <a:off x="5467829" y="774700"/>
            <a:ext cx="3643946" cy="1416051"/>
            <a:chOff x="5568991" y="277967"/>
            <a:chExt cx="3643741" cy="1416079"/>
          </a:xfrm>
        </p:grpSpPr>
        <p:sp>
          <p:nvSpPr>
            <p:cNvPr id="14398" name="TextBox 103"/>
            <p:cNvSpPr txBox="1">
              <a:spLocks noChangeArrowheads="1"/>
            </p:cNvSpPr>
            <p:nvPr/>
          </p:nvSpPr>
          <p:spPr bwMode="auto">
            <a:xfrm>
              <a:off x="5568991" y="277967"/>
              <a:ext cx="3643741" cy="36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Calibri" pitchFamily="34" charset="0"/>
                </a:rPr>
                <a:t>2. </a:t>
              </a:r>
              <a:r>
                <a:rPr lang="zh-CN" altLang="en-US">
                  <a:latin typeface="Calibri" pitchFamily="34" charset="0"/>
                </a:rPr>
                <a:t>集中开放可扩展的网络操作系统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rot="5400000">
              <a:off x="6029627" y="1088420"/>
              <a:ext cx="769953" cy="4413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83393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3.4914E-7 -0.52962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2.16566E-6 L 1.5581E-6 -0.0865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1.4484E-6 L 0.00017 -0.3477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1.24479E-6 L -3.4914E-7 -0.5543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1.06432E-7 L -4.16884E-6 -0.4266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-3.22073E-6 L -3.45492E-6 -0.2487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71" grpId="0" animBg="1"/>
      <p:bldP spid="113772" grpId="0"/>
      <p:bldP spid="1138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o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225" y="4566630"/>
            <a:ext cx="569564" cy="64832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7" name="Picture 6" descr="co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538" y="4566630"/>
            <a:ext cx="569564" cy="64832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14" name="Picture 13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3195" y="1857364"/>
            <a:ext cx="720140" cy="72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750420" y="2571745"/>
            <a:ext cx="1017726" cy="428628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68562" tIns="34281" rIns="68562" bIns="34281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4786278" y="2928933"/>
            <a:ext cx="910597" cy="1357323"/>
            <a:chOff x="7200874" y="2326476"/>
            <a:chExt cx="1520825" cy="1627584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7200874" y="2326476"/>
              <a:ext cx="1520825" cy="1627584"/>
            </a:xfrm>
            <a:prstGeom prst="can">
              <a:avLst>
                <a:gd name="adj" fmla="val 3072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7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588224" y="3399229"/>
              <a:ext cx="758825" cy="4572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700" dirty="0">
                  <a:latin typeface="微软雅黑" pitchFamily="34" charset="-122"/>
                  <a:ea typeface="微软雅黑" pitchFamily="34" charset="-122"/>
                </a:rPr>
                <a:t>流表</a:t>
              </a:r>
              <a:endParaRPr lang="en-US" altLang="zh-CN" sz="7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700" dirty="0">
                  <a:latin typeface="微软雅黑" pitchFamily="34" charset="-122"/>
                  <a:ea typeface="微软雅黑" pitchFamily="34" charset="-122"/>
                </a:rPr>
                <a:t>转发</a:t>
              </a:r>
              <a:endParaRPr lang="en-US" sz="7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588224" y="2786058"/>
              <a:ext cx="758825" cy="45839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700" dirty="0" smtClean="0">
                  <a:latin typeface="微软雅黑" pitchFamily="34" charset="-122"/>
                  <a:ea typeface="微软雅黑" pitchFamily="34" charset="-122"/>
                </a:rPr>
                <a:t>控制</a:t>
              </a:r>
              <a:endParaRPr lang="en-US" altLang="zh-CN" sz="7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700" dirty="0" smtClean="0">
                  <a:latin typeface="微软雅黑" pitchFamily="34" charset="-122"/>
                  <a:ea typeface="微软雅黑" pitchFamily="34" charset="-122"/>
                </a:rPr>
                <a:t>策略</a:t>
              </a:r>
              <a:endParaRPr lang="en-US" sz="7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352087" y="3322115"/>
              <a:ext cx="11644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7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205068" y="3368934"/>
              <a:ext cx="458343" cy="369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</a:rPr>
                <a:t>硬</a:t>
              </a:r>
              <a:endParaRPr lang="en-US" altLang="zh-CN" sz="7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</a:rPr>
                <a:t>件</a:t>
              </a:r>
              <a:endParaRPr lang="en-US" altLang="zh-CN" sz="7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7201439" y="2774809"/>
              <a:ext cx="458343" cy="369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</a:rPr>
                <a:t>软</a:t>
              </a:r>
              <a:endParaRPr lang="en-US" altLang="zh-CN" sz="7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700" b="1" dirty="0">
                  <a:latin typeface="微软雅黑" pitchFamily="34" charset="-122"/>
                  <a:ea typeface="微软雅黑" pitchFamily="34" charset="-122"/>
                </a:rPr>
                <a:t>件</a:t>
              </a:r>
              <a:endParaRPr lang="en-US" altLang="zh-CN" sz="7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" name="Picture 3" descr="co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108" y="4566630"/>
            <a:ext cx="569564" cy="64832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22" name="Picture 3" descr="co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298" y="4566630"/>
            <a:ext cx="569564" cy="64832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946952" y="1785928"/>
            <a:ext cx="1379180" cy="6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（控制管理中心）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750439" y="3429002"/>
            <a:ext cx="696338" cy="4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网络设备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3964" y="5857894"/>
            <a:ext cx="8303960" cy="4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网络转发与控制分离、开放接口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、控制策略灵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活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定义，控制层面逐步向上，管理更加集中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Line 98"/>
          <p:cNvSpPr>
            <a:spLocks noChangeShapeType="1"/>
          </p:cNvSpPr>
          <p:nvPr/>
        </p:nvSpPr>
        <p:spPr bwMode="auto">
          <a:xfrm flipH="1" flipV="1">
            <a:off x="568115" y="4911135"/>
            <a:ext cx="2510626" cy="0"/>
          </a:xfrm>
          <a:prstGeom prst="line">
            <a:avLst/>
          </a:prstGeom>
          <a:noFill/>
          <a:ln w="76200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173" descr="7450_bl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836" y="4448569"/>
            <a:ext cx="287226" cy="61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73" descr="7450_bl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984" y="4417440"/>
            <a:ext cx="304833" cy="65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73" descr="7450_bl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8249" y="4352486"/>
            <a:ext cx="331968" cy="71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ine 98"/>
          <p:cNvSpPr>
            <a:spLocks noChangeShapeType="1"/>
          </p:cNvSpPr>
          <p:nvPr/>
        </p:nvSpPr>
        <p:spPr bwMode="auto">
          <a:xfrm flipH="1">
            <a:off x="541936" y="2803890"/>
            <a:ext cx="956938" cy="1411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triangle" w="lg" len="lg"/>
            <a:tailEnd type="none" w="lg" len="lg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Line 98"/>
          <p:cNvSpPr>
            <a:spLocks noChangeShapeType="1"/>
          </p:cNvSpPr>
          <p:nvPr/>
        </p:nvSpPr>
        <p:spPr bwMode="auto">
          <a:xfrm>
            <a:off x="2073037" y="2803888"/>
            <a:ext cx="1071769" cy="141181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triangle" w="lg" len="lg"/>
            <a:tailEnd type="none" w="lg" len="lg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98"/>
          <p:cNvSpPr>
            <a:spLocks noChangeShapeType="1"/>
          </p:cNvSpPr>
          <p:nvPr/>
        </p:nvSpPr>
        <p:spPr bwMode="auto">
          <a:xfrm flipH="1" flipV="1">
            <a:off x="580215" y="4762861"/>
            <a:ext cx="111004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98"/>
          <p:cNvSpPr>
            <a:spLocks noChangeShapeType="1"/>
          </p:cNvSpPr>
          <p:nvPr/>
        </p:nvSpPr>
        <p:spPr bwMode="auto">
          <a:xfrm flipH="1">
            <a:off x="1919925" y="4762861"/>
            <a:ext cx="112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11" descr="服务器类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9976" y="2173412"/>
            <a:ext cx="292581" cy="5444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37" name="Picture 20" descr="服务器类"/>
          <p:cNvPicPr preferRelativeResize="0"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6343" y="2173413"/>
            <a:ext cx="292582" cy="5444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8" name="Line 98"/>
          <p:cNvSpPr>
            <a:spLocks noChangeShapeType="1"/>
          </p:cNvSpPr>
          <p:nvPr/>
        </p:nvSpPr>
        <p:spPr bwMode="auto">
          <a:xfrm flipH="1">
            <a:off x="580215" y="3005578"/>
            <a:ext cx="956938" cy="14118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lg" len="lg"/>
            <a:tailEnd type="triangle" w="lg" len="lg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2"/>
          <p:cNvGrpSpPr/>
          <p:nvPr/>
        </p:nvGrpSpPr>
        <p:grpSpPr>
          <a:xfrm>
            <a:off x="1729926" y="2857496"/>
            <a:ext cx="163847" cy="1484261"/>
            <a:chOff x="2307167" y="3182054"/>
            <a:chExt cx="151301" cy="1159703"/>
          </a:xfrm>
        </p:grpSpPr>
        <p:sp>
          <p:nvSpPr>
            <p:cNvPr id="32" name="Line 98"/>
            <p:cNvSpPr>
              <a:spLocks noChangeShapeType="1"/>
            </p:cNvSpPr>
            <p:nvPr/>
          </p:nvSpPr>
          <p:spPr bwMode="auto">
            <a:xfrm>
              <a:off x="2458468" y="3182054"/>
              <a:ext cx="0" cy="113449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8"/>
            <p:cNvSpPr>
              <a:spLocks noChangeShapeType="1"/>
            </p:cNvSpPr>
            <p:nvPr/>
          </p:nvSpPr>
          <p:spPr bwMode="auto">
            <a:xfrm>
              <a:off x="2307167" y="3207264"/>
              <a:ext cx="0" cy="113449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Line 98"/>
          <p:cNvSpPr>
            <a:spLocks noChangeShapeType="1"/>
          </p:cNvSpPr>
          <p:nvPr/>
        </p:nvSpPr>
        <p:spPr bwMode="auto">
          <a:xfrm>
            <a:off x="2039216" y="3017318"/>
            <a:ext cx="1071769" cy="141181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 type="none" w="lg" len="lg"/>
            <a:tailEnd type="triangle" w="lg" len="lg"/>
          </a:ln>
        </p:spPr>
        <p:txBody>
          <a:bodyPr lIns="68562" tIns="34281" rIns="68562" bIns="34281"/>
          <a:lstStyle/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9023" y="5181914"/>
            <a:ext cx="1295807" cy="34623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marL="257106" indent="-257106"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网络设备自协商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11692" y="1571614"/>
            <a:ext cx="1285549" cy="438563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lvl="0"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NM</a:t>
            </a:r>
          </a:p>
          <a:p>
            <a:pPr lvl="0"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状态管理中心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43" name="右箭头 42"/>
          <p:cNvSpPr/>
          <p:nvPr/>
        </p:nvSpPr>
        <p:spPr>
          <a:xfrm>
            <a:off x="3982791" y="3071809"/>
            <a:ext cx="482081" cy="10715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732712" y="2901039"/>
            <a:ext cx="1017726" cy="142876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143502" y="4429133"/>
            <a:ext cx="23032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4107755" y="4572207"/>
            <a:ext cx="28575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4804690" y="4572207"/>
            <a:ext cx="28575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47464" y="4572207"/>
            <a:ext cx="28575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6197368" y="4572207"/>
            <a:ext cx="28575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4"/>
          <p:cNvSpPr/>
          <p:nvPr/>
        </p:nvSpPr>
        <p:spPr>
          <a:xfrm>
            <a:off x="7393549" y="3016019"/>
            <a:ext cx="974312" cy="8572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5714" rIns="0" bIns="45714" anchor="ctr" anchorCtr="1"/>
          <a:lstStyle/>
          <a:p>
            <a:pPr>
              <a:lnSpc>
                <a:spcPct val="85000"/>
              </a:lnSpc>
              <a:defRPr/>
            </a:pP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411771" y="3387723"/>
            <a:ext cx="910597" cy="216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>
              <a:defRPr/>
            </a:pPr>
            <a:endParaRPr lang="zh-CN" altLang="en-US" sz="8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Calibri" pitchFamily="34" charset="0"/>
            </a:endParaRPr>
          </a:p>
        </p:txBody>
      </p:sp>
      <p:sp>
        <p:nvSpPr>
          <p:cNvPr id="48" name="Rounded Rectangle 434"/>
          <p:cNvSpPr/>
          <p:nvPr/>
        </p:nvSpPr>
        <p:spPr>
          <a:xfrm>
            <a:off x="7393549" y="3955929"/>
            <a:ext cx="974312" cy="31328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5714" rIns="0" bIns="45714" anchor="ctr" anchorCtr="1"/>
          <a:lstStyle/>
          <a:p>
            <a:pPr>
              <a:lnSpc>
                <a:spcPct val="85000"/>
              </a:lnSpc>
              <a:defRPr/>
            </a:pPr>
            <a:r>
              <a:rPr lang="zh-CN" altLang="en-US" sz="900" kern="0" dirty="0">
                <a:latin typeface="微软雅黑" pitchFamily="34" charset="-122"/>
                <a:ea typeface="微软雅黑" pitchFamily="34" charset="-122"/>
              </a:rPr>
              <a:t>网络硬件</a:t>
            </a:r>
            <a:endParaRPr lang="en-US" altLang="zh-CN" sz="9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36"/>
          <p:cNvSpPr txBox="1">
            <a:spLocks noChangeArrowheads="1"/>
          </p:cNvSpPr>
          <p:nvPr/>
        </p:nvSpPr>
        <p:spPr bwMode="auto">
          <a:xfrm>
            <a:off x="7340645" y="4230285"/>
            <a:ext cx="1080120" cy="24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ctr"/>
            <a:r>
              <a:rPr lang="zh-CN" altLang="en-US" sz="10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网络设备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7303792" y="2928933"/>
            <a:ext cx="1124856" cy="1587283"/>
          </a:xfrm>
          <a:prstGeom prst="roundRect">
            <a:avLst>
              <a:gd name="adj" fmla="val 7960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431838" y="3087458"/>
            <a:ext cx="428516" cy="2143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>
              <a:defRPr/>
            </a:pPr>
            <a:r>
              <a:rPr lang="en-US" altLang="zh-CN" sz="6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rPr>
              <a:t>Agent</a:t>
            </a:r>
            <a:endParaRPr lang="zh-CN" altLang="en-US" sz="6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Calibri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893851" y="3087458"/>
            <a:ext cx="428516" cy="2143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>
              <a:defRPr/>
            </a:pPr>
            <a:r>
              <a:rPr lang="en-US" altLang="zh-CN" sz="8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Calibri" pitchFamily="34" charset="0"/>
              </a:rPr>
              <a:t>BOX</a:t>
            </a:r>
            <a:endParaRPr lang="zh-CN" altLang="en-US" sz="8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Calibri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61581" y="3336670"/>
            <a:ext cx="651424" cy="223120"/>
          </a:xfrm>
          <a:prstGeom prst="rect">
            <a:avLst/>
          </a:prstGeom>
        </p:spPr>
        <p:txBody>
          <a:bodyPr wrap="none" lIns="68562" tIns="34281" rIns="68562" bIns="34281">
            <a:spAutoFit/>
          </a:bodyPr>
          <a:lstStyle/>
          <a:p>
            <a:pPr eaLnBrk="0" hangingPunct="0">
              <a:defRPr/>
            </a:pPr>
            <a:r>
              <a:rPr lang="zh-CN" altLang="en-US" sz="1000" dirty="0">
                <a:latin typeface="Calibri" pitchFamily="34" charset="0"/>
                <a:ea typeface="微软雅黑" pitchFamily="34" charset="-122"/>
                <a:cs typeface="Calibri" pitchFamily="34" charset="0"/>
              </a:rPr>
              <a:t>流量转发</a:t>
            </a:r>
            <a:endParaRPr lang="en-US" sz="1000" dirty="0"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369089" y="3658505"/>
            <a:ext cx="971747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442721" y="3673475"/>
            <a:ext cx="830960" cy="186956"/>
          </a:xfrm>
          <a:prstGeom prst="rect">
            <a:avLst/>
          </a:prstGeom>
        </p:spPr>
        <p:txBody>
          <a:bodyPr wrap="none" lIns="68562" tIns="34281" rIns="68562" bIns="34281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网络操作系统</a:t>
            </a:r>
            <a:endParaRPr lang="en-US" altLang="zh-CN" sz="9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446760" y="3143248"/>
            <a:ext cx="482081" cy="10715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6768146" y="2571745"/>
            <a:ext cx="535646" cy="357191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68562" tIns="34281" rIns="68562" bIns="34281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446077" y="242800"/>
            <a:ext cx="59934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网络发展趋势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—SDN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1414"/>
            <a:ext cx="6758006" cy="7969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一个简单的类比</a:t>
            </a:r>
            <a:endParaRPr lang="zh-CN" altLang="en-US" sz="3600" b="1" dirty="0"/>
          </a:p>
        </p:txBody>
      </p:sp>
      <p:pic>
        <p:nvPicPr>
          <p:cNvPr id="1026" name="Picture 2" descr="http://img.blog.163.com/photo/cyt6KUfeNHdiTqUex3E1cQ==/33948696941077284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 bwMode="auto">
          <a:xfrm>
            <a:off x="3850155" y="1554649"/>
            <a:ext cx="1545464" cy="4292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9"/>
          <a:stretch/>
        </p:blipFill>
        <p:spPr>
          <a:xfrm>
            <a:off x="3766669" y="3392792"/>
            <a:ext cx="4274961" cy="960000"/>
          </a:xfrm>
          <a:prstGeom prst="rect">
            <a:avLst/>
          </a:prstGeom>
        </p:spPr>
      </p:pic>
      <p:sp>
        <p:nvSpPr>
          <p:cNvPr id="19" name="Line 53"/>
          <p:cNvSpPr>
            <a:spLocks noChangeShapeType="1"/>
          </p:cNvSpPr>
          <p:nvPr/>
        </p:nvSpPr>
        <p:spPr bwMode="auto">
          <a:xfrm>
            <a:off x="2267744" y="1125537"/>
            <a:ext cx="0" cy="5327651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dir="13500000" dist="17961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763688" y="3333043"/>
            <a:ext cx="1080280" cy="672021"/>
          </a:xfrm>
          <a:prstGeom prst="rightArrow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5652122" y="4581129"/>
            <a:ext cx="368781" cy="491708"/>
          </a:xfrm>
          <a:prstGeom prst="plus">
            <a:avLst>
              <a:gd name="adj" fmla="val 390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十字形 25"/>
          <p:cNvSpPr/>
          <p:nvPr/>
        </p:nvSpPr>
        <p:spPr>
          <a:xfrm>
            <a:off x="5652121" y="2660915"/>
            <a:ext cx="368781" cy="491708"/>
          </a:xfrm>
          <a:prstGeom prst="plus">
            <a:avLst>
              <a:gd name="adj" fmla="val 390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2843969" y="5211024"/>
            <a:ext cx="6063455" cy="1194307"/>
            <a:chOff x="2843968" y="3908268"/>
            <a:chExt cx="6063455" cy="895730"/>
          </a:xfrm>
        </p:grpSpPr>
        <p:grpSp>
          <p:nvGrpSpPr>
            <p:cNvPr id="4" name="组合 9"/>
            <p:cNvGrpSpPr/>
            <p:nvPr/>
          </p:nvGrpSpPr>
          <p:grpSpPr>
            <a:xfrm>
              <a:off x="2900873" y="3993613"/>
              <a:ext cx="6006550" cy="554401"/>
              <a:chOff x="3173962" y="3993613"/>
              <a:chExt cx="6006550" cy="554401"/>
            </a:xfrm>
          </p:grpSpPr>
          <p:pic>
            <p:nvPicPr>
              <p:cNvPr id="1028" name="Picture 4" descr="liuhanqi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3173962" y="4058311"/>
                <a:ext cx="1080000" cy="42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photo.3cdma.com/var/albums/article-pic/logo/moto_logo.jpg?m=126780484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993613"/>
                <a:ext cx="1080000" cy="55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y03133\appdata\local\360CHR~1\Chrome\USERDA~1\Temp\xiaomi.gif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8782" b="25414"/>
              <a:stretch/>
            </p:blipFill>
            <p:spPr bwMode="auto">
              <a:xfrm>
                <a:off x="5652120" y="4000357"/>
                <a:ext cx="1080000" cy="54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288"/>
              <a:stretch/>
            </p:blipFill>
            <p:spPr>
              <a:xfrm>
                <a:off x="6948264" y="4148629"/>
                <a:ext cx="1080000" cy="244369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172400" y="4086147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843968" y="3908268"/>
              <a:ext cx="5976504" cy="895730"/>
            </a:xfrm>
            <a:prstGeom prst="rect">
              <a:avLst/>
            </a:prstGeom>
            <a:noFill/>
            <a:ln>
              <a:solidFill>
                <a:srgbClr val="0096D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668345" y="4869159"/>
            <a:ext cx="735023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668345" y="3100717"/>
            <a:ext cx="735023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668344" y="755468"/>
            <a:ext cx="936044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</a:p>
        </p:txBody>
      </p:sp>
      <p:grpSp>
        <p:nvGrpSpPr>
          <p:cNvPr id="5" name="组合 28"/>
          <p:cNvGrpSpPr/>
          <p:nvPr/>
        </p:nvGrpSpPr>
        <p:grpSpPr>
          <a:xfrm>
            <a:off x="2555777" y="1116616"/>
            <a:ext cx="6351647" cy="1304149"/>
            <a:chOff x="2555776" y="837462"/>
            <a:chExt cx="6351647" cy="978112"/>
          </a:xfrm>
        </p:grpSpPr>
        <p:grpSp>
          <p:nvGrpSpPr>
            <p:cNvPr id="6" name="组合 31"/>
            <p:cNvGrpSpPr/>
            <p:nvPr/>
          </p:nvGrpSpPr>
          <p:grpSpPr>
            <a:xfrm>
              <a:off x="2555776" y="837462"/>
              <a:ext cx="6351647" cy="978112"/>
              <a:chOff x="2555776" y="837462"/>
              <a:chExt cx="6351647" cy="978112"/>
            </a:xfrm>
          </p:grpSpPr>
          <p:grpSp>
            <p:nvGrpSpPr>
              <p:cNvPr id="10" name="组合 34"/>
              <p:cNvGrpSpPr/>
              <p:nvPr/>
            </p:nvGrpSpPr>
            <p:grpSpPr>
              <a:xfrm>
                <a:off x="2555776" y="837462"/>
                <a:ext cx="6351647" cy="978112"/>
                <a:chOff x="2555776" y="837462"/>
                <a:chExt cx="6351647" cy="978112"/>
              </a:xfrm>
            </p:grpSpPr>
            <p:pic>
              <p:nvPicPr>
                <p:cNvPr id="37" name="Picture 18" descr="http://img0.pconline.com.cn/pconline/1203/29/2721434_google-play-logo.jp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b="115"/>
                <a:stretch/>
              </p:blipFill>
              <p:spPr bwMode="auto">
                <a:xfrm>
                  <a:off x="2627764" y="1096809"/>
                  <a:ext cx="1440000" cy="483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矩形 37"/>
                <p:cNvSpPr/>
                <p:nvPr/>
              </p:nvSpPr>
              <p:spPr>
                <a:xfrm>
                  <a:off x="2555776" y="837462"/>
                  <a:ext cx="6351647" cy="978112"/>
                </a:xfrm>
                <a:prstGeom prst="rect">
                  <a:avLst/>
                </a:prstGeom>
                <a:noFill/>
                <a:ln>
                  <a:solidFill>
                    <a:srgbClr val="0096D6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zh-CN" altLang="en-US" sz="11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472" y="1039790"/>
                <a:ext cx="1440000" cy="5407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104" y="1104870"/>
              <a:ext cx="1440000" cy="395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296" y="1115711"/>
              <a:ext cx="1440000" cy="368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59958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0" spd="slow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82144E-6 L -0.40712 3.821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5" grpId="0" animBg="1"/>
      <p:bldP spid="26" grpId="0" animBg="1"/>
      <p:bldP spid="18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96" cy="7969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一个简单的类比</a:t>
            </a:r>
            <a:endParaRPr lang="zh-CN" altLang="en-US" sz="3600" b="1" dirty="0"/>
          </a:p>
        </p:txBody>
      </p:sp>
      <p:pic>
        <p:nvPicPr>
          <p:cNvPr id="1026" name="Picture 2" descr="http://img.blog.163.com/photo/cyt6KUfeNHdiTqUex3E1cQ==/339486969410772845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 bwMode="auto">
          <a:xfrm>
            <a:off x="179512" y="1554649"/>
            <a:ext cx="1545464" cy="4292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9"/>
          <a:stretch/>
        </p:blipFill>
        <p:spPr>
          <a:xfrm>
            <a:off x="3766669" y="3392792"/>
            <a:ext cx="4274961" cy="960000"/>
          </a:xfrm>
          <a:prstGeom prst="rect">
            <a:avLst/>
          </a:prstGeom>
        </p:spPr>
      </p:pic>
      <p:sp>
        <p:nvSpPr>
          <p:cNvPr id="19" name="Line 53"/>
          <p:cNvSpPr>
            <a:spLocks noChangeShapeType="1"/>
          </p:cNvSpPr>
          <p:nvPr/>
        </p:nvSpPr>
        <p:spPr bwMode="auto">
          <a:xfrm>
            <a:off x="2267744" y="1125537"/>
            <a:ext cx="0" cy="5327651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dir="13500000" dist="17961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763688" y="3333043"/>
            <a:ext cx="1080280" cy="672021"/>
          </a:xfrm>
          <a:prstGeom prst="rightArrow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5652122" y="4581129"/>
            <a:ext cx="368781" cy="491708"/>
          </a:xfrm>
          <a:prstGeom prst="plus">
            <a:avLst>
              <a:gd name="adj" fmla="val 390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十字形 25"/>
          <p:cNvSpPr/>
          <p:nvPr/>
        </p:nvSpPr>
        <p:spPr>
          <a:xfrm>
            <a:off x="5652121" y="2660915"/>
            <a:ext cx="368781" cy="491708"/>
          </a:xfrm>
          <a:prstGeom prst="plus">
            <a:avLst>
              <a:gd name="adj" fmla="val 390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2843969" y="5211024"/>
            <a:ext cx="6063455" cy="1194307"/>
            <a:chOff x="2843968" y="3908268"/>
            <a:chExt cx="6063455" cy="895730"/>
          </a:xfrm>
        </p:grpSpPr>
        <p:grpSp>
          <p:nvGrpSpPr>
            <p:cNvPr id="6" name="组合 9"/>
            <p:cNvGrpSpPr/>
            <p:nvPr/>
          </p:nvGrpSpPr>
          <p:grpSpPr>
            <a:xfrm>
              <a:off x="2900873" y="3993613"/>
              <a:ext cx="6006550" cy="554401"/>
              <a:chOff x="3173962" y="3993613"/>
              <a:chExt cx="6006550" cy="554401"/>
            </a:xfrm>
          </p:grpSpPr>
          <p:pic>
            <p:nvPicPr>
              <p:cNvPr id="1028" name="Picture 4" descr="liuhanqi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3173962" y="4058311"/>
                <a:ext cx="1080000" cy="425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photo.3cdma.com/var/albums/article-pic/logo/moto_logo.jpg?m=126780484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3993613"/>
                <a:ext cx="1080000" cy="554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y03133\appdata\local\360CHR~1\Chrome\USERDA~1\Temp\xiaomi.gif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8782" b="25414"/>
              <a:stretch/>
            </p:blipFill>
            <p:spPr bwMode="auto">
              <a:xfrm>
                <a:off x="5652120" y="4000357"/>
                <a:ext cx="1080000" cy="54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288"/>
              <a:stretch/>
            </p:blipFill>
            <p:spPr>
              <a:xfrm>
                <a:off x="6948264" y="4148629"/>
                <a:ext cx="1080000" cy="244369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172400" y="4086147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843968" y="3908268"/>
              <a:ext cx="5976504" cy="895730"/>
            </a:xfrm>
            <a:prstGeom prst="rect">
              <a:avLst/>
            </a:prstGeom>
            <a:noFill/>
            <a:ln>
              <a:solidFill>
                <a:srgbClr val="0096D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668345" y="4869159"/>
            <a:ext cx="735023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668345" y="3100717"/>
            <a:ext cx="735023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668344" y="755468"/>
            <a:ext cx="936044" cy="464651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</a:t>
            </a: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5"/>
          <p:cNvGrpSpPr/>
          <p:nvPr/>
        </p:nvGrpSpPr>
        <p:grpSpPr>
          <a:xfrm>
            <a:off x="2555777" y="1116616"/>
            <a:ext cx="6351647" cy="1304149"/>
            <a:chOff x="2555776" y="837462"/>
            <a:chExt cx="6351647" cy="978112"/>
          </a:xfrm>
        </p:grpSpPr>
        <p:grpSp>
          <p:nvGrpSpPr>
            <p:cNvPr id="12" name="组合 3"/>
            <p:cNvGrpSpPr/>
            <p:nvPr/>
          </p:nvGrpSpPr>
          <p:grpSpPr>
            <a:xfrm>
              <a:off x="2555776" y="837462"/>
              <a:ext cx="6351647" cy="978112"/>
              <a:chOff x="2555776" y="837462"/>
              <a:chExt cx="6351647" cy="978112"/>
            </a:xfrm>
          </p:grpSpPr>
          <p:grpSp>
            <p:nvGrpSpPr>
              <p:cNvPr id="13" name="组合 20"/>
              <p:cNvGrpSpPr/>
              <p:nvPr/>
            </p:nvGrpSpPr>
            <p:grpSpPr>
              <a:xfrm>
                <a:off x="2555776" y="837462"/>
                <a:ext cx="6351647" cy="978112"/>
                <a:chOff x="2555776" y="837462"/>
                <a:chExt cx="6351647" cy="978112"/>
              </a:xfrm>
            </p:grpSpPr>
            <p:pic>
              <p:nvPicPr>
                <p:cNvPr id="1042" name="Picture 18" descr="http://img0.pconline.com.cn/pconline/1203/29/2721434_google-play-logo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b="115"/>
                <a:stretch/>
              </p:blipFill>
              <p:spPr bwMode="auto">
                <a:xfrm>
                  <a:off x="2627764" y="1096809"/>
                  <a:ext cx="1440000" cy="483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矩形 16"/>
                <p:cNvSpPr/>
                <p:nvPr/>
              </p:nvSpPr>
              <p:spPr>
                <a:xfrm>
                  <a:off x="2555776" y="837462"/>
                  <a:ext cx="6351647" cy="978112"/>
                </a:xfrm>
                <a:prstGeom prst="rect">
                  <a:avLst/>
                </a:prstGeom>
                <a:noFill/>
                <a:ln>
                  <a:solidFill>
                    <a:srgbClr val="0096D6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zh-CN" altLang="en-US" sz="11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472" y="1039790"/>
                <a:ext cx="1440000" cy="5407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104" y="1104870"/>
              <a:ext cx="1440000" cy="395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296" y="1115711"/>
              <a:ext cx="1440000" cy="368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213685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000" spd="slow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239000" cy="609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SDN</a:t>
            </a:r>
            <a:r>
              <a:rPr lang="zh-CN" altLang="en-US" b="1" dirty="0" smtClean="0"/>
              <a:t>在不同场景的应用</a:t>
            </a:r>
            <a:endParaRPr lang="zh-CN" altLang="en-US" b="1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H="1">
            <a:off x="2801938" y="1118823"/>
            <a:ext cx="1873250" cy="2497667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gray">
          <a:xfrm>
            <a:off x="4708525" y="369522"/>
            <a:ext cx="0" cy="6419851"/>
          </a:xfrm>
          <a:prstGeom prst="line">
            <a:avLst/>
          </a:prstGeom>
          <a:noFill/>
          <a:ln w="9525">
            <a:solidFill>
              <a:srgbClr val="080808"/>
            </a:solidFill>
            <a:prstDash val="lgDash"/>
            <a:round/>
            <a:headEnd type="stealth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4733925" y="1118823"/>
            <a:ext cx="1873250" cy="2497667"/>
          </a:xfrm>
          <a:prstGeom prst="rtTriangl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rot="5400000">
            <a:off x="4423305" y="4019715"/>
            <a:ext cx="2497667" cy="1873250"/>
          </a:xfrm>
          <a:prstGeom prst="rtTriangl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764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6200000" flipH="1">
            <a:off x="2491317" y="4019715"/>
            <a:ext cx="2497667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78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2174876" y="3665173"/>
            <a:ext cx="507047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lg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>
            <a:off x="35496" y="952483"/>
            <a:ext cx="417931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虚拟机迁移及网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络策略跟随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量监视、拥塞发现与自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动分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绿色节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络切片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多租户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自动化运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2806049" y="236765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数据中心内部</a:t>
            </a:r>
            <a:endParaRPr lang="en-US" altLang="zh-CN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gray">
          <a:xfrm>
            <a:off x="4974574" y="236765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数据中心之间</a:t>
            </a:r>
            <a:endParaRPr lang="en-US" altLang="zh-CN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gray">
          <a:xfrm>
            <a:off x="4974575" y="4314989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接入网</a:t>
            </a:r>
            <a:endParaRPr lang="en-US" altLang="zh-CN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gray">
          <a:xfrm>
            <a:off x="1835696" y="4314989"/>
            <a:ext cx="2480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城域网</a:t>
            </a:r>
            <a:r>
              <a:rPr lang="en-US" altLang="zh-CN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广域网</a:t>
            </a:r>
            <a:r>
              <a:rPr lang="en-US" altLang="zh-CN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骨干网</a:t>
            </a:r>
            <a:endParaRPr lang="en-US" altLang="zh-CN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6215074" y="964466"/>
            <a:ext cx="2667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流量工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广播抑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双活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活数据中心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gray">
          <a:xfrm>
            <a:off x="35497" y="4953011"/>
            <a:ext cx="3967485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量识别与差异化处理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网络功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BRAS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IPv6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gray">
          <a:xfrm>
            <a:off x="6225480" y="4886192"/>
            <a:ext cx="26670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业务隔离及权限控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安全防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护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线控制资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源云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化</a:t>
            </a:r>
          </a:p>
        </p:txBody>
      </p:sp>
    </p:spTree>
    <p:extLst>
      <p:ext uri="{BB962C8B-B14F-4D97-AF65-F5344CB8AC3E}">
        <p14:creationId xmlns="" xmlns:p14="http://schemas.microsoft.com/office/powerpoint/2010/main" val="4282459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785828"/>
            <a:ext cx="85725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1044218"/>
            <a:ext cx="435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将分布于全球的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个数据中心用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技术互联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年试点，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年完成全网部署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5529621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广域网带宽利用率提升至接近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障收敛时间从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减低到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239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Google SDN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5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26" name="Picture 6" descr="co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54351"/>
            <a:ext cx="1143000" cy="8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27" name="Picture 7" descr="co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38515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28" name="Picture 8" descr="co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38515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29" name="Picture 9" descr="co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530551"/>
            <a:ext cx="1143000" cy="85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30" name="Line 10"/>
          <p:cNvSpPr>
            <a:spLocks noChangeShapeType="1"/>
          </p:cNvSpPr>
          <p:nvPr/>
        </p:nvSpPr>
        <p:spPr bwMode="auto">
          <a:xfrm flipH="1">
            <a:off x="685800" y="4539951"/>
            <a:ext cx="1447800" cy="990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1" name="Line 11"/>
          <p:cNvSpPr>
            <a:spLocks noChangeShapeType="1"/>
          </p:cNvSpPr>
          <p:nvPr/>
        </p:nvSpPr>
        <p:spPr bwMode="auto">
          <a:xfrm flipH="1">
            <a:off x="2057400" y="4692351"/>
            <a:ext cx="533400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2" name="Line 12"/>
          <p:cNvSpPr>
            <a:spLocks noChangeShapeType="1"/>
          </p:cNvSpPr>
          <p:nvPr/>
        </p:nvSpPr>
        <p:spPr bwMode="auto">
          <a:xfrm>
            <a:off x="3276600" y="4692351"/>
            <a:ext cx="152400" cy="1143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3" name="Line 13"/>
          <p:cNvSpPr>
            <a:spLocks noChangeShapeType="1"/>
          </p:cNvSpPr>
          <p:nvPr/>
        </p:nvSpPr>
        <p:spPr bwMode="auto">
          <a:xfrm>
            <a:off x="3886200" y="4616151"/>
            <a:ext cx="914400" cy="990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4" name="Text Box 14"/>
          <p:cNvSpPr txBox="1">
            <a:spLocks noChangeArrowheads="1"/>
          </p:cNvSpPr>
          <p:nvPr/>
        </p:nvSpPr>
        <p:spPr bwMode="auto">
          <a:xfrm>
            <a:off x="6781801" y="2387302"/>
            <a:ext cx="117166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Tahoma" pitchFamily="34" charset="0"/>
              </a:rPr>
              <a:t>Controller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1981202" y="1491951"/>
            <a:ext cx="2289175" cy="3238500"/>
          </a:xfrm>
          <a:prstGeom prst="can">
            <a:avLst>
              <a:gd name="adj" fmla="val 3509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zh-CN" altLang="en-US">
              <a:latin typeface="Calibri" pitchFamily="34" charset="0"/>
              <a:ea typeface="宋体" charset="-122"/>
            </a:endParaRPr>
          </a:p>
        </p:txBody>
      </p:sp>
      <p:pic>
        <p:nvPicPr>
          <p:cNvPr id="717836" name="Picture 16" descr="MCj043161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10951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37" name="Text Box 17"/>
          <p:cNvSpPr txBox="1">
            <a:spLocks noChangeArrowheads="1"/>
          </p:cNvSpPr>
          <p:nvPr/>
        </p:nvSpPr>
        <p:spPr bwMode="auto">
          <a:xfrm>
            <a:off x="2743201" y="1568152"/>
            <a:ext cx="1386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OpenFlow </a:t>
            </a:r>
          </a:p>
          <a:p>
            <a:pPr algn="l" eaLnBrk="1" hangingPunct="1"/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Switch</a:t>
            </a:r>
            <a:endParaRPr lang="en-US" altLang="zh-CN" sz="20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2514600" y="3625551"/>
            <a:ext cx="1143000" cy="64484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+mn-ea"/>
              </a:rPr>
              <a:t>Flow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+mn-ea"/>
              </a:rPr>
              <a:t>Table</a:t>
            </a: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2514600" y="2558751"/>
            <a:ext cx="1143000" cy="762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</a:rPr>
              <a:t>Secure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ea typeface="+mn-ea"/>
              </a:rPr>
              <a:t>Channel</a:t>
            </a:r>
          </a:p>
        </p:txBody>
      </p:sp>
      <p:sp>
        <p:nvSpPr>
          <p:cNvPr id="717840" name="Text Box 20"/>
          <p:cNvSpPr txBox="1">
            <a:spLocks noChangeArrowheads="1"/>
          </p:cNvSpPr>
          <p:nvPr/>
        </p:nvSpPr>
        <p:spPr bwMode="auto">
          <a:xfrm>
            <a:off x="7242451" y="1399465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Calibri" pitchFamily="34" charset="0"/>
              </a:rPr>
              <a:t>PC</a:t>
            </a:r>
          </a:p>
        </p:txBody>
      </p:sp>
      <p:sp>
        <p:nvSpPr>
          <p:cNvPr id="717841" name="Text Box 21"/>
          <p:cNvSpPr txBox="1">
            <a:spLocks noChangeArrowheads="1"/>
          </p:cNvSpPr>
          <p:nvPr/>
        </p:nvSpPr>
        <p:spPr bwMode="auto">
          <a:xfrm rot="20742457">
            <a:off x="4994166" y="1598899"/>
            <a:ext cx="1140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Calibri" pitchFamily="34" charset="0"/>
              </a:rPr>
              <a:t>OpenFlow</a:t>
            </a:r>
          </a:p>
          <a:p>
            <a:pPr algn="l" eaLnBrk="1" hangingPunct="1"/>
            <a:r>
              <a:rPr lang="en-US" altLang="zh-CN" dirty="0">
                <a:latin typeface="Calibri" pitchFamily="34" charset="0"/>
              </a:rPr>
              <a:t>Protocol</a:t>
            </a:r>
          </a:p>
        </p:txBody>
      </p:sp>
      <p:sp>
        <p:nvSpPr>
          <p:cNvPr id="717842" name="Text Box 22"/>
          <p:cNvSpPr txBox="1">
            <a:spLocks noChangeArrowheads="1"/>
          </p:cNvSpPr>
          <p:nvPr/>
        </p:nvSpPr>
        <p:spPr bwMode="auto">
          <a:xfrm rot="-956723">
            <a:off x="5477324" y="2341038"/>
            <a:ext cx="494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Calibri" pitchFamily="34" charset="0"/>
              </a:rPr>
              <a:t>SSL</a:t>
            </a:r>
          </a:p>
        </p:txBody>
      </p:sp>
      <p:sp>
        <p:nvSpPr>
          <p:cNvPr id="717843" name="Line 23"/>
          <p:cNvSpPr>
            <a:spLocks noChangeShapeType="1"/>
          </p:cNvSpPr>
          <p:nvPr/>
        </p:nvSpPr>
        <p:spPr bwMode="auto">
          <a:xfrm>
            <a:off x="2209800" y="3473151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4" name="Text Box 24"/>
          <p:cNvSpPr txBox="1">
            <a:spLocks noChangeArrowheads="1"/>
          </p:cNvSpPr>
          <p:nvPr/>
        </p:nvSpPr>
        <p:spPr bwMode="auto">
          <a:xfrm>
            <a:off x="1998664" y="3777950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latin typeface="Calibri" pitchFamily="34" charset="0"/>
              </a:rPr>
              <a:t>hw</a:t>
            </a:r>
            <a:endParaRPr lang="en-US" altLang="zh-CN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717845" name="Text Box 25"/>
          <p:cNvSpPr txBox="1">
            <a:spLocks noChangeArrowheads="1"/>
          </p:cNvSpPr>
          <p:nvPr/>
        </p:nvSpPr>
        <p:spPr bwMode="auto">
          <a:xfrm>
            <a:off x="2005013" y="2585739"/>
            <a:ext cx="438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  <a:latin typeface="Calibri" pitchFamily="34" charset="0"/>
              </a:rPr>
              <a:t>sw</a:t>
            </a:r>
            <a:endParaRPr lang="en-US" altLang="zh-CN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717846" name="Line 26"/>
          <p:cNvSpPr>
            <a:spLocks noChangeShapeType="1"/>
          </p:cNvSpPr>
          <p:nvPr/>
        </p:nvSpPr>
        <p:spPr bwMode="auto">
          <a:xfrm>
            <a:off x="2590800" y="5225751"/>
            <a:ext cx="457200" cy="0"/>
          </a:xfrm>
          <a:prstGeom prst="line">
            <a:avLst/>
          </a:prstGeom>
          <a:noFill/>
          <a:ln w="5715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2" name="AutoShape 28"/>
          <p:cNvSpPr>
            <a:spLocks/>
          </p:cNvSpPr>
          <p:nvPr/>
        </p:nvSpPr>
        <p:spPr bwMode="auto">
          <a:xfrm>
            <a:off x="5791200" y="3435051"/>
            <a:ext cx="2819400" cy="1181100"/>
          </a:xfrm>
          <a:prstGeom prst="accentCallout1">
            <a:avLst>
              <a:gd name="adj1" fmla="val 12000"/>
              <a:gd name="adj2" fmla="val -2704"/>
              <a:gd name="adj3" fmla="val -78869"/>
              <a:gd name="adj4" fmla="val -20223"/>
            </a:avLst>
          </a:prstGeom>
          <a:solidFill>
            <a:srgbClr val="FFCC99"/>
          </a:solidFill>
          <a:ln w="38100">
            <a:solidFill>
              <a:schemeClr val="bg2"/>
            </a:solidFill>
            <a:miter lim="800000"/>
            <a:headEnd type="none" w="lg" len="lg"/>
            <a:tailEnd type="none" w="lg" len="lg"/>
          </a:ln>
        </p:spPr>
        <p:txBody>
          <a:bodyPr/>
          <a:lstStyle/>
          <a:p>
            <a:pPr algn="l" defTabSz="457200">
              <a:buFontTx/>
              <a:buChar char="•"/>
            </a:pPr>
            <a:r>
              <a:rPr lang="zh-CN" altLang="en-US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Add/delete flow entries</a:t>
            </a:r>
          </a:p>
          <a:p>
            <a:pPr algn="l" defTabSz="457200">
              <a:buFontTx/>
              <a:buChar char="•"/>
            </a:pPr>
            <a:r>
              <a:rPr lang="en-US" altLang="zh-CN" dirty="0">
                <a:latin typeface="Calibri" pitchFamily="34" charset="0"/>
              </a:rPr>
              <a:t> Encapsulated packets</a:t>
            </a:r>
          </a:p>
          <a:p>
            <a:pPr algn="l" defTabSz="457200">
              <a:buFontTx/>
              <a:buChar char="•"/>
            </a:pPr>
            <a:r>
              <a:rPr lang="en-US" altLang="zh-CN" dirty="0">
                <a:latin typeface="Calibri" pitchFamily="34" charset="0"/>
              </a:rPr>
              <a:t> Controller discovery</a:t>
            </a:r>
          </a:p>
        </p:txBody>
      </p:sp>
      <p:pic>
        <p:nvPicPr>
          <p:cNvPr id="717849" name="Picture 29" descr="screenshot 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7" y="1644353"/>
            <a:ext cx="619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50" name="Line 30"/>
          <p:cNvSpPr>
            <a:spLocks noChangeShapeType="1"/>
          </p:cNvSpPr>
          <p:nvPr/>
        </p:nvSpPr>
        <p:spPr bwMode="auto">
          <a:xfrm flipV="1">
            <a:off x="3657600" y="1796751"/>
            <a:ext cx="3352800" cy="12192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53338" y="1125239"/>
            <a:ext cx="1484886" cy="1436130"/>
            <a:chOff x="7653717" y="1385887"/>
            <a:chExt cx="1484527" cy="1436131"/>
          </a:xfrm>
        </p:grpSpPr>
        <p:sp>
          <p:nvSpPr>
            <p:cNvPr id="717852" name="Line 46"/>
            <p:cNvSpPr>
              <a:spLocks noChangeShapeType="1"/>
            </p:cNvSpPr>
            <p:nvPr/>
          </p:nvSpPr>
          <p:spPr bwMode="auto">
            <a:xfrm>
              <a:off x="7653717" y="245268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53" name="Text Box 47"/>
            <p:cNvSpPr txBox="1">
              <a:spLocks noChangeArrowheads="1"/>
            </p:cNvSpPr>
            <p:nvPr/>
          </p:nvSpPr>
          <p:spPr bwMode="auto">
            <a:xfrm>
              <a:off x="8644317" y="2452686"/>
              <a:ext cx="4939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latin typeface="Calibri" pitchFamily="34" charset="0"/>
                </a:rPr>
                <a:t>API</a:t>
              </a:r>
            </a:p>
          </p:txBody>
        </p:sp>
        <p:sp>
          <p:nvSpPr>
            <p:cNvPr id="717854" name="Oval 48"/>
            <p:cNvSpPr>
              <a:spLocks noChangeArrowheads="1"/>
            </p:cNvSpPr>
            <p:nvPr/>
          </p:nvSpPr>
          <p:spPr bwMode="auto">
            <a:xfrm>
              <a:off x="7806117" y="1766887"/>
              <a:ext cx="228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defTabSz="457200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7855" name="Oval 49"/>
            <p:cNvSpPr>
              <a:spLocks noChangeArrowheads="1"/>
            </p:cNvSpPr>
            <p:nvPr/>
          </p:nvSpPr>
          <p:spPr bwMode="auto">
            <a:xfrm>
              <a:off x="8263317" y="1766887"/>
              <a:ext cx="228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defTabSz="457200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7856" name="Oval 50"/>
            <p:cNvSpPr>
              <a:spLocks noChangeArrowheads="1"/>
            </p:cNvSpPr>
            <p:nvPr/>
          </p:nvSpPr>
          <p:spPr bwMode="auto">
            <a:xfrm>
              <a:off x="8720517" y="1766887"/>
              <a:ext cx="228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defTabSz="457200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7857" name="Text Box 51"/>
            <p:cNvSpPr txBox="1">
              <a:spLocks noChangeArrowheads="1"/>
            </p:cNvSpPr>
            <p:nvPr/>
          </p:nvSpPr>
          <p:spPr bwMode="auto">
            <a:xfrm>
              <a:off x="7740650" y="1385887"/>
              <a:ext cx="13410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latin typeface="Calibri" pitchFamily="34" charset="0"/>
                </a:rPr>
                <a:t>Net Services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71414"/>
            <a:ext cx="6829444" cy="92869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600" b="1" kern="1200" dirty="0" smtClean="0">
                <a:solidFill>
                  <a:srgbClr val="C00000"/>
                </a:solidFill>
                <a:effectLst/>
                <a:cs typeface="Arial"/>
              </a:rPr>
              <a:t>OpenFlow</a:t>
            </a:r>
            <a:r>
              <a:rPr lang="zh-CN" altLang="zh-CN" sz="3600" b="1" kern="1200" dirty="0" smtClean="0">
                <a:solidFill>
                  <a:srgbClr val="C00000"/>
                </a:solidFill>
                <a:effectLst/>
                <a:cs typeface="Arial"/>
              </a:rPr>
              <a:t>的最常规定义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4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82552"/>
            <a:ext cx="7239000" cy="517416"/>
          </a:xfr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692" tIns="42846" rIns="85692" bIns="42846" anchor="b">
            <a:spAutoFit/>
          </a:bodyPr>
          <a:lstStyle/>
          <a:p>
            <a:pPr defTabSz="974725"/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OpenFlow 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在数据层面做的事情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20899" name="Rectangle 2"/>
          <p:cNvSpPr>
            <a:spLocks/>
          </p:cNvSpPr>
          <p:nvPr/>
        </p:nvSpPr>
        <p:spPr bwMode="auto">
          <a:xfrm>
            <a:off x="768352" y="5356226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00" name="Rectangle 3"/>
          <p:cNvSpPr>
            <a:spLocks/>
          </p:cNvSpPr>
          <p:nvPr/>
        </p:nvSpPr>
        <p:spPr bwMode="auto">
          <a:xfrm>
            <a:off x="819152" y="5278757"/>
            <a:ext cx="5472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Switch</a:t>
            </a:r>
          </a:p>
          <a:p>
            <a:pPr algn="l" defTabSz="457200"/>
            <a:r>
              <a:rPr lang="en-US" altLang="zh-CN" sz="1600" dirty="0">
                <a:latin typeface="Calibri" pitchFamily="34" charset="0"/>
              </a:rPr>
              <a:t>Port</a:t>
            </a:r>
          </a:p>
        </p:txBody>
      </p:sp>
      <p:sp>
        <p:nvSpPr>
          <p:cNvPr id="720901" name="Rectangle 4"/>
          <p:cNvSpPr>
            <a:spLocks/>
          </p:cNvSpPr>
          <p:nvPr/>
        </p:nvSpPr>
        <p:spPr bwMode="auto">
          <a:xfrm>
            <a:off x="2279652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02" name="Rectangle 5"/>
          <p:cNvSpPr>
            <a:spLocks/>
          </p:cNvSpPr>
          <p:nvPr/>
        </p:nvSpPr>
        <p:spPr bwMode="auto">
          <a:xfrm>
            <a:off x="2392365" y="5315269"/>
            <a:ext cx="4008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MAC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src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03" name="Rectangle 6"/>
          <p:cNvSpPr>
            <a:spLocks/>
          </p:cNvSpPr>
          <p:nvPr/>
        </p:nvSpPr>
        <p:spPr bwMode="auto">
          <a:xfrm>
            <a:off x="303847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04" name="Rectangle 7"/>
          <p:cNvSpPr>
            <a:spLocks/>
          </p:cNvSpPr>
          <p:nvPr/>
        </p:nvSpPr>
        <p:spPr bwMode="auto">
          <a:xfrm>
            <a:off x="3154365" y="5315269"/>
            <a:ext cx="4008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MAC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dst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05" name="Rectangle 8"/>
          <p:cNvSpPr>
            <a:spLocks/>
          </p:cNvSpPr>
          <p:nvPr/>
        </p:nvSpPr>
        <p:spPr bwMode="auto">
          <a:xfrm>
            <a:off x="376872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06" name="Rectangle 9"/>
          <p:cNvSpPr>
            <a:spLocks/>
          </p:cNvSpPr>
          <p:nvPr/>
        </p:nvSpPr>
        <p:spPr bwMode="auto">
          <a:xfrm>
            <a:off x="3956051" y="5261294"/>
            <a:ext cx="3718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Eth</a:t>
            </a:r>
          </a:p>
          <a:p>
            <a:pPr algn="l" defTabSz="457200"/>
            <a:r>
              <a:rPr lang="en-US" altLang="zh-CN" sz="1600" dirty="0">
                <a:latin typeface="Calibri" pitchFamily="34" charset="0"/>
              </a:rPr>
              <a:t>type</a:t>
            </a:r>
          </a:p>
        </p:txBody>
      </p:sp>
      <p:sp>
        <p:nvSpPr>
          <p:cNvPr id="720907" name="Rectangle 10"/>
          <p:cNvSpPr>
            <a:spLocks/>
          </p:cNvSpPr>
          <p:nvPr/>
        </p:nvSpPr>
        <p:spPr bwMode="auto">
          <a:xfrm>
            <a:off x="1517652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08" name="Rectangle 11"/>
          <p:cNvSpPr>
            <a:spLocks/>
          </p:cNvSpPr>
          <p:nvPr/>
        </p:nvSpPr>
        <p:spPr bwMode="auto">
          <a:xfrm>
            <a:off x="1598614" y="5315269"/>
            <a:ext cx="455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VLAN</a:t>
            </a:r>
          </a:p>
          <a:p>
            <a:pPr algn="l" defTabSz="457200"/>
            <a:r>
              <a:rPr lang="en-US" altLang="zh-CN" sz="1600" dirty="0">
                <a:latin typeface="Calibri" pitchFamily="34" charset="0"/>
              </a:rPr>
              <a:t>ID</a:t>
            </a:r>
          </a:p>
        </p:txBody>
      </p:sp>
      <p:sp>
        <p:nvSpPr>
          <p:cNvPr id="720909" name="Rectangle 12"/>
          <p:cNvSpPr>
            <a:spLocks/>
          </p:cNvSpPr>
          <p:nvPr/>
        </p:nvSpPr>
        <p:spPr bwMode="auto">
          <a:xfrm>
            <a:off x="451802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10" name="Rectangle 13"/>
          <p:cNvSpPr>
            <a:spLocks/>
          </p:cNvSpPr>
          <p:nvPr/>
        </p:nvSpPr>
        <p:spPr bwMode="auto">
          <a:xfrm>
            <a:off x="4724402" y="5297807"/>
            <a:ext cx="2502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IP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Src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11" name="Rectangle 14"/>
          <p:cNvSpPr>
            <a:spLocks/>
          </p:cNvSpPr>
          <p:nvPr/>
        </p:nvSpPr>
        <p:spPr bwMode="auto">
          <a:xfrm>
            <a:off x="528637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12" name="Rectangle 15"/>
          <p:cNvSpPr>
            <a:spLocks/>
          </p:cNvSpPr>
          <p:nvPr/>
        </p:nvSpPr>
        <p:spPr bwMode="auto">
          <a:xfrm>
            <a:off x="5465764" y="5297807"/>
            <a:ext cx="2734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IP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Dst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13" name="Rectangle 16"/>
          <p:cNvSpPr>
            <a:spLocks/>
          </p:cNvSpPr>
          <p:nvPr/>
        </p:nvSpPr>
        <p:spPr bwMode="auto">
          <a:xfrm>
            <a:off x="6045202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14" name="Rectangle 17"/>
          <p:cNvSpPr>
            <a:spLocks/>
          </p:cNvSpPr>
          <p:nvPr/>
        </p:nvSpPr>
        <p:spPr bwMode="auto">
          <a:xfrm>
            <a:off x="6196013" y="5297807"/>
            <a:ext cx="3525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IP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Prot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15" name="Rectangle 18"/>
          <p:cNvSpPr>
            <a:spLocks/>
          </p:cNvSpPr>
          <p:nvPr/>
        </p:nvSpPr>
        <p:spPr bwMode="auto">
          <a:xfrm>
            <a:off x="680402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16" name="Rectangle 19"/>
          <p:cNvSpPr>
            <a:spLocks/>
          </p:cNvSpPr>
          <p:nvPr/>
        </p:nvSpPr>
        <p:spPr bwMode="auto">
          <a:xfrm>
            <a:off x="6911975" y="5297807"/>
            <a:ext cx="4376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TCP</a:t>
            </a:r>
          </a:p>
          <a:p>
            <a:pPr algn="l" defTabSz="457200"/>
            <a:r>
              <a:rPr lang="en-US" altLang="zh-CN" sz="1600" dirty="0">
                <a:latin typeface="Calibri" pitchFamily="34" charset="0"/>
              </a:rPr>
              <a:t>sport</a:t>
            </a:r>
          </a:p>
        </p:txBody>
      </p:sp>
      <p:sp>
        <p:nvSpPr>
          <p:cNvPr id="720917" name="Rectangle 20"/>
          <p:cNvSpPr>
            <a:spLocks/>
          </p:cNvSpPr>
          <p:nvPr/>
        </p:nvSpPr>
        <p:spPr bwMode="auto">
          <a:xfrm>
            <a:off x="7572377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18" name="Rectangle 21"/>
          <p:cNvSpPr>
            <a:spLocks/>
          </p:cNvSpPr>
          <p:nvPr/>
        </p:nvSpPr>
        <p:spPr bwMode="auto">
          <a:xfrm>
            <a:off x="7661277" y="5297807"/>
            <a:ext cx="46487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1600" dirty="0">
                <a:latin typeface="Calibri" pitchFamily="34" charset="0"/>
              </a:rPr>
              <a:t>TCP</a:t>
            </a:r>
          </a:p>
          <a:p>
            <a:pPr algn="l" defTabSz="457200"/>
            <a:r>
              <a:rPr lang="en-US" altLang="zh-CN" sz="1600" dirty="0" err="1">
                <a:latin typeface="Calibri" pitchFamily="34" charset="0"/>
              </a:rPr>
              <a:t>dport</a:t>
            </a:r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20919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20" name="Rectangle 23"/>
          <p:cNvSpPr>
            <a:spLocks/>
          </p:cNvSpPr>
          <p:nvPr/>
        </p:nvSpPr>
        <p:spPr bwMode="auto">
          <a:xfrm>
            <a:off x="1127125" y="1844954"/>
            <a:ext cx="415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>
                <a:latin typeface="Calibri" pitchFamily="34" charset="0"/>
              </a:rPr>
              <a:t>Rule</a:t>
            </a:r>
          </a:p>
        </p:txBody>
      </p:sp>
      <p:sp>
        <p:nvSpPr>
          <p:cNvPr id="720921" name="Rectangle 24"/>
          <p:cNvSpPr>
            <a:spLocks/>
          </p:cNvSpPr>
          <p:nvPr/>
        </p:nvSpPr>
        <p:spPr bwMode="auto">
          <a:xfrm>
            <a:off x="2232027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22" name="Rectangle 25"/>
          <p:cNvSpPr>
            <a:spLocks/>
          </p:cNvSpPr>
          <p:nvPr/>
        </p:nvSpPr>
        <p:spPr bwMode="auto">
          <a:xfrm>
            <a:off x="2405064" y="1844954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>
                <a:latin typeface="Calibri" pitchFamily="34" charset="0"/>
              </a:rPr>
              <a:t>Action</a:t>
            </a:r>
          </a:p>
        </p:txBody>
      </p:sp>
      <p:sp>
        <p:nvSpPr>
          <p:cNvPr id="720923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24" name="Rectangle 27"/>
          <p:cNvSpPr>
            <a:spLocks/>
          </p:cNvSpPr>
          <p:nvPr/>
        </p:nvSpPr>
        <p:spPr bwMode="auto">
          <a:xfrm>
            <a:off x="3998915" y="1844954"/>
            <a:ext cx="455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>
                <a:latin typeface="Calibri" pitchFamily="34" charset="0"/>
              </a:rPr>
              <a:t>Stats</a:t>
            </a:r>
          </a:p>
        </p:txBody>
      </p:sp>
      <p:sp>
        <p:nvSpPr>
          <p:cNvPr id="720925" name="Rectangle 28"/>
          <p:cNvSpPr>
            <a:spLocks/>
          </p:cNvSpPr>
          <p:nvPr/>
        </p:nvSpPr>
        <p:spPr bwMode="auto">
          <a:xfrm>
            <a:off x="1884365" y="3152776"/>
            <a:ext cx="5634037" cy="2004416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7188" indent="-330200" algn="l" defTabSz="457200">
              <a:buFontTx/>
              <a:buAutoNum type="arabicPeriod"/>
            </a:pPr>
            <a:r>
              <a:rPr lang="en-US" altLang="zh-CN" sz="2200" dirty="0">
                <a:latin typeface="Calibri" pitchFamily="34" charset="0"/>
              </a:rPr>
              <a:t>Forward packet to port(s)</a:t>
            </a:r>
          </a:p>
          <a:p>
            <a:pPr marL="357188" indent="-330200" algn="l" defTabSz="457200">
              <a:buFontTx/>
              <a:buAutoNum type="arabicPeriod"/>
            </a:pPr>
            <a:r>
              <a:rPr lang="en-US" altLang="zh-CN" sz="2200" dirty="0">
                <a:latin typeface="Calibri" pitchFamily="34" charset="0"/>
              </a:rPr>
              <a:t>Encapsulate and forward to controller</a:t>
            </a:r>
          </a:p>
          <a:p>
            <a:pPr marL="357188" indent="-330200" algn="l" defTabSz="457200">
              <a:buFontTx/>
              <a:buAutoNum type="arabicPeriod"/>
            </a:pPr>
            <a:r>
              <a:rPr lang="en-US" altLang="zh-CN" sz="2200" dirty="0">
                <a:latin typeface="Calibri" pitchFamily="34" charset="0"/>
              </a:rPr>
              <a:t>Drop packet</a:t>
            </a:r>
          </a:p>
          <a:p>
            <a:pPr marL="357188" indent="-330200" algn="l" defTabSz="457200">
              <a:buFontTx/>
              <a:buAutoNum type="arabicPeriod"/>
            </a:pPr>
            <a:r>
              <a:rPr lang="en-US" altLang="zh-CN" sz="2200" dirty="0">
                <a:latin typeface="Calibri" pitchFamily="34" charset="0"/>
              </a:rPr>
              <a:t>Send to normal processing pipeline</a:t>
            </a:r>
          </a:p>
          <a:p>
            <a:pPr marL="357188" indent="-330200" algn="l" defTabSz="457200">
              <a:buFontTx/>
              <a:buAutoNum type="arabicPeriod"/>
            </a:pPr>
            <a:r>
              <a:rPr lang="en-US" altLang="zh-CN" sz="2200" dirty="0">
                <a:latin typeface="Calibri" pitchFamily="34" charset="0"/>
              </a:rPr>
              <a:t>Modify Fields</a:t>
            </a:r>
          </a:p>
        </p:txBody>
      </p:sp>
      <p:sp>
        <p:nvSpPr>
          <p:cNvPr id="720926" name="Rectangle 29"/>
          <p:cNvSpPr>
            <a:spLocks/>
          </p:cNvSpPr>
          <p:nvPr/>
        </p:nvSpPr>
        <p:spPr bwMode="auto">
          <a:xfrm>
            <a:off x="928689" y="5946380"/>
            <a:ext cx="29215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2000" dirty="0">
                <a:latin typeface="Calibri" pitchFamily="34" charset="0"/>
              </a:rPr>
              <a:t>+ mask what fields to match</a:t>
            </a:r>
          </a:p>
        </p:txBody>
      </p:sp>
      <p:sp>
        <p:nvSpPr>
          <p:cNvPr id="720927" name="Line 30"/>
          <p:cNvSpPr>
            <a:spLocks noChangeShapeType="1"/>
          </p:cNvSpPr>
          <p:nvPr/>
        </p:nvSpPr>
        <p:spPr bwMode="auto">
          <a:xfrm>
            <a:off x="785813" y="2455865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720928" name="Line 31"/>
          <p:cNvSpPr>
            <a:spLocks noChangeShapeType="1"/>
          </p:cNvSpPr>
          <p:nvPr/>
        </p:nvSpPr>
        <p:spPr bwMode="auto">
          <a:xfrm>
            <a:off x="2759075" y="2374901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720929" name="Rectangle 32"/>
          <p:cNvSpPr>
            <a:spLocks/>
          </p:cNvSpPr>
          <p:nvPr/>
        </p:nvSpPr>
        <p:spPr bwMode="auto">
          <a:xfrm>
            <a:off x="3830639" y="2625726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 defTabSz="457200"/>
            <a:endParaRPr lang="zh-CN" altLang="en-US">
              <a:latin typeface="Calibri" pitchFamily="34" charset="0"/>
            </a:endParaRPr>
          </a:p>
        </p:txBody>
      </p:sp>
      <p:sp>
        <p:nvSpPr>
          <p:cNvPr id="720930" name="Rectangle 33"/>
          <p:cNvSpPr>
            <a:spLocks/>
          </p:cNvSpPr>
          <p:nvPr/>
        </p:nvSpPr>
        <p:spPr bwMode="auto">
          <a:xfrm>
            <a:off x="3973515" y="2591316"/>
            <a:ext cx="2581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defTabSz="457200"/>
            <a:r>
              <a:rPr lang="en-US" altLang="zh-CN" sz="2200">
                <a:latin typeface="Calibri" pitchFamily="34" charset="0"/>
              </a:rPr>
              <a:t>Packet + byte counters</a:t>
            </a:r>
          </a:p>
        </p:txBody>
      </p:sp>
      <p:sp>
        <p:nvSpPr>
          <p:cNvPr id="720931" name="Line 34"/>
          <p:cNvSpPr>
            <a:spLocks noChangeShapeType="1"/>
          </p:cNvSpPr>
          <p:nvPr/>
        </p:nvSpPr>
        <p:spPr bwMode="auto">
          <a:xfrm rot="10800000" flipH="1">
            <a:off x="4214815" y="2374902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435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2009公司精美素材图18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rot="10800000" flipV="1">
            <a:off x="5429256" y="928673"/>
            <a:ext cx="1894380" cy="13573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1"/>
            <a:ext cx="7315200" cy="762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年报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20891"/>
            <a:ext cx="8586758" cy="3857652"/>
          </a:xfrm>
        </p:spPr>
        <p:txBody>
          <a:bodyPr/>
          <a:lstStyle/>
          <a:p>
            <a:pPr>
              <a:lnSpc>
                <a:spcPts val="22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亿人民币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财年，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年销售收入为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116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亿人民币。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累计纳税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亿人民币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年以来，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 累计缴纳各项税费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亿人民币。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3900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多家渠道合作伙伴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3900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多家渠道伙伴覆盖全国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多个城市。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个省市区设有分支机构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总部及生产基地设在杭州，在全国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个省市区设有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个分支机构，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200" b="0" dirty="0" smtClean="0"/>
              <a:t>个备件中心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近百个国家和地区</a:t>
            </a:r>
            <a:endParaRPr lang="en-US" altLang="zh-CN" sz="1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产品已经进入全球近百个国家和地区，在运营商、政府、教育、金融、大中型企业客户得到广泛应用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2009公司精美素材图32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10800000" flipV="1">
            <a:off x="7215206" y="928669"/>
            <a:ext cx="1785950" cy="1357323"/>
          </a:xfrm>
          <a:prstGeom prst="rect">
            <a:avLst/>
          </a:prstGeom>
        </p:spPr>
      </p:pic>
      <p:pic>
        <p:nvPicPr>
          <p:cNvPr id="15" name="图片 14" descr="2009公司精美素材图34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0800000" flipV="1">
            <a:off x="3643305" y="928673"/>
            <a:ext cx="1785952" cy="1357323"/>
          </a:xfrm>
          <a:prstGeom prst="rect">
            <a:avLst/>
          </a:prstGeom>
        </p:spPr>
      </p:pic>
      <p:pic>
        <p:nvPicPr>
          <p:cNvPr id="18" name="图片 17" descr="2009公司精美素材图48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10800000" flipV="1">
            <a:off x="1857356" y="928673"/>
            <a:ext cx="1785950" cy="1357323"/>
          </a:xfrm>
          <a:prstGeom prst="rect">
            <a:avLst/>
          </a:prstGeom>
        </p:spPr>
      </p:pic>
      <p:pic>
        <p:nvPicPr>
          <p:cNvPr id="12" name="图片 11" descr="2009公司精美素材图150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0800000" flipV="1">
            <a:off x="142843" y="928673"/>
            <a:ext cx="1714512" cy="1357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232534" y="2224605"/>
            <a:ext cx="8659946" cy="844351"/>
          </a:xfrm>
          <a:prstGeom prst="rightArrow">
            <a:avLst/>
          </a:prstGeom>
          <a:gradFill>
            <a:gsLst>
              <a:gs pos="0">
                <a:srgbClr val="00B0F0"/>
              </a:gs>
              <a:gs pos="50000">
                <a:srgbClr val="79D6FF"/>
              </a:gs>
              <a:gs pos="100000">
                <a:srgbClr val="0096D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370" y="359546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单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表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IPv4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8554" y="3525011"/>
            <a:ext cx="1454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1400" dirty="0" smtClean="0"/>
              <a:t>多表</a:t>
            </a:r>
            <a:endParaRPr lang="en-US" altLang="zh-CN" sz="1400" dirty="0" smtClean="0"/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MPLS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VLAN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group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ECMP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7336" y="3224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3" y="349868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IPv6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3501781"/>
            <a:ext cx="1729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1400" dirty="0" smtClean="0"/>
              <a:t>重构了能力协商</a:t>
            </a:r>
            <a:endParaRPr lang="en-US" altLang="zh-CN" sz="1400" dirty="0" smtClean="0"/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PBB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IPv6</a:t>
            </a:r>
            <a:r>
              <a:rPr lang="zh-CN" altLang="en-US" sz="1400" dirty="0" smtClean="0"/>
              <a:t>扩展头</a:t>
            </a:r>
            <a:endParaRPr lang="en-US" altLang="zh-CN" sz="1400" dirty="0" smtClean="0"/>
          </a:p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1400" dirty="0" smtClean="0"/>
              <a:t>多</a:t>
            </a:r>
            <a:r>
              <a:rPr lang="en-US" altLang="zh-CN" sz="1400" dirty="0" smtClean="0"/>
              <a:t>Controller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sz="1400" dirty="0" smtClean="0"/>
              <a:t>Per flow meter</a:t>
            </a:r>
          </a:p>
        </p:txBody>
      </p:sp>
      <p:sp>
        <p:nvSpPr>
          <p:cNvPr id="8" name="椭圆 7"/>
          <p:cNvSpPr/>
          <p:nvPr/>
        </p:nvSpPr>
        <p:spPr>
          <a:xfrm>
            <a:off x="8211595" y="2538578"/>
            <a:ext cx="144016" cy="192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71289" y="292262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OF 1.3.1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7540" y="196251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Sep, 2012</a:t>
            </a:r>
            <a:endParaRPr lang="zh-CN" altLang="en-US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8307" y="3498685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1400" dirty="0" smtClean="0"/>
              <a:t>增强</a:t>
            </a:r>
            <a:r>
              <a:rPr lang="zh-CN" altLang="en-US" sz="1400" dirty="0"/>
              <a:t>版本</a:t>
            </a:r>
            <a:r>
              <a:rPr lang="zh-CN" altLang="en-US" sz="1400" dirty="0" smtClean="0"/>
              <a:t>协商能力</a:t>
            </a:r>
            <a:endParaRPr lang="en-US" altLang="zh-CN" sz="1400" dirty="0" smtClean="0"/>
          </a:p>
        </p:txBody>
      </p:sp>
      <p:pic>
        <p:nvPicPr>
          <p:cNvPr id="16" name="Picture 2" descr="https://www.opennetworking.org/templates/onf-hom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4982" y="548680"/>
            <a:ext cx="1658608" cy="1191573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564588" y="5445224"/>
            <a:ext cx="7895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核心思想：</a:t>
            </a:r>
            <a:r>
              <a:rPr lang="en-US" altLang="zh-CN" sz="2000" dirty="0"/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OpenFlow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交换机基于流进行转发。同时，传统的控制层面从转发设备中剥离出来，“迁移”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中控制器上</a:t>
            </a:r>
          </a:p>
        </p:txBody>
      </p:sp>
      <p:sp>
        <p:nvSpPr>
          <p:cNvPr id="21" name="椭圆 20"/>
          <p:cNvSpPr/>
          <p:nvPr/>
        </p:nvSpPr>
        <p:spPr>
          <a:xfrm>
            <a:off x="6401349" y="2538578"/>
            <a:ext cx="144016" cy="192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97349" y="2922621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OF 1.3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9327" y="1962514"/>
            <a:ext cx="116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April, 2012</a:t>
            </a:r>
            <a:endParaRPr lang="zh-CN" altLang="en-US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91101" y="2538578"/>
            <a:ext cx="144016" cy="192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95059" y="2922621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OF 1.2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03920" y="1962514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Dec, 2011</a:t>
            </a:r>
            <a:endParaRPr lang="zh-CN" altLang="en-US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80853" y="2538578"/>
            <a:ext cx="144016" cy="192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14952" y="2922621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OF 1.1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5427" y="1962514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Feb, 2011</a:t>
            </a:r>
            <a:endParaRPr lang="zh-CN" altLang="en-US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605" y="2538578"/>
            <a:ext cx="144016" cy="192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4659" y="2922621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OF 1.0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8728" y="1962514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Dec, 2009</a:t>
            </a:r>
            <a:endParaRPr lang="zh-CN" altLang="en-US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1414"/>
            <a:ext cx="6115064" cy="796908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Arial"/>
              </a:rPr>
              <a:t>OpenFlow</a:t>
            </a:r>
            <a:r>
              <a:rPr lang="zh-CN" altLang="en-US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Arial"/>
              </a:rPr>
              <a:t> 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/>
                <a:ea typeface="微软雅黑"/>
                <a:cs typeface="Arial"/>
              </a:rPr>
              <a:t>标准的</a:t>
            </a:r>
            <a:r>
              <a:rPr lang="zh-CN" altLang="en-US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Arial"/>
              </a:rPr>
              <a:t>发展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04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72386" cy="72547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H3C</a:t>
            </a:r>
            <a:r>
              <a:rPr lang="zh-CN" altLang="en-US" sz="3200" b="1" dirty="0" smtClean="0"/>
              <a:t> 实现最新</a:t>
            </a:r>
            <a:r>
              <a:rPr lang="en-US" altLang="zh-CN" sz="3200" b="1" dirty="0" smtClean="0"/>
              <a:t>OpenFlow1.3.1</a:t>
            </a:r>
            <a:r>
              <a:rPr lang="zh-CN" altLang="en-US" sz="3200" b="1" dirty="0" smtClean="0"/>
              <a:t> 标准</a:t>
            </a:r>
            <a:endParaRPr lang="zh-CN" altLang="en-US" sz="3200" b="1" dirty="0"/>
          </a:p>
        </p:txBody>
      </p:sp>
      <p:grpSp>
        <p:nvGrpSpPr>
          <p:cNvPr id="3" name="组合 5"/>
          <p:cNvGrpSpPr/>
          <p:nvPr/>
        </p:nvGrpSpPr>
        <p:grpSpPr>
          <a:xfrm>
            <a:off x="224820" y="1044477"/>
            <a:ext cx="8739668" cy="3440641"/>
            <a:chOff x="224820" y="1359421"/>
            <a:chExt cx="8739668" cy="2580481"/>
          </a:xfrm>
        </p:grpSpPr>
        <p:grpSp>
          <p:nvGrpSpPr>
            <p:cNvPr id="6" name="组合 9"/>
            <p:cNvGrpSpPr/>
            <p:nvPr/>
          </p:nvGrpSpPr>
          <p:grpSpPr>
            <a:xfrm>
              <a:off x="224820" y="1359421"/>
              <a:ext cx="8739668" cy="2580481"/>
              <a:chOff x="179512" y="1124224"/>
              <a:chExt cx="8739668" cy="2580481"/>
            </a:xfrm>
          </p:grpSpPr>
          <p:grpSp>
            <p:nvGrpSpPr>
              <p:cNvPr id="10" name="组合 2"/>
              <p:cNvGrpSpPr/>
              <p:nvPr/>
            </p:nvGrpSpPr>
            <p:grpSpPr>
              <a:xfrm>
                <a:off x="353417" y="1400449"/>
                <a:ext cx="8565763" cy="2304256"/>
                <a:chOff x="683568" y="1131590"/>
                <a:chExt cx="8029511" cy="2160000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83568" y="1131590"/>
                  <a:ext cx="3011186" cy="216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" name="Picture 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364083" y="1131590"/>
                  <a:ext cx="3348996" cy="216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3059832" y="2026924"/>
                  <a:ext cx="540060" cy="259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48044" y="2026924"/>
                  <a:ext cx="686956" cy="259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1.3</a:t>
                  </a:r>
                  <a:endParaRPr lang="zh-CN" altLang="en-US" dirty="0"/>
                </a:p>
              </p:txBody>
            </p:sp>
          </p:grp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12" y="1124224"/>
                <a:ext cx="2019300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" name="虚尾箭头 10"/>
            <p:cNvSpPr/>
            <p:nvPr/>
          </p:nvSpPr>
          <p:spPr>
            <a:xfrm>
              <a:off x="3477834" y="2427734"/>
              <a:ext cx="1166174" cy="648072"/>
            </a:xfrm>
            <a:prstGeom prst="stripedRightArrow">
              <a:avLst/>
            </a:prstGeom>
            <a:gradFill flip="none" rotWithShape="1">
              <a:gsLst>
                <a:gs pos="0">
                  <a:srgbClr val="0096D6">
                    <a:tint val="66000"/>
                    <a:satMod val="160000"/>
                  </a:srgbClr>
                </a:gs>
                <a:gs pos="50000">
                  <a:srgbClr val="0096D6">
                    <a:tint val="44500"/>
                    <a:satMod val="160000"/>
                  </a:srgbClr>
                </a:gs>
                <a:gs pos="100000">
                  <a:srgbClr val="0096D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sz="11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-26280" y="4415816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实现组播概念，解决了组播资源难以复用的问题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持多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通道允许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active-standby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active-active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支持辅助链接，实现上送流量的负载分担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持能力协商。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OpenFlow v1.0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能力表达粒度太粗，无实用价值，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OpenFlow v1.3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开发了完备的能力协商功能。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63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Table</a:t>
            </a:r>
            <a:endParaRPr lang="en-US" altLang="zh-CN" dirty="0"/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467544" y="5478323"/>
            <a:ext cx="8286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Group table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赋予了逻辑端口转发流的额外能力，引入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group table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的动机是为了支持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L2/L3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多路径转发，另外还可支持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LAG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link aggregation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non-ECMP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、快速重路由、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multi-homing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BGP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下一跳汇聚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89114" y="1484784"/>
            <a:ext cx="1820686" cy="44043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 Identifier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33800" y="1484784"/>
            <a:ext cx="1371600" cy="440432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Counters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09800" y="1484784"/>
            <a:ext cx="1524000" cy="4404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Group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 Type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形状 7"/>
          <p:cNvCxnSpPr>
            <a:endCxn id="14" idx="1"/>
          </p:cNvCxnSpPr>
          <p:nvPr/>
        </p:nvCxnSpPr>
        <p:spPr>
          <a:xfrm rot="16200000" flipH="1">
            <a:off x="-778133" y="3329717"/>
            <a:ext cx="3080266" cy="304800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3685654"/>
            <a:ext cx="6019800" cy="120032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61BBFF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rgbClr val="93ACA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组的类型，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bucket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执行，多播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广播转发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bucket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选择算法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indirect(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执行定义的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bucket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，聚合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fast failover(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直接执行第一个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live bucket)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形状 9"/>
          <p:cNvCxnSpPr>
            <a:endCxn id="9" idx="1"/>
          </p:cNvCxnSpPr>
          <p:nvPr/>
        </p:nvCxnSpPr>
        <p:spPr>
          <a:xfrm rot="16200000" flipH="1">
            <a:off x="1456984" y="2847203"/>
            <a:ext cx="2343834" cy="533398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3127430"/>
            <a:ext cx="4800600" cy="338554"/>
          </a:xfrm>
          <a:prstGeom prst="rect">
            <a:avLst/>
          </a:prstGeom>
          <a:gradFill>
            <a:gsLst>
              <a:gs pos="0">
                <a:srgbClr val="92D050"/>
              </a:gs>
              <a:gs pos="50000">
                <a:srgbClr val="C6E6A2"/>
              </a:gs>
              <a:gs pos="100000">
                <a:schemeClr val="bg1"/>
              </a:gs>
            </a:gsLst>
            <a:lin ang="0" scaled="1"/>
          </a:gradFill>
          <a:ln>
            <a:solidFill>
              <a:srgbClr val="93ACA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报文被一个组处理的计数器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形状 11"/>
          <p:cNvCxnSpPr>
            <a:endCxn id="11" idx="1"/>
          </p:cNvCxnSpPr>
          <p:nvPr/>
        </p:nvCxnSpPr>
        <p:spPr>
          <a:xfrm rot="16200000" flipH="1">
            <a:off x="3323139" y="2505045"/>
            <a:ext cx="1354723" cy="228599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 bwMode="auto">
          <a:xfrm>
            <a:off x="5105400" y="1484784"/>
            <a:ext cx="1981200" cy="4404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Actions Buckets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4837584"/>
            <a:ext cx="8001000" cy="369332"/>
          </a:xfrm>
          <a:prstGeom prst="rect">
            <a:avLst/>
          </a:prstGeom>
          <a:gradFill flip="none" rotWithShape="1">
            <a:gsLst>
              <a:gs pos="0">
                <a:srgbClr val="CC3300"/>
              </a:gs>
              <a:gs pos="50000">
                <a:srgbClr val="FF9371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rgbClr val="93ACA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，唯一标识一个组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2517830"/>
            <a:ext cx="3352800" cy="338554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93E3FF"/>
              </a:gs>
              <a:gs pos="100000">
                <a:schemeClr val="bg1"/>
              </a:gs>
            </a:gsLst>
            <a:lin ang="0" scaled="1"/>
          </a:gradFill>
          <a:ln>
            <a:solidFill>
              <a:srgbClr val="93ACA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action bucket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形状 15"/>
          <p:cNvCxnSpPr>
            <a:endCxn id="15" idx="1"/>
          </p:cNvCxnSpPr>
          <p:nvPr/>
        </p:nvCxnSpPr>
        <p:spPr>
          <a:xfrm rot="16200000" flipH="1">
            <a:off x="5075739" y="2200245"/>
            <a:ext cx="745123" cy="228599"/>
          </a:xfrm>
          <a:prstGeom prst="bentConnector2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5281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23528" y="3140969"/>
            <a:ext cx="5616624" cy="3321740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1124744"/>
            <a:ext cx="5616624" cy="1254197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用程序</a:t>
            </a:r>
            <a:endParaRPr lang="zh-CN" altLang="en-US" sz="11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07006" y="1931012"/>
            <a:ext cx="3769050" cy="447928"/>
          </a:xfrm>
          <a:prstGeom prst="roundRect">
            <a:avLst/>
          </a:prstGeom>
          <a:solidFill>
            <a:srgbClr val="0096D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I2RS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23729" y="3140970"/>
            <a:ext cx="1553573" cy="1009197"/>
          </a:xfrm>
          <a:prstGeom prst="roundRect">
            <a:avLst/>
          </a:prstGeom>
          <a:solidFill>
            <a:srgbClr val="0096D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I2RS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zh-CN" alt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771802" y="2718293"/>
            <a:ext cx="438799" cy="32666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10800000">
            <a:off x="2771802" y="2436319"/>
            <a:ext cx="438799" cy="32666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100" b="1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72945" y="3319163"/>
            <a:ext cx="1026114" cy="1343783"/>
          </a:xfrm>
          <a:prstGeom prst="can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386579" y="3294725"/>
            <a:ext cx="1303858" cy="1343783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路由与信令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12" name="圆柱形 11"/>
          <p:cNvSpPr/>
          <p:nvPr/>
        </p:nvSpPr>
        <p:spPr>
          <a:xfrm>
            <a:off x="443241" y="4830651"/>
            <a:ext cx="1026114" cy="1343783"/>
          </a:xfrm>
          <a:prstGeom prst="can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拓扑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922106" y="5022733"/>
            <a:ext cx="1929814" cy="1343783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度量、事件、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等配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置模板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24897" y="4980928"/>
            <a:ext cx="1265541" cy="521675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424897" y="5694624"/>
            <a:ext cx="1265541" cy="521675"/>
          </a:xfrm>
          <a:prstGeom prst="round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管理器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7500958" y="500042"/>
            <a:ext cx="1278841" cy="1536171"/>
            <a:chOff x="7570958" y="3795924"/>
            <a:chExt cx="1303556" cy="1264903"/>
          </a:xfrm>
        </p:grpSpPr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 rot="5400000">
              <a:off x="7590284" y="3776598"/>
              <a:ext cx="1264903" cy="1303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defTabSz="685891">
                <a:defRPr/>
              </a:pPr>
              <a:endParaRPr lang="en-US" sz="2100" b="1" kern="0" dirty="0">
                <a:solidFill>
                  <a:srgbClr val="000000"/>
                </a:solidFill>
              </a:endParaRPr>
            </a:p>
          </p:txBody>
        </p:sp>
        <p:pic>
          <p:nvPicPr>
            <p:cNvPr id="26" name="Picture 5" descr="ietflogo2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02937" y="4139071"/>
              <a:ext cx="1070310" cy="612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矩形 29"/>
          <p:cNvSpPr/>
          <p:nvPr/>
        </p:nvSpPr>
        <p:spPr>
          <a:xfrm>
            <a:off x="6273230" y="2378940"/>
            <a:ext cx="2592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核心思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：用户应用基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于拓扑、事件、流量等手段来修改路由系统的策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略与状态；兼容现有网络协议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1469356" y="3645569"/>
            <a:ext cx="654373" cy="634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403648" y="4150168"/>
            <a:ext cx="720080" cy="96839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2"/>
            <a:endCxn id="13" idx="0"/>
          </p:cNvCxnSpPr>
          <p:nvPr/>
        </p:nvCxnSpPr>
        <p:spPr>
          <a:xfrm flipH="1">
            <a:off x="2887013" y="4150167"/>
            <a:ext cx="13502" cy="8725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1" idx="1"/>
          </p:cNvCxnSpPr>
          <p:nvPr/>
        </p:nvCxnSpPr>
        <p:spPr>
          <a:xfrm>
            <a:off x="3677301" y="3645568"/>
            <a:ext cx="709278" cy="321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677302" y="4150167"/>
            <a:ext cx="894699" cy="8725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7" idx="1"/>
          </p:cNvCxnSpPr>
          <p:nvPr/>
        </p:nvCxnSpPr>
        <p:spPr>
          <a:xfrm>
            <a:off x="3419872" y="4150167"/>
            <a:ext cx="1005024" cy="180529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14282" y="0"/>
            <a:ext cx="7286676" cy="11430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00000"/>
                </a:solidFill>
                <a:effectLst/>
                <a:latin typeface="Arial"/>
                <a:ea typeface="微软雅黑"/>
                <a:cs typeface="+mj-cs"/>
              </a:rPr>
              <a:t>I2RS</a:t>
            </a:r>
            <a:r>
              <a:rPr lang="zh-CN" altLang="zh-CN" sz="2800" b="1" dirty="0" smtClean="0">
                <a:solidFill>
                  <a:srgbClr val="C00000"/>
                </a:solidFill>
                <a:effectLst/>
                <a:latin typeface="Arial"/>
                <a:ea typeface="微软雅黑"/>
                <a:cs typeface="+mj-cs"/>
              </a:rPr>
              <a:t>：</a:t>
            </a:r>
            <a:r>
              <a:rPr lang="en-US" altLang="zh-CN" sz="2800" b="1" dirty="0" smtClean="0">
                <a:solidFill>
                  <a:srgbClr val="C00000"/>
                </a:solidFill>
                <a:effectLst/>
                <a:latin typeface="Arial"/>
                <a:ea typeface="微软雅黑"/>
                <a:cs typeface="+mj-cs"/>
              </a:rPr>
              <a:t>Interface to Routing System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652" y="2852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物理设备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965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715352" y="1714489"/>
            <a:ext cx="7981438" cy="4630836"/>
            <a:chOff x="406506" y="942975"/>
            <a:chExt cx="11549424" cy="5402349"/>
          </a:xfrm>
        </p:grpSpPr>
        <p:sp>
          <p:nvSpPr>
            <p:cNvPr id="130" name="Up Arrow 431"/>
            <p:cNvSpPr/>
            <p:nvPr/>
          </p:nvSpPr>
          <p:spPr bwMode="auto">
            <a:xfrm>
              <a:off x="8449817" y="1556793"/>
              <a:ext cx="3506113" cy="3995737"/>
            </a:xfrm>
            <a:prstGeom prst="upArrow">
              <a:avLst>
                <a:gd name="adj1" fmla="val 50000"/>
                <a:gd name="adj2" fmla="val 20661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noFill/>
              <a:prstDash val="soli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121935" tIns="60968" rIns="121935" bIns="60968" anchor="ctr"/>
            <a:lstStyle/>
            <a:p>
              <a:pPr>
                <a:lnSpc>
                  <a:spcPct val="85000"/>
                </a:lnSpc>
                <a:defRPr/>
              </a:pPr>
              <a:endParaRPr lang="en-US" sz="1200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Up Arrow 431"/>
            <p:cNvSpPr/>
            <p:nvPr/>
          </p:nvSpPr>
          <p:spPr bwMode="auto">
            <a:xfrm>
              <a:off x="2686750" y="1556792"/>
              <a:ext cx="3506113" cy="4032981"/>
            </a:xfrm>
            <a:prstGeom prst="upArrow">
              <a:avLst>
                <a:gd name="adj1" fmla="val 50000"/>
                <a:gd name="adj2" fmla="val 20661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noFill/>
              <a:prstDash val="soli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121935" tIns="60968" rIns="121935" bIns="60968" anchor="ctr"/>
            <a:lstStyle/>
            <a:p>
              <a:pPr>
                <a:lnSpc>
                  <a:spcPct val="85000"/>
                </a:lnSpc>
                <a:defRPr/>
              </a:pPr>
              <a:endParaRPr lang="en-US" sz="1200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Up Arrow 431"/>
            <p:cNvSpPr/>
            <p:nvPr/>
          </p:nvSpPr>
          <p:spPr bwMode="auto">
            <a:xfrm>
              <a:off x="5616980" y="1555749"/>
              <a:ext cx="3506113" cy="4033491"/>
            </a:xfrm>
            <a:prstGeom prst="upArrow">
              <a:avLst>
                <a:gd name="adj1" fmla="val 50000"/>
                <a:gd name="adj2" fmla="val 20661"/>
              </a:avLst>
            </a:prstGeom>
            <a:solidFill>
              <a:schemeClr val="bg1">
                <a:lumMod val="65000"/>
              </a:schemeClr>
            </a:solidFill>
            <a:ln w="38100" cap="flat" cmpd="sng" algn="ctr">
              <a:noFill/>
              <a:prstDash val="soli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lIns="121935" tIns="60968" rIns="121935" bIns="60968" anchor="ctr"/>
            <a:lstStyle/>
            <a:p>
              <a:pPr>
                <a:lnSpc>
                  <a:spcPct val="85000"/>
                </a:lnSpc>
                <a:defRPr/>
              </a:pPr>
              <a:endParaRPr lang="en-US" sz="1200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Oval 422"/>
            <p:cNvSpPr/>
            <p:nvPr/>
          </p:nvSpPr>
          <p:spPr bwMode="auto">
            <a:xfrm>
              <a:off x="3840751" y="942975"/>
              <a:ext cx="7010603" cy="577813"/>
            </a:xfrm>
            <a:prstGeom prst="round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行业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应用方案</a:t>
              </a:r>
              <a:endParaRPr lang="en-US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Rounded Rectangle 423"/>
            <p:cNvSpPr/>
            <p:nvPr/>
          </p:nvSpPr>
          <p:spPr bwMode="auto">
            <a:xfrm>
              <a:off x="434030" y="3717033"/>
              <a:ext cx="11233626" cy="10081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3D393B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60968" rIns="0" bIns="60968" anchor="ctr"/>
            <a:lstStyle/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sz="1200" b="1" kern="0" dirty="0"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iMC</a:t>
              </a:r>
            </a:p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200" b="1" kern="0" dirty="0" smtClean="0">
                  <a:latin typeface="微软雅黑" pitchFamily="34" charset="-122"/>
                  <a:ea typeface="微软雅黑" pitchFamily="34" charset="-122"/>
                </a:rPr>
                <a:t>控制平台</a:t>
              </a:r>
              <a:endParaRPr lang="en-US" sz="12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Rounded Rectangle 434"/>
            <p:cNvSpPr/>
            <p:nvPr/>
          </p:nvSpPr>
          <p:spPr bwMode="auto">
            <a:xfrm>
              <a:off x="2831779" y="3834497"/>
              <a:ext cx="5858772" cy="782635"/>
            </a:xfrm>
            <a:prstGeom prst="roundRect">
              <a:avLst/>
            </a:prstGeom>
            <a:gradFill rotWithShape="1">
              <a:gsLst>
                <a:gs pos="0">
                  <a:srgbClr val="29568F">
                    <a:shade val="51000"/>
                    <a:satMod val="130000"/>
                  </a:srgbClr>
                </a:gs>
                <a:gs pos="80000">
                  <a:srgbClr val="29568F">
                    <a:shade val="93000"/>
                    <a:satMod val="130000"/>
                  </a:srgbClr>
                </a:gs>
                <a:gs pos="100000">
                  <a:srgbClr val="29568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60968" rIns="0" bIns="60968"/>
            <a:lstStyle/>
            <a:p>
              <a:pPr>
                <a:lnSpc>
                  <a:spcPct val="85000"/>
                </a:lnSpc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Arial" charset="0"/>
                </a:rPr>
                <a:t>                                </a:t>
              </a:r>
            </a:p>
          </p:txBody>
        </p:sp>
        <p:sp>
          <p:nvSpPr>
            <p:cNvPr id="186" name="Rounded Rectangle 432"/>
            <p:cNvSpPr/>
            <p:nvPr/>
          </p:nvSpPr>
          <p:spPr bwMode="auto">
            <a:xfrm>
              <a:off x="406506" y="5443537"/>
              <a:ext cx="11261150" cy="9017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3D393B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60968" rIns="0" bIns="60968" anchor="ctr"/>
            <a:lstStyle/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      Comware</a:t>
              </a:r>
              <a:endParaRPr lang="en-US" altLang="zh-CN" sz="1200" b="1" kern="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200" b="1" kern="0" dirty="0" smtClean="0">
                  <a:latin typeface="微软雅黑" pitchFamily="34" charset="-122"/>
                  <a:ea typeface="微软雅黑" pitchFamily="34" charset="-122"/>
                </a:rPr>
                <a:t>虚拟平台</a:t>
              </a:r>
              <a:endParaRPr lang="en-US" altLang="zh-CN" sz="1200" b="1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Rounded Rectangle 423"/>
            <p:cNvSpPr/>
            <p:nvPr/>
          </p:nvSpPr>
          <p:spPr bwMode="auto">
            <a:xfrm>
              <a:off x="434030" y="2240869"/>
              <a:ext cx="11233626" cy="90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3D393B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60968" rIns="0" bIns="60968" anchor="ctr"/>
            <a:lstStyle/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sz="1200" b="1" kern="0" dirty="0">
                  <a:latin typeface="Arial" charset="0"/>
                </a:rPr>
                <a:t>     </a:t>
              </a:r>
              <a:r>
                <a:rPr lang="en-US" sz="1200" b="1" kern="0" dirty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sz="1200" b="1" kern="0" dirty="0" smtClean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SDN</a:t>
              </a:r>
            </a:p>
            <a:p>
              <a:pPr>
                <a:lnSpc>
                  <a:spcPct val="85000"/>
                </a:lnSpc>
                <a:tabLst>
                  <a:tab pos="804749" algn="ctr"/>
                </a:tabLst>
                <a:defRPr/>
              </a:pPr>
              <a:r>
                <a:rPr lang="en-US" altLang="zh-CN" sz="1200" b="1" kern="0" dirty="0" smtClean="0"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200" b="1" kern="0" dirty="0" smtClean="0">
                  <a:latin typeface="微软雅黑" pitchFamily="34" charset="-122"/>
                  <a:ea typeface="微软雅黑" pitchFamily="34" charset="-122"/>
                </a:rPr>
                <a:t>应用服务</a:t>
              </a:r>
              <a:endParaRPr lang="en-US" altLang="zh-CN" sz="12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Rounded Rectangle 433"/>
            <p:cNvSpPr/>
            <p:nvPr/>
          </p:nvSpPr>
          <p:spPr bwMode="auto">
            <a:xfrm>
              <a:off x="2805298" y="5517231"/>
              <a:ext cx="8717711" cy="780943"/>
            </a:xfrm>
            <a:prstGeom prst="roundRect">
              <a:avLst>
                <a:gd name="adj" fmla="val 13576"/>
              </a:avLst>
            </a:prstGeom>
            <a:gradFill rotWithShape="1">
              <a:gsLst>
                <a:gs pos="0">
                  <a:srgbClr val="29568F">
                    <a:shade val="51000"/>
                    <a:satMod val="130000"/>
                  </a:srgbClr>
                </a:gs>
                <a:gs pos="80000">
                  <a:srgbClr val="29568F">
                    <a:shade val="93000"/>
                    <a:satMod val="130000"/>
                  </a:srgbClr>
                </a:gs>
                <a:gs pos="100000">
                  <a:srgbClr val="29568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60968" rIns="0" bIns="60968"/>
            <a:lstStyle/>
            <a:p>
              <a:pPr>
                <a:lnSpc>
                  <a:spcPct val="85000"/>
                </a:lnSpc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Arial" charset="0"/>
                  <a:ea typeface="宋体" charset="-122"/>
                </a:rPr>
                <a:t>                                                              </a:t>
              </a:r>
            </a:p>
          </p:txBody>
        </p:sp>
        <p:sp>
          <p:nvSpPr>
            <p:cNvPr id="58" name="Rounded Rectangle 466"/>
            <p:cNvSpPr/>
            <p:nvPr/>
          </p:nvSpPr>
          <p:spPr bwMode="auto">
            <a:xfrm>
              <a:off x="8834009" y="3825043"/>
              <a:ext cx="2699129" cy="78022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60968" rIns="0" bIns="60968"/>
            <a:lstStyle/>
            <a:p>
              <a:pPr>
                <a:lnSpc>
                  <a:spcPct val="85000"/>
                </a:lnSpc>
                <a:defRPr/>
              </a:pPr>
              <a:endParaRPr lang="en-US" altLang="zh-CN" sz="1200" kern="0" dirty="0">
                <a:latin typeface="Arial" charset="0"/>
              </a:endParaRP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200" kern="0" dirty="0">
                  <a:latin typeface="微软雅黑" pitchFamily="34" charset="-122"/>
                  <a:ea typeface="微软雅黑" pitchFamily="34" charset="-122"/>
                </a:rPr>
                <a:t>第三方</a:t>
              </a:r>
              <a:r>
                <a:rPr lang="en-US" altLang="zh-CN" sz="1200" kern="0" dirty="0">
                  <a:latin typeface="微软雅黑" pitchFamily="34" charset="-122"/>
                  <a:ea typeface="微软雅黑" pitchFamily="34" charset="-122"/>
                </a:rPr>
                <a:t>SDN</a:t>
              </a:r>
              <a:r>
                <a:rPr lang="zh-CN" altLang="en-US" sz="1200" kern="0" dirty="0">
                  <a:latin typeface="微软雅黑" pitchFamily="34" charset="-122"/>
                  <a:ea typeface="微软雅黑" pitchFamily="34" charset="-122"/>
                </a:rPr>
                <a:t>控制平台</a:t>
              </a:r>
              <a:endParaRPr lang="en-US" altLang="zh-CN" sz="12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ounded Rectangle 466"/>
            <p:cNvSpPr/>
            <p:nvPr/>
          </p:nvSpPr>
          <p:spPr bwMode="auto">
            <a:xfrm>
              <a:off x="2687725" y="2358334"/>
              <a:ext cx="3313231" cy="674623"/>
            </a:xfrm>
            <a:prstGeom prst="roundRect">
              <a:avLst/>
            </a:prstGeom>
            <a:gradFill rotWithShape="1">
              <a:gsLst>
                <a:gs pos="0">
                  <a:srgbClr val="29568F">
                    <a:shade val="51000"/>
                    <a:satMod val="130000"/>
                  </a:srgbClr>
                </a:gs>
                <a:gs pos="80000">
                  <a:srgbClr val="29568F">
                    <a:shade val="93000"/>
                    <a:satMod val="130000"/>
                  </a:srgbClr>
                </a:gs>
                <a:gs pos="100000">
                  <a:srgbClr val="29568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60968" rIns="0" bIns="60968"/>
            <a:lstStyle/>
            <a:p>
              <a:pPr>
                <a:lnSpc>
                  <a:spcPct val="85000"/>
                </a:lnSpc>
                <a:defRPr/>
              </a:pPr>
              <a:endParaRPr lang="en-US" altLang="zh-CN" sz="1200" kern="0" dirty="0">
                <a:solidFill>
                  <a:prstClr val="white"/>
                </a:solidFill>
                <a:latin typeface="Arial" charset="0"/>
              </a:endParaRPr>
            </a:p>
            <a:p>
              <a:pPr>
                <a:lnSpc>
                  <a:spcPct val="85000"/>
                </a:lnSpc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Arial" charset="0"/>
                  <a:ea typeface="宋体" charset="-122"/>
                </a:rPr>
                <a:t>H3C SDN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应用</a:t>
              </a:r>
              <a:endParaRPr lang="en-US" altLang="zh-CN" sz="1200" dirty="0">
                <a:solidFill>
                  <a:schemeClr val="bg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6105" name="TextBox 53"/>
            <p:cNvSpPr txBox="1">
              <a:spLocks noChangeArrowheads="1"/>
            </p:cNvSpPr>
            <p:nvPr/>
          </p:nvSpPr>
          <p:spPr bwMode="auto">
            <a:xfrm>
              <a:off x="9074694" y="5685250"/>
              <a:ext cx="2128696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虚拟计算容器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VCC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106" name="TextBox 54"/>
            <p:cNvSpPr txBox="1">
              <a:spLocks noChangeArrowheads="1"/>
            </p:cNvSpPr>
            <p:nvPr/>
          </p:nvSpPr>
          <p:spPr bwMode="auto">
            <a:xfrm>
              <a:off x="4705070" y="5685250"/>
              <a:ext cx="1692425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标准协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议开放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ounded Rectangle 466"/>
            <p:cNvSpPr/>
            <p:nvPr/>
          </p:nvSpPr>
          <p:spPr bwMode="auto">
            <a:xfrm>
              <a:off x="6145605" y="2347678"/>
              <a:ext cx="5233944" cy="6852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60968" rIns="0" bIns="60968"/>
            <a:lstStyle/>
            <a:p>
              <a:pPr>
                <a:lnSpc>
                  <a:spcPct val="85000"/>
                </a:lnSpc>
                <a:defRPr/>
              </a:pPr>
              <a:endParaRPr lang="en-US" altLang="zh-CN" sz="1200" kern="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200" kern="0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zh-CN" altLang="en-US" sz="1200" kern="0" dirty="0">
                  <a:latin typeface="微软雅黑" pitchFamily="34" charset="-122"/>
                  <a:ea typeface="微软雅黑" pitchFamily="34" charset="-122"/>
                </a:rPr>
                <a:t>三方</a:t>
              </a:r>
              <a:r>
                <a:rPr lang="en-US" altLang="zh-CN" sz="1200" kern="0" dirty="0">
                  <a:latin typeface="微软雅黑" pitchFamily="34" charset="-122"/>
                  <a:ea typeface="微软雅黑" pitchFamily="34" charset="-122"/>
                </a:rPr>
                <a:t>SDN</a:t>
              </a:r>
              <a:r>
                <a:rPr lang="zh-CN" altLang="en-US" sz="1200" kern="0" dirty="0"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en-US" altLang="zh-CN" sz="12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602"/>
            <p:cNvSpPr/>
            <p:nvPr/>
          </p:nvSpPr>
          <p:spPr bwMode="auto">
            <a:xfrm>
              <a:off x="3218171" y="1715016"/>
              <a:ext cx="2303533" cy="359072"/>
            </a:xfrm>
            <a:prstGeom prst="rect">
              <a:avLst/>
            </a:prstGeom>
          </p:spPr>
          <p:txBody>
            <a:bodyPr lIns="121935" tIns="60968" rIns="121935" bIns="60968" anchor="ctr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Integrated</a:t>
              </a:r>
            </a:p>
          </p:txBody>
        </p:sp>
        <p:sp>
          <p:nvSpPr>
            <p:cNvPr id="62" name="Rectangle 602"/>
            <p:cNvSpPr/>
            <p:nvPr/>
          </p:nvSpPr>
          <p:spPr bwMode="auto">
            <a:xfrm>
              <a:off x="9027816" y="1737242"/>
              <a:ext cx="2303533" cy="359072"/>
            </a:xfrm>
            <a:prstGeom prst="rect">
              <a:avLst/>
            </a:prstGeom>
          </p:spPr>
          <p:txBody>
            <a:bodyPr lIns="121935" tIns="60968" rIns="121935" bIns="60968" anchor="ctr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Integrated</a:t>
              </a:r>
            </a:p>
          </p:txBody>
        </p:sp>
        <p:sp>
          <p:nvSpPr>
            <p:cNvPr id="66" name="Rectangle 602"/>
            <p:cNvSpPr/>
            <p:nvPr/>
          </p:nvSpPr>
          <p:spPr bwMode="auto">
            <a:xfrm>
              <a:off x="6241558" y="1737242"/>
              <a:ext cx="2303533" cy="359072"/>
            </a:xfrm>
            <a:prstGeom prst="rect">
              <a:avLst/>
            </a:prstGeom>
          </p:spPr>
          <p:txBody>
            <a:bodyPr lIns="121935" tIns="60968" rIns="121935" bIns="60968" anchor="ctr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Integrated</a:t>
              </a: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6192863" y="3200975"/>
              <a:ext cx="2208258" cy="46805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35" tIns="60968" rIns="121935" bIns="60968" anchor="ctr"/>
            <a:lstStyle/>
            <a:p>
              <a:pPr>
                <a:defRPr/>
              </a:pPr>
              <a:r>
                <a:rPr lang="en-US" altLang="zh-CN" sz="1200" b="1" kern="0" dirty="0" smtClean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iMC  API</a:t>
              </a: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8594515" y="4809762"/>
              <a:ext cx="3265213" cy="53945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35" tIns="60968" rIns="121935" bIns="60968" anchor="ctr"/>
            <a:lstStyle/>
            <a:p>
              <a:pPr>
                <a:defRPr/>
              </a:pPr>
              <a:r>
                <a:rPr lang="en-US" altLang="zh-CN" sz="1200" b="1" kern="0" dirty="0" smtClean="0">
                  <a:solidFill>
                    <a:srgbClr val="C00000"/>
                  </a:solidFill>
                  <a:latin typeface="Arial" charset="0"/>
                  <a:ea typeface="宋体" charset="-122"/>
                </a:rPr>
                <a:t>Comware API</a:t>
              </a:r>
            </a:p>
          </p:txBody>
        </p:sp>
        <p:sp>
          <p:nvSpPr>
            <p:cNvPr id="25" name="TextBox 54"/>
            <p:cNvSpPr txBox="1">
              <a:spLocks noChangeArrowheads="1"/>
            </p:cNvSpPr>
            <p:nvPr/>
          </p:nvSpPr>
          <p:spPr bwMode="auto">
            <a:xfrm>
              <a:off x="5137231" y="4005065"/>
              <a:ext cx="1469744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虚拟化控制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54"/>
            <p:cNvSpPr txBox="1">
              <a:spLocks noChangeArrowheads="1"/>
            </p:cNvSpPr>
            <p:nvPr/>
          </p:nvSpPr>
          <p:spPr bwMode="auto">
            <a:xfrm>
              <a:off x="2928411" y="4005065"/>
              <a:ext cx="1882632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OpenFlow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控制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2832376" y="5685250"/>
              <a:ext cx="1437269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OpenFlow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946416" y="5685250"/>
              <a:ext cx="1692425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标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准功能开放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54"/>
            <p:cNvSpPr txBox="1">
              <a:spLocks noChangeArrowheads="1"/>
            </p:cNvSpPr>
            <p:nvPr/>
          </p:nvSpPr>
          <p:spPr bwMode="auto">
            <a:xfrm>
              <a:off x="6865873" y="4005065"/>
              <a:ext cx="1469744" cy="359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21935" tIns="60968" rIns="121935" bIns="60968">
              <a:spAutoFit/>
            </a:bodyPr>
            <a:lstStyle/>
            <a:p>
              <a:pPr algn="l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自动化控制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62521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VAN- </a:t>
            </a:r>
            <a:r>
              <a:rPr lang="zh-CN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最强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开放平台</a:t>
            </a:r>
            <a:endParaRPr lang="zh-CN" altLang="en-US" sz="2800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142"/>
          <p:cNvSpPr/>
          <p:nvPr/>
        </p:nvSpPr>
        <p:spPr>
          <a:xfrm>
            <a:off x="4003454" y="2583677"/>
            <a:ext cx="4669582" cy="749312"/>
          </a:xfrm>
          <a:prstGeom prst="roundRect">
            <a:avLst/>
          </a:prstGeom>
          <a:solidFill>
            <a:srgbClr val="0096D6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管理和编排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ounded Rectangle 142"/>
          <p:cNvSpPr/>
          <p:nvPr/>
        </p:nvSpPr>
        <p:spPr>
          <a:xfrm>
            <a:off x="5817045" y="3813043"/>
            <a:ext cx="2787404" cy="749312"/>
          </a:xfrm>
          <a:prstGeom prst="roundRect">
            <a:avLst/>
          </a:prstGeom>
          <a:solidFill>
            <a:srgbClr val="0096D6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0762" y="2948947"/>
            <a:ext cx="824265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VCC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CLI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TCL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NETCONF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19122" y="4626616"/>
            <a:ext cx="15932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OpenFlow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I2RS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4010" y="3715677"/>
            <a:ext cx="83869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SNMP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NETCONF</a:t>
            </a:r>
          </a:p>
          <a:p>
            <a:pP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OpenFlow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60034" y="2130339"/>
            <a:ext cx="34209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SOAP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158"/>
          <p:cNvSpPr/>
          <p:nvPr/>
        </p:nvSpPr>
        <p:spPr>
          <a:xfrm>
            <a:off x="1016065" y="5013299"/>
            <a:ext cx="1557089" cy="1104000"/>
          </a:xfrm>
          <a:prstGeom prst="rect">
            <a:avLst/>
          </a:prstGeom>
          <a:solidFill>
            <a:srgbClr val="009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158"/>
          <p:cNvSpPr/>
          <p:nvPr/>
        </p:nvSpPr>
        <p:spPr>
          <a:xfrm>
            <a:off x="1034692" y="3749117"/>
            <a:ext cx="1557089" cy="1104000"/>
          </a:xfrm>
          <a:prstGeom prst="rect">
            <a:avLst/>
          </a:prstGeom>
          <a:solidFill>
            <a:srgbClr val="009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158"/>
          <p:cNvSpPr/>
          <p:nvPr/>
        </p:nvSpPr>
        <p:spPr>
          <a:xfrm>
            <a:off x="1034692" y="2484936"/>
            <a:ext cx="1557089" cy="1104000"/>
          </a:xfrm>
          <a:prstGeom prst="rect">
            <a:avLst/>
          </a:prstGeom>
          <a:solidFill>
            <a:srgbClr val="009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业务编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158"/>
          <p:cNvSpPr/>
          <p:nvPr/>
        </p:nvSpPr>
        <p:spPr>
          <a:xfrm>
            <a:off x="1043610" y="1220755"/>
            <a:ext cx="1557089" cy="1104000"/>
          </a:xfrm>
          <a:prstGeom prst="rect">
            <a:avLst/>
          </a:prstGeom>
          <a:solidFill>
            <a:srgbClr val="0096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ounded Rectangle 142"/>
          <p:cNvSpPr/>
          <p:nvPr/>
        </p:nvSpPr>
        <p:spPr>
          <a:xfrm>
            <a:off x="3044871" y="4965171"/>
            <a:ext cx="5559578" cy="1152944"/>
          </a:xfrm>
          <a:prstGeom prst="roundRect">
            <a:avLst/>
          </a:prstGeom>
          <a:solidFill>
            <a:srgbClr val="0096D6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Picture 87" descr="Nicira Graphic lrg-Copy of(rod@nicira.com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625" y="5061181"/>
            <a:ext cx="5257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31"/>
          <p:cNvGrpSpPr/>
          <p:nvPr/>
        </p:nvGrpSpPr>
        <p:grpSpPr>
          <a:xfrm>
            <a:off x="3003854" y="1253464"/>
            <a:ext cx="5744611" cy="831387"/>
            <a:chOff x="3476138" y="1201936"/>
            <a:chExt cx="1747520" cy="363220"/>
          </a:xfrm>
        </p:grpSpPr>
        <p:sp>
          <p:nvSpPr>
            <p:cNvPr id="50" name="Rounded Rectangle 134"/>
            <p:cNvSpPr/>
            <p:nvPr/>
          </p:nvSpPr>
          <p:spPr>
            <a:xfrm>
              <a:off x="3577738" y="1201936"/>
              <a:ext cx="1645920" cy="274320"/>
            </a:xfrm>
            <a:prstGeom prst="roundRect">
              <a:avLst/>
            </a:prstGeom>
            <a:solidFill>
              <a:srgbClr val="0096D6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 Applications</a:t>
              </a:r>
            </a:p>
          </p:txBody>
        </p:sp>
        <p:sp>
          <p:nvSpPr>
            <p:cNvPr id="53" name="Rounded Rectangle 135"/>
            <p:cNvSpPr/>
            <p:nvPr/>
          </p:nvSpPr>
          <p:spPr>
            <a:xfrm>
              <a:off x="3526938" y="1246386"/>
              <a:ext cx="1645920" cy="274320"/>
            </a:xfrm>
            <a:prstGeom prst="roundRect">
              <a:avLst/>
            </a:prstGeom>
            <a:solidFill>
              <a:srgbClr val="0096D6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 Applications</a:t>
              </a:r>
            </a:p>
          </p:txBody>
        </p:sp>
        <p:sp>
          <p:nvSpPr>
            <p:cNvPr id="54" name="Rounded Rectangle 136"/>
            <p:cNvSpPr/>
            <p:nvPr/>
          </p:nvSpPr>
          <p:spPr>
            <a:xfrm>
              <a:off x="3476138" y="1290836"/>
              <a:ext cx="1645920" cy="274320"/>
            </a:xfrm>
            <a:prstGeom prst="roundRect">
              <a:avLst/>
            </a:prstGeom>
            <a:solidFill>
              <a:srgbClr val="0096D6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 Applications</a:t>
              </a:r>
            </a:p>
          </p:txBody>
        </p:sp>
      </p:grpSp>
      <p:sp>
        <p:nvSpPr>
          <p:cNvPr id="36" name="上下箭头 35"/>
          <p:cNvSpPr/>
          <p:nvPr/>
        </p:nvSpPr>
        <p:spPr>
          <a:xfrm>
            <a:off x="4499993" y="1983107"/>
            <a:ext cx="216024" cy="689069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9" name="上下箭头 38"/>
          <p:cNvSpPr/>
          <p:nvPr/>
        </p:nvSpPr>
        <p:spPr>
          <a:xfrm>
            <a:off x="8100417" y="1983107"/>
            <a:ext cx="216000" cy="689069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上下箭头 24"/>
          <p:cNvSpPr/>
          <p:nvPr/>
        </p:nvSpPr>
        <p:spPr>
          <a:xfrm>
            <a:off x="6083776" y="4523249"/>
            <a:ext cx="216000" cy="536775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7" name="上下箭头 56"/>
          <p:cNvSpPr/>
          <p:nvPr/>
        </p:nvSpPr>
        <p:spPr>
          <a:xfrm>
            <a:off x="6084169" y="3332990"/>
            <a:ext cx="216000" cy="536775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8" name="上下箭头 57"/>
          <p:cNvSpPr/>
          <p:nvPr/>
        </p:nvSpPr>
        <p:spPr>
          <a:xfrm>
            <a:off x="8100024" y="4523249"/>
            <a:ext cx="216000" cy="536775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9" name="上下箭头 58"/>
          <p:cNvSpPr/>
          <p:nvPr/>
        </p:nvSpPr>
        <p:spPr>
          <a:xfrm>
            <a:off x="8100417" y="3332990"/>
            <a:ext cx="216000" cy="536775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499993" y="3332990"/>
            <a:ext cx="216024" cy="1727033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0" name="Rectangle 159"/>
          <p:cNvSpPr/>
          <p:nvPr/>
        </p:nvSpPr>
        <p:spPr>
          <a:xfrm rot="16200000">
            <a:off x="-1778415" y="3394707"/>
            <a:ext cx="4896544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H3C SDN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体系架构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3419269" y="1983106"/>
            <a:ext cx="216000" cy="3078075"/>
          </a:xfrm>
          <a:prstGeom prst="upDownArrow">
            <a:avLst>
              <a:gd name="adj1" fmla="val 64965"/>
              <a:gd name="adj2" fmla="val 32898"/>
            </a:avLst>
          </a:prstGeom>
          <a:solidFill>
            <a:schemeClr val="bg1">
              <a:lumMod val="8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304800"/>
            <a:ext cx="7239000" cy="609600"/>
          </a:xfrm>
        </p:spPr>
        <p:txBody>
          <a:bodyPr/>
          <a:lstStyle/>
          <a:p>
            <a:pPr rtl="0" eaLnBrk="0" latinLnBrk="0" hangingPunct="0"/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Arial"/>
              </a:rPr>
              <a:t>H3C SDN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Arial"/>
              </a:rPr>
              <a:t>体系架构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240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圆角矩形 6"/>
          <p:cNvSpPr>
            <a:spLocks noChangeArrowheads="1"/>
          </p:cNvSpPr>
          <p:nvPr/>
        </p:nvSpPr>
        <p:spPr bwMode="auto">
          <a:xfrm>
            <a:off x="2020888" y="4287789"/>
            <a:ext cx="6770687" cy="2173288"/>
          </a:xfrm>
          <a:prstGeom prst="roundRect">
            <a:avLst>
              <a:gd name="adj" fmla="val 898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6" name="圆角矩形 5"/>
          <p:cNvSpPr>
            <a:spLocks noChangeArrowheads="1"/>
          </p:cNvSpPr>
          <p:nvPr/>
        </p:nvSpPr>
        <p:spPr bwMode="auto">
          <a:xfrm>
            <a:off x="2097088" y="5010103"/>
            <a:ext cx="1428750" cy="50165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VCC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虚拟计算容器</a:t>
            </a:r>
          </a:p>
        </p:txBody>
      </p:sp>
      <p:sp>
        <p:nvSpPr>
          <p:cNvPr id="54277" name="圆角矩形 8"/>
          <p:cNvSpPr>
            <a:spLocks noChangeArrowheads="1"/>
          </p:cNvSpPr>
          <p:nvPr/>
        </p:nvSpPr>
        <p:spPr bwMode="auto">
          <a:xfrm>
            <a:off x="2211392" y="5727652"/>
            <a:ext cx="6167437" cy="609600"/>
          </a:xfrm>
          <a:prstGeom prst="roundRect">
            <a:avLst>
              <a:gd name="adj" fmla="val 8986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Comware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功能服务</a:t>
            </a:r>
          </a:p>
        </p:txBody>
      </p:sp>
      <p:sp>
        <p:nvSpPr>
          <p:cNvPr id="54278" name="圆角矩形 9"/>
          <p:cNvSpPr>
            <a:spLocks noChangeArrowheads="1"/>
          </p:cNvSpPr>
          <p:nvPr/>
        </p:nvSpPr>
        <p:spPr bwMode="auto">
          <a:xfrm>
            <a:off x="6924675" y="5051381"/>
            <a:ext cx="1657350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网管接口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CLI/MIB</a:t>
            </a:r>
          </a:p>
        </p:txBody>
      </p:sp>
      <p:sp>
        <p:nvSpPr>
          <p:cNvPr id="54279" name="圆角矩形 11"/>
          <p:cNvSpPr>
            <a:spLocks noChangeArrowheads="1"/>
          </p:cNvSpPr>
          <p:nvPr/>
        </p:nvSpPr>
        <p:spPr bwMode="auto">
          <a:xfrm>
            <a:off x="2170113" y="4432253"/>
            <a:ext cx="1276350" cy="3683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用户应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280" name="直接箭头连接符 17"/>
          <p:cNvCxnSpPr>
            <a:cxnSpLocks noChangeShapeType="1"/>
          </p:cNvCxnSpPr>
          <p:nvPr/>
        </p:nvCxnSpPr>
        <p:spPr bwMode="auto">
          <a:xfrm flipV="1">
            <a:off x="2952750" y="5511753"/>
            <a:ext cx="0" cy="215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81" name="直接箭头连接符 20"/>
          <p:cNvCxnSpPr>
            <a:cxnSpLocks noChangeShapeType="1"/>
          </p:cNvCxnSpPr>
          <p:nvPr/>
        </p:nvCxnSpPr>
        <p:spPr bwMode="auto">
          <a:xfrm flipV="1">
            <a:off x="2962275" y="4792617"/>
            <a:ext cx="0" cy="215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2" name="圆角矩形 33"/>
          <p:cNvSpPr>
            <a:spLocks noChangeArrowheads="1"/>
          </p:cNvSpPr>
          <p:nvPr/>
        </p:nvSpPr>
        <p:spPr bwMode="auto">
          <a:xfrm>
            <a:off x="6854829" y="2295480"/>
            <a:ext cx="1800225" cy="1368425"/>
          </a:xfrm>
          <a:prstGeom prst="roundRect">
            <a:avLst>
              <a:gd name="adj" fmla="val 1259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3" name="圆角矩形 34"/>
          <p:cNvSpPr>
            <a:spLocks noChangeArrowheads="1"/>
          </p:cNvSpPr>
          <p:nvPr/>
        </p:nvSpPr>
        <p:spPr bwMode="auto">
          <a:xfrm>
            <a:off x="6926263" y="1387429"/>
            <a:ext cx="1657350" cy="3683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cxnSp>
        <p:nvCxnSpPr>
          <p:cNvPr id="54284" name="直接箭头连接符 35"/>
          <p:cNvCxnSpPr>
            <a:cxnSpLocks noChangeShapeType="1"/>
            <a:stCxn id="54278" idx="0"/>
            <a:endCxn id="54285" idx="2"/>
          </p:cNvCxnSpPr>
          <p:nvPr/>
        </p:nvCxnSpPr>
        <p:spPr bwMode="auto">
          <a:xfrm flipV="1">
            <a:off x="7753350" y="3254326"/>
            <a:ext cx="1588" cy="1797051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5" name="圆角矩形 36"/>
          <p:cNvSpPr>
            <a:spLocks noChangeArrowheads="1"/>
          </p:cNvSpPr>
          <p:nvPr/>
        </p:nvSpPr>
        <p:spPr bwMode="auto">
          <a:xfrm>
            <a:off x="6926263" y="2533604"/>
            <a:ext cx="1657350" cy="720725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iMC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286" name="直接箭头连接符 37"/>
          <p:cNvCxnSpPr>
            <a:cxnSpLocks noChangeShapeType="1"/>
            <a:stCxn id="54285" idx="0"/>
            <a:endCxn id="54283" idx="2"/>
          </p:cNvCxnSpPr>
          <p:nvPr/>
        </p:nvCxnSpPr>
        <p:spPr bwMode="auto">
          <a:xfrm flipV="1">
            <a:off x="7754938" y="1755729"/>
            <a:ext cx="0" cy="77787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7" name="TextBox 69"/>
          <p:cNvSpPr txBox="1">
            <a:spLocks noChangeArrowheads="1"/>
          </p:cNvSpPr>
          <p:nvPr/>
        </p:nvSpPr>
        <p:spPr bwMode="auto">
          <a:xfrm>
            <a:off x="2598168" y="6461079"/>
            <a:ext cx="17542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Device (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Comware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inside)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8" name="Line 25"/>
          <p:cNvSpPr>
            <a:spLocks noChangeShapeType="1"/>
          </p:cNvSpPr>
          <p:nvPr/>
        </p:nvSpPr>
        <p:spPr bwMode="auto">
          <a:xfrm>
            <a:off x="4073525" y="4454479"/>
            <a:ext cx="0" cy="571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9" name="圆角矩形 5"/>
          <p:cNvSpPr>
            <a:spLocks noChangeArrowheads="1"/>
          </p:cNvSpPr>
          <p:nvPr/>
        </p:nvSpPr>
        <p:spPr bwMode="auto">
          <a:xfrm>
            <a:off x="3635899" y="5010104"/>
            <a:ext cx="1030287" cy="5032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TCL/Python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脚本解释器</a:t>
            </a:r>
          </a:p>
        </p:txBody>
      </p:sp>
      <p:sp>
        <p:nvSpPr>
          <p:cNvPr id="54290" name="圆角矩形 11"/>
          <p:cNvSpPr>
            <a:spLocks noChangeArrowheads="1"/>
          </p:cNvSpPr>
          <p:nvPr/>
        </p:nvSpPr>
        <p:spPr bwMode="auto">
          <a:xfrm>
            <a:off x="3519488" y="4121105"/>
            <a:ext cx="1065212" cy="3683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用户嵌入脚本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91" name="圆角矩形 5"/>
          <p:cNvSpPr>
            <a:spLocks noChangeArrowheads="1"/>
          </p:cNvSpPr>
          <p:nvPr/>
        </p:nvSpPr>
        <p:spPr bwMode="auto">
          <a:xfrm>
            <a:off x="4754563" y="5018041"/>
            <a:ext cx="1576388" cy="50323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NETCONF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292" name="直接箭头连接符 17"/>
          <p:cNvCxnSpPr>
            <a:cxnSpLocks noChangeShapeType="1"/>
          </p:cNvCxnSpPr>
          <p:nvPr/>
        </p:nvCxnSpPr>
        <p:spPr bwMode="auto">
          <a:xfrm flipV="1">
            <a:off x="4079875" y="5492705"/>
            <a:ext cx="0" cy="215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3" name="直接箭头连接符 17"/>
          <p:cNvCxnSpPr>
            <a:cxnSpLocks noChangeShapeType="1"/>
          </p:cNvCxnSpPr>
          <p:nvPr/>
        </p:nvCxnSpPr>
        <p:spPr bwMode="auto">
          <a:xfrm flipV="1">
            <a:off x="5235575" y="5511753"/>
            <a:ext cx="0" cy="215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294" name="直接箭头连接符 17"/>
          <p:cNvCxnSpPr>
            <a:cxnSpLocks noChangeShapeType="1"/>
          </p:cNvCxnSpPr>
          <p:nvPr/>
        </p:nvCxnSpPr>
        <p:spPr bwMode="auto">
          <a:xfrm flipV="1">
            <a:off x="7723188" y="5494291"/>
            <a:ext cx="0" cy="215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5" name="圆角矩形 33"/>
          <p:cNvSpPr>
            <a:spLocks noChangeArrowheads="1"/>
          </p:cNvSpPr>
          <p:nvPr/>
        </p:nvSpPr>
        <p:spPr bwMode="auto">
          <a:xfrm>
            <a:off x="4124325" y="2279605"/>
            <a:ext cx="1320800" cy="1368425"/>
          </a:xfrm>
          <a:prstGeom prst="roundRect">
            <a:avLst>
              <a:gd name="adj" fmla="val 1259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96" name="圆角矩形 36"/>
          <p:cNvSpPr>
            <a:spLocks noChangeArrowheads="1"/>
          </p:cNvSpPr>
          <p:nvPr/>
        </p:nvSpPr>
        <p:spPr bwMode="auto">
          <a:xfrm>
            <a:off x="4211960" y="2517730"/>
            <a:ext cx="1085850" cy="7207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第三方网管</a:t>
            </a:r>
          </a:p>
        </p:txBody>
      </p:sp>
      <p:sp>
        <p:nvSpPr>
          <p:cNvPr id="54297" name="Line 32"/>
          <p:cNvSpPr>
            <a:spLocks noChangeShapeType="1"/>
          </p:cNvSpPr>
          <p:nvPr/>
        </p:nvSpPr>
        <p:spPr bwMode="auto">
          <a:xfrm>
            <a:off x="5024442" y="3233691"/>
            <a:ext cx="9525" cy="181133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98" name="Freeform 33"/>
          <p:cNvSpPr>
            <a:spLocks/>
          </p:cNvSpPr>
          <p:nvPr/>
        </p:nvSpPr>
        <p:spPr bwMode="auto">
          <a:xfrm>
            <a:off x="5138741" y="3244802"/>
            <a:ext cx="2384425" cy="1809751"/>
          </a:xfrm>
          <a:custGeom>
            <a:avLst/>
            <a:gdLst>
              <a:gd name="T0" fmla="*/ 0 w 675"/>
              <a:gd name="T1" fmla="*/ 0 h 1141"/>
              <a:gd name="T2" fmla="*/ 0 w 675"/>
              <a:gd name="T3" fmla="*/ 524 h 1141"/>
              <a:gd name="T4" fmla="*/ 675 w 675"/>
              <a:gd name="T5" fmla="*/ 524 h 1141"/>
              <a:gd name="T6" fmla="*/ 675 w 675"/>
              <a:gd name="T7" fmla="*/ 1141 h 114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1141"/>
              <a:gd name="T14" fmla="*/ 675 w 675"/>
              <a:gd name="T15" fmla="*/ 1141 h 11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1141">
                <a:moveTo>
                  <a:pt x="0" y="0"/>
                </a:moveTo>
                <a:lnTo>
                  <a:pt x="0" y="524"/>
                </a:lnTo>
                <a:lnTo>
                  <a:pt x="675" y="524"/>
                </a:lnTo>
                <a:lnTo>
                  <a:pt x="675" y="114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5107706" y="611438"/>
            <a:ext cx="256063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理层面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SOAP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WMI</a:t>
            </a:r>
          </a:p>
          <a:p>
            <a:pPr marL="628650" lvl="1" indent="-1714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RESTful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301" name="圆角矩形 33"/>
          <p:cNvSpPr>
            <a:spLocks noChangeArrowheads="1"/>
          </p:cNvSpPr>
          <p:nvPr/>
        </p:nvSpPr>
        <p:spPr bwMode="auto">
          <a:xfrm>
            <a:off x="5500688" y="2298656"/>
            <a:ext cx="1320800" cy="1368425"/>
          </a:xfrm>
          <a:prstGeom prst="roundRect">
            <a:avLst>
              <a:gd name="adj" fmla="val 1259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303" name="Line 39"/>
          <p:cNvSpPr>
            <a:spLocks noChangeShapeType="1"/>
          </p:cNvSpPr>
          <p:nvPr/>
        </p:nvSpPr>
        <p:spPr bwMode="auto">
          <a:xfrm>
            <a:off x="6142042" y="3252741"/>
            <a:ext cx="9525" cy="178435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100012" y="1187504"/>
            <a:ext cx="5048052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设备级的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接口与协议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外接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口：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H3C VAN SDK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SDK: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C/C++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编程环境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脚本语言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TCL/Python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高级语言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NETCONF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6"/>
          <p:cNvSpPr>
            <a:spLocks noChangeArrowheads="1"/>
          </p:cNvSpPr>
          <p:nvPr/>
        </p:nvSpPr>
        <p:spPr bwMode="auto">
          <a:xfrm>
            <a:off x="5599114" y="2556804"/>
            <a:ext cx="1085850" cy="7207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63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方应用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CC0000"/>
                </a:solidFill>
                <a:effectLst/>
                <a:cs typeface="Arial"/>
              </a:rPr>
              <a:t>H3C </a:t>
            </a:r>
            <a:r>
              <a:rPr lang="en-US" altLang="zh-CN" sz="2800" b="1" dirty="0" smtClean="0">
                <a:solidFill>
                  <a:srgbClr val="CC0000"/>
                </a:solidFill>
                <a:effectLst/>
              </a:rPr>
              <a:t>VAN 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1464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85" y="1557339"/>
            <a:ext cx="7096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079402" y="2420939"/>
            <a:ext cx="3348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8" descr="network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772056" y="1414463"/>
            <a:ext cx="6175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6940" dir="5400000" algn="tl" rotWithShape="0">
              <a:srgbClr val="0D0D0D">
                <a:alpha val="42999"/>
              </a:srgbClr>
            </a:outerShdw>
          </a:effec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557682" y="2084852"/>
            <a:ext cx="158312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更高层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93704" y="2087565"/>
            <a:ext cx="90281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管理监控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67"/>
          <p:cNvGrpSpPr>
            <a:grpSpLocks noChangeAspect="1"/>
          </p:cNvGrpSpPr>
          <p:nvPr/>
        </p:nvGrpSpPr>
        <p:grpSpPr bwMode="auto">
          <a:xfrm>
            <a:off x="1862419" y="1547812"/>
            <a:ext cx="736600" cy="400051"/>
            <a:chOff x="8492848" y="3008494"/>
            <a:chExt cx="1898058" cy="103519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/>
          </p:blipFill>
          <p:spPr bwMode="auto">
            <a:xfrm>
              <a:off x="9347791" y="3008494"/>
              <a:ext cx="1043115" cy="52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/>
          </p:blipFill>
          <p:spPr bwMode="auto">
            <a:xfrm>
              <a:off x="9061446" y="3176918"/>
              <a:ext cx="1043115" cy="5299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/>
          </p:blipFill>
          <p:spPr bwMode="auto">
            <a:xfrm>
              <a:off x="8779193" y="3345344"/>
              <a:ext cx="1043112" cy="52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/>
          </p:blipFill>
          <p:spPr bwMode="auto">
            <a:xfrm>
              <a:off x="8492848" y="3513767"/>
              <a:ext cx="1043112" cy="5299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734867" y="2062165"/>
            <a:ext cx="90281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上层应用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775084" y="2852739"/>
            <a:ext cx="1944689" cy="576263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 w="19050" algn="ctr">
            <a:noFill/>
            <a:round/>
            <a:headEnd/>
            <a:tailEnd/>
          </a:ln>
          <a:effectLst>
            <a:prstShdw prst="shdw17" dist="17961" dir="13500000">
              <a:srgbClr val="737373"/>
            </a:prstShdw>
          </a:effec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512" y="2909889"/>
            <a:ext cx="3132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H3C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Controller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86147" y="4570415"/>
            <a:ext cx="1147763" cy="622300"/>
          </a:xfrm>
          <a:prstGeom prst="rect">
            <a:avLst/>
          </a:pr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1667262" y="4648435"/>
            <a:ext cx="1042987" cy="497844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614873" y="4575178"/>
            <a:ext cx="1147763" cy="622300"/>
          </a:xfrm>
          <a:prstGeom prst="rect">
            <a:avLst/>
          </a:pr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547738" y="4699879"/>
            <a:ext cx="129599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OF-only Switch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283566" y="2455865"/>
            <a:ext cx="0" cy="36195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3150341" y="2457452"/>
            <a:ext cx="0" cy="3603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3915516" y="2457452"/>
            <a:ext cx="0" cy="3603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917962" y="3536951"/>
            <a:ext cx="865187" cy="971551"/>
          </a:xfrm>
          <a:prstGeom prst="line">
            <a:avLst/>
          </a:prstGeom>
          <a:noFill/>
          <a:ln w="9525">
            <a:solidFill>
              <a:srgbClr val="9966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2178433" y="3500439"/>
            <a:ext cx="215900" cy="1008063"/>
          </a:xfrm>
          <a:prstGeom prst="line">
            <a:avLst/>
          </a:prstGeom>
          <a:noFill/>
          <a:ln w="9525">
            <a:solidFill>
              <a:srgbClr val="9966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662038" y="3813043"/>
            <a:ext cx="225347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b="1" spc="400" dirty="0" smtClean="0">
                <a:latin typeface="微软雅黑" pitchFamily="34" charset="-122"/>
                <a:ea typeface="微软雅黑" pitchFamily="34" charset="-122"/>
              </a:rPr>
              <a:t>OpenFlow</a:t>
            </a:r>
            <a:endParaRPr lang="zh-CN" altLang="en-US" sz="1200" b="1" spc="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>
            <a:off x="3294445" y="3500439"/>
            <a:ext cx="107950" cy="1008063"/>
          </a:xfrm>
          <a:prstGeom prst="line">
            <a:avLst/>
          </a:prstGeom>
          <a:noFill/>
          <a:ln w="9525">
            <a:solidFill>
              <a:srgbClr val="9966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3978658" y="3536953"/>
            <a:ext cx="647700" cy="1008063"/>
          </a:xfrm>
          <a:prstGeom prst="line">
            <a:avLst/>
          </a:prstGeom>
          <a:noFill/>
          <a:ln w="9525">
            <a:solidFill>
              <a:srgbClr val="9966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Picture 305" descr="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9" y="1458913"/>
            <a:ext cx="6715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684657" y="2081216"/>
            <a:ext cx="10823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云计算接口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>
            <a:off x="1383454" y="2446337"/>
            <a:ext cx="0" cy="3603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8"/>
          <p:cNvSpPr>
            <a:spLocks noChangeArrowheads="1"/>
          </p:cNvSpPr>
          <p:nvPr/>
        </p:nvSpPr>
        <p:spPr bwMode="auto">
          <a:xfrm>
            <a:off x="2931764" y="4799014"/>
            <a:ext cx="1042987" cy="338137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AutoShape 19"/>
          <p:cNvSpPr>
            <a:spLocks noChangeArrowheads="1"/>
          </p:cNvSpPr>
          <p:nvPr/>
        </p:nvSpPr>
        <p:spPr bwMode="auto">
          <a:xfrm>
            <a:off x="2931764" y="4564097"/>
            <a:ext cx="1042987" cy="231743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2879376" y="4570414"/>
            <a:ext cx="1147763" cy="622300"/>
          </a:xfrm>
          <a:prstGeom prst="rect">
            <a:avLst/>
          </a:pr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877954" y="4764997"/>
            <a:ext cx="11589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H3C Switch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3100677" y="4485118"/>
            <a:ext cx="6559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23"/>
          <p:cNvSpPr>
            <a:spLocks noChangeArrowheads="1"/>
          </p:cNvSpPr>
          <p:nvPr/>
        </p:nvSpPr>
        <p:spPr bwMode="auto">
          <a:xfrm>
            <a:off x="4160491" y="4795839"/>
            <a:ext cx="1042987" cy="339725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24"/>
          <p:cNvSpPr>
            <a:spLocks noChangeArrowheads="1"/>
          </p:cNvSpPr>
          <p:nvPr/>
        </p:nvSpPr>
        <p:spPr bwMode="auto">
          <a:xfrm>
            <a:off x="4160491" y="4570415"/>
            <a:ext cx="1042987" cy="2238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4108103" y="4570414"/>
            <a:ext cx="1147763" cy="622300"/>
          </a:xfrm>
          <a:prstGeom prst="rect">
            <a:avLst/>
          </a:pr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4080857" y="4746824"/>
            <a:ext cx="12022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4329402" y="4485118"/>
            <a:ext cx="6559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80112" y="1220755"/>
            <a:ext cx="329274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C/A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架构的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OpenFlow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网络：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于业界最新规范－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OpenFlow 1.3.1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兼容业界标准实现的虚拟交换机、物理交换机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供丰富的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用，兼容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云计算接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口</a:t>
            </a:r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auto">
          <a:xfrm>
            <a:off x="2807121" y="2852937"/>
            <a:ext cx="1944689" cy="576263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 w="19050" algn="ctr">
            <a:noFill/>
            <a:round/>
            <a:headEnd/>
            <a:tailEnd/>
          </a:ln>
          <a:effectLst>
            <a:prstShdw prst="shdw17" dist="17961" dir="13500000">
              <a:srgbClr val="737373"/>
            </a:prstShdw>
          </a:effectLst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2195737" y="2885315"/>
            <a:ext cx="31321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第三方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Controller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4" name="AutoShape 23"/>
          <p:cNvSpPr>
            <a:spLocks noChangeArrowheads="1"/>
          </p:cNvSpPr>
          <p:nvPr/>
        </p:nvSpPr>
        <p:spPr bwMode="auto">
          <a:xfrm>
            <a:off x="432670" y="4666610"/>
            <a:ext cx="1042987" cy="497844"/>
          </a:xfrm>
          <a:prstGeom prst="roundRect">
            <a:avLst>
              <a:gd name="adj" fmla="val 16667"/>
            </a:avLst>
          </a:prstGeom>
          <a:solidFill>
            <a:srgbClr val="0096D6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456901" y="4691850"/>
            <a:ext cx="9930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vSwitch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C00000"/>
                </a:solidFill>
                <a:effectLst/>
              </a:rPr>
              <a:t>C/A</a:t>
            </a:r>
            <a:r>
              <a:rPr lang="zh-CN" altLang="zh-CN" sz="2800" b="1" dirty="0" smtClean="0">
                <a:solidFill>
                  <a:srgbClr val="C00000"/>
                </a:solidFill>
                <a:effectLst/>
              </a:rPr>
              <a:t>实践－</a:t>
            </a:r>
            <a:r>
              <a:rPr lang="en-US" altLang="zh-CN" sz="2800" b="1" dirty="0" smtClean="0">
                <a:solidFill>
                  <a:srgbClr val="C00000"/>
                </a:solidFill>
                <a:effectLst/>
              </a:rPr>
              <a:t>OpenFlow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4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65"/>
          <p:cNvSpPr>
            <a:spLocks noChangeArrowheads="1"/>
          </p:cNvSpPr>
          <p:nvPr/>
        </p:nvSpPr>
        <p:spPr bwMode="auto">
          <a:xfrm>
            <a:off x="1293815" y="2944827"/>
            <a:ext cx="6410325" cy="14398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>
            <a:prstShdw prst="shdw17" dist="17961" dir="13500000">
              <a:srgbClr val="001F3D"/>
            </a:prstShdw>
          </a:effectLst>
        </p:spPr>
        <p:txBody>
          <a:bodyPr wrap="none" lIns="91427" tIns="45714" rIns="91427" bIns="45714"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8" name="Rectangle 64"/>
          <p:cNvSpPr>
            <a:spLocks noChangeArrowheads="1"/>
          </p:cNvSpPr>
          <p:nvPr/>
        </p:nvSpPr>
        <p:spPr bwMode="auto">
          <a:xfrm>
            <a:off x="1293815" y="4454541"/>
            <a:ext cx="6410325" cy="1189039"/>
          </a:xfrm>
          <a:prstGeom prst="rect">
            <a:avLst/>
          </a:prstGeom>
          <a:solidFill>
            <a:srgbClr val="0071A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714" rIns="0" bIns="45714"/>
          <a:lstStyle/>
          <a:p>
            <a:pPr>
              <a:lnSpc>
                <a:spcPct val="85000"/>
              </a:lnSpc>
              <a:defRPr/>
            </a:pPr>
            <a:endParaRPr lang="en-US" altLang="zh-CN" sz="1100" kern="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>
            <a:off x="1385395" y="3402027"/>
            <a:ext cx="1210562" cy="584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Comware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拟应用层</a:t>
            </a:r>
          </a:p>
        </p:txBody>
      </p:sp>
      <p:sp>
        <p:nvSpPr>
          <p:cNvPr id="8" name="Text Box 75"/>
          <p:cNvSpPr txBox="1">
            <a:spLocks noChangeArrowheads="1"/>
          </p:cNvSpPr>
          <p:nvPr/>
        </p:nvSpPr>
        <p:spPr bwMode="auto">
          <a:xfrm>
            <a:off x="1399447" y="4791073"/>
            <a:ext cx="1210562" cy="584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Comware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拟网络层</a:t>
            </a:r>
          </a:p>
        </p:txBody>
      </p:sp>
      <p:sp>
        <p:nvSpPr>
          <p:cNvPr id="19" name="Text Box 87"/>
          <p:cNvSpPr txBox="1">
            <a:spLocks noChangeArrowheads="1"/>
          </p:cNvSpPr>
          <p:nvPr/>
        </p:nvSpPr>
        <p:spPr bwMode="auto">
          <a:xfrm>
            <a:off x="3030541" y="5030804"/>
            <a:ext cx="902785" cy="3077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 algn="l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虚拟设备</a:t>
            </a: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4468816" y="5030804"/>
            <a:ext cx="902785" cy="3077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 algn="l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虚拟通道</a:t>
            </a:r>
          </a:p>
        </p:txBody>
      </p:sp>
      <p:sp>
        <p:nvSpPr>
          <p:cNvPr id="21" name="Text Box 87"/>
          <p:cNvSpPr txBox="1">
            <a:spLocks noChangeArrowheads="1"/>
          </p:cNvSpPr>
          <p:nvPr/>
        </p:nvSpPr>
        <p:spPr bwMode="auto">
          <a:xfrm>
            <a:off x="5872164" y="5030804"/>
            <a:ext cx="1261858" cy="3077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 algn="l"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虚拟网络环境</a:t>
            </a:r>
          </a:p>
        </p:txBody>
      </p:sp>
      <p:sp>
        <p:nvSpPr>
          <p:cNvPr id="67595" name="Freeform 69"/>
          <p:cNvSpPr>
            <a:spLocks/>
          </p:cNvSpPr>
          <p:nvPr/>
        </p:nvSpPr>
        <p:spPr bwMode="auto">
          <a:xfrm>
            <a:off x="2984501" y="3205178"/>
            <a:ext cx="1728788" cy="1501775"/>
          </a:xfrm>
          <a:custGeom>
            <a:avLst/>
            <a:gdLst>
              <a:gd name="T0" fmla="*/ 0 w 1089"/>
              <a:gd name="T1" fmla="*/ 2147483647 h 1156"/>
              <a:gd name="T2" fmla="*/ 0 w 1089"/>
              <a:gd name="T3" fmla="*/ 2147483647 h 1156"/>
              <a:gd name="T4" fmla="*/ 2147483647 w 1089"/>
              <a:gd name="T5" fmla="*/ 2147483647 h 1156"/>
              <a:gd name="T6" fmla="*/ 2147483647 w 1089"/>
              <a:gd name="T7" fmla="*/ 0 h 1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1156"/>
              <a:gd name="T14" fmla="*/ 1089 w 1089"/>
              <a:gd name="T15" fmla="*/ 1156 h 1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1156">
                <a:moveTo>
                  <a:pt x="0" y="22"/>
                </a:moveTo>
                <a:lnTo>
                  <a:pt x="0" y="1156"/>
                </a:lnTo>
                <a:lnTo>
                  <a:pt x="1089" y="1156"/>
                </a:lnTo>
                <a:lnTo>
                  <a:pt x="1089" y="0"/>
                </a:lnTo>
              </a:path>
            </a:pathLst>
          </a:custGeom>
          <a:solidFill>
            <a:srgbClr val="FF99FF">
              <a:alpha val="25098"/>
            </a:srgbClr>
          </a:solidFill>
          <a:ln w="9525" cap="flat" cmpd="sng">
            <a:solidFill>
              <a:srgbClr val="A50021"/>
            </a:solidFill>
            <a:prstDash val="lgDash"/>
            <a:round/>
            <a:headEnd/>
            <a:tailEnd/>
          </a:ln>
        </p:spPr>
        <p:txBody>
          <a:bodyPr wrap="none" lIns="91427" tIns="45714" rIns="91427" bIns="45714"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96" name="Picture 66" descr="200910102019324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041" y="2762262"/>
            <a:ext cx="2376487" cy="18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7" name="Freeform 67"/>
          <p:cNvSpPr>
            <a:spLocks/>
          </p:cNvSpPr>
          <p:nvPr/>
        </p:nvSpPr>
        <p:spPr bwMode="auto">
          <a:xfrm>
            <a:off x="3344864" y="2879739"/>
            <a:ext cx="1109662" cy="1568451"/>
          </a:xfrm>
          <a:custGeom>
            <a:avLst/>
            <a:gdLst>
              <a:gd name="T0" fmla="*/ 2147483647 w 699"/>
              <a:gd name="T1" fmla="*/ 2147483647 h 934"/>
              <a:gd name="T2" fmla="*/ 2147483647 w 699"/>
              <a:gd name="T3" fmla="*/ 2147483647 h 934"/>
              <a:gd name="T4" fmla="*/ 2147483647 w 699"/>
              <a:gd name="T5" fmla="*/ 2147483647 h 934"/>
              <a:gd name="T6" fmla="*/ 2147483647 w 699"/>
              <a:gd name="T7" fmla="*/ 2147483647 h 934"/>
              <a:gd name="T8" fmla="*/ 2147483647 w 699"/>
              <a:gd name="T9" fmla="*/ 2147483647 h 934"/>
              <a:gd name="T10" fmla="*/ 2147483647 w 699"/>
              <a:gd name="T11" fmla="*/ 2147483647 h 934"/>
              <a:gd name="T12" fmla="*/ 2147483647 w 699"/>
              <a:gd name="T13" fmla="*/ 2147483647 h 934"/>
              <a:gd name="T14" fmla="*/ 2147483647 w 699"/>
              <a:gd name="T15" fmla="*/ 2147483647 h 9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99"/>
              <a:gd name="T25" fmla="*/ 0 h 934"/>
              <a:gd name="T26" fmla="*/ 699 w 699"/>
              <a:gd name="T27" fmla="*/ 934 h 9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99" h="934">
                <a:moveTo>
                  <a:pt x="226" y="72"/>
                </a:moveTo>
                <a:cubicBezTo>
                  <a:pt x="207" y="144"/>
                  <a:pt x="252" y="307"/>
                  <a:pt x="226" y="435"/>
                </a:cubicBezTo>
                <a:cubicBezTo>
                  <a:pt x="200" y="563"/>
                  <a:pt x="0" y="771"/>
                  <a:pt x="68" y="843"/>
                </a:cubicBezTo>
                <a:cubicBezTo>
                  <a:pt x="136" y="915"/>
                  <a:pt x="571" y="934"/>
                  <a:pt x="635" y="866"/>
                </a:cubicBezTo>
                <a:cubicBezTo>
                  <a:pt x="699" y="798"/>
                  <a:pt x="483" y="567"/>
                  <a:pt x="453" y="435"/>
                </a:cubicBezTo>
                <a:cubicBezTo>
                  <a:pt x="423" y="303"/>
                  <a:pt x="472" y="144"/>
                  <a:pt x="453" y="72"/>
                </a:cubicBezTo>
                <a:cubicBezTo>
                  <a:pt x="434" y="0"/>
                  <a:pt x="378" y="4"/>
                  <a:pt x="340" y="4"/>
                </a:cubicBezTo>
                <a:cubicBezTo>
                  <a:pt x="302" y="4"/>
                  <a:pt x="245" y="0"/>
                  <a:pt x="226" y="72"/>
                </a:cubicBezTo>
                <a:close/>
              </a:path>
            </a:pathLst>
          </a:cu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>
            <a:prstShdw prst="shdw17" dist="17961" dir="13500000">
              <a:srgbClr val="001F3D"/>
            </a:prstShdw>
          </a:effectLst>
        </p:spPr>
        <p:txBody>
          <a:bodyPr wrap="none" lIns="91427" tIns="45714" rIns="91427" bIns="45714"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98" name="Freeform 68"/>
          <p:cNvSpPr>
            <a:spLocks/>
          </p:cNvSpPr>
          <p:nvPr/>
        </p:nvSpPr>
        <p:spPr bwMode="auto">
          <a:xfrm>
            <a:off x="3163890" y="4413265"/>
            <a:ext cx="1476375" cy="265113"/>
          </a:xfrm>
          <a:custGeom>
            <a:avLst/>
            <a:gdLst>
              <a:gd name="T0" fmla="*/ 0 w 930"/>
              <a:gd name="T1" fmla="*/ 0 h 205"/>
              <a:gd name="T2" fmla="*/ 2147483647 w 930"/>
              <a:gd name="T3" fmla="*/ 2147483647 h 205"/>
              <a:gd name="T4" fmla="*/ 2147483647 w 930"/>
              <a:gd name="T5" fmla="*/ 0 h 205"/>
              <a:gd name="T6" fmla="*/ 0 60000 65536"/>
              <a:gd name="T7" fmla="*/ 0 60000 65536"/>
              <a:gd name="T8" fmla="*/ 0 60000 65536"/>
              <a:gd name="T9" fmla="*/ 0 w 930"/>
              <a:gd name="T10" fmla="*/ 0 h 205"/>
              <a:gd name="T11" fmla="*/ 930 w 930"/>
              <a:gd name="T12" fmla="*/ 205 h 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0" h="205">
                <a:moveTo>
                  <a:pt x="0" y="0"/>
                </a:moveTo>
                <a:cubicBezTo>
                  <a:pt x="172" y="102"/>
                  <a:pt x="344" y="205"/>
                  <a:pt x="499" y="205"/>
                </a:cubicBezTo>
                <a:cubicBezTo>
                  <a:pt x="654" y="205"/>
                  <a:pt x="851" y="38"/>
                  <a:pt x="930" y="0"/>
                </a:cubicBezTo>
              </a:path>
            </a:pathLst>
          </a:custGeom>
          <a:noFill/>
          <a:ln w="38100" cap="flat" cmpd="sng">
            <a:solidFill>
              <a:srgbClr val="A50021"/>
            </a:solidFill>
            <a:prstDash val="solid"/>
            <a:round/>
            <a:headEnd/>
            <a:tailEnd/>
          </a:ln>
        </p:spPr>
        <p:txBody>
          <a:bodyPr wrap="none" lIns="91427" tIns="45714" rIns="91427" bIns="45714" anchor="ctr"/>
          <a:lstStyle/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3631916" y="3824302"/>
            <a:ext cx="518064" cy="43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>
              <a:defRPr/>
            </a:pPr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H3C</a:t>
            </a:r>
          </a:p>
          <a:p>
            <a:pPr>
              <a:defRPr/>
            </a:pPr>
            <a:r>
              <a: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APP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600" name="矩形 35"/>
          <p:cNvSpPr>
            <a:spLocks noChangeArrowheads="1"/>
          </p:cNvSpPr>
          <p:nvPr/>
        </p:nvSpPr>
        <p:spPr bwMode="auto">
          <a:xfrm>
            <a:off x="340401" y="5786454"/>
            <a:ext cx="8569138" cy="3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SRP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Sequoia Routing Protocol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）快速收敛协议，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两周内成功部署</a:t>
            </a:r>
          </a:p>
        </p:txBody>
      </p:sp>
      <p:sp>
        <p:nvSpPr>
          <p:cNvPr id="67601" name="矩形 36"/>
          <p:cNvSpPr>
            <a:spLocks noChangeArrowheads="1"/>
          </p:cNvSpPr>
          <p:nvPr/>
        </p:nvSpPr>
        <p:spPr bwMode="auto">
          <a:xfrm>
            <a:off x="1258889" y="1430354"/>
            <a:ext cx="6373812" cy="612775"/>
          </a:xfrm>
          <a:prstGeom prst="rect">
            <a:avLst/>
          </a:prstGeom>
          <a:solidFill>
            <a:srgbClr val="9BC9F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714" rIns="0" bIns="45714"/>
          <a:lstStyle/>
          <a:p>
            <a:pPr>
              <a:lnSpc>
                <a:spcPct val="85000"/>
              </a:lnSpc>
              <a:defRPr/>
            </a:pPr>
            <a:endParaRPr lang="zh-CN" altLang="en-US" sz="1100" kern="0" dirty="0">
              <a:solidFill>
                <a:prstClr val="white"/>
              </a:solidFill>
              <a:latin typeface="Arial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851275" y="2114775"/>
            <a:ext cx="12700" cy="720725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148263" y="2151080"/>
            <a:ext cx="12700" cy="719137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555875" y="2150779"/>
            <a:ext cx="12700" cy="7207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5270500" y="1538621"/>
            <a:ext cx="2374900" cy="3168169"/>
            <a:chOff x="5270710" y="1448671"/>
            <a:chExt cx="2374900" cy="3167429"/>
          </a:xfrm>
        </p:grpSpPr>
        <p:grpSp>
          <p:nvGrpSpPr>
            <p:cNvPr id="3" name="组合 53"/>
            <p:cNvGrpSpPr>
              <a:grpSpLocks/>
            </p:cNvGrpSpPr>
            <p:nvPr/>
          </p:nvGrpSpPr>
          <p:grpSpPr bwMode="auto">
            <a:xfrm>
              <a:off x="5270710" y="2658825"/>
              <a:ext cx="2374900" cy="1957275"/>
              <a:chOff x="5292080" y="819988"/>
              <a:chExt cx="2376264" cy="2392988"/>
            </a:xfrm>
          </p:grpSpPr>
          <p:sp>
            <p:nvSpPr>
              <p:cNvPr id="67611" name="Freeform 69"/>
              <p:cNvSpPr>
                <a:spLocks/>
              </p:cNvSpPr>
              <p:nvPr/>
            </p:nvSpPr>
            <p:spPr bwMode="auto">
              <a:xfrm>
                <a:off x="5563791" y="1377826"/>
                <a:ext cx="1728787" cy="1835150"/>
              </a:xfrm>
              <a:custGeom>
                <a:avLst/>
                <a:gdLst>
                  <a:gd name="T0" fmla="*/ 0 w 1089"/>
                  <a:gd name="T1" fmla="*/ 2147483647 h 1156"/>
                  <a:gd name="T2" fmla="*/ 0 w 1089"/>
                  <a:gd name="T3" fmla="*/ 2147483647 h 1156"/>
                  <a:gd name="T4" fmla="*/ 2147483647 w 1089"/>
                  <a:gd name="T5" fmla="*/ 2147483647 h 1156"/>
                  <a:gd name="T6" fmla="*/ 2147483647 w 1089"/>
                  <a:gd name="T7" fmla="*/ 0 h 1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9"/>
                  <a:gd name="T13" fmla="*/ 0 h 1156"/>
                  <a:gd name="T14" fmla="*/ 1089 w 1089"/>
                  <a:gd name="T15" fmla="*/ 1156 h 1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9" h="1156">
                    <a:moveTo>
                      <a:pt x="0" y="22"/>
                    </a:moveTo>
                    <a:lnTo>
                      <a:pt x="0" y="1156"/>
                    </a:lnTo>
                    <a:lnTo>
                      <a:pt x="1089" y="1156"/>
                    </a:lnTo>
                    <a:lnTo>
                      <a:pt x="1089" y="0"/>
                    </a:lnTo>
                  </a:path>
                </a:pathLst>
              </a:custGeom>
              <a:solidFill>
                <a:srgbClr val="FF99FF">
                  <a:alpha val="25098"/>
                </a:srgbClr>
              </a:solidFill>
              <a:ln w="9525" cap="flat" cmpd="sng">
                <a:solidFill>
                  <a:srgbClr val="A5002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67612" name="Picture 66" descr="2009101020193242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92080" y="819988"/>
                <a:ext cx="2376264" cy="2305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613" name="Freeform 67"/>
              <p:cNvSpPr>
                <a:spLocks/>
              </p:cNvSpPr>
              <p:nvPr/>
            </p:nvSpPr>
            <p:spPr bwMode="auto">
              <a:xfrm>
                <a:off x="5924153" y="980728"/>
                <a:ext cx="1109663" cy="1914749"/>
              </a:xfrm>
              <a:custGeom>
                <a:avLst/>
                <a:gdLst>
                  <a:gd name="T0" fmla="*/ 2147483647 w 699"/>
                  <a:gd name="T1" fmla="*/ 2147483647 h 934"/>
                  <a:gd name="T2" fmla="*/ 2147483647 w 699"/>
                  <a:gd name="T3" fmla="*/ 2147483647 h 934"/>
                  <a:gd name="T4" fmla="*/ 2147483647 w 699"/>
                  <a:gd name="T5" fmla="*/ 2147483647 h 934"/>
                  <a:gd name="T6" fmla="*/ 2147483647 w 699"/>
                  <a:gd name="T7" fmla="*/ 2147483647 h 934"/>
                  <a:gd name="T8" fmla="*/ 2147483647 w 699"/>
                  <a:gd name="T9" fmla="*/ 2147483647 h 934"/>
                  <a:gd name="T10" fmla="*/ 2147483647 w 699"/>
                  <a:gd name="T11" fmla="*/ 2147483647 h 934"/>
                  <a:gd name="T12" fmla="*/ 2147483647 w 699"/>
                  <a:gd name="T13" fmla="*/ 2147483647 h 934"/>
                  <a:gd name="T14" fmla="*/ 2147483647 w 699"/>
                  <a:gd name="T15" fmla="*/ 2147483647 h 9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9"/>
                  <a:gd name="T25" fmla="*/ 0 h 934"/>
                  <a:gd name="T26" fmla="*/ 699 w 699"/>
                  <a:gd name="T27" fmla="*/ 934 h 9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9" h="934">
                    <a:moveTo>
                      <a:pt x="226" y="72"/>
                    </a:moveTo>
                    <a:cubicBezTo>
                      <a:pt x="207" y="144"/>
                      <a:pt x="252" y="307"/>
                      <a:pt x="226" y="435"/>
                    </a:cubicBezTo>
                    <a:cubicBezTo>
                      <a:pt x="200" y="563"/>
                      <a:pt x="0" y="771"/>
                      <a:pt x="68" y="843"/>
                    </a:cubicBezTo>
                    <a:cubicBezTo>
                      <a:pt x="136" y="915"/>
                      <a:pt x="571" y="934"/>
                      <a:pt x="635" y="866"/>
                    </a:cubicBezTo>
                    <a:cubicBezTo>
                      <a:pt x="699" y="798"/>
                      <a:pt x="483" y="567"/>
                      <a:pt x="453" y="435"/>
                    </a:cubicBezTo>
                    <a:cubicBezTo>
                      <a:pt x="423" y="303"/>
                      <a:pt x="472" y="144"/>
                      <a:pt x="453" y="72"/>
                    </a:cubicBezTo>
                    <a:cubicBezTo>
                      <a:pt x="434" y="0"/>
                      <a:pt x="378" y="4"/>
                      <a:pt x="340" y="4"/>
                    </a:cubicBezTo>
                    <a:cubicBezTo>
                      <a:pt x="302" y="4"/>
                      <a:pt x="245" y="0"/>
                      <a:pt x="226" y="72"/>
                    </a:cubicBezTo>
                    <a:close/>
                  </a:path>
                </a:pathLst>
              </a:custGeom>
              <a:solidFill>
                <a:srgbClr val="A5002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anchor="ctr"/>
              <a:lstStyle/>
              <a:p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614" name="Freeform 68"/>
              <p:cNvSpPr>
                <a:spLocks/>
              </p:cNvSpPr>
              <p:nvPr/>
            </p:nvSpPr>
            <p:spPr bwMode="auto">
              <a:xfrm>
                <a:off x="5743178" y="2852614"/>
                <a:ext cx="1476375" cy="325437"/>
              </a:xfrm>
              <a:custGeom>
                <a:avLst/>
                <a:gdLst>
                  <a:gd name="T0" fmla="*/ 0 w 930"/>
                  <a:gd name="T1" fmla="*/ 0 h 205"/>
                  <a:gd name="T2" fmla="*/ 2147483647 w 930"/>
                  <a:gd name="T3" fmla="*/ 2147483647 h 205"/>
                  <a:gd name="T4" fmla="*/ 2147483647 w 930"/>
                  <a:gd name="T5" fmla="*/ 0 h 205"/>
                  <a:gd name="T6" fmla="*/ 0 60000 65536"/>
                  <a:gd name="T7" fmla="*/ 0 60000 65536"/>
                  <a:gd name="T8" fmla="*/ 0 60000 65536"/>
                  <a:gd name="T9" fmla="*/ 0 w 930"/>
                  <a:gd name="T10" fmla="*/ 0 h 205"/>
                  <a:gd name="T11" fmla="*/ 930 w 930"/>
                  <a:gd name="T12" fmla="*/ 205 h 2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0" h="205">
                    <a:moveTo>
                      <a:pt x="0" y="0"/>
                    </a:moveTo>
                    <a:cubicBezTo>
                      <a:pt x="172" y="102"/>
                      <a:pt x="344" y="205"/>
                      <a:pt x="499" y="205"/>
                    </a:cubicBezTo>
                    <a:cubicBezTo>
                      <a:pt x="654" y="205"/>
                      <a:pt x="851" y="38"/>
                      <a:pt x="930" y="0"/>
                    </a:cubicBezTo>
                  </a:path>
                </a:pathLst>
              </a:custGeom>
              <a:noFill/>
              <a:ln w="38100" cap="flat" cmpd="sng">
                <a:solidFill>
                  <a:srgbClr val="A5002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 Box 89"/>
              <p:cNvSpPr txBox="1">
                <a:spLocks noChangeArrowheads="1"/>
              </p:cNvSpPr>
              <p:nvPr/>
            </p:nvSpPr>
            <p:spPr bwMode="auto">
              <a:xfrm>
                <a:off x="6227495" y="2091401"/>
                <a:ext cx="492726" cy="7900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腾讯</a:t>
                </a:r>
                <a:endPara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SRP</a:t>
                </a:r>
              </a:p>
              <a:p>
                <a:pPr>
                  <a:defRPr/>
                </a:pPr>
                <a:endPara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46"/>
            <p:cNvGrpSpPr>
              <a:grpSpLocks/>
            </p:cNvGrpSpPr>
            <p:nvPr/>
          </p:nvGrpSpPr>
          <p:grpSpPr bwMode="auto">
            <a:xfrm>
              <a:off x="5868144" y="1448671"/>
              <a:ext cx="1080120" cy="1295931"/>
              <a:chOff x="5868144" y="1448671"/>
              <a:chExt cx="1080120" cy="1295931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6408948" y="2024046"/>
                <a:ext cx="11112" cy="7205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10" name="圆角矩形 45"/>
              <p:cNvSpPr>
                <a:spLocks noChangeArrowheads="1"/>
              </p:cNvSpPr>
              <p:nvPr/>
            </p:nvSpPr>
            <p:spPr bwMode="auto">
              <a:xfrm>
                <a:off x="5868144" y="1448671"/>
                <a:ext cx="1080120" cy="396043"/>
              </a:xfrm>
              <a:prstGeom prst="roundRect">
                <a:avLst>
                  <a:gd name="adj" fmla="val 16667"/>
                </a:avLst>
              </a:prstGeom>
              <a:solidFill>
                <a:srgbClr val="A50021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SRP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管理</a:t>
                </a:r>
              </a:p>
            </p:txBody>
          </p:sp>
        </p:grpSp>
      </p:grpSp>
      <p:sp>
        <p:nvSpPr>
          <p:cNvPr id="67606" name="圆角矩形 48"/>
          <p:cNvSpPr>
            <a:spLocks noChangeArrowheads="1"/>
          </p:cNvSpPr>
          <p:nvPr/>
        </p:nvSpPr>
        <p:spPr bwMode="auto">
          <a:xfrm>
            <a:off x="3311525" y="1538711"/>
            <a:ext cx="1081088" cy="395288"/>
          </a:xfrm>
          <a:prstGeom prst="roundRect">
            <a:avLst>
              <a:gd name="adj" fmla="val 16667"/>
            </a:avLst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>
            <a:prstShdw prst="shdw17" dist="17961" dir="13500000">
              <a:srgbClr val="001F3D"/>
            </a:prstShdw>
          </a:effectLst>
        </p:spPr>
        <p:txBody>
          <a:bodyPr wrap="none" lIns="91427" tIns="45714" rIns="91427" bIns="45714" anchor="ctr"/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53336" y="1574716"/>
            <a:ext cx="902785" cy="307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7" tIns="45714" rIns="91427" bIns="45714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控制平台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2021" y="3542933"/>
            <a:ext cx="560897" cy="369320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VCC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62521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H3C SDN</a:t>
            </a:r>
            <a:r>
              <a:rPr lang="zh-CN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案例：腾讯数据中心</a:t>
            </a:r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SRP</a:t>
            </a:r>
            <a:endParaRPr lang="zh-CN" altLang="en-US" sz="2800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VAN SDK</a:t>
            </a:r>
            <a:r>
              <a:rPr lang="zh-CN" altLang="zh-CN" sz="24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实践－</a:t>
            </a:r>
            <a:r>
              <a:rPr lang="zh-CN" altLang="en-US" sz="2400" dirty="0">
                <a:latin typeface="微软雅黑"/>
                <a:ea typeface="微软雅黑"/>
              </a:rPr>
              <a:t>腾讯</a:t>
            </a:r>
            <a:r>
              <a:rPr lang="zh-CN" altLang="zh-CN" sz="24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自定义路由协议</a:t>
            </a:r>
            <a:r>
              <a:rPr lang="en-US" altLang="zh-CN" sz="24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SRP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28736"/>
            <a:ext cx="8229600" cy="507260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000" b="0" dirty="0" smtClean="0"/>
              <a:t>目</a:t>
            </a:r>
            <a:r>
              <a:rPr lang="zh-CN" altLang="en-US" sz="2000" b="0" dirty="0"/>
              <a:t>标</a:t>
            </a:r>
            <a:r>
              <a:rPr lang="zh-CN" altLang="en-US" sz="2000" b="0" dirty="0" smtClean="0"/>
              <a:t>：实现大规模</a:t>
            </a:r>
            <a:r>
              <a:rPr lang="en-US" altLang="zh-CN" sz="2000" b="0" dirty="0"/>
              <a:t>IDC</a:t>
            </a:r>
            <a:r>
              <a:rPr lang="zh-CN" altLang="en-US" sz="2000" b="0" dirty="0"/>
              <a:t>架构</a:t>
            </a:r>
            <a:r>
              <a:rPr lang="en-US" altLang="zh-CN" sz="2000" b="0" dirty="0"/>
              <a:t>(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万台以上服务器</a:t>
            </a:r>
            <a:r>
              <a:rPr lang="zh-CN" altLang="en-US" sz="2000" b="0" dirty="0"/>
              <a:t>）</a:t>
            </a:r>
            <a:r>
              <a:rPr lang="zh-CN" altLang="en-US" sz="2000" b="0" dirty="0" smtClean="0"/>
              <a:t>下的路由</a:t>
            </a:r>
            <a:r>
              <a:rPr lang="zh-CN" altLang="en-US" sz="2000" b="0" dirty="0"/>
              <a:t>简单可控</a:t>
            </a: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000" b="0" dirty="0" smtClean="0"/>
              <a:t>SRP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Sequoia Routing </a:t>
            </a:r>
            <a:r>
              <a:rPr lang="en-US" altLang="zh-CN" sz="2000" b="0" dirty="0" err="1"/>
              <a:t>Procotol</a:t>
            </a:r>
            <a:r>
              <a:rPr lang="en-US" altLang="zh-CN" sz="2000" b="0" dirty="0"/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00" b="0" dirty="0" smtClean="0"/>
              <a:t>价</a:t>
            </a:r>
            <a:r>
              <a:rPr lang="zh-CN" altLang="en-US" sz="1800" b="0" dirty="0"/>
              <a:t>值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600" b="0" dirty="0" smtClean="0">
                <a:solidFill>
                  <a:srgbClr val="FF0000"/>
                </a:solidFill>
              </a:rPr>
              <a:t>控</a:t>
            </a:r>
            <a:r>
              <a:rPr lang="zh-CN" altLang="en-US" sz="1600" b="0" dirty="0">
                <a:solidFill>
                  <a:srgbClr val="FF0000"/>
                </a:solidFill>
              </a:rPr>
              <a:t>制器运算</a:t>
            </a:r>
            <a:r>
              <a:rPr lang="zh-CN" altLang="en-US" sz="1600" b="0" dirty="0"/>
              <a:t>，减少路由协议（如</a:t>
            </a:r>
            <a:r>
              <a:rPr lang="en-US" altLang="zh-CN" sz="1600" b="0" dirty="0"/>
              <a:t>OSPF</a:t>
            </a:r>
            <a:r>
              <a:rPr lang="zh-CN" altLang="en-US" sz="1600" b="0" dirty="0"/>
              <a:t>）对控制平面的负</a:t>
            </a:r>
            <a:r>
              <a:rPr lang="zh-CN" altLang="en-US" sz="1600" b="0" dirty="0" smtClean="0"/>
              <a:t>担</a:t>
            </a:r>
            <a:endParaRPr lang="en-US" altLang="zh-CN" sz="1600" b="0" dirty="0" smtClean="0"/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00" b="0" dirty="0" smtClean="0"/>
              <a:t>适</a:t>
            </a:r>
            <a:r>
              <a:rPr lang="zh-CN" altLang="en-US" sz="1800" b="0" dirty="0"/>
              <a:t>应大规模多级</a:t>
            </a:r>
            <a:r>
              <a:rPr lang="en-US" altLang="zh-CN" sz="1800" b="0" dirty="0"/>
              <a:t>CLOS</a:t>
            </a:r>
            <a:r>
              <a:rPr lang="zh-CN" altLang="en-US" sz="1800" b="0" dirty="0"/>
              <a:t>架构，</a:t>
            </a:r>
            <a:r>
              <a:rPr lang="zh-CN" altLang="en-US" sz="1800" b="0" dirty="0">
                <a:solidFill>
                  <a:srgbClr val="FF0000"/>
                </a:solidFill>
              </a:rPr>
              <a:t>收敛时间不随规模增加而增加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600" b="0" dirty="0" smtClean="0">
                <a:solidFill>
                  <a:srgbClr val="FF0000"/>
                </a:solidFill>
              </a:rPr>
              <a:t>可</a:t>
            </a:r>
            <a:r>
              <a:rPr lang="zh-CN" altLang="en-US" sz="1600" b="0" dirty="0">
                <a:solidFill>
                  <a:srgbClr val="FF0000"/>
                </a:solidFill>
              </a:rPr>
              <a:t>集中调度</a:t>
            </a:r>
            <a:r>
              <a:rPr lang="zh-CN" altLang="en-US" sz="1600" b="0" dirty="0"/>
              <a:t>，复杂度可控、可预测（代码极度精简）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800" b="0" dirty="0" smtClean="0"/>
              <a:t>手</a:t>
            </a:r>
            <a:r>
              <a:rPr lang="zh-CN" altLang="en-US" sz="1800" b="0" dirty="0"/>
              <a:t>段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600" b="0" dirty="0" smtClean="0">
                <a:solidFill>
                  <a:srgbClr val="FF0000"/>
                </a:solidFill>
              </a:rPr>
              <a:t>静</a:t>
            </a:r>
            <a:r>
              <a:rPr lang="zh-CN" altLang="en-US" sz="1600" b="0" dirty="0">
                <a:solidFill>
                  <a:srgbClr val="FF0000"/>
                </a:solidFill>
              </a:rPr>
              <a:t>态路由</a:t>
            </a:r>
            <a:r>
              <a:rPr lang="en-US" altLang="zh-CN" sz="1600" b="0" dirty="0">
                <a:solidFill>
                  <a:srgbClr val="FF0000"/>
                </a:solidFill>
              </a:rPr>
              <a:t>+ </a:t>
            </a:r>
            <a:r>
              <a:rPr lang="zh-CN" altLang="en-US" sz="1600" b="0" dirty="0">
                <a:solidFill>
                  <a:srgbClr val="FF0000"/>
                </a:solidFill>
              </a:rPr>
              <a:t>动态收敛</a:t>
            </a:r>
            <a:r>
              <a:rPr lang="zh-CN" altLang="en-US" sz="1600" b="0" dirty="0"/>
              <a:t>，简单、轻量的</a:t>
            </a:r>
            <a:r>
              <a:rPr lang="zh-CN" altLang="en-US" sz="1600" b="0" dirty="0">
                <a:solidFill>
                  <a:srgbClr val="FF0000"/>
                </a:solidFill>
              </a:rPr>
              <a:t>距离矢量</a:t>
            </a:r>
            <a:r>
              <a:rPr lang="zh-CN" altLang="en-US" sz="1600" b="0" dirty="0"/>
              <a:t>协议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600" b="0" dirty="0" smtClean="0"/>
              <a:t>依</a:t>
            </a:r>
            <a:r>
              <a:rPr lang="zh-CN" altLang="en-US" sz="1600" b="0" dirty="0"/>
              <a:t>赖固定的网络拓扑，</a:t>
            </a:r>
            <a:r>
              <a:rPr lang="zh-CN" altLang="en-US" sz="1600" b="0" dirty="0">
                <a:solidFill>
                  <a:srgbClr val="FF0000"/>
                </a:solidFill>
              </a:rPr>
              <a:t>水平分割</a:t>
            </a:r>
            <a:r>
              <a:rPr lang="zh-CN" altLang="en-US" sz="1600" b="0" dirty="0"/>
              <a:t>原则避免环路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1600" b="0" dirty="0" smtClean="0">
                <a:solidFill>
                  <a:srgbClr val="FF0000"/>
                </a:solidFill>
              </a:rPr>
              <a:t>中</a:t>
            </a:r>
            <a:r>
              <a:rPr lang="zh-CN" altLang="en-US" sz="1600" b="0" dirty="0">
                <a:solidFill>
                  <a:srgbClr val="FF0000"/>
                </a:solidFill>
              </a:rPr>
              <a:t>央控制器</a:t>
            </a:r>
            <a:r>
              <a:rPr lang="zh-CN" altLang="en-US" sz="1600" b="0" dirty="0"/>
              <a:t>实时监管、动态调</a:t>
            </a:r>
            <a:r>
              <a:rPr lang="zh-CN" altLang="en-US" sz="1600" b="0" dirty="0" smtClean="0"/>
              <a:t>整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7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5227"/>
            <a:ext cx="8401080" cy="60960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马凯副总理对华三通信自主创新给予高度肯定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371601"/>
            <a:ext cx="3357586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2013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年</a:t>
            </a:r>
            <a:r>
              <a:rPr lang="en-US" sz="20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月</a:t>
            </a:r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日至</a:t>
            </a:r>
            <a:r>
              <a:rPr lang="en-US" sz="2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日，中共中央政治局委员、国务院副总理马凯莅临华三考察指导。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马凯副总理对华三自主创新，用国产产品打破国外品牌垄断，并广泛进入全球高端市场给予高度肯定和鼓励。 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马凯副总理表示，希望</a:t>
            </a:r>
            <a:r>
              <a:rPr lang="en-US" sz="2000" b="1" dirty="0" smtClean="0">
                <a:solidFill>
                  <a:srgbClr val="FF0000"/>
                </a:solidFill>
              </a:rPr>
              <a:t>H3C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公司继续保持</a:t>
            </a:r>
            <a:r>
              <a:rPr lang="en-US" sz="2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技术领先性，进一步加快自主创新步伐，尽快把技术全球化。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1266" name="图片 1" descr="E:\1 International Business\03 Events\2013\201309 副总理视察\HYY_7418.JPG"/>
          <p:cNvPicPr>
            <a:picLocks noChangeAspect="1" noChangeArrowheads="1"/>
          </p:cNvPicPr>
          <p:nvPr/>
        </p:nvPicPr>
        <p:blipFill>
          <a:blip r:embed="rId2"/>
          <a:srcRect l="1389"/>
          <a:stretch>
            <a:fillRect/>
          </a:stretch>
        </p:blipFill>
        <p:spPr bwMode="auto">
          <a:xfrm>
            <a:off x="3500433" y="1428736"/>
            <a:ext cx="54768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腾讯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SRP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典型组网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836" y="1124744"/>
            <a:ext cx="6469533" cy="520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4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186634" cy="79690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腾讯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SRP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已经上线进行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8734"/>
            <a:ext cx="6497538" cy="531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00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联通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 H3C</a:t>
            </a:r>
            <a:r>
              <a:rPr lang="zh-CN" altLang="en-US" sz="2800" b="1" dirty="0">
                <a:solidFill>
                  <a:srgbClr val="FF0000"/>
                </a:solidFill>
              </a:rPr>
              <a:t>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作实验，共同推进“云网融合”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组合 3"/>
          <p:cNvGrpSpPr/>
          <p:nvPr/>
        </p:nvGrpSpPr>
        <p:grpSpPr>
          <a:xfrm>
            <a:off x="323528" y="1792490"/>
            <a:ext cx="4067944" cy="3844755"/>
            <a:chOff x="242003" y="1138148"/>
            <a:chExt cx="4067944" cy="2883566"/>
          </a:xfrm>
        </p:grpSpPr>
        <p:grpSp>
          <p:nvGrpSpPr>
            <p:cNvPr id="4" name="组合 4"/>
            <p:cNvGrpSpPr/>
            <p:nvPr/>
          </p:nvGrpSpPr>
          <p:grpSpPr>
            <a:xfrm>
              <a:off x="441272" y="1275606"/>
              <a:ext cx="3796667" cy="2474622"/>
              <a:chOff x="1439787" y="121365"/>
              <a:chExt cx="7781310" cy="5071763"/>
            </a:xfrm>
          </p:grpSpPr>
          <p:pic>
            <p:nvPicPr>
              <p:cNvPr id="7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9426" y="3053332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259" y="3053332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9426" y="1685180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259" y="1685180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直接连接符 10"/>
              <p:cNvCxnSpPr>
                <a:stCxn id="9" idx="2"/>
                <a:endCxn id="7" idx="0"/>
              </p:cNvCxnSpPr>
              <p:nvPr/>
            </p:nvCxnSpPr>
            <p:spPr>
              <a:xfrm>
                <a:off x="3766873" y="2045180"/>
                <a:ext cx="0" cy="1008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7" idx="0"/>
                <a:endCxn id="10" idx="2"/>
              </p:cNvCxnSpPr>
              <p:nvPr/>
            </p:nvCxnSpPr>
            <p:spPr>
              <a:xfrm flipV="1">
                <a:off x="3766873" y="2045180"/>
                <a:ext cx="1925833" cy="1008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10" idx="2"/>
                <a:endCxn id="8" idx="0"/>
              </p:cNvCxnSpPr>
              <p:nvPr/>
            </p:nvCxnSpPr>
            <p:spPr>
              <a:xfrm>
                <a:off x="5692706" y="2045180"/>
                <a:ext cx="0" cy="1008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8" idx="0"/>
                <a:endCxn id="9" idx="2"/>
              </p:cNvCxnSpPr>
              <p:nvPr/>
            </p:nvCxnSpPr>
            <p:spPr>
              <a:xfrm flipH="1" flipV="1">
                <a:off x="3766873" y="2045180"/>
                <a:ext cx="1925833" cy="10081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439789" y="2884630"/>
                <a:ext cx="1296143" cy="567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接入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39789" y="1456664"/>
                <a:ext cx="1296143" cy="567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汇聚</a:t>
                </a:r>
              </a:p>
            </p:txBody>
          </p:sp>
          <p:cxnSp>
            <p:nvCxnSpPr>
              <p:cNvPr id="17" name="直接连接符 16"/>
              <p:cNvCxnSpPr>
                <a:stCxn id="9" idx="3"/>
                <a:endCxn id="10" idx="1"/>
              </p:cNvCxnSpPr>
              <p:nvPr/>
            </p:nvCxnSpPr>
            <p:spPr>
              <a:xfrm>
                <a:off x="4014319" y="1865180"/>
                <a:ext cx="14309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35" descr="Application serv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4032" y="3795966"/>
                <a:ext cx="38568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5" descr="Application serv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9866" y="3795966"/>
                <a:ext cx="38568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直接连接符 19"/>
              <p:cNvCxnSpPr>
                <a:stCxn id="7" idx="2"/>
                <a:endCxn id="18" idx="0"/>
              </p:cNvCxnSpPr>
              <p:nvPr/>
            </p:nvCxnSpPr>
            <p:spPr>
              <a:xfrm flipH="1">
                <a:off x="3766872" y="3413332"/>
                <a:ext cx="1" cy="382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2"/>
                <a:endCxn id="19" idx="0"/>
              </p:cNvCxnSpPr>
              <p:nvPr/>
            </p:nvCxnSpPr>
            <p:spPr>
              <a:xfrm>
                <a:off x="5692706" y="3413332"/>
                <a:ext cx="0" cy="382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31" descr="服务器类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776" y="121365"/>
                <a:ext cx="708025" cy="1017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直接连接符 22"/>
              <p:cNvCxnSpPr>
                <a:stCxn id="9" idx="0"/>
                <a:endCxn id="22" idx="2"/>
              </p:cNvCxnSpPr>
              <p:nvPr/>
            </p:nvCxnSpPr>
            <p:spPr>
              <a:xfrm flipV="1">
                <a:off x="3766873" y="1138953"/>
                <a:ext cx="962916" cy="5462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7" idx="3"/>
                <a:endCxn id="22" idx="2"/>
              </p:cNvCxnSpPr>
              <p:nvPr/>
            </p:nvCxnSpPr>
            <p:spPr>
              <a:xfrm flipV="1">
                <a:off x="4014319" y="1138953"/>
                <a:ext cx="715470" cy="20943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1"/>
                <a:endCxn id="22" idx="2"/>
              </p:cNvCxnSpPr>
              <p:nvPr/>
            </p:nvCxnSpPr>
            <p:spPr>
              <a:xfrm flipH="1" flipV="1">
                <a:off x="4729789" y="1138953"/>
                <a:ext cx="715470" cy="20943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0" idx="0"/>
                <a:endCxn id="22" idx="2"/>
              </p:cNvCxnSpPr>
              <p:nvPr/>
            </p:nvCxnSpPr>
            <p:spPr>
              <a:xfrm flipH="1" flipV="1">
                <a:off x="4729789" y="1138953"/>
                <a:ext cx="962917" cy="5462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439787" y="376245"/>
                <a:ext cx="2935988" cy="567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Controller + 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8" name="直接箭头连接符 27"/>
              <p:cNvCxnSpPr>
                <a:stCxn id="18" idx="3"/>
                <a:endCxn id="19" idx="1"/>
              </p:cNvCxnSpPr>
              <p:nvPr/>
            </p:nvCxnSpPr>
            <p:spPr>
              <a:xfrm>
                <a:off x="3959712" y="4155966"/>
                <a:ext cx="154015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964538" y="4696381"/>
                <a:ext cx="1921006" cy="49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 smtClean="0">
                    <a:latin typeface="微软雅黑" pitchFamily="34" charset="-122"/>
                    <a:ea typeface="微软雅黑" pitchFamily="34" charset="-122"/>
                  </a:rPr>
                  <a:t>VM</a:t>
                </a:r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迁移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Picture 40" descr="comput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801" y="1685180"/>
                <a:ext cx="37861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直接连接符 30"/>
              <p:cNvCxnSpPr>
                <a:stCxn id="10" idx="3"/>
                <a:endCxn id="30" idx="1"/>
              </p:cNvCxnSpPr>
              <p:nvPr/>
            </p:nvCxnSpPr>
            <p:spPr>
              <a:xfrm>
                <a:off x="5940152" y="1865180"/>
                <a:ext cx="8766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/>
              <p:cNvCxnSpPr>
                <a:stCxn id="30" idx="1"/>
                <a:endCxn id="18" idx="0"/>
              </p:cNvCxnSpPr>
              <p:nvPr/>
            </p:nvCxnSpPr>
            <p:spPr>
              <a:xfrm rot="10800000" flipV="1">
                <a:off x="3766873" y="1865180"/>
                <a:ext cx="3049929" cy="193078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曲线连接符 32"/>
              <p:cNvCxnSpPr>
                <a:stCxn id="30" idx="1"/>
                <a:endCxn id="19" idx="0"/>
              </p:cNvCxnSpPr>
              <p:nvPr/>
            </p:nvCxnSpPr>
            <p:spPr>
              <a:xfrm rot="10800000" flipV="1">
                <a:off x="5692707" y="1865180"/>
                <a:ext cx="1124095" cy="193078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3832833" y="3404777"/>
                <a:ext cx="693870" cy="425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dirty="0">
                    <a:latin typeface="微软雅黑" pitchFamily="34" charset="-122"/>
                    <a:ea typeface="微软雅黑" pitchFamily="34" charset="-122"/>
                  </a:rPr>
                  <a:t>①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22040" y="4180068"/>
                <a:ext cx="693870" cy="425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dirty="0">
                    <a:latin typeface="微软雅黑" pitchFamily="34" charset="-122"/>
                    <a:ea typeface="微软雅黑" pitchFamily="34" charset="-122"/>
                  </a:rPr>
                  <a:t>②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724127" y="3419982"/>
                <a:ext cx="693870" cy="425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dirty="0">
                    <a:latin typeface="微软雅黑" pitchFamily="34" charset="-122"/>
                    <a:ea typeface="微软雅黑" pitchFamily="34" charset="-122"/>
                  </a:rPr>
                  <a:t>③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668345" y="1380713"/>
                <a:ext cx="1552752" cy="141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PC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模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拟外部用户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242003" y="1138148"/>
              <a:ext cx="4067944" cy="288356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37"/>
          <p:cNvGrpSpPr/>
          <p:nvPr/>
        </p:nvGrpSpPr>
        <p:grpSpPr>
          <a:xfrm>
            <a:off x="5040344" y="1792490"/>
            <a:ext cx="3780128" cy="3844755"/>
            <a:chOff x="4176248" y="1138148"/>
            <a:chExt cx="3780128" cy="2883566"/>
          </a:xfrm>
        </p:grpSpPr>
        <p:grpSp>
          <p:nvGrpSpPr>
            <p:cNvPr id="38" name="组合 38"/>
            <p:cNvGrpSpPr/>
            <p:nvPr/>
          </p:nvGrpSpPr>
          <p:grpSpPr>
            <a:xfrm>
              <a:off x="4505476" y="1344338"/>
              <a:ext cx="2745325" cy="2478632"/>
              <a:chOff x="1439788" y="121365"/>
              <a:chExt cx="5238827" cy="4729908"/>
            </a:xfrm>
          </p:grpSpPr>
          <p:pic>
            <p:nvPicPr>
              <p:cNvPr id="41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9426" y="3053332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259" y="3053332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9426" y="1685180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5" descr="通用交换机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259" y="1685180"/>
                <a:ext cx="4948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5" name="直接连接符 44"/>
              <p:cNvCxnSpPr>
                <a:stCxn id="43" idx="2"/>
                <a:endCxn id="41" idx="0"/>
              </p:cNvCxnSpPr>
              <p:nvPr/>
            </p:nvCxnSpPr>
            <p:spPr>
              <a:xfrm>
                <a:off x="3766873" y="2045180"/>
                <a:ext cx="0" cy="100815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1" idx="0"/>
                <a:endCxn id="44" idx="2"/>
              </p:cNvCxnSpPr>
              <p:nvPr/>
            </p:nvCxnSpPr>
            <p:spPr>
              <a:xfrm flipV="1">
                <a:off x="3766873" y="2045180"/>
                <a:ext cx="1925833" cy="1008152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2"/>
                <a:endCxn id="42" idx="0"/>
              </p:cNvCxnSpPr>
              <p:nvPr/>
            </p:nvCxnSpPr>
            <p:spPr>
              <a:xfrm>
                <a:off x="5692706" y="2045180"/>
                <a:ext cx="0" cy="1008152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2" idx="0"/>
                <a:endCxn id="43" idx="2"/>
              </p:cNvCxnSpPr>
              <p:nvPr/>
            </p:nvCxnSpPr>
            <p:spPr>
              <a:xfrm flipH="1" flipV="1">
                <a:off x="3766873" y="2045180"/>
                <a:ext cx="1925833" cy="100815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439788" y="2837868"/>
                <a:ext cx="1296144" cy="52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接入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39788" y="1463759"/>
                <a:ext cx="1296144" cy="52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汇聚</a:t>
                </a:r>
              </a:p>
            </p:txBody>
          </p:sp>
          <p:cxnSp>
            <p:nvCxnSpPr>
              <p:cNvPr id="51" name="直接连接符 50"/>
              <p:cNvCxnSpPr>
                <a:stCxn id="43" idx="3"/>
                <a:endCxn id="44" idx="1"/>
              </p:cNvCxnSpPr>
              <p:nvPr/>
            </p:nvCxnSpPr>
            <p:spPr>
              <a:xfrm>
                <a:off x="4014319" y="1865180"/>
                <a:ext cx="14309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1" idx="2"/>
                <a:endCxn id="64" idx="0"/>
              </p:cNvCxnSpPr>
              <p:nvPr/>
            </p:nvCxnSpPr>
            <p:spPr>
              <a:xfrm flipH="1">
                <a:off x="3330121" y="3413332"/>
                <a:ext cx="436752" cy="52657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2" idx="2"/>
                <a:endCxn id="65" idx="0"/>
              </p:cNvCxnSpPr>
              <p:nvPr/>
            </p:nvCxnSpPr>
            <p:spPr>
              <a:xfrm flipH="1">
                <a:off x="5211247" y="3413332"/>
                <a:ext cx="481459" cy="52657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31" descr="服务器类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776" y="121365"/>
                <a:ext cx="708025" cy="1017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5" name="直接连接符 54"/>
              <p:cNvCxnSpPr>
                <a:stCxn id="43" idx="0"/>
                <a:endCxn id="54" idx="2"/>
              </p:cNvCxnSpPr>
              <p:nvPr/>
            </p:nvCxnSpPr>
            <p:spPr>
              <a:xfrm flipV="1">
                <a:off x="3766873" y="1138953"/>
                <a:ext cx="962916" cy="5462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1" idx="3"/>
                <a:endCxn id="54" idx="2"/>
              </p:cNvCxnSpPr>
              <p:nvPr/>
            </p:nvCxnSpPr>
            <p:spPr>
              <a:xfrm flipV="1">
                <a:off x="4014319" y="1138953"/>
                <a:ext cx="715470" cy="20943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2" idx="1"/>
                <a:endCxn id="54" idx="2"/>
              </p:cNvCxnSpPr>
              <p:nvPr/>
            </p:nvCxnSpPr>
            <p:spPr>
              <a:xfrm flipH="1" flipV="1">
                <a:off x="4729789" y="1138953"/>
                <a:ext cx="715470" cy="20943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4" idx="0"/>
                <a:endCxn id="54" idx="2"/>
              </p:cNvCxnSpPr>
              <p:nvPr/>
            </p:nvCxnSpPr>
            <p:spPr>
              <a:xfrm flipH="1" flipV="1">
                <a:off x="4729789" y="1138953"/>
                <a:ext cx="962917" cy="5462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439788" y="376245"/>
                <a:ext cx="2948393" cy="52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Controller + 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041450" y="3426250"/>
                <a:ext cx="646053" cy="39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dirty="0">
                    <a:latin typeface="微软雅黑" pitchFamily="34" charset="-122"/>
                    <a:ea typeface="微软雅黑" pitchFamily="34" charset="-122"/>
                  </a:rPr>
                  <a:t>①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041450" y="4454442"/>
                <a:ext cx="738461" cy="39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A1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57673" y="4454831"/>
                <a:ext cx="738461" cy="39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B1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63" name="Picture 40" descr="computer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5014" y="3939902"/>
                <a:ext cx="37861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40" descr="computer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0816" y="3939902"/>
                <a:ext cx="37861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0" descr="computer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1942" y="3939902"/>
                <a:ext cx="37861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40" descr="computer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939902"/>
                <a:ext cx="37861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3754545" y="4454442"/>
                <a:ext cx="738461" cy="39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A2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40154" y="4454831"/>
                <a:ext cx="738461" cy="39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B2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9" name="直接连接符 68"/>
              <p:cNvCxnSpPr>
                <a:stCxn id="41" idx="2"/>
                <a:endCxn id="63" idx="0"/>
              </p:cNvCxnSpPr>
              <p:nvPr/>
            </p:nvCxnSpPr>
            <p:spPr>
              <a:xfrm>
                <a:off x="3766873" y="3413332"/>
                <a:ext cx="247446" cy="52657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42" idx="2"/>
                <a:endCxn id="66" idx="0"/>
              </p:cNvCxnSpPr>
              <p:nvPr/>
            </p:nvCxnSpPr>
            <p:spPr>
              <a:xfrm>
                <a:off x="5692706" y="3413332"/>
                <a:ext cx="436751" cy="52657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3873501" y="3426251"/>
                <a:ext cx="646053" cy="39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dirty="0">
                    <a:latin typeface="微软雅黑" pitchFamily="34" charset="-122"/>
                    <a:ea typeface="微软雅黑" pitchFamily="34" charset="-122"/>
                  </a:rPr>
                  <a:t>②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4176248" y="1138148"/>
              <a:ext cx="3780128" cy="288356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080458" y="1288607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迁移，网络策略跟随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011845" y="1277165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内流量监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载均衡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绿色节能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39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中国移动的软网络新技术测试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3" y="1316765"/>
            <a:ext cx="4824536" cy="40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0628" y="1527421"/>
            <a:ext cx="40679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多家厂商参与，华三处于领先地位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同时提供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与交换机，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支持最新版本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OpenFlow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1.3.1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1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VAN SDK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rPr>
              <a:t>实践－自动化运维</a:t>
            </a:r>
            <a:endParaRPr lang="zh-CN" altLang="en-US" dirty="0"/>
          </a:p>
        </p:txBody>
      </p:sp>
      <p:grpSp>
        <p:nvGrpSpPr>
          <p:cNvPr id="13" name="组合 14"/>
          <p:cNvGrpSpPr/>
          <p:nvPr/>
        </p:nvGrpSpPr>
        <p:grpSpPr>
          <a:xfrm>
            <a:off x="431540" y="1665562"/>
            <a:ext cx="4489676" cy="3971683"/>
            <a:chOff x="431540" y="1177164"/>
            <a:chExt cx="4489676" cy="2150670"/>
          </a:xfrm>
        </p:grpSpPr>
        <p:pic>
          <p:nvPicPr>
            <p:cNvPr id="3" name="Picture 30" descr="通用路由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158" y="1393421"/>
              <a:ext cx="900112" cy="5048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通用交换机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0" y="2828962"/>
              <a:ext cx="914400" cy="4988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通用交换机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158" y="2828961"/>
              <a:ext cx="914400" cy="4988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通用交换机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294" y="2815066"/>
              <a:ext cx="914400" cy="4988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6" descr="LC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516" y="1177164"/>
              <a:ext cx="647700" cy="7227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2725282" y="1538519"/>
              <a:ext cx="1332148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3635896" y="1899874"/>
              <a:ext cx="745570" cy="956909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2306427" y="1846686"/>
              <a:ext cx="1967089" cy="1010097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177110" y="1721839"/>
              <a:ext cx="2880320" cy="1134944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69199" y="2170001"/>
              <a:ext cx="2059795" cy="1999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NETCONF(RFC6241)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内容占位符 5"/>
          <p:cNvSpPr txBox="1">
            <a:spLocks/>
          </p:cNvSpPr>
          <p:nvPr/>
        </p:nvSpPr>
        <p:spPr bwMode="auto">
          <a:xfrm>
            <a:off x="5148064" y="2064928"/>
            <a:ext cx="3610744" cy="373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itchFamily="2" charset="-122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华文细黑" pitchFamily="2" charset="-122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细黑" pitchFamily="2" charset="-122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buClr>
                <a:srgbClr val="C00000"/>
              </a:buClr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用户自研的运维系统，完全按照用户业务流程和需求定制。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H3C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网络设备通过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NETCONF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标准协议融入用户运维系统，实现“一站式”运维。摆脱低效、易出错的命令行方式管理。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6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02" y="3236979"/>
            <a:ext cx="5625614" cy="284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VAN SDK</a:t>
            </a:r>
            <a:r>
              <a:rPr lang="zh-CN" altLang="zh-CN" sz="2800" b="1" dirty="0" smtClean="0">
                <a:solidFill>
                  <a:srgbClr val="CC0000"/>
                </a:solidFill>
                <a:effectLst/>
                <a:latin typeface="微软雅黑"/>
                <a:ea typeface="微软雅黑"/>
                <a:cs typeface="+mj-cs"/>
              </a:rPr>
              <a:t>实践－自定义路由协议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028733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b="0" dirty="0" smtClean="0"/>
              <a:t>标</a:t>
            </a:r>
            <a:r>
              <a:rPr lang="zh-CN" altLang="en-US" sz="1600" b="0" dirty="0"/>
              <a:t>准路由协议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如</a:t>
            </a:r>
            <a:r>
              <a:rPr lang="en-US" altLang="zh-CN" sz="1600" b="0" dirty="0"/>
              <a:t>OSPF</a:t>
            </a:r>
            <a:r>
              <a:rPr lang="en-US" altLang="zh-CN" sz="1600" b="0" dirty="0" smtClean="0"/>
              <a:t>)</a:t>
            </a:r>
            <a:r>
              <a:rPr lang="zh-CN" altLang="en-US" sz="1600" b="0" dirty="0" smtClean="0"/>
              <a:t> 为适应各种网络拓扑，控</a:t>
            </a:r>
            <a:r>
              <a:rPr lang="zh-CN" altLang="en-US" sz="1600" b="0" dirty="0"/>
              <a:t>制平面负担</a:t>
            </a:r>
            <a:r>
              <a:rPr lang="zh-CN" altLang="en-US" sz="1600" b="0" dirty="0" smtClean="0"/>
              <a:t>重，收敛慢</a:t>
            </a:r>
            <a:endParaRPr lang="zh-CN" altLang="en-US" sz="1600" b="0" dirty="0"/>
          </a:p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b="0" dirty="0" smtClean="0"/>
              <a:t>根据用户数</a:t>
            </a:r>
            <a:r>
              <a:rPr lang="zh-CN" altLang="en-US" sz="1600" b="0" dirty="0"/>
              <a:t>据中</a:t>
            </a:r>
            <a:r>
              <a:rPr lang="zh-CN" altLang="en-US" sz="1600" b="0" dirty="0" smtClean="0"/>
              <a:t>心拓扑特</a:t>
            </a:r>
            <a:r>
              <a:rPr lang="zh-CN" altLang="en-US" sz="1600" b="0" dirty="0"/>
              <a:t>点提</a:t>
            </a:r>
            <a:r>
              <a:rPr lang="zh-CN" altLang="en-US" sz="1600" b="0" dirty="0" smtClean="0"/>
              <a:t>出</a:t>
            </a:r>
            <a:r>
              <a:rPr lang="zh-CN" altLang="en-US" sz="1600" b="0" dirty="0"/>
              <a:t>自</a:t>
            </a:r>
            <a:r>
              <a:rPr lang="zh-CN" altLang="en-US" sz="1600" b="0" dirty="0" smtClean="0"/>
              <a:t>定</a:t>
            </a:r>
            <a:r>
              <a:rPr lang="zh-CN" altLang="en-US" sz="1600" b="0" dirty="0"/>
              <a:t>义的路由协议</a:t>
            </a:r>
          </a:p>
          <a:p>
            <a:pPr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1600" b="0" dirty="0" smtClean="0"/>
              <a:t>组</a:t>
            </a:r>
            <a:r>
              <a:rPr lang="zh-CN" altLang="en-US" sz="1600" b="0" dirty="0"/>
              <a:t>网固定</a:t>
            </a:r>
            <a:r>
              <a:rPr lang="zh-CN" altLang="en-US" sz="1600" b="0" dirty="0" smtClean="0"/>
              <a:t>，协</a:t>
            </a:r>
            <a:r>
              <a:rPr lang="zh-CN" altLang="en-US" sz="1600" b="0" dirty="0"/>
              <a:t>议算法简</a:t>
            </a:r>
            <a:r>
              <a:rPr lang="zh-CN" altLang="en-US" sz="1600" b="0" dirty="0" smtClean="0"/>
              <a:t>单，快速收敛</a:t>
            </a:r>
            <a:endParaRPr lang="zh-CN" altLang="en-US" sz="1600" b="0" dirty="0"/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84851"/>
            <a:ext cx="2710452" cy="191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4006147"/>
              </p:ext>
            </p:extLst>
          </p:nvPr>
        </p:nvGraphicFramePr>
        <p:xfrm>
          <a:off x="6084168" y="4485118"/>
          <a:ext cx="2647950" cy="2070100"/>
        </p:xfrm>
        <a:graphic>
          <a:graphicData uri="http://schemas.openxmlformats.org/presentationml/2006/ole">
            <p:oleObj spid="_x0000_s1026" r:id="rId6" imgW="4354594" imgH="255459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29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2650392" y="1682519"/>
            <a:ext cx="5242611" cy="1131275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185994" y="1682519"/>
            <a:ext cx="1708465" cy="1131275"/>
          </a:xfrm>
          <a:prstGeom prst="roundRect">
            <a:avLst/>
          </a:prstGeom>
          <a:solidFill>
            <a:srgbClr val="0071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43670" y="1758470"/>
            <a:ext cx="3877927" cy="738652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网络资源利用率提升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以上</a:t>
            </a: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最全面的虚拟化技术支持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虚拟设备、虚拟通道、虚拟服务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1415" y="1997538"/>
            <a:ext cx="1057621" cy="400097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650392" y="3346283"/>
            <a:ext cx="5242611" cy="113114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185994" y="3346283"/>
            <a:ext cx="1708465" cy="1131148"/>
          </a:xfrm>
          <a:prstGeom prst="roundRect">
            <a:avLst/>
          </a:prstGeom>
          <a:solidFill>
            <a:srgbClr val="0071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24"/>
          <p:cNvSpPr>
            <a:spLocks noChangeArrowheads="1"/>
          </p:cNvSpPr>
          <p:nvPr/>
        </p:nvSpPr>
        <p:spPr bwMode="auto">
          <a:xfrm rot="19672122">
            <a:off x="608224" y="2951466"/>
            <a:ext cx="1057621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en-US" altLang="zh-CN" sz="1600" baseline="30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16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43670" y="3434206"/>
            <a:ext cx="3877927" cy="738652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网络交付与变更效率提升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面向应用的网络资源动态分配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网络安全性、可靠性显著提升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11415" y="3661302"/>
            <a:ext cx="1057621" cy="400097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敏捷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813103" y="5009796"/>
            <a:ext cx="5094931" cy="123109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185994" y="5009796"/>
            <a:ext cx="1708465" cy="1231093"/>
          </a:xfrm>
          <a:prstGeom prst="roundRect">
            <a:avLst/>
          </a:prstGeom>
          <a:solidFill>
            <a:srgbClr val="0071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24"/>
          <p:cNvSpPr>
            <a:spLocks noChangeArrowheads="1"/>
          </p:cNvSpPr>
          <p:nvPr/>
        </p:nvSpPr>
        <p:spPr bwMode="auto">
          <a:xfrm rot="19672122">
            <a:off x="608224" y="4652417"/>
            <a:ext cx="1057621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en-US" altLang="zh-CN" sz="1600" baseline="30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16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43670" y="4988941"/>
            <a:ext cx="3877927" cy="954095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丰富的软件定义工具、开放编程接口网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可根据应用特点定制网络服务。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可根据行业特征定义网络。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2537" indent="-182537">
              <a:buClr>
                <a:srgbClr val="0071A0"/>
              </a:buClr>
              <a:buFont typeface="Arial" pitchFamily="34" charset="0"/>
              <a:buChar char="•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动态加载客户自定义程序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1415" y="5324814"/>
            <a:ext cx="1057621" cy="400097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矩形 24"/>
          <p:cNvSpPr>
            <a:spLocks noChangeArrowheads="1"/>
          </p:cNvSpPr>
          <p:nvPr/>
        </p:nvSpPr>
        <p:spPr bwMode="auto">
          <a:xfrm rot="19672122">
            <a:off x="539219" y="1477356"/>
            <a:ext cx="936104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en-US" altLang="zh-CN" sz="1600" baseline="30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16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H3C VAN- 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带来的价值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2"/>
          <p:cNvSpPr/>
          <p:nvPr/>
        </p:nvSpPr>
        <p:spPr bwMode="auto">
          <a:xfrm>
            <a:off x="1733079" y="3071811"/>
            <a:ext cx="3910212" cy="142876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9" name="Rounded Rectangle 2"/>
          <p:cNvSpPr/>
          <p:nvPr/>
        </p:nvSpPr>
        <p:spPr bwMode="auto">
          <a:xfrm>
            <a:off x="501094" y="3071811"/>
            <a:ext cx="1124856" cy="142876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0" name="Rounded Rectangle 2"/>
          <p:cNvSpPr/>
          <p:nvPr/>
        </p:nvSpPr>
        <p:spPr bwMode="auto">
          <a:xfrm>
            <a:off x="1733079" y="4714884"/>
            <a:ext cx="3910212" cy="142876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1" name="Rounded Rectangle 2"/>
          <p:cNvSpPr/>
          <p:nvPr/>
        </p:nvSpPr>
        <p:spPr bwMode="auto">
          <a:xfrm>
            <a:off x="501094" y="4714884"/>
            <a:ext cx="1124856" cy="142876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7" name="Rounded Rectangle 2"/>
          <p:cNvSpPr/>
          <p:nvPr/>
        </p:nvSpPr>
        <p:spPr bwMode="auto">
          <a:xfrm>
            <a:off x="1733079" y="1428736"/>
            <a:ext cx="3910212" cy="142876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35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H3C Cloud</a:t>
            </a:r>
            <a:r>
              <a:rPr lang="zh-CN" altLang="en-US" sz="28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解决方案特点</a:t>
            </a:r>
            <a:endParaRPr lang="en-US" altLang="zh-CN" sz="2800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3" name="Rectangle 178"/>
          <p:cNvSpPr>
            <a:spLocks noChangeArrowheads="1"/>
          </p:cNvSpPr>
          <p:nvPr/>
        </p:nvSpPr>
        <p:spPr bwMode="white">
          <a:xfrm>
            <a:off x="606429" y="1643051"/>
            <a:ext cx="1061793" cy="830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62" tIns="34281" rIns="68562" bIns="3428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基础构架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6" name="Rectangle 181"/>
          <p:cNvSpPr>
            <a:spLocks noChangeArrowheads="1"/>
          </p:cNvSpPr>
          <p:nvPr/>
        </p:nvSpPr>
        <p:spPr bwMode="auto">
          <a:xfrm>
            <a:off x="1829495" y="1714489"/>
            <a:ext cx="3053180" cy="623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62" tIns="34281" rIns="68562" bIns="34281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整体解决方案交付，一站式服务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VEPA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标准，虚拟化网络融合联动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4" name="Rectangle 179"/>
          <p:cNvSpPr>
            <a:spLocks noChangeArrowheads="1"/>
          </p:cNvSpPr>
          <p:nvPr/>
        </p:nvSpPr>
        <p:spPr bwMode="white">
          <a:xfrm>
            <a:off x="407977" y="3308471"/>
            <a:ext cx="1292625" cy="830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62" tIns="34281" rIns="68562" bIns="3428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虚拟化平台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7" name="Rectangle 182"/>
          <p:cNvSpPr>
            <a:spLocks noChangeArrowheads="1"/>
          </p:cNvSpPr>
          <p:nvPr/>
        </p:nvSpPr>
        <p:spPr bwMode="auto">
          <a:xfrm>
            <a:off x="1829496" y="3143248"/>
            <a:ext cx="3051175" cy="900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68562" tIns="34281" rIns="68562" bIns="34281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完善的虚拟机生命周期管理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虚拟化平台自带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DRS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动态资源调度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5" name="Rectangle 180"/>
          <p:cNvSpPr>
            <a:spLocks noChangeArrowheads="1"/>
          </p:cNvSpPr>
          <p:nvPr/>
        </p:nvSpPr>
        <p:spPr bwMode="white">
          <a:xfrm>
            <a:off x="433376" y="4902685"/>
            <a:ext cx="1292625" cy="830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62" tIns="34281" rIns="68562" bIns="3428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无缝</a:t>
            </a:r>
            <a:endParaRPr lang="en-US" altLang="zh-CN" sz="15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混合云平台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" name="Rectangle 183"/>
          <p:cNvSpPr>
            <a:spLocks noChangeArrowheads="1"/>
          </p:cNvSpPr>
          <p:nvPr/>
        </p:nvSpPr>
        <p:spPr bwMode="auto">
          <a:xfrm>
            <a:off x="1829494" y="4800440"/>
            <a:ext cx="4295877" cy="900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62" tIns="34281" rIns="68562" bIns="34281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的自助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Portal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组织管理及流程管理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第三方公有云平台无缝对接（云彩虹）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AutoShape 7"/>
          <p:cNvSpPr>
            <a:spLocks noChangeArrowheads="1"/>
          </p:cNvSpPr>
          <p:nvPr/>
        </p:nvSpPr>
        <p:spPr bwMode="gray">
          <a:xfrm rot="308465">
            <a:off x="7348909" y="2492647"/>
            <a:ext cx="1249084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sz="13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3" name="Oval 8"/>
          <p:cNvSpPr>
            <a:spLocks noChangeArrowheads="1"/>
          </p:cNvSpPr>
          <p:nvPr/>
        </p:nvSpPr>
        <p:spPr bwMode="ltGray">
          <a:xfrm>
            <a:off x="6888918" y="1990996"/>
            <a:ext cx="1035917" cy="1319213"/>
          </a:xfrm>
          <a:prstGeom prst="ellipse">
            <a:avLst/>
          </a:prstGeom>
          <a:gradFill rotWithShape="0">
            <a:gsLst>
              <a:gs pos="0">
                <a:srgbClr val="AAD955">
                  <a:gamma/>
                  <a:shade val="66275"/>
                  <a:invGamma/>
                </a:srgbClr>
              </a:gs>
              <a:gs pos="50000">
                <a:srgbClr val="AAD955"/>
              </a:gs>
              <a:gs pos="100000">
                <a:srgbClr val="AAD955">
                  <a:gamma/>
                  <a:shade val="66275"/>
                  <a:invGamma/>
                </a:srgbClr>
              </a:gs>
            </a:gsLst>
            <a:lin ang="27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4" name="Oval 9"/>
          <p:cNvSpPr>
            <a:spLocks noChangeArrowheads="1"/>
          </p:cNvSpPr>
          <p:nvPr/>
        </p:nvSpPr>
        <p:spPr bwMode="gray">
          <a:xfrm>
            <a:off x="7876218" y="3803921"/>
            <a:ext cx="1037164" cy="1320800"/>
          </a:xfrm>
          <a:prstGeom prst="ellipse">
            <a:avLst/>
          </a:prstGeom>
          <a:gradFill rotWithShape="0">
            <a:gsLst>
              <a:gs pos="0">
                <a:srgbClr val="9E65B7">
                  <a:gamma/>
                  <a:shade val="36078"/>
                  <a:invGamma/>
                </a:srgbClr>
              </a:gs>
              <a:gs pos="50000">
                <a:srgbClr val="9E65B7"/>
              </a:gs>
              <a:gs pos="100000">
                <a:srgbClr val="9E65B7">
                  <a:gamma/>
                  <a:shade val="36078"/>
                  <a:invGamma/>
                </a:srgbClr>
              </a:gs>
            </a:gsLst>
            <a:lin ang="27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5" name="AutoShape 10"/>
          <p:cNvSpPr>
            <a:spLocks noChangeArrowheads="1"/>
          </p:cNvSpPr>
          <p:nvPr/>
        </p:nvSpPr>
        <p:spPr bwMode="gray">
          <a:xfrm rot="7527986">
            <a:off x="6649107" y="4096981"/>
            <a:ext cx="1589087" cy="1336345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sz="13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6" name="AutoShape 11"/>
          <p:cNvSpPr>
            <a:spLocks noChangeArrowheads="1"/>
          </p:cNvSpPr>
          <p:nvPr/>
        </p:nvSpPr>
        <p:spPr bwMode="gray">
          <a:xfrm rot="15216000">
            <a:off x="5919227" y="2866044"/>
            <a:ext cx="1589088" cy="1337592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sz="13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7" name="Oval 12"/>
          <p:cNvSpPr>
            <a:spLocks noChangeArrowheads="1"/>
          </p:cNvSpPr>
          <p:nvPr/>
        </p:nvSpPr>
        <p:spPr bwMode="gray">
          <a:xfrm>
            <a:off x="6023783" y="3808685"/>
            <a:ext cx="1037164" cy="1319212"/>
          </a:xfrm>
          <a:prstGeom prst="ellipse">
            <a:avLst/>
          </a:prstGeom>
          <a:gradFill rotWithShape="1">
            <a:gsLst>
              <a:gs pos="0">
                <a:srgbClr val="C7AA6F"/>
              </a:gs>
              <a:gs pos="100000">
                <a:srgbClr val="C7AA6F">
                  <a:gamma/>
                  <a:shade val="81961"/>
                  <a:invGamma/>
                </a:srgbClr>
              </a:gs>
            </a:gsLst>
            <a:lin ang="5400000" scaled="1"/>
          </a:gradFill>
          <a:ln w="57150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lIns="68562" tIns="34281" rIns="68562" bIns="34281" anchor="ctr"/>
          <a:lstStyle/>
          <a:p>
            <a:pPr defTabSz="685617">
              <a:defRPr/>
            </a:pPr>
            <a:endParaRPr lang="zh-CN" altLang="en-US" sz="1300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082854">
            <a:off x="6765504" y="2946672"/>
            <a:ext cx="939930" cy="303213"/>
            <a:chOff x="2598" y="1026"/>
            <a:chExt cx="957" cy="242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 rot="-9970459" flipH="1" flipV="1">
              <a:off x="2591" y="1040"/>
              <a:ext cx="958" cy="234"/>
              <a:chOff x="2528" y="1060"/>
              <a:chExt cx="894" cy="236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17" name="AutoShape 1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AutoShape 1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AutoShape 1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AutoShape 1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13" name="AutoShape 2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AutoShape 2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AutoShape 2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AutoShape 2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 rot="-9970459" flipH="1" flipV="1">
              <a:off x="2679" y="1065"/>
              <a:ext cx="784" cy="191"/>
              <a:chOff x="2528" y="1060"/>
              <a:chExt cx="894" cy="236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07" name="AutoShape 2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8" name="AutoShape 2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9" name="AutoShape 2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AutoShape 3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03" name="AutoShape 3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AutoShape 3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AutoShape 3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6" name="AutoShape 3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grpSp>
        <p:nvGrpSpPr>
          <p:cNvPr id="10" name="Group 36"/>
          <p:cNvGrpSpPr>
            <a:grpSpLocks/>
          </p:cNvGrpSpPr>
          <p:nvPr/>
        </p:nvGrpSpPr>
        <p:grpSpPr bwMode="auto">
          <a:xfrm rot="10082854">
            <a:off x="5905358" y="4767535"/>
            <a:ext cx="941177" cy="303212"/>
            <a:chOff x="2598" y="1026"/>
            <a:chExt cx="957" cy="242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 rot="-9970459" flipH="1" flipV="1">
              <a:off x="2591" y="1040"/>
              <a:ext cx="958" cy="234"/>
              <a:chOff x="2528" y="1060"/>
              <a:chExt cx="894" cy="236"/>
            </a:xfrm>
          </p:grpSpPr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40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3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 rot="-9970459" flipH="1" flipV="1">
              <a:off x="2679" y="1065"/>
              <a:ext cx="784" cy="191"/>
              <a:chOff x="2528" y="1060"/>
              <a:chExt cx="894" cy="236"/>
            </a:xfrm>
          </p:grpSpPr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30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3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26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 rot="10082854">
            <a:off x="7770256" y="4765947"/>
            <a:ext cx="939930" cy="303213"/>
            <a:chOff x="2598" y="1026"/>
            <a:chExt cx="957" cy="242"/>
          </a:xfrm>
        </p:grpSpPr>
        <p:grpSp>
          <p:nvGrpSpPr>
            <p:cNvPr id="18" name="Group 60"/>
            <p:cNvGrpSpPr>
              <a:grpSpLocks/>
            </p:cNvGrpSpPr>
            <p:nvPr/>
          </p:nvGrpSpPr>
          <p:grpSpPr bwMode="auto">
            <a:xfrm rot="-9970459" flipH="1" flipV="1">
              <a:off x="2591" y="1040"/>
              <a:ext cx="958" cy="234"/>
              <a:chOff x="2528" y="1060"/>
              <a:chExt cx="894" cy="236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63" name="AutoShape 6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AutoShape 6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AutoShape 6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6" name="AutoShape 6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0" name="Group 66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59" name="AutoShape 6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AutoShape 6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AutoShape 6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AutoShape 7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 rot="-9970459" flipH="1" flipV="1">
              <a:off x="2679" y="1065"/>
              <a:ext cx="784" cy="191"/>
              <a:chOff x="2528" y="1060"/>
              <a:chExt cx="894" cy="236"/>
            </a:xfrm>
          </p:grpSpPr>
          <p:grpSp>
            <p:nvGrpSpPr>
              <p:cNvPr id="22" name="Group 72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53" name="AutoShape 7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4" name="AutoShape 7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5" name="AutoShape 7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AutoShape 7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49" name="AutoShape 7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0" name="AutoShape 7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1" name="AutoShape 8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2" name="AutoShape 8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grpSp>
        <p:nvGrpSpPr>
          <p:cNvPr id="24" name="Group 82"/>
          <p:cNvGrpSpPr>
            <a:grpSpLocks/>
          </p:cNvGrpSpPr>
          <p:nvPr/>
        </p:nvGrpSpPr>
        <p:grpSpPr bwMode="auto">
          <a:xfrm>
            <a:off x="7195578" y="2111647"/>
            <a:ext cx="939930" cy="303213"/>
            <a:chOff x="2598" y="1026"/>
            <a:chExt cx="957" cy="242"/>
          </a:xfrm>
        </p:grpSpPr>
        <p:grpSp>
          <p:nvGrpSpPr>
            <p:cNvPr id="25" name="Group 83"/>
            <p:cNvGrpSpPr>
              <a:grpSpLocks/>
            </p:cNvGrpSpPr>
            <p:nvPr/>
          </p:nvGrpSpPr>
          <p:grpSpPr bwMode="auto">
            <a:xfrm rot="-9970459" flipH="1" flipV="1">
              <a:off x="2591" y="1040"/>
              <a:ext cx="958" cy="234"/>
              <a:chOff x="2528" y="1060"/>
              <a:chExt cx="894" cy="236"/>
            </a:xfrm>
          </p:grpSpPr>
          <p:grpSp>
            <p:nvGrpSpPr>
              <p:cNvPr id="26" name="Group 84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86" name="AutoShape 8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AutoShape 8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AutoShape 8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AutoShape 8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82" name="AutoShape 9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AutoShape 9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AutoShape 9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AutoShape 9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 rot="-9970459" flipH="1" flipV="1">
              <a:off x="2679" y="1065"/>
              <a:ext cx="784" cy="191"/>
              <a:chOff x="2528" y="1060"/>
              <a:chExt cx="894" cy="236"/>
            </a:xfrm>
          </p:grpSpPr>
          <p:grpSp>
            <p:nvGrpSpPr>
              <p:cNvPr id="29" name="Group 95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76" name="AutoShape 9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AutoShape 9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AutoShape 9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AutoShape 9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" name="Group 100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72" name="AutoShape 10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AutoShape 10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AutoShape 10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AutoShape 10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grpSp>
        <p:nvGrpSpPr>
          <p:cNvPr id="31" name="Group 105"/>
          <p:cNvGrpSpPr>
            <a:grpSpLocks/>
          </p:cNvGrpSpPr>
          <p:nvPr/>
        </p:nvGrpSpPr>
        <p:grpSpPr bwMode="auto">
          <a:xfrm rot="344040">
            <a:off x="8202824" y="3598851"/>
            <a:ext cx="941176" cy="303213"/>
            <a:chOff x="2598" y="1026"/>
            <a:chExt cx="957" cy="242"/>
          </a:xfrm>
        </p:grpSpPr>
        <p:grpSp>
          <p:nvGrpSpPr>
            <p:cNvPr id="224" name="Group 106"/>
            <p:cNvGrpSpPr>
              <a:grpSpLocks/>
            </p:cNvGrpSpPr>
            <p:nvPr/>
          </p:nvGrpSpPr>
          <p:grpSpPr bwMode="auto">
            <a:xfrm rot="-9970459" flipH="1" flipV="1">
              <a:off x="2591" y="1040"/>
              <a:ext cx="958" cy="234"/>
              <a:chOff x="2528" y="1060"/>
              <a:chExt cx="894" cy="236"/>
            </a:xfrm>
          </p:grpSpPr>
          <p:grpSp>
            <p:nvGrpSpPr>
              <p:cNvPr id="225" name="Group 10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09" name="AutoShape 10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0" name="AutoShape 10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1" name="AutoShape 11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AutoShape 11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4" name="Group 11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05" name="AutoShape 11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6" name="AutoShape 11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7" name="AutoShape 11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8" name="AutoShape 11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35" name="Group 117"/>
            <p:cNvGrpSpPr>
              <a:grpSpLocks/>
            </p:cNvGrpSpPr>
            <p:nvPr/>
          </p:nvGrpSpPr>
          <p:grpSpPr bwMode="auto">
            <a:xfrm rot="-9970459" flipH="1" flipV="1">
              <a:off x="2679" y="1065"/>
              <a:ext cx="784" cy="191"/>
              <a:chOff x="2528" y="1060"/>
              <a:chExt cx="894" cy="236"/>
            </a:xfrm>
          </p:grpSpPr>
          <p:grpSp>
            <p:nvGrpSpPr>
              <p:cNvPr id="244" name="Group 11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299" name="AutoShape 1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AutoShape 1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AutoShape 1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AutoShape 1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5" name="Group 12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295" name="AutoShape 12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AutoShape 12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AutoShape 12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AutoShape 12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defTabSz="685617">
                    <a:defRPr/>
                  </a:pPr>
                  <a:endParaRPr lang="zh-CN" altLang="en-US" sz="1300" kern="0" dirty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grpSp>
        <p:nvGrpSpPr>
          <p:cNvPr id="246" name="Group 128"/>
          <p:cNvGrpSpPr>
            <a:grpSpLocks/>
          </p:cNvGrpSpPr>
          <p:nvPr/>
        </p:nvGrpSpPr>
        <p:grpSpPr bwMode="auto">
          <a:xfrm rot="21367855">
            <a:off x="6312992" y="3919809"/>
            <a:ext cx="969848" cy="331787"/>
            <a:chOff x="1824" y="2448"/>
            <a:chExt cx="987" cy="266"/>
          </a:xfrm>
        </p:grpSpPr>
        <p:grpSp>
          <p:nvGrpSpPr>
            <p:cNvPr id="247" name="Group 129"/>
            <p:cNvGrpSpPr>
              <a:grpSpLocks/>
            </p:cNvGrpSpPr>
            <p:nvPr/>
          </p:nvGrpSpPr>
          <p:grpSpPr bwMode="auto">
            <a:xfrm rot="513316">
              <a:off x="1815" y="2461"/>
              <a:ext cx="958" cy="234"/>
              <a:chOff x="2591" y="1040"/>
              <a:chExt cx="958" cy="234"/>
            </a:xfrm>
          </p:grpSpPr>
          <p:grpSp>
            <p:nvGrpSpPr>
              <p:cNvPr id="248" name="Group 130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257" name="Group 131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56" name="AutoShape 13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7" name="AutoShape 13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8" name="AutoShape 13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9" name="AutoShape 13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58" name="Group 13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52" name="AutoShape 13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3" name="AutoShape 13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4" name="AutoShape 13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5" name="AutoShape 14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141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268" name="Group 142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46" name="AutoShape 1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7" name="AutoShape 1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8" name="AutoShape 1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9" name="AutoShape 1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69" name="Group 147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42" name="AutoShape 14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3" name="AutoShape 14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4" name="AutoShape 15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5" name="AutoShape 15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70" name="Group 152"/>
            <p:cNvGrpSpPr>
              <a:grpSpLocks/>
            </p:cNvGrpSpPr>
            <p:nvPr/>
          </p:nvGrpSpPr>
          <p:grpSpPr bwMode="auto">
            <a:xfrm rot="513316">
              <a:off x="1845" y="2485"/>
              <a:ext cx="958" cy="234"/>
              <a:chOff x="2591" y="1040"/>
              <a:chExt cx="958" cy="234"/>
            </a:xfrm>
          </p:grpSpPr>
          <p:grpSp>
            <p:nvGrpSpPr>
              <p:cNvPr id="271" name="Group 153"/>
              <p:cNvGrpSpPr>
                <a:grpSpLocks/>
              </p:cNvGrpSpPr>
              <p:nvPr/>
            </p:nvGrpSpPr>
            <p:grpSpPr bwMode="auto">
              <a:xfrm rot="-9970459" flipH="1" flipV="1">
                <a:off x="2591" y="1040"/>
                <a:ext cx="958" cy="234"/>
                <a:chOff x="2528" y="1060"/>
                <a:chExt cx="894" cy="236"/>
              </a:xfrm>
            </p:grpSpPr>
            <p:grpSp>
              <p:nvGrpSpPr>
                <p:cNvPr id="280" name="Group 154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4" name="AutoShape 15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5" name="AutoShape 15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6" name="AutoShape 15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7" name="AutoShape 15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81" name="Group 159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0" name="AutoShape 16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1" name="AutoShape 16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2" name="AutoShape 16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3" name="AutoShape 16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290" name="Group 164"/>
              <p:cNvGrpSpPr>
                <a:grpSpLocks/>
              </p:cNvGrpSpPr>
              <p:nvPr/>
            </p:nvGrpSpPr>
            <p:grpSpPr bwMode="auto">
              <a:xfrm rot="-9970459" flipH="1" flipV="1">
                <a:off x="2679" y="1065"/>
                <a:ext cx="784" cy="191"/>
                <a:chOff x="2528" y="1060"/>
                <a:chExt cx="894" cy="236"/>
              </a:xfrm>
            </p:grpSpPr>
            <p:grpSp>
              <p:nvGrpSpPr>
                <p:cNvPr id="291" name="Group 165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24" name="AutoShape 16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5" name="AutoShape 16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6" name="AutoShape 16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7" name="AutoShape 16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292" name="Group 170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20" name="AutoShape 17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1" name="AutoShape 17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2" name="AutoShape 17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3" name="AutoShape 17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685617">
                      <a:defRPr/>
                    </a:pPr>
                    <a:endParaRPr lang="zh-CN" altLang="en-US" sz="1300" kern="0" dirty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69" name="Rectangle 184"/>
          <p:cNvSpPr>
            <a:spLocks noChangeArrowheads="1"/>
          </p:cNvSpPr>
          <p:nvPr/>
        </p:nvSpPr>
        <p:spPr bwMode="gray">
          <a:xfrm>
            <a:off x="7002367" y="2405527"/>
            <a:ext cx="807807" cy="3923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68562" tIns="34281" rIns="68562" bIns="34281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endParaRPr lang="en-US" altLang="zh-CN" sz="2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0" name="Rectangle 185"/>
          <p:cNvSpPr>
            <a:spLocks noChangeArrowheads="1"/>
          </p:cNvSpPr>
          <p:nvPr/>
        </p:nvSpPr>
        <p:spPr bwMode="gray">
          <a:xfrm>
            <a:off x="6048718" y="4229878"/>
            <a:ext cx="830960" cy="346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62" tIns="34281" rIns="68562" bIns="34281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1" name="Rectangle 186"/>
          <p:cNvSpPr>
            <a:spLocks noChangeArrowheads="1"/>
          </p:cNvSpPr>
          <p:nvPr/>
        </p:nvSpPr>
        <p:spPr bwMode="gray">
          <a:xfrm>
            <a:off x="8068209" y="4229878"/>
            <a:ext cx="677072" cy="3923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562" tIns="34281" rIns="68562" bIns="34281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无缝</a:t>
            </a:r>
            <a:endParaRPr lang="en-US" altLang="zh-CN" sz="2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ounded Rectangle 2"/>
          <p:cNvSpPr/>
          <p:nvPr/>
        </p:nvSpPr>
        <p:spPr bwMode="auto">
          <a:xfrm>
            <a:off x="501094" y="1428736"/>
            <a:ext cx="1124856" cy="142876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 w="254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l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 defTabSz="685391">
              <a:defRPr/>
            </a:pPr>
            <a:endParaRPr lang="en-US" sz="1700" dirty="0">
              <a:solidFill>
                <a:srgbClr val="BF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8821" y="857232"/>
            <a:ext cx="5552426" cy="3143273"/>
          </a:xfrm>
          <a:prstGeom prst="rect">
            <a:avLst/>
          </a:prstGeom>
        </p:spPr>
        <p:txBody>
          <a:bodyPr lIns="68562" tIns="34281" rIns="68562" bIns="34281"/>
          <a:lstStyle/>
          <a:p>
            <a:pPr algn="ctr" defTabSz="685617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华三希望通过</a:t>
            </a:r>
            <a:b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+mj-cs"/>
              </a:rPr>
              <a:t>品质、创新和服务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  <a:cs typeface="+mj-cs"/>
              </a:rPr>
              <a:t>为客户创造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+mj-cs"/>
              </a:rPr>
              <a:t>价值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lang="zh-CN" altLang="en-US" sz="45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图片 3" descr="logo.emf"/>
          <p:cNvPicPr>
            <a:picLocks noChangeAspect="1"/>
          </p:cNvPicPr>
          <p:nvPr/>
        </p:nvPicPr>
        <p:blipFill>
          <a:blip r:embed="rId2" cstate="print"/>
          <a:srcRect b="28194"/>
          <a:stretch>
            <a:fillRect/>
          </a:stretch>
        </p:blipFill>
        <p:spPr bwMode="auto">
          <a:xfrm>
            <a:off x="3125757" y="4786323"/>
            <a:ext cx="2456810" cy="9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95227"/>
            <a:ext cx="8786874" cy="60960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国家信息中心与华三通信在政务云领域开展战略合作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71603"/>
            <a:ext cx="3143272" cy="40576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2013</a:t>
            </a:r>
            <a:r>
              <a:rPr lang="zh-CN" altLang="en-US" sz="2000" b="1" dirty="0" smtClean="0"/>
              <a:t>年</a:t>
            </a:r>
            <a:r>
              <a:rPr lang="en-US" sz="2000" b="1" dirty="0" smtClean="0"/>
              <a:t>9</a:t>
            </a:r>
            <a:r>
              <a:rPr lang="zh-CN" altLang="en-US" sz="2000" b="1" dirty="0" smtClean="0"/>
              <a:t>月</a:t>
            </a:r>
            <a:r>
              <a:rPr lang="en-US" sz="2000" b="1" dirty="0" smtClean="0"/>
              <a:t>23</a:t>
            </a:r>
            <a:r>
              <a:rPr lang="zh-CN" altLang="en-US" sz="2000" b="1" dirty="0" smtClean="0"/>
              <a:t>日，国家信息中心与杭州华三通信技术有限公司签署战略合作协议，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将携手搭建跨域政务云试验平台，开展网络安全资源一体化管理应用、跨域政务云弹性计算应用和云存储备份应用等试验。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这些举措，都将为中国未来的政务云建设探索出更多创新之路。</a:t>
            </a:r>
            <a:endParaRPr lang="zh-CN" altLang="en-US" sz="2000" b="1" dirty="0"/>
          </a:p>
        </p:txBody>
      </p:sp>
      <p:pic>
        <p:nvPicPr>
          <p:cNvPr id="10242" name="图片 2" descr="签约仪式（1）.jpg"/>
          <p:cNvPicPr>
            <a:picLocks noChangeAspect="1" noChangeArrowheads="1"/>
          </p:cNvPicPr>
          <p:nvPr/>
        </p:nvPicPr>
        <p:blipFill>
          <a:blip r:embed="rId2">
            <a:lum bright="10000" contrast="10000"/>
          </a:blip>
          <a:srcRect/>
          <a:stretch>
            <a:fillRect/>
          </a:stretch>
        </p:blipFill>
        <p:spPr bwMode="auto">
          <a:xfrm>
            <a:off x="3500430" y="1285859"/>
            <a:ext cx="54864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素材\2013\电信SDN战略合作仪式\大合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00240"/>
            <a:ext cx="4625008" cy="409577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214942" y="2000240"/>
            <a:ext cx="3714744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日，中国电信广州研究院与杭州华三通信启动了战略合作仪式，双方将成立联合实验室，就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共同进行前沿技术研究，共同推进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联合实验成果在电信网络中进行应用和推广。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在合作仪式上，中国电信广州研究院领导肯定了华三公司的技术能力和研发实力，介绍了针对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研究中国电信投入的资源与力量，希望能与华三携手加快技术研究，开展实质性测试应用，加快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在现网的部署。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428596" y="95228"/>
            <a:ext cx="7429552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036" tIns="144018" rIns="288036" bIns="144018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中国电信与华三在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领域开展战略合作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239000" cy="721736"/>
          </a:xfrm>
          <a:noFill/>
          <a:ln w="9525">
            <a:noFill/>
            <a:miter lim="800000"/>
            <a:headEnd/>
            <a:tailEnd/>
          </a:ln>
        </p:spPr>
        <p:txBody>
          <a:bodyPr wrap="square" lIns="288036" tIns="144018" rIns="288036" bIns="144018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华三产品连续多年中国网络市场第一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3" y="1523987"/>
            <a:ext cx="28054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en-US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en-US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中国以太网交换机市场份额第一</a:t>
            </a:r>
            <a:endParaRPr 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82" y="3429000"/>
            <a:ext cx="269817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0.3</a:t>
            </a:r>
            <a:r>
              <a:rPr lang="en-US" sz="360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%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中国企业级路由器市场份额第一</a:t>
            </a:r>
            <a:endParaRPr 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2066" y="1523987"/>
            <a:ext cx="36433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0413" lvl="1" indent="-360363" algn="ctr">
              <a:lnSpc>
                <a:spcPct val="100000"/>
              </a:lnSpc>
              <a:buClr>
                <a:srgbClr val="C00000"/>
              </a:buClr>
            </a:pPr>
            <a:r>
              <a:rPr lang="en-US" altLang="zh-CN" sz="3600" kern="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39%</a:t>
            </a:r>
          </a:p>
          <a:p>
            <a:pPr marL="760413" lvl="1" indent="-360363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出货量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240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国内市场份额第一</a:t>
            </a:r>
            <a:endParaRPr lang="zh-CN" altLang="en-US" sz="3600" kern="0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6390" y="3333749"/>
            <a:ext cx="350224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0413" lvl="1" indent="-360363" algn="ctr">
              <a:lnSpc>
                <a:spcPct val="100000"/>
              </a:lnSpc>
              <a:buClr>
                <a:srgbClr val="C00000"/>
              </a:buClr>
            </a:pPr>
            <a:r>
              <a:rPr lang="en-US" altLang="zh-CN" sz="3600" kern="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600" kern="0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3600" kern="0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60413" lvl="1" indent="-360363" algn="ctr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iMC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EAD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终端准入管理方案部署第一</a:t>
            </a:r>
          </a:p>
        </p:txBody>
      </p:sp>
      <p:sp>
        <p:nvSpPr>
          <p:cNvPr id="9" name="Rectangle 10"/>
          <p:cNvSpPr/>
          <p:nvPr/>
        </p:nvSpPr>
        <p:spPr>
          <a:xfrm>
            <a:off x="3667256" y="1448115"/>
            <a:ext cx="1667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No.1</a:t>
            </a:r>
            <a:endParaRPr lang="en-US" sz="9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Round Diagonal Corner Rectangle 11"/>
          <p:cNvSpPr/>
          <p:nvPr/>
        </p:nvSpPr>
        <p:spPr>
          <a:xfrm>
            <a:off x="3714744" y="2583417"/>
            <a:ext cx="1391032" cy="1824203"/>
          </a:xfrm>
          <a:prstGeom prst="round2DiagRect">
            <a:avLst>
              <a:gd name="adj1" fmla="val 0"/>
              <a:gd name="adj2" fmla="val 25550"/>
            </a:avLst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中国企业网络市场综合份额</a:t>
            </a:r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0430" y="4774187"/>
            <a:ext cx="2350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ea typeface="微软雅黑" pitchFamily="34" charset="-122"/>
              </a:rPr>
              <a:t>数据来源</a:t>
            </a:r>
            <a:r>
              <a:rPr lang="en-US" altLang="zh-CN" sz="1200" dirty="0" smtClean="0">
                <a:ea typeface="微软雅黑" pitchFamily="34" charset="-122"/>
              </a:rPr>
              <a:t>: IDC 2013, Gartner 2013</a:t>
            </a:r>
            <a:endParaRPr lang="en-US" altLang="zh-CN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93965" y="1285862"/>
            <a:ext cx="8463198" cy="5000660"/>
            <a:chOff x="611188" y="735546"/>
            <a:chExt cx="7723266" cy="4110744"/>
          </a:xfrm>
        </p:grpSpPr>
        <p:pic>
          <p:nvPicPr>
            <p:cNvPr id="3" name="Picture 2" descr="修改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611560" y="2241426"/>
              <a:ext cx="2376264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 descr="修改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203848" y="2247714"/>
              <a:ext cx="2376264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 descr="修改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868144" y="2247714"/>
              <a:ext cx="2408108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修改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611560" y="4299942"/>
              <a:ext cx="2376264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修改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203848" y="4299942"/>
              <a:ext cx="2376360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修改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868144" y="4299942"/>
              <a:ext cx="2408108" cy="54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 descr="修改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11188" y="735546"/>
              <a:ext cx="2376636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修改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3203848" y="735546"/>
              <a:ext cx="2376264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 descr="修改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5868144" y="735546"/>
              <a:ext cx="2412490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修改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203849" y="2877043"/>
              <a:ext cx="2375201" cy="1800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修改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611560" y="2877004"/>
              <a:ext cx="2376636" cy="1854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11561" y="2031691"/>
              <a:ext cx="2376264" cy="6298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政府：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综合市场占有率第一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；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各级电子政务国干、省干、地市城域网新增份额超过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70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％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；十二金工程中的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个全国骨干网；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18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个省的电子政务外网省干网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204146" y="2031690"/>
              <a:ext cx="2447974" cy="7560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教育：服务于全部“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985”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和“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211”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高校，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IPv6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试商用份额接近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，服务于近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300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所高校的数据中心，承建超过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80%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的教育城域网。</a:t>
              </a:r>
              <a:endParaRPr lang="en-US" altLang="zh-CN" sz="1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4001" y="2031690"/>
              <a:ext cx="2520453" cy="7020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金融：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服务于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中、农、工、建四大国有银行、中国人寿、太平洋保险、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银联、中金所等多个数据中心项目，中国人民银行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、建行核心数据中心等市场建设。</a:t>
              </a:r>
              <a:endParaRPr lang="en-US" altLang="zh-CN" sz="1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Picture 2" descr="修改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868144" y="2877004"/>
              <a:ext cx="2412490" cy="1854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630000" y="4137868"/>
              <a:ext cx="2304628" cy="702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交通：</a:t>
              </a:r>
              <a:r>
                <a:rPr lang="zh-CN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服务于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家民航机场航站楼，市场占有率超过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80%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，服务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150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余条高速公路。在交通运政行业市场占有率达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以上。</a:t>
              </a:r>
              <a:endParaRPr lang="en-US" altLang="zh-CN" sz="1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203848" y="4137925"/>
              <a:ext cx="2304628" cy="702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>
                <a:spcBef>
                  <a:spcPct val="50000"/>
                </a:spcBef>
              </a:pPr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电力能源：电力调度网络市场份额第一，电力框架协议采购连续三年最大份额入围，国网框架全国前</a:t>
              </a:r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强煤炭集团市场份额超过</a:t>
              </a:r>
              <a:r>
                <a:rPr lang="en-US" altLang="zh-CN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lang="zh-CN" alt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。</a:t>
              </a:r>
            </a:p>
            <a:p>
              <a:pPr>
                <a:spcBef>
                  <a:spcPct val="50000"/>
                </a:spcBef>
              </a:pPr>
              <a:endPara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5928277" y="4143945"/>
              <a:ext cx="2304628" cy="654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>
                <a:spcBef>
                  <a:spcPct val="50000"/>
                </a:spcBef>
              </a:pP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大企业：中国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500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强企业近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400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家，份额超过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以上的互联网数据中心份额，服务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70%</a:t>
              </a:r>
              <a:r>
                <a:rPr lang="zh-CN" altLang="en-US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以上的连锁百强，全国三甲医院综合市场份额超过</a:t>
              </a:r>
              <a:r>
                <a:rPr lang="en-US" altLang="zh-CN" sz="1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55%</a:t>
              </a:r>
            </a:p>
            <a:p>
              <a:endParaRPr lang="en-US" altLang="zh-CN" sz="1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1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en-US" altLang="zh-CN" sz="1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482983" y="428604"/>
            <a:ext cx="4214842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14" tIns="45708" rIns="91414" bIns="45708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各行各业均处于领先地位</a:t>
            </a:r>
            <a:endParaRPr lang="en-US" altLang="zh-CN" sz="2400" b="1" dirty="0" smtClean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5307</Words>
  <Application>Microsoft Office PowerPoint</Application>
  <PresentationFormat>全屏显示(4:3)</PresentationFormat>
  <Paragraphs>1033</Paragraphs>
  <Slides>58</Slides>
  <Notes>20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</vt:lpstr>
      <vt:lpstr>Microsoft Visio 绘图</vt:lpstr>
      <vt:lpstr>H3C VAN－融合、演进、可交付的SDN解决方案</vt:lpstr>
      <vt:lpstr>华三目前的情况</vt:lpstr>
      <vt:lpstr>幻灯片 3</vt:lpstr>
      <vt:lpstr>H3C 2013年报</vt:lpstr>
      <vt:lpstr>马凯副总理对华三通信自主创新给予高度肯定</vt:lpstr>
      <vt:lpstr>国家信息中心与华三通信在政务云领域开展战略合作</vt:lpstr>
      <vt:lpstr>幻灯片 7</vt:lpstr>
      <vt:lpstr>华三产品连续多年中国网络市场第一</vt:lpstr>
      <vt:lpstr>幻灯片 9</vt:lpstr>
      <vt:lpstr>海外市场高屋建瓴</vt:lpstr>
      <vt:lpstr>新IT 发展趋势</vt:lpstr>
      <vt:lpstr>幻灯片 12</vt:lpstr>
      <vt:lpstr>幻灯片 13</vt:lpstr>
      <vt:lpstr>互联网技术的规模应用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VAN 自动化编排效果</vt:lpstr>
      <vt:lpstr>幻灯片 30</vt:lpstr>
      <vt:lpstr>SDN成为业界热点话题</vt:lpstr>
      <vt:lpstr>什么是SDN</vt:lpstr>
      <vt:lpstr>幻灯片 33</vt:lpstr>
      <vt:lpstr>一个简单的类比</vt:lpstr>
      <vt:lpstr>一个简单的类比</vt:lpstr>
      <vt:lpstr>SDN在不同场景的应用</vt:lpstr>
      <vt:lpstr>Google SDN案例</vt:lpstr>
      <vt:lpstr>OpenFlow的最常规定义</vt:lpstr>
      <vt:lpstr>OpenFlow 在数据层面做的事情</vt:lpstr>
      <vt:lpstr>OpenFlow 标准的发展</vt:lpstr>
      <vt:lpstr>H3C 实现最新OpenFlow1.3.1 标准</vt:lpstr>
      <vt:lpstr>Group Table</vt:lpstr>
      <vt:lpstr>I2RS：Interface to Routing System</vt:lpstr>
      <vt:lpstr>VAN- 最强SDN开放平台</vt:lpstr>
      <vt:lpstr>H3C SDN体系架构</vt:lpstr>
      <vt:lpstr>H3C VAN SDK</vt:lpstr>
      <vt:lpstr>C/A实践－OpenFlow</vt:lpstr>
      <vt:lpstr>H3C SDN案例：腾讯数据中心SRP</vt:lpstr>
      <vt:lpstr>VAN SDK实践－腾讯自定义路由协议SRP</vt:lpstr>
      <vt:lpstr>腾讯 SRP典型组网</vt:lpstr>
      <vt:lpstr>腾讯 SRP已经上线进行</vt:lpstr>
      <vt:lpstr>联通 + H3C合作实验，共同推进“云网融合”</vt:lpstr>
      <vt:lpstr>中国移动的软网络新技术测试</vt:lpstr>
      <vt:lpstr>VAN SDK实践－自动化运维</vt:lpstr>
      <vt:lpstr>VAN SDK实践－自定义路由协议</vt:lpstr>
      <vt:lpstr>H3C VAN- 带来的价值</vt:lpstr>
      <vt:lpstr>H3C Cloud解决方案特点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解决方案交流</dc:title>
  <dc:creator>yanghaiping 00195</dc:creator>
  <cp:lastModifiedBy>yanghaiping 00195</cp:lastModifiedBy>
  <cp:revision>14</cp:revision>
  <dcterms:created xsi:type="dcterms:W3CDTF">2013-12-24T03:55:22Z</dcterms:created>
  <dcterms:modified xsi:type="dcterms:W3CDTF">2014-01-20T08:28:11Z</dcterms:modified>
</cp:coreProperties>
</file>