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67" r:id="rId7"/>
    <p:sldId id="269" r:id="rId8"/>
    <p:sldId id="270" r:id="rId9"/>
    <p:sldId id="261" r:id="rId10"/>
    <p:sldId id="263" r:id="rId11"/>
    <p:sldId id="262"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kimeow/Kaggle-eBay-iPad-Predictions" TargetMode="External"/><Relationship Id="rId2" Type="http://schemas.openxmlformats.org/officeDocument/2006/relationships/hyperlink" Target="https://inclass.kaggle.com/c/15-071x-the-analytics-edge-summer-20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112389"/>
          </a:xfrm>
        </p:spPr>
        <p:txBody>
          <a:bodyPr/>
          <a:lstStyle/>
          <a:p>
            <a:pPr algn="ctr"/>
            <a:r>
              <a:rPr lang="en-US" dirty="0"/>
              <a:t>Predictive Analytics</a:t>
            </a:r>
          </a:p>
        </p:txBody>
      </p:sp>
      <p:sp>
        <p:nvSpPr>
          <p:cNvPr id="3" name="Subtitle 2"/>
          <p:cNvSpPr>
            <a:spLocks noGrp="1"/>
          </p:cNvSpPr>
          <p:nvPr>
            <p:ph type="subTitle" idx="1"/>
          </p:nvPr>
        </p:nvSpPr>
        <p:spPr>
          <a:xfrm>
            <a:off x="1507067" y="3516923"/>
            <a:ext cx="7766936" cy="556336"/>
          </a:xfrm>
        </p:spPr>
        <p:txBody>
          <a:bodyPr/>
          <a:lstStyle/>
          <a:p>
            <a:pPr algn="ctr"/>
            <a:r>
              <a:rPr lang="en-US" dirty="0"/>
              <a:t>Which iPad listing will be sold on eBay?</a:t>
            </a:r>
          </a:p>
        </p:txBody>
      </p:sp>
      <p:sp>
        <p:nvSpPr>
          <p:cNvPr id="4" name="Subtitle 2"/>
          <p:cNvSpPr txBox="1">
            <a:spLocks/>
          </p:cNvSpPr>
          <p:nvPr/>
        </p:nvSpPr>
        <p:spPr>
          <a:xfrm>
            <a:off x="1507067" y="4915411"/>
            <a:ext cx="7766936" cy="711666"/>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Class Project: </a:t>
            </a:r>
            <a:r>
              <a:rPr lang="en-US" dirty="0" err="1"/>
              <a:t>MITx</a:t>
            </a:r>
            <a:r>
              <a:rPr lang="en-US" dirty="0"/>
              <a:t> Analytics Edge 15.071x</a:t>
            </a:r>
          </a:p>
          <a:p>
            <a:pPr algn="ctr"/>
            <a:r>
              <a:rPr lang="en-US" dirty="0"/>
              <a:t>By Sarah Huang</a:t>
            </a:r>
          </a:p>
        </p:txBody>
      </p:sp>
    </p:spTree>
    <p:extLst>
      <p:ext uri="{BB962C8B-B14F-4D97-AF65-F5344CB8AC3E}">
        <p14:creationId xmlns:p14="http://schemas.microsoft.com/office/powerpoint/2010/main" val="167495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32" y="161192"/>
            <a:ext cx="8596668" cy="867508"/>
          </a:xfrm>
        </p:spPr>
        <p:txBody>
          <a:bodyPr>
            <a:normAutofit fontScale="90000"/>
          </a:bodyPr>
          <a:lstStyle/>
          <a:p>
            <a:r>
              <a:rPr lang="en-US" sz="2400" dirty="0"/>
              <a:t>Price is the primary determinant of whether a listing will be sold or not.  The average start price of sold items are lower than unsold items.  </a:t>
            </a:r>
          </a:p>
        </p:txBody>
      </p:sp>
      <p:pic>
        <p:nvPicPr>
          <p:cNvPr id="4" name="Picture 3"/>
          <p:cNvPicPr>
            <a:picLocks noChangeAspect="1"/>
          </p:cNvPicPr>
          <p:nvPr/>
        </p:nvPicPr>
        <p:blipFill>
          <a:blip r:embed="rId2"/>
          <a:stretch>
            <a:fillRect/>
          </a:stretch>
        </p:blipFill>
        <p:spPr>
          <a:xfrm>
            <a:off x="542925" y="1153785"/>
            <a:ext cx="7141552" cy="5460279"/>
          </a:xfrm>
          <a:prstGeom prst="rect">
            <a:avLst/>
          </a:prstGeom>
        </p:spPr>
      </p:pic>
    </p:spTree>
    <p:extLst>
      <p:ext uri="{BB962C8B-B14F-4D97-AF65-F5344CB8AC3E}">
        <p14:creationId xmlns:p14="http://schemas.microsoft.com/office/powerpoint/2010/main" val="182004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26" y="161192"/>
            <a:ext cx="8596668" cy="885092"/>
          </a:xfrm>
        </p:spPr>
        <p:txBody>
          <a:bodyPr>
            <a:normAutofit/>
          </a:bodyPr>
          <a:lstStyle/>
          <a:p>
            <a:r>
              <a:rPr lang="en-US" sz="2400" dirty="0"/>
              <a:t>Average price varies depending on product line and condition of products</a:t>
            </a:r>
          </a:p>
        </p:txBody>
      </p:sp>
      <p:pic>
        <p:nvPicPr>
          <p:cNvPr id="4" name="Picture 3"/>
          <p:cNvPicPr>
            <a:picLocks noChangeAspect="1"/>
          </p:cNvPicPr>
          <p:nvPr/>
        </p:nvPicPr>
        <p:blipFill>
          <a:blip r:embed="rId2"/>
          <a:stretch>
            <a:fillRect/>
          </a:stretch>
        </p:blipFill>
        <p:spPr>
          <a:xfrm>
            <a:off x="830588" y="1046284"/>
            <a:ext cx="7662782" cy="5671038"/>
          </a:xfrm>
          <a:prstGeom prst="rect">
            <a:avLst/>
          </a:prstGeom>
        </p:spPr>
      </p:pic>
    </p:spTree>
    <p:extLst>
      <p:ext uri="{BB962C8B-B14F-4D97-AF65-F5344CB8AC3E}">
        <p14:creationId xmlns:p14="http://schemas.microsoft.com/office/powerpoint/2010/main" val="13800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738"/>
            <a:ext cx="8596668" cy="1060939"/>
          </a:xfrm>
        </p:spPr>
        <p:txBody>
          <a:bodyPr>
            <a:normAutofit/>
          </a:bodyPr>
          <a:lstStyle/>
          <a:p>
            <a:r>
              <a:rPr lang="en-US" sz="2400" dirty="0"/>
              <a:t>However, product condition itself does not determine if a product will be sold or not.  </a:t>
            </a:r>
          </a:p>
        </p:txBody>
      </p:sp>
      <p:sp>
        <p:nvSpPr>
          <p:cNvPr id="3" name="Content Placeholder 2"/>
          <p:cNvSpPr>
            <a:spLocks noGrp="1"/>
          </p:cNvSpPr>
          <p:nvPr>
            <p:ph idx="1"/>
          </p:nvPr>
        </p:nvSpPr>
        <p:spPr>
          <a:xfrm>
            <a:off x="677334" y="1158453"/>
            <a:ext cx="8596668" cy="615461"/>
          </a:xfrm>
        </p:spPr>
        <p:txBody>
          <a:bodyPr>
            <a:normAutofit/>
          </a:bodyPr>
          <a:lstStyle/>
          <a:p>
            <a:r>
              <a:rPr lang="en-US" dirty="0"/>
              <a:t>% of sold and unsold products are similar regardless of product conditions.  </a:t>
            </a:r>
          </a:p>
        </p:txBody>
      </p:sp>
      <p:pic>
        <p:nvPicPr>
          <p:cNvPr id="4" name="Picture 3"/>
          <p:cNvPicPr>
            <a:picLocks noChangeAspect="1"/>
          </p:cNvPicPr>
          <p:nvPr/>
        </p:nvPicPr>
        <p:blipFill>
          <a:blip r:embed="rId2"/>
          <a:stretch>
            <a:fillRect/>
          </a:stretch>
        </p:blipFill>
        <p:spPr>
          <a:xfrm>
            <a:off x="987395" y="1648690"/>
            <a:ext cx="7760951" cy="5209309"/>
          </a:xfrm>
          <a:prstGeom prst="rect">
            <a:avLst/>
          </a:prstGeom>
        </p:spPr>
      </p:pic>
    </p:spTree>
    <p:extLst>
      <p:ext uri="{BB962C8B-B14F-4D97-AF65-F5344CB8AC3E}">
        <p14:creationId xmlns:p14="http://schemas.microsoft.com/office/powerpoint/2010/main" val="139998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73" y="117231"/>
            <a:ext cx="8596668" cy="1320800"/>
          </a:xfrm>
        </p:spPr>
        <p:txBody>
          <a:bodyPr>
            <a:normAutofit fontScale="90000"/>
          </a:bodyPr>
          <a:lstStyle/>
          <a:p>
            <a:r>
              <a:rPr lang="en-US" sz="2400" dirty="0"/>
              <a:t>Price is the key</a:t>
            </a:r>
            <a:br>
              <a:rPr lang="en-US" sz="2400" dirty="0"/>
            </a:br>
            <a:r>
              <a:rPr lang="en-US" sz="2000" dirty="0">
                <a:solidFill>
                  <a:schemeClr val="tx1"/>
                </a:solidFill>
              </a:rPr>
              <a:t>Products that are deemed expensive based on predicted value are mostly not sold (in blue), and products deemed cheap by prediction are mostly sold (in orange).  </a:t>
            </a:r>
          </a:p>
        </p:txBody>
      </p:sp>
      <p:pic>
        <p:nvPicPr>
          <p:cNvPr id="4" name="Picture 3"/>
          <p:cNvPicPr>
            <a:picLocks noChangeAspect="1"/>
          </p:cNvPicPr>
          <p:nvPr/>
        </p:nvPicPr>
        <p:blipFill>
          <a:blip r:embed="rId2"/>
          <a:stretch>
            <a:fillRect/>
          </a:stretch>
        </p:blipFill>
        <p:spPr>
          <a:xfrm>
            <a:off x="1162976" y="1438031"/>
            <a:ext cx="7393042" cy="5270500"/>
          </a:xfrm>
          <a:prstGeom prst="rect">
            <a:avLst/>
          </a:prstGeom>
        </p:spPr>
      </p:pic>
    </p:spTree>
    <p:extLst>
      <p:ext uri="{BB962C8B-B14F-4D97-AF65-F5344CB8AC3E}">
        <p14:creationId xmlns:p14="http://schemas.microsoft.com/office/powerpoint/2010/main" val="99828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2192"/>
          </a:xfrm>
        </p:spPr>
        <p:txBody>
          <a:bodyPr>
            <a:normAutofit fontScale="90000"/>
          </a:bodyPr>
          <a:lstStyle/>
          <a:p>
            <a:r>
              <a:rPr lang="en-US" dirty="0"/>
              <a:t>Overview</a:t>
            </a:r>
          </a:p>
        </p:txBody>
      </p:sp>
      <p:sp>
        <p:nvSpPr>
          <p:cNvPr id="3" name="Content Placeholder 2"/>
          <p:cNvSpPr>
            <a:spLocks noGrp="1"/>
          </p:cNvSpPr>
          <p:nvPr>
            <p:ph idx="1"/>
          </p:nvPr>
        </p:nvSpPr>
        <p:spPr>
          <a:xfrm>
            <a:off x="677334" y="1298943"/>
            <a:ext cx="8596668" cy="3880773"/>
          </a:xfrm>
        </p:spPr>
        <p:txBody>
          <a:bodyPr/>
          <a:lstStyle/>
          <a:p>
            <a:r>
              <a:rPr lang="en-US" dirty="0"/>
              <a:t>The project challenges students to develop an analytics model that will help buyers and sellers to predict the sales success of a set of eBay listings for Apple iPads from spring 2015.</a:t>
            </a:r>
          </a:p>
          <a:p>
            <a:r>
              <a:rPr lang="en-US" dirty="0"/>
              <a:t>The competition is hosted on the </a:t>
            </a:r>
            <a:r>
              <a:rPr lang="en-US" dirty="0" err="1">
                <a:hlinkClick r:id="rId2"/>
              </a:rPr>
              <a:t>Kaggle</a:t>
            </a:r>
            <a:r>
              <a:rPr lang="en-US" dirty="0"/>
              <a:t> platform.</a:t>
            </a:r>
          </a:p>
          <a:p>
            <a:r>
              <a:rPr lang="en-US" dirty="0"/>
              <a:t>The independent variables consist of 9 pieces of product data available at the time the iPad listing is posted, and a unique identifier.</a:t>
            </a:r>
          </a:p>
          <a:p>
            <a:r>
              <a:rPr lang="en-US" dirty="0"/>
              <a:t>The training set consists of 1,861 observations and the testing set consists of 798 observations.</a:t>
            </a:r>
          </a:p>
          <a:p>
            <a:r>
              <a:rPr lang="en-US" dirty="0"/>
              <a:t>The goal is to predict if a listing will be sold or not.  </a:t>
            </a:r>
          </a:p>
          <a:p>
            <a:r>
              <a:rPr lang="en-US" dirty="0"/>
              <a:t>The code is written in R and is available on my </a:t>
            </a:r>
            <a:r>
              <a:rPr lang="en-US" dirty="0">
                <a:hlinkClick r:id="rId3"/>
              </a:rPr>
              <a:t>GitHub</a:t>
            </a:r>
            <a:r>
              <a:rPr lang="en-US" dirty="0"/>
              <a:t>. </a:t>
            </a:r>
          </a:p>
        </p:txBody>
      </p:sp>
    </p:spTree>
    <p:extLst>
      <p:ext uri="{BB962C8B-B14F-4D97-AF65-F5344CB8AC3E}">
        <p14:creationId xmlns:p14="http://schemas.microsoft.com/office/powerpoint/2010/main" val="152261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0662"/>
            <a:ext cx="8596668" cy="568569"/>
          </a:xfrm>
        </p:spPr>
        <p:txBody>
          <a:bodyPr>
            <a:normAutofit fontScale="90000"/>
          </a:bodyPr>
          <a:lstStyle/>
          <a:p>
            <a:r>
              <a:rPr lang="en-US" dirty="0"/>
              <a:t>Data Fields</a:t>
            </a:r>
          </a:p>
        </p:txBody>
      </p:sp>
      <p:sp>
        <p:nvSpPr>
          <p:cNvPr id="3" name="Content Placeholder 2"/>
          <p:cNvSpPr>
            <a:spLocks noGrp="1"/>
          </p:cNvSpPr>
          <p:nvPr>
            <p:ph idx="1"/>
          </p:nvPr>
        </p:nvSpPr>
        <p:spPr>
          <a:xfrm>
            <a:off x="677334" y="958363"/>
            <a:ext cx="8596668" cy="5083000"/>
          </a:xfrm>
        </p:spPr>
        <p:txBody>
          <a:bodyPr/>
          <a:lstStyle/>
          <a:p>
            <a:r>
              <a:rPr lang="en-US" dirty="0"/>
              <a:t>The provided features includes the following:</a:t>
            </a:r>
          </a:p>
          <a:p>
            <a:pPr lvl="1"/>
            <a:r>
              <a:rPr lang="en-US" dirty="0"/>
              <a:t>Text description</a:t>
            </a:r>
          </a:p>
          <a:p>
            <a:pPr lvl="1"/>
            <a:r>
              <a:rPr lang="en-US" dirty="0"/>
              <a:t>Biddable (</a:t>
            </a:r>
            <a:r>
              <a:rPr lang="en-US" dirty="0" err="1"/>
              <a:t>boolean</a:t>
            </a:r>
            <a:r>
              <a:rPr lang="en-US" dirty="0"/>
              <a:t>)</a:t>
            </a:r>
          </a:p>
          <a:p>
            <a:pPr lvl="1"/>
            <a:r>
              <a:rPr lang="en-US" dirty="0"/>
              <a:t>Start price of auction if biddable, or the asking sales price if non-biddable </a:t>
            </a:r>
          </a:p>
          <a:p>
            <a:pPr lvl="1"/>
            <a:r>
              <a:rPr lang="en-US" dirty="0"/>
              <a:t>Condition of the product</a:t>
            </a:r>
          </a:p>
          <a:p>
            <a:pPr lvl="1"/>
            <a:r>
              <a:rPr lang="en-US" dirty="0"/>
              <a:t>Cellular (</a:t>
            </a:r>
            <a:r>
              <a:rPr lang="en-US" dirty="0" err="1"/>
              <a:t>boolean</a:t>
            </a:r>
            <a:r>
              <a:rPr lang="en-US" dirty="0"/>
              <a:t>).  If the product is available to be connect to a cellular network</a:t>
            </a:r>
          </a:p>
          <a:p>
            <a:pPr lvl="1"/>
            <a:r>
              <a:rPr lang="en-US" dirty="0"/>
              <a:t>Carrier</a:t>
            </a:r>
          </a:p>
          <a:p>
            <a:pPr lvl="1"/>
            <a:r>
              <a:rPr lang="en-US" dirty="0"/>
              <a:t>Color</a:t>
            </a:r>
          </a:p>
          <a:p>
            <a:pPr lvl="1"/>
            <a:r>
              <a:rPr lang="en-US" dirty="0"/>
              <a:t>Storage</a:t>
            </a:r>
          </a:p>
          <a:p>
            <a:pPr lvl="1"/>
            <a:r>
              <a:rPr lang="en-US" dirty="0"/>
              <a:t>Product line</a:t>
            </a:r>
          </a:p>
        </p:txBody>
      </p:sp>
    </p:spTree>
    <p:extLst>
      <p:ext uri="{BB962C8B-B14F-4D97-AF65-F5344CB8AC3E}">
        <p14:creationId xmlns:p14="http://schemas.microsoft.com/office/powerpoint/2010/main" val="9114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Approach</a:t>
            </a:r>
          </a:p>
        </p:txBody>
      </p:sp>
      <p:sp>
        <p:nvSpPr>
          <p:cNvPr id="3" name="Content Placeholder 2"/>
          <p:cNvSpPr>
            <a:spLocks noGrp="1"/>
          </p:cNvSpPr>
          <p:nvPr>
            <p:ph idx="1"/>
          </p:nvPr>
        </p:nvSpPr>
        <p:spPr>
          <a:xfrm>
            <a:off x="677334" y="1342905"/>
            <a:ext cx="8596668" cy="5101857"/>
          </a:xfrm>
        </p:spPr>
        <p:txBody>
          <a:bodyPr/>
          <a:lstStyle/>
          <a:p>
            <a:r>
              <a:rPr lang="en-US" dirty="0"/>
              <a:t>The number one determinant of whether a product will be sold or not is price.</a:t>
            </a:r>
          </a:p>
          <a:p>
            <a:r>
              <a:rPr lang="en-US" dirty="0"/>
              <a:t>The biddable items usually have start price that is far lower than the reasonable market price.  </a:t>
            </a:r>
          </a:p>
          <a:p>
            <a:r>
              <a:rPr lang="en-US" dirty="0"/>
              <a:t>One of the major features will be to compare the start price against a reasonable market price of the product.  The assumption is that start price lower than the reasonable market price will be sold, while start price higher than reasonable market price will not be sold.  </a:t>
            </a:r>
          </a:p>
          <a:p>
            <a:r>
              <a:rPr lang="en-US" dirty="0"/>
              <a:t>To determine the reasonable market price, a smaller set of training set is created by filtering out observations that are non-biddable and are sold.  </a:t>
            </a:r>
          </a:p>
          <a:p>
            <a:r>
              <a:rPr lang="en-US" dirty="0"/>
              <a:t>An ensemble of </a:t>
            </a:r>
            <a:r>
              <a:rPr lang="en-US" dirty="0" err="1"/>
              <a:t>glm</a:t>
            </a:r>
            <a:r>
              <a:rPr lang="en-US" dirty="0"/>
              <a:t> (generalized linear model), random forest, </a:t>
            </a:r>
            <a:r>
              <a:rPr lang="en-US" dirty="0" err="1"/>
              <a:t>gbm</a:t>
            </a:r>
            <a:r>
              <a:rPr lang="en-US" dirty="0"/>
              <a:t> (generalized boosted model), and deep learning models are used to predict the reasonable market price of all observations using the above filtered set as training set. The dependent variable is the start price.  </a:t>
            </a:r>
          </a:p>
          <a:p>
            <a:r>
              <a:rPr lang="en-US" dirty="0"/>
              <a:t>The predicted price is used to create three features</a:t>
            </a:r>
          </a:p>
        </p:txBody>
      </p:sp>
    </p:spTree>
    <p:extLst>
      <p:ext uri="{BB962C8B-B14F-4D97-AF65-F5344CB8AC3E}">
        <p14:creationId xmlns:p14="http://schemas.microsoft.com/office/powerpoint/2010/main" val="338614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9454"/>
            <a:ext cx="8596668" cy="594946"/>
          </a:xfrm>
        </p:spPr>
        <p:txBody>
          <a:bodyPr>
            <a:normAutofit fontScale="90000"/>
          </a:bodyPr>
          <a:lstStyle/>
          <a:p>
            <a:r>
              <a:rPr lang="en-US" dirty="0"/>
              <a:t>Feature Engineering based on predicted price</a:t>
            </a:r>
          </a:p>
        </p:txBody>
      </p:sp>
      <p:sp>
        <p:nvSpPr>
          <p:cNvPr id="3" name="Content Placeholder 2"/>
          <p:cNvSpPr>
            <a:spLocks noGrp="1"/>
          </p:cNvSpPr>
          <p:nvPr>
            <p:ph idx="1"/>
          </p:nvPr>
        </p:nvSpPr>
        <p:spPr>
          <a:xfrm>
            <a:off x="677334" y="1026381"/>
            <a:ext cx="8596668" cy="3880773"/>
          </a:xfrm>
        </p:spPr>
        <p:txBody>
          <a:bodyPr/>
          <a:lstStyle/>
          <a:p>
            <a:r>
              <a:rPr lang="en-US" dirty="0"/>
              <a:t>feature  1: </a:t>
            </a:r>
          </a:p>
          <a:p>
            <a:pPr lvl="1"/>
            <a:r>
              <a:rPr lang="en-US" dirty="0"/>
              <a:t>Take the difference between the predicted price and the start price</a:t>
            </a:r>
          </a:p>
          <a:p>
            <a:r>
              <a:rPr lang="en-US" dirty="0"/>
              <a:t>feature 2:</a:t>
            </a:r>
          </a:p>
          <a:p>
            <a:pPr lvl="1"/>
            <a:r>
              <a:rPr lang="en-US" dirty="0"/>
              <a:t>Compute average predicted price based on grouping of product line and product condition</a:t>
            </a:r>
          </a:p>
          <a:p>
            <a:pPr lvl="1"/>
            <a:r>
              <a:rPr lang="en-US" dirty="0"/>
              <a:t>Take the difference between the above average predicted price and the start price </a:t>
            </a:r>
          </a:p>
          <a:p>
            <a:r>
              <a:rPr lang="en-US" dirty="0"/>
              <a:t>feature 3:</a:t>
            </a:r>
          </a:p>
          <a:p>
            <a:pPr lvl="1"/>
            <a:r>
              <a:rPr lang="en-US" dirty="0"/>
              <a:t>Compute average predicted price based on grouping of product line, product condition, and storage.   </a:t>
            </a:r>
          </a:p>
          <a:p>
            <a:pPr lvl="1"/>
            <a:r>
              <a:rPr lang="en-US" dirty="0"/>
              <a:t>Take the difference between the above average predicted price and the start price </a:t>
            </a:r>
          </a:p>
        </p:txBody>
      </p:sp>
    </p:spTree>
    <p:extLst>
      <p:ext uri="{BB962C8B-B14F-4D97-AF65-F5344CB8AC3E}">
        <p14:creationId xmlns:p14="http://schemas.microsoft.com/office/powerpoint/2010/main" val="16220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9792"/>
            <a:ext cx="8596668" cy="665285"/>
          </a:xfrm>
        </p:spPr>
        <p:txBody>
          <a:bodyPr/>
          <a:lstStyle/>
          <a:p>
            <a:r>
              <a:rPr lang="en-US" dirty="0"/>
              <a:t>Text Analytics</a:t>
            </a:r>
          </a:p>
        </p:txBody>
      </p:sp>
      <p:sp>
        <p:nvSpPr>
          <p:cNvPr id="3" name="Content Placeholder 2"/>
          <p:cNvSpPr>
            <a:spLocks noGrp="1"/>
          </p:cNvSpPr>
          <p:nvPr>
            <p:ph idx="1"/>
          </p:nvPr>
        </p:nvSpPr>
        <p:spPr>
          <a:xfrm>
            <a:off x="677334" y="1055077"/>
            <a:ext cx="4263943" cy="5213837"/>
          </a:xfrm>
        </p:spPr>
        <p:txBody>
          <a:bodyPr>
            <a:normAutofit/>
          </a:bodyPr>
          <a:lstStyle/>
          <a:p>
            <a:r>
              <a:rPr lang="en-US" dirty="0"/>
              <a:t>The description field is converted to word vectors</a:t>
            </a:r>
          </a:p>
          <a:p>
            <a:r>
              <a:rPr lang="en-US" dirty="0"/>
              <a:t>The data is preprocessed – stemming, remove numbers, remove punctuation, remove stop words, convert to lower case, etc.  </a:t>
            </a:r>
          </a:p>
          <a:p>
            <a:r>
              <a:rPr lang="en-US" dirty="0"/>
              <a:t>Sparse terms are removed with 0.999 threshold</a:t>
            </a:r>
          </a:p>
          <a:p>
            <a:r>
              <a:rPr lang="en-US" dirty="0"/>
              <a:t>The resulting term-matrix has about 350 words</a:t>
            </a:r>
          </a:p>
          <a:p>
            <a:r>
              <a:rPr lang="en-US" dirty="0"/>
              <a:t>A new feature that counts the number of terms for each observation is added</a:t>
            </a:r>
          </a:p>
          <a:p>
            <a:endParaRPr lang="en-US" dirty="0"/>
          </a:p>
          <a:p>
            <a:endParaRPr lang="en-US" dirty="0"/>
          </a:p>
        </p:txBody>
      </p:sp>
      <p:pic>
        <p:nvPicPr>
          <p:cNvPr id="5" name="Picture 4"/>
          <p:cNvPicPr>
            <a:picLocks noChangeAspect="1"/>
          </p:cNvPicPr>
          <p:nvPr/>
        </p:nvPicPr>
        <p:blipFill>
          <a:blip r:embed="rId2"/>
          <a:stretch>
            <a:fillRect/>
          </a:stretch>
        </p:blipFill>
        <p:spPr>
          <a:xfrm>
            <a:off x="5300982" y="764929"/>
            <a:ext cx="5513555" cy="5875100"/>
          </a:xfrm>
          <a:prstGeom prst="rect">
            <a:avLst/>
          </a:prstGeom>
        </p:spPr>
      </p:pic>
    </p:spTree>
    <p:extLst>
      <p:ext uri="{BB962C8B-B14F-4D97-AF65-F5344CB8AC3E}">
        <p14:creationId xmlns:p14="http://schemas.microsoft.com/office/powerpoint/2010/main" val="347419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1554" y="3356106"/>
            <a:ext cx="3680088" cy="3501894"/>
          </a:xfrm>
          <a:prstGeom prst="rect">
            <a:avLst/>
          </a:prstGeom>
        </p:spPr>
      </p:pic>
      <p:pic>
        <p:nvPicPr>
          <p:cNvPr id="5" name="Content Placeholder 3"/>
          <p:cNvPicPr>
            <a:picLocks noChangeAspect="1"/>
          </p:cNvPicPr>
          <p:nvPr/>
        </p:nvPicPr>
        <p:blipFill>
          <a:blip r:embed="rId3"/>
          <a:stretch>
            <a:fillRect/>
          </a:stretch>
        </p:blipFill>
        <p:spPr>
          <a:xfrm>
            <a:off x="791635" y="935500"/>
            <a:ext cx="4143375" cy="1745742"/>
          </a:xfrm>
          <a:prstGeom prst="rect">
            <a:avLst/>
          </a:prstGeom>
        </p:spPr>
      </p:pic>
      <p:sp>
        <p:nvSpPr>
          <p:cNvPr id="2" name="Title 1"/>
          <p:cNvSpPr>
            <a:spLocks noGrp="1"/>
          </p:cNvSpPr>
          <p:nvPr>
            <p:ph type="title"/>
          </p:nvPr>
        </p:nvSpPr>
        <p:spPr>
          <a:xfrm>
            <a:off x="141554" y="62843"/>
            <a:ext cx="8596668" cy="449611"/>
          </a:xfrm>
        </p:spPr>
        <p:txBody>
          <a:bodyPr>
            <a:normAutofit fontScale="90000"/>
          </a:bodyPr>
          <a:lstStyle/>
          <a:p>
            <a:r>
              <a:rPr lang="en-US" dirty="0"/>
              <a:t>Model Performance</a:t>
            </a:r>
          </a:p>
        </p:txBody>
      </p:sp>
      <p:sp>
        <p:nvSpPr>
          <p:cNvPr id="3" name="Content Placeholder 2"/>
          <p:cNvSpPr>
            <a:spLocks noGrp="1"/>
          </p:cNvSpPr>
          <p:nvPr>
            <p:ph sz="half" idx="1"/>
          </p:nvPr>
        </p:nvSpPr>
        <p:spPr>
          <a:xfrm>
            <a:off x="0" y="580821"/>
            <a:ext cx="7809543" cy="321713"/>
          </a:xfrm>
        </p:spPr>
        <p:txBody>
          <a:bodyPr>
            <a:normAutofit/>
          </a:bodyPr>
          <a:lstStyle/>
          <a:p>
            <a:r>
              <a:rPr lang="en-US" sz="1400" dirty="0"/>
              <a:t>An ensemble of models is used to predict if a product will be sold or not</a:t>
            </a:r>
          </a:p>
        </p:txBody>
      </p:sp>
      <p:sp>
        <p:nvSpPr>
          <p:cNvPr id="4" name="Content Placeholder 3"/>
          <p:cNvSpPr>
            <a:spLocks noGrp="1"/>
          </p:cNvSpPr>
          <p:nvPr>
            <p:ph sz="half" idx="2"/>
          </p:nvPr>
        </p:nvSpPr>
        <p:spPr>
          <a:xfrm>
            <a:off x="4055411" y="3090784"/>
            <a:ext cx="2571464" cy="396854"/>
          </a:xfrm>
        </p:spPr>
        <p:txBody>
          <a:bodyPr>
            <a:normAutofit/>
          </a:bodyPr>
          <a:lstStyle/>
          <a:p>
            <a:r>
              <a:rPr lang="en-US" sz="1400" dirty="0"/>
              <a:t>Random Forest </a:t>
            </a:r>
          </a:p>
        </p:txBody>
      </p:sp>
      <p:pic>
        <p:nvPicPr>
          <p:cNvPr id="6" name="Picture 5"/>
          <p:cNvPicPr>
            <a:picLocks noChangeAspect="1"/>
          </p:cNvPicPr>
          <p:nvPr/>
        </p:nvPicPr>
        <p:blipFill>
          <a:blip r:embed="rId4"/>
          <a:stretch>
            <a:fillRect/>
          </a:stretch>
        </p:blipFill>
        <p:spPr>
          <a:xfrm>
            <a:off x="4055411" y="3356106"/>
            <a:ext cx="4395190" cy="3526725"/>
          </a:xfrm>
          <a:prstGeom prst="rect">
            <a:avLst/>
          </a:prstGeom>
        </p:spPr>
      </p:pic>
      <p:sp>
        <p:nvSpPr>
          <p:cNvPr id="7" name="Content Placeholder 3"/>
          <p:cNvSpPr txBox="1">
            <a:spLocks/>
          </p:cNvSpPr>
          <p:nvPr/>
        </p:nvSpPr>
        <p:spPr>
          <a:xfrm>
            <a:off x="0" y="3084613"/>
            <a:ext cx="4184034" cy="3558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400" dirty="0"/>
              <a:t>GBM </a:t>
            </a:r>
          </a:p>
        </p:txBody>
      </p:sp>
      <p:sp>
        <p:nvSpPr>
          <p:cNvPr id="10" name="Content Placeholder 3"/>
          <p:cNvSpPr txBox="1">
            <a:spLocks/>
          </p:cNvSpPr>
          <p:nvPr/>
        </p:nvSpPr>
        <p:spPr>
          <a:xfrm>
            <a:off x="8486877" y="3090784"/>
            <a:ext cx="2571464" cy="3968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400" dirty="0"/>
              <a:t>GLM</a:t>
            </a:r>
          </a:p>
        </p:txBody>
      </p:sp>
      <p:pic>
        <p:nvPicPr>
          <p:cNvPr id="11" name="Picture 10"/>
          <p:cNvPicPr>
            <a:picLocks noChangeAspect="1"/>
          </p:cNvPicPr>
          <p:nvPr/>
        </p:nvPicPr>
        <p:blipFill>
          <a:blip r:embed="rId5"/>
          <a:stretch>
            <a:fillRect/>
          </a:stretch>
        </p:blipFill>
        <p:spPr>
          <a:xfrm>
            <a:off x="8486877" y="3440464"/>
            <a:ext cx="3614728" cy="3253255"/>
          </a:xfrm>
          <a:prstGeom prst="rect">
            <a:avLst/>
          </a:prstGeom>
        </p:spPr>
      </p:pic>
      <p:sp>
        <p:nvSpPr>
          <p:cNvPr id="13" name="Content Placeholder 2"/>
          <p:cNvSpPr txBox="1">
            <a:spLocks/>
          </p:cNvSpPr>
          <p:nvPr/>
        </p:nvSpPr>
        <p:spPr>
          <a:xfrm>
            <a:off x="-1" y="2681242"/>
            <a:ext cx="10946424" cy="3217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400" dirty="0"/>
              <a:t>The most important features are whether a product is biddable or not, and the price related features</a:t>
            </a:r>
          </a:p>
        </p:txBody>
      </p:sp>
    </p:spTree>
    <p:extLst>
      <p:ext uri="{BB962C8B-B14F-4D97-AF65-F5344CB8AC3E}">
        <p14:creationId xmlns:p14="http://schemas.microsoft.com/office/powerpoint/2010/main" val="289556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10" y="284285"/>
            <a:ext cx="5002497" cy="1263161"/>
          </a:xfrm>
        </p:spPr>
        <p:txBody>
          <a:bodyPr>
            <a:normAutofit fontScale="90000"/>
          </a:bodyPr>
          <a:lstStyle/>
          <a:p>
            <a:r>
              <a:rPr lang="en-US" dirty="0"/>
              <a:t>Biddable products are more sellable</a:t>
            </a:r>
            <a:br>
              <a:rPr lang="en-US" dirty="0"/>
            </a:br>
            <a:r>
              <a:rPr lang="en-US" dirty="0"/>
              <a:t> </a:t>
            </a:r>
          </a:p>
        </p:txBody>
      </p:sp>
      <p:sp>
        <p:nvSpPr>
          <p:cNvPr id="6" name="Content Placeholder 3"/>
          <p:cNvSpPr txBox="1">
            <a:spLocks/>
          </p:cNvSpPr>
          <p:nvPr/>
        </p:nvSpPr>
        <p:spPr>
          <a:xfrm>
            <a:off x="545122" y="1779686"/>
            <a:ext cx="5108331" cy="40935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Biddable products accounts for 74% of all sold products</a:t>
            </a:r>
          </a:p>
          <a:p>
            <a:r>
              <a:rPr lang="en-US" sz="2000" dirty="0"/>
              <a:t>80% of unsold products are non-biddable</a:t>
            </a:r>
          </a:p>
          <a:p>
            <a:endParaRPr lang="en-US" sz="1400" dirty="0"/>
          </a:p>
        </p:txBody>
      </p:sp>
      <p:pic>
        <p:nvPicPr>
          <p:cNvPr id="7" name="Picture 6"/>
          <p:cNvPicPr>
            <a:picLocks noChangeAspect="1"/>
          </p:cNvPicPr>
          <p:nvPr/>
        </p:nvPicPr>
        <p:blipFill>
          <a:blip r:embed="rId2"/>
          <a:stretch>
            <a:fillRect/>
          </a:stretch>
        </p:blipFill>
        <p:spPr>
          <a:xfrm>
            <a:off x="6218836" y="457199"/>
            <a:ext cx="2503133" cy="6138635"/>
          </a:xfrm>
          <a:prstGeom prst="rect">
            <a:avLst/>
          </a:prstGeom>
        </p:spPr>
      </p:pic>
    </p:spTree>
    <p:extLst>
      <p:ext uri="{BB962C8B-B14F-4D97-AF65-F5344CB8AC3E}">
        <p14:creationId xmlns:p14="http://schemas.microsoft.com/office/powerpoint/2010/main" val="393314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108" y="257908"/>
            <a:ext cx="8596668" cy="638908"/>
          </a:xfrm>
        </p:spPr>
        <p:txBody>
          <a:bodyPr>
            <a:normAutofit fontScale="90000"/>
          </a:bodyPr>
          <a:lstStyle/>
          <a:p>
            <a:r>
              <a:rPr lang="en-US" sz="2400" dirty="0"/>
              <a:t>Biddable start prices are in general lower than non-biddable prices</a:t>
            </a:r>
          </a:p>
        </p:txBody>
      </p:sp>
      <p:pic>
        <p:nvPicPr>
          <p:cNvPr id="7" name="Picture 6"/>
          <p:cNvPicPr>
            <a:picLocks noChangeAspect="1"/>
          </p:cNvPicPr>
          <p:nvPr/>
        </p:nvPicPr>
        <p:blipFill>
          <a:blip r:embed="rId2"/>
          <a:stretch>
            <a:fillRect/>
          </a:stretch>
        </p:blipFill>
        <p:spPr>
          <a:xfrm>
            <a:off x="819638" y="896815"/>
            <a:ext cx="7577016" cy="6031005"/>
          </a:xfrm>
          <a:prstGeom prst="rect">
            <a:avLst/>
          </a:prstGeom>
        </p:spPr>
      </p:pic>
    </p:spTree>
    <p:extLst>
      <p:ext uri="{BB962C8B-B14F-4D97-AF65-F5344CB8AC3E}">
        <p14:creationId xmlns:p14="http://schemas.microsoft.com/office/powerpoint/2010/main" val="30864581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283</TotalTime>
  <Words>555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Predictive Analytics</vt:lpstr>
      <vt:lpstr>Overview</vt:lpstr>
      <vt:lpstr>Data Fields</vt:lpstr>
      <vt:lpstr>Modeling Approach</vt:lpstr>
      <vt:lpstr>Feature Engineering based on predicted price</vt:lpstr>
      <vt:lpstr>Text Analytics</vt:lpstr>
      <vt:lpstr>Model Performance</vt:lpstr>
      <vt:lpstr>Biddable products are more sellable  </vt:lpstr>
      <vt:lpstr>Biddable start prices are in general lower than non-biddable prices</vt:lpstr>
      <vt:lpstr>Price is the primary determinant of whether a listing will be sold or not.  The average start price of sold items are lower than unsold items.  </vt:lpstr>
      <vt:lpstr>Average price varies depending on product line and condition of products</vt:lpstr>
      <vt:lpstr>However, product condition itself does not determine if a product will be sold or not.  </vt:lpstr>
      <vt:lpstr>Price is the key Products that are deemed expensive based on predicted value are mostly not sold (in blue), and products deemed cheap by prediction are mostly sold (in orange).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dc:title>
  <dc:creator>Sarah Huang</dc:creator>
  <cp:lastModifiedBy>Sarah Huang</cp:lastModifiedBy>
  <cp:revision>57</cp:revision>
  <dcterms:created xsi:type="dcterms:W3CDTF">2017-02-14T19:50:45Z</dcterms:created>
  <dcterms:modified xsi:type="dcterms:W3CDTF">2017-02-15T00:43:21Z</dcterms:modified>
</cp:coreProperties>
</file>