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7" y="58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D25B-2E63-4C22-8658-E02F749FD7F3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F98CF-05F2-4EA8-BF63-C428B0961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428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D25B-2E63-4C22-8658-E02F749FD7F3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F98CF-05F2-4EA8-BF63-C428B0961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364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D25B-2E63-4C22-8658-E02F749FD7F3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F98CF-05F2-4EA8-BF63-C428B0961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941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D25B-2E63-4C22-8658-E02F749FD7F3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F98CF-05F2-4EA8-BF63-C428B0961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399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D25B-2E63-4C22-8658-E02F749FD7F3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F98CF-05F2-4EA8-BF63-C428B0961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914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D25B-2E63-4C22-8658-E02F749FD7F3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F98CF-05F2-4EA8-BF63-C428B0961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4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D25B-2E63-4C22-8658-E02F749FD7F3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F98CF-05F2-4EA8-BF63-C428B0961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60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D25B-2E63-4C22-8658-E02F749FD7F3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F98CF-05F2-4EA8-BF63-C428B0961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1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D25B-2E63-4C22-8658-E02F749FD7F3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F98CF-05F2-4EA8-BF63-C428B0961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747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D25B-2E63-4C22-8658-E02F749FD7F3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F98CF-05F2-4EA8-BF63-C428B0961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411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D25B-2E63-4C22-8658-E02F749FD7F3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F98CF-05F2-4EA8-BF63-C428B0961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004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AD25B-2E63-4C22-8658-E02F749FD7F3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F98CF-05F2-4EA8-BF63-C428B0961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524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0"/>
            <a:ext cx="8461375" cy="1143000"/>
          </a:xfrm>
        </p:spPr>
        <p:txBody>
          <a:bodyPr/>
          <a:lstStyle/>
          <a:p>
            <a:pPr marL="838200" indent="-838200"/>
            <a:r>
              <a:rPr lang="ko-KR" altLang="en-US" b="0" dirty="0" smtClean="0"/>
              <a:t>사용자 </a:t>
            </a:r>
            <a:r>
              <a:rPr lang="ko-KR" altLang="en-US" b="0" dirty="0"/>
              <a:t>정의 </a:t>
            </a:r>
            <a:r>
              <a:rPr lang="ko-KR" altLang="en-US" b="0" dirty="0" err="1"/>
              <a:t>메소드</a:t>
            </a:r>
            <a:r>
              <a:rPr lang="ko-KR" altLang="en-US" b="0" dirty="0"/>
              <a:t> 만들기</a:t>
            </a:r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0" y="3976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64229" name="Rectangle 5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64230" name="Rectangle 6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64231" name="Rectangle 7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64232" name="Rectangle 8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64233" name="Rectangle 9"/>
          <p:cNvSpPr>
            <a:spLocks noChangeArrowheads="1"/>
          </p:cNvSpPr>
          <p:nvPr/>
        </p:nvSpPr>
        <p:spPr bwMode="auto">
          <a:xfrm>
            <a:off x="431800" y="1328738"/>
            <a:ext cx="8532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buFont typeface="Wingdings" pitchFamily="2" charset="2"/>
              <a:buChar char="u"/>
            </a:pPr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  <a:latin typeface="Arial"/>
              </a:rPr>
              <a:t> </a:t>
            </a:r>
            <a:r>
              <a:rPr lang="ko-KR" altLang="en-US">
                <a:solidFill>
                  <a:schemeClr val="bg1"/>
                </a:solidFill>
              </a:rPr>
              <a:t>사용자 정의 메소드를 만드는 형식</a:t>
            </a:r>
            <a:r>
              <a:rPr lang="ko-KR" altLang="en-US"/>
              <a:t> </a:t>
            </a:r>
          </a:p>
        </p:txBody>
      </p:sp>
      <p:sp>
        <p:nvSpPr>
          <p:cNvPr id="564234" name="Rectangle 10"/>
          <p:cNvSpPr>
            <a:spLocks noChangeArrowheads="1"/>
          </p:cNvSpPr>
          <p:nvPr/>
        </p:nvSpPr>
        <p:spPr bwMode="auto">
          <a:xfrm>
            <a:off x="0" y="2925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64235" name="Group 11"/>
          <p:cNvGraphicFramePr>
            <a:graphicFrameLocks noGrp="1"/>
          </p:cNvGraphicFramePr>
          <p:nvPr/>
        </p:nvGraphicFramePr>
        <p:xfrm>
          <a:off x="431800" y="1989138"/>
          <a:ext cx="8101013" cy="1979613"/>
        </p:xfrm>
        <a:graphic>
          <a:graphicData uri="http://schemas.openxmlformats.org/drawingml/2006/table">
            <a:tbl>
              <a:tblPr/>
              <a:tblGrid>
                <a:gridCol w="8101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796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/>
                          <a:ea typeface="바탕" pitchFamily="18" charset="-127"/>
                          <a:cs typeface="한컴바탕" pitchFamily="18" charset="2"/>
                        </a:rPr>
                        <a:t> </a:t>
                      </a:r>
                      <a:r>
                        <a:rPr kumimoji="1" lang="ko-KR" alt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자료형</a:t>
                      </a:r>
                      <a:r>
                        <a:rPr kumimoji="1" lang="ko-KR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 </a:t>
                      </a:r>
                      <a:r>
                        <a:rPr kumimoji="1" lang="ko-KR" alt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메소드이름</a:t>
                      </a:r>
                      <a:r>
                        <a:rPr kumimoji="1" lang="ko-KR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 </a:t>
                      </a: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(</a:t>
                      </a:r>
                      <a:r>
                        <a:rPr kumimoji="1" lang="ko-KR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전달인자리스트</a:t>
                      </a: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) //</a:t>
                      </a:r>
                      <a:r>
                        <a:rPr kumimoji="1" lang="ko-KR" alt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메소드의</a:t>
                      </a:r>
                      <a:r>
                        <a:rPr kumimoji="1" lang="ko-KR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 </a:t>
                      </a:r>
                      <a:r>
                        <a:rPr kumimoji="1" lang="ko-KR" alt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머릿부</a:t>
                      </a:r>
                      <a:endParaRPr kumimoji="1" lang="ko-KR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한컴바탕" pitchFamily="18" charset="2"/>
                        <a:ea typeface="바탕" pitchFamily="18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/>
                          <a:ea typeface="바탕" pitchFamily="18" charset="-127"/>
                          <a:cs typeface="한컴바탕" pitchFamily="18" charset="2"/>
                        </a:rPr>
                        <a:t> </a:t>
                      </a: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{</a:t>
                      </a: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/>
                          <a:ea typeface="바탕" pitchFamily="18" charset="-127"/>
                          <a:cs typeface="한컴바탕" pitchFamily="18" charset="2"/>
                        </a:rPr>
                        <a:t>                       </a:t>
                      </a: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 //</a:t>
                      </a:r>
                      <a:r>
                        <a:rPr kumimoji="1" lang="ko-KR" alt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메소드의</a:t>
                      </a:r>
                      <a:r>
                        <a:rPr kumimoji="1" lang="ko-KR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 몸체 시작을 알리는 중괄호</a:t>
                      </a:r>
                      <a:r>
                        <a:rPr kumimoji="1" lang="ko-KR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/>
                          <a:ea typeface="바탕" pitchFamily="18" charset="-127"/>
                          <a:cs typeface="한컴바탕" pitchFamily="18" charset="2"/>
                        </a:rPr>
                        <a:t> </a:t>
                      </a:r>
                      <a:r>
                        <a:rPr kumimoji="1" lang="ko-KR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 </a:t>
                      </a:r>
                      <a:endParaRPr kumimoji="1" lang="ko-KR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한컴바탕" pitchFamily="18" charset="2"/>
                        <a:ea typeface="바탕" pitchFamily="18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/>
                          <a:ea typeface="바탕" pitchFamily="18" charset="-127"/>
                          <a:cs typeface="한컴바탕" pitchFamily="18" charset="2"/>
                        </a:rPr>
                        <a:t>        </a:t>
                      </a:r>
                      <a:r>
                        <a:rPr kumimoji="1" lang="ko-KR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변수 선언</a:t>
                      </a: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;</a:t>
                      </a:r>
                      <a:endParaRPr kumimoji="1" lang="en-US" altLang="ko-K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한컴바탕" pitchFamily="18" charset="2"/>
                        <a:ea typeface="바탕" pitchFamily="18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/>
                          <a:ea typeface="바탕" pitchFamily="18" charset="-127"/>
                          <a:cs typeface="한컴바탕" pitchFamily="18" charset="2"/>
                        </a:rPr>
                        <a:t>        </a:t>
                      </a:r>
                      <a:r>
                        <a:rPr kumimoji="1" lang="ko-KR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문장</a:t>
                      </a: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;</a:t>
                      </a: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/>
                          <a:ea typeface="바탕" pitchFamily="18" charset="-127"/>
                          <a:cs typeface="한컴바탕" pitchFamily="18" charset="2"/>
                        </a:rPr>
                        <a:t>                                    </a:t>
                      </a: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//</a:t>
                      </a:r>
                      <a:r>
                        <a:rPr kumimoji="1" lang="ko-KR" alt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메소드의</a:t>
                      </a:r>
                      <a:r>
                        <a:rPr kumimoji="1" lang="ko-KR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 몸체</a:t>
                      </a:r>
                      <a:endParaRPr kumimoji="1" lang="ko-KR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한컴바탕" pitchFamily="18" charset="2"/>
                        <a:ea typeface="돋움체" pitchFamily="49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/>
                          <a:ea typeface="바탕" pitchFamily="18" charset="-127"/>
                          <a:cs typeface="한컴바탕" pitchFamily="18" charset="2"/>
                        </a:rPr>
                        <a:t>        </a:t>
                      </a: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return (</a:t>
                      </a:r>
                      <a:r>
                        <a:rPr kumimoji="1" lang="ko-KR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결과 값</a:t>
                      </a: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);</a:t>
                      </a: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/>
                          <a:ea typeface="바탕" pitchFamily="18" charset="-127"/>
                          <a:cs typeface="한컴바탕" pitchFamily="18" charset="2"/>
                        </a:rPr>
                        <a:t>               </a:t>
                      </a: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 </a:t>
                      </a:r>
                      <a:endParaRPr kumimoji="1" lang="en-US" altLang="ko-K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한컴바탕" pitchFamily="18" charset="2"/>
                        <a:ea typeface="돋움체" pitchFamily="49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/>
                          <a:ea typeface="바탕" pitchFamily="18" charset="-127"/>
                          <a:cs typeface="한컴바탕" pitchFamily="18" charset="2"/>
                        </a:rPr>
                        <a:t> </a:t>
                      </a: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}</a:t>
                      </a: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/>
                          <a:ea typeface="바탕" pitchFamily="18" charset="-127"/>
                          <a:cs typeface="한컴바탕" pitchFamily="18" charset="2"/>
                        </a:rPr>
                        <a:t>                          </a:t>
                      </a: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//</a:t>
                      </a:r>
                      <a:r>
                        <a:rPr kumimoji="1" lang="ko-KR" alt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메소드의</a:t>
                      </a:r>
                      <a:r>
                        <a:rPr kumimoji="1" lang="ko-KR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 몸체 끝을 알리는 중괄호</a:t>
                      </a:r>
                      <a:r>
                        <a:rPr kumimoji="1" lang="ko-KR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/>
                          <a:ea typeface="바탕" pitchFamily="18" charset="-127"/>
                          <a:cs typeface="한컴바탕" pitchFamily="18" charset="2"/>
                        </a:rPr>
                        <a:t> </a:t>
                      </a:r>
                      <a:r>
                        <a:rPr kumimoji="1" lang="ko-KR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 </a:t>
                      </a:r>
                      <a:endParaRPr kumimoji="1" lang="ko-KR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itchFamily="49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37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0"/>
            <a:ext cx="8461375" cy="1143000"/>
          </a:xfrm>
        </p:spPr>
        <p:txBody>
          <a:bodyPr/>
          <a:lstStyle/>
          <a:p>
            <a:pPr marL="838200" indent="-838200"/>
            <a:r>
              <a:rPr lang="ko-KR" altLang="en-US" dirty="0" smtClean="0"/>
              <a:t>자바 </a:t>
            </a:r>
            <a:r>
              <a:rPr lang="ko-KR" altLang="en-US" dirty="0"/>
              <a:t>클래스 선언하기 </a:t>
            </a:r>
          </a:p>
        </p:txBody>
      </p:sp>
      <p:sp>
        <p:nvSpPr>
          <p:cNvPr id="580611" name="Rectangle 3"/>
          <p:cNvSpPr>
            <a:spLocks noChangeArrowheads="1"/>
          </p:cNvSpPr>
          <p:nvPr/>
        </p:nvSpPr>
        <p:spPr bwMode="auto">
          <a:xfrm>
            <a:off x="0" y="3976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80612" name="Rectangle 4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80613" name="Rectangle 5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80614" name="Rectangle 6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80615" name="Rectangle 7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80616" name="Rectangle 8"/>
          <p:cNvSpPr>
            <a:spLocks noChangeArrowheads="1"/>
          </p:cNvSpPr>
          <p:nvPr/>
        </p:nvSpPr>
        <p:spPr bwMode="auto">
          <a:xfrm>
            <a:off x="431800" y="1328738"/>
            <a:ext cx="8532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buFont typeface="Wingdings" pitchFamily="2" charset="2"/>
              <a:buChar char="u"/>
            </a:pPr>
            <a:r>
              <a:rPr lang="en-US" altLang="ko-KR"/>
              <a:t> </a:t>
            </a:r>
            <a:r>
              <a:rPr lang="en-US" altLang="ko-KR">
                <a:latin typeface="Arial"/>
              </a:rPr>
              <a:t> </a:t>
            </a:r>
            <a:r>
              <a:rPr lang="ko-KR" altLang="en-US"/>
              <a:t>클래스 선언 형식 </a:t>
            </a:r>
          </a:p>
        </p:txBody>
      </p:sp>
      <p:sp>
        <p:nvSpPr>
          <p:cNvPr id="580617" name="Rectangle 9"/>
          <p:cNvSpPr>
            <a:spLocks noChangeArrowheads="1"/>
          </p:cNvSpPr>
          <p:nvPr/>
        </p:nvSpPr>
        <p:spPr bwMode="auto">
          <a:xfrm>
            <a:off x="0" y="2925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80618" name="Group 10"/>
          <p:cNvGraphicFramePr>
            <a:graphicFrameLocks noGrp="1"/>
          </p:cNvGraphicFramePr>
          <p:nvPr/>
        </p:nvGraphicFramePr>
        <p:xfrm>
          <a:off x="431800" y="1989138"/>
          <a:ext cx="8101013" cy="3322320"/>
        </p:xfrm>
        <a:graphic>
          <a:graphicData uri="http://schemas.openxmlformats.org/drawingml/2006/table">
            <a:tbl>
              <a:tblPr/>
              <a:tblGrid>
                <a:gridCol w="8101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/>
                          <a:ea typeface="바탕" pitchFamily="18" charset="-127"/>
                          <a:cs typeface="한컴바탕" pitchFamily="18" charset="2"/>
                        </a:rPr>
                        <a:t> 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 </a:t>
                      </a: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class </a:t>
                      </a:r>
                      <a:r>
                        <a:rPr kumimoji="1" lang="ko-KR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클래스이름</a:t>
                      </a: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{                     // </a:t>
                      </a:r>
                      <a:r>
                        <a:rPr kumimoji="1" lang="ko-KR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클래스 헤드</a:t>
                      </a: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(</a:t>
                      </a:r>
                      <a:r>
                        <a:rPr kumimoji="1" lang="ko-KR" alt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선언부</a:t>
                      </a: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   </a:t>
                      </a:r>
                      <a:r>
                        <a:rPr kumimoji="1" lang="ko-KR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접근</a:t>
                      </a: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_</a:t>
                      </a:r>
                      <a:r>
                        <a:rPr kumimoji="1" lang="ko-KR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지정자  </a:t>
                      </a:r>
                      <a:r>
                        <a:rPr kumimoji="1" lang="ko-KR" alt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자료형</a:t>
                      </a:r>
                      <a:r>
                        <a:rPr kumimoji="1" lang="ko-KR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  변수</a:t>
                      </a: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_</a:t>
                      </a:r>
                      <a:r>
                        <a:rPr kumimoji="1" lang="ko-KR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이름</a:t>
                      </a: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;     // </a:t>
                      </a:r>
                      <a:r>
                        <a:rPr kumimoji="1" lang="ko-KR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속성 선언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   접근</a:t>
                      </a: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_</a:t>
                      </a:r>
                      <a:r>
                        <a:rPr kumimoji="1" lang="ko-KR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지정자  </a:t>
                      </a:r>
                      <a:r>
                        <a:rPr kumimoji="1" lang="ko-KR" alt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생성자</a:t>
                      </a: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( ){             // </a:t>
                      </a:r>
                      <a:r>
                        <a:rPr kumimoji="1" lang="ko-KR" alt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생성자</a:t>
                      </a:r>
                      <a:r>
                        <a:rPr kumimoji="1" lang="ko-KR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 정의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          </a:t>
                      </a: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.....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   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   </a:t>
                      </a:r>
                      <a:r>
                        <a:rPr kumimoji="1" lang="ko-KR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접근</a:t>
                      </a: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_</a:t>
                      </a:r>
                      <a:r>
                        <a:rPr kumimoji="1" lang="ko-KR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지정자  </a:t>
                      </a:r>
                      <a:r>
                        <a:rPr kumimoji="1" lang="ko-KR" alt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자료형</a:t>
                      </a:r>
                      <a:r>
                        <a:rPr kumimoji="1" lang="ko-KR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  </a:t>
                      </a:r>
                      <a:r>
                        <a:rPr kumimoji="1" lang="ko-KR" alt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메소드</a:t>
                      </a: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_</a:t>
                      </a:r>
                      <a:r>
                        <a:rPr kumimoji="1" lang="ko-KR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이름</a:t>
                      </a: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( ){ //</a:t>
                      </a:r>
                      <a:r>
                        <a:rPr kumimoji="1" lang="ko-KR" alt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메소드</a:t>
                      </a:r>
                      <a:r>
                        <a:rPr kumimoji="1" lang="ko-KR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 정의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          </a:t>
                      </a: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.....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   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} 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40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0"/>
            <a:ext cx="8461375" cy="1143000"/>
          </a:xfrm>
        </p:spPr>
        <p:txBody>
          <a:bodyPr/>
          <a:lstStyle/>
          <a:p>
            <a:pPr marL="838200" indent="-838200"/>
            <a:r>
              <a:rPr lang="ko-KR" altLang="en-US" dirty="0" smtClean="0"/>
              <a:t>클래스 </a:t>
            </a:r>
            <a:r>
              <a:rPr lang="ko-KR" altLang="en-US" dirty="0"/>
              <a:t>선언과 속성 선언 </a:t>
            </a:r>
          </a:p>
        </p:txBody>
      </p:sp>
      <p:sp>
        <p:nvSpPr>
          <p:cNvPr id="573443" name="Rectangle 3"/>
          <p:cNvSpPr>
            <a:spLocks noChangeArrowheads="1"/>
          </p:cNvSpPr>
          <p:nvPr/>
        </p:nvSpPr>
        <p:spPr bwMode="auto">
          <a:xfrm>
            <a:off x="0" y="3976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73446" name="Rectangle 6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73447" name="Rectangle 7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73448" name="Rectangle 8"/>
          <p:cNvSpPr>
            <a:spLocks noChangeArrowheads="1"/>
          </p:cNvSpPr>
          <p:nvPr/>
        </p:nvSpPr>
        <p:spPr bwMode="auto">
          <a:xfrm>
            <a:off x="431800" y="1328738"/>
            <a:ext cx="8532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buFont typeface="Wingdings" pitchFamily="2" charset="2"/>
              <a:buChar char="u"/>
            </a:pPr>
            <a:r>
              <a:rPr lang="en-US" altLang="ko-KR"/>
              <a:t> </a:t>
            </a:r>
            <a:r>
              <a:rPr lang="en-US" altLang="ko-KR">
                <a:latin typeface="Arial"/>
              </a:rPr>
              <a:t> </a:t>
            </a:r>
            <a:r>
              <a:rPr lang="en-US" altLang="ko-KR"/>
              <a:t>Animal </a:t>
            </a:r>
            <a:r>
              <a:rPr lang="ko-KR" altLang="en-US"/>
              <a:t>클래스 선언 </a:t>
            </a:r>
          </a:p>
        </p:txBody>
      </p:sp>
      <p:sp>
        <p:nvSpPr>
          <p:cNvPr id="573449" name="Rectangle 9"/>
          <p:cNvSpPr>
            <a:spLocks noChangeArrowheads="1"/>
          </p:cNvSpPr>
          <p:nvPr/>
        </p:nvSpPr>
        <p:spPr bwMode="auto">
          <a:xfrm>
            <a:off x="0" y="2925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73457" name="Group 17"/>
          <p:cNvGraphicFramePr>
            <a:graphicFrameLocks noGrp="1"/>
          </p:cNvGraphicFramePr>
          <p:nvPr/>
        </p:nvGraphicFramePr>
        <p:xfrm>
          <a:off x="431800" y="1989138"/>
          <a:ext cx="3779838" cy="2519363"/>
        </p:xfrm>
        <a:graphic>
          <a:graphicData uri="http://schemas.openxmlformats.org/drawingml/2006/table">
            <a:tbl>
              <a:tblPr/>
              <a:tblGrid>
                <a:gridCol w="3779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9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/>
                          <a:ea typeface="바탕" pitchFamily="18" charset="-127"/>
                          <a:cs typeface="한컴바탕" pitchFamily="18" charset="2"/>
                        </a:rPr>
                        <a:t> 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 </a:t>
                      </a:r>
                      <a:r>
                        <a:rPr kumimoji="1" lang="en-US" altLang="ko-KR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class Animal{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  String name;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  </a:t>
                      </a:r>
                      <a:r>
                        <a:rPr kumimoji="1" lang="en-US" altLang="ko-KR" sz="3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int</a:t>
                      </a:r>
                      <a:r>
                        <a:rPr kumimoji="1" lang="en-US" altLang="ko-KR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 age;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} 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73458" name="Picture 18" descr="13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92613" y="1989138"/>
            <a:ext cx="4751387" cy="24590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9531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549275"/>
            <a:ext cx="8461375" cy="774700"/>
          </a:xfrm>
        </p:spPr>
        <p:txBody>
          <a:bodyPr/>
          <a:lstStyle/>
          <a:p>
            <a:pPr marL="609600" indent="-609600"/>
            <a:r>
              <a:rPr lang="ko-KR" altLang="en-US" sz="2800"/>
              <a:t>기본 자료형 </a:t>
            </a:r>
            <a:r>
              <a:rPr lang="en-US" altLang="ko-KR" sz="2800"/>
              <a:t>(Primitive Type)</a:t>
            </a:r>
            <a:r>
              <a:rPr lang="en-US" altLang="ko-KR"/>
              <a:t> </a:t>
            </a:r>
          </a:p>
        </p:txBody>
      </p:sp>
      <p:sp>
        <p:nvSpPr>
          <p:cNvPr id="584707" name="Rectangle 3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84708" name="Rectangle 4"/>
          <p:cNvSpPr>
            <a:spLocks noChangeArrowheads="1"/>
          </p:cNvSpPr>
          <p:nvPr/>
        </p:nvSpPr>
        <p:spPr bwMode="auto">
          <a:xfrm>
            <a:off x="-36512" y="476672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84709" name="Rectangle 5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84710" name="Rectangle 6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84711" name="Rectangle 7"/>
          <p:cNvSpPr>
            <a:spLocks noChangeArrowheads="1"/>
          </p:cNvSpPr>
          <p:nvPr/>
        </p:nvSpPr>
        <p:spPr bwMode="auto">
          <a:xfrm>
            <a:off x="431800" y="1573084"/>
            <a:ext cx="8281988" cy="10156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ko-KR" sz="2000" b="1" dirty="0" err="1"/>
              <a:t>int</a:t>
            </a:r>
            <a:r>
              <a:rPr lang="en-US" altLang="ko-KR" sz="2000" b="1" dirty="0"/>
              <a:t>  a;    //</a:t>
            </a:r>
            <a:r>
              <a:rPr lang="ko-KR" altLang="en-US" sz="2000" b="1" dirty="0"/>
              <a:t>변수 선언</a:t>
            </a:r>
          </a:p>
          <a:p>
            <a:endParaRPr lang="ko-KR" altLang="en-US" sz="2000" b="1" dirty="0"/>
          </a:p>
          <a:p>
            <a:r>
              <a:rPr lang="en-US" altLang="ko-KR" sz="2000" b="1" dirty="0"/>
              <a:t>a = 5;     // </a:t>
            </a:r>
            <a:r>
              <a:rPr lang="ko-KR" altLang="en-US" sz="2000" b="1" dirty="0"/>
              <a:t>선언된 변수 </a:t>
            </a:r>
            <a:r>
              <a:rPr lang="en-US" altLang="ko-KR" sz="2000" b="1" dirty="0"/>
              <a:t>a</a:t>
            </a:r>
            <a:r>
              <a:rPr lang="ko-KR" altLang="en-US" sz="2000" b="1" dirty="0" smtClean="0"/>
              <a:t>는 </a:t>
            </a:r>
            <a:r>
              <a:rPr lang="en-US" altLang="ko-KR" sz="2000" b="1" dirty="0" smtClean="0"/>
              <a:t>5</a:t>
            </a:r>
            <a:r>
              <a:rPr lang="ko-KR" altLang="en-US" sz="2000" b="1" dirty="0" smtClean="0"/>
              <a:t>저장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메모리 할당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584712" name="Rectangle 8"/>
          <p:cNvSpPr>
            <a:spLocks noChangeArrowheads="1"/>
          </p:cNvSpPr>
          <p:nvPr/>
        </p:nvSpPr>
        <p:spPr bwMode="auto">
          <a:xfrm>
            <a:off x="431800" y="3968750"/>
            <a:ext cx="8712200" cy="200054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ko-KR" b="1" dirty="0"/>
              <a:t>Animal  a;    </a:t>
            </a:r>
            <a:r>
              <a:rPr lang="en-US" altLang="ko-KR" sz="1800" b="1" dirty="0"/>
              <a:t>//</a:t>
            </a:r>
            <a:r>
              <a:rPr lang="ko-KR" altLang="en-US" sz="1800" b="1" dirty="0" err="1"/>
              <a:t>레퍼런스</a:t>
            </a:r>
            <a:r>
              <a:rPr lang="ko-KR" altLang="en-US" sz="1800" b="1" dirty="0"/>
              <a:t> 변수 선언</a:t>
            </a:r>
            <a:r>
              <a:rPr lang="en-US" altLang="ko-KR" sz="1800" b="1" dirty="0"/>
              <a:t>,</a:t>
            </a:r>
          </a:p>
          <a:p>
            <a:r>
              <a:rPr lang="en-US" altLang="ko-KR" sz="1800" b="1" dirty="0"/>
              <a:t>		// </a:t>
            </a:r>
            <a:r>
              <a:rPr lang="ko-KR" altLang="en-US" sz="1800" b="1" dirty="0"/>
              <a:t>값을 저장할 수 있는 실질적인 공간이 생성되지 않음</a:t>
            </a:r>
          </a:p>
          <a:p>
            <a:endParaRPr lang="ko-KR" altLang="en-US" sz="1600" b="1" dirty="0"/>
          </a:p>
          <a:p>
            <a:r>
              <a:rPr lang="en-US" altLang="ko-KR" b="1" dirty="0"/>
              <a:t>a = new Animal;     </a:t>
            </a:r>
            <a:r>
              <a:rPr lang="en-US" altLang="ko-KR" sz="1800" b="1" dirty="0"/>
              <a:t>// </a:t>
            </a:r>
            <a:r>
              <a:rPr lang="ko-KR" altLang="en-US" sz="1800" b="1" dirty="0" err="1"/>
              <a:t>인스턴스</a:t>
            </a:r>
            <a:r>
              <a:rPr lang="ko-KR" altLang="en-US" sz="1800" b="1" dirty="0"/>
              <a:t> 생성</a:t>
            </a:r>
            <a:r>
              <a:rPr lang="en-US" altLang="ko-KR" sz="1800" b="1" dirty="0"/>
              <a:t>, </a:t>
            </a:r>
          </a:p>
          <a:p>
            <a:r>
              <a:rPr lang="en-US" altLang="ko-KR" sz="1800" b="1" dirty="0"/>
              <a:t>			new</a:t>
            </a:r>
            <a:r>
              <a:rPr lang="ko-KR" altLang="en-US" sz="1800" b="1" dirty="0"/>
              <a:t>를 사용해 객체를 선언함으로써 실질적인 값을 </a:t>
            </a:r>
          </a:p>
          <a:p>
            <a:r>
              <a:rPr lang="ko-KR" altLang="en-US" sz="1800" b="1" dirty="0"/>
              <a:t>			저장하기 위한 메모리 할당됨</a:t>
            </a:r>
            <a:r>
              <a:rPr lang="en-US" altLang="ko-KR" sz="1800" b="1" dirty="0"/>
              <a:t>.</a:t>
            </a:r>
          </a:p>
          <a:p>
            <a:r>
              <a:rPr lang="en-US" altLang="ko-KR" sz="1800" b="1" dirty="0"/>
              <a:t>a.name=</a:t>
            </a:r>
            <a:r>
              <a:rPr lang="en-US" altLang="ko-KR" sz="1800" b="1" dirty="0">
                <a:latin typeface="Arial"/>
              </a:rPr>
              <a:t>“</a:t>
            </a:r>
            <a:r>
              <a:rPr lang="ko-KR" altLang="en-US" sz="1800" b="1" dirty="0"/>
              <a:t>원숭이</a:t>
            </a:r>
            <a:r>
              <a:rPr lang="ko-KR" altLang="en-US" sz="1800" b="1" dirty="0">
                <a:latin typeface="Arial"/>
              </a:rPr>
              <a:t>”</a:t>
            </a:r>
            <a:r>
              <a:rPr lang="ko-KR" altLang="en-US" sz="1800" b="1" dirty="0"/>
              <a:t>         </a:t>
            </a:r>
            <a:r>
              <a:rPr lang="en-US" altLang="ko-KR" sz="1800" b="1" dirty="0"/>
              <a:t>// </a:t>
            </a:r>
            <a:r>
              <a:rPr lang="ko-KR" altLang="en-US" sz="1800" b="1" dirty="0" err="1"/>
              <a:t>인스턴스</a:t>
            </a:r>
            <a:r>
              <a:rPr lang="ko-KR" altLang="en-US" sz="1800" b="1" dirty="0"/>
              <a:t> 접근</a:t>
            </a:r>
          </a:p>
        </p:txBody>
      </p:sp>
      <p:sp>
        <p:nvSpPr>
          <p:cNvPr id="584713" name="Rectangle 9"/>
          <p:cNvSpPr>
            <a:spLocks noChangeArrowheads="1"/>
          </p:cNvSpPr>
          <p:nvPr/>
        </p:nvSpPr>
        <p:spPr bwMode="auto">
          <a:xfrm>
            <a:off x="250825" y="3068638"/>
            <a:ext cx="8461375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609600" indent="-609600"/>
            <a:r>
              <a:rPr lang="ko-KR" altLang="en-US" sz="2800" b="1" dirty="0" err="1">
                <a:latin typeface="돋움체" pitchFamily="49" charset="-127"/>
                <a:ea typeface="돋움체" pitchFamily="49" charset="-127"/>
              </a:rPr>
              <a:t>레퍼런스</a:t>
            </a:r>
            <a:r>
              <a:rPr lang="ko-KR" altLang="en-US" sz="2800" b="1" dirty="0">
                <a:latin typeface="돋움체" pitchFamily="49" charset="-127"/>
                <a:ea typeface="돋움체" pitchFamily="49" charset="-127"/>
              </a:rPr>
              <a:t> 형</a:t>
            </a:r>
            <a:r>
              <a:rPr lang="en-US" altLang="ko-KR" sz="2800" b="1" dirty="0">
                <a:latin typeface="돋움체" pitchFamily="49" charset="-127"/>
                <a:ea typeface="돋움체" pitchFamily="49" charset="-127"/>
              </a:rPr>
              <a:t>(reference Type)   //</a:t>
            </a:r>
            <a:r>
              <a:rPr lang="ko-KR" altLang="en-US" sz="2800" b="1" dirty="0">
                <a:latin typeface="돋움체" pitchFamily="49" charset="-127"/>
                <a:ea typeface="돋움체" pitchFamily="49" charset="-127"/>
              </a:rPr>
              <a:t>클래스</a:t>
            </a:r>
            <a:r>
              <a:rPr lang="ko-KR" altLang="en-US" sz="3600" b="1" dirty="0">
                <a:latin typeface="돋움체" pitchFamily="49" charset="-127"/>
                <a:ea typeface="돋움체" pitchFamily="49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067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913"/>
            <a:ext cx="9144000" cy="774700"/>
          </a:xfrm>
        </p:spPr>
        <p:txBody>
          <a:bodyPr/>
          <a:lstStyle/>
          <a:p>
            <a:pPr marL="609600" indent="-609600"/>
            <a:r>
              <a:rPr lang="ko-KR" altLang="en-US" dirty="0" err="1" smtClean="0"/>
              <a:t>레퍼런스</a:t>
            </a:r>
            <a:r>
              <a:rPr lang="ko-KR" altLang="en-US" dirty="0" smtClean="0"/>
              <a:t> </a:t>
            </a:r>
            <a:r>
              <a:rPr lang="ko-KR" altLang="en-US" dirty="0"/>
              <a:t>변수와 객체 생성 </a:t>
            </a:r>
          </a:p>
        </p:txBody>
      </p:sp>
      <p:sp>
        <p:nvSpPr>
          <p:cNvPr id="576515" name="Rectangle 3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76516" name="Rectangle 4"/>
          <p:cNvSpPr>
            <a:spLocks noChangeArrowheads="1"/>
          </p:cNvSpPr>
          <p:nvPr/>
        </p:nvSpPr>
        <p:spPr bwMode="auto">
          <a:xfrm>
            <a:off x="0" y="3976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76517" name="Rectangle 5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76518" name="Rectangle 6"/>
          <p:cNvSpPr>
            <a:spLocks noChangeArrowheads="1"/>
          </p:cNvSpPr>
          <p:nvPr/>
        </p:nvSpPr>
        <p:spPr bwMode="auto">
          <a:xfrm>
            <a:off x="0" y="3078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76519" name="Rectangle 7"/>
          <p:cNvSpPr>
            <a:spLocks noChangeArrowheads="1"/>
          </p:cNvSpPr>
          <p:nvPr/>
        </p:nvSpPr>
        <p:spPr bwMode="auto">
          <a:xfrm>
            <a:off x="0" y="3606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76531" name="Rectangle 19"/>
          <p:cNvSpPr>
            <a:spLocks noChangeArrowheads="1"/>
          </p:cNvSpPr>
          <p:nvPr/>
        </p:nvSpPr>
        <p:spPr bwMode="auto">
          <a:xfrm>
            <a:off x="431800" y="1225550"/>
            <a:ext cx="8351838" cy="493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sz="2000" b="1" dirty="0"/>
              <a:t>001:class AnimalTest01{ </a:t>
            </a:r>
          </a:p>
          <a:p>
            <a:r>
              <a:rPr lang="en-US" altLang="ko-KR" sz="2000" b="1" dirty="0"/>
              <a:t>002:</a:t>
            </a:r>
            <a:r>
              <a:rPr lang="en-US" altLang="ko-KR" sz="2000" b="1" dirty="0">
                <a:latin typeface="Arial"/>
              </a:rPr>
              <a:t> </a:t>
            </a:r>
            <a:r>
              <a:rPr lang="en-US" altLang="ko-KR" sz="2000" b="1" dirty="0"/>
              <a:t> public static void main(String[] </a:t>
            </a:r>
            <a:r>
              <a:rPr lang="en-US" altLang="ko-KR" sz="2000" b="1" dirty="0" err="1"/>
              <a:t>args</a:t>
            </a:r>
            <a:r>
              <a:rPr lang="en-US" altLang="ko-KR" sz="2000" b="1" dirty="0"/>
              <a:t>) { </a:t>
            </a:r>
          </a:p>
          <a:p>
            <a:r>
              <a:rPr lang="en-US" altLang="ko-KR" sz="2000" b="1" dirty="0"/>
              <a:t>003:</a:t>
            </a:r>
            <a:r>
              <a:rPr lang="en-US" altLang="ko-KR" sz="2000" b="1" dirty="0">
                <a:latin typeface="Arial"/>
              </a:rPr>
              <a:t>   </a:t>
            </a:r>
            <a:r>
              <a:rPr lang="en-US" altLang="ko-KR" sz="2000" b="1" dirty="0"/>
              <a:t> Animal a;</a:t>
            </a:r>
            <a:r>
              <a:rPr lang="en-US" altLang="ko-KR" sz="2000" b="1" dirty="0">
                <a:latin typeface="Arial"/>
              </a:rPr>
              <a:t>      </a:t>
            </a:r>
            <a:r>
              <a:rPr lang="en-US" altLang="ko-KR" sz="2000" b="1" dirty="0"/>
              <a:t>        // </a:t>
            </a:r>
            <a:r>
              <a:rPr lang="ko-KR" altLang="en-US" sz="2000" b="1" dirty="0" err="1"/>
              <a:t>레퍼런스</a:t>
            </a:r>
            <a:r>
              <a:rPr lang="ko-KR" altLang="en-US" sz="2000" b="1" dirty="0"/>
              <a:t> 변수 생성</a:t>
            </a:r>
            <a:r>
              <a:rPr lang="ko-KR" altLang="en-US" sz="2000" b="1" dirty="0">
                <a:latin typeface="Arial"/>
              </a:rPr>
              <a:t>    </a:t>
            </a:r>
            <a:endParaRPr lang="ko-KR" altLang="en-US" sz="2000" b="1" dirty="0"/>
          </a:p>
          <a:p>
            <a:r>
              <a:rPr lang="en-US" altLang="ko-KR" sz="2000" b="1" dirty="0"/>
              <a:t>004:</a:t>
            </a:r>
            <a:r>
              <a:rPr lang="en-US" altLang="ko-KR" sz="2000" b="1" dirty="0">
                <a:latin typeface="Arial"/>
              </a:rPr>
              <a:t>   </a:t>
            </a:r>
            <a:r>
              <a:rPr lang="en-US" altLang="ko-KR" sz="2000" b="1" dirty="0"/>
              <a:t> a=new Animal();</a:t>
            </a:r>
            <a:r>
              <a:rPr lang="en-US" altLang="ko-KR" sz="2000" b="1" dirty="0">
                <a:latin typeface="Arial"/>
              </a:rPr>
              <a:t>   </a:t>
            </a:r>
            <a:r>
              <a:rPr lang="en-US" altLang="ko-KR" sz="2000" b="1" dirty="0"/>
              <a:t> // </a:t>
            </a:r>
            <a:r>
              <a:rPr lang="ko-KR" altLang="en-US" sz="2000" b="1" dirty="0" err="1"/>
              <a:t>인스턴스</a:t>
            </a:r>
            <a:r>
              <a:rPr lang="ko-KR" altLang="en-US" sz="2000" b="1" dirty="0"/>
              <a:t> 생성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메모리할당</a:t>
            </a:r>
          </a:p>
          <a:p>
            <a:r>
              <a:rPr lang="en-US" altLang="ko-KR" sz="2000" b="1" dirty="0"/>
              <a:t>005:</a:t>
            </a:r>
            <a:r>
              <a:rPr lang="en-US" altLang="ko-KR" sz="2000" b="1" dirty="0">
                <a:latin typeface="Arial"/>
              </a:rPr>
              <a:t>   </a:t>
            </a:r>
            <a:r>
              <a:rPr lang="en-US" altLang="ko-KR" sz="2000" b="1" dirty="0"/>
              <a:t> a.name="</a:t>
            </a:r>
            <a:r>
              <a:rPr lang="ko-KR" altLang="en-US" sz="2000" b="1" dirty="0"/>
              <a:t>원숭이</a:t>
            </a:r>
            <a:r>
              <a:rPr lang="en-US" altLang="ko-KR" sz="2000" b="1" dirty="0"/>
              <a:t>";</a:t>
            </a:r>
            <a:r>
              <a:rPr lang="en-US" altLang="ko-KR" sz="2000" b="1" dirty="0">
                <a:latin typeface="Arial"/>
              </a:rPr>
              <a:t>   </a:t>
            </a:r>
            <a:r>
              <a:rPr lang="en-US" altLang="ko-KR" sz="2000" b="1" dirty="0"/>
              <a:t>// </a:t>
            </a:r>
            <a:r>
              <a:rPr lang="ko-KR" altLang="en-US" sz="2000" b="1" dirty="0" err="1"/>
              <a:t>인스턴스</a:t>
            </a:r>
            <a:r>
              <a:rPr lang="ko-KR" altLang="en-US" sz="2000" b="1" dirty="0"/>
              <a:t> 접근</a:t>
            </a:r>
          </a:p>
          <a:p>
            <a:r>
              <a:rPr lang="en-US" altLang="ko-KR" sz="2000" b="1" dirty="0"/>
              <a:t>006:</a:t>
            </a:r>
            <a:r>
              <a:rPr lang="en-US" altLang="ko-KR" sz="2000" b="1" dirty="0">
                <a:latin typeface="Arial"/>
              </a:rPr>
              <a:t>   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a.age</a:t>
            </a:r>
            <a:r>
              <a:rPr lang="en-US" altLang="ko-KR" sz="2000" b="1" dirty="0"/>
              <a:t>=26;</a:t>
            </a:r>
            <a:r>
              <a:rPr lang="en-US" altLang="ko-KR" sz="2000" b="1" dirty="0">
                <a:latin typeface="Arial"/>
              </a:rPr>
              <a:t>       </a:t>
            </a:r>
            <a:r>
              <a:rPr lang="en-US" altLang="ko-KR" sz="2000" b="1" dirty="0"/>
              <a:t> </a:t>
            </a:r>
          </a:p>
          <a:p>
            <a:r>
              <a:rPr lang="en-US" altLang="ko-KR" sz="2000" b="1" dirty="0"/>
              <a:t>007:</a:t>
            </a:r>
            <a:r>
              <a:rPr lang="en-US" altLang="ko-KR" sz="2000" b="1" dirty="0">
                <a:latin typeface="Arial"/>
              </a:rPr>
              <a:t>   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System.out.print</a:t>
            </a:r>
            <a:r>
              <a:rPr lang="en-US" altLang="ko-KR" sz="2000" b="1" dirty="0"/>
              <a:t>(a.name);</a:t>
            </a:r>
            <a:r>
              <a:rPr lang="en-US" altLang="ko-KR" sz="2000" b="1" dirty="0">
                <a:latin typeface="Arial"/>
              </a:rPr>
              <a:t> </a:t>
            </a:r>
            <a:endParaRPr lang="en-US" altLang="ko-KR" sz="2000" b="1" dirty="0"/>
          </a:p>
          <a:p>
            <a:r>
              <a:rPr lang="en-US" altLang="ko-KR" sz="2000" b="1" dirty="0"/>
              <a:t>008:</a:t>
            </a:r>
            <a:r>
              <a:rPr lang="en-US" altLang="ko-KR" sz="2000" b="1" dirty="0">
                <a:latin typeface="Arial"/>
              </a:rPr>
              <a:t>   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System.out.print</a:t>
            </a:r>
            <a:r>
              <a:rPr lang="en-US" altLang="ko-KR" sz="2000" b="1" dirty="0"/>
              <a:t>(","+</a:t>
            </a:r>
            <a:r>
              <a:rPr lang="en-US" altLang="ko-KR" sz="2000" b="1" dirty="0" err="1"/>
              <a:t>a.age</a:t>
            </a:r>
            <a:r>
              <a:rPr lang="en-US" altLang="ko-KR" sz="2000" b="1" dirty="0"/>
              <a:t>);</a:t>
            </a:r>
            <a:r>
              <a:rPr lang="en-US" altLang="ko-KR" sz="2000" b="1" dirty="0">
                <a:latin typeface="Arial"/>
              </a:rPr>
              <a:t>                                  </a:t>
            </a:r>
            <a:r>
              <a:rPr lang="en-US" altLang="ko-KR" sz="2000" b="1" dirty="0"/>
              <a:t> </a:t>
            </a:r>
          </a:p>
          <a:p>
            <a:r>
              <a:rPr lang="en-US" altLang="ko-KR" sz="2000" b="1" dirty="0"/>
              <a:t>009:</a:t>
            </a:r>
            <a:r>
              <a:rPr lang="en-US" altLang="ko-KR" sz="2000" b="1" dirty="0">
                <a:latin typeface="Arial"/>
              </a:rPr>
              <a:t> </a:t>
            </a:r>
            <a:r>
              <a:rPr lang="en-US" altLang="ko-KR" sz="2000" b="1" dirty="0"/>
              <a:t> }</a:t>
            </a:r>
            <a:r>
              <a:rPr lang="en-US" altLang="ko-KR" sz="2000" b="1" dirty="0">
                <a:latin typeface="Arial"/>
              </a:rPr>
              <a:t>                                                                       </a:t>
            </a:r>
            <a:r>
              <a:rPr lang="en-US" altLang="ko-KR" sz="2000" b="1" dirty="0"/>
              <a:t> </a:t>
            </a:r>
          </a:p>
          <a:p>
            <a:r>
              <a:rPr lang="en-US" altLang="ko-KR" sz="2000" b="1" dirty="0"/>
              <a:t>010:}</a:t>
            </a:r>
            <a:r>
              <a:rPr lang="en-US" altLang="ko-KR" sz="2000" b="1" dirty="0">
                <a:latin typeface="Arial"/>
              </a:rPr>
              <a:t>                    </a:t>
            </a:r>
            <a:r>
              <a:rPr lang="en-US" altLang="ko-KR" sz="2000" b="1" dirty="0"/>
              <a:t> </a:t>
            </a:r>
          </a:p>
          <a:p>
            <a:r>
              <a:rPr lang="en-US" altLang="ko-KR" sz="2000" b="1" dirty="0"/>
              <a:t>011:</a:t>
            </a:r>
          </a:p>
          <a:p>
            <a:r>
              <a:rPr lang="en-US" altLang="ko-KR" sz="2000" b="1" dirty="0"/>
              <a:t>012:class Animal{</a:t>
            </a:r>
            <a:r>
              <a:rPr lang="en-US" altLang="ko-KR" sz="2000" b="1" dirty="0">
                <a:latin typeface="Arial"/>
              </a:rPr>
              <a:t>  </a:t>
            </a:r>
            <a:r>
              <a:rPr lang="en-US" altLang="ko-KR" sz="2000" b="1" dirty="0"/>
              <a:t> </a:t>
            </a:r>
          </a:p>
          <a:p>
            <a:r>
              <a:rPr lang="en-US" altLang="ko-KR" sz="2000" b="1" dirty="0"/>
              <a:t>013:</a:t>
            </a:r>
            <a:r>
              <a:rPr lang="en-US" altLang="ko-KR" sz="2000" b="1" dirty="0">
                <a:latin typeface="Arial"/>
              </a:rPr>
              <a:t> </a:t>
            </a:r>
            <a:r>
              <a:rPr lang="en-US" altLang="ko-KR" sz="2000" b="1" dirty="0"/>
              <a:t> String name; </a:t>
            </a:r>
          </a:p>
          <a:p>
            <a:r>
              <a:rPr lang="en-US" altLang="ko-KR" sz="2000" b="1" dirty="0"/>
              <a:t>014:</a:t>
            </a:r>
            <a:r>
              <a:rPr lang="en-US" altLang="ko-KR" sz="2000" b="1" dirty="0">
                <a:latin typeface="Arial"/>
              </a:rPr>
              <a:t> 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age; </a:t>
            </a:r>
          </a:p>
          <a:p>
            <a:r>
              <a:rPr lang="en-US" altLang="ko-KR" sz="2000" b="1" dirty="0"/>
              <a:t>015:}</a:t>
            </a:r>
            <a:r>
              <a:rPr lang="en-US" altLang="ko-KR" sz="2000" b="1" dirty="0">
                <a:latin typeface="Arial"/>
              </a:rPr>
              <a:t>         </a:t>
            </a:r>
            <a:r>
              <a:rPr lang="en-US" altLang="ko-KR" sz="2000" b="1" dirty="0"/>
              <a:t> </a:t>
            </a:r>
          </a:p>
        </p:txBody>
      </p:sp>
      <p:pic>
        <p:nvPicPr>
          <p:cNvPr id="576532" name="Picture 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2250" y="5229225"/>
            <a:ext cx="401002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1169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접근 지정자의 차이점</a:t>
            </a:r>
          </a:p>
        </p:txBody>
      </p:sp>
      <p:sp>
        <p:nvSpPr>
          <p:cNvPr id="12292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87C460-690B-4D52-8B60-F361780DBE08}" type="slidenum">
              <a:rPr lang="en-US" altLang="ko-KR" smtClean="0">
                <a:latin typeface="굴림" charset="-127"/>
                <a:ea typeface="굴림" charset="-127"/>
              </a:rPr>
              <a:pPr/>
              <a:t>14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pic>
        <p:nvPicPr>
          <p:cNvPr id="12293" name="Picture 6" descr="D:\중앙일보아이티\수업교안\kamejava_ppt\k-058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643050"/>
            <a:ext cx="7827962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64156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461375" cy="774700"/>
          </a:xfrm>
        </p:spPr>
        <p:txBody>
          <a:bodyPr/>
          <a:lstStyle/>
          <a:p>
            <a:pPr marL="609600" indent="-609600"/>
            <a:r>
              <a:rPr lang="ko-KR" altLang="en-US" b="0" dirty="0" smtClean="0"/>
              <a:t>사용자 </a:t>
            </a:r>
            <a:r>
              <a:rPr lang="ko-KR" altLang="en-US" b="0" dirty="0"/>
              <a:t>정의 </a:t>
            </a:r>
            <a:r>
              <a:rPr lang="ko-KR" altLang="en-US" b="0" dirty="0" err="1"/>
              <a:t>메소드</a:t>
            </a:r>
            <a:r>
              <a:rPr lang="ko-KR" altLang="en-US" b="0" dirty="0"/>
              <a:t> 만들기</a:t>
            </a:r>
          </a:p>
        </p:txBody>
      </p:sp>
      <p:sp>
        <p:nvSpPr>
          <p:cNvPr id="565251" name="Rectangle 3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65252" name="Rectangle 4"/>
          <p:cNvSpPr>
            <a:spLocks noChangeArrowheads="1"/>
          </p:cNvSpPr>
          <p:nvPr/>
        </p:nvSpPr>
        <p:spPr bwMode="auto">
          <a:xfrm>
            <a:off x="0" y="3976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65253" name="Rectangle 5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65254" name="Rectangle 6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65255" name="Rectangle 7"/>
          <p:cNvSpPr>
            <a:spLocks noChangeArrowheads="1"/>
          </p:cNvSpPr>
          <p:nvPr/>
        </p:nvSpPr>
        <p:spPr bwMode="auto">
          <a:xfrm>
            <a:off x="467544" y="1412776"/>
            <a:ext cx="8281987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ko-KR" sz="2400" b="1" dirty="0"/>
              <a:t>&lt;</a:t>
            </a:r>
            <a:r>
              <a:rPr lang="ko-KR" altLang="en-US" sz="2400" b="1" dirty="0"/>
              <a:t>예제</a:t>
            </a:r>
            <a:r>
              <a:rPr lang="en-US" altLang="ko-KR" sz="2400" b="1" dirty="0"/>
              <a:t>&gt; Hello World </a:t>
            </a:r>
            <a:r>
              <a:rPr lang="ko-KR" altLang="en-US" sz="2400" b="1" dirty="0"/>
              <a:t>출력하는 </a:t>
            </a:r>
            <a:r>
              <a:rPr lang="ko-KR" altLang="en-US" sz="2400" b="1" dirty="0" err="1"/>
              <a:t>메소드</a:t>
            </a:r>
            <a:r>
              <a:rPr lang="ko-KR" altLang="en-US" sz="2400" b="1" dirty="0"/>
              <a:t> 정의하기 </a:t>
            </a:r>
          </a:p>
          <a:p>
            <a:endParaRPr lang="ko-KR" altLang="en-US" sz="2400" b="1" dirty="0"/>
          </a:p>
          <a:p>
            <a:r>
              <a:rPr lang="en-US" altLang="ko-KR" sz="2400" b="1" dirty="0"/>
              <a:t>01:public class MethodEx01 { </a:t>
            </a:r>
          </a:p>
          <a:p>
            <a:r>
              <a:rPr lang="en-US" altLang="ko-KR" sz="2400" b="1" dirty="0"/>
              <a:t>02:</a:t>
            </a:r>
            <a:r>
              <a:rPr lang="en-US" altLang="ko-KR" sz="2400" b="1" dirty="0">
                <a:latin typeface="Arial"/>
              </a:rPr>
              <a:t>    </a:t>
            </a:r>
            <a:r>
              <a:rPr lang="en-US" altLang="ko-KR" sz="2400" b="1" dirty="0"/>
              <a:t> static void </a:t>
            </a:r>
            <a:r>
              <a:rPr lang="en-US" altLang="ko-KR" sz="2400" b="1" dirty="0" err="1"/>
              <a:t>hello_func</a:t>
            </a:r>
            <a:r>
              <a:rPr lang="en-US" altLang="ko-KR" sz="2400" b="1" dirty="0"/>
              <a:t>(){ </a:t>
            </a:r>
          </a:p>
          <a:p>
            <a:r>
              <a:rPr lang="en-US" altLang="ko-KR" sz="2400" b="1" dirty="0"/>
              <a:t>03:</a:t>
            </a:r>
            <a:r>
              <a:rPr lang="en-US" altLang="ko-KR" sz="2400" b="1" dirty="0">
                <a:latin typeface="Arial"/>
              </a:rPr>
              <a:t>            </a:t>
            </a:r>
            <a:r>
              <a:rPr lang="en-US" altLang="ko-KR" sz="2400" b="1" dirty="0"/>
              <a:t> </a:t>
            </a:r>
            <a:r>
              <a:rPr lang="en-US" altLang="ko-KR" sz="2400" b="1" dirty="0" err="1"/>
              <a:t>System.out.println</a:t>
            </a:r>
            <a:r>
              <a:rPr lang="en-US" altLang="ko-KR" sz="2400" b="1" dirty="0"/>
              <a:t>("Hello World!"); </a:t>
            </a:r>
          </a:p>
          <a:p>
            <a:r>
              <a:rPr lang="en-US" altLang="ko-KR" sz="2400" b="1" dirty="0"/>
              <a:t>04:</a:t>
            </a:r>
            <a:r>
              <a:rPr lang="en-US" altLang="ko-KR" sz="2400" b="1" dirty="0">
                <a:latin typeface="Arial"/>
              </a:rPr>
              <a:t>    </a:t>
            </a:r>
            <a:r>
              <a:rPr lang="en-US" altLang="ko-KR" sz="2400" b="1" dirty="0"/>
              <a:t> } </a:t>
            </a:r>
          </a:p>
          <a:p>
            <a:r>
              <a:rPr lang="en-US" altLang="ko-KR" sz="2400" b="1" dirty="0"/>
              <a:t>05:</a:t>
            </a:r>
            <a:r>
              <a:rPr lang="en-US" altLang="ko-KR" sz="2400" b="1" dirty="0">
                <a:latin typeface="Arial"/>
              </a:rPr>
              <a:t>    </a:t>
            </a:r>
            <a:r>
              <a:rPr lang="en-US" altLang="ko-KR" sz="2400" b="1" dirty="0"/>
              <a:t>public static void main(String[] </a:t>
            </a:r>
            <a:r>
              <a:rPr lang="en-US" altLang="ko-KR" sz="2400" b="1" dirty="0" err="1"/>
              <a:t>args</a:t>
            </a:r>
            <a:r>
              <a:rPr lang="en-US" altLang="ko-KR" sz="2400" b="1" dirty="0"/>
              <a:t>) { </a:t>
            </a:r>
          </a:p>
          <a:p>
            <a:r>
              <a:rPr lang="en-US" altLang="ko-KR" sz="2400" b="1" dirty="0"/>
              <a:t>06:</a:t>
            </a:r>
            <a:r>
              <a:rPr lang="en-US" altLang="ko-KR" sz="2400" b="1" dirty="0">
                <a:latin typeface="Arial"/>
              </a:rPr>
              <a:t>           </a:t>
            </a:r>
            <a:r>
              <a:rPr lang="en-US" altLang="ko-KR" sz="2400" b="1" dirty="0"/>
              <a:t> //</a:t>
            </a:r>
            <a:r>
              <a:rPr lang="ko-KR" altLang="en-US" sz="2400" b="1" dirty="0"/>
              <a:t>사용자 정의 함수 호출 </a:t>
            </a:r>
          </a:p>
          <a:p>
            <a:r>
              <a:rPr lang="en-US" altLang="ko-KR" sz="2400" b="1" dirty="0"/>
              <a:t>07:</a:t>
            </a:r>
            <a:r>
              <a:rPr lang="en-US" altLang="ko-KR" sz="2400" b="1" dirty="0">
                <a:latin typeface="Arial"/>
              </a:rPr>
              <a:t>            </a:t>
            </a:r>
            <a:r>
              <a:rPr lang="en-US" altLang="ko-KR" sz="2400" b="1" dirty="0" err="1"/>
              <a:t>hello_func</a:t>
            </a:r>
            <a:r>
              <a:rPr lang="en-US" altLang="ko-KR" sz="2400" b="1" dirty="0"/>
              <a:t>(); </a:t>
            </a:r>
          </a:p>
          <a:p>
            <a:r>
              <a:rPr lang="en-US" altLang="ko-KR" sz="2400" b="1" dirty="0"/>
              <a:t>08:</a:t>
            </a:r>
            <a:r>
              <a:rPr lang="en-US" altLang="ko-KR" sz="2400" b="1" dirty="0">
                <a:latin typeface="Arial"/>
              </a:rPr>
              <a:t>    </a:t>
            </a:r>
            <a:r>
              <a:rPr lang="en-US" altLang="ko-KR" sz="2400" b="1" dirty="0"/>
              <a:t>} </a:t>
            </a:r>
          </a:p>
          <a:p>
            <a:r>
              <a:rPr lang="en-US" altLang="ko-KR" sz="2400" b="1" dirty="0"/>
              <a:t>09:} </a:t>
            </a:r>
          </a:p>
        </p:txBody>
      </p:sp>
    </p:spTree>
    <p:extLst>
      <p:ext uri="{BB962C8B-B14F-4D97-AF65-F5344CB8AC3E}">
        <p14:creationId xmlns:p14="http://schemas.microsoft.com/office/powerpoint/2010/main" val="183573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642350" cy="774700"/>
          </a:xfrm>
        </p:spPr>
        <p:txBody>
          <a:bodyPr>
            <a:normAutofit/>
          </a:bodyPr>
          <a:lstStyle/>
          <a:p>
            <a:pPr marL="609600" indent="-609600"/>
            <a:r>
              <a:rPr lang="ko-KR" altLang="en-US" b="0" dirty="0" smtClean="0"/>
              <a:t>주어진 </a:t>
            </a:r>
            <a:r>
              <a:rPr lang="ko-KR" altLang="en-US" b="0" dirty="0"/>
              <a:t>값까지의 합을 구하기</a:t>
            </a:r>
            <a:r>
              <a:rPr lang="ko-KR" altLang="en-US" dirty="0"/>
              <a:t> </a:t>
            </a:r>
          </a:p>
        </p:txBody>
      </p:sp>
      <p:sp>
        <p:nvSpPr>
          <p:cNvPr id="569347" name="Rectangle 3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69348" name="Rectangle 4"/>
          <p:cNvSpPr>
            <a:spLocks noChangeArrowheads="1"/>
          </p:cNvSpPr>
          <p:nvPr/>
        </p:nvSpPr>
        <p:spPr bwMode="auto">
          <a:xfrm>
            <a:off x="0" y="3976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69349" name="Rectangle 5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69350" name="Rectangle 6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69351" name="Rectangle 7"/>
          <p:cNvSpPr>
            <a:spLocks noChangeArrowheads="1"/>
          </p:cNvSpPr>
          <p:nvPr/>
        </p:nvSpPr>
        <p:spPr bwMode="auto">
          <a:xfrm>
            <a:off x="107504" y="932522"/>
            <a:ext cx="8964612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ko-KR" sz="2000" b="1" dirty="0"/>
              <a:t>public class MethodEx02 { 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	static void sum(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n){ </a:t>
            </a:r>
          </a:p>
          <a:p>
            <a:r>
              <a:rPr lang="en-US" altLang="ko-KR" sz="2000" b="1" dirty="0"/>
              <a:t>		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i</a:t>
            </a:r>
            <a:r>
              <a:rPr lang="en-US" altLang="ko-KR" sz="2000" b="1" dirty="0"/>
              <a:t>;</a:t>
            </a:r>
          </a:p>
          <a:p>
            <a:r>
              <a:rPr lang="en-US" altLang="ko-KR" sz="2000" b="1" dirty="0"/>
              <a:t>		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tot=0;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		for(</a:t>
            </a:r>
            <a:r>
              <a:rPr lang="en-US" altLang="ko-KR" sz="2000" b="1" dirty="0" err="1"/>
              <a:t>i</a:t>
            </a:r>
            <a:r>
              <a:rPr lang="en-US" altLang="ko-KR" sz="2000" b="1" dirty="0"/>
              <a:t>=1;i&lt;=</a:t>
            </a:r>
            <a:r>
              <a:rPr lang="en-US" altLang="ko-KR" sz="2000" b="1" dirty="0" err="1"/>
              <a:t>n;i</a:t>
            </a:r>
            <a:r>
              <a:rPr lang="en-US" altLang="ko-KR" sz="2000" b="1" dirty="0"/>
              <a:t>++)</a:t>
            </a:r>
          </a:p>
          <a:p>
            <a:r>
              <a:rPr lang="en-US" altLang="ko-KR" sz="2000" b="1" dirty="0"/>
              <a:t>			tot=</a:t>
            </a:r>
            <a:r>
              <a:rPr lang="en-US" altLang="ko-KR" sz="2000" b="1" dirty="0" err="1"/>
              <a:t>tot+i</a:t>
            </a:r>
            <a:r>
              <a:rPr lang="en-US" altLang="ko-KR" sz="2000" b="1" dirty="0"/>
              <a:t>;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		</a:t>
            </a:r>
            <a:r>
              <a:rPr lang="en-US" altLang="ko-KR" sz="2000" b="1" dirty="0" err="1"/>
              <a:t>System.out.println</a:t>
            </a:r>
            <a:r>
              <a:rPr lang="en-US" altLang="ko-KR" sz="2000" b="1" dirty="0"/>
              <a:t>("1</a:t>
            </a:r>
            <a:r>
              <a:rPr lang="ko-KR" altLang="en-US" sz="2000" b="1" dirty="0"/>
              <a:t>부터</a:t>
            </a:r>
            <a:r>
              <a:rPr lang="en-US" altLang="ko-KR" sz="2000" b="1" dirty="0"/>
              <a:t>"+ n +"</a:t>
            </a:r>
            <a:r>
              <a:rPr lang="ko-KR" altLang="en-US" sz="2000" b="1" dirty="0"/>
              <a:t>까지의 합</a:t>
            </a:r>
            <a:r>
              <a:rPr lang="en-US" altLang="ko-KR" sz="2000" b="1" dirty="0"/>
              <a:t>" +tot); </a:t>
            </a:r>
          </a:p>
          <a:p>
            <a:r>
              <a:rPr lang="en-US" altLang="ko-KR" sz="2000" b="1" dirty="0"/>
              <a:t>	} </a:t>
            </a:r>
          </a:p>
          <a:p>
            <a:r>
              <a:rPr lang="en-US" altLang="ko-KR" sz="2000" b="1" dirty="0"/>
              <a:t>	public static void main(String[] </a:t>
            </a:r>
            <a:r>
              <a:rPr lang="en-US" altLang="ko-KR" sz="2000" b="1" dirty="0" err="1"/>
              <a:t>args</a:t>
            </a:r>
            <a:r>
              <a:rPr lang="en-US" altLang="ko-KR" sz="2000" b="1" dirty="0"/>
              <a:t>) { </a:t>
            </a:r>
          </a:p>
          <a:p>
            <a:r>
              <a:rPr lang="en-US" altLang="ko-KR" sz="2000" b="1" dirty="0"/>
              <a:t>		sum(5);</a:t>
            </a:r>
          </a:p>
          <a:p>
            <a:r>
              <a:rPr lang="en-US" altLang="ko-KR" sz="2000" b="1" dirty="0"/>
              <a:t>		sum(10);</a:t>
            </a:r>
          </a:p>
          <a:p>
            <a:r>
              <a:rPr lang="en-US" altLang="ko-KR" sz="2000" b="1" dirty="0"/>
              <a:t>	}	</a:t>
            </a:r>
          </a:p>
          <a:p>
            <a:r>
              <a:rPr lang="en-US" altLang="ko-KR" sz="2000" b="1" dirty="0"/>
              <a:t>} </a:t>
            </a:r>
          </a:p>
        </p:txBody>
      </p:sp>
      <p:pic>
        <p:nvPicPr>
          <p:cNvPr id="56935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4865688"/>
            <a:ext cx="3781425" cy="199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2866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461375" cy="774700"/>
          </a:xfrm>
        </p:spPr>
        <p:txBody>
          <a:bodyPr/>
          <a:lstStyle/>
          <a:p>
            <a:pPr marL="609600" indent="-609600"/>
            <a:r>
              <a:rPr lang="ko-KR" altLang="en-US" b="0" dirty="0" smtClean="0"/>
              <a:t>결과 </a:t>
            </a:r>
            <a:r>
              <a:rPr lang="ko-KR" altLang="en-US" b="0" dirty="0"/>
              <a:t>값을 되돌리는 방법</a:t>
            </a:r>
            <a:r>
              <a:rPr lang="ko-KR" altLang="en-US" dirty="0"/>
              <a:t> </a:t>
            </a:r>
          </a:p>
        </p:txBody>
      </p:sp>
      <p:sp>
        <p:nvSpPr>
          <p:cNvPr id="570371" name="Rectangle 3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70372" name="Rectangle 4"/>
          <p:cNvSpPr>
            <a:spLocks noChangeArrowheads="1"/>
          </p:cNvSpPr>
          <p:nvPr/>
        </p:nvSpPr>
        <p:spPr bwMode="auto">
          <a:xfrm>
            <a:off x="0" y="3976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70373" name="Rectangle 5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70374" name="Rectangle 6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70376" name="Rectangle 8"/>
          <p:cNvSpPr>
            <a:spLocks noChangeArrowheads="1"/>
          </p:cNvSpPr>
          <p:nvPr/>
        </p:nvSpPr>
        <p:spPr bwMode="auto">
          <a:xfrm>
            <a:off x="0" y="3306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70388" name="Group 20"/>
          <p:cNvGraphicFramePr>
            <a:graphicFrameLocks noGrp="1"/>
          </p:cNvGraphicFramePr>
          <p:nvPr/>
        </p:nvGraphicFramePr>
        <p:xfrm>
          <a:off x="611188" y="1808163"/>
          <a:ext cx="7381875" cy="518160"/>
        </p:xfrm>
        <a:graphic>
          <a:graphicData uri="http://schemas.openxmlformats.org/drawingml/2006/table">
            <a:tbl>
              <a:tblPr/>
              <a:tblGrid>
                <a:gridCol w="7381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9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바탕체" pitchFamily="17" charset="-127"/>
                          <a:cs typeface="한컴바탕" pitchFamily="18" charset="2"/>
                        </a:rPr>
                        <a:t> </a:t>
                      </a:r>
                      <a:r>
                        <a:rPr kumimoji="1" lang="en-US" altLang="ko-KR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  <a:cs typeface="한컴바탕" pitchFamily="18" charset="2"/>
                        </a:rPr>
                        <a:t>return (</a:t>
                      </a:r>
                      <a:r>
                        <a:rPr kumimoji="1" lang="ko-KR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  <a:cs typeface="한컴바탕" pitchFamily="18" charset="2"/>
                        </a:rPr>
                        <a:t>값</a:t>
                      </a:r>
                      <a:r>
                        <a:rPr kumimoji="1" lang="en-US" altLang="ko-KR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  <a:cs typeface="한컴바탕" pitchFamily="18" charset="2"/>
                        </a:rPr>
                        <a:t>);</a:t>
                      </a:r>
                      <a:endParaRPr kumimoji="1" lang="en-US" altLang="ko-KR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0389" name="Rectangle 21"/>
          <p:cNvSpPr>
            <a:spLocks noChangeArrowheads="1"/>
          </p:cNvSpPr>
          <p:nvPr/>
        </p:nvSpPr>
        <p:spPr bwMode="auto">
          <a:xfrm>
            <a:off x="431800" y="3062198"/>
            <a:ext cx="799306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/>
            <a:r>
              <a:rPr lang="ko-KR" altLang="en-US" b="1" dirty="0" err="1"/>
              <a:t>메소드가</a:t>
            </a:r>
            <a:r>
              <a:rPr lang="ko-KR" altLang="en-US" b="1" dirty="0"/>
              <a:t> 호출되면 </a:t>
            </a:r>
            <a:r>
              <a:rPr lang="ko-KR" altLang="en-US" b="1" dirty="0" err="1"/>
              <a:t>메소드</a:t>
            </a:r>
            <a:r>
              <a:rPr lang="ko-KR" altLang="en-US" b="1" dirty="0"/>
              <a:t> 몸체 부분의 내용이 수행된 후에 결과값을 가지고 되돌아 가게 할 경우가 있습니다</a:t>
            </a:r>
            <a:r>
              <a:rPr lang="en-US" altLang="ko-KR" b="1" dirty="0"/>
              <a:t>. </a:t>
            </a:r>
          </a:p>
          <a:p>
            <a:pPr algn="just"/>
            <a:endParaRPr lang="en-US" altLang="ko-KR" b="1" dirty="0"/>
          </a:p>
          <a:p>
            <a:pPr algn="just"/>
            <a:r>
              <a:rPr lang="ko-KR" altLang="en-US" b="1" dirty="0"/>
              <a:t>이 때 사용하는 것이 </a:t>
            </a:r>
            <a:r>
              <a:rPr lang="en-US" altLang="ko-KR" b="1" dirty="0"/>
              <a:t>return </a:t>
            </a:r>
            <a:r>
              <a:rPr lang="ko-KR" altLang="en-US" b="1" dirty="0"/>
              <a:t>문입니다 </a:t>
            </a:r>
          </a:p>
        </p:txBody>
      </p:sp>
    </p:spTree>
    <p:extLst>
      <p:ext uri="{BB962C8B-B14F-4D97-AF65-F5344CB8AC3E}">
        <p14:creationId xmlns:p14="http://schemas.microsoft.com/office/powerpoint/2010/main" val="233654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461375" cy="774700"/>
          </a:xfrm>
        </p:spPr>
        <p:txBody>
          <a:bodyPr>
            <a:normAutofit/>
          </a:bodyPr>
          <a:lstStyle/>
          <a:p>
            <a:pPr marL="609600" indent="-609600"/>
            <a:r>
              <a:rPr lang="ko-KR" altLang="en-US" b="0" dirty="0" smtClean="0"/>
              <a:t>절대값을 </a:t>
            </a:r>
            <a:r>
              <a:rPr lang="ko-KR" altLang="en-US" b="0" dirty="0"/>
              <a:t>구하는 </a:t>
            </a:r>
            <a:r>
              <a:rPr lang="ko-KR" altLang="en-US" b="0" dirty="0" err="1"/>
              <a:t>메소드</a:t>
            </a:r>
            <a:r>
              <a:rPr lang="ko-KR" altLang="en-US" b="0" dirty="0"/>
              <a:t> 만들기 </a:t>
            </a:r>
          </a:p>
        </p:txBody>
      </p:sp>
      <p:sp>
        <p:nvSpPr>
          <p:cNvPr id="571395" name="Rectangle 3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71396" name="Rectangle 4"/>
          <p:cNvSpPr>
            <a:spLocks noChangeArrowheads="1"/>
          </p:cNvSpPr>
          <p:nvPr/>
        </p:nvSpPr>
        <p:spPr bwMode="auto">
          <a:xfrm>
            <a:off x="0" y="3976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71397" name="Rectangle 5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71398" name="Rectangle 6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71399" name="Rectangle 7"/>
          <p:cNvSpPr>
            <a:spLocks noChangeArrowheads="1"/>
          </p:cNvSpPr>
          <p:nvPr/>
        </p:nvSpPr>
        <p:spPr bwMode="auto">
          <a:xfrm>
            <a:off x="107504" y="911036"/>
            <a:ext cx="8281988" cy="467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ko-KR" sz="2000" b="1" dirty="0"/>
              <a:t>public class MethodEx03 { 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	static 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abs(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data){ </a:t>
            </a:r>
          </a:p>
          <a:p>
            <a:r>
              <a:rPr lang="en-US" altLang="ko-KR" sz="2000" b="1" dirty="0"/>
              <a:t>		if(data&lt;0)</a:t>
            </a:r>
          </a:p>
          <a:p>
            <a:r>
              <a:rPr lang="en-US" altLang="ko-KR" sz="2000" b="1" dirty="0"/>
              <a:t>			data=-data;</a:t>
            </a:r>
          </a:p>
          <a:p>
            <a:r>
              <a:rPr lang="en-US" altLang="ko-KR" sz="2000" b="1" dirty="0"/>
              <a:t>		return data;</a:t>
            </a:r>
          </a:p>
          <a:p>
            <a:r>
              <a:rPr lang="en-US" altLang="ko-KR" sz="2000" b="1" dirty="0"/>
              <a:t>	}</a:t>
            </a:r>
          </a:p>
          <a:p>
            <a:r>
              <a:rPr lang="en-US" altLang="ko-KR" sz="2000" b="1" dirty="0"/>
              <a:t> 	</a:t>
            </a:r>
          </a:p>
          <a:p>
            <a:r>
              <a:rPr lang="en-US" altLang="ko-KR" sz="2000" b="1" dirty="0"/>
              <a:t>	public static void main(String[] </a:t>
            </a:r>
            <a:r>
              <a:rPr lang="en-US" altLang="ko-KR" sz="2000" b="1" dirty="0" err="1"/>
              <a:t>args</a:t>
            </a:r>
            <a:r>
              <a:rPr lang="en-US" altLang="ko-KR" sz="2000" b="1" dirty="0"/>
              <a:t>) </a:t>
            </a:r>
          </a:p>
          <a:p>
            <a:r>
              <a:rPr lang="en-US" altLang="ko-KR" sz="2000" b="1" dirty="0"/>
              <a:t>	{ </a:t>
            </a:r>
          </a:p>
          <a:p>
            <a:r>
              <a:rPr lang="en-US" altLang="ko-KR" sz="2000" b="1" dirty="0"/>
              <a:t>		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num=</a:t>
            </a:r>
            <a:r>
              <a:rPr lang="en-US" altLang="ko-KR" sz="2000" b="1" dirty="0" err="1"/>
              <a:t>Integer.parseInt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args</a:t>
            </a:r>
            <a:r>
              <a:rPr lang="en-US" altLang="ko-KR" sz="2000" b="1" dirty="0"/>
              <a:t>[0]); </a:t>
            </a:r>
          </a:p>
          <a:p>
            <a:r>
              <a:rPr lang="en-US" altLang="ko-KR" sz="2000" b="1" dirty="0"/>
              <a:t>		//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result=abs(num);</a:t>
            </a:r>
          </a:p>
          <a:p>
            <a:r>
              <a:rPr lang="en-US" altLang="ko-KR" sz="2000" b="1" dirty="0"/>
              <a:t>		</a:t>
            </a:r>
            <a:r>
              <a:rPr lang="en-US" altLang="ko-KR" sz="2000" b="1" dirty="0" err="1"/>
              <a:t>System.out.println</a:t>
            </a:r>
            <a:r>
              <a:rPr lang="en-US" altLang="ko-KR" sz="2000" b="1" dirty="0"/>
              <a:t>("result : "+abs(num));</a:t>
            </a:r>
          </a:p>
          <a:p>
            <a:r>
              <a:rPr lang="en-US" altLang="ko-KR" sz="2000" b="1" dirty="0"/>
              <a:t>	}	</a:t>
            </a:r>
          </a:p>
          <a:p>
            <a:r>
              <a:rPr lang="en-US" altLang="ko-KR" sz="2000" b="1" dirty="0"/>
              <a:t>} </a:t>
            </a:r>
          </a:p>
        </p:txBody>
      </p:sp>
      <p:pic>
        <p:nvPicPr>
          <p:cNvPr id="571400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43550" y="5013176"/>
            <a:ext cx="3600450" cy="207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2205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-171400"/>
            <a:ext cx="8461375" cy="774700"/>
          </a:xfrm>
        </p:spPr>
        <p:txBody>
          <a:bodyPr/>
          <a:lstStyle/>
          <a:p>
            <a:pPr marL="609600" indent="-609600"/>
            <a:r>
              <a:rPr lang="ko-KR" altLang="en-US" sz="1800" dirty="0" smtClean="0"/>
              <a:t>두 </a:t>
            </a:r>
            <a:r>
              <a:rPr lang="ko-KR" altLang="en-US" sz="1800" dirty="0"/>
              <a:t>정수 중에서 큰 값을 구해서 되돌리는 </a:t>
            </a:r>
            <a:r>
              <a:rPr lang="ko-KR" altLang="en-US" sz="1800" dirty="0" err="1"/>
              <a:t>메소드를</a:t>
            </a:r>
            <a:r>
              <a:rPr lang="ko-KR" altLang="en-US" sz="1800" dirty="0"/>
              <a:t> 정의하세요</a:t>
            </a:r>
            <a:r>
              <a:rPr lang="en-US" altLang="ko-KR" sz="1800" dirty="0"/>
              <a:t>.</a:t>
            </a:r>
            <a:r>
              <a:rPr lang="en-US" altLang="ko-KR" sz="3200" dirty="0"/>
              <a:t> </a:t>
            </a:r>
          </a:p>
        </p:txBody>
      </p:sp>
      <p:sp>
        <p:nvSpPr>
          <p:cNvPr id="587779" name="Rectangle 3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87780" name="Rectangle 4"/>
          <p:cNvSpPr>
            <a:spLocks noChangeArrowheads="1"/>
          </p:cNvSpPr>
          <p:nvPr/>
        </p:nvSpPr>
        <p:spPr bwMode="auto">
          <a:xfrm>
            <a:off x="0" y="3976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87781" name="Rectangle 5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87782" name="Rectangle 6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87783" name="Rectangle 7"/>
          <p:cNvSpPr>
            <a:spLocks noChangeArrowheads="1"/>
          </p:cNvSpPr>
          <p:nvPr/>
        </p:nvSpPr>
        <p:spPr bwMode="auto">
          <a:xfrm>
            <a:off x="-540568" y="677009"/>
            <a:ext cx="10297143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ko-KR" sz="2400" b="1" dirty="0" smtClean="0"/>
              <a:t>     public </a:t>
            </a:r>
            <a:r>
              <a:rPr lang="en-US" altLang="ko-KR" sz="2400" b="1" dirty="0"/>
              <a:t>class Work10_7 { 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	static </a:t>
            </a:r>
            <a:r>
              <a:rPr lang="en-US" altLang="ko-KR" sz="2400" b="1" dirty="0" err="1"/>
              <a:t>int</a:t>
            </a:r>
            <a:r>
              <a:rPr lang="en-US" altLang="ko-KR" sz="2400" b="1" dirty="0"/>
              <a:t> </a:t>
            </a:r>
            <a:r>
              <a:rPr lang="en-US" altLang="ko-KR" sz="2400" b="1" dirty="0" err="1"/>
              <a:t>max_func</a:t>
            </a:r>
            <a:r>
              <a:rPr lang="en-US" altLang="ko-KR" sz="2400" b="1" dirty="0"/>
              <a:t>(</a:t>
            </a:r>
            <a:r>
              <a:rPr lang="en-US" altLang="ko-KR" sz="2400" b="1" dirty="0" err="1"/>
              <a:t>int</a:t>
            </a:r>
            <a:r>
              <a:rPr lang="en-US" altLang="ko-KR" sz="2400" b="1" dirty="0"/>
              <a:t> </a:t>
            </a:r>
            <a:r>
              <a:rPr lang="en-US" altLang="ko-KR" sz="2400" b="1" dirty="0" err="1"/>
              <a:t>a,int</a:t>
            </a:r>
            <a:r>
              <a:rPr lang="en-US" altLang="ko-KR" sz="2400" b="1" dirty="0"/>
              <a:t> b){ </a:t>
            </a:r>
          </a:p>
          <a:p>
            <a:r>
              <a:rPr lang="en-US" altLang="ko-KR" sz="2400" b="1" dirty="0"/>
              <a:t>	</a:t>
            </a:r>
            <a:r>
              <a:rPr lang="en-US" altLang="ko-KR" sz="2400" b="1" dirty="0" err="1"/>
              <a:t>int</a:t>
            </a:r>
            <a:r>
              <a:rPr lang="en-US" altLang="ko-KR" sz="2400" b="1" dirty="0"/>
              <a:t> max;</a:t>
            </a:r>
          </a:p>
          <a:p>
            <a:r>
              <a:rPr lang="en-US" altLang="ko-KR" sz="2400" b="1" dirty="0"/>
              <a:t>	if(a&gt;b) 		</a:t>
            </a:r>
            <a:r>
              <a:rPr lang="en-US" altLang="ko-KR" sz="2000" b="1" dirty="0"/>
              <a:t>return a;   </a:t>
            </a:r>
            <a:endParaRPr lang="en-US" altLang="ko-KR" sz="2400" b="1" dirty="0"/>
          </a:p>
          <a:p>
            <a:r>
              <a:rPr lang="en-US" altLang="ko-KR" sz="2400" b="1" dirty="0"/>
              <a:t>	else		return b;      </a:t>
            </a:r>
          </a:p>
          <a:p>
            <a:r>
              <a:rPr lang="en-US" altLang="ko-KR" sz="2400" b="1" dirty="0"/>
              <a:t>	</a:t>
            </a:r>
            <a:r>
              <a:rPr lang="en-US" altLang="ko-KR" sz="2400" b="1" dirty="0" smtClean="0"/>
              <a:t>}</a:t>
            </a:r>
            <a:endParaRPr lang="en-US" altLang="ko-KR" sz="2400" b="1" dirty="0"/>
          </a:p>
          <a:p>
            <a:r>
              <a:rPr lang="en-US" altLang="ko-KR" sz="2400" b="1" dirty="0"/>
              <a:t> 	</a:t>
            </a:r>
          </a:p>
          <a:p>
            <a:r>
              <a:rPr lang="en-US" altLang="ko-KR" sz="2400" b="1" dirty="0"/>
              <a:t>	public static void main(String[] </a:t>
            </a:r>
            <a:r>
              <a:rPr lang="en-US" altLang="ko-KR" sz="2400" b="1" dirty="0" err="1"/>
              <a:t>args</a:t>
            </a:r>
            <a:r>
              <a:rPr lang="en-US" altLang="ko-KR" sz="2400" b="1" dirty="0"/>
              <a:t>) </a:t>
            </a:r>
          </a:p>
          <a:p>
            <a:r>
              <a:rPr lang="en-US" altLang="ko-KR" sz="2400" b="1" dirty="0"/>
              <a:t>	{ </a:t>
            </a:r>
          </a:p>
          <a:p>
            <a:r>
              <a:rPr lang="en-US" altLang="ko-KR" sz="2400" b="1" dirty="0"/>
              <a:t>		</a:t>
            </a:r>
            <a:r>
              <a:rPr lang="en-US" altLang="ko-KR" sz="2400" b="1" dirty="0" err="1"/>
              <a:t>int</a:t>
            </a:r>
            <a:r>
              <a:rPr lang="en-US" altLang="ko-KR" sz="2400" b="1" dirty="0"/>
              <a:t> num1=</a:t>
            </a:r>
            <a:r>
              <a:rPr lang="en-US" altLang="ko-KR" sz="2400" b="1" dirty="0" err="1"/>
              <a:t>Integer.parseInt</a:t>
            </a:r>
            <a:r>
              <a:rPr lang="en-US" altLang="ko-KR" sz="2400" b="1" dirty="0"/>
              <a:t>(</a:t>
            </a:r>
            <a:r>
              <a:rPr lang="en-US" altLang="ko-KR" sz="2400" b="1" dirty="0" err="1"/>
              <a:t>args</a:t>
            </a:r>
            <a:r>
              <a:rPr lang="en-US" altLang="ko-KR" sz="2400" b="1" dirty="0"/>
              <a:t>[0]); </a:t>
            </a:r>
          </a:p>
          <a:p>
            <a:r>
              <a:rPr lang="en-US" altLang="ko-KR" sz="2400" b="1" dirty="0"/>
              <a:t>		</a:t>
            </a:r>
            <a:r>
              <a:rPr lang="en-US" altLang="ko-KR" sz="2400" b="1" dirty="0" err="1"/>
              <a:t>int</a:t>
            </a:r>
            <a:r>
              <a:rPr lang="en-US" altLang="ko-KR" sz="2400" b="1" dirty="0"/>
              <a:t> num2=</a:t>
            </a:r>
            <a:r>
              <a:rPr lang="en-US" altLang="ko-KR" sz="2400" b="1" dirty="0" err="1"/>
              <a:t>Integer.parseInt</a:t>
            </a:r>
            <a:r>
              <a:rPr lang="en-US" altLang="ko-KR" sz="2400" b="1" dirty="0"/>
              <a:t>(</a:t>
            </a:r>
            <a:r>
              <a:rPr lang="en-US" altLang="ko-KR" sz="2400" b="1" dirty="0" err="1"/>
              <a:t>args</a:t>
            </a:r>
            <a:r>
              <a:rPr lang="en-US" altLang="ko-KR" sz="2400" b="1" dirty="0"/>
              <a:t>[1]); </a:t>
            </a:r>
          </a:p>
          <a:p>
            <a:r>
              <a:rPr lang="en-US" altLang="ko-KR" sz="2400" b="1" dirty="0"/>
              <a:t>		</a:t>
            </a:r>
            <a:r>
              <a:rPr lang="en-US" altLang="ko-KR" sz="2400" b="1" dirty="0" err="1"/>
              <a:t>System.out.println</a:t>
            </a:r>
            <a:r>
              <a:rPr lang="en-US" altLang="ko-KR" sz="2400" b="1" dirty="0"/>
              <a:t>("result : "+</a:t>
            </a:r>
            <a:r>
              <a:rPr lang="en-US" altLang="ko-KR" sz="2400" b="1" dirty="0" err="1"/>
              <a:t>max_func</a:t>
            </a:r>
            <a:r>
              <a:rPr lang="en-US" altLang="ko-KR" sz="2400" b="1" dirty="0"/>
              <a:t>(num1,num2));</a:t>
            </a:r>
          </a:p>
          <a:p>
            <a:r>
              <a:rPr lang="en-US" altLang="ko-KR" sz="2400" b="1" dirty="0"/>
              <a:t>	}	</a:t>
            </a:r>
          </a:p>
          <a:p>
            <a:r>
              <a:rPr lang="en-US" altLang="ko-KR" sz="2400" b="1" dirty="0" smtClean="0"/>
              <a:t>      }</a:t>
            </a:r>
            <a:r>
              <a:rPr lang="en-US" altLang="ko-KR" sz="2000" b="1" dirty="0" smtClean="0"/>
              <a:t> </a:t>
            </a:r>
            <a:endParaRPr lang="en-US" altLang="ko-KR" sz="2000" b="1" dirty="0"/>
          </a:p>
        </p:txBody>
      </p:sp>
      <p:pic>
        <p:nvPicPr>
          <p:cNvPr id="58778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5373216"/>
            <a:ext cx="340042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2365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0358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0"/>
            <a:ext cx="8461375" cy="1143000"/>
          </a:xfrm>
        </p:spPr>
        <p:txBody>
          <a:bodyPr/>
          <a:lstStyle/>
          <a:p>
            <a:pPr marL="838200" indent="-838200"/>
            <a:r>
              <a:rPr lang="en-US" altLang="ko-KR" b="0">
                <a:latin typeface="Times New Roman" pitchFamily="18" charset="0"/>
              </a:rPr>
              <a:t>OOP(Object Orient Programming)</a:t>
            </a:r>
            <a:r>
              <a:rPr lang="en-US" altLang="ko-KR"/>
              <a:t> </a:t>
            </a:r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0" y="3976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64229" name="Rectangle 5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64230" name="Rectangle 6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64231" name="Rectangle 7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64232" name="Rectangle 8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64233" name="Rectangle 9"/>
          <p:cNvSpPr>
            <a:spLocks noChangeArrowheads="1"/>
          </p:cNvSpPr>
          <p:nvPr/>
        </p:nvSpPr>
        <p:spPr bwMode="auto">
          <a:xfrm>
            <a:off x="250825" y="735214"/>
            <a:ext cx="8532813" cy="553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lnSpc>
                <a:spcPct val="200000"/>
              </a:lnSpc>
              <a:buFont typeface="Wingdings" pitchFamily="2" charset="2"/>
              <a:buChar char="u"/>
            </a:pPr>
            <a:r>
              <a:rPr lang="en-US" altLang="ko-KR" sz="2000" b="1" dirty="0"/>
              <a:t> </a:t>
            </a:r>
            <a:r>
              <a:rPr lang="en-US" altLang="ko-KR" sz="2000" b="1" dirty="0">
                <a:latin typeface="Arial"/>
              </a:rPr>
              <a:t> </a:t>
            </a:r>
            <a:r>
              <a:rPr lang="en-US" altLang="ko-KR" sz="2000" b="1" dirty="0"/>
              <a:t>class </a:t>
            </a:r>
          </a:p>
          <a:p>
            <a:pPr lvl="1" algn="just">
              <a:lnSpc>
                <a:spcPct val="200000"/>
              </a:lnSpc>
              <a:buFontTx/>
              <a:buChar char="-"/>
            </a:pPr>
            <a:r>
              <a:rPr lang="en-US" altLang="ko-KR" sz="2000" b="1" dirty="0"/>
              <a:t> </a:t>
            </a:r>
            <a:r>
              <a:rPr lang="ko-KR" altLang="en-US" sz="2000" b="1" dirty="0"/>
              <a:t>사물의 특성을 소프트웨어적으로 모델링 </a:t>
            </a:r>
            <a:r>
              <a:rPr lang="ko-KR" altLang="en-US" sz="2000" b="1" dirty="0" err="1"/>
              <a:t>한것</a:t>
            </a:r>
            <a:endParaRPr lang="ko-KR" altLang="en-US" sz="2000" b="1" dirty="0"/>
          </a:p>
          <a:p>
            <a:pPr lvl="1" algn="just">
              <a:lnSpc>
                <a:spcPct val="200000"/>
              </a:lnSpc>
              <a:buFontTx/>
              <a:buChar char="-"/>
            </a:pPr>
            <a:r>
              <a:rPr lang="ko-KR" altLang="en-US" sz="2000" b="1" dirty="0"/>
              <a:t> 사물을 소프트웨어적으로 추상화시켜 놓은 것</a:t>
            </a:r>
          </a:p>
          <a:p>
            <a:pPr lvl="1" algn="just">
              <a:lnSpc>
                <a:spcPct val="200000"/>
              </a:lnSpc>
              <a:buFontTx/>
              <a:buChar char="-"/>
            </a:pPr>
            <a:r>
              <a:rPr lang="ko-KR" altLang="en-US" sz="2000" b="1" dirty="0"/>
              <a:t> 객체를 만들 수 있는 틀</a:t>
            </a:r>
            <a:r>
              <a:rPr lang="en-US" altLang="ko-KR" sz="2000" b="1" dirty="0"/>
              <a:t>(template)</a:t>
            </a:r>
            <a:r>
              <a:rPr lang="ko-KR" altLang="en-US" sz="2000" b="1" dirty="0"/>
              <a:t>을 클래스</a:t>
            </a:r>
          </a:p>
          <a:p>
            <a:pPr lvl="1" algn="just">
              <a:lnSpc>
                <a:spcPct val="200000"/>
              </a:lnSpc>
              <a:buFontTx/>
              <a:buChar char="-"/>
            </a:pPr>
            <a:r>
              <a:rPr lang="ko-KR" altLang="en-US" sz="2000" b="1" dirty="0"/>
              <a:t>사물의 특성</a:t>
            </a:r>
          </a:p>
          <a:p>
            <a:pPr lvl="2" algn="just">
              <a:lnSpc>
                <a:spcPct val="200000"/>
              </a:lnSpc>
              <a:buFontTx/>
              <a:buChar char="-"/>
            </a:pPr>
            <a:r>
              <a:rPr lang="ko-KR" altLang="en-US" sz="2000" b="1" dirty="0"/>
              <a:t>속성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변수</a:t>
            </a:r>
            <a:r>
              <a:rPr lang="en-US" altLang="ko-KR" sz="2000" b="1" dirty="0"/>
              <a:t>) :  </a:t>
            </a:r>
            <a:r>
              <a:rPr lang="ko-KR" altLang="en-US" sz="2000" b="1" dirty="0"/>
              <a:t>사물의 속성이나 상태정보 표현</a:t>
            </a:r>
          </a:p>
          <a:p>
            <a:pPr lvl="2" algn="just">
              <a:lnSpc>
                <a:spcPct val="200000"/>
              </a:lnSpc>
              <a:buFontTx/>
              <a:buChar char="-"/>
            </a:pPr>
            <a:r>
              <a:rPr lang="ko-KR" altLang="en-US" sz="2000" b="1" dirty="0" err="1"/>
              <a:t>메소드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사물의 행위를 표현</a:t>
            </a:r>
          </a:p>
          <a:p>
            <a:pPr lvl="1" algn="just">
              <a:lnSpc>
                <a:spcPct val="140000"/>
              </a:lnSpc>
              <a:buFontTx/>
              <a:buChar char="-"/>
            </a:pPr>
            <a:endParaRPr lang="ko-KR" altLang="en-US" sz="2000" b="1" dirty="0"/>
          </a:p>
          <a:p>
            <a:pPr lvl="2" algn="just">
              <a:lnSpc>
                <a:spcPct val="140000"/>
              </a:lnSpc>
            </a:pPr>
            <a:endParaRPr lang="ko-KR" altLang="en-US" sz="2000" b="1" dirty="0"/>
          </a:p>
          <a:p>
            <a:pPr lvl="1" algn="just">
              <a:buFontTx/>
              <a:buChar char="-"/>
            </a:pPr>
            <a:endParaRPr lang="en-US" altLang="ko-KR" sz="2000" b="1" dirty="0"/>
          </a:p>
        </p:txBody>
      </p:sp>
      <p:sp>
        <p:nvSpPr>
          <p:cNvPr id="564234" name="Rectangle 10"/>
          <p:cNvSpPr>
            <a:spLocks noChangeArrowheads="1"/>
          </p:cNvSpPr>
          <p:nvPr/>
        </p:nvSpPr>
        <p:spPr bwMode="auto">
          <a:xfrm>
            <a:off x="0" y="2925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26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0"/>
            <a:ext cx="8461375" cy="1143000"/>
          </a:xfrm>
        </p:spPr>
        <p:txBody>
          <a:bodyPr/>
          <a:lstStyle/>
          <a:p>
            <a:pPr marL="838200" indent="-838200"/>
            <a:r>
              <a:rPr lang="en-US" altLang="ko-KR" b="0">
                <a:latin typeface="Times New Roman" pitchFamily="18" charset="0"/>
              </a:rPr>
              <a:t>OOP(Object Orient Programming)</a:t>
            </a:r>
            <a:r>
              <a:rPr lang="en-US" altLang="ko-KR"/>
              <a:t> </a:t>
            </a:r>
          </a:p>
        </p:txBody>
      </p:sp>
      <p:sp>
        <p:nvSpPr>
          <p:cNvPr id="581635" name="Rectangle 3"/>
          <p:cNvSpPr>
            <a:spLocks noChangeArrowheads="1"/>
          </p:cNvSpPr>
          <p:nvPr/>
        </p:nvSpPr>
        <p:spPr bwMode="auto">
          <a:xfrm>
            <a:off x="0" y="3976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81636" name="Rectangle 4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81637" name="Rectangle 5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81638" name="Rectangle 6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81639" name="Rectangle 7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81640" name="Rectangle 8"/>
          <p:cNvSpPr>
            <a:spLocks noChangeArrowheads="1"/>
          </p:cNvSpPr>
          <p:nvPr/>
        </p:nvSpPr>
        <p:spPr bwMode="auto">
          <a:xfrm>
            <a:off x="285720" y="1071546"/>
            <a:ext cx="8532813" cy="389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lnSpc>
                <a:spcPct val="200000"/>
              </a:lnSpc>
              <a:buFont typeface="Wingdings" pitchFamily="2" charset="2"/>
              <a:buChar char="u"/>
            </a:pPr>
            <a:r>
              <a:rPr lang="en-US" altLang="ko-KR" b="1" dirty="0"/>
              <a:t> </a:t>
            </a:r>
            <a:r>
              <a:rPr lang="en-US" altLang="ko-KR" b="1" dirty="0">
                <a:latin typeface="Arial"/>
              </a:rPr>
              <a:t> </a:t>
            </a:r>
            <a:r>
              <a:rPr lang="en-US" altLang="ko-KR" b="1" dirty="0"/>
              <a:t>object( or instance)</a:t>
            </a:r>
          </a:p>
          <a:p>
            <a:pPr lvl="1" algn="just">
              <a:lnSpc>
                <a:spcPct val="200000"/>
              </a:lnSpc>
              <a:buFontTx/>
              <a:buChar char="-"/>
            </a:pPr>
            <a:r>
              <a:rPr lang="en-US" altLang="ko-KR" b="1" dirty="0"/>
              <a:t> </a:t>
            </a:r>
            <a:r>
              <a:rPr lang="ko-KR" altLang="en-US" b="1" dirty="0"/>
              <a:t>객체는 실 세계에 존재하는 사물</a:t>
            </a:r>
            <a:r>
              <a:rPr lang="en-US" altLang="ko-KR" b="1" dirty="0"/>
              <a:t>, </a:t>
            </a:r>
            <a:r>
              <a:rPr lang="ko-KR" altLang="en-US" b="1" dirty="0"/>
              <a:t>그 자체를 의미</a:t>
            </a:r>
          </a:p>
          <a:p>
            <a:pPr lvl="1" algn="just">
              <a:lnSpc>
                <a:spcPct val="200000"/>
              </a:lnSpc>
              <a:buFontTx/>
              <a:buChar char="-"/>
            </a:pPr>
            <a:r>
              <a:rPr lang="ko-KR" altLang="en-US" b="1" dirty="0"/>
              <a:t> 틀</a:t>
            </a:r>
            <a:r>
              <a:rPr lang="en-US" altLang="ko-KR" b="1" dirty="0"/>
              <a:t>(template)</a:t>
            </a:r>
            <a:r>
              <a:rPr lang="ko-KR" altLang="en-US" b="1" dirty="0"/>
              <a:t>을 사용해 실제로 메모리에 구현한 것</a:t>
            </a:r>
          </a:p>
          <a:p>
            <a:pPr lvl="1" algn="just">
              <a:lnSpc>
                <a:spcPct val="200000"/>
              </a:lnSpc>
              <a:buFontTx/>
              <a:buChar char="-"/>
            </a:pPr>
            <a:r>
              <a:rPr lang="ko-KR" altLang="en-US" b="1" dirty="0"/>
              <a:t> 객체를 사용하기 위해 </a:t>
            </a:r>
            <a:r>
              <a:rPr lang="en-US" altLang="ko-KR" b="1" dirty="0"/>
              <a:t>new</a:t>
            </a:r>
            <a:r>
              <a:rPr lang="ko-KR" altLang="en-US" b="1" dirty="0"/>
              <a:t>명령어 이용 </a:t>
            </a:r>
          </a:p>
          <a:p>
            <a:pPr lvl="1" algn="just">
              <a:lnSpc>
                <a:spcPct val="200000"/>
              </a:lnSpc>
              <a:buFontTx/>
              <a:buChar char="-"/>
            </a:pPr>
            <a:r>
              <a:rPr lang="ko-KR" altLang="en-US" b="1" dirty="0"/>
              <a:t> 클래스를 실제 사용할 수 있도록 만든 것</a:t>
            </a:r>
          </a:p>
          <a:p>
            <a:pPr lvl="1" algn="just">
              <a:lnSpc>
                <a:spcPct val="200000"/>
              </a:lnSpc>
              <a:buFontTx/>
              <a:buChar char="-"/>
            </a:pPr>
            <a:r>
              <a:rPr lang="ko-KR" altLang="en-US" b="1" dirty="0"/>
              <a:t> 클래스가 실제 값을 가질 수 있도록 메모리 공간에 할당해 놓은 것</a:t>
            </a:r>
          </a:p>
          <a:p>
            <a:pPr lvl="1" algn="just">
              <a:lnSpc>
                <a:spcPct val="200000"/>
              </a:lnSpc>
            </a:pPr>
            <a:endParaRPr lang="en-US" altLang="ko-KR" b="1" dirty="0"/>
          </a:p>
        </p:txBody>
      </p:sp>
      <p:sp>
        <p:nvSpPr>
          <p:cNvPr id="581641" name="Rectangle 9"/>
          <p:cNvSpPr>
            <a:spLocks noChangeArrowheads="1"/>
          </p:cNvSpPr>
          <p:nvPr/>
        </p:nvSpPr>
        <p:spPr bwMode="auto">
          <a:xfrm>
            <a:off x="0" y="2925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56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155</Words>
  <Application>Microsoft Office PowerPoint</Application>
  <PresentationFormat>화면 슬라이드 쇼(4:3)</PresentationFormat>
  <Paragraphs>138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굴림</vt:lpstr>
      <vt:lpstr>돋움체</vt:lpstr>
      <vt:lpstr>맑은 고딕</vt:lpstr>
      <vt:lpstr>바탕</vt:lpstr>
      <vt:lpstr>바탕체</vt:lpstr>
      <vt:lpstr>한컴바탕</vt:lpstr>
      <vt:lpstr>Arial</vt:lpstr>
      <vt:lpstr>Times New Roman</vt:lpstr>
      <vt:lpstr>Wingdings</vt:lpstr>
      <vt:lpstr>Office 테마</vt:lpstr>
      <vt:lpstr>사용자 정의 메소드 만들기</vt:lpstr>
      <vt:lpstr>사용자 정의 메소드 만들기</vt:lpstr>
      <vt:lpstr>주어진 값까지의 합을 구하기 </vt:lpstr>
      <vt:lpstr>결과 값을 되돌리는 방법 </vt:lpstr>
      <vt:lpstr>절대값을 구하는 메소드 만들기 </vt:lpstr>
      <vt:lpstr>두 정수 중에서 큰 값을 구해서 되돌리는 메소드를 정의하세요. </vt:lpstr>
      <vt:lpstr>PowerPoint 프레젠테이션</vt:lpstr>
      <vt:lpstr>OOP(Object Orient Programming) </vt:lpstr>
      <vt:lpstr>OOP(Object Orient Programming) </vt:lpstr>
      <vt:lpstr>자바 클래스 선언하기 </vt:lpstr>
      <vt:lpstr>클래스 선언과 속성 선언 </vt:lpstr>
      <vt:lpstr>기본 자료형 (Primitive Type) </vt:lpstr>
      <vt:lpstr>레퍼런스 변수와 객체 생성 </vt:lpstr>
      <vt:lpstr>접근 지정자의 차이점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OOP(Object Orient Programming) </dc:title>
  <dc:creator>admin</dc:creator>
  <cp:lastModifiedBy>kim</cp:lastModifiedBy>
  <cp:revision>4</cp:revision>
  <dcterms:created xsi:type="dcterms:W3CDTF">2018-05-08T05:04:02Z</dcterms:created>
  <dcterms:modified xsi:type="dcterms:W3CDTF">2024-06-03T10:43:18Z</dcterms:modified>
</cp:coreProperties>
</file>