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C7"/>
    <a:srgbClr val="0092FF"/>
    <a:srgbClr val="007FDE"/>
    <a:srgbClr val="0192FF"/>
    <a:srgbClr val="00A7E2"/>
    <a:srgbClr val="00A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18D9-E2A5-4CC8-B2DA-9378D2B5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F9760-547E-4B83-AD9D-C14798939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DE38D-9FD0-410E-A23D-72783CF2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099C2-8B8E-4F1F-84A2-0FDEF000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E634-024D-4D5F-AC02-6E1601B6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9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A62D3-5309-4298-A1D0-35EA6712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C3786A-F0F5-47D8-8D6C-B71D88AFD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2D6EA-D57F-4A6F-9283-8F6E6929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CF477-A6FA-43FA-A1C7-711D4C5E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B1570-7576-4500-BC1B-1E66BBBB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8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51E82-0E5E-4C3D-AC44-BD4909CD7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2247C-22F0-4CE1-846D-2F588EF0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0F84E-701B-423B-A740-28D7D912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55848-4865-4551-8817-4D022028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E9A02-F551-4337-B64B-A22132AF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67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18D9-E2A5-4CC8-B2DA-9378D2B5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F9760-547E-4B83-AD9D-C14798939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DE38D-9FD0-410E-A23D-72783CF2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099C2-8B8E-4F1F-84A2-0FDEF000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E634-024D-4D5F-AC02-6E1601B6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22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A7FA5-CE5C-4B84-ACBE-A5721605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3A840-7EF0-491D-8925-E0517374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E006-6803-4B30-A662-35391E8F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86B81-E223-4F41-B39F-8EAE4CFE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C8071-60C9-4BDB-964D-B26E7DFF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7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FBFE-D3CE-45A2-AF2F-AF59172A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40C653-4AD3-4998-BF3B-E967CD4B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BFD74-AA6C-43AA-BAE5-C637F0CF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2BBDD-25B5-4273-954E-37763818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E3419-F03D-451A-8CA8-9594E1B7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6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63FCE-8C92-4CE4-96E8-52923781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DDD50-5552-4424-B11B-A3C1CC230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09AF9-00CF-4A59-8E72-884D589C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43B83-D97B-42F0-9496-FFCA65FF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E1624-B1D2-46FF-A592-3316A102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76A18-4D1E-4220-B695-729FF1BE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0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2268D-CAF8-49EC-920B-DABD615C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C7A37-0FCC-461C-986E-E79FAC3A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2B040-C81C-4832-BED7-C4C755FF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78EA47-2565-4E89-9D32-8CB9F97F2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8DC12-F46A-48DB-9B41-A0D1331AE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34BBE4-B75E-4DD3-8F79-E3BA091E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08F253-20A3-41AB-A00E-302618D0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E94E75-696D-415B-AA05-2CB4A3A9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54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CA2EA-6D2B-47AF-9669-3B0FAF7B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94BBD9-4BB8-45F3-B3ED-4D78D622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EE3D38-4ECB-42FE-9461-E478060E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894390-4C25-42ED-9E2A-D5D77AA6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30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0D6E41-207A-489D-BEA0-DF46689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2DCE6D-AD8F-43EA-941F-92E2A781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C7119-6E1D-403F-9573-7A35441B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EAF16-49DC-48DA-B9E2-AA9123B9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99C54-E0FC-4A9E-A811-CE87B0BB1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154DC3-22C0-4B8C-B916-67E997208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46E1A-8A96-4B58-96CF-A42484B8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1E17-9444-4E9B-8932-B97C3444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2B5B8-7B3C-4D4B-844C-825B6EFA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0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A7FA5-CE5C-4B84-ACBE-A5721605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3A840-7EF0-491D-8925-E0517374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E006-6803-4B30-A662-35391E8F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86B81-E223-4F41-B39F-8EAE4CFE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C8071-60C9-4BDB-964D-B26E7DFF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02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D2E27-213C-4054-8319-621E8C0D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B9EE8-3C76-4E65-B0E7-85B2419B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9757B-91DF-4C34-9694-7A6CAADA7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3FED9-8083-4A32-A633-DC66EDEA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99A61-67FB-4ED6-83BF-C91F5067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3A2D69-79C0-4873-8F72-317CD9BC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36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A62D3-5309-4298-A1D0-35EA6712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C3786A-F0F5-47D8-8D6C-B71D88AFD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2D6EA-D57F-4A6F-9283-8F6E6929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CF477-A6FA-43FA-A1C7-711D4C5E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B1570-7576-4500-BC1B-1E66BBBB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7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51E82-0E5E-4C3D-AC44-BD4909CD7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2247C-22F0-4CE1-846D-2F588EF0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0F84E-701B-423B-A740-28D7D912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55848-4865-4551-8817-4D022028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E9A02-F551-4337-B64B-A22132AF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8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FBFE-D3CE-45A2-AF2F-AF59172A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40C653-4AD3-4998-BF3B-E967CD4B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BFD74-AA6C-43AA-BAE5-C637F0CF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2BBDD-25B5-4273-954E-37763818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E3419-F03D-451A-8CA8-9594E1B7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9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63FCE-8C92-4CE4-96E8-52923781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DDD50-5552-4424-B11B-A3C1CC230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09AF9-00CF-4A59-8E72-884D589C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43B83-D97B-42F0-9496-FFCA65FF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E1624-B1D2-46FF-A592-3316A102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76A18-4D1E-4220-B695-729FF1BE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2268D-CAF8-49EC-920B-DABD615C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C7A37-0FCC-461C-986E-E79FAC3A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2B040-C81C-4832-BED7-C4C755FF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78EA47-2565-4E89-9D32-8CB9F97F2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8DC12-F46A-48DB-9B41-A0D1331AE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34BBE4-B75E-4DD3-8F79-E3BA091E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08F253-20A3-41AB-A00E-302618D0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E94E75-696D-415B-AA05-2CB4A3A9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4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CA2EA-6D2B-47AF-9669-3B0FAF7B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94BBD9-4BB8-45F3-B3ED-4D78D622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EE3D38-4ECB-42FE-9461-E478060E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894390-4C25-42ED-9E2A-D5D77AA6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97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0D6E41-207A-489D-BEA0-DF46689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2DCE6D-AD8F-43EA-941F-92E2A781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C7119-6E1D-403F-9573-7A35441B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EAF16-49DC-48DA-B9E2-AA9123B9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99C54-E0FC-4A9E-A811-CE87B0BB1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154DC3-22C0-4B8C-B916-67E997208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46E1A-8A96-4B58-96CF-A42484B8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1E17-9444-4E9B-8932-B97C3444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2B5B8-7B3C-4D4B-844C-825B6EFA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5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D2E27-213C-4054-8319-621E8C0D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B9EE8-3C76-4E65-B0E7-85B2419B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9757B-91DF-4C34-9694-7A6CAADA7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3FED9-8083-4A32-A633-DC66EDEA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99A61-67FB-4ED6-83BF-C91F5067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3A2D69-79C0-4873-8F72-317CD9BC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30C51-8DCA-4F2B-B211-731C58A1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F5626-1092-4498-BCFC-996909C5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37BFE-4D46-43EA-8632-00AF9771A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7C7C3-1F83-4CB2-9054-0F6C2B6E3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9F4EE-D6E4-41CF-8F0F-09628AD60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5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30C51-8DCA-4F2B-B211-731C58A1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F5626-1092-4498-BCFC-996909C5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37BFE-4D46-43EA-8632-00AF9771A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413C-B303-4BC9-AE3F-13980F877370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7C7C3-1F83-4CB2-9054-0F6C2B6E3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9F4EE-D6E4-41CF-8F0F-09628AD60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0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D03A08-145D-4CFF-8219-23EF06943AD7}"/>
              </a:ext>
            </a:extLst>
          </p:cNvPr>
          <p:cNvSpPr txBox="1"/>
          <p:nvPr/>
        </p:nvSpPr>
        <p:spPr>
          <a:xfrm>
            <a:off x="6564113" y="640081"/>
            <a:ext cx="5138808" cy="335247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77C7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빅데이터 기반 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77C7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dirty="0">
                <a:solidFill>
                  <a:srgbClr val="0077C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</a:t>
            </a:r>
            <a:r>
              <a:rPr lang="ko-KR" altLang="en-US" sz="4800" dirty="0">
                <a:solidFill>
                  <a:srgbClr val="0077C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 솔루션 개발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077C7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7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72" name="Graphic 71" descr="확인 표시">
            <a:extLst>
              <a:ext uri="{FF2B5EF4-FFF2-40B4-BE49-F238E27FC236}">
                <a16:creationId xmlns:a16="http://schemas.microsoft.com/office/drawing/2014/main" id="{871E947E-2FE6-4A20-BCA9-1C106EAEB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215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67E9-F871-455B-9B4B-C52A7CC1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20" y="366475"/>
            <a:ext cx="7331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기업 수요 기반 </a:t>
            </a:r>
            <a:r>
              <a:rPr lang="ko-KR" altLang="en-US" sz="2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훈련과정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37FD2D-35C8-4D99-B896-EF9F92B45044}"/>
              </a:ext>
            </a:extLst>
          </p:cNvPr>
          <p:cNvGrpSpPr/>
          <p:nvPr/>
        </p:nvGrpSpPr>
        <p:grpSpPr>
          <a:xfrm flipH="1">
            <a:off x="6351026" y="1312987"/>
            <a:ext cx="4755995" cy="5080733"/>
            <a:chOff x="-633822" y="1905156"/>
            <a:chExt cx="4490394" cy="5117667"/>
          </a:xfrm>
        </p:grpSpPr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2C1B9E0A-28AE-464D-B769-217BA66B5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48498" y="1905156"/>
              <a:ext cx="3941714" cy="544852"/>
            </a:xfrm>
            <a:prstGeom prst="round1Rect">
              <a:avLst>
                <a:gd name="adj" fmla="val 50000"/>
              </a:avLst>
            </a:prstGeom>
            <a:solidFill>
              <a:srgbClr val="003054"/>
            </a:solidFill>
            <a:ln w="1905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71" tIns="46765" rIns="91371" bIns="46765"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defTabSz="1019126" latinLnBrk="0"/>
              <a:endParaRPr lang="en-US" altLang="ko-KR" sz="2006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D96F01A-5AE2-4A5B-BAAD-49ED2FEEEE5A}"/>
                </a:ext>
              </a:extLst>
            </p:cNvPr>
            <p:cNvGrpSpPr/>
            <p:nvPr/>
          </p:nvGrpSpPr>
          <p:grpSpPr>
            <a:xfrm>
              <a:off x="-633822" y="2034183"/>
              <a:ext cx="4490394" cy="1033252"/>
              <a:chOff x="36418" y="1755750"/>
              <a:chExt cx="4288487" cy="986793"/>
            </a:xfrm>
          </p:grpSpPr>
          <p:sp>
            <p:nvSpPr>
              <p:cNvPr id="8" name="Rectangle 39">
                <a:extLst>
                  <a:ext uri="{FF2B5EF4-FFF2-40B4-BE49-F238E27FC236}">
                    <a16:creationId xmlns:a16="http://schemas.microsoft.com/office/drawing/2014/main" id="{5145C619-DCA1-4092-8496-A154DBB7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18" y="1755750"/>
                <a:ext cx="4288487" cy="234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CFFFF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400" spc="-100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빅데이터</a:t>
                </a:r>
                <a:r>
                  <a:rPr kumimoji="1" lang="ko-KR" altLang="en-US" sz="1400" spc="-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기반 </a:t>
                </a:r>
                <a:r>
                  <a:rPr kumimoji="1" lang="en-US" altLang="ko-KR" sz="1400" spc="-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AI </a:t>
                </a:r>
                <a:r>
                  <a:rPr kumimoji="1" lang="ko-KR" altLang="en-US" sz="1400" spc="-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응용 솔루션 개발자 전문과정</a:t>
                </a:r>
              </a:p>
            </p:txBody>
          </p:sp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633C45C4-02C6-4338-BFF9-B781E3E16E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874" y="2599432"/>
                <a:ext cx="128287" cy="143111"/>
              </a:xfrm>
              <a:custGeom>
                <a:avLst/>
                <a:gdLst>
                  <a:gd name="T0" fmla="*/ 91 w 95"/>
                  <a:gd name="T1" fmla="*/ 10 h 105"/>
                  <a:gd name="T2" fmla="*/ 89 w 95"/>
                  <a:gd name="T3" fmla="*/ 8 h 105"/>
                  <a:gd name="T4" fmla="*/ 48 w 95"/>
                  <a:gd name="T5" fmla="*/ 0 h 105"/>
                  <a:gd name="T6" fmla="*/ 47 w 95"/>
                  <a:gd name="T7" fmla="*/ 0 h 105"/>
                  <a:gd name="T8" fmla="*/ 6 w 95"/>
                  <a:gd name="T9" fmla="*/ 8 h 105"/>
                  <a:gd name="T10" fmla="*/ 4 w 95"/>
                  <a:gd name="T11" fmla="*/ 10 h 105"/>
                  <a:gd name="T12" fmla="*/ 8 w 95"/>
                  <a:gd name="T13" fmla="*/ 62 h 105"/>
                  <a:gd name="T14" fmla="*/ 46 w 95"/>
                  <a:gd name="T15" fmla="*/ 105 h 105"/>
                  <a:gd name="T16" fmla="*/ 47 w 95"/>
                  <a:gd name="T17" fmla="*/ 105 h 105"/>
                  <a:gd name="T18" fmla="*/ 49 w 95"/>
                  <a:gd name="T19" fmla="*/ 105 h 105"/>
                  <a:gd name="T20" fmla="*/ 87 w 95"/>
                  <a:gd name="T21" fmla="*/ 62 h 105"/>
                  <a:gd name="T22" fmla="*/ 91 w 95"/>
                  <a:gd name="T23" fmla="*/ 10 h 105"/>
                  <a:gd name="T24" fmla="*/ 47 w 95"/>
                  <a:gd name="T25" fmla="*/ 52 h 105"/>
                  <a:gd name="T26" fmla="*/ 14 w 95"/>
                  <a:gd name="T27" fmla="*/ 52 h 105"/>
                  <a:gd name="T28" fmla="*/ 12 w 95"/>
                  <a:gd name="T29" fmla="*/ 16 h 105"/>
                  <a:gd name="T30" fmla="*/ 47 w 95"/>
                  <a:gd name="T31" fmla="*/ 10 h 105"/>
                  <a:gd name="T32" fmla="*/ 47 w 95"/>
                  <a:gd name="T33" fmla="*/ 52 h 105"/>
                  <a:gd name="T34" fmla="*/ 79 w 95"/>
                  <a:gd name="T35" fmla="*/ 59 h 105"/>
                  <a:gd name="T36" fmla="*/ 47 w 95"/>
                  <a:gd name="T37" fmla="*/ 94 h 105"/>
                  <a:gd name="T38" fmla="*/ 47 w 95"/>
                  <a:gd name="T39" fmla="*/ 52 h 105"/>
                  <a:gd name="T40" fmla="*/ 81 w 95"/>
                  <a:gd name="T41" fmla="*/ 52 h 105"/>
                  <a:gd name="T42" fmla="*/ 79 w 95"/>
                  <a:gd name="T43" fmla="*/ 59 h 105"/>
                  <a:gd name="T44" fmla="*/ 79 w 95"/>
                  <a:gd name="T45" fmla="*/ 59 h 105"/>
                  <a:gd name="T46" fmla="*/ 79 w 95"/>
                  <a:gd name="T47" fmla="*/ 5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5" h="105">
                    <a:moveTo>
                      <a:pt x="91" y="10"/>
                    </a:moveTo>
                    <a:cubicBezTo>
                      <a:pt x="91" y="9"/>
                      <a:pt x="90" y="8"/>
                      <a:pt x="89" y="8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7" y="0"/>
                      <a:pt x="47" y="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4" y="9"/>
                      <a:pt x="4" y="10"/>
                    </a:cubicBezTo>
                    <a:cubicBezTo>
                      <a:pt x="4" y="11"/>
                      <a:pt x="0" y="39"/>
                      <a:pt x="8" y="62"/>
                    </a:cubicBezTo>
                    <a:cubicBezTo>
                      <a:pt x="16" y="86"/>
                      <a:pt x="45" y="104"/>
                      <a:pt x="46" y="105"/>
                    </a:cubicBezTo>
                    <a:cubicBezTo>
                      <a:pt x="46" y="105"/>
                      <a:pt x="47" y="105"/>
                      <a:pt x="47" y="105"/>
                    </a:cubicBezTo>
                    <a:cubicBezTo>
                      <a:pt x="48" y="105"/>
                      <a:pt x="48" y="105"/>
                      <a:pt x="49" y="105"/>
                    </a:cubicBezTo>
                    <a:cubicBezTo>
                      <a:pt x="50" y="104"/>
                      <a:pt x="79" y="86"/>
                      <a:pt x="87" y="62"/>
                    </a:cubicBezTo>
                    <a:cubicBezTo>
                      <a:pt x="95" y="39"/>
                      <a:pt x="91" y="11"/>
                      <a:pt x="91" y="10"/>
                    </a:cubicBezTo>
                    <a:close/>
                    <a:moveTo>
                      <a:pt x="47" y="52"/>
                    </a:moveTo>
                    <a:cubicBezTo>
                      <a:pt x="14" y="52"/>
                      <a:pt x="14" y="52"/>
                      <a:pt x="14" y="52"/>
                    </a:cubicBezTo>
                    <a:cubicBezTo>
                      <a:pt x="10" y="34"/>
                      <a:pt x="12" y="16"/>
                      <a:pt x="12" y="16"/>
                    </a:cubicBezTo>
                    <a:cubicBezTo>
                      <a:pt x="47" y="10"/>
                      <a:pt x="47" y="10"/>
                      <a:pt x="47" y="10"/>
                    </a:cubicBezTo>
                    <a:lnTo>
                      <a:pt x="47" y="52"/>
                    </a:lnTo>
                    <a:close/>
                    <a:moveTo>
                      <a:pt x="79" y="59"/>
                    </a:moveTo>
                    <a:cubicBezTo>
                      <a:pt x="73" y="79"/>
                      <a:pt x="47" y="94"/>
                      <a:pt x="47" y="94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4"/>
                      <a:pt x="80" y="57"/>
                      <a:pt x="79" y="59"/>
                    </a:cubicBezTo>
                    <a:close/>
                    <a:moveTo>
                      <a:pt x="79" y="59"/>
                    </a:moveTo>
                    <a:cubicBezTo>
                      <a:pt x="79" y="59"/>
                      <a:pt x="79" y="59"/>
                      <a:pt x="79" y="5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5934" tIns="47966" rIns="95934" bIns="47966" numCol="1" anchor="t" anchorCtr="0" compatLnSpc="1">
                <a:prstTxWarp prst="textNoShape">
                  <a:avLst/>
                </a:prstTxWarp>
              </a:bodyPr>
              <a:lstStyle/>
              <a:p>
                <a:pPr defTabSz="986912">
                  <a:defRPr/>
                </a:pPr>
                <a:endParaRPr lang="ko-KR" altLang="en-US" sz="1889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4B9D8CE-6456-48E3-B1E1-477E92978E9C}"/>
                </a:ext>
              </a:extLst>
            </p:cNvPr>
            <p:cNvSpPr/>
            <p:nvPr/>
          </p:nvSpPr>
          <p:spPr>
            <a:xfrm>
              <a:off x="-499173" y="2597375"/>
              <a:ext cx="3718762" cy="442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[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교과 과정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: 480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시간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]</a:t>
              </a: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프로그래밍 언어 활용</a:t>
              </a: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Python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분석 라이브러리 활용</a:t>
              </a: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Blip>
                  <a:blip r:embed="rId2"/>
                </a:buBlip>
              </a:pP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선형대수학 및 통계학</a:t>
              </a: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데이터 수집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,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전처리 및 분석용 데이터 셋 구축</a:t>
              </a:r>
              <a:endParaRPr kumimoji="1" lang="en-US" altLang="ko-KR" sz="11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Blip>
                  <a:blip r:embed="rId2"/>
                </a:buBlip>
              </a:pP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데이터베이스 구축</a:t>
              </a: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ko-KR" altLang="en-US" sz="1100" spc="-3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머신러닝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알고리즘 이해 및 활용</a:t>
              </a:r>
              <a:endParaRPr kumimoji="1" lang="en-US" altLang="ko-KR" sz="11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Blip>
                  <a:blip r:embed="rId2"/>
                </a:buBlip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Text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데이터 분석</a:t>
              </a: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모델 성능평가</a:t>
              </a: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딥러닝 알고리즘 구현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(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CNN, RNN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)</a:t>
              </a:r>
              <a:endParaRPr kumimoji="1" lang="ko-KR" altLang="en-US" sz="11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NLP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라이브러리 활용</a:t>
              </a:r>
              <a:endParaRPr kumimoji="1" lang="en-US" altLang="ko-KR" sz="11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OpenCV,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컴퓨터 비전 활용</a:t>
              </a:r>
              <a:endParaRPr kumimoji="1" lang="en-US" altLang="ko-KR" sz="11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Blip>
                  <a:blip r:embed="rId2"/>
                </a:buBlip>
              </a:pP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웹 서비스 개발 </a:t>
              </a: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Linux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이해 및 활용</a:t>
              </a: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ko-KR" altLang="en-US" sz="1100" spc="-3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클라우드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응용 서비스 개발을 위한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AWS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이해 및 응용</a:t>
              </a:r>
              <a:endParaRPr kumimoji="1" lang="en-US" altLang="ko-KR" sz="11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  <a:p>
              <a:pPr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[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프로젝트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: 480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시간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]</a:t>
              </a:r>
              <a:endParaRPr kumimoji="1" lang="ko-KR" altLang="en-US" sz="11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협약기업 실무 프로젝트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(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하기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3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개중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1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개 선택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+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자유 주제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2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개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)</a:t>
              </a:r>
              <a:endParaRPr kumimoji="1" lang="ko-KR" altLang="en-US" sz="11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  <a:p>
              <a:pPr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       </a:t>
              </a:r>
              <a: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P1)</a:t>
              </a:r>
              <a:r>
                <a:rPr kumimoji="1" lang="ko-KR" altLang="en-US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온라인 </a:t>
              </a:r>
              <a:r>
                <a:rPr kumimoji="1" lang="ko-KR" altLang="en-US" sz="1000" spc="-3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소셜리스닝</a:t>
              </a:r>
              <a: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(</a:t>
              </a:r>
              <a:r>
                <a:rPr kumimoji="1" lang="ko-KR" altLang="en-US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비정형데이터</a:t>
              </a:r>
              <a: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) </a:t>
              </a:r>
              <a:r>
                <a:rPr kumimoji="1" lang="ko-KR" altLang="en-US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기반 예측 모델링 개발</a:t>
              </a:r>
              <a:endParaRPr kumimoji="1" lang="en-US" altLang="ko-KR" sz="10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  <a:p>
              <a:pPr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</a:pPr>
              <a: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        P2)</a:t>
              </a:r>
              <a:r>
                <a:rPr kumimoji="1" lang="ko-KR" altLang="en-US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</a:t>
              </a:r>
              <a:r>
                <a:rPr kumimoji="1" lang="ko-KR" altLang="en-US" sz="1000" spc="-3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텐서플로우</a:t>
              </a:r>
              <a: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(</a:t>
              </a:r>
              <a:r>
                <a:rPr kumimoji="1" lang="en-US" altLang="ko-KR" sz="1000" spc="-3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Tensorflow</a:t>
              </a:r>
              <a: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)</a:t>
              </a:r>
              <a:r>
                <a:rPr kumimoji="1" lang="ko-KR" altLang="en-US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를 이용한 </a:t>
              </a:r>
              <a: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Microsoft</a:t>
              </a:r>
              <a:r>
                <a:rPr kumimoji="1" lang="ko-KR" altLang="en-US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의 최신 </a:t>
              </a:r>
              <a:b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</a:br>
              <a: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                 </a:t>
              </a:r>
              <a:r>
                <a:rPr kumimoji="1" lang="ko-KR" altLang="en-US" sz="1000" spc="-3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딥러닝</a:t>
              </a:r>
              <a:r>
                <a:rPr kumimoji="1" lang="ko-KR" altLang="en-US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기반 음성 합성 모델</a:t>
              </a:r>
              <a: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(</a:t>
              </a:r>
              <a:r>
                <a:rPr kumimoji="1" lang="en-US" altLang="ko-KR" sz="1000" spc="-3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FastSpeech</a:t>
              </a:r>
              <a: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) </a:t>
              </a:r>
              <a:r>
                <a:rPr kumimoji="1" lang="ko-KR" altLang="en-US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구현</a:t>
              </a:r>
              <a:endParaRPr kumimoji="1" lang="en-US" altLang="ko-KR" sz="10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  <a:p>
              <a:pPr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</a:pPr>
              <a: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        P3)</a:t>
              </a:r>
              <a:r>
                <a:rPr kumimoji="1" lang="ko-KR" altLang="en-US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</a:t>
              </a:r>
              <a: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AI </a:t>
              </a:r>
              <a:r>
                <a:rPr kumimoji="1" lang="ko-KR" altLang="en-US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기반 실시간 시각인지 시스템 개발</a:t>
              </a:r>
              <a: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(</a:t>
              </a:r>
              <a:r>
                <a:rPr kumimoji="1" lang="ko-KR" altLang="en-US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고고도 </a:t>
              </a:r>
              <a: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CCTV </a:t>
              </a:r>
              <a:r>
                <a:rPr kumimoji="1" lang="ko-KR" altLang="en-US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영상을 </a:t>
              </a:r>
              <a:b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</a:br>
              <a: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              </a:t>
              </a:r>
              <a:r>
                <a:rPr kumimoji="1" lang="ko-KR" altLang="en-US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이용한  시내 차량 교통량 및 보행자 통행량 분석 및 예측</a:t>
              </a:r>
              <a:r>
                <a:rPr kumimoji="1" lang="en-US" altLang="ko-KR" sz="10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)</a:t>
              </a:r>
              <a:endParaRPr kumimoji="1" lang="ko-KR" altLang="en-US" sz="10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</p:txBody>
        </p:sp>
      </p:grpSp>
      <p:pic>
        <p:nvPicPr>
          <p:cNvPr id="10" name="Picture 125" descr="악세사리">
            <a:extLst>
              <a:ext uri="{FF2B5EF4-FFF2-40B4-BE49-F238E27FC236}">
                <a16:creationId xmlns:a16="http://schemas.microsoft.com/office/drawing/2014/main" id="{54F0898B-FCA6-4DE8-B9DF-BC60452E0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0"/>
          <a:stretch/>
        </p:blipFill>
        <p:spPr bwMode="auto">
          <a:xfrm rot="16200000" flipH="1">
            <a:off x="4943802" y="3766754"/>
            <a:ext cx="3732187" cy="14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00F4C99-634D-4B57-ABD2-9AAC872A16B9}"/>
              </a:ext>
            </a:extLst>
          </p:cNvPr>
          <p:cNvGrpSpPr/>
          <p:nvPr/>
        </p:nvGrpSpPr>
        <p:grpSpPr>
          <a:xfrm rot="5400000" flipV="1">
            <a:off x="6234332" y="3603078"/>
            <a:ext cx="153617" cy="484813"/>
            <a:chOff x="1486783" y="4024303"/>
            <a:chExt cx="90488" cy="339943"/>
          </a:xfrm>
          <a:solidFill>
            <a:schemeClr val="bg1">
              <a:lumMod val="50000"/>
            </a:schemeClr>
          </a:solidFill>
        </p:grpSpPr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85444BA7-0A7C-4923-8F4F-1334CB571ECA}"/>
                </a:ext>
              </a:extLst>
            </p:cNvPr>
            <p:cNvSpPr/>
            <p:nvPr/>
          </p:nvSpPr>
          <p:spPr bwMode="auto">
            <a:xfrm rot="10800000" flipH="1">
              <a:off x="1486783" y="4286240"/>
              <a:ext cx="90488" cy="78006"/>
            </a:xfrm>
            <a:prstGeom prst="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808038">
                <a:spcBef>
                  <a:spcPct val="10000"/>
                </a:spcBef>
              </a:pP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51622643-CFBA-411A-B40C-F8CEDFB28F8D}"/>
                </a:ext>
              </a:extLst>
            </p:cNvPr>
            <p:cNvSpPr/>
            <p:nvPr/>
          </p:nvSpPr>
          <p:spPr bwMode="auto">
            <a:xfrm rot="10800000" flipH="1">
              <a:off x="1486783" y="4155271"/>
              <a:ext cx="90488" cy="78006"/>
            </a:xfrm>
            <a:prstGeom prst="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808038">
                <a:spcBef>
                  <a:spcPct val="10000"/>
                </a:spcBef>
              </a:pP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0285C217-9CEC-447D-A65F-4254C4C8F22A}"/>
                </a:ext>
              </a:extLst>
            </p:cNvPr>
            <p:cNvSpPr/>
            <p:nvPr/>
          </p:nvSpPr>
          <p:spPr bwMode="auto">
            <a:xfrm rot="10800000" flipH="1">
              <a:off x="1486783" y="4024303"/>
              <a:ext cx="90488" cy="78006"/>
            </a:xfrm>
            <a:prstGeom prst="triangl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808038">
                <a:spcBef>
                  <a:spcPct val="10000"/>
                </a:spcBef>
              </a:pP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sp>
        <p:nvSpPr>
          <p:cNvPr id="15" name="Rectangle 39">
            <a:extLst>
              <a:ext uri="{FF2B5EF4-FFF2-40B4-BE49-F238E27FC236}">
                <a16:creationId xmlns:a16="http://schemas.microsoft.com/office/drawing/2014/main" id="{2E2D9C18-8EF0-493C-A31D-2EA664F8AE9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19360" y="3468033"/>
            <a:ext cx="1084334" cy="21544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과정설계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AF85C21-13FE-41BE-9545-09F8D61A5720}"/>
              </a:ext>
            </a:extLst>
          </p:cNvPr>
          <p:cNvGrpSpPr/>
          <p:nvPr/>
        </p:nvGrpSpPr>
        <p:grpSpPr>
          <a:xfrm>
            <a:off x="952432" y="1291896"/>
            <a:ext cx="4831778" cy="5209572"/>
            <a:chOff x="241642" y="1630999"/>
            <a:chExt cx="4330358" cy="377575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58E4444-AC23-49A6-911D-84D8878B7D20}"/>
                </a:ext>
              </a:extLst>
            </p:cNvPr>
            <p:cNvSpPr/>
            <p:nvPr/>
          </p:nvSpPr>
          <p:spPr>
            <a:xfrm>
              <a:off x="2471813" y="2024844"/>
              <a:ext cx="2084906" cy="3381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79885" rIns="35977" rtlCol="0" anchor="t"/>
            <a:lstStyle/>
            <a:p>
              <a:pPr marL="87261" indent="-87261">
                <a:lnSpc>
                  <a:spcPct val="120000"/>
                </a:lnSpc>
                <a:buFont typeface="Arial" pitchFamily="34" charset="0"/>
                <a:buChar char="•"/>
              </a:pPr>
              <a:endParaRPr lang="en-US" altLang="ko-KR" sz="1199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8276B6C-BE03-4554-97F1-05F66EAE0B7D}"/>
                </a:ext>
              </a:extLst>
            </p:cNvPr>
            <p:cNvSpPr/>
            <p:nvPr/>
          </p:nvSpPr>
          <p:spPr>
            <a:xfrm>
              <a:off x="258478" y="2024844"/>
              <a:ext cx="2084906" cy="3381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79885" rIns="35977" rtlCol="0" anchor="t"/>
            <a:lstStyle/>
            <a:p>
              <a:pPr marL="87261" indent="-87261">
                <a:lnSpc>
                  <a:spcPct val="120000"/>
                </a:lnSpc>
                <a:buFont typeface="Arial" pitchFamily="34" charset="0"/>
                <a:buChar char="•"/>
              </a:pPr>
              <a:endParaRPr lang="en-US" altLang="ko-KR" sz="1199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E7BB2D-8363-4A2A-BD66-B8F0543021B8}"/>
                </a:ext>
              </a:extLst>
            </p:cNvPr>
            <p:cNvSpPr/>
            <p:nvPr/>
          </p:nvSpPr>
          <p:spPr>
            <a:xfrm>
              <a:off x="416917" y="2263019"/>
              <a:ext cx="1802950" cy="346476"/>
            </a:xfrm>
            <a:prstGeom prst="rect">
              <a:avLst/>
            </a:prstGeom>
            <a:solidFill>
              <a:srgbClr val="00D6FA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latinLnBrk="0">
                <a:spcBef>
                  <a:spcPct val="10000"/>
                </a:spcBef>
              </a:pPr>
              <a:r>
                <a:rPr lang="ko-KR" altLang="en-US" sz="1400" kern="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조사기업신청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CC2F899-626F-4921-B6B5-874429A66D7F}"/>
                </a:ext>
              </a:extLst>
            </p:cNvPr>
            <p:cNvSpPr/>
            <p:nvPr/>
          </p:nvSpPr>
          <p:spPr>
            <a:xfrm>
              <a:off x="416917" y="2609497"/>
              <a:ext cx="1802950" cy="4850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2875" indent="-142875" defTabSz="509383" latinLnBrk="0"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Char char="•"/>
              </a:pPr>
              <a:r>
                <a:rPr kumimoji="1" lang="ko-KR" altLang="en-US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수요조사 기업</a:t>
              </a:r>
              <a:br>
                <a:rPr kumimoji="1" lang="en-US" altLang="ko-KR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</a:br>
              <a:endParaRPr kumimoji="1"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6B4D8FF-120E-4BEB-8E51-118339BD0D1A}"/>
                </a:ext>
              </a:extLst>
            </p:cNvPr>
            <p:cNvSpPr/>
            <p:nvPr/>
          </p:nvSpPr>
          <p:spPr>
            <a:xfrm>
              <a:off x="416917" y="3327893"/>
              <a:ext cx="1802950" cy="346476"/>
            </a:xfrm>
            <a:prstGeom prst="rect">
              <a:avLst/>
            </a:prstGeom>
            <a:solidFill>
              <a:srgbClr val="00D6FA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latinLnBrk="0">
                <a:spcBef>
                  <a:spcPct val="10000"/>
                </a:spcBef>
              </a:pPr>
              <a:r>
                <a:rPr lang="en-US" altLang="ko-KR" sz="1400" kern="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AI </a:t>
              </a:r>
              <a:r>
                <a:rPr lang="ko-KR" altLang="en-US" sz="1400" kern="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빅데이터 </a:t>
              </a:r>
              <a:endParaRPr lang="en-US" altLang="ko-KR" sz="1400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latinLnBrk="0">
                <a:spcBef>
                  <a:spcPct val="10000"/>
                </a:spcBef>
              </a:pPr>
              <a:r>
                <a:rPr lang="ko-KR" altLang="en-US" sz="1400" kern="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전문 역량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09F8D7C-2B36-4563-B88B-9F3584A87125}"/>
                </a:ext>
              </a:extLst>
            </p:cNvPr>
            <p:cNvSpPr/>
            <p:nvPr/>
          </p:nvSpPr>
          <p:spPr>
            <a:xfrm>
              <a:off x="416917" y="3674370"/>
              <a:ext cx="1802950" cy="4850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2875" indent="-142875" defTabSz="509383" latinLnBrk="0"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Char char="•"/>
              </a:pPr>
              <a:r>
                <a:rPr kumimoji="1" lang="ko-KR" altLang="en-US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직무능력 필요  기술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617368-8776-45C6-A5EF-E077D43D8C68}"/>
                </a:ext>
              </a:extLst>
            </p:cNvPr>
            <p:cNvSpPr/>
            <p:nvPr/>
          </p:nvSpPr>
          <p:spPr>
            <a:xfrm>
              <a:off x="416917" y="4436618"/>
              <a:ext cx="1802950" cy="346476"/>
            </a:xfrm>
            <a:prstGeom prst="rect">
              <a:avLst/>
            </a:prstGeom>
            <a:solidFill>
              <a:srgbClr val="00D6FA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latinLnBrk="0">
                <a:spcBef>
                  <a:spcPct val="10000"/>
                </a:spcBef>
              </a:pPr>
              <a:r>
                <a:rPr lang="ko-KR" altLang="en-US" sz="1400" kern="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수행 역량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F379C2E-4618-4E10-9005-5EED882E69BA}"/>
                </a:ext>
              </a:extLst>
            </p:cNvPr>
            <p:cNvSpPr/>
            <p:nvPr/>
          </p:nvSpPr>
          <p:spPr>
            <a:xfrm>
              <a:off x="416917" y="4783096"/>
              <a:ext cx="1802950" cy="4850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2875" indent="-142875" defTabSz="509383" latinLnBrk="0"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Char char="•"/>
              </a:pPr>
              <a:r>
                <a:rPr kumimoji="1" lang="ko-KR" altLang="en-US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특화사업 요구역량 분석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B75BAED-E6D8-425F-BB63-107388B9EBEE}"/>
                </a:ext>
              </a:extLst>
            </p:cNvPr>
            <p:cNvGrpSpPr/>
            <p:nvPr/>
          </p:nvGrpSpPr>
          <p:grpSpPr>
            <a:xfrm>
              <a:off x="241642" y="1630999"/>
              <a:ext cx="2107597" cy="596726"/>
              <a:chOff x="347134" y="1635871"/>
              <a:chExt cx="2281766" cy="596726"/>
            </a:xfrm>
          </p:grpSpPr>
          <p:sp>
            <p:nvSpPr>
              <p:cNvPr id="30" name="모서리가 둥근 직사각형 139">
                <a:extLst>
                  <a:ext uri="{FF2B5EF4-FFF2-40B4-BE49-F238E27FC236}">
                    <a16:creationId xmlns:a16="http://schemas.microsoft.com/office/drawing/2014/main" id="{D021CDE3-116B-4660-B837-3248579501F1}"/>
                  </a:ext>
                </a:extLst>
              </p:cNvPr>
              <p:cNvSpPr/>
              <p:nvPr/>
            </p:nvSpPr>
            <p:spPr bwMode="auto">
              <a:xfrm>
                <a:off x="347134" y="1635871"/>
                <a:ext cx="2281766" cy="416218"/>
              </a:xfrm>
              <a:prstGeom prst="roundRect">
                <a:avLst>
                  <a:gd name="adj" fmla="val 11868"/>
                </a:avLst>
              </a:prstGeom>
              <a:solidFill>
                <a:srgbClr val="0098BC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497785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600" spc="-50" dirty="0">
                    <a:ln w="1143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JBold" pitchFamily="18" charset="-127"/>
                  </a:rPr>
                  <a:t>수요 조사</a:t>
                </a:r>
              </a:p>
            </p:txBody>
          </p:sp>
          <p:sp>
            <p:nvSpPr>
              <p:cNvPr id="31" name="모서리가 둥근 직사각형 239">
                <a:extLst>
                  <a:ext uri="{FF2B5EF4-FFF2-40B4-BE49-F238E27FC236}">
                    <a16:creationId xmlns:a16="http://schemas.microsoft.com/office/drawing/2014/main" id="{469F4AFD-82A3-491F-AFEB-B746EE548716}"/>
                  </a:ext>
                </a:extLst>
              </p:cNvPr>
              <p:cNvSpPr/>
              <p:nvPr/>
            </p:nvSpPr>
            <p:spPr bwMode="auto">
              <a:xfrm>
                <a:off x="347134" y="1680351"/>
                <a:ext cx="278127" cy="552246"/>
              </a:xfrm>
              <a:custGeom>
                <a:avLst/>
                <a:gdLst/>
                <a:ahLst/>
                <a:cxnLst/>
                <a:rect l="l" t="t" r="r" b="b"/>
                <a:pathLst>
                  <a:path w="288031" h="565664">
                    <a:moveTo>
                      <a:pt x="50597" y="0"/>
                    </a:moveTo>
                    <a:lnTo>
                      <a:pt x="288031" y="0"/>
                    </a:lnTo>
                    <a:lnTo>
                      <a:pt x="288031" y="370611"/>
                    </a:lnTo>
                    <a:lnTo>
                      <a:pt x="195053" y="370611"/>
                    </a:lnTo>
                    <a:cubicBezTo>
                      <a:pt x="87328" y="370611"/>
                      <a:pt x="0" y="457939"/>
                      <a:pt x="0" y="565664"/>
                    </a:cubicBezTo>
                    <a:lnTo>
                      <a:pt x="0" y="375734"/>
                    </a:lnTo>
                    <a:lnTo>
                      <a:pt x="0" y="266497"/>
                    </a:lnTo>
                    <a:lnTo>
                      <a:pt x="0" y="50597"/>
                    </a:lnTo>
                    <a:cubicBezTo>
                      <a:pt x="0" y="22653"/>
                      <a:pt x="22653" y="0"/>
                      <a:pt x="50597" y="0"/>
                    </a:cubicBezTo>
                    <a:close/>
                  </a:path>
                </a:pathLst>
              </a:custGeom>
              <a:solidFill>
                <a:srgbClr val="0098BC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497785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600" spc="-50" dirty="0">
                  <a:ln w="1143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3D2C056-F336-493E-8C0F-6B8D2BA17558}"/>
                </a:ext>
              </a:extLst>
            </p:cNvPr>
            <p:cNvGrpSpPr/>
            <p:nvPr/>
          </p:nvGrpSpPr>
          <p:grpSpPr>
            <a:xfrm>
              <a:off x="2464403" y="1630999"/>
              <a:ext cx="2107597" cy="596726"/>
              <a:chOff x="347134" y="1635871"/>
              <a:chExt cx="2281766" cy="596726"/>
            </a:xfrm>
          </p:grpSpPr>
          <p:sp>
            <p:nvSpPr>
              <p:cNvPr id="28" name="모서리가 둥근 직사각형 142">
                <a:extLst>
                  <a:ext uri="{FF2B5EF4-FFF2-40B4-BE49-F238E27FC236}">
                    <a16:creationId xmlns:a16="http://schemas.microsoft.com/office/drawing/2014/main" id="{A4D59CAC-735C-4B50-964C-F8E4258610DF}"/>
                  </a:ext>
                </a:extLst>
              </p:cNvPr>
              <p:cNvSpPr/>
              <p:nvPr/>
            </p:nvSpPr>
            <p:spPr bwMode="auto">
              <a:xfrm>
                <a:off x="347134" y="1635871"/>
                <a:ext cx="2281766" cy="416218"/>
              </a:xfrm>
              <a:prstGeom prst="roundRect">
                <a:avLst>
                  <a:gd name="adj" fmla="val 11868"/>
                </a:avLst>
              </a:prstGeom>
              <a:solidFill>
                <a:srgbClr val="0069AA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497785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600" spc="-50" dirty="0">
                    <a:ln w="1143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JBold" pitchFamily="18" charset="-127"/>
                  </a:rPr>
                  <a:t>수요 분석</a:t>
                </a:r>
              </a:p>
            </p:txBody>
          </p:sp>
          <p:sp>
            <p:nvSpPr>
              <p:cNvPr id="29" name="모서리가 둥근 직사각형 239">
                <a:extLst>
                  <a:ext uri="{FF2B5EF4-FFF2-40B4-BE49-F238E27FC236}">
                    <a16:creationId xmlns:a16="http://schemas.microsoft.com/office/drawing/2014/main" id="{175F984E-9980-47BF-B7EC-89BCCDD26549}"/>
                  </a:ext>
                </a:extLst>
              </p:cNvPr>
              <p:cNvSpPr/>
              <p:nvPr/>
            </p:nvSpPr>
            <p:spPr bwMode="auto">
              <a:xfrm>
                <a:off x="347134" y="1680351"/>
                <a:ext cx="278127" cy="552246"/>
              </a:xfrm>
              <a:custGeom>
                <a:avLst/>
                <a:gdLst/>
                <a:ahLst/>
                <a:cxnLst/>
                <a:rect l="l" t="t" r="r" b="b"/>
                <a:pathLst>
                  <a:path w="288031" h="565664">
                    <a:moveTo>
                      <a:pt x="50597" y="0"/>
                    </a:moveTo>
                    <a:lnTo>
                      <a:pt x="288031" y="0"/>
                    </a:lnTo>
                    <a:lnTo>
                      <a:pt x="288031" y="370611"/>
                    </a:lnTo>
                    <a:lnTo>
                      <a:pt x="195053" y="370611"/>
                    </a:lnTo>
                    <a:cubicBezTo>
                      <a:pt x="87328" y="370611"/>
                      <a:pt x="0" y="457939"/>
                      <a:pt x="0" y="565664"/>
                    </a:cubicBezTo>
                    <a:lnTo>
                      <a:pt x="0" y="375734"/>
                    </a:lnTo>
                    <a:lnTo>
                      <a:pt x="0" y="266497"/>
                    </a:lnTo>
                    <a:lnTo>
                      <a:pt x="0" y="50597"/>
                    </a:lnTo>
                    <a:cubicBezTo>
                      <a:pt x="0" y="22653"/>
                      <a:pt x="22653" y="0"/>
                      <a:pt x="50597" y="0"/>
                    </a:cubicBezTo>
                    <a:close/>
                  </a:path>
                </a:pathLst>
              </a:custGeom>
              <a:solidFill>
                <a:srgbClr val="0069AA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497785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600" spc="-50" dirty="0">
                  <a:ln w="1143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FEDE3E-4F16-473A-AFE9-EC61D5942C99}"/>
                </a:ext>
              </a:extLst>
            </p:cNvPr>
            <p:cNvSpPr/>
            <p:nvPr/>
          </p:nvSpPr>
          <p:spPr>
            <a:xfrm flipH="1">
              <a:off x="2598064" y="2169582"/>
              <a:ext cx="1927241" cy="29835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협약기업 특화 사업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: </a:t>
              </a:r>
            </a:p>
            <a:p>
              <a:pPr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    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빅데이터 분석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,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AI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솔루션</a:t>
              </a:r>
              <a:endParaRPr kumimoji="1" lang="en-US" altLang="ko-KR" sz="11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프로그래밍 언어 기초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: </a:t>
              </a:r>
            </a:p>
            <a:p>
              <a:pPr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     Java</a:t>
              </a:r>
              <a:endParaRPr kumimoji="1" lang="en-US" altLang="ko-KR" sz="11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분석 사용언어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: </a:t>
              </a:r>
            </a:p>
            <a:p>
              <a:pPr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     Python </a:t>
              </a: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기반 지식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: </a:t>
              </a:r>
            </a:p>
            <a:p>
              <a:pPr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     </a:t>
              </a:r>
              <a:r>
                <a:rPr kumimoji="1" lang="en-US" altLang="ko-KR" sz="1100" spc="-3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Numpy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, Pandas , Scikit-learn</a:t>
              </a:r>
            </a:p>
            <a:p>
              <a:pPr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   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시각화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, 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통계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/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수학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, </a:t>
              </a:r>
            </a:p>
            <a:p>
              <a:pPr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    </a:t>
              </a:r>
              <a:r>
                <a:rPr kumimoji="1" lang="ko-KR" altLang="en-US" sz="1100" spc="-3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전처리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,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탐색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,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오라클 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SQL</a:t>
              </a:r>
            </a:p>
            <a:p>
              <a:pPr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</a:pP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    분석 알고리즘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,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평가</a:t>
              </a:r>
              <a:endParaRPr kumimoji="1" lang="en-US" altLang="ko-KR" sz="11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응용역량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: </a:t>
              </a:r>
            </a:p>
            <a:p>
              <a:pPr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   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자연어 처리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,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영상 처리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, </a:t>
              </a:r>
            </a:p>
            <a:p>
              <a:pPr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   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빅데이터 분석 서비스</a:t>
              </a:r>
              <a:endParaRPr kumimoji="1" lang="en-US" altLang="ko-KR" sz="11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훈련방법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: </a:t>
              </a:r>
            </a:p>
            <a:p>
              <a:pPr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   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프로젝트 </a:t>
              </a:r>
              <a:r>
                <a:rPr kumimoji="1" lang="ko-KR" altLang="en-US" sz="1100" spc="-3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도제식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</a:t>
              </a:r>
              <a:endParaRPr kumimoji="1" lang="en-US" altLang="ko-KR" sz="11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전문인력 부족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: </a:t>
              </a:r>
            </a:p>
            <a:p>
              <a:pPr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   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빅데이터 분석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, AI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알고리즘 </a:t>
              </a:r>
              <a:endParaRPr kumimoji="1" lang="en-US" altLang="ko-KR" sz="11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JBold" pitchFamily="18" charset="-127"/>
              </a:endParaRPr>
            </a:p>
            <a:p>
              <a:pPr marL="231775" indent="-231775"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  <a:buFont typeface="Arial" panose="020B0604020202020204" pitchFamily="34" charset="0"/>
                <a:buBlip>
                  <a:blip r:embed="rId2"/>
                </a:buBlip>
              </a:pP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맞춤 채용 </a:t>
              </a: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: </a:t>
              </a:r>
            </a:p>
            <a:p>
              <a:pPr defTabSz="509383" fontAlgn="base" latinLnBrk="0">
                <a:spcBef>
                  <a:spcPts val="200"/>
                </a:spcBef>
                <a:spcAft>
                  <a:spcPts val="100"/>
                </a:spcAft>
                <a:buClr>
                  <a:srgbClr val="2D495D"/>
                </a:buClr>
              </a:pPr>
              <a:r>
                <a:rPr kumimoji="1" lang="en-US" altLang="ko-KR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      </a:t>
              </a:r>
              <a:r>
                <a:rPr kumimoji="1" lang="ko-KR" altLang="en-US" sz="1100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JBold" pitchFamily="18" charset="-127"/>
                </a:rPr>
                <a:t>프로젝트 성과 연계 채용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381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276</Words>
  <Application>Microsoft Office PowerPoint</Application>
  <PresentationFormat>와이드스크린</PresentationFormat>
  <Paragraphs>54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나눔고딕</vt:lpstr>
      <vt:lpstr>나눔고딕 ExtraBold</vt:lpstr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KEVIN</dc:creator>
  <cp:lastModifiedBy>PARK KEVIN</cp:lastModifiedBy>
  <cp:revision>13</cp:revision>
  <dcterms:created xsi:type="dcterms:W3CDTF">2020-12-07T03:50:24Z</dcterms:created>
  <dcterms:modified xsi:type="dcterms:W3CDTF">2021-06-20T08:43:00Z</dcterms:modified>
</cp:coreProperties>
</file>