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000"/>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9"/>
        <p:guide pos="3877"/>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arcador de posición de fecha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Marcador de posición de pie de página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Marcador de posición de número de diapositiva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arcador de posición de fecha 3"/>
          <p:cNvSpPr>
            <a:spLocks noGrp="1"/>
          </p:cNvSpPr>
          <p:nvPr>
            <p:ph type="dt" sz="half" idx="10"/>
          </p:nvPr>
        </p:nvSpPr>
        <p:spPr/>
        <p:txBody>
          <a:bodyPr/>
          <a:p>
            <a:fld id="{760FBDFE-C587-4B4C-A407-44438C67B59E}" type="datetimeFigureOut">
              <a:rPr lang="en-US" smtClean="0"/>
            </a:fld>
            <a:endParaRPr lang="en-US"/>
          </a:p>
        </p:txBody>
      </p:sp>
      <p:sp>
        <p:nvSpPr>
          <p:cNvPr id="5" name="Marcador de posición de pie de página 4"/>
          <p:cNvSpPr>
            <a:spLocks noGrp="1"/>
          </p:cNvSpPr>
          <p:nvPr>
            <p:ph type="ftr" sz="quarter" idx="11"/>
          </p:nvPr>
        </p:nvSpPr>
        <p:spPr/>
        <p:txBody>
          <a:bodyPr/>
          <a:p>
            <a:endParaRPr lang="en-US"/>
          </a:p>
        </p:txBody>
      </p:sp>
      <p:sp>
        <p:nvSpPr>
          <p:cNvPr id="6" name="Marcador de posición de número de diapositiva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arcador de posición de fecha 3"/>
          <p:cNvSpPr>
            <a:spLocks noGrp="1"/>
          </p:cNvSpPr>
          <p:nvPr>
            <p:ph type="dt" sz="half" idx="10"/>
          </p:nvPr>
        </p:nvSpPr>
        <p:spPr/>
        <p:txBody>
          <a:bodyPr/>
          <a:p>
            <a:fld id="{760FBDFE-C587-4B4C-A407-44438C67B59E}" type="datetimeFigureOut">
              <a:rPr lang="en-US" smtClean="0"/>
            </a:fld>
            <a:endParaRPr lang="en-US"/>
          </a:p>
        </p:txBody>
      </p:sp>
      <p:sp>
        <p:nvSpPr>
          <p:cNvPr id="5" name="Marcador de posición de pie de página 4"/>
          <p:cNvSpPr>
            <a:spLocks noGrp="1"/>
          </p:cNvSpPr>
          <p:nvPr>
            <p:ph type="ftr" sz="quarter" idx="11"/>
          </p:nvPr>
        </p:nvSpPr>
        <p:spPr/>
        <p:txBody>
          <a:bodyPr/>
          <a:p>
            <a:endParaRPr lang="en-US"/>
          </a:p>
        </p:txBody>
      </p:sp>
      <p:sp>
        <p:nvSpPr>
          <p:cNvPr id="6" name="Marcador de posición de número de diapositiva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Marcador de posición de fecha 3"/>
          <p:cNvSpPr>
            <a:spLocks noGrp="1"/>
          </p:cNvSpPr>
          <p:nvPr>
            <p:ph type="dt" sz="half" idx="10"/>
          </p:nvPr>
        </p:nvSpPr>
        <p:spPr/>
        <p:txBody>
          <a:bodyPr/>
          <a:p>
            <a:fld id="{760FBDFE-C587-4B4C-A407-44438C67B59E}" type="datetimeFigureOut">
              <a:rPr lang="en-US" smtClean="0"/>
            </a:fld>
            <a:endParaRPr lang="en-US"/>
          </a:p>
        </p:txBody>
      </p:sp>
      <p:sp>
        <p:nvSpPr>
          <p:cNvPr id="5" name="Marcador de posición de pie de página 4"/>
          <p:cNvSpPr>
            <a:spLocks noGrp="1"/>
          </p:cNvSpPr>
          <p:nvPr>
            <p:ph type="ftr" sz="quarter" idx="11"/>
          </p:nvPr>
        </p:nvSpPr>
        <p:spPr/>
        <p:txBody>
          <a:bodyPr/>
          <a:p>
            <a:endParaRPr lang="en-US"/>
          </a:p>
        </p:txBody>
      </p:sp>
      <p:sp>
        <p:nvSpPr>
          <p:cNvPr id="6" name="Marcador de posición de número de diapositiva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Marcador de posición de fecha 4"/>
          <p:cNvSpPr>
            <a:spLocks noGrp="1"/>
          </p:cNvSpPr>
          <p:nvPr>
            <p:ph type="dt" sz="half" idx="10"/>
          </p:nvPr>
        </p:nvSpPr>
        <p:spPr/>
        <p:txBody>
          <a:bodyPr/>
          <a:p>
            <a:fld id="{760FBDFE-C587-4B4C-A407-44438C67B59E}" type="datetimeFigureOut">
              <a:rPr lang="en-US" smtClean="0"/>
            </a:fld>
            <a:endParaRPr lang="en-US"/>
          </a:p>
        </p:txBody>
      </p:sp>
      <p:sp>
        <p:nvSpPr>
          <p:cNvPr id="6" name="Marcador de posición de pie de página 5"/>
          <p:cNvSpPr>
            <a:spLocks noGrp="1"/>
          </p:cNvSpPr>
          <p:nvPr>
            <p:ph type="ftr" sz="quarter" idx="11"/>
          </p:nvPr>
        </p:nvSpPr>
        <p:spPr/>
        <p:txBody>
          <a:bodyPr/>
          <a:p>
            <a:endParaRPr lang="en-US"/>
          </a:p>
        </p:txBody>
      </p:sp>
      <p:sp>
        <p:nvSpPr>
          <p:cNvPr id="7" name="Marcador de posición de número de diapositiva 6"/>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Marcador de posición de fecha 6"/>
          <p:cNvSpPr>
            <a:spLocks noGrp="1"/>
          </p:cNvSpPr>
          <p:nvPr>
            <p:ph type="dt" sz="half" idx="10"/>
          </p:nvPr>
        </p:nvSpPr>
        <p:spPr/>
        <p:txBody>
          <a:bodyPr/>
          <a:p>
            <a:fld id="{760FBDFE-C587-4B4C-A407-44438C67B59E}" type="datetimeFigureOut">
              <a:rPr lang="en-US" smtClean="0"/>
            </a:fld>
            <a:endParaRPr lang="en-US"/>
          </a:p>
        </p:txBody>
      </p:sp>
      <p:sp>
        <p:nvSpPr>
          <p:cNvPr id="8" name="Marcador de posición de pie de página 7"/>
          <p:cNvSpPr>
            <a:spLocks noGrp="1"/>
          </p:cNvSpPr>
          <p:nvPr>
            <p:ph type="ftr" sz="quarter" idx="11"/>
          </p:nvPr>
        </p:nvSpPr>
        <p:spPr/>
        <p:txBody>
          <a:bodyPr/>
          <a:p>
            <a:endParaRPr lang="en-US"/>
          </a:p>
        </p:txBody>
      </p:sp>
      <p:sp>
        <p:nvSpPr>
          <p:cNvPr id="9" name="Marcador de posición de número de diapositiva 8"/>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Marcador de posición de fecha 2"/>
          <p:cNvSpPr>
            <a:spLocks noGrp="1"/>
          </p:cNvSpPr>
          <p:nvPr>
            <p:ph type="dt" sz="half" idx="10"/>
          </p:nvPr>
        </p:nvSpPr>
        <p:spPr/>
        <p:txBody>
          <a:bodyPr/>
          <a:p>
            <a:fld id="{760FBDFE-C587-4B4C-A407-44438C67B59E}" type="datetimeFigureOut">
              <a:rPr lang="en-US" smtClean="0"/>
            </a:fld>
            <a:endParaRPr lang="en-US"/>
          </a:p>
        </p:txBody>
      </p:sp>
      <p:sp>
        <p:nvSpPr>
          <p:cNvPr id="4" name="Marcador de posición de pie de página 3"/>
          <p:cNvSpPr>
            <a:spLocks noGrp="1"/>
          </p:cNvSpPr>
          <p:nvPr>
            <p:ph type="ftr" sz="quarter" idx="11"/>
          </p:nvPr>
        </p:nvSpPr>
        <p:spPr/>
        <p:txBody>
          <a:bodyPr/>
          <a:p>
            <a:endParaRPr lang="en-US"/>
          </a:p>
        </p:txBody>
      </p:sp>
      <p:sp>
        <p:nvSpPr>
          <p:cNvPr id="5" name="Marcador de posición de número de diapositiva 4"/>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a:p>
            <a:fld id="{760FBDFE-C587-4B4C-A407-44438C67B59E}" type="datetimeFigureOut">
              <a:rPr lang="en-US" smtClean="0"/>
            </a:fld>
            <a:endParaRPr lang="en-US"/>
          </a:p>
        </p:txBody>
      </p:sp>
      <p:sp>
        <p:nvSpPr>
          <p:cNvPr id="3" name="Marcador de posición de pie de página 2"/>
          <p:cNvSpPr>
            <a:spLocks noGrp="1"/>
          </p:cNvSpPr>
          <p:nvPr>
            <p:ph type="ftr" sz="quarter" idx="11"/>
          </p:nvPr>
        </p:nvSpPr>
        <p:spPr/>
        <p:txBody>
          <a:bodyPr/>
          <a:p>
            <a:endParaRPr lang="en-US"/>
          </a:p>
        </p:txBody>
      </p:sp>
      <p:sp>
        <p:nvSpPr>
          <p:cNvPr id="4" name="Marcador de posición de número de diapositiva 3"/>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Marcador de posición de fecha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Marcador de posición de pie de página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Marcador de posición de número de diapositiva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Marcador de posición de fecha 4"/>
          <p:cNvSpPr>
            <a:spLocks noGrp="1"/>
          </p:cNvSpPr>
          <p:nvPr>
            <p:ph type="dt" sz="half" idx="10"/>
          </p:nvPr>
        </p:nvSpPr>
        <p:spPr/>
        <p:txBody>
          <a:bodyPr/>
          <a:p>
            <a:fld id="{9EFD9D74-47D9-4702-A33C-335B63B48DBF}" type="datetimeFigureOut">
              <a:rPr lang="en-US" smtClean="0"/>
            </a:fld>
            <a:endParaRPr lang="en-US" dirty="0"/>
          </a:p>
        </p:txBody>
      </p:sp>
      <p:sp>
        <p:nvSpPr>
          <p:cNvPr id="6" name="Marcador de posición de pie de página 5"/>
          <p:cNvSpPr>
            <a:spLocks noGrp="1"/>
          </p:cNvSpPr>
          <p:nvPr>
            <p:ph type="ftr" sz="quarter" idx="11"/>
          </p:nvPr>
        </p:nvSpPr>
        <p:spPr/>
        <p:txBody>
          <a:bodyPr/>
          <a:p>
            <a:endParaRPr lang="en-US" dirty="0"/>
          </a:p>
        </p:txBody>
      </p:sp>
      <p:sp>
        <p:nvSpPr>
          <p:cNvPr id="7" name="Marcador de posición de número de diapositiva 6"/>
          <p:cNvSpPr>
            <a:spLocks noGrp="1"/>
          </p:cNvSpPr>
          <p:nvPr>
            <p:ph type="sldNum" sz="quarter" idx="12"/>
          </p:nvPr>
        </p:nvSpPr>
        <p:spPr/>
        <p:txBody>
          <a:bodyPr/>
          <a:p>
            <a:fld id="{FABC47A4-756D-490B-A52F-7D9E2C9FC05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rPr>
              <a:t>PROYECTO CESTA</a:t>
            </a:r>
            <a:endPar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endParaRPr>
          </a:p>
        </p:txBody>
      </p:sp>
      <p:sp>
        <p:nvSpPr>
          <p:cNvPr id="5" name="Subtitle 4"/>
          <p:cNvSpPr>
            <a:spLocks noGrp="1"/>
          </p:cNvSpPr>
          <p:nvPr>
            <p:ph type="subTitle" idx="1"/>
          </p:nvPr>
        </p:nvSpPr>
        <p:spPr/>
        <p:txBody>
          <a:bodyPr/>
          <a:lstStyle/>
          <a:p>
            <a:r>
              <a:rPr lang="es-ES" altLang="en-US"/>
              <a:t>Desarrollo e-commerce</a:t>
            </a:r>
            <a:endParaRPr lang="es-E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arcador de posición de contenido 2"/>
          <p:cNvSpPr>
            <a:spLocks noGrp="1"/>
          </p:cNvSpPr>
          <p:nvPr>
            <p:ph sz="half" idx="1"/>
          </p:nvPr>
        </p:nvSpPr>
        <p:spPr>
          <a:xfrm>
            <a:off x="262255" y="930910"/>
            <a:ext cx="6009005" cy="5544820"/>
          </a:xfrm>
          <a:ln>
            <a:solidFill>
              <a:schemeClr val="tx1"/>
            </a:solidFill>
          </a:ln>
        </p:spPr>
        <p:txBody>
          <a:bodyPr/>
          <a:p>
            <a:r>
              <a:rPr lang="es-ES" altLang="en-US" sz="1800">
                <a:latin typeface="Arial" panose="020B0604020202020204" pitchFamily="34" charset="0"/>
                <a:cs typeface="Arial" panose="020B0604020202020204" pitchFamily="34" charset="0"/>
              </a:rPr>
              <a:t>Una vez conseguido la lista de productos, podemos entrar en un singolo producto y ver todos sus datos.</a:t>
            </a:r>
            <a:endParaRPr lang="es-ES" altLang="en-US" sz="1800">
              <a:latin typeface="Arial" panose="020B0604020202020204" pitchFamily="34" charset="0"/>
              <a:cs typeface="Arial" panose="020B0604020202020204" pitchFamily="34" charset="0"/>
            </a:endParaRPr>
          </a:p>
          <a:p>
            <a:r>
              <a:rPr lang="es-ES" altLang="en-US" sz="1800">
                <a:latin typeface="Arial" panose="020B0604020202020204" pitchFamily="34" charset="0"/>
                <a:cs typeface="Arial" panose="020B0604020202020204" pitchFamily="34" charset="0"/>
              </a:rPr>
              <a:t>Para eso vamos a la app.js del servidor y añadimos la ruta el parametro</a:t>
            </a:r>
            <a:endParaRPr lang="es-ES" altLang="en-US" sz="1800">
              <a:latin typeface="Arial" panose="020B0604020202020204" pitchFamily="34" charset="0"/>
              <a:cs typeface="Arial" panose="020B0604020202020204" pitchFamily="34" charset="0"/>
            </a:endParaRPr>
          </a:p>
          <a:p>
            <a:pPr marL="0" indent="0">
              <a:buNone/>
            </a:pPr>
            <a:r>
              <a:rPr lang="es-ES" altLang="en-US" sz="1600">
                <a:latin typeface="Arial" panose="020B0604020202020204" pitchFamily="34" charset="0"/>
                <a:cs typeface="Arial" panose="020B0604020202020204" pitchFamily="34" charset="0"/>
              </a:rPr>
              <a:t>//Consulta de un producto en concreto que tenga la id= a params.id</a:t>
            </a:r>
            <a:endParaRPr lang="es-ES" altLang="en-US" sz="1600">
              <a:latin typeface="Arial" panose="020B0604020202020204" pitchFamily="34" charset="0"/>
              <a:cs typeface="Arial" panose="020B0604020202020204" pitchFamily="34" charset="0"/>
            </a:endParaRPr>
          </a:p>
          <a:p>
            <a:pPr marL="0" indent="0">
              <a:buNone/>
            </a:pPr>
            <a:endParaRPr lang="es-ES" altLang="en-US" sz="1600">
              <a:latin typeface="Arial" panose="020B0604020202020204" pitchFamily="34" charset="0"/>
              <a:cs typeface="Arial" panose="020B0604020202020204" pitchFamily="34" charset="0"/>
            </a:endParaRPr>
          </a:p>
          <a:p>
            <a:pPr marL="0" indent="0">
              <a:buNone/>
            </a:pPr>
            <a:endParaRPr lang="es-ES" altLang="en-US" sz="1600">
              <a:latin typeface="Arial" panose="020B0604020202020204" pitchFamily="34" charset="0"/>
              <a:cs typeface="Arial" panose="020B0604020202020204" pitchFamily="34" charset="0"/>
            </a:endParaRPr>
          </a:p>
          <a:p>
            <a:pPr marL="0" indent="0">
              <a:buNone/>
            </a:pPr>
            <a:endParaRPr lang="es-ES" altLang="en-US" sz="1600">
              <a:latin typeface="Arial" panose="020B0604020202020204" pitchFamily="34" charset="0"/>
              <a:cs typeface="Arial" panose="020B0604020202020204" pitchFamily="34" charset="0"/>
            </a:endParaRPr>
          </a:p>
          <a:p>
            <a:pPr marL="0" indent="0">
              <a:buNone/>
            </a:pPr>
            <a:endParaRPr lang="es-ES" altLang="en-US" sz="1600">
              <a:latin typeface="Arial" panose="020B0604020202020204" pitchFamily="34" charset="0"/>
              <a:cs typeface="Arial" panose="020B0604020202020204" pitchFamily="34" charset="0"/>
            </a:endParaRPr>
          </a:p>
          <a:p>
            <a:pPr marL="0" indent="0">
              <a:buNone/>
            </a:pPr>
            <a:endParaRPr lang="es-ES" altLang="en-US" sz="1600">
              <a:latin typeface="Arial" panose="020B0604020202020204" pitchFamily="34" charset="0"/>
              <a:cs typeface="Arial" panose="020B0604020202020204" pitchFamily="34" charset="0"/>
            </a:endParaRPr>
          </a:p>
          <a:p>
            <a:pPr marL="0" indent="0">
              <a:buNone/>
            </a:pPr>
            <a:endParaRPr lang="es-ES" altLang="en-US" sz="1600">
              <a:latin typeface="Arial" panose="020B0604020202020204" pitchFamily="34" charset="0"/>
              <a:cs typeface="Arial" panose="020B0604020202020204" pitchFamily="34" charset="0"/>
            </a:endParaRPr>
          </a:p>
          <a:p>
            <a:pPr marL="0" indent="0">
              <a:buNone/>
            </a:pPr>
            <a:endParaRPr lang="es-ES" altLang="en-US" sz="1600">
              <a:latin typeface="Arial" panose="020B0604020202020204" pitchFamily="34" charset="0"/>
              <a:cs typeface="Arial" panose="020B0604020202020204" pitchFamily="34" charset="0"/>
            </a:endParaRPr>
          </a:p>
          <a:p>
            <a:pPr marL="0" indent="0">
              <a:buNone/>
            </a:pPr>
            <a:endParaRPr lang="es-ES" altLang="en-US" sz="1600">
              <a:latin typeface="Arial" panose="020B0604020202020204" pitchFamily="34" charset="0"/>
              <a:cs typeface="Arial" panose="020B0604020202020204" pitchFamily="34" charset="0"/>
            </a:endParaRPr>
          </a:p>
          <a:p>
            <a:pPr marL="0" indent="0">
              <a:buNone/>
            </a:pPr>
            <a:endParaRPr lang="es-ES" altLang="en-US" sz="1600">
              <a:latin typeface="Arial" panose="020B0604020202020204" pitchFamily="34" charset="0"/>
              <a:cs typeface="Arial" panose="020B0604020202020204" pitchFamily="34" charset="0"/>
            </a:endParaRPr>
          </a:p>
          <a:p>
            <a:pPr marL="0" indent="0">
              <a:buNone/>
            </a:pPr>
            <a:r>
              <a:rPr lang="es-ES" altLang="en-US" sz="1600">
                <a:latin typeface="Arial" panose="020B0604020202020204" pitchFamily="34" charset="0"/>
                <a:cs typeface="Arial" panose="020B0604020202020204" pitchFamily="34" charset="0"/>
              </a:rPr>
              <a:t>En lugar de “?” react sustitue el valor de req.params.id</a:t>
            </a:r>
            <a:endParaRPr lang="es-ES" altLang="en-US" sz="1600">
              <a:latin typeface="Arial" panose="020B0604020202020204" pitchFamily="34" charset="0"/>
              <a:cs typeface="Arial" panose="020B0604020202020204" pitchFamily="34" charset="0"/>
            </a:endParaRPr>
          </a:p>
          <a:p>
            <a:pPr marL="0" indent="0">
              <a:buNone/>
            </a:pPr>
            <a:r>
              <a:rPr lang="es-ES" altLang="en-US" sz="1600">
                <a:latin typeface="Arial" panose="020B0604020202020204" pitchFamily="34" charset="0"/>
                <a:cs typeface="Arial" panose="020B0604020202020204" pitchFamily="34" charset="0"/>
                <a:sym typeface="+mn-ea"/>
              </a:rPr>
              <a:t>Esta select * from products where ?..... </a:t>
            </a:r>
            <a:endParaRPr lang="es-ES" altLang="en-US" sz="1600">
              <a:latin typeface="Arial" panose="020B0604020202020204" pitchFamily="34" charset="0"/>
              <a:cs typeface="Arial" panose="020B0604020202020204" pitchFamily="34" charset="0"/>
            </a:endParaRPr>
          </a:p>
          <a:p>
            <a:pPr marL="0" indent="0">
              <a:buNone/>
            </a:pPr>
            <a:r>
              <a:rPr lang="es-ES" altLang="en-US" sz="1600">
                <a:latin typeface="Arial" panose="020B0604020202020204" pitchFamily="34" charset="0"/>
                <a:cs typeface="Arial" panose="020B0604020202020204" pitchFamily="34" charset="0"/>
                <a:sym typeface="+mn-ea"/>
              </a:rPr>
              <a:t>tenemos que reflejarla en React para que sea efectiva en la UI asi que en el componente Producto añadimos:</a:t>
            </a:r>
            <a:endParaRPr lang="es-ES" altLang="en-US" sz="1600">
              <a:latin typeface="Arial" panose="020B0604020202020204" pitchFamily="34" charset="0"/>
              <a:cs typeface="Arial" panose="020B0604020202020204" pitchFamily="34" charset="0"/>
            </a:endParaRPr>
          </a:p>
          <a:p>
            <a:pPr marL="0" indent="0">
              <a:buNone/>
            </a:pPr>
            <a:endParaRPr lang="es-ES" altLang="en-US" sz="1600">
              <a:solidFill>
                <a:schemeClr val="bg1"/>
              </a:solidFill>
              <a:highlight>
                <a:srgbClr val="000000"/>
              </a:highlight>
              <a:latin typeface="Arial" panose="020B0604020202020204" pitchFamily="34" charset="0"/>
              <a:cs typeface="Arial" panose="020B0604020202020204" pitchFamily="34" charset="0"/>
            </a:endParaRPr>
          </a:p>
        </p:txBody>
      </p:sp>
      <p:sp>
        <p:nvSpPr>
          <p:cNvPr id="4" name="Marcador de posición de contenido 3"/>
          <p:cNvSpPr>
            <a:spLocks noGrp="1"/>
          </p:cNvSpPr>
          <p:nvPr>
            <p:ph sz="half" idx="2"/>
          </p:nvPr>
        </p:nvSpPr>
        <p:spPr>
          <a:xfrm>
            <a:off x="262255" y="2985770"/>
            <a:ext cx="6009005" cy="2399030"/>
          </a:xfrm>
          <a:solidFill>
            <a:schemeClr val="tx1"/>
          </a:solidFill>
        </p:spPr>
        <p:txBody>
          <a:bodyPr/>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app.get("/productos/:id", async (req, res) =&gt; {</a:t>
            </a:r>
            <a:endPar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    try {</a:t>
            </a:r>
            <a:endPar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        const [results, field] = await mysql.queryDb("select * from Products where ProductID =?", [req.params.id]);</a:t>
            </a:r>
            <a:endPar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        res.send(results)</a:t>
            </a:r>
            <a:endPar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    } catch (e) {</a:t>
            </a:r>
            <a:endPar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        res.status(500).send({ e: e.message })</a:t>
            </a:r>
            <a:endPar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    }</a:t>
            </a:r>
            <a:endPar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a:t>
            </a:r>
            <a:endPar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endParaRPr lang="es-ES" altLang="en-US" sz="1400">
              <a:latin typeface="NSimSun" panose="02010609030101010101" charset="-122"/>
              <a:ea typeface="NSimSun" panose="02010609030101010101" charset="-122"/>
            </a:endParaRPr>
          </a:p>
        </p:txBody>
      </p:sp>
      <p:sp>
        <p:nvSpPr>
          <p:cNvPr id="5" name="Título 4"/>
          <p:cNvSpPr>
            <a:spLocks noGrp="1"/>
          </p:cNvSpPr>
          <p:nvPr>
            <p:ph type="title"/>
          </p:nvPr>
        </p:nvSpPr>
        <p:spPr>
          <a:xfrm>
            <a:off x="609600" y="190500"/>
            <a:ext cx="5917565" cy="582930"/>
          </a:xfrm>
        </p:spPr>
        <p:txBody>
          <a:bodyPr/>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Consulta singolo registro</a:t>
            </a:r>
            <a:endParaRPr lang="es-ES" altLang="en-US"/>
          </a:p>
        </p:txBody>
      </p:sp>
      <p:sp>
        <p:nvSpPr>
          <p:cNvPr id="6" name="Marcador de posición de contenido 2"/>
          <p:cNvSpPr>
            <a:spLocks noGrp="1"/>
          </p:cNvSpPr>
          <p:nvPr/>
        </p:nvSpPr>
        <p:spPr>
          <a:xfrm>
            <a:off x="6419215" y="190500"/>
            <a:ext cx="5522595" cy="6580505"/>
          </a:xfrm>
          <a:prstGeom prst="rect">
            <a:avLst/>
          </a:prstGeom>
          <a:solidFill>
            <a:schemeClr val="tx1"/>
          </a:solidFill>
          <a:ln w="9525">
            <a:solidFill>
              <a:schemeClr val="tx1"/>
            </a:solid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import {useQuery} from ‘react-query’</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export default function Producto() {</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const params = useParams()</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const { data, isLoading, error } = useQuery("producto", () =&gt; {</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return fetch(`http://localhost:3333/productos/${params.codigo}`)</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.then(res =&gt;  res.json())</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if (isLoading) { return &lt;div&gt;Cargando.....&lt;/div&gt;}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return (</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&lt;div&gt;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&lt;h2&gt;Detalle producto&lt;/h2&gt;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&lt;table className="table w-50"&gt;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&lt;thead&gt;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&lt;tr&gt;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&lt;th scope="col"&gt;ID&lt;/th&gt;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&lt;td&gt;{data[0].ProductID}&lt;/td&gt;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&lt;/tr&gt;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&lt;tr&gt;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&lt;th scope="col"&gt;Nombre&lt;/th&gt;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&lt;td&gt;{data[0].ProductName}&lt;/td&gt;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&lt;/tr&gt;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&lt;tr&gt;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&lt;th scope="col"&gt;Precio&lt;/th&gt;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&lt;td&gt;{data[0].UnitPrice}&lt;/td&gt;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&lt;/tr&gt;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&lt;/thead&gt;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&lt;/table&gt;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&lt;/div&gt;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  )</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a:p>
            <a:pPr marL="0" indent="0">
              <a:buNone/>
            </a:pPr>
            <a:r>
              <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rPr>
              <a:t>}</a:t>
            </a:r>
            <a:endParaRPr lang="es-ES" altLang="en-US" sz="1200">
              <a:solidFill>
                <a:schemeClr val="bg1"/>
              </a:solidFill>
              <a:highlight>
                <a:srgbClr val="000000"/>
              </a:highlight>
              <a:latin typeface="NSimSun" panose="02010609030101010101" charset="-122"/>
              <a:ea typeface="NSimSun" panose="02010609030101010101" charset="-122"/>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arcador de posición de contenido 2"/>
          <p:cNvSpPr>
            <a:spLocks noGrp="1"/>
          </p:cNvSpPr>
          <p:nvPr>
            <p:ph sz="half" idx="1"/>
          </p:nvPr>
        </p:nvSpPr>
        <p:spPr>
          <a:xfrm>
            <a:off x="609600" y="2146300"/>
            <a:ext cx="6840220" cy="3049905"/>
          </a:xfrm>
        </p:spPr>
        <p:txBody>
          <a:bodyPr/>
          <a:p>
            <a:r>
              <a:rPr lang="es-ES" altLang="en-US" sz="1800"/>
              <a:t>Cuando damos a “aceptar” debemos añadir el “estado global”, el producto y la cantidad</a:t>
            </a:r>
            <a:endParaRPr lang="es-ES" altLang="en-US" sz="1800"/>
          </a:p>
          <a:p>
            <a:r>
              <a:rPr lang="es-ES" altLang="en-US" sz="1800"/>
              <a:t>Tenemos que añadir un  contexto global que tenga estado</a:t>
            </a:r>
            <a:endParaRPr lang="es-ES" altLang="en-US" sz="1800"/>
          </a:p>
          <a:p>
            <a:r>
              <a:rPr lang="es-ES" altLang="en-US" sz="1800"/>
              <a:t>En el main.jsx  importamos el createContexto:</a:t>
            </a:r>
            <a:endParaRPr lang="es-ES" altLang="en-US" sz="1800"/>
          </a:p>
          <a:p>
            <a:endParaRPr lang="es-ES" altLang="en-US" sz="1800"/>
          </a:p>
          <a:p>
            <a:endParaRPr lang="es-ES" altLang="en-US" sz="1800"/>
          </a:p>
          <a:p>
            <a:endParaRPr lang="es-ES" altLang="en-US" sz="1800"/>
          </a:p>
          <a:p>
            <a:r>
              <a:rPr lang="es-ES" altLang="en-US" sz="1800"/>
              <a:t>Y creamos un componente App() como indicado en la prox slide</a:t>
            </a:r>
            <a:endParaRPr lang="es-ES" altLang="en-US" sz="1800"/>
          </a:p>
        </p:txBody>
      </p:sp>
      <p:sp>
        <p:nvSpPr>
          <p:cNvPr id="5" name="Título 4"/>
          <p:cNvSpPr>
            <a:spLocks noGrp="1"/>
          </p:cNvSpPr>
          <p:nvPr/>
        </p:nvSpPr>
        <p:spPr>
          <a:xfrm>
            <a:off x="609600" y="190500"/>
            <a:ext cx="10865485" cy="5829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Formulario para pedir cantidad</a:t>
            </a:r>
            <a:endParaRPr lang="es-ES" altLang="en-US"/>
          </a:p>
        </p:txBody>
      </p:sp>
      <p:sp>
        <p:nvSpPr>
          <p:cNvPr id="6" name="Marcador de posición de contenido 3"/>
          <p:cNvSpPr>
            <a:spLocks noGrp="1"/>
          </p:cNvSpPr>
          <p:nvPr/>
        </p:nvSpPr>
        <p:spPr>
          <a:xfrm>
            <a:off x="609600" y="3467100"/>
            <a:ext cx="6732905" cy="588645"/>
          </a:xfrm>
          <a:prstGeom prst="rect">
            <a:avLst/>
          </a:prstGeom>
          <a:solidFill>
            <a:schemeClr val="tx1"/>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import {createContext} from ‘react’</a:t>
            </a:r>
            <a:endPar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endParaRPr>
          </a:p>
          <a:p>
            <a:pPr marL="0" indent="0">
              <a:buNone/>
            </a:pPr>
            <a:r>
              <a:rPr lang="es-ES" altLang="en-US" sz="1400">
                <a:solidFill>
                  <a:schemeClr val="bg1"/>
                </a:solidFill>
                <a:highlight>
                  <a:srgbClr val="000000"/>
                </a:highlight>
                <a:latin typeface="NSimSun" panose="02010609030101010101" charset="-122"/>
                <a:ea typeface="NSimSun" panose="02010609030101010101" charset="-122"/>
                <a:cs typeface="Arial" panose="020B0604020202020204" pitchFamily="34" charset="0"/>
                <a:sym typeface="+mn-ea"/>
              </a:rPr>
              <a:t>export const Context=createContext()  </a:t>
            </a:r>
            <a:endParaRPr lang="es-ES" altLang="en-US" sz="1400">
              <a:latin typeface="NSimSun" panose="02010609030101010101" charset="-122"/>
              <a:ea typeface="NSimSun" panose="0201060903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arcador de posición de contenido 2"/>
          <p:cNvSpPr>
            <a:spLocks noGrp="1"/>
          </p:cNvSpPr>
          <p:nvPr>
            <p:ph sz="half" idx="1"/>
          </p:nvPr>
        </p:nvSpPr>
        <p:spPr>
          <a:xfrm>
            <a:off x="609600" y="1174750"/>
            <a:ext cx="5384800" cy="5393055"/>
          </a:xfrm>
        </p:spPr>
        <p:txBody>
          <a:bodyPr/>
          <a:p>
            <a:r>
              <a:rPr lang="es-ES" altLang="en-US" sz="1800">
                <a:sym typeface="+mn-ea"/>
              </a:rPr>
              <a:t>el componente App() lo creamos cogiendo el siguiente trozo de codigo</a:t>
            </a:r>
            <a:endParaRPr lang="es-ES" altLang="en-US" sz="1800">
              <a:sym typeface="+mn-ea"/>
            </a:endParaRPr>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r>
              <a:rPr lang="es-ES" altLang="en-US" sz="1800"/>
              <a:t>y ponemos el queryClient </a:t>
            </a:r>
            <a:endParaRPr lang="es-ES" altLang="en-US" sz="1800"/>
          </a:p>
          <a:p>
            <a:endParaRPr lang="es-ES" altLang="en-US" sz="1800"/>
          </a:p>
          <a:p>
            <a:pPr marL="0" indent="0">
              <a:buNone/>
            </a:pPr>
            <a:r>
              <a:rPr lang="es-ES" altLang="en-US" sz="1800"/>
              <a:t>antes de la declaracion del componente App()</a:t>
            </a:r>
            <a:endParaRPr lang="es-ES" altLang="en-US" sz="1800"/>
          </a:p>
        </p:txBody>
      </p:sp>
      <p:sp>
        <p:nvSpPr>
          <p:cNvPr id="5" name="Marcador de posición de contenido 4"/>
          <p:cNvSpPr>
            <a:spLocks noGrp="1"/>
          </p:cNvSpPr>
          <p:nvPr>
            <p:ph sz="half" idx="2"/>
          </p:nvPr>
        </p:nvSpPr>
        <p:spPr>
          <a:xfrm>
            <a:off x="609600" y="1963420"/>
            <a:ext cx="5546090" cy="3208020"/>
          </a:xfrm>
          <a:solidFill>
            <a:schemeClr val="tx1"/>
          </a:solidFill>
        </p:spPr>
        <p:txBody>
          <a:bodyPr/>
          <a:p>
            <a:pPr marL="0" indent="0">
              <a:buNone/>
            </a:pPr>
            <a:r>
              <a:rPr lang="es-ES" altLang="en-US" sz="1200">
                <a:solidFill>
                  <a:schemeClr val="bg1"/>
                </a:solidFill>
                <a:latin typeface="NSimSun" panose="02010609030101010101" charset="-122"/>
                <a:ea typeface="NSimSun" panose="02010609030101010101" charset="-122"/>
              </a:rPr>
              <a:t>  &lt;React.StrictMode&gt;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&lt;QueryClientProvider client={queryClient}&gt;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&lt;BrowserRouter&gt;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&lt;Routes&gt;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 element={&lt;Home /&gt;}&gt;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 element= {&lt;h2&gt;Ruta no contemplada&lt;/h2&gt;} /&gt;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path="productos" element= {&lt;Productos /&gt;} /&gt;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path="productos/:codigo" element={&lt;Producto /&gt;} /&gt;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path="cesta" element={&lt;Cesta /&gt;} /&gt;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&lt;/Routes&gt;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&lt;/BrowserRouter&gt;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&lt;/QueryClientProvider&gt;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&lt;/React.StrictMode&gt;</a:t>
            </a:r>
            <a:endParaRPr lang="es-ES" altLang="en-US" sz="1200">
              <a:solidFill>
                <a:schemeClr val="bg1"/>
              </a:solidFill>
              <a:latin typeface="NSimSun" panose="02010609030101010101" charset="-122"/>
              <a:ea typeface="NSimSun" panose="02010609030101010101" charset="-122"/>
            </a:endParaRPr>
          </a:p>
        </p:txBody>
      </p:sp>
      <p:sp>
        <p:nvSpPr>
          <p:cNvPr id="6" name="Título 4"/>
          <p:cNvSpPr>
            <a:spLocks noGrp="1"/>
          </p:cNvSpPr>
          <p:nvPr/>
        </p:nvSpPr>
        <p:spPr>
          <a:xfrm>
            <a:off x="609600" y="114935"/>
            <a:ext cx="10865485" cy="5829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Componente App()    -  en main.jsx</a:t>
            </a:r>
            <a:endParaRPr lang="es-ES" altLang="en-US"/>
          </a:p>
        </p:txBody>
      </p:sp>
      <p:sp>
        <p:nvSpPr>
          <p:cNvPr id="7" name="Marcador de posición de contenido 4"/>
          <p:cNvSpPr>
            <a:spLocks noGrp="1"/>
          </p:cNvSpPr>
          <p:nvPr/>
        </p:nvSpPr>
        <p:spPr>
          <a:xfrm>
            <a:off x="6417310" y="1286510"/>
            <a:ext cx="5546090" cy="5471160"/>
          </a:xfrm>
          <a:prstGeom prst="rect">
            <a:avLst/>
          </a:prstGeom>
          <a:solidFill>
            <a:schemeClr val="tx1"/>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200">
                <a:solidFill>
                  <a:schemeClr val="bg1"/>
                </a:solidFill>
                <a:latin typeface="NSimSun" panose="02010609030101010101" charset="-122"/>
                <a:ea typeface="NSimSun" panose="02010609030101010101" charset="-122"/>
                <a:sym typeface="+mn-ea"/>
              </a:rPr>
              <a:t>const queryClient=newQueryClient()</a:t>
            </a:r>
            <a:endParaRPr lang="es-ES" altLang="en-US" sz="1200">
              <a:solidFill>
                <a:schemeClr val="bg1"/>
              </a:solidFill>
              <a:latin typeface="NSimSun" panose="02010609030101010101" charset="-122"/>
              <a:ea typeface="NSimSun" panose="02010609030101010101" charset="-122"/>
            </a:endParaRPr>
          </a:p>
          <a:p>
            <a:pPr marL="0" indent="0">
              <a:buNone/>
            </a:pP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funcion App(){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&lt;React.StrictMode&gt;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&lt;QueryClientProvider client={queryClient}&gt;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&lt;BrowserRouter&gt;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&lt;Routes&gt;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 element={&lt;Home /&gt;}&gt;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 element= {&lt;h2&gt;Ruta no contemplada&lt;/h2&gt;} /&gt;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path="productos" element= {&lt;Productos /&gt;} /&gt;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path="productos/:codigo" element={&lt;Producto /&gt;} /&gt;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 path="cesta" element={&lt;Cesta /&gt;} /&gt;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&lt;/Routes&gt;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&lt;/BrowserRouter&gt;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&lt;/QueryClientProvider&gt;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&lt;/React.StrictMode&gt;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a:t>
            </a:r>
            <a:endParaRPr lang="es-ES" altLang="en-US" sz="1200">
              <a:solidFill>
                <a:schemeClr val="bg1"/>
              </a:solidFill>
              <a:latin typeface="NSimSun" panose="02010609030101010101" charset="-122"/>
              <a:ea typeface="NSimSun" panose="02010609030101010101" charset="-122"/>
            </a:endParaRPr>
          </a:p>
          <a:p>
            <a:pPr marL="0" indent="0">
              <a:buNone/>
            </a:pP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const rootElement = document.getElementById("root");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const root = createRoot(rootElement);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root.render(</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&lt;App /&gt;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endParaRPr lang="es-ES" altLang="en-US" sz="1200">
              <a:solidFill>
                <a:schemeClr val="bg1"/>
              </a:solidFill>
              <a:latin typeface="NSimSun" panose="02010609030101010101" charset="-122"/>
              <a:ea typeface="NSimSun" panose="02010609030101010101" charset="-122"/>
            </a:endParaRPr>
          </a:p>
        </p:txBody>
      </p:sp>
      <p:sp>
        <p:nvSpPr>
          <p:cNvPr id="8" name="Marcador de posición de contenido 4"/>
          <p:cNvSpPr>
            <a:spLocks noGrp="1"/>
          </p:cNvSpPr>
          <p:nvPr/>
        </p:nvSpPr>
        <p:spPr>
          <a:xfrm>
            <a:off x="609600" y="5718810"/>
            <a:ext cx="5546090" cy="352425"/>
          </a:xfrm>
          <a:prstGeom prst="rect">
            <a:avLst/>
          </a:prstGeom>
          <a:solidFill>
            <a:schemeClr val="tx1"/>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200">
                <a:solidFill>
                  <a:schemeClr val="bg1"/>
                </a:solidFill>
                <a:latin typeface="NSimSun" panose="02010609030101010101" charset="-122"/>
                <a:ea typeface="NSimSun" panose="02010609030101010101" charset="-122"/>
              </a:rPr>
              <a:t>const queryClient=newQueryClient()	</a:t>
            </a:r>
            <a:endParaRPr lang="es-ES" altLang="en-US" sz="1200">
              <a:solidFill>
                <a:schemeClr val="bg1"/>
              </a:solidFill>
              <a:latin typeface="NSimSun" panose="02010609030101010101" charset="-122"/>
              <a:ea typeface="NSimSun" panose="02010609030101010101" charset="-122"/>
            </a:endParaRPr>
          </a:p>
        </p:txBody>
      </p:sp>
      <p:sp>
        <p:nvSpPr>
          <p:cNvPr id="9" name="Marcador de posición de contenido 2"/>
          <p:cNvSpPr>
            <a:spLocks noGrp="1"/>
          </p:cNvSpPr>
          <p:nvPr/>
        </p:nvSpPr>
        <p:spPr>
          <a:xfrm>
            <a:off x="6417310" y="697865"/>
            <a:ext cx="5546725" cy="66167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en-US" sz="1800">
                <a:sym typeface="+mn-ea"/>
              </a:rPr>
              <a:t>y en el root.render ponemos el componente &lt;App /&gt;</a:t>
            </a:r>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r>
              <a:rPr lang="es-ES" altLang="en-US" sz="1800"/>
              <a:t>y </a:t>
            </a:r>
            <a:endParaRPr lang="es-ES" altLang="en-US" sz="1800"/>
          </a:p>
          <a:p>
            <a:endParaRPr lang="es-ES" altLang="en-US" sz="1800"/>
          </a:p>
          <a:p>
            <a:pPr marL="0" indent="0">
              <a:buNone/>
            </a:pPr>
            <a:r>
              <a:rPr lang="es-ES" altLang="en-US" sz="1800"/>
              <a:t>lo vamos a poner antes de la declaracion del componente App()</a:t>
            </a:r>
            <a:endParaRPr lang="es-ES"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Marcador de posición de contenido 4"/>
          <p:cNvSpPr>
            <a:spLocks noGrp="1"/>
          </p:cNvSpPr>
          <p:nvPr/>
        </p:nvSpPr>
        <p:spPr>
          <a:xfrm>
            <a:off x="6105525" y="819150"/>
            <a:ext cx="5546090" cy="5407660"/>
          </a:xfrm>
          <a:prstGeom prst="rect">
            <a:avLst/>
          </a:prstGeom>
          <a:solidFill>
            <a:schemeClr val="tx1"/>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200">
                <a:solidFill>
                  <a:schemeClr val="bg1"/>
                </a:solidFill>
                <a:latin typeface="NSimSun" panose="02010609030101010101" charset="-122"/>
                <a:ea typeface="NSimSun" panose="02010609030101010101" charset="-122"/>
                <a:sym typeface="+mn-ea"/>
              </a:rPr>
              <a:t>const queryClient=newQueryClient()</a:t>
            </a:r>
            <a:endParaRPr lang="es-ES" altLang="en-US" sz="1200">
              <a:solidFill>
                <a:schemeClr val="bg1"/>
              </a:solidFill>
              <a:latin typeface="NSimSun" panose="02010609030101010101" charset="-122"/>
              <a:ea typeface="NSimSun" panose="02010609030101010101" charset="-122"/>
            </a:endParaRPr>
          </a:p>
          <a:p>
            <a:pPr marL="0" indent="0">
              <a:buNone/>
            </a:pP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funcion App(){  </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const [estado, setEstado]= React.useState({</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cesta: []</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return (&lt;React.StrictMode&gt;</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&lt;ContextProvider value={[estado, setEstado]}&gt;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&lt;QueryClientProvider client={queryClient}&gt;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&lt;BrowserRouter&gt;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r>
              <a:rPr lang="es-ES" altLang="en-US" sz="1200">
                <a:solidFill>
                  <a:schemeClr val="bg2">
                    <a:lumMod val="75000"/>
                  </a:schemeClr>
                </a:solidFill>
                <a:latin typeface="NSimSun" panose="02010609030101010101" charset="-122"/>
                <a:ea typeface="NSimSun" panose="02010609030101010101" charset="-122"/>
              </a:rPr>
              <a:t>  &lt;/BrowserRouter&gt;</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    &lt;/QueryClientProvider&gt;</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&lt;/ContextProvider&gt;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&lt;/React.StrictMode&gt;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a:t>
            </a:r>
            <a:endParaRPr lang="es-ES" altLang="en-US" sz="1200">
              <a:solidFill>
                <a:schemeClr val="bg1"/>
              </a:solidFill>
              <a:latin typeface="NSimSun" panose="02010609030101010101" charset="-122"/>
              <a:ea typeface="NSimSun" panose="02010609030101010101" charset="-122"/>
            </a:endParaRPr>
          </a:p>
          <a:p>
            <a:pPr marL="0" indent="0">
              <a:buNone/>
            </a:pPr>
            <a:endParaRPr lang="es-ES" altLang="en-US" sz="1200">
              <a:solidFill>
                <a:schemeClr val="bg1"/>
              </a:solidFill>
              <a:latin typeface="NSimSun" panose="02010609030101010101" charset="-122"/>
              <a:ea typeface="NSimSun" panose="02010609030101010101" charset="-122"/>
            </a:endParaRPr>
          </a:p>
        </p:txBody>
      </p:sp>
      <p:sp>
        <p:nvSpPr>
          <p:cNvPr id="5" name="Marcador de posición de contenido 4"/>
          <p:cNvSpPr>
            <a:spLocks noGrp="1"/>
          </p:cNvSpPr>
          <p:nvPr>
            <p:ph sz="half" idx="1"/>
          </p:nvPr>
        </p:nvSpPr>
        <p:spPr>
          <a:xfrm>
            <a:off x="609600" y="819150"/>
            <a:ext cx="5384800" cy="5683250"/>
          </a:xfrm>
        </p:spPr>
        <p:txBody>
          <a:bodyPr/>
          <a:p>
            <a:r>
              <a:rPr lang="es-ES" altLang="en-US" sz="1800">
                <a:sym typeface="+mn-ea"/>
              </a:rPr>
              <a:t>Importamos el createContext</a:t>
            </a:r>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endParaRPr lang="es-ES" altLang="en-US" sz="1800"/>
          </a:p>
          <a:p>
            <a:r>
              <a:rPr lang="es-ES" altLang="en-US" sz="1800"/>
              <a:t>Creamos un estado dentro del componente &lt;App /&gt; y su valor lo pasamos al ContextProvider</a:t>
            </a:r>
            <a:endParaRPr lang="es-ES" altLang="en-US" sz="1800"/>
          </a:p>
          <a:p>
            <a:endParaRPr lang="es-ES" altLang="en-US" sz="1800"/>
          </a:p>
        </p:txBody>
      </p:sp>
      <p:sp>
        <p:nvSpPr>
          <p:cNvPr id="6" name="Marcador de posición de contenido 4"/>
          <p:cNvSpPr>
            <a:spLocks noGrp="1"/>
          </p:cNvSpPr>
          <p:nvPr/>
        </p:nvSpPr>
        <p:spPr>
          <a:xfrm>
            <a:off x="609600" y="1183640"/>
            <a:ext cx="3745865" cy="2259965"/>
          </a:xfrm>
          <a:prstGeom prst="rect">
            <a:avLst/>
          </a:prstGeom>
          <a:solidFill>
            <a:schemeClr val="tx1"/>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200">
                <a:solidFill>
                  <a:schemeClr val="bg2">
                    <a:lumMod val="75000"/>
                  </a:schemeClr>
                </a:solidFill>
                <a:latin typeface="NSimSun" panose="02010609030101010101" charset="-122"/>
                <a:ea typeface="NSimSun" panose="02010609030101010101" charset="-122"/>
              </a:rPr>
              <a:t>import Home from './components/Home';  </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import Productos from './components/Productos';  </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import Producto from './components/Producto';  </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import Cesta from './components/Cesta';</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import { QueryClient, QueryClientProvider } from 'react-query'  </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import { createContext } from 'react'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export const Context=createContext(null);</a:t>
            </a:r>
            <a:endParaRPr lang="es-ES" altLang="en-US" sz="1200">
              <a:solidFill>
                <a:schemeClr val="bg1"/>
              </a:solidFill>
              <a:latin typeface="NSimSun" panose="02010609030101010101" charset="-122"/>
              <a:ea typeface="NSimSun" panose="02010609030101010101" charset="-122"/>
            </a:endParaRPr>
          </a:p>
        </p:txBody>
      </p:sp>
      <p:sp>
        <p:nvSpPr>
          <p:cNvPr id="8" name="Título 4"/>
          <p:cNvSpPr>
            <a:spLocks noGrp="1"/>
          </p:cNvSpPr>
          <p:nvPr/>
        </p:nvSpPr>
        <p:spPr>
          <a:xfrm>
            <a:off x="0" y="114935"/>
            <a:ext cx="10865485" cy="5829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Context y useState - en main.jsx</a:t>
            </a:r>
            <a:endParaRPr lang="es-ES" altLang="en-US"/>
          </a:p>
        </p:txBody>
      </p:sp>
      <p:sp>
        <p:nvSpPr>
          <p:cNvPr id="9" name="Marcador de posición de contenido 4"/>
          <p:cNvSpPr>
            <a:spLocks noGrp="1"/>
          </p:cNvSpPr>
          <p:nvPr/>
        </p:nvSpPr>
        <p:spPr>
          <a:xfrm>
            <a:off x="609600" y="4404995"/>
            <a:ext cx="3671570" cy="2345690"/>
          </a:xfrm>
          <a:prstGeom prst="rect">
            <a:avLst/>
          </a:prstGeom>
          <a:solidFill>
            <a:schemeClr val="tx1"/>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200">
                <a:solidFill>
                  <a:schemeClr val="bg2">
                    <a:lumMod val="75000"/>
                  </a:schemeClr>
                </a:solidFill>
                <a:latin typeface="NSimSun" panose="02010609030101010101" charset="-122"/>
                <a:ea typeface="NSimSun" panose="02010609030101010101" charset="-122"/>
                <a:sym typeface="+mn-ea"/>
              </a:rPr>
              <a:t>const queryClient=newQueryClient()</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funcion App(){  </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const [estado, setEstado]= React.useState({</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cesta: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&lt;React.StrictMode&gt;.</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a:t>
            </a:r>
            <a:endParaRPr lang="es-ES" altLang="en-US" sz="1200">
              <a:solidFill>
                <a:schemeClr val="bg2">
                  <a:lumMod val="75000"/>
                </a:schemeClr>
              </a:solidFill>
              <a:latin typeface="NSimSun" panose="02010609030101010101" charset="-122"/>
              <a:ea typeface="NSimSun" panose="0201060903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Marcador de posición de contenido 4"/>
          <p:cNvSpPr>
            <a:spLocks noGrp="1"/>
          </p:cNvSpPr>
          <p:nvPr>
            <p:ph sz="half" idx="1"/>
          </p:nvPr>
        </p:nvSpPr>
        <p:spPr>
          <a:xfrm>
            <a:off x="339725" y="792480"/>
            <a:ext cx="5384800" cy="5683250"/>
          </a:xfrm>
        </p:spPr>
        <p:txBody>
          <a:bodyPr/>
          <a:p>
            <a:r>
              <a:rPr lang="es-ES" altLang="en-US" sz="1800">
                <a:sym typeface="+mn-ea"/>
              </a:rPr>
              <a:t>Para pasar al componente Producto el estado global usaremos el Context</a:t>
            </a:r>
            <a:endParaRPr lang="es-ES" altLang="en-US" sz="1800"/>
          </a:p>
          <a:p>
            <a:endParaRPr lang="es-ES" altLang="en-US" sz="1800"/>
          </a:p>
          <a:p>
            <a:endParaRPr lang="es-ES" altLang="en-US" sz="1800"/>
          </a:p>
          <a:p>
            <a:endParaRPr lang="es-ES" altLang="en-US" sz="1800"/>
          </a:p>
          <a:p>
            <a:endParaRPr lang="es-ES" altLang="en-US" sz="1800"/>
          </a:p>
          <a:p>
            <a:endParaRPr lang="es-ES" altLang="en-US" sz="1800"/>
          </a:p>
          <a:p>
            <a:r>
              <a:rPr lang="es-ES" altLang="en-US" sz="1800"/>
              <a:t>Para hacer el pedido y poner la cantidad en la cesta lo hasremos con el formulario de React:</a:t>
            </a:r>
            <a:endParaRPr lang="es-ES" altLang="en-US" sz="1800"/>
          </a:p>
          <a:p>
            <a:r>
              <a:rPr lang="es-ES" altLang="en-US" sz="1800"/>
              <a:t>yarn add react-hook-form</a:t>
            </a:r>
            <a:endParaRPr lang="es-ES" altLang="en-US" sz="1800"/>
          </a:p>
        </p:txBody>
      </p:sp>
      <p:sp>
        <p:nvSpPr>
          <p:cNvPr id="8" name="Título 4"/>
          <p:cNvSpPr>
            <a:spLocks noGrp="1"/>
          </p:cNvSpPr>
          <p:nvPr/>
        </p:nvSpPr>
        <p:spPr>
          <a:xfrm>
            <a:off x="0" y="114935"/>
            <a:ext cx="10865485" cy="5829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Pasar el estado global con Context - Producto.jsx</a:t>
            </a:r>
            <a:endParaRPr lang="es-ES" altLang="en-US"/>
          </a:p>
        </p:txBody>
      </p:sp>
      <p:sp>
        <p:nvSpPr>
          <p:cNvPr id="12" name="Marcador de posición de contenido 4"/>
          <p:cNvSpPr>
            <a:spLocks noGrp="1"/>
          </p:cNvSpPr>
          <p:nvPr/>
        </p:nvSpPr>
        <p:spPr>
          <a:xfrm>
            <a:off x="339725" y="1485265"/>
            <a:ext cx="3745865" cy="1075055"/>
          </a:xfrm>
          <a:prstGeom prst="rect">
            <a:avLst/>
          </a:prstGeom>
          <a:solidFill>
            <a:schemeClr val="tx1"/>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200">
                <a:solidFill>
                  <a:schemeClr val="bg2">
                    <a:lumMod val="75000"/>
                  </a:schemeClr>
                </a:solidFill>
                <a:latin typeface="NSimSun" panose="02010609030101010101" charset="-122"/>
                <a:ea typeface="NSimSun" panose="02010609030101010101" charset="-122"/>
              </a:rPr>
              <a:t>import { useParams } from 'react-router-dom'</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2">
                    <a:lumMod val="75000"/>
                  </a:schemeClr>
                </a:solidFill>
                <a:latin typeface="NSimSun" panose="02010609030101010101" charset="-122"/>
                <a:ea typeface="NSimSun" panose="02010609030101010101" charset="-122"/>
              </a:rPr>
              <a:t>import { useQuery } from 'react-query'</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import { useContext, useState } from 'react'</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import { Context } from './main'</a:t>
            </a:r>
            <a:endParaRPr lang="es-ES" altLang="en-US" sz="1200">
              <a:solidFill>
                <a:schemeClr val="bg1"/>
              </a:solidFill>
              <a:latin typeface="NSimSun" panose="02010609030101010101" charset="-122"/>
              <a:ea typeface="NSimSun" panose="02010609030101010101" charset="-122"/>
            </a:endParaRPr>
          </a:p>
        </p:txBody>
      </p:sp>
      <p:sp>
        <p:nvSpPr>
          <p:cNvPr id="18" name="CuadroTexto 2"/>
          <p:cNvSpPr txBox="1"/>
          <p:nvPr/>
        </p:nvSpPr>
        <p:spPr>
          <a:xfrm>
            <a:off x="501994" y="4069939"/>
            <a:ext cx="11547629" cy="15995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p>
            <a:r>
              <a:rPr lang="es-ES" sz="1400" b="0" dirty="0">
                <a:solidFill>
                  <a:srgbClr val="808080"/>
                </a:solidFill>
                <a:effectLst/>
                <a:latin typeface="NSimSun" panose="02010609030101010101" charset="-122"/>
                <a:ea typeface="NSimSun" panose="02010609030101010101" charset="-122"/>
                <a:cs typeface="CaskaydiaCove NF ExtraLight" charset="0"/>
              </a:rPr>
              <a:t>&lt;</a:t>
            </a:r>
            <a:r>
              <a:rPr lang="es-ES" sz="1400" b="0" dirty="0">
                <a:solidFill>
                  <a:srgbClr val="569CD6"/>
                </a:solidFill>
                <a:effectLst/>
                <a:latin typeface="NSimSun" panose="02010609030101010101" charset="-122"/>
                <a:ea typeface="NSimSun" panose="02010609030101010101" charset="-122"/>
                <a:cs typeface="CaskaydiaCove NF ExtraLight" charset="0"/>
              </a:rPr>
              <a:t>form</a:t>
            </a:r>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err="1">
                <a:solidFill>
                  <a:srgbClr val="9CDCFE"/>
                </a:solidFill>
                <a:effectLst/>
                <a:latin typeface="NSimSun" panose="02010609030101010101" charset="-122"/>
                <a:ea typeface="NSimSun" panose="02010609030101010101" charset="-122"/>
                <a:cs typeface="CaskaydiaCove NF ExtraLight" charset="0"/>
              </a:rPr>
              <a:t>onSubmit</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a:solidFill>
                  <a:srgbClr val="569CD6"/>
                </a:solidFill>
                <a:effectLst/>
                <a:latin typeface="NSimSun" panose="02010609030101010101" charset="-122"/>
                <a:ea typeface="NSimSun" panose="02010609030101010101" charset="-122"/>
                <a:cs typeface="CaskaydiaCove NF ExtraLight" charset="0"/>
              </a:rPr>
              <a:t>{</a:t>
            </a:r>
            <a:r>
              <a:rPr lang="es-ES" sz="1400" b="0" dirty="0" err="1">
                <a:solidFill>
                  <a:srgbClr val="DCDCAA"/>
                </a:solidFill>
                <a:effectLst/>
                <a:latin typeface="NSimSun" panose="02010609030101010101" charset="-122"/>
                <a:ea typeface="NSimSun" panose="02010609030101010101" charset="-122"/>
                <a:cs typeface="CaskaydiaCove NF ExtraLight" charset="0"/>
              </a:rPr>
              <a:t>handleSubmit</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err="1">
                <a:solidFill>
                  <a:srgbClr val="DCDCAA"/>
                </a:solidFill>
                <a:effectLst/>
                <a:latin typeface="NSimSun" panose="02010609030101010101" charset="-122"/>
                <a:ea typeface="NSimSun" panose="02010609030101010101" charset="-122"/>
                <a:cs typeface="CaskaydiaCove NF ExtraLight" charset="0"/>
              </a:rPr>
              <a:t>onSubmit</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a:solidFill>
                  <a:srgbClr val="569CD6"/>
                </a:solidFill>
                <a:effectLst/>
                <a:latin typeface="NSimSun" panose="02010609030101010101" charset="-122"/>
                <a:ea typeface="NSimSun" panose="02010609030101010101" charset="-122"/>
                <a:cs typeface="CaskaydiaCove NF ExtraLight" charset="0"/>
              </a:rPr>
              <a:t>}</a:t>
            </a:r>
            <a:r>
              <a:rPr lang="es-ES" sz="1400" b="0" dirty="0">
                <a:solidFill>
                  <a:srgbClr val="808080"/>
                </a:solidFill>
                <a:effectLst/>
                <a:latin typeface="NSimSun" panose="02010609030101010101" charset="-122"/>
                <a:ea typeface="NSimSun" panose="02010609030101010101" charset="-122"/>
                <a:cs typeface="CaskaydiaCove NF ExtraLight" charset="0"/>
              </a:rPr>
              <a:t>&gt;</a:t>
            </a:r>
            <a:endParaRPr lang="es-ES" sz="1400" b="0" dirty="0">
              <a:solidFill>
                <a:srgbClr val="D4D4D4"/>
              </a:solidFill>
              <a:effectLst/>
              <a:latin typeface="NSimSun" panose="02010609030101010101" charset="-122"/>
              <a:ea typeface="NSimSun" panose="02010609030101010101" charset="-122"/>
              <a:cs typeface="CaskaydiaCove NF ExtraLight" charset="0"/>
            </a:endParaRPr>
          </a:p>
          <a:p>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a:solidFill>
                  <a:srgbClr val="808080"/>
                </a:solidFill>
                <a:effectLst/>
                <a:latin typeface="NSimSun" panose="02010609030101010101" charset="-122"/>
                <a:ea typeface="NSimSun" panose="02010609030101010101" charset="-122"/>
                <a:cs typeface="CaskaydiaCove NF ExtraLight" charset="0"/>
              </a:rPr>
              <a:t>&lt;</a:t>
            </a:r>
            <a:r>
              <a:rPr lang="es-ES" sz="1400" b="0" dirty="0" err="1">
                <a:solidFill>
                  <a:srgbClr val="569CD6"/>
                </a:solidFill>
                <a:effectLst/>
                <a:latin typeface="NSimSun" panose="02010609030101010101" charset="-122"/>
                <a:ea typeface="NSimSun" panose="02010609030101010101" charset="-122"/>
                <a:cs typeface="CaskaydiaCove NF ExtraLight" charset="0"/>
              </a:rPr>
              <a:t>div</a:t>
            </a:r>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err="1">
                <a:solidFill>
                  <a:srgbClr val="9CDCFE"/>
                </a:solidFill>
                <a:effectLst/>
                <a:latin typeface="NSimSun" panose="02010609030101010101" charset="-122"/>
                <a:ea typeface="NSimSun" panose="02010609030101010101" charset="-122"/>
                <a:cs typeface="CaskaydiaCove NF ExtraLight" charset="0"/>
              </a:rPr>
              <a:t>className</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a:solidFill>
                  <a:srgbClr val="CE9178"/>
                </a:solidFill>
                <a:effectLst/>
                <a:latin typeface="NSimSun" panose="02010609030101010101" charset="-122"/>
                <a:ea typeface="NSimSun" panose="02010609030101010101" charset="-122"/>
                <a:cs typeface="CaskaydiaCove NF ExtraLight" charset="0"/>
              </a:rPr>
              <a:t>"form-</a:t>
            </a:r>
            <a:r>
              <a:rPr lang="es-ES" sz="1400" b="0" dirty="0" err="1">
                <a:solidFill>
                  <a:srgbClr val="CE9178"/>
                </a:solidFill>
                <a:effectLst/>
                <a:latin typeface="NSimSun" panose="02010609030101010101" charset="-122"/>
                <a:ea typeface="NSimSun" panose="02010609030101010101" charset="-122"/>
                <a:cs typeface="CaskaydiaCove NF ExtraLight" charset="0"/>
              </a:rPr>
              <a:t>group</a:t>
            </a:r>
            <a:r>
              <a:rPr lang="es-ES" sz="1400" b="0" dirty="0">
                <a:solidFill>
                  <a:srgbClr val="CE9178"/>
                </a:solidFill>
                <a:effectLst/>
                <a:latin typeface="NSimSun" panose="02010609030101010101" charset="-122"/>
                <a:ea typeface="NSimSun" panose="02010609030101010101" charset="-122"/>
                <a:cs typeface="CaskaydiaCove NF ExtraLight" charset="0"/>
              </a:rPr>
              <a:t>"</a:t>
            </a:r>
            <a:r>
              <a:rPr lang="es-ES" sz="1400" b="0" dirty="0">
                <a:solidFill>
                  <a:srgbClr val="808080"/>
                </a:solidFill>
                <a:effectLst/>
                <a:latin typeface="NSimSun" panose="02010609030101010101" charset="-122"/>
                <a:ea typeface="NSimSun" panose="02010609030101010101" charset="-122"/>
                <a:cs typeface="CaskaydiaCove NF ExtraLight" charset="0"/>
              </a:rPr>
              <a:t>&gt;</a:t>
            </a:r>
            <a:endParaRPr lang="es-ES" sz="1400" b="0" dirty="0">
              <a:solidFill>
                <a:srgbClr val="D4D4D4"/>
              </a:solidFill>
              <a:effectLst/>
              <a:latin typeface="NSimSun" panose="02010609030101010101" charset="-122"/>
              <a:ea typeface="NSimSun" panose="02010609030101010101" charset="-122"/>
              <a:cs typeface="CaskaydiaCove NF ExtraLight" charset="0"/>
            </a:endParaRPr>
          </a:p>
          <a:p>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a:solidFill>
                  <a:srgbClr val="808080"/>
                </a:solidFill>
                <a:effectLst/>
                <a:latin typeface="NSimSun" panose="02010609030101010101" charset="-122"/>
                <a:ea typeface="NSimSun" panose="02010609030101010101" charset="-122"/>
                <a:cs typeface="CaskaydiaCove NF ExtraLight" charset="0"/>
              </a:rPr>
              <a:t>&lt;</a:t>
            </a:r>
            <a:r>
              <a:rPr lang="es-ES" sz="1400" b="0" dirty="0" err="1">
                <a:solidFill>
                  <a:srgbClr val="569CD6"/>
                </a:solidFill>
                <a:effectLst/>
                <a:latin typeface="NSimSun" panose="02010609030101010101" charset="-122"/>
                <a:ea typeface="NSimSun" panose="02010609030101010101" charset="-122"/>
                <a:cs typeface="CaskaydiaCove NF ExtraLight" charset="0"/>
              </a:rPr>
              <a:t>label</a:t>
            </a:r>
            <a:r>
              <a:rPr lang="es-ES" sz="1400" b="0" dirty="0">
                <a:solidFill>
                  <a:srgbClr val="808080"/>
                </a:solidFill>
                <a:effectLst/>
                <a:latin typeface="NSimSun" panose="02010609030101010101" charset="-122"/>
                <a:ea typeface="NSimSun" panose="02010609030101010101" charset="-122"/>
                <a:cs typeface="CaskaydiaCove NF ExtraLight" charset="0"/>
              </a:rPr>
              <a:t>&gt;</a:t>
            </a:r>
            <a:r>
              <a:rPr lang="es-ES" sz="1400" b="0" dirty="0">
                <a:solidFill>
                  <a:srgbClr val="D4D4D4"/>
                </a:solidFill>
                <a:effectLst/>
                <a:latin typeface="NSimSun" panose="02010609030101010101" charset="-122"/>
                <a:ea typeface="NSimSun" panose="02010609030101010101" charset="-122"/>
                <a:cs typeface="CaskaydiaCove NF ExtraLight" charset="0"/>
              </a:rPr>
              <a:t>Introduzca cantidad</a:t>
            </a:r>
            <a:r>
              <a:rPr lang="es-ES" sz="1400" b="0" dirty="0">
                <a:solidFill>
                  <a:srgbClr val="808080"/>
                </a:solidFill>
                <a:effectLst/>
                <a:latin typeface="NSimSun" panose="02010609030101010101" charset="-122"/>
                <a:ea typeface="NSimSun" panose="02010609030101010101" charset="-122"/>
                <a:cs typeface="CaskaydiaCove NF ExtraLight" charset="0"/>
              </a:rPr>
              <a:t>&lt;/</a:t>
            </a:r>
            <a:r>
              <a:rPr lang="es-ES" sz="1400" b="0" dirty="0" err="1">
                <a:solidFill>
                  <a:srgbClr val="569CD6"/>
                </a:solidFill>
                <a:effectLst/>
                <a:latin typeface="NSimSun" panose="02010609030101010101" charset="-122"/>
                <a:ea typeface="NSimSun" panose="02010609030101010101" charset="-122"/>
                <a:cs typeface="CaskaydiaCove NF ExtraLight" charset="0"/>
              </a:rPr>
              <a:t>label</a:t>
            </a:r>
            <a:r>
              <a:rPr lang="es-ES" sz="1400" b="0" dirty="0">
                <a:solidFill>
                  <a:srgbClr val="808080"/>
                </a:solidFill>
                <a:effectLst/>
                <a:latin typeface="NSimSun" panose="02010609030101010101" charset="-122"/>
                <a:ea typeface="NSimSun" panose="02010609030101010101" charset="-122"/>
                <a:cs typeface="CaskaydiaCove NF ExtraLight" charset="0"/>
              </a:rPr>
              <a:t>&gt;</a:t>
            </a:r>
            <a:endParaRPr lang="es-ES" sz="1400" b="0" dirty="0">
              <a:solidFill>
                <a:srgbClr val="D4D4D4"/>
              </a:solidFill>
              <a:effectLst/>
              <a:latin typeface="NSimSun" panose="02010609030101010101" charset="-122"/>
              <a:ea typeface="NSimSun" panose="02010609030101010101" charset="-122"/>
              <a:cs typeface="CaskaydiaCove NF ExtraLight" charset="0"/>
            </a:endParaRPr>
          </a:p>
          <a:p>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a:solidFill>
                  <a:srgbClr val="808080"/>
                </a:solidFill>
                <a:effectLst/>
                <a:latin typeface="NSimSun" panose="02010609030101010101" charset="-122"/>
                <a:ea typeface="NSimSun" panose="02010609030101010101" charset="-122"/>
                <a:cs typeface="CaskaydiaCove NF ExtraLight" charset="0"/>
              </a:rPr>
              <a:t>&lt;</a:t>
            </a:r>
            <a:r>
              <a:rPr lang="es-ES" sz="1400" b="0" dirty="0">
                <a:solidFill>
                  <a:srgbClr val="569CD6"/>
                </a:solidFill>
                <a:effectLst/>
                <a:latin typeface="NSimSun" panose="02010609030101010101" charset="-122"/>
                <a:ea typeface="NSimSun" panose="02010609030101010101" charset="-122"/>
                <a:cs typeface="CaskaydiaCove NF ExtraLight" charset="0"/>
              </a:rPr>
              <a:t>input</a:t>
            </a:r>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a:solidFill>
                  <a:srgbClr val="569CD6"/>
                </a:solidFill>
                <a:effectLst/>
                <a:latin typeface="NSimSun" panose="02010609030101010101" charset="-122"/>
                <a:ea typeface="NSimSun" panose="02010609030101010101" charset="-122"/>
                <a:cs typeface="CaskaydiaCove NF ExtraLight" charset="0"/>
              </a:rPr>
              <a:t>{</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err="1">
                <a:solidFill>
                  <a:srgbClr val="DCDCAA"/>
                </a:solidFill>
                <a:effectLst/>
                <a:latin typeface="NSimSun" panose="02010609030101010101" charset="-122"/>
                <a:ea typeface="NSimSun" panose="02010609030101010101" charset="-122"/>
                <a:cs typeface="CaskaydiaCove NF ExtraLight" charset="0"/>
              </a:rPr>
              <a:t>register</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a:solidFill>
                  <a:srgbClr val="CE9178"/>
                </a:solidFill>
                <a:effectLst/>
                <a:latin typeface="NSimSun" panose="02010609030101010101" charset="-122"/>
                <a:ea typeface="NSimSun" panose="02010609030101010101" charset="-122"/>
                <a:cs typeface="CaskaydiaCove NF ExtraLight" charset="0"/>
              </a:rPr>
              <a:t>'cantidad'</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a:solidFill>
                  <a:srgbClr val="569CD6"/>
                </a:solidFill>
                <a:effectLst/>
                <a:latin typeface="NSimSun" panose="02010609030101010101" charset="-122"/>
                <a:ea typeface="NSimSun" panose="02010609030101010101" charset="-122"/>
                <a:cs typeface="CaskaydiaCove NF ExtraLight" charset="0"/>
              </a:rPr>
              <a:t>}</a:t>
            </a:r>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err="1">
                <a:solidFill>
                  <a:srgbClr val="9CDCFE"/>
                </a:solidFill>
                <a:effectLst/>
                <a:latin typeface="NSimSun" panose="02010609030101010101" charset="-122"/>
                <a:ea typeface="NSimSun" panose="02010609030101010101" charset="-122"/>
                <a:cs typeface="CaskaydiaCove NF ExtraLight" charset="0"/>
              </a:rPr>
              <a:t>type</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a:solidFill>
                  <a:srgbClr val="CE9178"/>
                </a:solidFill>
                <a:effectLst/>
                <a:latin typeface="NSimSun" panose="02010609030101010101" charset="-122"/>
                <a:ea typeface="NSimSun" panose="02010609030101010101" charset="-122"/>
                <a:cs typeface="CaskaydiaCove NF ExtraLight" charset="0"/>
              </a:rPr>
              <a:t>"</a:t>
            </a:r>
            <a:r>
              <a:rPr lang="es-ES" sz="1400" b="0" dirty="0" err="1">
                <a:solidFill>
                  <a:srgbClr val="CE9178"/>
                </a:solidFill>
                <a:effectLst/>
                <a:latin typeface="NSimSun" panose="02010609030101010101" charset="-122"/>
                <a:ea typeface="NSimSun" panose="02010609030101010101" charset="-122"/>
                <a:cs typeface="CaskaydiaCove NF ExtraLight" charset="0"/>
              </a:rPr>
              <a:t>number</a:t>
            </a:r>
            <a:r>
              <a:rPr lang="es-ES" sz="1400" b="0" dirty="0">
                <a:solidFill>
                  <a:srgbClr val="CE9178"/>
                </a:solidFill>
                <a:effectLst/>
                <a:latin typeface="NSimSun" panose="02010609030101010101" charset="-122"/>
                <a:ea typeface="NSimSun" panose="02010609030101010101" charset="-122"/>
                <a:cs typeface="CaskaydiaCove NF ExtraLight" charset="0"/>
              </a:rPr>
              <a:t>"</a:t>
            </a:r>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err="1">
                <a:solidFill>
                  <a:srgbClr val="9CDCFE"/>
                </a:solidFill>
                <a:effectLst/>
                <a:latin typeface="NSimSun" panose="02010609030101010101" charset="-122"/>
                <a:ea typeface="NSimSun" panose="02010609030101010101" charset="-122"/>
                <a:cs typeface="CaskaydiaCove NF ExtraLight" charset="0"/>
              </a:rPr>
              <a:t>className</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a:solidFill>
                  <a:srgbClr val="CE9178"/>
                </a:solidFill>
                <a:effectLst/>
                <a:latin typeface="NSimSun" panose="02010609030101010101" charset="-122"/>
                <a:ea typeface="NSimSun" panose="02010609030101010101" charset="-122"/>
                <a:cs typeface="CaskaydiaCove NF ExtraLight" charset="0"/>
              </a:rPr>
              <a:t>"form-control"</a:t>
            </a:r>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a:solidFill>
                  <a:srgbClr val="808080"/>
                </a:solidFill>
                <a:effectLst/>
                <a:latin typeface="NSimSun" panose="02010609030101010101" charset="-122"/>
                <a:ea typeface="NSimSun" panose="02010609030101010101" charset="-122"/>
                <a:cs typeface="CaskaydiaCove NF ExtraLight" charset="0"/>
              </a:rPr>
              <a:t>/&gt;</a:t>
            </a:r>
            <a:endParaRPr lang="es-ES" sz="1400" b="0" dirty="0">
              <a:solidFill>
                <a:srgbClr val="D4D4D4"/>
              </a:solidFill>
              <a:effectLst/>
              <a:latin typeface="NSimSun" panose="02010609030101010101" charset="-122"/>
              <a:ea typeface="NSimSun" panose="02010609030101010101" charset="-122"/>
              <a:cs typeface="CaskaydiaCove NF ExtraLight" charset="0"/>
            </a:endParaRPr>
          </a:p>
          <a:p>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a:solidFill>
                  <a:srgbClr val="808080"/>
                </a:solidFill>
                <a:effectLst/>
                <a:latin typeface="NSimSun" panose="02010609030101010101" charset="-122"/>
                <a:ea typeface="NSimSun" panose="02010609030101010101" charset="-122"/>
                <a:cs typeface="CaskaydiaCove NF ExtraLight" charset="0"/>
              </a:rPr>
              <a:t>&lt;/</a:t>
            </a:r>
            <a:r>
              <a:rPr lang="es-ES" sz="1400" b="0" dirty="0" err="1">
                <a:solidFill>
                  <a:srgbClr val="569CD6"/>
                </a:solidFill>
                <a:effectLst/>
                <a:latin typeface="NSimSun" panose="02010609030101010101" charset="-122"/>
                <a:ea typeface="NSimSun" panose="02010609030101010101" charset="-122"/>
                <a:cs typeface="CaskaydiaCove NF ExtraLight" charset="0"/>
              </a:rPr>
              <a:t>div</a:t>
            </a:r>
            <a:r>
              <a:rPr lang="es-ES" sz="1400" b="0" dirty="0">
                <a:solidFill>
                  <a:srgbClr val="808080"/>
                </a:solidFill>
                <a:effectLst/>
                <a:latin typeface="NSimSun" panose="02010609030101010101" charset="-122"/>
                <a:ea typeface="NSimSun" panose="02010609030101010101" charset="-122"/>
                <a:cs typeface="CaskaydiaCove NF ExtraLight" charset="0"/>
              </a:rPr>
              <a:t>&gt;</a:t>
            </a:r>
            <a:endParaRPr lang="es-ES" sz="1400" b="0" dirty="0">
              <a:solidFill>
                <a:srgbClr val="D4D4D4"/>
              </a:solidFill>
              <a:effectLst/>
              <a:latin typeface="NSimSun" panose="02010609030101010101" charset="-122"/>
              <a:ea typeface="NSimSun" panose="02010609030101010101" charset="-122"/>
              <a:cs typeface="CaskaydiaCove NF ExtraLight" charset="0"/>
            </a:endParaRPr>
          </a:p>
          <a:p>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a:solidFill>
                  <a:srgbClr val="808080"/>
                </a:solidFill>
                <a:effectLst/>
                <a:latin typeface="NSimSun" panose="02010609030101010101" charset="-122"/>
                <a:ea typeface="NSimSun" panose="02010609030101010101" charset="-122"/>
                <a:cs typeface="CaskaydiaCove NF ExtraLight" charset="0"/>
              </a:rPr>
              <a:t>&lt;</a:t>
            </a:r>
            <a:r>
              <a:rPr lang="es-ES" sz="1400" b="0" dirty="0" err="1">
                <a:solidFill>
                  <a:srgbClr val="569CD6"/>
                </a:solidFill>
                <a:effectLst/>
                <a:latin typeface="NSimSun" panose="02010609030101010101" charset="-122"/>
                <a:ea typeface="NSimSun" panose="02010609030101010101" charset="-122"/>
                <a:cs typeface="CaskaydiaCove NF ExtraLight" charset="0"/>
              </a:rPr>
              <a:t>button</a:t>
            </a:r>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err="1">
                <a:solidFill>
                  <a:srgbClr val="9CDCFE"/>
                </a:solidFill>
                <a:effectLst/>
                <a:latin typeface="NSimSun" panose="02010609030101010101" charset="-122"/>
                <a:ea typeface="NSimSun" panose="02010609030101010101" charset="-122"/>
                <a:cs typeface="CaskaydiaCove NF ExtraLight" charset="0"/>
              </a:rPr>
              <a:t>type</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a:solidFill>
                  <a:srgbClr val="CE9178"/>
                </a:solidFill>
                <a:effectLst/>
                <a:latin typeface="NSimSun" panose="02010609030101010101" charset="-122"/>
                <a:ea typeface="NSimSun" panose="02010609030101010101" charset="-122"/>
                <a:cs typeface="CaskaydiaCove NF ExtraLight" charset="0"/>
              </a:rPr>
              <a:t>"</a:t>
            </a:r>
            <a:r>
              <a:rPr lang="es-ES" sz="1400" b="0" dirty="0" err="1">
                <a:solidFill>
                  <a:srgbClr val="CE9178"/>
                </a:solidFill>
                <a:effectLst/>
                <a:latin typeface="NSimSun" panose="02010609030101010101" charset="-122"/>
                <a:ea typeface="NSimSun" panose="02010609030101010101" charset="-122"/>
                <a:cs typeface="CaskaydiaCove NF ExtraLight" charset="0"/>
              </a:rPr>
              <a:t>submit</a:t>
            </a:r>
            <a:r>
              <a:rPr lang="es-ES" sz="1400" b="0" dirty="0">
                <a:solidFill>
                  <a:srgbClr val="CE9178"/>
                </a:solidFill>
                <a:effectLst/>
                <a:latin typeface="NSimSun" panose="02010609030101010101" charset="-122"/>
                <a:ea typeface="NSimSun" panose="02010609030101010101" charset="-122"/>
                <a:cs typeface="CaskaydiaCove NF ExtraLight" charset="0"/>
              </a:rPr>
              <a:t>"</a:t>
            </a:r>
            <a:r>
              <a:rPr lang="es-ES" sz="1400" b="0" dirty="0">
                <a:solidFill>
                  <a:srgbClr val="D4D4D4"/>
                </a:solidFill>
                <a:effectLst/>
                <a:latin typeface="NSimSun" panose="02010609030101010101" charset="-122"/>
                <a:ea typeface="NSimSun" panose="02010609030101010101" charset="-122"/>
                <a:cs typeface="CaskaydiaCove NF ExtraLight" charset="0"/>
              </a:rPr>
              <a:t> </a:t>
            </a:r>
            <a:r>
              <a:rPr lang="es-ES" sz="1400" b="0" dirty="0" err="1">
                <a:solidFill>
                  <a:srgbClr val="9CDCFE"/>
                </a:solidFill>
                <a:effectLst/>
                <a:latin typeface="NSimSun" panose="02010609030101010101" charset="-122"/>
                <a:ea typeface="NSimSun" panose="02010609030101010101" charset="-122"/>
                <a:cs typeface="CaskaydiaCove NF ExtraLight" charset="0"/>
              </a:rPr>
              <a:t>className</a:t>
            </a:r>
            <a:r>
              <a:rPr lang="es-ES" sz="1400" b="0" dirty="0">
                <a:solidFill>
                  <a:srgbClr val="D4D4D4"/>
                </a:solidFill>
                <a:effectLst/>
                <a:latin typeface="NSimSun" panose="02010609030101010101" charset="-122"/>
                <a:ea typeface="NSimSun" panose="02010609030101010101" charset="-122"/>
                <a:cs typeface="CaskaydiaCove NF ExtraLight" charset="0"/>
              </a:rPr>
              <a:t>=</a:t>
            </a:r>
            <a:r>
              <a:rPr lang="es-ES" sz="1400" b="0" dirty="0">
                <a:solidFill>
                  <a:srgbClr val="CE9178"/>
                </a:solidFill>
                <a:effectLst/>
                <a:latin typeface="NSimSun" panose="02010609030101010101" charset="-122"/>
                <a:ea typeface="NSimSun" panose="02010609030101010101" charset="-122"/>
                <a:cs typeface="CaskaydiaCove NF ExtraLight" charset="0"/>
              </a:rPr>
              <a:t>"</a:t>
            </a:r>
            <a:r>
              <a:rPr lang="es-ES" sz="1400" b="0" dirty="0" err="1">
                <a:solidFill>
                  <a:srgbClr val="CE9178"/>
                </a:solidFill>
                <a:effectLst/>
                <a:latin typeface="NSimSun" panose="02010609030101010101" charset="-122"/>
                <a:ea typeface="NSimSun" panose="02010609030101010101" charset="-122"/>
                <a:cs typeface="CaskaydiaCove NF ExtraLight" charset="0"/>
              </a:rPr>
              <a:t>btn</a:t>
            </a:r>
            <a:r>
              <a:rPr lang="es-ES" sz="1400" b="0" dirty="0">
                <a:solidFill>
                  <a:srgbClr val="CE9178"/>
                </a:solidFill>
                <a:effectLst/>
                <a:latin typeface="NSimSun" panose="02010609030101010101" charset="-122"/>
                <a:ea typeface="NSimSun" panose="02010609030101010101" charset="-122"/>
                <a:cs typeface="CaskaydiaCove NF ExtraLight" charset="0"/>
              </a:rPr>
              <a:t> </a:t>
            </a:r>
            <a:r>
              <a:rPr lang="es-ES" sz="1400" b="0" dirty="0" err="1">
                <a:solidFill>
                  <a:srgbClr val="CE9178"/>
                </a:solidFill>
                <a:effectLst/>
                <a:latin typeface="NSimSun" panose="02010609030101010101" charset="-122"/>
                <a:ea typeface="NSimSun" panose="02010609030101010101" charset="-122"/>
                <a:cs typeface="CaskaydiaCove NF ExtraLight" charset="0"/>
              </a:rPr>
              <a:t>btn-primary</a:t>
            </a:r>
            <a:r>
              <a:rPr lang="es-ES" sz="1400" b="0" dirty="0">
                <a:solidFill>
                  <a:srgbClr val="CE9178"/>
                </a:solidFill>
                <a:effectLst/>
                <a:latin typeface="NSimSun" panose="02010609030101010101" charset="-122"/>
                <a:ea typeface="NSimSun" panose="02010609030101010101" charset="-122"/>
                <a:cs typeface="CaskaydiaCove NF ExtraLight" charset="0"/>
              </a:rPr>
              <a:t> mt-3"</a:t>
            </a:r>
            <a:r>
              <a:rPr lang="es-ES" sz="1400" b="0" dirty="0">
                <a:solidFill>
                  <a:srgbClr val="808080"/>
                </a:solidFill>
                <a:effectLst/>
                <a:latin typeface="NSimSun" panose="02010609030101010101" charset="-122"/>
                <a:ea typeface="NSimSun" panose="02010609030101010101" charset="-122"/>
                <a:cs typeface="CaskaydiaCove NF ExtraLight" charset="0"/>
              </a:rPr>
              <a:t>&gt;</a:t>
            </a:r>
            <a:r>
              <a:rPr lang="es-ES" sz="1400" b="0" dirty="0">
                <a:solidFill>
                  <a:srgbClr val="D4D4D4"/>
                </a:solidFill>
                <a:effectLst/>
                <a:latin typeface="NSimSun" panose="02010609030101010101" charset="-122"/>
                <a:ea typeface="NSimSun" panose="02010609030101010101" charset="-122"/>
                <a:cs typeface="CaskaydiaCove NF ExtraLight" charset="0"/>
              </a:rPr>
              <a:t>Añadir al carrito</a:t>
            </a:r>
            <a:r>
              <a:rPr lang="es-ES" sz="1400" b="0" dirty="0">
                <a:solidFill>
                  <a:srgbClr val="808080"/>
                </a:solidFill>
                <a:effectLst/>
                <a:latin typeface="NSimSun" panose="02010609030101010101" charset="-122"/>
                <a:ea typeface="NSimSun" panose="02010609030101010101" charset="-122"/>
                <a:cs typeface="CaskaydiaCove NF ExtraLight" charset="0"/>
              </a:rPr>
              <a:t>&lt;/</a:t>
            </a:r>
            <a:r>
              <a:rPr lang="es-ES" sz="1400" b="0" dirty="0" err="1">
                <a:solidFill>
                  <a:srgbClr val="569CD6"/>
                </a:solidFill>
                <a:effectLst/>
                <a:latin typeface="NSimSun" panose="02010609030101010101" charset="-122"/>
                <a:ea typeface="NSimSun" panose="02010609030101010101" charset="-122"/>
                <a:cs typeface="CaskaydiaCove NF ExtraLight" charset="0"/>
              </a:rPr>
              <a:t>button</a:t>
            </a:r>
            <a:r>
              <a:rPr lang="es-ES" sz="1400" b="0" dirty="0">
                <a:solidFill>
                  <a:srgbClr val="808080"/>
                </a:solidFill>
                <a:effectLst/>
                <a:latin typeface="NSimSun" panose="02010609030101010101" charset="-122"/>
                <a:ea typeface="NSimSun" panose="02010609030101010101" charset="-122"/>
                <a:cs typeface="CaskaydiaCove NF ExtraLight" charset="0"/>
              </a:rPr>
              <a:t>&gt;</a:t>
            </a:r>
            <a:endParaRPr lang="es-ES" sz="1400" b="0" dirty="0">
              <a:solidFill>
                <a:srgbClr val="D4D4D4"/>
              </a:solidFill>
              <a:effectLst/>
              <a:latin typeface="NSimSun" panose="02010609030101010101" charset="-122"/>
              <a:ea typeface="NSimSun" panose="02010609030101010101" charset="-122"/>
              <a:cs typeface="CaskaydiaCove NF ExtraLight" charset="0"/>
            </a:endParaRPr>
          </a:p>
          <a:p>
            <a:r>
              <a:rPr lang="es-ES" sz="1400" b="0" dirty="0">
                <a:solidFill>
                  <a:srgbClr val="808080"/>
                </a:solidFill>
                <a:effectLst/>
                <a:latin typeface="NSimSun" panose="02010609030101010101" charset="-122"/>
                <a:ea typeface="NSimSun" panose="02010609030101010101" charset="-122"/>
                <a:cs typeface="CaskaydiaCove NF ExtraLight" charset="0"/>
              </a:rPr>
              <a:t>&lt;/</a:t>
            </a:r>
            <a:r>
              <a:rPr lang="es-ES" sz="1400" b="0" dirty="0">
                <a:solidFill>
                  <a:srgbClr val="569CD6"/>
                </a:solidFill>
                <a:effectLst/>
                <a:latin typeface="NSimSun" panose="02010609030101010101" charset="-122"/>
                <a:ea typeface="NSimSun" panose="02010609030101010101" charset="-122"/>
                <a:cs typeface="CaskaydiaCove NF ExtraLight" charset="0"/>
              </a:rPr>
              <a:t>form</a:t>
            </a:r>
            <a:r>
              <a:rPr lang="es-ES" sz="1400" b="0" dirty="0">
                <a:solidFill>
                  <a:srgbClr val="808080"/>
                </a:solidFill>
                <a:effectLst/>
                <a:latin typeface="NSimSun" panose="02010609030101010101" charset="-122"/>
                <a:ea typeface="NSimSun" panose="02010609030101010101" charset="-122"/>
                <a:cs typeface="CaskaydiaCove NF ExtraLight" charset="0"/>
              </a:rPr>
              <a:t>&gt;</a:t>
            </a:r>
            <a:endParaRPr lang="es-ES" sz="1400" b="0" dirty="0">
              <a:solidFill>
                <a:srgbClr val="D4D4D4"/>
              </a:solidFill>
              <a:effectLst/>
              <a:latin typeface="NSimSun" panose="02010609030101010101" charset="-122"/>
              <a:ea typeface="NSimSun" panose="02010609030101010101" charset="-122"/>
              <a:cs typeface="CaskaydiaCove NF ExtraLight" charset="0"/>
            </a:endParaRPr>
          </a:p>
        </p:txBody>
      </p:sp>
      <p:sp>
        <p:nvSpPr>
          <p:cNvPr id="19" name="CuadroTexto 3"/>
          <p:cNvSpPr txBox="1"/>
          <p:nvPr/>
        </p:nvSpPr>
        <p:spPr>
          <a:xfrm>
            <a:off x="501994" y="5671855"/>
            <a:ext cx="4993868" cy="645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s-ES" dirty="0"/>
              <a:t>…</a:t>
            </a:r>
            <a:r>
              <a:rPr lang="es-ES" dirty="0" err="1"/>
              <a:t>register</a:t>
            </a:r>
            <a:r>
              <a:rPr lang="es-ES" dirty="0"/>
              <a:t>(‘cantidad’) añade un campo al formulario</a:t>
            </a:r>
            <a:endParaRPr lang="es-ES" dirty="0"/>
          </a:p>
        </p:txBody>
      </p:sp>
      <p:pic>
        <p:nvPicPr>
          <p:cNvPr id="20" name="Imagen 19"/>
          <p:cNvPicPr>
            <a:picLocks noChangeAspect="1"/>
          </p:cNvPicPr>
          <p:nvPr/>
        </p:nvPicPr>
        <p:blipFill>
          <a:blip r:embed="rId1"/>
          <a:stretch>
            <a:fillRect/>
          </a:stretch>
        </p:blipFill>
        <p:spPr>
          <a:xfrm>
            <a:off x="7216775" y="1553302"/>
            <a:ext cx="4210050" cy="1924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arcador de posición de contenido 2"/>
          <p:cNvSpPr>
            <a:spLocks noGrp="1"/>
          </p:cNvSpPr>
          <p:nvPr>
            <p:ph sz="half" idx="1"/>
          </p:nvPr>
        </p:nvSpPr>
        <p:spPr/>
        <p:txBody>
          <a:bodyPr/>
          <a:p>
            <a:r>
              <a:rPr lang="es-ES" sz="1800" dirty="0">
                <a:latin typeface="Arial" panose="020B0604020202020204" pitchFamily="34" charset="0"/>
                <a:cs typeface="Arial" panose="020B0604020202020204" pitchFamily="34" charset="0"/>
                <a:sym typeface="+mn-ea"/>
              </a:rPr>
              <a:t>Se obtiene el estado global con u</a:t>
            </a:r>
            <a:r>
              <a:rPr lang="es-ES" sz="1800" dirty="0" err="1">
                <a:latin typeface="Arial" panose="020B0604020202020204" pitchFamily="34" charset="0"/>
                <a:cs typeface="Arial" panose="020B0604020202020204" pitchFamily="34" charset="0"/>
                <a:sym typeface="+mn-ea"/>
              </a:rPr>
              <a:t>seContext</a:t>
            </a:r>
            <a:r>
              <a:rPr lang="es-ES" sz="1800" dirty="0">
                <a:latin typeface="Arial" panose="020B0604020202020204" pitchFamily="34" charset="0"/>
                <a:cs typeface="Arial" panose="020B0604020202020204" pitchFamily="34" charset="0"/>
                <a:sym typeface="+mn-ea"/>
              </a:rPr>
              <a:t>(</a:t>
            </a:r>
            <a:r>
              <a:rPr lang="es-ES" sz="1800" dirty="0" err="1">
                <a:latin typeface="Arial" panose="020B0604020202020204" pitchFamily="34" charset="0"/>
                <a:cs typeface="Arial" panose="020B0604020202020204" pitchFamily="34" charset="0"/>
                <a:sym typeface="+mn-ea"/>
              </a:rPr>
              <a:t>Context</a:t>
            </a:r>
            <a:r>
              <a:rPr lang="es-ES" sz="1800" dirty="0">
                <a:latin typeface="Arial" panose="020B0604020202020204" pitchFamily="34" charset="0"/>
                <a:cs typeface="Arial" panose="020B0604020202020204" pitchFamily="34" charset="0"/>
                <a:sym typeface="+mn-ea"/>
              </a:rPr>
              <a:t>)</a:t>
            </a:r>
            <a:endParaRPr lang="es-ES" sz="1800" dirty="0">
              <a:latin typeface="Arial" panose="020B0604020202020204" pitchFamily="34" charset="0"/>
              <a:cs typeface="Arial" panose="020B0604020202020204" pitchFamily="34" charset="0"/>
              <a:sym typeface="+mn-ea"/>
            </a:endParaRPr>
          </a:p>
          <a:p>
            <a:endParaRPr lang="es-ES" sz="1800" dirty="0">
              <a:latin typeface="Arial" panose="020B0604020202020204" pitchFamily="34" charset="0"/>
              <a:cs typeface="Arial" panose="020B0604020202020204" pitchFamily="34" charset="0"/>
              <a:sym typeface="+mn-ea"/>
            </a:endParaRPr>
          </a:p>
          <a:p>
            <a:endParaRPr lang="es-ES" sz="1800" dirty="0">
              <a:latin typeface="Arial" panose="020B0604020202020204" pitchFamily="34" charset="0"/>
              <a:cs typeface="Arial" panose="020B0604020202020204" pitchFamily="34" charset="0"/>
              <a:sym typeface="+mn-ea"/>
            </a:endParaRPr>
          </a:p>
          <a:p>
            <a:endParaRPr lang="es-ES" sz="1800" dirty="0">
              <a:latin typeface="Arial" panose="020B0604020202020204" pitchFamily="34" charset="0"/>
              <a:cs typeface="Arial" panose="020B0604020202020204" pitchFamily="34" charset="0"/>
              <a:sym typeface="+mn-ea"/>
            </a:endParaRPr>
          </a:p>
          <a:p>
            <a:endParaRPr lang="es-ES" sz="1800" dirty="0">
              <a:latin typeface="Arial" panose="020B0604020202020204" pitchFamily="34" charset="0"/>
              <a:cs typeface="Arial" panose="020B0604020202020204" pitchFamily="34" charset="0"/>
              <a:sym typeface="+mn-ea"/>
            </a:endParaRPr>
          </a:p>
          <a:p>
            <a:r>
              <a:rPr lang="es-ES" sz="1800" dirty="0">
                <a:latin typeface="Arial" panose="020B0604020202020204" pitchFamily="34" charset="0"/>
                <a:cs typeface="Arial" panose="020B0604020202020204" pitchFamily="34" charset="0"/>
                <a:sym typeface="+mn-ea"/>
              </a:rPr>
              <a:t>definamos la funcion onSubmit del formulario</a:t>
            </a:r>
            <a:endParaRPr lang="es-ES" sz="1800" dirty="0">
              <a:latin typeface="Arial" panose="020B0604020202020204" pitchFamily="34" charset="0"/>
              <a:cs typeface="Arial" panose="020B0604020202020204" pitchFamily="34" charset="0"/>
            </a:endParaRPr>
          </a:p>
          <a:p>
            <a:pPr marL="0" indent="0">
              <a:buNone/>
            </a:pPr>
            <a:endParaRPr lang="es-ES" altLang="en-US" sz="1800">
              <a:latin typeface="Arial" panose="020B0604020202020204" pitchFamily="34" charset="0"/>
              <a:cs typeface="Arial" panose="020B0604020202020204" pitchFamily="34" charset="0"/>
            </a:endParaRPr>
          </a:p>
        </p:txBody>
      </p:sp>
      <p:sp>
        <p:nvSpPr>
          <p:cNvPr id="4" name="Marcador de posición de contenido 3"/>
          <p:cNvSpPr>
            <a:spLocks noGrp="1"/>
          </p:cNvSpPr>
          <p:nvPr>
            <p:ph sz="half" idx="2"/>
          </p:nvPr>
        </p:nvSpPr>
        <p:spPr>
          <a:xfrm>
            <a:off x="6197600" y="1174750"/>
            <a:ext cx="5384800" cy="3758565"/>
          </a:xfrm>
          <a:ln>
            <a:solidFill>
              <a:schemeClr val="tx1"/>
            </a:solidFill>
          </a:ln>
        </p:spPr>
        <p:txBody>
          <a:bodyPr/>
          <a:p>
            <a:r>
              <a:rPr lang="es-ES" altLang="en-US" sz="1400">
                <a:solidFill>
                  <a:srgbClr val="FF0000"/>
                </a:solidFill>
                <a:latin typeface="NSimSun" panose="02010609030101010101" charset="-122"/>
                <a:ea typeface="NSimSun" panose="02010609030101010101" charset="-122"/>
                <a:sym typeface="+mn-ea"/>
              </a:rPr>
              <a:t>visualizo la cantidad que proviene del formulario despues de haber dado al boton, y debo añadirla a la cesta cuya cantidad está en el estado, para añdarila procedamos de la siguiente manera:</a:t>
            </a:r>
            <a:endParaRPr lang="es-ES" altLang="en-US" sz="1400">
              <a:solidFill>
                <a:srgbClr val="FF0000"/>
              </a:solidFill>
              <a:latin typeface="NSimSun" panose="02010609030101010101" charset="-122"/>
              <a:ea typeface="NSimSun" panose="02010609030101010101" charset="-122"/>
              <a:sym typeface="+mn-ea"/>
            </a:endParaRPr>
          </a:p>
          <a:p>
            <a:r>
              <a:rPr lang="es-ES" altLang="en-US" sz="1400">
                <a:solidFill>
                  <a:srgbClr val="D2D000"/>
                </a:solidFill>
                <a:latin typeface="NSimSun" panose="02010609030101010101" charset="-122"/>
                <a:ea typeface="NSimSun" panose="02010609030101010101" charset="-122"/>
                <a:sym typeface="+mn-ea"/>
              </a:rPr>
              <a:t>actualizar el "estado":cojo todo el contenido del estado actual  con    "...estado"</a:t>
            </a:r>
            <a:endParaRPr lang="es-ES" altLang="en-US" sz="1400">
              <a:solidFill>
                <a:srgbClr val="D2D000"/>
              </a:solidFill>
              <a:latin typeface="NSimSun" panose="02010609030101010101" charset="-122"/>
              <a:ea typeface="NSimSun" panose="02010609030101010101" charset="-122"/>
              <a:sym typeface="+mn-ea"/>
            </a:endParaRPr>
          </a:p>
          <a:p>
            <a:r>
              <a:rPr lang="es-ES" altLang="en-US" sz="1400">
                <a:solidFill>
                  <a:srgbClr val="00B050"/>
                </a:solidFill>
                <a:latin typeface="NSimSun" panose="02010609030101010101" charset="-122"/>
                <a:ea typeface="NSimSun" panose="02010609030101010101" charset="-122"/>
              </a:rPr>
              <a:t>al contendido actual de la cesta "cesta:[...estado.cesta]" le añado los datos que acabo de recibir del formulario;</a:t>
            </a:r>
            <a:endParaRPr lang="es-ES" altLang="en-US" sz="1400">
              <a:solidFill>
                <a:srgbClr val="00B050"/>
              </a:solidFill>
              <a:latin typeface="NSimSun" panose="02010609030101010101" charset="-122"/>
              <a:ea typeface="NSimSun" panose="02010609030101010101" charset="-122"/>
            </a:endParaRPr>
          </a:p>
          <a:p>
            <a:pPr marL="0" indent="0">
              <a:buNone/>
            </a:pPr>
            <a:r>
              <a:rPr lang="es-ES" altLang="en-US" sz="1400">
                <a:solidFill>
                  <a:srgbClr val="00B050"/>
                </a:solidFill>
                <a:latin typeface="NSimSun" panose="02010609030101010101" charset="-122"/>
                <a:ea typeface="NSimSun" panose="02010609030101010101" charset="-122"/>
              </a:rPr>
              <a:t>"{producto:data[0], cantidad:datos.cantidad}"</a:t>
            </a:r>
            <a:endParaRPr lang="es-ES" altLang="en-US" sz="1400">
              <a:solidFill>
                <a:srgbClr val="00B050"/>
              </a:solidFill>
              <a:latin typeface="NSimSun" panose="02010609030101010101" charset="-122"/>
              <a:ea typeface="NSimSun" panose="02010609030101010101" charset="-122"/>
            </a:endParaRPr>
          </a:p>
          <a:p>
            <a:pPr marL="0" indent="0">
              <a:buNone/>
            </a:pPr>
            <a:r>
              <a:rPr lang="es-ES" altLang="en-US" sz="1400">
                <a:solidFill>
                  <a:srgbClr val="00B050"/>
                </a:solidFill>
                <a:latin typeface="NSimSun" panose="02010609030101010101" charset="-122"/>
                <a:ea typeface="NSimSun" panose="02010609030101010101" charset="-122"/>
              </a:rPr>
              <a:t>	</a:t>
            </a:r>
            <a:endParaRPr lang="es-ES" altLang="en-US" sz="1400">
              <a:solidFill>
                <a:srgbClr val="00B050"/>
              </a:solidFill>
              <a:latin typeface="NSimSun" panose="02010609030101010101" charset="-122"/>
              <a:ea typeface="NSimSun" panose="02010609030101010101" charset="-122"/>
            </a:endParaRPr>
          </a:p>
          <a:p>
            <a:pPr marL="0" indent="0">
              <a:buNone/>
            </a:pPr>
            <a:r>
              <a:rPr lang="es-ES" altLang="en-US" sz="1400">
                <a:solidFill>
                  <a:srgbClr val="00B050"/>
                </a:solidFill>
                <a:latin typeface="NSimSun" panose="02010609030101010101" charset="-122"/>
                <a:ea typeface="NSimSun" panose="02010609030101010101" charset="-122"/>
              </a:rPr>
              <a:t>para evitar que se añada mas cantidad del mismo prodcuto(el que està en pantalla)pongo un filtro con en el que le digo que si el producto es el mismo que el de la pantalla no añada mas cantidad.</a:t>
            </a:r>
            <a:endParaRPr lang="es-ES" altLang="en-US" sz="1400">
              <a:solidFill>
                <a:srgbClr val="00B050"/>
              </a:solidFill>
              <a:latin typeface="NSimSun" panose="02010609030101010101" charset="-122"/>
              <a:ea typeface="NSimSun" panose="02010609030101010101" charset="-122"/>
            </a:endParaRPr>
          </a:p>
        </p:txBody>
      </p:sp>
      <p:sp>
        <p:nvSpPr>
          <p:cNvPr id="12" name="Marcador de posición de contenido 4"/>
          <p:cNvSpPr>
            <a:spLocks noGrp="1"/>
          </p:cNvSpPr>
          <p:nvPr/>
        </p:nvSpPr>
        <p:spPr>
          <a:xfrm>
            <a:off x="609600" y="1863725"/>
            <a:ext cx="4833620" cy="1075055"/>
          </a:xfrm>
          <a:prstGeom prst="rect">
            <a:avLst/>
          </a:prstGeom>
          <a:solidFill>
            <a:schemeClr val="tx1"/>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200">
                <a:solidFill>
                  <a:schemeClr val="bg2">
                    <a:lumMod val="75000"/>
                  </a:schemeClr>
                </a:solidFill>
                <a:latin typeface="NSimSun" panose="02010609030101010101" charset="-122"/>
                <a:ea typeface="NSimSun" panose="02010609030101010101" charset="-122"/>
              </a:rPr>
              <a:t>export default function Producto() {</a:t>
            </a:r>
            <a:endParaRPr lang="es-ES" altLang="en-US" sz="1200">
              <a:solidFill>
                <a:schemeClr val="bg2">
                  <a:lumMod val="75000"/>
                </a:schemeClr>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const [estado, setEstado] = useContext(Context);</a:t>
            </a:r>
            <a:endParaRPr lang="es-ES" altLang="en-US" sz="1200">
              <a:solidFill>
                <a:schemeClr val="bg1"/>
              </a:solidFill>
              <a:latin typeface="NSimSun" panose="02010609030101010101" charset="-122"/>
              <a:ea typeface="NSimSun" panose="02010609030101010101" charset="-122"/>
            </a:endParaRPr>
          </a:p>
        </p:txBody>
      </p:sp>
      <p:sp>
        <p:nvSpPr>
          <p:cNvPr id="5" name="Marcador de posición de contenido 4"/>
          <p:cNvSpPr>
            <a:spLocks noGrp="1"/>
          </p:cNvSpPr>
          <p:nvPr/>
        </p:nvSpPr>
        <p:spPr>
          <a:xfrm>
            <a:off x="609600" y="3517265"/>
            <a:ext cx="4833620" cy="2066925"/>
          </a:xfrm>
          <a:prstGeom prst="rect">
            <a:avLst/>
          </a:prstGeom>
          <a:solidFill>
            <a:schemeClr val="tx1"/>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n-US" sz="1200">
                <a:solidFill>
                  <a:schemeClr val="bg1"/>
                </a:solidFill>
                <a:latin typeface="NSimSun" panose="02010609030101010101" charset="-122"/>
                <a:ea typeface="NSimSun" panose="02010609030101010101" charset="-122"/>
              </a:rPr>
              <a:t>const [</a:t>
            </a:r>
            <a:r>
              <a:rPr lang="es-ES" altLang="en-US" sz="1200">
                <a:solidFill>
                  <a:schemeClr val="bg1"/>
                </a:solidFill>
                <a:latin typeface="NSimSun" panose="02010609030101010101" charset="-122"/>
                <a:ea typeface="NSimSun" panose="02010609030101010101" charset="-122"/>
                <a:sym typeface="+mn-ea"/>
              </a:rPr>
              <a:t>function onSubmit(datos)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sym typeface="+mn-ea"/>
              </a:rPr>
              <a:t>    </a:t>
            </a:r>
            <a:r>
              <a:rPr lang="es-ES" altLang="en-US" sz="1200">
                <a:solidFill>
                  <a:srgbClr val="FF0000"/>
                </a:solidFill>
                <a:latin typeface="NSimSun" panose="02010609030101010101" charset="-122"/>
                <a:ea typeface="NSimSun" panose="02010609030101010101" charset="-122"/>
                <a:sym typeface="+mn-ea"/>
              </a:rPr>
              <a:t>console.log(data)</a:t>
            </a:r>
            <a:r>
              <a:rPr lang="es-ES" altLang="en-US" sz="1200">
                <a:solidFill>
                  <a:schemeClr val="bg1"/>
                </a:solidFill>
                <a:latin typeface="NSimSun" panose="02010609030101010101" charset="-122"/>
                <a:ea typeface="NSimSun" panose="02010609030101010101" charset="-122"/>
                <a:sym typeface="+mn-ea"/>
              </a:rPr>
              <a:t>		</a:t>
            </a:r>
            <a:endParaRPr lang="es-ES" altLang="en-US" sz="1200">
              <a:solidFill>
                <a:schemeClr val="bg1"/>
              </a:solidFill>
              <a:latin typeface="NSimSun" panose="02010609030101010101" charset="-122"/>
              <a:ea typeface="NSimSun" panose="02010609030101010101" charset="-122"/>
              <a:sym typeface="+mn-ea"/>
            </a:endParaRPr>
          </a:p>
          <a:p>
            <a:pPr marL="0" indent="0">
              <a:buNone/>
            </a:pPr>
            <a:r>
              <a:rPr lang="es-ES" altLang="en-US" sz="1200">
                <a:solidFill>
                  <a:schemeClr val="bg1"/>
                </a:solidFill>
                <a:latin typeface="NSimSun" panose="02010609030101010101" charset="-122"/>
                <a:ea typeface="NSimSun" panose="02010609030101010101" charset="-122"/>
              </a:rPr>
              <a:t>setEstado({</a:t>
            </a:r>
            <a:r>
              <a:rPr lang="es-ES" altLang="en-US" sz="1200">
                <a:solidFill>
                  <a:srgbClr val="FFFF00"/>
                </a:solidFill>
                <a:latin typeface="NSimSun" panose="02010609030101010101" charset="-122"/>
                <a:ea typeface="NSimSun" panose="02010609030101010101" charset="-122"/>
              </a:rPr>
              <a:t>...estado</a:t>
            </a:r>
            <a:r>
              <a:rPr lang="es-ES" altLang="en-US" sz="1200">
                <a:solidFill>
                  <a:schemeClr val="bg1"/>
                </a:solidFill>
                <a:latin typeface="NSimSun" panose="02010609030101010101" charset="-122"/>
                <a:ea typeface="NSimSun" panose="02010609030101010101" charset="-122"/>
              </a:rPr>
              <a:t>, cesta: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r>
              <a:rPr lang="es-ES" altLang="en-US" sz="1200">
                <a:solidFill>
                  <a:srgbClr val="00B050"/>
                </a:solidFill>
                <a:latin typeface="NSimSun" panose="02010609030101010101" charset="-122"/>
                <a:ea typeface="NSimSun" panose="02010609030101010101" charset="-122"/>
              </a:rPr>
              <a:t>...estado.cesta.filter(</a:t>
            </a:r>
            <a:endParaRPr lang="es-ES" altLang="en-US" sz="1200">
              <a:solidFill>
                <a:srgbClr val="00B050"/>
              </a:solidFill>
              <a:latin typeface="NSimSun" panose="02010609030101010101" charset="-122"/>
              <a:ea typeface="NSimSun" panose="02010609030101010101" charset="-122"/>
            </a:endParaRPr>
          </a:p>
          <a:p>
            <a:pPr marL="0" indent="0">
              <a:buNone/>
            </a:pPr>
            <a:r>
              <a:rPr lang="es-ES" altLang="en-US" sz="1200">
                <a:solidFill>
                  <a:srgbClr val="00B050"/>
                </a:solidFill>
                <a:latin typeface="NSimSun" panose="02010609030101010101" charset="-122"/>
                <a:ea typeface="NSimSun" panose="02010609030101010101" charset="-122"/>
              </a:rPr>
              <a:t>	i=&gt;i.producto.ProductID !=data[0].ProductID),</a:t>
            </a:r>
            <a:endParaRPr lang="es-ES" altLang="en-US" sz="1200">
              <a:solidFill>
                <a:srgbClr val="00B050"/>
              </a:solidFill>
              <a:latin typeface="NSimSun" panose="02010609030101010101" charset="-122"/>
              <a:ea typeface="NSimSun" panose="02010609030101010101" charset="-122"/>
            </a:endParaRPr>
          </a:p>
          <a:p>
            <a:pPr marL="0" indent="0">
              <a:buNone/>
            </a:pPr>
            <a:r>
              <a:rPr lang="es-ES" altLang="en-US" sz="1200">
                <a:solidFill>
                  <a:srgbClr val="00B050"/>
                </a:solidFill>
                <a:latin typeface="NSimSun" panose="02010609030101010101" charset="-122"/>
                <a:ea typeface="NSimSun" panose="02010609030101010101" charset="-122"/>
              </a:rPr>
              <a:t>        { producto: data[0], cantidad: datos.cantidad }</a:t>
            </a:r>
            <a:endParaRPr lang="es-ES" altLang="en-US" sz="1200">
              <a:solidFill>
                <a:srgbClr val="00B050"/>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endParaRPr lang="es-ES" altLang="en-US" sz="1200">
              <a:solidFill>
                <a:schemeClr val="bg1"/>
              </a:solidFill>
              <a:latin typeface="NSimSun" panose="02010609030101010101" charset="-122"/>
              <a:ea typeface="NSimSun" panose="02010609030101010101" charset="-122"/>
            </a:endParaRPr>
          </a:p>
          <a:p>
            <a:pPr marL="0" indent="0">
              <a:buNone/>
            </a:pPr>
            <a:r>
              <a:rPr lang="es-ES" altLang="en-US" sz="1200">
                <a:solidFill>
                  <a:schemeClr val="bg1"/>
                </a:solidFill>
                <a:latin typeface="NSimSun" panose="02010609030101010101" charset="-122"/>
                <a:ea typeface="NSimSun" panose="02010609030101010101" charset="-122"/>
              </a:rPr>
              <a:t>  }</a:t>
            </a:r>
            <a:endParaRPr lang="es-ES" altLang="en-US" sz="1200">
              <a:solidFill>
                <a:schemeClr val="bg1"/>
              </a:solidFill>
              <a:latin typeface="NSimSun" panose="02010609030101010101" charset="-122"/>
              <a:ea typeface="NSimSun" panose="02010609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609600" y="392430"/>
            <a:ext cx="10972800" cy="582613"/>
          </a:xfrm>
        </p:spPr>
        <p:txBody>
          <a:bodyPr anchor="t" anchorCtr="0"/>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De que se trata</a:t>
            </a:r>
            <a:endParaRPr lang="es-ES" altLang="en-US"/>
          </a:p>
        </p:txBody>
      </p:sp>
      <p:sp>
        <p:nvSpPr>
          <p:cNvPr id="3" name="Marcador de posición de contenido 2"/>
          <p:cNvSpPr>
            <a:spLocks noGrp="1"/>
          </p:cNvSpPr>
          <p:nvPr>
            <p:ph idx="1"/>
          </p:nvPr>
        </p:nvSpPr>
        <p:spPr/>
        <p:txBody>
          <a:bodyPr/>
          <a:p>
            <a:pPr>
              <a:buAutoNum type="arabicPeriod"/>
            </a:pPr>
            <a:r>
              <a:rPr lang="es-ES" altLang="en-US" sz="1800"/>
              <a:t>Hacer una cesta de la compra con productos de la base de datos Northwind de Mysql</a:t>
            </a:r>
            <a:endParaRPr lang="es-ES" altLang="en-US" sz="1800"/>
          </a:p>
          <a:p>
            <a:pPr>
              <a:buAutoNum type="arabicPeriod"/>
            </a:pPr>
            <a:r>
              <a:rPr lang="es-ES" altLang="en-US" sz="1800"/>
              <a:t>Tendremos una home con la lista de productos</a:t>
            </a:r>
            <a:endParaRPr lang="es-ES" altLang="en-US" sz="1800"/>
          </a:p>
          <a:p>
            <a:pPr>
              <a:buAutoNum type="arabicPeriod"/>
            </a:pPr>
            <a:r>
              <a:rPr lang="es-ES" altLang="en-US" sz="1800"/>
              <a:t>Tendremos una pagina con los detalles del producto</a:t>
            </a:r>
            <a:endParaRPr lang="es-ES" altLang="en-US" sz="1800"/>
          </a:p>
          <a:p>
            <a:pPr>
              <a:buAutoNum type="arabicPeriod"/>
            </a:pPr>
            <a:r>
              <a:rPr lang="es-ES" altLang="en-US" sz="1800"/>
              <a:t>En la pagina del producto podremos poner la cantidad</a:t>
            </a:r>
            <a:endParaRPr lang="es-ES" altLang="en-US" sz="1800"/>
          </a:p>
          <a:p>
            <a:pPr>
              <a:buAutoNum type="arabicPeriod"/>
            </a:pPr>
            <a:r>
              <a:rPr lang="es-ES" altLang="en-US" sz="1800"/>
              <a:t>Tendremos la pagina de la cesta con el detalle del pedido</a:t>
            </a:r>
            <a:endParaRPr lang="es-ES" altLang="en-US" sz="1800"/>
          </a:p>
          <a:p>
            <a:pPr>
              <a:buAutoNum type="arabicPeriod"/>
            </a:pPr>
            <a:r>
              <a:rPr lang="es-ES" altLang="en-US" sz="1800"/>
              <a:t>Donde podremos cambiar la cantidad o volver a la pagina del producto</a:t>
            </a:r>
            <a:endParaRPr lang="es-ES" altLang="en-US" sz="1800"/>
          </a:p>
          <a:p>
            <a:pPr>
              <a:buAutoNum type="arabicPeriod"/>
            </a:pPr>
            <a:r>
              <a:rPr lang="es-ES" altLang="en-US" sz="1800"/>
              <a:t>Tendremos un header con enlace a la cesta o vovler a la lista inicial de los productos</a:t>
            </a:r>
            <a:endParaRPr lang="es-ES" altLang="en-US" sz="1800"/>
          </a:p>
          <a:p>
            <a:pPr>
              <a:buAutoNum type="arabicPeriod"/>
            </a:pPr>
            <a:endParaRPr lang="es-ES" altLang="en-US" sz="1800"/>
          </a:p>
          <a:p>
            <a:pPr>
              <a:buAutoNum type="arabicPeriod"/>
            </a:pPr>
            <a:r>
              <a:rPr lang="es-ES" altLang="en-US" sz="1800"/>
              <a:t>en la pagina de la cesta podremos pagar con Eth a traves de Metamask y de un proveiidor local coreado con Docker en nuesta maquiba</a:t>
            </a:r>
            <a:endParaRPr lang="es-ES"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ítulo 10"/>
          <p:cNvSpPr>
            <a:spLocks noGrp="1"/>
          </p:cNvSpPr>
          <p:nvPr>
            <p:ph type="title"/>
          </p:nvPr>
        </p:nvSpPr>
        <p:spPr/>
        <p:txBody>
          <a:bodyPr anchor="t" anchorCtr="0"/>
          <a:p>
            <a:r>
              <a:rPr lang="es-ES" altLang="en-US" sz="2800">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Empezemos</a:t>
            </a:r>
            <a:endParaRPr lang="es-ES" altLang="en-US" sz="2800"/>
          </a:p>
        </p:txBody>
      </p:sp>
      <p:sp>
        <p:nvSpPr>
          <p:cNvPr id="3" name="Marcador de posición de contenido 2"/>
          <p:cNvSpPr>
            <a:spLocks noGrp="1"/>
          </p:cNvSpPr>
          <p:nvPr>
            <p:ph sz="half" idx="1"/>
          </p:nvPr>
        </p:nvSpPr>
        <p:spPr>
          <a:xfrm>
            <a:off x="609600" y="1174750"/>
            <a:ext cx="6103620" cy="989330"/>
          </a:xfrm>
          <a:ln>
            <a:solidFill>
              <a:schemeClr val="tx1"/>
            </a:solidFill>
          </a:ln>
        </p:spPr>
        <p:txBody>
          <a:bodyPr/>
          <a:p>
            <a:r>
              <a:rPr lang="es-ES" altLang="en-US" sz="2000" b="1"/>
              <a:t>Creamos un proyecto REAC</a:t>
            </a:r>
            <a:r>
              <a:rPr lang="es-ES" altLang="en-US" sz="2000"/>
              <a:t>T</a:t>
            </a:r>
            <a:endParaRPr lang="es-ES" altLang="en-US" sz="2000"/>
          </a:p>
          <a:p>
            <a:pPr marL="0" indent="0">
              <a:buNone/>
            </a:pPr>
            <a:r>
              <a:rPr lang="es-ES" altLang="en-US" sz="2000"/>
              <a:t>yarn create vite  master-cesta --template react</a:t>
            </a:r>
            <a:endParaRPr lang="es-ES" altLang="en-US" sz="2000"/>
          </a:p>
        </p:txBody>
      </p:sp>
      <p:sp>
        <p:nvSpPr>
          <p:cNvPr id="8" name="Marcador de posición de contenido 2"/>
          <p:cNvSpPr>
            <a:spLocks noGrp="1"/>
          </p:cNvSpPr>
          <p:nvPr/>
        </p:nvSpPr>
        <p:spPr>
          <a:xfrm>
            <a:off x="637540" y="2496185"/>
            <a:ext cx="6076315" cy="1141095"/>
          </a:xfrm>
          <a:prstGeom prst="rect">
            <a:avLst/>
          </a:prstGeom>
          <a:noFill/>
          <a:ln w="9525">
            <a:solidFill>
              <a:schemeClr val="tx1"/>
            </a:solid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en-US" sz="2000" b="1"/>
              <a:t>Pasamos al directorio y al VS code</a:t>
            </a:r>
            <a:endParaRPr lang="es-ES" altLang="en-US" sz="2000" b="1"/>
          </a:p>
          <a:p>
            <a:pPr marL="0" indent="0">
              <a:buNone/>
            </a:pPr>
            <a:r>
              <a:rPr lang="es-ES" altLang="en-US" sz="2000"/>
              <a:t>cd master-cesta</a:t>
            </a:r>
            <a:endParaRPr lang="es-ES" altLang="en-US" sz="2000"/>
          </a:p>
          <a:p>
            <a:pPr marL="0" indent="0">
              <a:buNone/>
            </a:pPr>
            <a:r>
              <a:rPr lang="es-ES" altLang="en-US" sz="2000"/>
              <a:t>code .</a:t>
            </a:r>
            <a:endParaRPr lang="es-ES" altLang="en-US" sz="2000"/>
          </a:p>
        </p:txBody>
      </p:sp>
      <p:sp>
        <p:nvSpPr>
          <p:cNvPr id="9" name="Marcador de posición de contenido 2"/>
          <p:cNvSpPr>
            <a:spLocks noGrp="1"/>
          </p:cNvSpPr>
          <p:nvPr/>
        </p:nvSpPr>
        <p:spPr>
          <a:xfrm>
            <a:off x="637540" y="3969385"/>
            <a:ext cx="6076315" cy="2068830"/>
          </a:xfrm>
          <a:prstGeom prst="rect">
            <a:avLst/>
          </a:prstGeom>
          <a:noFill/>
          <a:ln w="9525">
            <a:solidFill>
              <a:schemeClr val="tx1"/>
            </a:solid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en-US" sz="2000" b="1"/>
              <a:t>Dentro de VS code</a:t>
            </a:r>
            <a:endParaRPr lang="es-ES" altLang="en-US" sz="2000" b="1"/>
          </a:p>
          <a:p>
            <a:pPr marL="0" indent="0">
              <a:buNone/>
            </a:pPr>
            <a:r>
              <a:rPr lang="es-ES" altLang="en-US" sz="2000"/>
              <a:t>Abrir terminal</a:t>
            </a:r>
            <a:endParaRPr lang="es-ES" altLang="en-US" sz="2000"/>
          </a:p>
          <a:p>
            <a:pPr marL="0" indent="0">
              <a:buNone/>
            </a:pPr>
            <a:r>
              <a:rPr lang="es-ES" altLang="en-US" sz="2000"/>
              <a:t>yarn init -y</a:t>
            </a:r>
            <a:endParaRPr lang="es-ES" altLang="en-US" sz="2000"/>
          </a:p>
          <a:p>
            <a:pPr marL="0" indent="0">
              <a:buNone/>
            </a:pPr>
            <a:r>
              <a:rPr lang="es-ES" altLang="en-US" sz="2000"/>
              <a:t>yarn</a:t>
            </a:r>
            <a:endParaRPr lang="es-ES" altLang="en-US" sz="2000"/>
          </a:p>
          <a:p>
            <a:pPr marL="0" indent="0">
              <a:buNone/>
            </a:pPr>
            <a:r>
              <a:rPr lang="es-ES" altLang="en-US" sz="2000"/>
              <a:t>yarn dev y acceder al navegador</a:t>
            </a:r>
            <a:endParaRPr lang="es-ES" altLang="en-US" sz="2000"/>
          </a:p>
        </p:txBody>
      </p:sp>
      <p:pic>
        <p:nvPicPr>
          <p:cNvPr id="14" name="Marcador de posición de contenido 13"/>
          <p:cNvPicPr>
            <a:picLocks noChangeAspect="1"/>
          </p:cNvPicPr>
          <p:nvPr>
            <p:ph sz="half" idx="2"/>
          </p:nvPr>
        </p:nvPicPr>
        <p:blipFill>
          <a:blip r:embed="rId1"/>
          <a:stretch>
            <a:fillRect/>
          </a:stretch>
        </p:blipFill>
        <p:spPr>
          <a:xfrm>
            <a:off x="7396480" y="1174750"/>
            <a:ext cx="4185920" cy="495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6" name="Título 5"/>
          <p:cNvSpPr>
            <a:spLocks noGrp="1"/>
          </p:cNvSpPr>
          <p:nvPr>
            <p:ph type="title"/>
          </p:nvPr>
        </p:nvSpPr>
        <p:spPr/>
        <p:txBody>
          <a:bodyPr anchor="t" anchorCtr="0"/>
          <a:p>
            <a:r>
              <a:rPr lang="es-ES" altLang="en-US" sz="2800">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Limpiamos </a:t>
            </a:r>
            <a:r>
              <a:rPr lang="es-ES" altLang="en-US" sz="2800">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rPr>
              <a:t>el codigo main.jsx y el directorio</a:t>
            </a:r>
            <a:endParaRPr lang="es-ES" altLang="en-US" sz="2800">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endParaRPr>
          </a:p>
        </p:txBody>
      </p:sp>
      <p:pic>
        <p:nvPicPr>
          <p:cNvPr id="5" name="Marcador de posición de contenido 4"/>
          <p:cNvPicPr>
            <a:picLocks noChangeAspect="1"/>
          </p:cNvPicPr>
          <p:nvPr>
            <p:ph sz="half" idx="1"/>
          </p:nvPr>
        </p:nvPicPr>
        <p:blipFill>
          <a:blip r:embed="rId1"/>
          <a:srcRect r="49065" b="26831"/>
          <a:stretch>
            <a:fillRect/>
          </a:stretch>
        </p:blipFill>
        <p:spPr>
          <a:xfrm>
            <a:off x="425450" y="1468120"/>
            <a:ext cx="3883660" cy="2454275"/>
          </a:xfrm>
          <a:prstGeom prst="rect">
            <a:avLst/>
          </a:prstGeom>
        </p:spPr>
      </p:pic>
      <p:sp>
        <p:nvSpPr>
          <p:cNvPr id="7" name="Título 5"/>
          <p:cNvSpPr>
            <a:spLocks noGrp="1"/>
          </p:cNvSpPr>
          <p:nvPr/>
        </p:nvSpPr>
        <p:spPr>
          <a:xfrm>
            <a:off x="609600" y="3698875"/>
            <a:ext cx="5391150" cy="60896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s-ES" altLang="en-US" sz="1400" b="1"/>
              <a:t>MAIN.JSX</a:t>
            </a:r>
            <a:endParaRPr lang="es-ES" altLang="en-US" sz="1400" b="1"/>
          </a:p>
          <a:p>
            <a:r>
              <a:rPr lang="es-ES" altLang="en-US" sz="1400"/>
              <a:t>ReactDom.render has been deprecated</a:t>
            </a:r>
            <a:endParaRPr lang="es-ES" altLang="en-US" sz="1400"/>
          </a:p>
        </p:txBody>
      </p:sp>
      <p:pic>
        <p:nvPicPr>
          <p:cNvPr id="8" name="Marcador de posición de contenido 4"/>
          <p:cNvPicPr>
            <a:picLocks noChangeAspect="1"/>
          </p:cNvPicPr>
          <p:nvPr>
            <p:ph sz="half" idx="2"/>
          </p:nvPr>
        </p:nvPicPr>
        <p:blipFill>
          <a:blip r:embed="rId1"/>
          <a:srcRect l="69316"/>
          <a:stretch>
            <a:fillRect/>
          </a:stretch>
        </p:blipFill>
        <p:spPr>
          <a:xfrm>
            <a:off x="9930130" y="1570990"/>
            <a:ext cx="1652270" cy="2369185"/>
          </a:xfrm>
          <a:prstGeom prst="rect">
            <a:avLst/>
          </a:prstGeom>
          <a:noFill/>
          <a:ln w="9525">
            <a:noFill/>
          </a:ln>
        </p:spPr>
      </p:pic>
      <p:cxnSp>
        <p:nvCxnSpPr>
          <p:cNvPr id="10" name="Conector recto 9"/>
          <p:cNvCxnSpPr/>
          <p:nvPr/>
        </p:nvCxnSpPr>
        <p:spPr>
          <a:xfrm>
            <a:off x="401955" y="1468120"/>
            <a:ext cx="3968115" cy="243903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1" name="Conector recto 10"/>
          <p:cNvCxnSpPr/>
          <p:nvPr/>
        </p:nvCxnSpPr>
        <p:spPr>
          <a:xfrm flipV="1">
            <a:off x="426085" y="1452880"/>
            <a:ext cx="4036060" cy="248158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12" name="Imagen 11"/>
          <p:cNvPicPr>
            <a:picLocks noChangeAspect="1"/>
          </p:cNvPicPr>
          <p:nvPr/>
        </p:nvPicPr>
        <p:blipFill>
          <a:blip r:embed="rId2"/>
          <a:stretch>
            <a:fillRect/>
          </a:stretch>
        </p:blipFill>
        <p:spPr>
          <a:xfrm>
            <a:off x="5152390" y="1568450"/>
            <a:ext cx="3528695" cy="2239010"/>
          </a:xfrm>
          <a:prstGeom prst="rect">
            <a:avLst/>
          </a:prstGeom>
        </p:spPr>
      </p:pic>
      <p:sp>
        <p:nvSpPr>
          <p:cNvPr id="13" name="Forma libre 12"/>
          <p:cNvSpPr/>
          <p:nvPr/>
        </p:nvSpPr>
        <p:spPr>
          <a:xfrm>
            <a:off x="7920990" y="1842770"/>
            <a:ext cx="431800" cy="617220"/>
          </a:xfrm>
          <a:custGeom>
            <a:avLst/>
            <a:gdLst>
              <a:gd name="connisteX0" fmla="*/ 0 w 431800"/>
              <a:gd name="connsiteY0" fmla="*/ 414020 h 617177"/>
              <a:gd name="connisteX1" fmla="*/ 27305 w 431800"/>
              <a:gd name="connsiteY1" fmla="*/ 487680 h 617177"/>
              <a:gd name="connisteX2" fmla="*/ 45720 w 431800"/>
              <a:gd name="connsiteY2" fmla="*/ 551815 h 617177"/>
              <a:gd name="connisteX3" fmla="*/ 73025 w 431800"/>
              <a:gd name="connsiteY3" fmla="*/ 615950 h 617177"/>
              <a:gd name="connisteX4" fmla="*/ 119380 w 431800"/>
              <a:gd name="connsiteY4" fmla="*/ 505460 h 617177"/>
              <a:gd name="connisteX5" fmla="*/ 128270 w 431800"/>
              <a:gd name="connsiteY5" fmla="*/ 441325 h 617177"/>
              <a:gd name="connisteX6" fmla="*/ 174625 w 431800"/>
              <a:gd name="connsiteY6" fmla="*/ 349250 h 617177"/>
              <a:gd name="connisteX7" fmla="*/ 201930 w 431800"/>
              <a:gd name="connsiteY7" fmla="*/ 276225 h 617177"/>
              <a:gd name="connisteX8" fmla="*/ 248285 w 431800"/>
              <a:gd name="connsiteY8" fmla="*/ 193040 h 617177"/>
              <a:gd name="connisteX9" fmla="*/ 294005 w 431800"/>
              <a:gd name="connsiteY9" fmla="*/ 128905 h 617177"/>
              <a:gd name="connisteX10" fmla="*/ 367665 w 431800"/>
              <a:gd name="connsiteY10" fmla="*/ 64770 h 617177"/>
              <a:gd name="connisteX11" fmla="*/ 431800 w 431800"/>
              <a:gd name="connsiteY11" fmla="*/ 0 h 61717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431800" h="617177">
                <a:moveTo>
                  <a:pt x="0" y="414020"/>
                </a:moveTo>
                <a:cubicBezTo>
                  <a:pt x="5080" y="427355"/>
                  <a:pt x="18415" y="460375"/>
                  <a:pt x="27305" y="487680"/>
                </a:cubicBezTo>
                <a:cubicBezTo>
                  <a:pt x="36195" y="514985"/>
                  <a:pt x="36830" y="526415"/>
                  <a:pt x="45720" y="551815"/>
                </a:cubicBezTo>
                <a:cubicBezTo>
                  <a:pt x="54610" y="577215"/>
                  <a:pt x="58420" y="625475"/>
                  <a:pt x="73025" y="615950"/>
                </a:cubicBezTo>
                <a:cubicBezTo>
                  <a:pt x="87630" y="606425"/>
                  <a:pt x="108585" y="540385"/>
                  <a:pt x="119380" y="505460"/>
                </a:cubicBezTo>
                <a:cubicBezTo>
                  <a:pt x="130175" y="470535"/>
                  <a:pt x="117475" y="472440"/>
                  <a:pt x="128270" y="441325"/>
                </a:cubicBezTo>
                <a:cubicBezTo>
                  <a:pt x="139065" y="410210"/>
                  <a:pt x="160020" y="382270"/>
                  <a:pt x="174625" y="349250"/>
                </a:cubicBezTo>
                <a:cubicBezTo>
                  <a:pt x="189230" y="316230"/>
                  <a:pt x="187325" y="307340"/>
                  <a:pt x="201930" y="276225"/>
                </a:cubicBezTo>
                <a:cubicBezTo>
                  <a:pt x="216535" y="245110"/>
                  <a:pt x="229870" y="222250"/>
                  <a:pt x="248285" y="193040"/>
                </a:cubicBezTo>
                <a:cubicBezTo>
                  <a:pt x="266700" y="163830"/>
                  <a:pt x="269875" y="154305"/>
                  <a:pt x="294005" y="128905"/>
                </a:cubicBezTo>
                <a:cubicBezTo>
                  <a:pt x="318135" y="103505"/>
                  <a:pt x="340360" y="90805"/>
                  <a:pt x="367665" y="64770"/>
                </a:cubicBezTo>
                <a:cubicBezTo>
                  <a:pt x="394970" y="38735"/>
                  <a:pt x="420370" y="11430"/>
                  <a:pt x="431800" y="0"/>
                </a:cubicBezTo>
              </a:path>
            </a:pathLst>
          </a:custGeom>
          <a:noFill/>
          <a:ln w="57150" cap="flat" cmpd="sng" algn="ctr">
            <a:solidFill>
              <a:srgbClr val="00B05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Menos 13"/>
          <p:cNvSpPr/>
          <p:nvPr/>
        </p:nvSpPr>
        <p:spPr>
          <a:xfrm>
            <a:off x="2330450" y="4307840"/>
            <a:ext cx="7179945" cy="266700"/>
          </a:xfrm>
          <a:prstGeom prst="mathMin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Título 5"/>
          <p:cNvSpPr>
            <a:spLocks noGrp="1"/>
          </p:cNvSpPr>
          <p:nvPr/>
        </p:nvSpPr>
        <p:spPr>
          <a:xfrm>
            <a:off x="755015" y="4707890"/>
            <a:ext cx="5391150" cy="60896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s-ES" altLang="en-US" sz="1400" b="1"/>
              <a:t>Meter el link del Boostrap 5 </a:t>
            </a:r>
            <a:r>
              <a:rPr lang="es-ES" altLang="en-US" sz="1400"/>
              <a:t>en el head debajo de meta</a:t>
            </a:r>
            <a:endParaRPr lang="es-ES" altLang="en-US" sz="1400"/>
          </a:p>
        </p:txBody>
      </p:sp>
      <p:sp>
        <p:nvSpPr>
          <p:cNvPr id="16" name="Cuadro de texto 15"/>
          <p:cNvSpPr txBox="1"/>
          <p:nvPr/>
        </p:nvSpPr>
        <p:spPr>
          <a:xfrm>
            <a:off x="4040505" y="5175250"/>
            <a:ext cx="309880" cy="368300"/>
          </a:xfrm>
          <a:prstGeom prst="rect">
            <a:avLst/>
          </a:prstGeom>
          <a:noFill/>
        </p:spPr>
        <p:txBody>
          <a:bodyPr wrap="none" rtlCol="0">
            <a:spAutoFit/>
          </a:bodyPr>
          <a:p>
            <a:endParaRPr lang="es-E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nchor="b" anchorCtr="0"/>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Añadir React-router-dom</a:t>
            </a:r>
            <a:endParaRPr lang="es-ES" altLang="en-US"/>
          </a:p>
        </p:txBody>
      </p:sp>
      <p:pic>
        <p:nvPicPr>
          <p:cNvPr id="6" name="Marcador de posición de contenido 5"/>
          <p:cNvPicPr>
            <a:picLocks noChangeAspect="1"/>
          </p:cNvPicPr>
          <p:nvPr>
            <p:ph sz="half" idx="2"/>
          </p:nvPr>
        </p:nvPicPr>
        <p:blipFill>
          <a:blip r:embed="rId1"/>
          <a:srcRect r="-8710"/>
          <a:stretch>
            <a:fillRect/>
          </a:stretch>
        </p:blipFill>
        <p:spPr>
          <a:xfrm>
            <a:off x="212725" y="1991360"/>
            <a:ext cx="6768465" cy="2875915"/>
          </a:xfrm>
          <a:prstGeom prst="rect">
            <a:avLst/>
          </a:prstGeom>
        </p:spPr>
      </p:pic>
      <p:sp>
        <p:nvSpPr>
          <p:cNvPr id="7" name="Cuadro de texto 6"/>
          <p:cNvSpPr txBox="1"/>
          <p:nvPr/>
        </p:nvSpPr>
        <p:spPr>
          <a:xfrm>
            <a:off x="609600" y="1332230"/>
            <a:ext cx="5015865" cy="368300"/>
          </a:xfrm>
          <a:prstGeom prst="rect">
            <a:avLst/>
          </a:prstGeom>
          <a:noFill/>
        </p:spPr>
        <p:txBody>
          <a:bodyPr wrap="square" rtlCol="0">
            <a:spAutoFit/>
          </a:bodyPr>
          <a:p>
            <a:pPr marL="285750" indent="-285750">
              <a:buFont typeface="Arial" panose="020B0604020202020204" pitchFamily="34" charset="0"/>
              <a:buChar char="•"/>
            </a:pPr>
            <a:r>
              <a:rPr lang="es-ES" altLang="en-US"/>
              <a:t>yarn add react-router-dom</a:t>
            </a:r>
            <a:endParaRPr lang="es-ES" altLang="en-US"/>
          </a:p>
        </p:txBody>
      </p:sp>
      <p:sp>
        <p:nvSpPr>
          <p:cNvPr id="8" name="Cuadro de texto 7"/>
          <p:cNvSpPr txBox="1"/>
          <p:nvPr/>
        </p:nvSpPr>
        <p:spPr>
          <a:xfrm>
            <a:off x="6566535" y="1991360"/>
            <a:ext cx="5015865" cy="645160"/>
          </a:xfrm>
          <a:prstGeom prst="rect">
            <a:avLst/>
          </a:prstGeom>
          <a:noFill/>
        </p:spPr>
        <p:txBody>
          <a:bodyPr wrap="square" rtlCol="0">
            <a:spAutoFit/>
          </a:bodyPr>
          <a:p>
            <a:pPr marL="285750" indent="-285750">
              <a:buFont typeface="Arial" panose="020B0604020202020204" pitchFamily="34" charset="0"/>
              <a:buChar char="•"/>
            </a:pPr>
            <a:r>
              <a:rPr lang="es-ES" altLang="en-US"/>
              <a:t>Para cada ruta se crea un componente en la carpeta “componentes” dentro de “src”</a:t>
            </a:r>
            <a:endParaRPr lang="es-E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Rutas</a:t>
            </a:r>
            <a:endParaRPr lang="es-ES" altLang="en-US"/>
          </a:p>
        </p:txBody>
      </p:sp>
      <p:pic>
        <p:nvPicPr>
          <p:cNvPr id="6" name="Marcador de posición de contenido 5"/>
          <p:cNvPicPr>
            <a:picLocks noChangeAspect="1"/>
          </p:cNvPicPr>
          <p:nvPr>
            <p:ph sz="half" idx="1"/>
          </p:nvPr>
        </p:nvPicPr>
        <p:blipFill>
          <a:blip r:embed="rId1"/>
          <a:stretch>
            <a:fillRect/>
          </a:stretch>
        </p:blipFill>
        <p:spPr>
          <a:xfrm>
            <a:off x="609600" y="2748915"/>
            <a:ext cx="5384800" cy="1358900"/>
          </a:xfrm>
          <a:prstGeom prst="rect">
            <a:avLst/>
          </a:prstGeom>
        </p:spPr>
      </p:pic>
      <p:sp>
        <p:nvSpPr>
          <p:cNvPr id="7" name="Rectángulo 6"/>
          <p:cNvSpPr/>
          <p:nvPr/>
        </p:nvSpPr>
        <p:spPr>
          <a:xfrm>
            <a:off x="611505" y="1167765"/>
            <a:ext cx="5387340" cy="1261110"/>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ectángulo 7"/>
          <p:cNvSpPr/>
          <p:nvPr/>
        </p:nvSpPr>
        <p:spPr>
          <a:xfrm>
            <a:off x="607060" y="2750185"/>
            <a:ext cx="5387340" cy="1261110"/>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9" name="Imagen 8"/>
          <p:cNvPicPr>
            <a:picLocks noChangeAspect="1"/>
          </p:cNvPicPr>
          <p:nvPr/>
        </p:nvPicPr>
        <p:blipFill>
          <a:blip r:embed="rId2"/>
          <a:stretch>
            <a:fillRect/>
          </a:stretch>
        </p:blipFill>
        <p:spPr>
          <a:xfrm>
            <a:off x="611505" y="1167765"/>
            <a:ext cx="5382895" cy="1219835"/>
          </a:xfrm>
          <a:prstGeom prst="rect">
            <a:avLst/>
          </a:prstGeom>
        </p:spPr>
      </p:pic>
      <p:pic>
        <p:nvPicPr>
          <p:cNvPr id="11" name="Marcador de posición de contenido 10"/>
          <p:cNvPicPr>
            <a:picLocks noChangeAspect="1"/>
          </p:cNvPicPr>
          <p:nvPr>
            <p:ph sz="half" idx="2"/>
          </p:nvPr>
        </p:nvPicPr>
        <p:blipFill>
          <a:blip r:embed="rId3"/>
          <a:stretch>
            <a:fillRect/>
          </a:stretch>
        </p:blipFill>
        <p:spPr>
          <a:xfrm>
            <a:off x="611505" y="4269740"/>
            <a:ext cx="5384800" cy="1485265"/>
          </a:xfrm>
          <a:prstGeom prst="rect">
            <a:avLst/>
          </a:prstGeom>
        </p:spPr>
      </p:pic>
      <p:sp>
        <p:nvSpPr>
          <p:cNvPr id="12" name="Rectángulo 11"/>
          <p:cNvSpPr/>
          <p:nvPr/>
        </p:nvSpPr>
        <p:spPr>
          <a:xfrm>
            <a:off x="611505" y="4332605"/>
            <a:ext cx="5387340" cy="1261110"/>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3" name="Imagen 12"/>
          <p:cNvPicPr>
            <a:picLocks noChangeAspect="1"/>
          </p:cNvPicPr>
          <p:nvPr/>
        </p:nvPicPr>
        <p:blipFill>
          <a:blip r:embed="rId4"/>
          <a:stretch>
            <a:fillRect/>
          </a:stretch>
        </p:blipFill>
        <p:spPr>
          <a:xfrm>
            <a:off x="6499860" y="1167765"/>
            <a:ext cx="5361940" cy="1014095"/>
          </a:xfrm>
          <a:prstGeom prst="rect">
            <a:avLst/>
          </a:prstGeom>
        </p:spPr>
      </p:pic>
      <p:sp>
        <p:nvSpPr>
          <p:cNvPr id="14" name="Rectángulo 13"/>
          <p:cNvSpPr/>
          <p:nvPr/>
        </p:nvSpPr>
        <p:spPr>
          <a:xfrm>
            <a:off x="6474460" y="1167765"/>
            <a:ext cx="5387340" cy="1261110"/>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Lista productos - consulta a database</a:t>
            </a:r>
            <a:endParaRPr lang="es-ES" altLang="en-US"/>
          </a:p>
        </p:txBody>
      </p:sp>
      <p:sp>
        <p:nvSpPr>
          <p:cNvPr id="3" name="Marcador de posición de contenido 2"/>
          <p:cNvSpPr>
            <a:spLocks noGrp="1"/>
          </p:cNvSpPr>
          <p:nvPr>
            <p:ph sz="half" idx="1"/>
          </p:nvPr>
        </p:nvSpPr>
        <p:spPr>
          <a:xfrm>
            <a:off x="554355" y="1928495"/>
            <a:ext cx="5384800" cy="1966595"/>
          </a:xfrm>
          <a:ln>
            <a:solidFill>
              <a:schemeClr val="tx1"/>
            </a:solidFill>
          </a:ln>
        </p:spPr>
        <p:txBody>
          <a:bodyPr/>
          <a:p>
            <a:r>
              <a:rPr lang="es-ES" altLang="en-US" sz="1800"/>
              <a:t>A traves de la base de datos recuperamos productos con select * from Products</a:t>
            </a:r>
            <a:endParaRPr lang="es-ES" altLang="en-US" sz="1800"/>
          </a:p>
          <a:p>
            <a:endParaRPr lang="es-ES" altLang="en-US" sz="1800"/>
          </a:p>
          <a:p>
            <a:r>
              <a:rPr lang="es-ES" altLang="en-US" sz="1800"/>
              <a:t>Creamos un directorio nuevo en el que creamos el entorno para levantar un server nodejs para acceder a mysql</a:t>
            </a:r>
            <a:endParaRPr lang="es-ES" altLang="en-US" sz="1800"/>
          </a:p>
        </p:txBody>
      </p:sp>
      <p:sp>
        <p:nvSpPr>
          <p:cNvPr id="6" name="Marcador de posición de contenido 2"/>
          <p:cNvSpPr>
            <a:spLocks noGrp="1"/>
          </p:cNvSpPr>
          <p:nvPr/>
        </p:nvSpPr>
        <p:spPr>
          <a:xfrm>
            <a:off x="554355" y="4059555"/>
            <a:ext cx="5384800" cy="1966595"/>
          </a:xfrm>
          <a:prstGeom prst="rect">
            <a:avLst/>
          </a:prstGeom>
          <a:noFill/>
          <a:ln w="9525">
            <a:solidFill>
              <a:schemeClr val="tx1"/>
            </a:solid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en-US" sz="1800"/>
              <a:t>Pasamos a VS code y lanzamos </a:t>
            </a:r>
            <a:endParaRPr lang="es-ES" altLang="en-US" sz="1800"/>
          </a:p>
          <a:p>
            <a:pPr lvl="1"/>
            <a:r>
              <a:rPr lang="es-ES" altLang="en-US" sz="1575"/>
              <a:t>yarn init -y</a:t>
            </a:r>
            <a:endParaRPr lang="es-ES" altLang="en-US" sz="1575"/>
          </a:p>
          <a:p>
            <a:pPr lvl="1"/>
            <a:r>
              <a:rPr lang="es-ES" altLang="en-US" sz="1575"/>
              <a:t>yarn add express</a:t>
            </a:r>
            <a:endParaRPr lang="es-ES" altLang="en-US" sz="1575"/>
          </a:p>
          <a:p>
            <a:pPr lvl="2"/>
            <a:endParaRPr lang="es-ES" altLang="en-US" sz="1350"/>
          </a:p>
          <a:p>
            <a:r>
              <a:rPr lang="es-ES" altLang="en-US" sz="1800"/>
              <a:t>Creamos app.js</a:t>
            </a:r>
            <a:endParaRPr lang="es-ES" altLang="en-US" sz="1800"/>
          </a:p>
          <a:p>
            <a:r>
              <a:rPr lang="es-ES" altLang="en-US" sz="1800"/>
              <a:t>npx nodemon app.js</a:t>
            </a:r>
            <a:endParaRPr lang="es-ES" altLang="en-US" sz="1800"/>
          </a:p>
        </p:txBody>
      </p:sp>
      <p:sp>
        <p:nvSpPr>
          <p:cNvPr id="4" name="Marcador de posición de contenido 2"/>
          <p:cNvSpPr>
            <a:spLocks noGrp="1"/>
          </p:cNvSpPr>
          <p:nvPr/>
        </p:nvSpPr>
        <p:spPr>
          <a:xfrm>
            <a:off x="6132830" y="1928495"/>
            <a:ext cx="5384800" cy="1966595"/>
          </a:xfrm>
          <a:prstGeom prst="rect">
            <a:avLst/>
          </a:prstGeom>
          <a:noFill/>
          <a:ln w="9525">
            <a:solidFill>
              <a:schemeClr val="tx1"/>
            </a:solid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en-US" sz="1800"/>
              <a:t>Tenemos que correr el docker de mysql(master-mysql) y luego abrir DBeaver para conectar con mysql</a:t>
            </a:r>
            <a:endParaRPr lang="es-ES"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arcador de posición de contenido 2"/>
          <p:cNvSpPr>
            <a:spLocks noGrp="1"/>
          </p:cNvSpPr>
          <p:nvPr>
            <p:ph sz="half" idx="1"/>
          </p:nvPr>
        </p:nvSpPr>
        <p:spPr>
          <a:xfrm>
            <a:off x="447040" y="1174750"/>
            <a:ext cx="4318000" cy="4953000"/>
          </a:xfrm>
        </p:spPr>
        <p:txBody>
          <a:bodyPr/>
          <a:p>
            <a:r>
              <a:rPr lang="es-ES" altLang="en-US" sz="2000"/>
              <a:t>Instalamos react-query</a:t>
            </a:r>
            <a:endParaRPr lang="es-ES" altLang="en-US" sz="2000"/>
          </a:p>
          <a:p>
            <a:r>
              <a:rPr lang="es-ES" altLang="en-US" sz="2000"/>
              <a:t>yarn add react-query</a:t>
            </a:r>
            <a:endParaRPr lang="es-ES" altLang="en-US" sz="2000"/>
          </a:p>
          <a:p>
            <a:endParaRPr lang="es-ES" altLang="en-US" sz="2000"/>
          </a:p>
          <a:p>
            <a:r>
              <a:rPr lang="es-ES" altLang="en-US" sz="2000"/>
              <a:t>Creamos el objecto queryClient</a:t>
            </a:r>
            <a:endParaRPr lang="es-ES" altLang="en-US" sz="2000"/>
          </a:p>
          <a:p>
            <a:pPr marL="0" indent="0">
              <a:buNone/>
            </a:pPr>
            <a:r>
              <a:rPr lang="es-ES" altLang="en-US" sz="2000"/>
              <a:t>e involvemos el BrowserRouter con el elementoQueryClientProvider:</a:t>
            </a:r>
            <a:endParaRPr lang="es-ES" altLang="en-US" sz="2000"/>
          </a:p>
          <a:p>
            <a:pPr marL="0" indent="0">
              <a:buNone/>
            </a:pPr>
            <a:endParaRPr lang="es-ES" altLang="en-US" sz="2000"/>
          </a:p>
          <a:p>
            <a:pPr marL="0" indent="0">
              <a:buNone/>
            </a:pPr>
            <a:endParaRPr lang="es-ES" altLang="en-US" sz="2000"/>
          </a:p>
          <a:p>
            <a:pPr marL="0" indent="0">
              <a:buNone/>
            </a:pPr>
            <a:endParaRPr lang="es-ES" altLang="en-US" sz="2000"/>
          </a:p>
          <a:p>
            <a:pPr marL="0" indent="0">
              <a:buNone/>
            </a:pPr>
            <a:endParaRPr lang="es-ES" altLang="en-US" sz="2000"/>
          </a:p>
          <a:p>
            <a:pPr marL="0" indent="0">
              <a:buNone/>
            </a:pPr>
            <a:r>
              <a:rPr lang="es-ES" altLang="en-US" sz="2000"/>
              <a:t>React query no hace query a base de datos sino a servidores</a:t>
            </a:r>
            <a:endParaRPr lang="es-ES" altLang="en-US" sz="2000"/>
          </a:p>
        </p:txBody>
      </p:sp>
      <p:sp>
        <p:nvSpPr>
          <p:cNvPr id="4" name="Marcador de posición de contenido 3"/>
          <p:cNvSpPr>
            <a:spLocks noGrp="1"/>
          </p:cNvSpPr>
          <p:nvPr>
            <p:ph sz="half" idx="2"/>
          </p:nvPr>
        </p:nvSpPr>
        <p:spPr>
          <a:xfrm>
            <a:off x="4915535" y="1174750"/>
            <a:ext cx="6882130" cy="4953000"/>
          </a:xfrm>
        </p:spPr>
        <p:txBody>
          <a:bodyPr/>
          <a:p>
            <a:r>
              <a:rPr lang="es-ES" altLang="en-US" sz="1800"/>
              <a:t>import {QueryClient, QueryClientProvider} from  ‘react-query’</a:t>
            </a:r>
            <a:endParaRPr lang="es-ES" altLang="en-US" sz="1800"/>
          </a:p>
          <a:p>
            <a:r>
              <a:rPr lang="es-ES" altLang="en-US" sz="1800"/>
              <a:t>const queryClient=new QueryClient()</a:t>
            </a:r>
            <a:endParaRPr lang="es-ES" altLang="en-US" sz="1800"/>
          </a:p>
          <a:p>
            <a:endParaRPr lang="es-ES" altLang="en-US" sz="1800"/>
          </a:p>
          <a:p>
            <a:endParaRPr lang="es-ES" altLang="en-US" sz="1800"/>
          </a:p>
          <a:p>
            <a:r>
              <a:rPr lang="es-ES" altLang="en-US" sz="1800"/>
              <a:t>&lt;QueryClientProvider client {queryClient}&gt;</a:t>
            </a:r>
            <a:endParaRPr lang="es-ES" altLang="en-US" sz="1800"/>
          </a:p>
          <a:p>
            <a:pPr lvl="1"/>
            <a:r>
              <a:rPr lang="es-ES" altLang="en-US" sz="1575"/>
              <a:t>&lt;BrowserRouter&gt;	</a:t>
            </a:r>
            <a:endParaRPr lang="es-ES" altLang="en-US" sz="1575"/>
          </a:p>
          <a:p>
            <a:pPr lvl="1"/>
            <a:r>
              <a:rPr lang="es-ES" altLang="en-US" sz="1575"/>
              <a:t>..........</a:t>
            </a:r>
            <a:endParaRPr lang="es-ES" altLang="en-US" sz="1575"/>
          </a:p>
          <a:p>
            <a:pPr lvl="1"/>
            <a:r>
              <a:rPr lang="es-ES" altLang="en-US" sz="1575"/>
              <a:t>&lt;/BrowserRouter&gt;</a:t>
            </a:r>
            <a:endParaRPr lang="es-ES" altLang="en-US" sz="1575"/>
          </a:p>
          <a:p>
            <a:pPr lvl="1"/>
            <a:r>
              <a:rPr lang="es-ES" altLang="en-US" sz="1575"/>
              <a:t>&lt;/queryClientProvider&gt;</a:t>
            </a:r>
            <a:endParaRPr lang="es-ES" altLang="en-US" sz="1575"/>
          </a:p>
        </p:txBody>
      </p:sp>
      <p:sp>
        <p:nvSpPr>
          <p:cNvPr id="5" name="Título 4"/>
          <p:cNvSpPr>
            <a:spLocks noGrp="1"/>
          </p:cNvSpPr>
          <p:nvPr>
            <p:ph type="title"/>
          </p:nvPr>
        </p:nvSpPr>
        <p:spPr/>
        <p:txBody>
          <a:bodyPr/>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Conectar el front-end(React) con back-end(Database</a:t>
            </a:r>
            <a:endParaRPr lang="es-E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arcador de posición de contenido 2"/>
          <p:cNvSpPr>
            <a:spLocks noGrp="1"/>
          </p:cNvSpPr>
          <p:nvPr>
            <p:ph sz="half" idx="1"/>
          </p:nvPr>
        </p:nvSpPr>
        <p:spPr>
          <a:xfrm>
            <a:off x="480060" y="1541145"/>
            <a:ext cx="5103495" cy="4434840"/>
          </a:xfrm>
          <a:solidFill>
            <a:schemeClr val="tx1"/>
          </a:solidFill>
        </p:spPr>
        <p:txBody>
          <a:bodyPr/>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import { useQuery } from 'react-query';</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export default function Productos() {</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const { isLoading,data,error  } = useQuery("productos", () =&gt; {</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return fetch("http://localhost:3333/productos")</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.then(res =&gt; res.json());</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if (isLoading) {</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return &lt;&gt;Cargando......&lt;/&gt;</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if (error) {</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return &lt;&gt;{error}&lt;/&gt;</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return (</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    &lt;&gt;{JSON.stringify(data)}&lt;/&gt;</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a:p>
            <a:pPr marL="0" indent="0">
              <a:buNone/>
            </a:pPr>
            <a:r>
              <a:rPr lang="es-ES" altLang="en-US" sz="1400" b="1">
                <a:solidFill>
                  <a:schemeClr val="bg1"/>
                </a:solidFill>
                <a:latin typeface="NSimSun" panose="02010609030101010101" charset="-122"/>
                <a:ea typeface="NSimSun" panose="02010609030101010101" charset="-122"/>
                <a:cs typeface="Candara Light" panose="020E0502030303020204" charset="0"/>
              </a:rPr>
              <a:t>)</a:t>
            </a:r>
            <a:endParaRPr lang="es-ES" altLang="en-US" sz="1400" b="1">
              <a:solidFill>
                <a:schemeClr val="bg1"/>
              </a:solidFill>
              <a:latin typeface="NSimSun" panose="02010609030101010101" charset="-122"/>
              <a:ea typeface="NSimSun" panose="02010609030101010101" charset="-122"/>
              <a:cs typeface="Candara Light" panose="020E0502030303020204" charset="0"/>
            </a:endParaRPr>
          </a:p>
        </p:txBody>
      </p:sp>
      <p:sp>
        <p:nvSpPr>
          <p:cNvPr id="5" name="Título 4"/>
          <p:cNvSpPr>
            <a:spLocks noGrp="1"/>
          </p:cNvSpPr>
          <p:nvPr>
            <p:ph type="title"/>
          </p:nvPr>
        </p:nvSpPr>
        <p:spPr/>
        <p:txBody>
          <a:bodyPr/>
          <a:p>
            <a:r>
              <a:rPr lang="es-ES" altLang="en-US">
                <a:ln w="22225">
                  <a:solidFill>
                    <a:schemeClr val="accent2"/>
                  </a:solidFill>
                  <a:prstDash val="solid"/>
                </a:ln>
                <a:solidFill>
                  <a:schemeClr val="accent2"/>
                </a:solidFill>
                <a:effectLst>
                  <a:outerShdw blurRad="60007" dist="200025" dir="15000000" sy="30000" kx="-1800000" algn="bl" rotWithShape="0">
                    <a:prstClr val="black">
                      <a:alpha val="32000"/>
                    </a:prstClr>
                  </a:outerShdw>
                </a:effectLst>
                <a:sym typeface="+mn-ea"/>
              </a:rPr>
              <a:t>React-query para acceder al servidor</a:t>
            </a:r>
            <a:endParaRPr lang="es-ES" altLang="en-US"/>
          </a:p>
        </p:txBody>
      </p:sp>
      <p:sp>
        <p:nvSpPr>
          <p:cNvPr id="6" name="Cuadro de texto 5"/>
          <p:cNvSpPr txBox="1"/>
          <p:nvPr/>
        </p:nvSpPr>
        <p:spPr>
          <a:xfrm>
            <a:off x="6219190" y="1477010"/>
            <a:ext cx="5465445" cy="1476375"/>
          </a:xfrm>
          <a:prstGeom prst="rect">
            <a:avLst/>
          </a:prstGeom>
          <a:noFill/>
          <a:ln>
            <a:solidFill>
              <a:schemeClr val="tx1"/>
            </a:solidFill>
          </a:ln>
        </p:spPr>
        <p:txBody>
          <a:bodyPr wrap="square" rtlCol="0">
            <a:spAutoFit/>
          </a:bodyPr>
          <a:p>
            <a:r>
              <a:rPr lang="es-ES" altLang="en-US"/>
              <a:t>Ya que tenemos que obtener los productos de la base de datos, en el componente Producto utilizamos el react query que a traves del hook useQuery nos permite acceder al servidor web: nos proporciona isLoading, data y error.</a:t>
            </a:r>
            <a:endParaRPr lang="es-ES" altLang="en-US"/>
          </a:p>
        </p:txBody>
      </p:sp>
      <p:sp>
        <p:nvSpPr>
          <p:cNvPr id="7" name="Cuadro de texto 6"/>
          <p:cNvSpPr txBox="1"/>
          <p:nvPr/>
        </p:nvSpPr>
        <p:spPr>
          <a:xfrm>
            <a:off x="6219190" y="3048635"/>
            <a:ext cx="5465445" cy="922020"/>
          </a:xfrm>
          <a:prstGeom prst="rect">
            <a:avLst/>
          </a:prstGeom>
          <a:noFill/>
          <a:ln>
            <a:solidFill>
              <a:schemeClr val="tx1"/>
            </a:solidFill>
          </a:ln>
        </p:spPr>
        <p:txBody>
          <a:bodyPr wrap="square" rtlCol="0">
            <a:spAutoFit/>
          </a:bodyPr>
          <a:p>
            <a:r>
              <a:rPr lang="es-ES" altLang="en-US"/>
              <a:t>con Fetch nos conectamos al localhost 3333/productos(es el puerto configurado en el app.js del “master-server-cesta”.</a:t>
            </a:r>
            <a:endParaRPr lang="es-ES" altLang="en-US"/>
          </a:p>
        </p:txBody>
      </p:sp>
      <p:sp>
        <p:nvSpPr>
          <p:cNvPr id="8" name="Cuadro de texto 7"/>
          <p:cNvSpPr txBox="1"/>
          <p:nvPr/>
        </p:nvSpPr>
        <p:spPr>
          <a:xfrm>
            <a:off x="6219190" y="4065905"/>
            <a:ext cx="5465445" cy="1753235"/>
          </a:xfrm>
          <a:prstGeom prst="rect">
            <a:avLst/>
          </a:prstGeom>
          <a:noFill/>
          <a:ln>
            <a:solidFill>
              <a:schemeClr val="tx1"/>
            </a:solidFill>
          </a:ln>
        </p:spPr>
        <p:txBody>
          <a:bodyPr wrap="square" rtlCol="0">
            <a:spAutoFit/>
          </a:bodyPr>
          <a:p>
            <a:r>
              <a:rPr lang="es-ES" altLang="en-US"/>
              <a:t>Tendremos que instalar CORS en el servidor web ya  que estamos accediendo al puerto 3333 desde el puerto :</a:t>
            </a:r>
            <a:endParaRPr lang="es-ES" altLang="en-US"/>
          </a:p>
          <a:p>
            <a:endParaRPr lang="es-ES" altLang="en-US"/>
          </a:p>
          <a:p>
            <a:pPr marL="285750" indent="-285750">
              <a:buFont typeface="Arial" panose="020B0604020202020204" pitchFamily="34" charset="0"/>
              <a:buChar char="•"/>
            </a:pPr>
            <a:r>
              <a:rPr lang="es-ES" altLang="en-US"/>
              <a:t>yarn add cors (en la app del servidor)</a:t>
            </a:r>
            <a:endParaRPr lang="es-ES" altLang="en-US"/>
          </a:p>
          <a:p>
            <a:pPr marL="285750" indent="-285750">
              <a:buFont typeface="Arial" panose="020B0604020202020204" pitchFamily="34" charset="0"/>
              <a:buChar char="•"/>
            </a:pPr>
            <a:endParaRPr lang="es-ES" alt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8938</Words>
  <Application>WPS Presentation</Application>
  <PresentationFormat>宽屏</PresentationFormat>
  <Paragraphs>372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NSimSun</vt:lpstr>
      <vt:lpstr>Candara Light</vt:lpstr>
      <vt:lpstr>CaskaydiaCove NF ExtraLight</vt:lpstr>
      <vt:lpstr>Microsoft YaHei</vt:lpstr>
      <vt:lpstr>Arial Unicode MS</vt:lpstr>
      <vt:lpstr>Orange Waves</vt:lpstr>
      <vt:lpstr>PROYECTO CESTA</vt:lpstr>
      <vt:lpstr>De que se trata</vt:lpstr>
      <vt:lpstr>Empezemos</vt:lpstr>
      <vt:lpstr>Limpiamos el codigo main.jsx y el directorio</vt:lpstr>
      <vt:lpstr>Añadir React-router-dom</vt:lpstr>
      <vt:lpstr>Rutas</vt:lpstr>
      <vt:lpstr>Lista productos - consulta a database</vt:lpstr>
      <vt:lpstr>Conectar el front-end(React) con back-end(Database</vt:lpstr>
      <vt:lpstr>React-query para acceder al servidor</vt:lpstr>
      <vt:lpstr>Consulta singolo registro</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kikko</cp:lastModifiedBy>
  <cp:revision>9</cp:revision>
  <dcterms:created xsi:type="dcterms:W3CDTF">2022-10-15T06:55:00Z</dcterms:created>
  <dcterms:modified xsi:type="dcterms:W3CDTF">2022-10-17T16:33:18Z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3082-11.2.0.11341</vt:lpwstr>
  </property>
  <property fmtid="{D5CDD505-2E9C-101B-9397-08002B2CF9AE}" pid="3" name="ICV">
    <vt:lpwstr>963F76AC95B44C429749F66553DC841C</vt:lpwstr>
  </property>
</Properties>
</file>