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81" d="100"/>
          <a:sy n="81" d="100"/>
        </p:scale>
        <p:origin x="7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16/03/2020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874B2-744E-447B-A26A-35965F8F185A}" type="datetimeFigureOut">
              <a:rPr lang="pt-PT" smtClean="0"/>
              <a:t>16/03/2020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E5D39-ABCD-4B0F-B87F-02B193BB2B1C}" type="slidenum">
              <a:rPr lang="pt-PT" smtClean="0"/>
              <a:t>‹#›</a:t>
            </a:fld>
            <a:endParaRPr lang="pt-PT"/>
          </a:p>
        </p:txBody>
      </p:sp>
    </p:spTree>
    <p:extLst>
      <p:ext uri="{BB962C8B-B14F-4D97-AF65-F5344CB8AC3E}">
        <p14:creationId xmlns:p14="http://schemas.microsoft.com/office/powerpoint/2010/main" val="17516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fld id="{50DE5D39-ABCD-4B0F-B87F-02B193BB2B1C}" type="slidenum">
              <a:rPr lang="pt-PT" smtClean="0"/>
              <a:t>5</a:t>
            </a:fld>
            <a:endParaRPr lang="pt-PT"/>
          </a:p>
        </p:txBody>
      </p:sp>
    </p:spTree>
    <p:extLst>
      <p:ext uri="{BB962C8B-B14F-4D97-AF65-F5344CB8AC3E}">
        <p14:creationId xmlns:p14="http://schemas.microsoft.com/office/powerpoint/2010/main" val="46147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16-Mar-20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16-Mar-20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16-Mar-20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16-Mar-20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7" Type="http://schemas.openxmlformats.org/officeDocument/2006/relationships/hyperlink" Target="https://medium.com/plapadoo/lessons-learned-from-google-hash-code-9982e5e207d"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 Id="rId6" Type="http://schemas.openxmlformats.org/officeDocument/2006/relationships/hyperlink" Target="https://albertherd.com/2018/03/03/google-hash-code-2018-solution-and-source-code-1st-in-malta-and-top-20-worldwide/" TargetMode="External"/><Relationship Id="rId5" Type="http://schemas.openxmlformats.org/officeDocument/2006/relationships/hyperlink" Target="https://github.com/devspaceship/google-hash-code-2018" TargetMode="External"/><Relationship Id="rId4" Type="http://schemas.openxmlformats.org/officeDocument/2006/relationships/hyperlink" Target="https://github.com/schesa/hashcode20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b="0" dirty="0"/>
              <a:t>Artificial Intelligence</a:t>
            </a:r>
            <a:br>
              <a:rPr lang="en-US" sz="4000" b="0" dirty="0"/>
            </a:br>
            <a:br>
              <a:rPr lang="en-US" sz="4000" b="0" dirty="0"/>
            </a:br>
            <a:r>
              <a:rPr lang="en-US" sz="4000" b="0" dirty="0"/>
              <a:t>Self Driving Rides</a:t>
            </a:r>
            <a:endParaRPr lang="pt-PT" sz="4000" b="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731520"/>
            <a:ext cx="5172959" cy="5257800"/>
          </a:xfrm>
        </p:spPr>
        <p:txBody>
          <a:bodyPr/>
          <a:lstStyle/>
          <a:p>
            <a:pPr algn="just">
              <a:spcAft>
                <a:spcPts val="600"/>
              </a:spcAft>
            </a:pPr>
            <a:r>
              <a:rPr lang="en-US" sz="2800" b="1" dirty="0"/>
              <a:t>Project Goals</a:t>
            </a:r>
          </a:p>
          <a:p>
            <a:pPr lvl="1" algn="just">
              <a:spcAft>
                <a:spcPts val="1200"/>
              </a:spcAft>
            </a:pPr>
            <a:r>
              <a:rPr lang="en-US" dirty="0"/>
              <a:t>This project aims to solve an optimization problem of self driving rides, with the goal of efficiently getting commuters to their destinations on time, by assigning optimal rides to vehicles on the map. </a:t>
            </a:r>
          </a:p>
          <a:p>
            <a:pPr lvl="1" algn="just"/>
            <a:r>
              <a:rPr lang="en-US" dirty="0"/>
              <a:t>There should be a list of pre-booked rides in a city as well as a fleet of self driving rides given as input and with this information the program should be able to determine an efficient solution. </a:t>
            </a:r>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p:txBody>
          <a:bodyPr>
            <a:normAutofit lnSpcReduction="10000"/>
          </a:bodyPr>
          <a:lstStyle/>
          <a:p>
            <a:pPr algn="just">
              <a:spcBef>
                <a:spcPts val="0"/>
              </a:spcBef>
              <a:spcAft>
                <a:spcPts val="0"/>
              </a:spcAft>
            </a:pPr>
            <a:r>
              <a:rPr lang="en-US" b="0" dirty="0"/>
              <a:t>Checkpoint for AI Project 1</a:t>
            </a:r>
          </a:p>
          <a:p>
            <a:pPr algn="just">
              <a:spcBef>
                <a:spcPts val="0"/>
              </a:spcBef>
              <a:spcAft>
                <a:spcPts val="0"/>
              </a:spcAft>
            </a:pPr>
            <a:r>
              <a:rPr lang="en-US" b="0" dirty="0"/>
              <a:t>March 2020</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spcBef>
                <a:spcPts val="0"/>
              </a:spcBef>
            </a:pPr>
            <a:r>
              <a:rPr lang="en-US" dirty="0"/>
              <a:t>Francisco Gonçalves</a:t>
            </a:r>
          </a:p>
          <a:p>
            <a:pPr algn="just">
              <a:spcBef>
                <a:spcPts val="0"/>
              </a:spcBef>
            </a:pPr>
            <a:r>
              <a:rPr lang="en-US" dirty="0"/>
              <a:t>Luís Ramos </a:t>
            </a:r>
          </a:p>
          <a:p>
            <a:pPr algn="just">
              <a:spcBef>
                <a:spcPts val="0"/>
              </a:spcBef>
            </a:pPr>
            <a:r>
              <a:rPr lang="en-US" dirty="0"/>
              <a:t>Martim Silva</a:t>
            </a:r>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en-US" dirty="0"/>
          </a:p>
          <a:p>
            <a:pPr algn="just">
              <a:spcBef>
                <a:spcPts val="0"/>
              </a:spcBef>
            </a:pP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6" y="978394"/>
            <a:ext cx="11870409" cy="5375271"/>
          </a:xfrm>
        </p:spPr>
        <p:txBody>
          <a:bodyPr numCol="2" spcCol="365760">
            <a:noAutofit/>
          </a:bodyPr>
          <a:lstStyle/>
          <a:p>
            <a:pPr algn="just">
              <a:lnSpc>
                <a:spcPct val="100000"/>
              </a:lnSpc>
              <a:spcBef>
                <a:spcPts val="0"/>
              </a:spcBef>
              <a:spcAft>
                <a:spcPts val="0"/>
              </a:spcAft>
            </a:pPr>
            <a:r>
              <a:rPr lang="en-150" sz="1400" b="1" u="sng" noProof="0" dirty="0">
                <a:solidFill>
                  <a:srgbClr val="002C58"/>
                </a:solidFill>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Rides</a:t>
            </a:r>
            <a:r>
              <a:rPr lang="en-150" sz="1400" noProof="0" dirty="0"/>
              <a:t>: There are N pre-booked rides. Each ride is characterized by the following information: </a:t>
            </a:r>
          </a:p>
          <a:p>
            <a:pPr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ths</a:t>
            </a:r>
            <a:r>
              <a:rPr lang="en-150" sz="1400" noProof="0" dirty="0"/>
              <a:t> intersection. Finish intersection is always different than start intersection</a:t>
            </a:r>
            <a:r>
              <a:rPr lang="en-150" sz="1400" dirty="0"/>
              <a:t>. </a:t>
            </a:r>
            <a:endParaRPr lang="en-US" sz="1400" dirty="0"/>
          </a:p>
          <a:p>
            <a:pPr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algn="just">
              <a:lnSpc>
                <a:spcPct val="100000"/>
              </a:lnSpc>
              <a:spcBef>
                <a:spcPts val="0"/>
              </a:spcBef>
              <a:spcAft>
                <a:spcPts val="0"/>
              </a:spcAft>
            </a:pPr>
            <a:endParaRPr lang="en-US" sz="1400" b="1" noProof="0" dirty="0"/>
          </a:p>
          <a:p>
            <a:pPr algn="just">
              <a:lnSpc>
                <a:spcPct val="100000"/>
              </a:lnSpc>
              <a:spcBef>
                <a:spcPts val="0"/>
              </a:spcBef>
              <a:spcAft>
                <a:spcPts val="0"/>
              </a:spcAft>
            </a:pPr>
            <a:r>
              <a:rPr lang="en-150" sz="1400" b="1" u="sng" noProof="0" dirty="0">
                <a:solidFill>
                  <a:srgbClr val="002C58"/>
                </a:solidFill>
              </a:rPr>
              <a:t>Simulation</a:t>
            </a:r>
            <a:r>
              <a:rPr lang="en-150" sz="1400" noProof="0" dirty="0"/>
              <a:t>: Each vehicle makes the rides you assign to it in the order that you specify: </a:t>
            </a:r>
          </a:p>
          <a:p>
            <a:pPr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algn="just">
              <a:lnSpc>
                <a:spcPct val="100000"/>
              </a:lnSpc>
              <a:spcBef>
                <a:spcPts val="0"/>
              </a:spcBef>
              <a:spcAft>
                <a:spcPts val="0"/>
              </a:spcAft>
            </a:pPr>
            <a:r>
              <a:rPr lang="en-150" sz="1400" noProof="0" dirty="0"/>
              <a:t>● then, if the current step is earlier than the earliest start of the next ride, the vehicle waits until that step </a:t>
            </a:r>
          </a:p>
          <a:p>
            <a:pPr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algn="just">
              <a:lnSpc>
                <a:spcPct val="100000"/>
              </a:lnSpc>
              <a:spcBef>
                <a:spcPts val="0"/>
              </a:spcBef>
              <a:spcAft>
                <a:spcPts val="0"/>
              </a:spcAft>
            </a:pPr>
            <a:r>
              <a:rPr lang="en-150" sz="1400" noProof="0" dirty="0"/>
              <a:t>● any remaining assigned rides are simply ignored </a:t>
            </a:r>
          </a:p>
          <a:p>
            <a:pPr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p:txBody>
          <a:bodyPr/>
          <a:lstStyle/>
          <a:p>
            <a:r>
              <a:rPr lang="en-150" noProof="0" dirty="0"/>
              <a:t>During the research stage of the project the group came across several implementations of algorithms that can be adapted and used on our own project, such as Python implementations of greedy algorithms</a:t>
            </a:r>
            <a:r>
              <a:rPr lang="pt-PT" noProof="0" dirty="0"/>
              <a:t>, </a:t>
            </a:r>
            <a:r>
              <a:rPr lang="pt-PT" noProof="0" dirty="0" err="1"/>
              <a:t>genetic</a:t>
            </a:r>
            <a:r>
              <a:rPr lang="pt-PT" noProof="0" dirty="0"/>
              <a:t> </a:t>
            </a:r>
            <a:r>
              <a:rPr lang="pt-PT" noProof="0" dirty="0" err="1"/>
              <a:t>algorithms</a:t>
            </a:r>
            <a:r>
              <a:rPr lang="pt-PT" noProof="0" dirty="0"/>
              <a:t> </a:t>
            </a:r>
            <a:r>
              <a:rPr lang="pt-PT" noProof="0" dirty="0" err="1"/>
              <a:t>and</a:t>
            </a:r>
            <a:r>
              <a:rPr lang="pt-PT" noProof="0" dirty="0"/>
              <a:t> web </a:t>
            </a:r>
            <a:r>
              <a:rPr lang="pt-PT" noProof="0" dirty="0" err="1"/>
              <a:t>articles</a:t>
            </a:r>
            <a:r>
              <a:rPr lang="pt-PT" noProof="0" dirty="0"/>
              <a:t> </a:t>
            </a:r>
            <a:r>
              <a:rPr lang="pt-PT" noProof="0" dirty="0" err="1"/>
              <a:t>explaining</a:t>
            </a:r>
            <a:r>
              <a:rPr lang="pt-PT" noProof="0" dirty="0"/>
              <a:t> diferente </a:t>
            </a:r>
            <a:r>
              <a:rPr lang="pt-PT" noProof="0" dirty="0" err="1"/>
              <a:t>aproaches</a:t>
            </a:r>
            <a:endParaRPr lang="en-150" noProof="0" dirty="0"/>
          </a:p>
          <a:p>
            <a:r>
              <a:rPr lang="en-150" noProof="0" dirty="0"/>
              <a:t>Greedy Ap</a:t>
            </a:r>
            <a:r>
              <a:rPr lang="en-US" noProof="0" dirty="0"/>
              <a:t>p</a:t>
            </a:r>
            <a:r>
              <a:rPr lang="en-15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pt-PT" noProof="0" dirty="0"/>
          </a:p>
          <a:p>
            <a:pPr lvl="1"/>
            <a:endParaRPr lang="pt-PT" dirty="0"/>
          </a:p>
          <a:p>
            <a:pPr marL="201168" lvl="1" indent="0">
              <a:buNone/>
            </a:pPr>
            <a:r>
              <a:rPr lang="pt-PT" noProof="0" dirty="0" err="1"/>
              <a:t>Genetic</a:t>
            </a:r>
            <a:r>
              <a:rPr lang="pt-PT" noProof="0" dirty="0"/>
              <a:t> </a:t>
            </a:r>
            <a:r>
              <a:rPr lang="pt-PT" noProof="0" dirty="0" err="1"/>
              <a:t>Algortihm</a:t>
            </a:r>
            <a:r>
              <a:rPr lang="pt-PT" noProof="0" dirty="0"/>
              <a:t>:</a:t>
            </a:r>
          </a:p>
          <a:p>
            <a:pPr lvl="1"/>
            <a:r>
              <a:rPr lang="pt-PT" dirty="0">
                <a:hlinkClick r:id="rId4"/>
              </a:rPr>
              <a:t>https://github.com/schesa/hashcode2018</a:t>
            </a:r>
            <a:endParaRPr lang="pt-PT" dirty="0"/>
          </a:p>
          <a:p>
            <a:pPr lvl="1"/>
            <a:r>
              <a:rPr lang="pt-PT" dirty="0">
                <a:hlinkClick r:id="rId5"/>
              </a:rPr>
              <a:t>https://github.com/devspaceship/google-hash-code-2018</a:t>
            </a:r>
            <a:endParaRPr lang="pt-PT" dirty="0"/>
          </a:p>
          <a:p>
            <a:pPr lvl="1"/>
            <a:r>
              <a:rPr lang="pt-PT" dirty="0">
                <a:hlinkClick r:id="rId6"/>
              </a:rPr>
              <a:t>https://albertherd.com/2018/03/03/google-hash-code-2018-solution-and-source-code-1st-in-malta-and-top-20-worldwide/</a:t>
            </a:r>
            <a:endParaRPr lang="pt-PT" noProof="0" dirty="0"/>
          </a:p>
          <a:p>
            <a:pPr lvl="1"/>
            <a:endParaRPr lang="pt-PT" dirty="0"/>
          </a:p>
          <a:p>
            <a:pPr marL="201168" lvl="1" indent="0">
              <a:buNone/>
            </a:pPr>
            <a:r>
              <a:rPr lang="pt-PT" dirty="0" err="1"/>
              <a:t>Article</a:t>
            </a:r>
            <a:r>
              <a:rPr lang="en-150" dirty="0"/>
              <a:t> </a:t>
            </a:r>
            <a:r>
              <a:rPr lang="pt-PT" noProof="0" dirty="0"/>
              <a:t>:</a:t>
            </a:r>
          </a:p>
          <a:p>
            <a:pPr lvl="1"/>
            <a:r>
              <a:rPr lang="pt-PT" dirty="0">
                <a:hlinkClick r:id="rId7"/>
              </a:rPr>
              <a:t>https://medium.com/plapadoo/lessons-learned-from-google-hash-code-9982e5e207d</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normAutofit/>
          </a:bodyPr>
          <a:lstStyle/>
          <a:p>
            <a:r>
              <a:rPr lang="en-150" noProof="0" dirty="0"/>
              <a:t>Problem Formulation</a:t>
            </a:r>
          </a:p>
        </p:txBody>
      </p:sp>
      <p:sp>
        <p:nvSpPr>
          <p:cNvPr id="7" name="TextBox 6">
            <a:extLst>
              <a:ext uri="{FF2B5EF4-FFF2-40B4-BE49-F238E27FC236}">
                <a16:creationId xmlns:a16="http://schemas.microsoft.com/office/drawing/2014/main" id="{A3DBB13A-9FF7-411D-89D9-B2AB60EAF0BA}"/>
              </a:ext>
            </a:extLst>
          </p:cNvPr>
          <p:cNvSpPr txBox="1"/>
          <p:nvPr/>
        </p:nvSpPr>
        <p:spPr>
          <a:xfrm>
            <a:off x="525462" y="1203189"/>
            <a:ext cx="6715387" cy="338554"/>
          </a:xfrm>
          <a:prstGeom prst="rect">
            <a:avLst/>
          </a:prstGeom>
          <a:noFill/>
        </p:spPr>
        <p:txBody>
          <a:bodyPr wrap="square" rtlCol="0">
            <a:spAutoFit/>
          </a:bodyPr>
          <a:lstStyle/>
          <a:p>
            <a:r>
              <a:rPr lang="en-US" sz="1600" dirty="0">
                <a:solidFill>
                  <a:schemeClr val="bg2">
                    <a:lumMod val="10000"/>
                  </a:schemeClr>
                </a:solidFill>
                <a:highlight>
                  <a:srgbClr val="C0C0C0"/>
                </a:highlight>
              </a:rPr>
              <a:t>Evaluation Function</a:t>
            </a:r>
          </a:p>
        </p:txBody>
      </p:sp>
      <p:pic>
        <p:nvPicPr>
          <p:cNvPr id="6" name="Marcador de Posição de Conteúdo 5">
            <a:extLst>
              <a:ext uri="{FF2B5EF4-FFF2-40B4-BE49-F238E27FC236}">
                <a16:creationId xmlns:a16="http://schemas.microsoft.com/office/drawing/2014/main" id="{CB84E102-10A8-4CBD-8D76-6A881317856A}"/>
              </a:ext>
            </a:extLst>
          </p:cNvPr>
          <p:cNvPicPr>
            <a:picLocks noGrp="1" noChangeAspect="1"/>
          </p:cNvPicPr>
          <p:nvPr>
            <p:ph idx="1"/>
          </p:nvPr>
        </p:nvPicPr>
        <p:blipFill>
          <a:blip r:embed="rId2"/>
          <a:stretch>
            <a:fillRect/>
          </a:stretch>
        </p:blipFill>
        <p:spPr>
          <a:xfrm>
            <a:off x="610304" y="1534813"/>
            <a:ext cx="7187930" cy="1506452"/>
          </a:xfrm>
          <a:prstGeom prst="rect">
            <a:avLst/>
          </a:prstGeom>
        </p:spPr>
      </p:pic>
      <p:pic>
        <p:nvPicPr>
          <p:cNvPr id="10" name="Imagem 9">
            <a:extLst>
              <a:ext uri="{FF2B5EF4-FFF2-40B4-BE49-F238E27FC236}">
                <a16:creationId xmlns:a16="http://schemas.microsoft.com/office/drawing/2014/main" id="{41A61F1E-64F9-4E73-A8B3-0670E6E2374C}"/>
              </a:ext>
            </a:extLst>
          </p:cNvPr>
          <p:cNvPicPr>
            <a:picLocks noChangeAspect="1"/>
          </p:cNvPicPr>
          <p:nvPr/>
        </p:nvPicPr>
        <p:blipFill>
          <a:blip r:embed="rId3"/>
          <a:stretch>
            <a:fillRect/>
          </a:stretch>
        </p:blipFill>
        <p:spPr>
          <a:xfrm>
            <a:off x="6872143" y="3331729"/>
            <a:ext cx="908690" cy="1986440"/>
          </a:xfrm>
          <a:prstGeom prst="rect">
            <a:avLst/>
          </a:prstGeom>
        </p:spPr>
      </p:pic>
      <p:sp>
        <p:nvSpPr>
          <p:cNvPr id="11" name="TextBox 6">
            <a:extLst>
              <a:ext uri="{FF2B5EF4-FFF2-40B4-BE49-F238E27FC236}">
                <a16:creationId xmlns:a16="http://schemas.microsoft.com/office/drawing/2014/main" id="{1226E312-AA04-4FE6-A07D-BD669B1BDE70}"/>
              </a:ext>
            </a:extLst>
          </p:cNvPr>
          <p:cNvSpPr txBox="1"/>
          <p:nvPr/>
        </p:nvSpPr>
        <p:spPr>
          <a:xfrm>
            <a:off x="525461" y="3187492"/>
            <a:ext cx="6715387" cy="338554"/>
          </a:xfrm>
          <a:prstGeom prst="rect">
            <a:avLst/>
          </a:prstGeom>
          <a:noFill/>
        </p:spPr>
        <p:txBody>
          <a:bodyPr wrap="square" rtlCol="0">
            <a:spAutoFit/>
          </a:bodyPr>
          <a:lstStyle/>
          <a:p>
            <a:r>
              <a:rPr lang="en-US" sz="1600" dirty="0">
                <a:highlight>
                  <a:srgbClr val="C0C0C0"/>
                </a:highlight>
              </a:rPr>
              <a:t>Solution Representation:</a:t>
            </a:r>
          </a:p>
        </p:txBody>
      </p:sp>
      <p:sp>
        <p:nvSpPr>
          <p:cNvPr id="4" name="TextBox 3">
            <a:extLst>
              <a:ext uri="{FF2B5EF4-FFF2-40B4-BE49-F238E27FC236}">
                <a16:creationId xmlns:a16="http://schemas.microsoft.com/office/drawing/2014/main" id="{EB69CAFC-FB3A-4832-A358-EA68534ACC52}"/>
              </a:ext>
            </a:extLst>
          </p:cNvPr>
          <p:cNvSpPr txBox="1"/>
          <p:nvPr/>
        </p:nvSpPr>
        <p:spPr>
          <a:xfrm>
            <a:off x="525461" y="3575537"/>
            <a:ext cx="6082729" cy="1323439"/>
          </a:xfrm>
          <a:prstGeom prst="rect">
            <a:avLst/>
          </a:prstGeom>
          <a:noFill/>
        </p:spPr>
        <p:txBody>
          <a:bodyPr wrap="square" rtlCol="0">
            <a:spAutoFit/>
          </a:bodyPr>
          <a:lstStyle/>
          <a:p>
            <a:pPr algn="just"/>
            <a:r>
              <a:rPr lang="en-US" sz="1600" dirty="0"/>
              <a:t>The solution is provided in an output file (.out). Each line corresponds to a vehicle. The first number (let’s call it </a:t>
            </a:r>
            <a:r>
              <a:rPr lang="en-US" sz="1600" b="1" dirty="0"/>
              <a:t>n</a:t>
            </a:r>
            <a:r>
              <a:rPr lang="en-US" sz="1600" dirty="0"/>
              <a:t>) is the amount of rides that have been assigned to each vehicle. After that there are </a:t>
            </a:r>
            <a:r>
              <a:rPr lang="en-US" sz="1600" b="1" dirty="0"/>
              <a:t>n</a:t>
            </a:r>
            <a:r>
              <a:rPr lang="en-US" sz="1600" dirty="0"/>
              <a:t> numbers and each represents the index of each assigned ride. On the right there is an example of output (first vehicle - first line - has </a:t>
            </a:r>
            <a:r>
              <a:rPr lang="en-US" sz="1600" b="1" dirty="0"/>
              <a:t>3</a:t>
            </a:r>
            <a:r>
              <a:rPr lang="en-US" sz="1600" dirty="0"/>
              <a:t> rides [</a:t>
            </a:r>
            <a:r>
              <a:rPr lang="en-US" sz="1600" b="1" dirty="0"/>
              <a:t>0, 277, 265</a:t>
            </a:r>
            <a:r>
              <a:rPr lang="en-US" sz="1600" dirty="0"/>
              <a:t>]).</a:t>
            </a:r>
            <a:endParaRPr lang="pt-PT" sz="1600" dirty="0"/>
          </a:p>
        </p:txBody>
      </p:sp>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a:xfrm>
            <a:off x="161926" y="1038691"/>
            <a:ext cx="11621580" cy="5220065"/>
          </a:xfrm>
        </p:spPr>
        <p:txBody>
          <a:bodyPr>
            <a:normAutofit/>
          </a:bodyPr>
          <a:lstStyle/>
          <a:p>
            <a:pPr>
              <a:spcBef>
                <a:spcPts val="400"/>
              </a:spcBef>
              <a:spcAft>
                <a:spcPts val="0"/>
              </a:spcAft>
            </a:pPr>
            <a:r>
              <a:rPr lang="en-150" sz="1400" noProof="0" dirty="0"/>
              <a:t>The project will be developed mostly in Python 3 with a possible visualization using JavaScript.</a:t>
            </a:r>
          </a:p>
          <a:p>
            <a:pPr>
              <a:spcBef>
                <a:spcPts val="400"/>
              </a:spcBef>
            </a:pPr>
            <a:r>
              <a:rPr lang="en-150" sz="1400" noProof="0" dirty="0"/>
              <a:t>The development environment used by the group to develop the project is PyCharm by JetBrains.</a:t>
            </a:r>
          </a:p>
          <a:p>
            <a:pPr>
              <a:spcBef>
                <a:spcPts val="400"/>
              </a:spcBef>
            </a:pPr>
            <a:r>
              <a:rPr lang="en-150" sz="1400" noProof="0" dirty="0"/>
              <a:t>Data structures that will be used are trees</a:t>
            </a:r>
            <a:r>
              <a:rPr lang="en-US" sz="1400" noProof="0" dirty="0"/>
              <a:t> for the most part</a:t>
            </a:r>
            <a:r>
              <a:rPr lang="en-150" sz="1400" noProof="0" dirty="0"/>
              <a:t>.</a:t>
            </a:r>
            <a:r>
              <a:rPr lang="en-US" sz="1400" noProof="0" dirty="0"/>
              <a:t> </a:t>
            </a:r>
            <a:endParaRPr lang="en-150" sz="1400" noProof="0" dirty="0"/>
          </a:p>
          <a:p>
            <a:pPr>
              <a:spcBef>
                <a:spcPts val="400"/>
              </a:spcBef>
              <a:spcAft>
                <a:spcPts val="600"/>
              </a:spcAft>
            </a:pPr>
            <a:r>
              <a:rPr lang="en-150" sz="1400" noProof="0" dirty="0"/>
              <a:t>The project directory will follow this structure:</a:t>
            </a:r>
          </a:p>
          <a:p>
            <a:pPr lvl="1">
              <a:spcBef>
                <a:spcPts val="400"/>
              </a:spcBef>
              <a:spcAft>
                <a:spcPts val="0"/>
              </a:spcAft>
            </a:pPr>
            <a:r>
              <a:rPr lang="en-US" sz="1300" b="1" noProof="0" dirty="0"/>
              <a:t>d</a:t>
            </a:r>
            <a:r>
              <a:rPr lang="en-150" sz="1300" b="1" noProof="0" dirty="0"/>
              <a:t>oc</a:t>
            </a:r>
            <a:r>
              <a:rPr lang="en-150" sz="1300" noProof="0" dirty="0"/>
              <a:t>: where all documents will be stored;</a:t>
            </a:r>
          </a:p>
          <a:p>
            <a:pPr lvl="1">
              <a:spcBef>
                <a:spcPts val="400"/>
              </a:spcBef>
              <a:spcAft>
                <a:spcPts val="0"/>
              </a:spcAft>
            </a:pPr>
            <a:r>
              <a:rPr lang="en-US" sz="1300" b="1" noProof="0" dirty="0"/>
              <a:t>s</a:t>
            </a:r>
            <a:r>
              <a:rPr lang="en-150" sz="1300" b="1" noProof="0" dirty="0"/>
              <a:t>rc</a:t>
            </a:r>
            <a:r>
              <a:rPr lang="en-150" sz="1300" noProof="0" dirty="0"/>
              <a:t>: where the project’s source code is located;</a:t>
            </a:r>
            <a:endParaRPr lang="en-US" sz="1300" noProof="0" dirty="0"/>
          </a:p>
          <a:p>
            <a:pPr lvl="1">
              <a:spcBef>
                <a:spcPts val="400"/>
              </a:spcBef>
              <a:spcAft>
                <a:spcPts val="0"/>
              </a:spcAft>
            </a:pPr>
            <a:r>
              <a:rPr lang="en-US" sz="1300" b="1" dirty="0"/>
              <a:t>assets</a:t>
            </a:r>
            <a:r>
              <a:rPr lang="en-150" sz="1300" dirty="0"/>
              <a:t>: where code developed by others and</a:t>
            </a:r>
            <a:r>
              <a:rPr lang="pt-PT" sz="1300" dirty="0"/>
              <a:t> </a:t>
            </a:r>
            <a:r>
              <a:rPr lang="en-150" sz="1300" dirty="0"/>
              <a:t>the</a:t>
            </a:r>
            <a:r>
              <a:rPr lang="pt-PT" sz="1300" dirty="0"/>
              <a:t> </a:t>
            </a:r>
            <a:r>
              <a:rPr lang="pt-PT" sz="1300" b="1" dirty="0"/>
              <a:t>input</a:t>
            </a:r>
            <a:r>
              <a:rPr lang="pt-PT" sz="1300" dirty="0"/>
              <a:t> </a:t>
            </a:r>
            <a:r>
              <a:rPr lang="en-150" sz="1300" dirty="0"/>
              <a:t>is</a:t>
            </a:r>
            <a:r>
              <a:rPr lang="pt-PT" sz="1300" dirty="0"/>
              <a:t> </a:t>
            </a:r>
            <a:r>
              <a:rPr lang="en-150" sz="1300" dirty="0"/>
              <a:t>located</a:t>
            </a:r>
            <a:r>
              <a:rPr lang="pt-PT" sz="1300" dirty="0"/>
              <a:t> (5 </a:t>
            </a:r>
            <a:r>
              <a:rPr lang="en-150" sz="1300" dirty="0"/>
              <a:t>different</a:t>
            </a:r>
            <a:r>
              <a:rPr lang="pt-PT" sz="1300" dirty="0"/>
              <a:t> files).</a:t>
            </a:r>
            <a:endParaRPr lang="en-US" sz="1300" dirty="0"/>
          </a:p>
          <a:p>
            <a:pPr marL="201168" lvl="1" indent="0">
              <a:spcBef>
                <a:spcPts val="400"/>
              </a:spcBef>
              <a:spcAft>
                <a:spcPts val="0"/>
              </a:spcAft>
              <a:buNone/>
            </a:pPr>
            <a:endParaRPr lang="en-US" sz="700" noProof="0" dirty="0"/>
          </a:p>
          <a:p>
            <a:pPr marL="201168" lvl="1" indent="0">
              <a:spcBef>
                <a:spcPts val="0"/>
              </a:spcBef>
              <a:spcAft>
                <a:spcPts val="0"/>
              </a:spcAft>
              <a:buNone/>
            </a:pPr>
            <a:r>
              <a:rPr lang="en-US" sz="1400" noProof="0" dirty="0"/>
              <a:t>Each input file contains 6 integers in each line. The first line contains [</a:t>
            </a:r>
            <a:r>
              <a:rPr lang="en-US" sz="1400" b="1" noProof="0" dirty="0"/>
              <a:t>grid rows, grid columns, vehicles, rides, bonus per ride, steps</a:t>
            </a:r>
            <a:r>
              <a:rPr lang="en-US" sz="1400" noProof="0" dirty="0"/>
              <a:t>]. </a:t>
            </a:r>
          </a:p>
          <a:p>
            <a:pPr marL="201168" lvl="1" indent="0">
              <a:spcBef>
                <a:spcPts val="400"/>
              </a:spcBef>
              <a:buNone/>
            </a:pPr>
            <a:r>
              <a:rPr lang="en-US" sz="1400" noProof="0" dirty="0"/>
              <a:t>All the other lines contain [</a:t>
            </a:r>
            <a:r>
              <a:rPr lang="en-US" sz="1400" b="1" noProof="0" dirty="0"/>
              <a:t>row1, column1, row2, column2, earliest start, latest finish</a:t>
            </a:r>
            <a:r>
              <a:rPr lang="en-US" sz="1400" noProof="0" dirty="0"/>
              <a:t>].</a:t>
            </a:r>
          </a:p>
          <a:p>
            <a:pPr marL="201168" lvl="1" indent="0">
              <a:spcBef>
                <a:spcPts val="400"/>
              </a:spcBef>
              <a:buNone/>
            </a:pPr>
            <a:r>
              <a:rPr lang="en-US" sz="1400" noProof="0" dirty="0"/>
              <a:t>The </a:t>
            </a:r>
            <a:r>
              <a:rPr lang="en-US" sz="1400" b="1" noProof="0" dirty="0"/>
              <a:t>greedy</a:t>
            </a:r>
            <a:r>
              <a:rPr lang="en-US" sz="1400" noProof="0" dirty="0"/>
              <a:t> approach has already been implemented by the group.</a:t>
            </a:r>
          </a:p>
          <a:p>
            <a:pPr marL="201168" lvl="1" indent="0">
              <a:spcBef>
                <a:spcPts val="400"/>
              </a:spcBef>
              <a:buNone/>
            </a:pPr>
            <a:r>
              <a:rPr lang="en-US" sz="1400" dirty="0"/>
              <a:t>The program can be run </a:t>
            </a:r>
            <a:r>
              <a:rPr lang="en-US" sz="1400" u="sng" dirty="0"/>
              <a:t>with</a:t>
            </a:r>
            <a:r>
              <a:rPr lang="en-US" sz="1400" dirty="0"/>
              <a:t> or </a:t>
            </a:r>
            <a:r>
              <a:rPr lang="en-US" sz="1400" u="sng" dirty="0"/>
              <a:t>without</a:t>
            </a:r>
            <a:r>
              <a:rPr lang="en-US" sz="1400" dirty="0"/>
              <a:t> arguments. If the program is executed with an argument it should be the </a:t>
            </a:r>
            <a:r>
              <a:rPr lang="en-US" sz="1400" u="sng" dirty="0"/>
              <a:t>title</a:t>
            </a:r>
            <a:r>
              <a:rPr lang="en-US" sz="1400" dirty="0"/>
              <a:t> of an input (.in) file. If not, the program will test all 5 input files determining the sum of all 5 scores. 1</a:t>
            </a:r>
            <a:r>
              <a:rPr lang="en-US" sz="1400" baseline="30000" dirty="0"/>
              <a:t>st</a:t>
            </a:r>
            <a:r>
              <a:rPr lang="en-US" sz="1400" dirty="0"/>
              <a:t> and 2</a:t>
            </a:r>
            <a:r>
              <a:rPr lang="en-US" sz="1400" baseline="30000" dirty="0"/>
              <a:t>nd</a:t>
            </a:r>
            <a:r>
              <a:rPr lang="en-US" sz="1400" dirty="0"/>
              <a:t> files are almost instantly processed and as for the other 3 they all take around 4 and half minutes each (almost 14 minutes in total).</a:t>
            </a:r>
          </a:p>
          <a:p>
            <a:pPr marL="201168" lvl="1" indent="0">
              <a:spcBef>
                <a:spcPts val="400"/>
              </a:spcBef>
              <a:buNone/>
            </a:pPr>
            <a:endParaRPr lang="en-US" sz="1400" dirty="0"/>
          </a:p>
          <a:p>
            <a:pPr marL="201168" lvl="1" indent="0">
              <a:spcBef>
                <a:spcPts val="400"/>
              </a:spcBef>
              <a:buNone/>
            </a:pPr>
            <a:r>
              <a:rPr lang="en-US" sz="1400" dirty="0"/>
              <a:t>The console will show the details of every ride and when it’s done it will show the score for the input file (using the evaluation function)</a:t>
            </a:r>
          </a:p>
        </p:txBody>
      </p:sp>
      <p:pic>
        <p:nvPicPr>
          <p:cNvPr id="4" name="Picture 3">
            <a:extLst>
              <a:ext uri="{FF2B5EF4-FFF2-40B4-BE49-F238E27FC236}">
                <a16:creationId xmlns:a16="http://schemas.microsoft.com/office/drawing/2014/main" id="{1123E172-B1E0-49BF-A1D4-4E3462D0CBFF}"/>
              </a:ext>
            </a:extLst>
          </p:cNvPr>
          <p:cNvPicPr>
            <a:picLocks noChangeAspect="1"/>
          </p:cNvPicPr>
          <p:nvPr/>
        </p:nvPicPr>
        <p:blipFill>
          <a:blip r:embed="rId3"/>
          <a:stretch>
            <a:fillRect/>
          </a:stretch>
        </p:blipFill>
        <p:spPr>
          <a:xfrm>
            <a:off x="408494" y="5033737"/>
            <a:ext cx="2790537" cy="873560"/>
          </a:xfrm>
          <a:prstGeom prst="rect">
            <a:avLst/>
          </a:prstGeom>
        </p:spPr>
      </p:pic>
    </p:spTree>
    <p:extLst>
      <p:ext uri="{BB962C8B-B14F-4D97-AF65-F5344CB8AC3E}">
        <p14:creationId xmlns:p14="http://schemas.microsoft.com/office/powerpoint/2010/main" val="2168552250"/>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2576B9"/>
      </a:accent1>
      <a:accent2>
        <a:srgbClr val="001642"/>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1082</Words>
  <Application>Microsoft Office PowerPoint</Application>
  <PresentationFormat>Widescreen</PresentationFormat>
  <Paragraphs>73</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Artificial Intelligence  Self Driving Rides</vt:lpstr>
      <vt:lpstr>Problem Description</vt:lpstr>
      <vt:lpstr>References</vt:lpstr>
      <vt:lpstr>Problem Formulation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up201704790@ms.uporto.pt</cp:lastModifiedBy>
  <cp:revision>38</cp:revision>
  <dcterms:created xsi:type="dcterms:W3CDTF">2020-03-03T14:12:35Z</dcterms:created>
  <dcterms:modified xsi:type="dcterms:W3CDTF">2020-03-16T18:04:04Z</dcterms:modified>
</cp:coreProperties>
</file>