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7"/>
  </p:handoutMasterIdLst>
  <p:sldIdLst>
    <p:sldId id="261"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C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14" autoAdjust="0"/>
  </p:normalViewPr>
  <p:slideViewPr>
    <p:cSldViewPr snapToGrid="0">
      <p:cViewPr>
        <p:scale>
          <a:sx n="88" d="100"/>
          <a:sy n="88" d="100"/>
        </p:scale>
        <p:origin x="96" y="6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ACA1FF-9958-44F8-A4F2-1C9839A106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053F35BD-47B8-49CA-97BB-7C13FB92D7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98FB46-316A-4315-9B41-C243CD40CDB0}" type="datetimeFigureOut">
              <a:rPr lang="pt-PT" smtClean="0"/>
              <a:t>15/03/2020</a:t>
            </a:fld>
            <a:endParaRPr lang="pt-PT"/>
          </a:p>
        </p:txBody>
      </p:sp>
      <p:sp>
        <p:nvSpPr>
          <p:cNvPr id="4" name="Footer Placeholder 3">
            <a:extLst>
              <a:ext uri="{FF2B5EF4-FFF2-40B4-BE49-F238E27FC236}">
                <a16:creationId xmlns:a16="http://schemas.microsoft.com/office/drawing/2014/main" id="{68E2804F-D4F4-46AC-95F7-C3FC8B855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E509E64C-B28D-4813-9CBB-AB4A915335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6498D-EC0A-4992-99AE-73C0AB70FC23}" type="slidenum">
              <a:rPr lang="pt-PT" smtClean="0"/>
              <a:t>‹nº›</a:t>
            </a:fld>
            <a:endParaRPr lang="pt-PT"/>
          </a:p>
        </p:txBody>
      </p:sp>
    </p:spTree>
    <p:extLst>
      <p:ext uri="{BB962C8B-B14F-4D97-AF65-F5344CB8AC3E}">
        <p14:creationId xmlns:p14="http://schemas.microsoft.com/office/powerpoint/2010/main" val="11164892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85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165575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9EEC-21EA-4CAF-8095-9FB30FBE369D}"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401707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1925" y="6456"/>
            <a:ext cx="11887200" cy="872612"/>
          </a:xfrm>
        </p:spPr>
        <p:txBody>
          <a:bodyPr/>
          <a:lstStyle>
            <a:lvl1pPr marL="0">
              <a:defRPr b="1"/>
            </a:lvl1pPr>
          </a:lstStyle>
          <a:p>
            <a:r>
              <a:rPr lang="en-US" dirty="0"/>
              <a:t>Click to edit Master title style</a:t>
            </a:r>
          </a:p>
        </p:txBody>
      </p:sp>
      <p:sp>
        <p:nvSpPr>
          <p:cNvPr id="3" name="Content Placeholder 2"/>
          <p:cNvSpPr>
            <a:spLocks noGrp="1"/>
          </p:cNvSpPr>
          <p:nvPr>
            <p:ph idx="1"/>
          </p:nvPr>
        </p:nvSpPr>
        <p:spPr>
          <a:xfrm>
            <a:off x="161925" y="1038691"/>
            <a:ext cx="11925300" cy="5220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1925" y="6459785"/>
            <a:ext cx="3267075" cy="365125"/>
          </a:xfrm>
        </p:spPr>
        <p:txBody>
          <a:bodyPr/>
          <a:lstStyle>
            <a:lvl1pPr>
              <a:defRPr sz="1000" b="1"/>
            </a:lvl1pPr>
          </a:lstStyle>
          <a:p>
            <a:r>
              <a:rPr lang="en-US"/>
              <a:t>March 2020</a:t>
            </a:r>
            <a:endParaRPr lang="en-US" dirty="0"/>
          </a:p>
        </p:txBody>
      </p:sp>
      <p:sp>
        <p:nvSpPr>
          <p:cNvPr id="5" name="Footer Placeholder 4"/>
          <p:cNvSpPr>
            <a:spLocks noGrp="1"/>
          </p:cNvSpPr>
          <p:nvPr>
            <p:ph type="ftr" sz="quarter" idx="11"/>
          </p:nvPr>
        </p:nvSpPr>
        <p:spPr/>
        <p:txBody>
          <a:bodyPr/>
          <a:lstStyle>
            <a:lvl1pPr>
              <a:defRPr sz="1000" b="1"/>
            </a:lvl1pPr>
          </a:lstStyle>
          <a:p>
            <a:r>
              <a:rPr lang="en-US"/>
              <a:t>artificial intelligence</a:t>
            </a:r>
            <a:endParaRPr lang="en-US" dirty="0"/>
          </a:p>
        </p:txBody>
      </p:sp>
      <p:sp>
        <p:nvSpPr>
          <p:cNvPr id="6" name="Slide Number Placeholder 5"/>
          <p:cNvSpPr>
            <a:spLocks noGrp="1"/>
          </p:cNvSpPr>
          <p:nvPr>
            <p:ph type="sldNum" sz="quarter" idx="12"/>
          </p:nvPr>
        </p:nvSpPr>
        <p:spPr/>
        <p:txBody>
          <a:bodyPr/>
          <a:lstStyle/>
          <a:p>
            <a:fld id="{BDFF435A-5B5D-48FB-B899-D92624692E5F}" type="slidenum">
              <a:rPr lang="en-US" smtClean="0"/>
              <a:t>‹nº›</a:t>
            </a:fld>
            <a:endParaRPr lang="en-US" dirty="0"/>
          </a:p>
        </p:txBody>
      </p:sp>
      <p:cxnSp>
        <p:nvCxnSpPr>
          <p:cNvPr id="8" name="Straight Connector 7">
            <a:extLst>
              <a:ext uri="{FF2B5EF4-FFF2-40B4-BE49-F238E27FC236}">
                <a16:creationId xmlns:a16="http://schemas.microsoft.com/office/drawing/2014/main" id="{D24380DC-2342-43C1-A9F4-DA421C252B4B}"/>
              </a:ext>
            </a:extLst>
          </p:cNvPr>
          <p:cNvCxnSpPr>
            <a:cxnSpLocks/>
          </p:cNvCxnSpPr>
          <p:nvPr userDrawn="1"/>
        </p:nvCxnSpPr>
        <p:spPr>
          <a:xfrm>
            <a:off x="161925" y="922992"/>
            <a:ext cx="118872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32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19EEC-21EA-4CAF-8095-9FB30FBE369D}" type="datetimeFigureOut">
              <a:rPr lang="en-US" smtClean="0"/>
              <a:t>3/15/2020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F435A-5B5D-48FB-B899-D92624692E5F}"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8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19EEC-21EA-4CAF-8095-9FB30FBE369D}" type="datetimeFigureOut">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164450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19EEC-21EA-4CAF-8095-9FB30FBE369D}" type="datetimeFigureOut">
              <a:rPr lang="en-US" smtClean="0"/>
              <a:t>3/15/2020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216376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19EEC-21EA-4CAF-8095-9FB30FBE369D}" type="datetimeFigureOut">
              <a:rPr lang="en-US" smtClean="0"/>
              <a:t>3/15/2020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290607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A19EEC-21EA-4CAF-8095-9FB30FBE369D}" type="datetimeFigureOut">
              <a:rPr lang="en-US" smtClean="0"/>
              <a:t>3/15/2020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294729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4007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b="1">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sz="1000" b="1"/>
            </a:lvl1pPr>
          </a:lstStyle>
          <a:p>
            <a:r>
              <a:rPr lang="en-US"/>
              <a:t>March 2020</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DFF435A-5B5D-48FB-B899-D92624692E5F}" type="slidenum">
              <a:rPr lang="en-US" smtClean="0"/>
              <a:t>‹nº›</a:t>
            </a:fld>
            <a:endParaRPr lang="en-US"/>
          </a:p>
        </p:txBody>
      </p:sp>
    </p:spTree>
    <p:extLst>
      <p:ext uri="{BB962C8B-B14F-4D97-AF65-F5344CB8AC3E}">
        <p14:creationId xmlns:p14="http://schemas.microsoft.com/office/powerpoint/2010/main" val="194452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19EEC-21EA-4CAF-8095-9FB30FBE369D}" type="datetimeFigureOut">
              <a:rPr lang="en-US" smtClean="0"/>
              <a:t>3/15/2020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F435A-5B5D-48FB-B899-D92624692E5F}" type="slidenum">
              <a:rPr lang="en-US" smtClean="0"/>
              <a:t>‹nº›</a:t>
            </a:fld>
            <a:endParaRPr lang="en-US"/>
          </a:p>
        </p:txBody>
      </p:sp>
    </p:spTree>
    <p:extLst>
      <p:ext uri="{BB962C8B-B14F-4D97-AF65-F5344CB8AC3E}">
        <p14:creationId xmlns:p14="http://schemas.microsoft.com/office/powerpoint/2010/main" val="2539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12185" y="144561"/>
            <a:ext cx="10058400" cy="881716"/>
          </a:xfrm>
          <a:prstGeom prst="rect">
            <a:avLst/>
          </a:prstGeom>
        </p:spPr>
        <p:txBody>
          <a:bodyPr vert="horz" lIns="91440" tIns="45720" rIns="91440" bIns="45720" rtlCol="0" anchor="b">
            <a:normAutofit/>
          </a:bodyPr>
          <a:lstStyle/>
          <a:p>
            <a:r>
              <a:rPr lang="en-150" noProof="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150" noProof="0"/>
              <a:t>Click to edit Master text styles</a:t>
            </a:r>
          </a:p>
          <a:p>
            <a:pPr lvl="1"/>
            <a:r>
              <a:rPr lang="en-150" noProof="0"/>
              <a:t>Second level</a:t>
            </a:r>
          </a:p>
          <a:p>
            <a:pPr lvl="2"/>
            <a:r>
              <a:rPr lang="en-150" noProof="0"/>
              <a:t>Third level</a:t>
            </a:r>
          </a:p>
          <a:p>
            <a:pPr lvl="3"/>
            <a:r>
              <a:rPr lang="en-150" noProof="0"/>
              <a:t>Fourth level</a:t>
            </a:r>
          </a:p>
          <a:p>
            <a:pPr lvl="4"/>
            <a:r>
              <a:rPr lang="en-150" noProof="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A19EEC-21EA-4CAF-8095-9FB30FBE369D}" type="datetimeFigureOut">
              <a:rPr lang="en-US" smtClean="0"/>
              <a:t>3/15/2020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DFF435A-5B5D-48FB-B899-D92624692E5F}" type="slidenum">
              <a:rPr lang="en-US" smtClean="0"/>
              <a:t>‹nº›</a:t>
            </a:fld>
            <a:endParaRPr lang="en-US"/>
          </a:p>
        </p:txBody>
      </p:sp>
    </p:spTree>
    <p:extLst>
      <p:ext uri="{BB962C8B-B14F-4D97-AF65-F5344CB8AC3E}">
        <p14:creationId xmlns:p14="http://schemas.microsoft.com/office/powerpoint/2010/main" val="4150915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apachristoumarios/HashCode-Team111/blob/master/selfdriving.py" TargetMode="External"/><Relationship Id="rId7" Type="http://schemas.openxmlformats.org/officeDocument/2006/relationships/hyperlink" Target="https://medium.com/plapadoo/lessons-learned-from-google-hash-code-9982e5e207d" TargetMode="External"/><Relationship Id="rId2" Type="http://schemas.openxmlformats.org/officeDocument/2006/relationships/hyperlink" Target="https://github.com/n1try/hashcode-2018/blob/master/qualification/python/" TargetMode="External"/><Relationship Id="rId1" Type="http://schemas.openxmlformats.org/officeDocument/2006/relationships/slideLayout" Target="../slideLayouts/slideLayout2.xml"/><Relationship Id="rId6" Type="http://schemas.openxmlformats.org/officeDocument/2006/relationships/hyperlink" Target="https://albertherd.com/2018/03/03/google-hash-code-2018-solution-and-source-code-1st-in-malta-and-top-20-worldwide/" TargetMode="External"/><Relationship Id="rId5" Type="http://schemas.openxmlformats.org/officeDocument/2006/relationships/hyperlink" Target="https://github.com/devspaceship/google-hash-code-2018" TargetMode="External"/><Relationship Id="rId4" Type="http://schemas.openxmlformats.org/officeDocument/2006/relationships/hyperlink" Target="https://github.com/schesa/hashcode20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4548-7DFA-405A-A843-589A1EA546DA}"/>
              </a:ext>
            </a:extLst>
          </p:cNvPr>
          <p:cNvSpPr>
            <a:spLocks noGrp="1"/>
          </p:cNvSpPr>
          <p:nvPr>
            <p:ph type="title"/>
          </p:nvPr>
        </p:nvSpPr>
        <p:spPr>
          <a:xfrm>
            <a:off x="301658" y="-4"/>
            <a:ext cx="3591612" cy="2394407"/>
          </a:xfrm>
        </p:spPr>
        <p:txBody>
          <a:bodyPr>
            <a:normAutofit/>
          </a:bodyPr>
          <a:lstStyle/>
          <a:p>
            <a:pPr>
              <a:spcAft>
                <a:spcPts val="1200"/>
              </a:spcAft>
            </a:pPr>
            <a:r>
              <a:rPr lang="en-US" sz="4000" dirty="0"/>
              <a:t>Artificial Intelligence</a:t>
            </a:r>
            <a:br>
              <a:rPr lang="en-US" sz="4000" dirty="0"/>
            </a:br>
            <a:br>
              <a:rPr lang="en-US" sz="4000" dirty="0"/>
            </a:br>
            <a:r>
              <a:rPr lang="en-US" sz="4000" dirty="0"/>
              <a:t>Self Driving Rides</a:t>
            </a:r>
            <a:endParaRPr lang="pt-PT" sz="4000" dirty="0"/>
          </a:p>
        </p:txBody>
      </p:sp>
      <p:sp>
        <p:nvSpPr>
          <p:cNvPr id="3" name="Content Placeholder 2">
            <a:extLst>
              <a:ext uri="{FF2B5EF4-FFF2-40B4-BE49-F238E27FC236}">
                <a16:creationId xmlns:a16="http://schemas.microsoft.com/office/drawing/2014/main" id="{F234D29A-2EDB-49E4-9BFD-459E80BACAC8}"/>
              </a:ext>
            </a:extLst>
          </p:cNvPr>
          <p:cNvSpPr>
            <a:spLocks noGrp="1"/>
          </p:cNvSpPr>
          <p:nvPr>
            <p:ph idx="1"/>
          </p:nvPr>
        </p:nvSpPr>
        <p:spPr>
          <a:xfrm>
            <a:off x="4800600" y="731520"/>
            <a:ext cx="5172959" cy="5257800"/>
          </a:xfrm>
        </p:spPr>
        <p:txBody>
          <a:bodyPr/>
          <a:lstStyle/>
          <a:p>
            <a:pPr algn="just"/>
            <a:r>
              <a:rPr lang="en-US" sz="2800" b="1" dirty="0"/>
              <a:t>Project Goals</a:t>
            </a:r>
          </a:p>
          <a:p>
            <a:pPr lvl="1" algn="just">
              <a:spcAft>
                <a:spcPts val="1200"/>
              </a:spcAft>
            </a:pPr>
            <a:r>
              <a:rPr lang="en-US" dirty="0"/>
              <a:t>This project aims to solve an optimization problem of self driving rides, with the goal of efficiently getting commuters to their destinations on time, by assigning optimal rides to vehicles on the map. </a:t>
            </a:r>
          </a:p>
          <a:p>
            <a:pPr lvl="1" algn="just"/>
            <a:r>
              <a:rPr lang="en-US" dirty="0"/>
              <a:t>There should be a list of pre-booked rides in a city as well as a fleet of self driving rides given as input and with this information the program should be able to determine an efficient solution. </a:t>
            </a:r>
            <a:endParaRPr lang="pt-PT" dirty="0"/>
          </a:p>
        </p:txBody>
      </p:sp>
      <p:sp>
        <p:nvSpPr>
          <p:cNvPr id="4" name="Text Placeholder 3">
            <a:extLst>
              <a:ext uri="{FF2B5EF4-FFF2-40B4-BE49-F238E27FC236}">
                <a16:creationId xmlns:a16="http://schemas.microsoft.com/office/drawing/2014/main" id="{BBEA73BE-0F18-4740-A07F-431300A206E2}"/>
              </a:ext>
            </a:extLst>
          </p:cNvPr>
          <p:cNvSpPr>
            <a:spLocks noGrp="1"/>
          </p:cNvSpPr>
          <p:nvPr>
            <p:ph type="body" sz="half" idx="2"/>
          </p:nvPr>
        </p:nvSpPr>
        <p:spPr/>
        <p:txBody>
          <a:bodyPr/>
          <a:lstStyle/>
          <a:p>
            <a:r>
              <a:rPr lang="en-US" dirty="0"/>
              <a:t>March 2020</a:t>
            </a:r>
          </a:p>
          <a:p>
            <a:endParaRPr lang="en-US" dirty="0"/>
          </a:p>
          <a:p>
            <a:pPr>
              <a:spcBef>
                <a:spcPts val="0"/>
              </a:spcBef>
            </a:pPr>
            <a:r>
              <a:rPr lang="en-US" dirty="0"/>
              <a:t>Francisco</a:t>
            </a:r>
          </a:p>
          <a:p>
            <a:pPr>
              <a:spcBef>
                <a:spcPts val="0"/>
              </a:spcBef>
            </a:pPr>
            <a:r>
              <a:rPr lang="en-US" dirty="0"/>
              <a:t>Luís </a:t>
            </a:r>
          </a:p>
          <a:p>
            <a:pPr>
              <a:spcBef>
                <a:spcPts val="0"/>
              </a:spcBef>
            </a:pPr>
            <a:r>
              <a:rPr lang="en-US" dirty="0"/>
              <a:t>Martim</a:t>
            </a:r>
            <a:endParaRPr lang="pt-PT" dirty="0"/>
          </a:p>
        </p:txBody>
      </p:sp>
      <p:cxnSp>
        <p:nvCxnSpPr>
          <p:cNvPr id="6" name="Straight Connector 5">
            <a:extLst>
              <a:ext uri="{FF2B5EF4-FFF2-40B4-BE49-F238E27FC236}">
                <a16:creationId xmlns:a16="http://schemas.microsoft.com/office/drawing/2014/main" id="{89C4B753-E694-4194-8F11-D27846F5AA68}"/>
              </a:ext>
            </a:extLst>
          </p:cNvPr>
          <p:cNvCxnSpPr>
            <a:cxnSpLocks/>
          </p:cNvCxnSpPr>
          <p:nvPr/>
        </p:nvCxnSpPr>
        <p:spPr>
          <a:xfrm>
            <a:off x="0" y="1527144"/>
            <a:ext cx="4062953" cy="0"/>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3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7CBC-281B-46F3-9733-F591F654B8CB}"/>
              </a:ext>
            </a:extLst>
          </p:cNvPr>
          <p:cNvSpPr>
            <a:spLocks noGrp="1"/>
          </p:cNvSpPr>
          <p:nvPr>
            <p:ph type="title"/>
          </p:nvPr>
        </p:nvSpPr>
        <p:spPr>
          <a:xfrm>
            <a:off x="216815" y="-26286"/>
            <a:ext cx="11774079" cy="948118"/>
          </a:xfrm>
        </p:spPr>
        <p:txBody>
          <a:bodyPr>
            <a:normAutofit/>
          </a:bodyPr>
          <a:lstStyle/>
          <a:p>
            <a:r>
              <a:rPr lang="en-150" b="1" noProof="0" dirty="0"/>
              <a:t>Problem Description</a:t>
            </a:r>
          </a:p>
        </p:txBody>
      </p:sp>
      <p:sp>
        <p:nvSpPr>
          <p:cNvPr id="3" name="Content Placeholder 2">
            <a:extLst>
              <a:ext uri="{FF2B5EF4-FFF2-40B4-BE49-F238E27FC236}">
                <a16:creationId xmlns:a16="http://schemas.microsoft.com/office/drawing/2014/main" id="{DEE151C5-442E-432C-B4C3-72418C120A28}"/>
              </a:ext>
            </a:extLst>
          </p:cNvPr>
          <p:cNvSpPr>
            <a:spLocks noGrp="1"/>
          </p:cNvSpPr>
          <p:nvPr>
            <p:ph idx="1"/>
          </p:nvPr>
        </p:nvSpPr>
        <p:spPr>
          <a:xfrm>
            <a:off x="216816" y="978394"/>
            <a:ext cx="11870409" cy="5375271"/>
          </a:xfrm>
        </p:spPr>
        <p:txBody>
          <a:bodyPr numCol="2" spcCol="365760">
            <a:noAutofit/>
          </a:bodyPr>
          <a:lstStyle/>
          <a:p>
            <a:pPr algn="just">
              <a:lnSpc>
                <a:spcPct val="100000"/>
              </a:lnSpc>
              <a:spcBef>
                <a:spcPts val="0"/>
              </a:spcBef>
              <a:spcAft>
                <a:spcPts val="0"/>
              </a:spcAft>
            </a:pPr>
            <a:r>
              <a:rPr lang="en-150" sz="1400" b="1" u="sng" noProof="0" dirty="0">
                <a:solidFill>
                  <a:srgbClr val="002C58"/>
                </a:solidFill>
              </a:rPr>
              <a:t>Map</a:t>
            </a:r>
            <a:r>
              <a:rPr lang="en-150" sz="1400" noProof="0" dirty="0"/>
              <a:t>:</a:t>
            </a:r>
            <a:r>
              <a:rPr lang="en-150" sz="1400" b="1" noProof="0" dirty="0"/>
              <a:t> </a:t>
            </a:r>
            <a:r>
              <a:rPr lang="en-150" sz="1400" noProof="0" dirty="0"/>
              <a:t>The city is represented by a rectangular grid of streets, with R horizontal streets (rows) and C vertical streets (columns). Street intersections are referenced by integer, 0-based coordinates of the horizontal and the vertical street. For example, [r, c] means the intersection of the r-</a:t>
            </a:r>
            <a:r>
              <a:rPr lang="en-150" sz="1400" noProof="0" dirty="0" err="1"/>
              <a:t>th</a:t>
            </a:r>
            <a:r>
              <a:rPr lang="en-150" sz="1400" noProof="0" dirty="0"/>
              <a:t> horizontal and the c-</a:t>
            </a:r>
            <a:r>
              <a:rPr lang="en-150" sz="1400" noProof="0" dirty="0" err="1"/>
              <a:t>th</a:t>
            </a:r>
            <a:r>
              <a:rPr lang="en-150" sz="1400" noProof="0" dirty="0"/>
              <a:t> vertical street ( 0 ≤ r &lt; R, 0 ≤ c &lt; C ).</a:t>
            </a:r>
            <a:endParaRPr lang="en-US" sz="1400" noProof="0" dirty="0"/>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Vehicles</a:t>
            </a:r>
            <a:r>
              <a:rPr lang="en-150" sz="1400" noProof="0" dirty="0"/>
              <a:t>:</a:t>
            </a:r>
            <a:r>
              <a:rPr lang="en-150" sz="1400" b="1" noProof="0" dirty="0"/>
              <a:t> </a:t>
            </a:r>
            <a:r>
              <a:rPr lang="en-150" sz="1400" noProof="0" dirty="0"/>
              <a:t>There are F vehicles in the fleet. At the beginning of the simulation, all vehicles are in the intersection [0, 0]. There is no limit to how many vehicles can be in the same intersection.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Time and distance</a:t>
            </a:r>
            <a:r>
              <a:rPr lang="en-150" sz="1400" noProof="0" dirty="0"/>
              <a:t>:</a:t>
            </a:r>
            <a:r>
              <a:rPr lang="en-150" sz="1400" b="1" noProof="0" dirty="0"/>
              <a:t> </a:t>
            </a:r>
            <a:r>
              <a:rPr lang="en-150" sz="1400" noProof="0" dirty="0"/>
              <a:t>The simulation proceeds in T steps, from 0 to T − 1 . The distance between two intersections is defined as the minimum total number of city blocks (cells in the grid) that a vehicle has to pass in each direction to get from one intersection to the other. That is, the distance between intersection [a, b] and intersection [x, y] is equal to |a − x| + |b − y| . </a:t>
            </a:r>
          </a:p>
          <a:p>
            <a:pPr algn="just">
              <a:lnSpc>
                <a:spcPct val="100000"/>
              </a:lnSpc>
              <a:spcBef>
                <a:spcPts val="0"/>
              </a:spcBef>
              <a:spcAft>
                <a:spcPts val="0"/>
              </a:spcAft>
            </a:pPr>
            <a:endParaRPr lang="en-US" sz="1400" noProof="0" dirty="0"/>
          </a:p>
          <a:p>
            <a:pPr algn="just">
              <a:lnSpc>
                <a:spcPct val="100000"/>
              </a:lnSpc>
              <a:spcBef>
                <a:spcPts val="0"/>
              </a:spcBef>
              <a:spcAft>
                <a:spcPts val="0"/>
              </a:spcAft>
            </a:pPr>
            <a:endParaRPr lang="en-150" sz="1000" noProof="0" dirty="0"/>
          </a:p>
          <a:p>
            <a:pPr algn="just">
              <a:lnSpc>
                <a:spcPct val="100000"/>
              </a:lnSpc>
              <a:spcBef>
                <a:spcPts val="0"/>
              </a:spcBef>
              <a:spcAft>
                <a:spcPts val="0"/>
              </a:spcAft>
            </a:pPr>
            <a:r>
              <a:rPr lang="en-150" sz="1400" b="1" u="sng" noProof="0" dirty="0">
                <a:solidFill>
                  <a:srgbClr val="002C58"/>
                </a:solidFill>
              </a:rPr>
              <a:t>Rides</a:t>
            </a:r>
            <a:r>
              <a:rPr lang="en-150" sz="1400" noProof="0" dirty="0"/>
              <a:t>: There are N pre-booked rides. Each ride is characterized by the following information: </a:t>
            </a:r>
          </a:p>
          <a:p>
            <a:pPr algn="just">
              <a:lnSpc>
                <a:spcPct val="100000"/>
              </a:lnSpc>
              <a:spcBef>
                <a:spcPts val="0"/>
              </a:spcBef>
              <a:spcAft>
                <a:spcPts val="0"/>
              </a:spcAft>
            </a:pPr>
            <a:r>
              <a:rPr lang="en-150" sz="1400" noProof="0" dirty="0"/>
              <a:t>● </a:t>
            </a:r>
            <a:r>
              <a:rPr lang="en-150" sz="1400" b="1" noProof="0" dirty="0"/>
              <a:t>start intersection</a:t>
            </a:r>
            <a:r>
              <a:rPr lang="en-150" sz="1400" noProof="0" dirty="0"/>
              <a:t> – to begin the ride, the vehicle must be in this intersection. </a:t>
            </a:r>
            <a:endParaRPr lang="en-US" sz="1400" noProof="0" dirty="0"/>
          </a:p>
          <a:p>
            <a:pPr algn="just">
              <a:lnSpc>
                <a:spcPct val="100000"/>
              </a:lnSpc>
              <a:spcBef>
                <a:spcPts val="0"/>
              </a:spcBef>
              <a:spcAft>
                <a:spcPts val="0"/>
              </a:spcAft>
            </a:pPr>
            <a:r>
              <a:rPr lang="en-150" sz="1400" noProof="0" dirty="0"/>
              <a:t>● </a:t>
            </a:r>
            <a:r>
              <a:rPr lang="en-150" sz="1400" b="1" noProof="0" dirty="0"/>
              <a:t>finish intersection</a:t>
            </a:r>
            <a:r>
              <a:rPr lang="en-150" sz="1400" noProof="0" dirty="0"/>
              <a:t> – to end the ride, the vehicle must be in </a:t>
            </a:r>
            <a:r>
              <a:rPr lang="en-150" sz="1400" noProof="0" dirty="0" err="1"/>
              <a:t>ths</a:t>
            </a:r>
            <a:r>
              <a:rPr lang="en-150" sz="1400" noProof="0" dirty="0"/>
              <a:t> intersection. Finish intersection is always different than start intersection</a:t>
            </a:r>
            <a:r>
              <a:rPr lang="en-150" sz="1400" dirty="0"/>
              <a:t>. </a:t>
            </a:r>
            <a:endParaRPr lang="en-US" sz="1400" dirty="0"/>
          </a:p>
          <a:p>
            <a:pPr algn="just">
              <a:lnSpc>
                <a:spcPct val="100000"/>
              </a:lnSpc>
              <a:spcBef>
                <a:spcPts val="0"/>
              </a:spcBef>
              <a:spcAft>
                <a:spcPts val="0"/>
              </a:spcAft>
            </a:pPr>
            <a:r>
              <a:rPr lang="en-150" sz="1400" noProof="0" dirty="0"/>
              <a:t>● </a:t>
            </a:r>
            <a:r>
              <a:rPr lang="en-150" sz="1400" b="1" noProof="0" dirty="0"/>
              <a:t>earliest start</a:t>
            </a:r>
            <a:r>
              <a:rPr lang="en-150" sz="1400" noProof="0" dirty="0"/>
              <a:t> – the earliest step in which the ride can start. It can also start at any later step. </a:t>
            </a:r>
          </a:p>
          <a:p>
            <a:pPr algn="just">
              <a:lnSpc>
                <a:spcPct val="100000"/>
              </a:lnSpc>
              <a:spcBef>
                <a:spcPts val="0"/>
              </a:spcBef>
              <a:spcAft>
                <a:spcPts val="0"/>
              </a:spcAft>
            </a:pPr>
            <a:r>
              <a:rPr lang="en-150" sz="1400" noProof="0" dirty="0"/>
              <a:t>● </a:t>
            </a:r>
            <a:r>
              <a:rPr lang="en-150" sz="1400" b="1" noProof="0" dirty="0"/>
              <a:t>latest finish</a:t>
            </a:r>
            <a:r>
              <a:rPr lang="en-150" sz="1400" noProof="0" dirty="0"/>
              <a:t> – the latest step by which the ride must finish to get points for it. ○ Note that the given “latest finish” step is the step in which the ride must already be over (and not the last step in which the vehicle moves) – see example below. </a:t>
            </a:r>
          </a:p>
          <a:p>
            <a:pPr algn="just">
              <a:lnSpc>
                <a:spcPct val="100000"/>
              </a:lnSpc>
              <a:spcBef>
                <a:spcPts val="0"/>
              </a:spcBef>
              <a:spcAft>
                <a:spcPts val="0"/>
              </a:spcAft>
            </a:pPr>
            <a:endParaRPr lang="en-US" sz="1400" b="1" noProof="0" dirty="0"/>
          </a:p>
          <a:p>
            <a:pPr algn="just">
              <a:lnSpc>
                <a:spcPct val="100000"/>
              </a:lnSpc>
              <a:spcBef>
                <a:spcPts val="0"/>
              </a:spcBef>
              <a:spcAft>
                <a:spcPts val="0"/>
              </a:spcAft>
            </a:pPr>
            <a:r>
              <a:rPr lang="en-150" sz="1400" b="1" u="sng" noProof="0" dirty="0">
                <a:solidFill>
                  <a:srgbClr val="002C58"/>
                </a:solidFill>
              </a:rPr>
              <a:t>Simulation</a:t>
            </a:r>
            <a:r>
              <a:rPr lang="en-150" sz="1400" noProof="0" dirty="0"/>
              <a:t>: Each vehicle makes the rides you assign to it in the order that you specify: </a:t>
            </a:r>
          </a:p>
          <a:p>
            <a:pPr algn="just">
              <a:lnSpc>
                <a:spcPct val="100000"/>
              </a:lnSpc>
              <a:spcBef>
                <a:spcPts val="0"/>
              </a:spcBef>
              <a:spcAft>
                <a:spcPts val="0"/>
              </a:spcAft>
            </a:pPr>
            <a:r>
              <a:rPr lang="en-150" sz="1400" noProof="0" dirty="0"/>
              <a:t>● first, the vehicle drives from its current intersection ([0,0] at the beginning of the simulation) to the start intersection of the next ride (unless the vehicle is already in this intersection) </a:t>
            </a:r>
          </a:p>
          <a:p>
            <a:pPr algn="just">
              <a:lnSpc>
                <a:spcPct val="100000"/>
              </a:lnSpc>
              <a:spcBef>
                <a:spcPts val="0"/>
              </a:spcBef>
              <a:spcAft>
                <a:spcPts val="0"/>
              </a:spcAft>
            </a:pPr>
            <a:r>
              <a:rPr lang="en-150" sz="1400" noProof="0" dirty="0"/>
              <a:t>● then, if the current step is earlier than the earliest start of the next ride, the vehicle waits until that step </a:t>
            </a:r>
          </a:p>
          <a:p>
            <a:pPr algn="just">
              <a:lnSpc>
                <a:spcPct val="100000"/>
              </a:lnSpc>
              <a:spcBef>
                <a:spcPts val="0"/>
              </a:spcBef>
              <a:spcAft>
                <a:spcPts val="0"/>
              </a:spcAft>
            </a:pPr>
            <a:r>
              <a:rPr lang="en-150" sz="1400" noProof="0" dirty="0"/>
              <a:t>● then, the vehicle drives to the finish intersection ○ the vehicle does this even if the arrival step is later than the latest finish; but no points are earned by such a ride </a:t>
            </a:r>
          </a:p>
          <a:p>
            <a:pPr algn="just">
              <a:lnSpc>
                <a:spcPct val="100000"/>
              </a:lnSpc>
              <a:spcBef>
                <a:spcPts val="0"/>
              </a:spcBef>
              <a:spcAft>
                <a:spcPts val="0"/>
              </a:spcAft>
            </a:pPr>
            <a:r>
              <a:rPr lang="en-150" sz="1400" noProof="0" dirty="0"/>
              <a:t>● then, the process repeats for the next assigned ride, until the vehicle handles all scheduled rides or the simulation reaches its final step T (whichever comes first) </a:t>
            </a:r>
          </a:p>
          <a:p>
            <a:pPr algn="just">
              <a:lnSpc>
                <a:spcPct val="100000"/>
              </a:lnSpc>
              <a:spcBef>
                <a:spcPts val="0"/>
              </a:spcBef>
              <a:spcAft>
                <a:spcPts val="0"/>
              </a:spcAft>
            </a:pPr>
            <a:r>
              <a:rPr lang="en-150" sz="1400" noProof="0" dirty="0"/>
              <a:t>● any remaining assigned rides are simply ignored </a:t>
            </a:r>
          </a:p>
          <a:p>
            <a:pPr algn="just"/>
            <a:endParaRPr lang="en-150" sz="1400" noProof="0" dirty="0"/>
          </a:p>
        </p:txBody>
      </p:sp>
    </p:spTree>
    <p:extLst>
      <p:ext uri="{BB962C8B-B14F-4D97-AF65-F5344CB8AC3E}">
        <p14:creationId xmlns:p14="http://schemas.microsoft.com/office/powerpoint/2010/main" val="199563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A380-0AC9-4A93-AA0D-985CB56D6DC4}"/>
              </a:ext>
            </a:extLst>
          </p:cNvPr>
          <p:cNvSpPr>
            <a:spLocks noGrp="1"/>
          </p:cNvSpPr>
          <p:nvPr>
            <p:ph type="title"/>
          </p:nvPr>
        </p:nvSpPr>
        <p:spPr>
          <a:xfrm>
            <a:off x="216816" y="-22919"/>
            <a:ext cx="11792932" cy="948118"/>
          </a:xfrm>
        </p:spPr>
        <p:txBody>
          <a:bodyPr/>
          <a:lstStyle/>
          <a:p>
            <a:r>
              <a:rPr lang="en-150" noProof="0" dirty="0"/>
              <a:t>References</a:t>
            </a:r>
          </a:p>
        </p:txBody>
      </p:sp>
      <p:sp>
        <p:nvSpPr>
          <p:cNvPr id="3" name="Content Placeholder 2">
            <a:extLst>
              <a:ext uri="{FF2B5EF4-FFF2-40B4-BE49-F238E27FC236}">
                <a16:creationId xmlns:a16="http://schemas.microsoft.com/office/drawing/2014/main" id="{DDEF9C54-FF2B-4BCC-AA7F-AD2F1A70BC78}"/>
              </a:ext>
            </a:extLst>
          </p:cNvPr>
          <p:cNvSpPr>
            <a:spLocks noGrp="1"/>
          </p:cNvSpPr>
          <p:nvPr>
            <p:ph idx="1"/>
          </p:nvPr>
        </p:nvSpPr>
        <p:spPr/>
        <p:txBody>
          <a:bodyPr/>
          <a:lstStyle/>
          <a:p>
            <a:r>
              <a:rPr lang="en-150" noProof="0" dirty="0"/>
              <a:t>During the research stage of the project the group came across several implementations of algorithms that can be adapted and used on our own project, such as Python implementations of greedy algorithms</a:t>
            </a:r>
            <a:r>
              <a:rPr lang="pt-PT" noProof="0" dirty="0"/>
              <a:t>, </a:t>
            </a:r>
            <a:r>
              <a:rPr lang="pt-PT" noProof="0" dirty="0" err="1"/>
              <a:t>genetic</a:t>
            </a:r>
            <a:r>
              <a:rPr lang="pt-PT" noProof="0" dirty="0"/>
              <a:t> </a:t>
            </a:r>
            <a:r>
              <a:rPr lang="pt-PT" noProof="0" dirty="0" err="1"/>
              <a:t>algorithms</a:t>
            </a:r>
            <a:r>
              <a:rPr lang="pt-PT" noProof="0" dirty="0"/>
              <a:t> </a:t>
            </a:r>
            <a:r>
              <a:rPr lang="pt-PT" noProof="0" dirty="0" err="1"/>
              <a:t>and</a:t>
            </a:r>
            <a:r>
              <a:rPr lang="pt-PT" noProof="0" dirty="0"/>
              <a:t> web </a:t>
            </a:r>
            <a:r>
              <a:rPr lang="pt-PT" noProof="0" dirty="0" err="1"/>
              <a:t>articles</a:t>
            </a:r>
            <a:r>
              <a:rPr lang="pt-PT" noProof="0" dirty="0"/>
              <a:t> </a:t>
            </a:r>
            <a:r>
              <a:rPr lang="pt-PT" noProof="0" dirty="0" err="1"/>
              <a:t>explaining</a:t>
            </a:r>
            <a:r>
              <a:rPr lang="pt-PT" noProof="0" dirty="0"/>
              <a:t> diferente </a:t>
            </a:r>
            <a:r>
              <a:rPr lang="pt-PT" noProof="0" dirty="0" err="1"/>
              <a:t>aproaches</a:t>
            </a:r>
            <a:endParaRPr lang="en-150" noProof="0" dirty="0"/>
          </a:p>
          <a:p>
            <a:r>
              <a:rPr lang="en-150" noProof="0" dirty="0"/>
              <a:t>Greedy Ap</a:t>
            </a:r>
            <a:r>
              <a:rPr lang="en-US" noProof="0" dirty="0"/>
              <a:t>p</a:t>
            </a:r>
            <a:r>
              <a:rPr lang="en-150" noProof="0" dirty="0"/>
              <a:t>roaches: </a:t>
            </a:r>
          </a:p>
          <a:p>
            <a:pPr lvl="1"/>
            <a:r>
              <a:rPr lang="en-150" noProof="0" dirty="0">
                <a:hlinkClick r:id="rId2"/>
              </a:rPr>
              <a:t>https://github.com/n1try/hashcode-2018/blob/master/qualification/python/</a:t>
            </a:r>
            <a:endParaRPr lang="en-150" noProof="0" dirty="0"/>
          </a:p>
          <a:p>
            <a:pPr lvl="1"/>
            <a:r>
              <a:rPr lang="en-150" noProof="0" dirty="0">
                <a:hlinkClick r:id="rId3"/>
              </a:rPr>
              <a:t>https://github.com/papachristoumarios/HashCode-Team111/blob/master/selfdriving.py</a:t>
            </a:r>
            <a:endParaRPr lang="pt-PT" noProof="0" dirty="0"/>
          </a:p>
          <a:p>
            <a:pPr lvl="1"/>
            <a:endParaRPr lang="pt-PT" dirty="0"/>
          </a:p>
          <a:p>
            <a:pPr marL="201168" lvl="1" indent="0">
              <a:buNone/>
            </a:pPr>
            <a:r>
              <a:rPr lang="pt-PT" noProof="0" dirty="0" err="1"/>
              <a:t>Genetic</a:t>
            </a:r>
            <a:r>
              <a:rPr lang="pt-PT" noProof="0" dirty="0"/>
              <a:t> </a:t>
            </a:r>
            <a:r>
              <a:rPr lang="pt-PT" noProof="0" dirty="0" err="1"/>
              <a:t>Algortihm</a:t>
            </a:r>
            <a:r>
              <a:rPr lang="pt-PT" noProof="0" dirty="0"/>
              <a:t>:</a:t>
            </a:r>
          </a:p>
          <a:p>
            <a:pPr lvl="1"/>
            <a:r>
              <a:rPr lang="pt-PT" dirty="0">
                <a:hlinkClick r:id="rId4"/>
              </a:rPr>
              <a:t>https://github.com/schesa/hashcode2018</a:t>
            </a:r>
            <a:endParaRPr lang="pt-PT" dirty="0"/>
          </a:p>
          <a:p>
            <a:pPr lvl="1"/>
            <a:r>
              <a:rPr lang="pt-PT" dirty="0">
                <a:hlinkClick r:id="rId5"/>
              </a:rPr>
              <a:t>https://github.com/devspaceship/google-hash-code-2018</a:t>
            </a:r>
            <a:endParaRPr lang="pt-PT" dirty="0"/>
          </a:p>
          <a:p>
            <a:pPr lvl="1"/>
            <a:r>
              <a:rPr lang="pt-PT" dirty="0">
                <a:hlinkClick r:id="rId6"/>
              </a:rPr>
              <a:t>https://albertherd.com/2018/03/03/google-hash-code-2018-solution-and-source-code-1st-in-malta-and-top-20-worldwide/</a:t>
            </a:r>
            <a:endParaRPr lang="pt-PT" noProof="0" dirty="0"/>
          </a:p>
          <a:p>
            <a:pPr lvl="1"/>
            <a:endParaRPr lang="pt-PT" dirty="0"/>
          </a:p>
          <a:p>
            <a:pPr marL="201168" lvl="1" indent="0">
              <a:buNone/>
            </a:pPr>
            <a:r>
              <a:rPr lang="pt-PT" dirty="0" err="1"/>
              <a:t>Article</a:t>
            </a:r>
            <a:r>
              <a:rPr lang="en-150" dirty="0"/>
              <a:t> </a:t>
            </a:r>
            <a:r>
              <a:rPr lang="pt-PT" noProof="0" dirty="0"/>
              <a:t>:</a:t>
            </a:r>
          </a:p>
          <a:p>
            <a:pPr lvl="1"/>
            <a:r>
              <a:rPr lang="pt-PT" dirty="0">
                <a:hlinkClick r:id="rId7"/>
              </a:rPr>
              <a:t>https://medium.com/plapadoo/lessons-learned-from-google-hash-code-9982e5e207d</a:t>
            </a:r>
            <a:endParaRPr lang="en-150" noProof="0" dirty="0"/>
          </a:p>
          <a:p>
            <a:endParaRPr lang="en-150" noProof="0" dirty="0"/>
          </a:p>
        </p:txBody>
      </p:sp>
    </p:spTree>
    <p:extLst>
      <p:ext uri="{BB962C8B-B14F-4D97-AF65-F5344CB8AC3E}">
        <p14:creationId xmlns:p14="http://schemas.microsoft.com/office/powerpoint/2010/main" val="65978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700F-FB35-4165-AAC1-D43408529EE5}"/>
              </a:ext>
            </a:extLst>
          </p:cNvPr>
          <p:cNvSpPr>
            <a:spLocks noGrp="1"/>
          </p:cNvSpPr>
          <p:nvPr>
            <p:ph type="title"/>
          </p:nvPr>
        </p:nvSpPr>
        <p:spPr>
          <a:xfrm>
            <a:off x="161925" y="0"/>
            <a:ext cx="11887200" cy="926203"/>
          </a:xfrm>
        </p:spPr>
        <p:txBody>
          <a:bodyPr/>
          <a:lstStyle/>
          <a:p>
            <a:r>
              <a:rPr lang="en-150" noProof="0" dirty="0"/>
              <a:t>Problem Formulation</a:t>
            </a:r>
          </a:p>
        </p:txBody>
      </p:sp>
      <p:graphicFrame>
        <p:nvGraphicFramePr>
          <p:cNvPr id="4" name="Table 4">
            <a:extLst>
              <a:ext uri="{FF2B5EF4-FFF2-40B4-BE49-F238E27FC236}">
                <a16:creationId xmlns:a16="http://schemas.microsoft.com/office/drawing/2014/main" id="{5D1B0E1E-73AB-480B-B9B0-96886011ED3F}"/>
              </a:ext>
            </a:extLst>
          </p:cNvPr>
          <p:cNvGraphicFramePr>
            <a:graphicFrameLocks noGrp="1"/>
          </p:cNvGraphicFramePr>
          <p:nvPr>
            <p:ph idx="1"/>
            <p:extLst>
              <p:ext uri="{D42A27DB-BD31-4B8C-83A1-F6EECF244321}">
                <p14:modId xmlns:p14="http://schemas.microsoft.com/office/powerpoint/2010/main" val="832955798"/>
              </p:ext>
            </p:extLst>
          </p:nvPr>
        </p:nvGraphicFramePr>
        <p:xfrm>
          <a:off x="1096963" y="1846263"/>
          <a:ext cx="9179558" cy="1112520"/>
        </p:xfrm>
        <a:graphic>
          <a:graphicData uri="http://schemas.openxmlformats.org/drawingml/2006/table">
            <a:tbl>
              <a:tblPr firstRow="1" bandRow="1">
                <a:tableStyleId>{5940675A-B579-460E-94D1-54222C63F5DA}</a:tableStyleId>
              </a:tblPr>
              <a:tblGrid>
                <a:gridCol w="2473960">
                  <a:extLst>
                    <a:ext uri="{9D8B030D-6E8A-4147-A177-3AD203B41FA5}">
                      <a16:colId xmlns:a16="http://schemas.microsoft.com/office/drawing/2014/main" val="3260735719"/>
                    </a:ext>
                  </a:extLst>
                </a:gridCol>
                <a:gridCol w="3352799">
                  <a:extLst>
                    <a:ext uri="{9D8B030D-6E8A-4147-A177-3AD203B41FA5}">
                      <a16:colId xmlns:a16="http://schemas.microsoft.com/office/drawing/2014/main" val="719756492"/>
                    </a:ext>
                  </a:extLst>
                </a:gridCol>
                <a:gridCol w="3352799">
                  <a:extLst>
                    <a:ext uri="{9D8B030D-6E8A-4147-A177-3AD203B41FA5}">
                      <a16:colId xmlns:a16="http://schemas.microsoft.com/office/drawing/2014/main" val="219582939"/>
                    </a:ext>
                  </a:extLst>
                </a:gridCol>
              </a:tblGrid>
              <a:tr h="370840">
                <a:tc>
                  <a:txBody>
                    <a:bodyPr/>
                    <a:lstStyle/>
                    <a:p>
                      <a:r>
                        <a:rPr lang="en-US" noProof="0" dirty="0"/>
                        <a:t>Solution</a:t>
                      </a:r>
                      <a:r>
                        <a:rPr lang="pt-PT" dirty="0"/>
                        <a:t> </a:t>
                      </a:r>
                      <a:r>
                        <a:rPr lang="en-US" noProof="0" dirty="0"/>
                        <a:t>Representation</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64672890"/>
                  </a:ext>
                </a:extLst>
              </a:tr>
              <a:tr h="370840">
                <a:tc>
                  <a:txBody>
                    <a:bodyPr/>
                    <a:lstStyle/>
                    <a:p>
                      <a:r>
                        <a:rPr lang="pt-PT" dirty="0" err="1"/>
                        <a:t>Neighborhood</a:t>
                      </a:r>
                      <a:r>
                        <a:rPr lang="pt-PT" dirty="0"/>
                        <a:t> </a:t>
                      </a:r>
                      <a:r>
                        <a:rPr lang="pt-PT" dirty="0" err="1"/>
                        <a:t>Function</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28440322"/>
                  </a:ext>
                </a:extLst>
              </a:tr>
              <a:tr h="370840">
                <a:tc>
                  <a:txBody>
                    <a:bodyPr/>
                    <a:lstStyle/>
                    <a:p>
                      <a:r>
                        <a:rPr lang="en-US" dirty="0"/>
                        <a:t>Cross Function</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11386653"/>
                  </a:ext>
                </a:extLst>
              </a:tr>
            </a:tbl>
          </a:graphicData>
        </a:graphic>
      </p:graphicFrame>
      <p:sp>
        <p:nvSpPr>
          <p:cNvPr id="8" name="TextBox 7">
            <a:extLst>
              <a:ext uri="{FF2B5EF4-FFF2-40B4-BE49-F238E27FC236}">
                <a16:creationId xmlns:a16="http://schemas.microsoft.com/office/drawing/2014/main" id="{AC035474-B24B-4C55-9C03-FA4A2A17BD54}"/>
              </a:ext>
            </a:extLst>
          </p:cNvPr>
          <p:cNvSpPr txBox="1"/>
          <p:nvPr/>
        </p:nvSpPr>
        <p:spPr>
          <a:xfrm>
            <a:off x="1096962" y="3528378"/>
            <a:ext cx="6715387" cy="369332"/>
          </a:xfrm>
          <a:prstGeom prst="rect">
            <a:avLst/>
          </a:prstGeom>
          <a:noFill/>
        </p:spPr>
        <p:txBody>
          <a:bodyPr wrap="square" rtlCol="0">
            <a:spAutoFit/>
          </a:bodyPr>
          <a:lstStyle/>
          <a:p>
            <a:r>
              <a:rPr lang="pt-PT" dirty="0" err="1"/>
              <a:t>Rigid</a:t>
            </a:r>
            <a:r>
              <a:rPr lang="pt-PT" dirty="0"/>
              <a:t> </a:t>
            </a:r>
            <a:r>
              <a:rPr lang="pt-PT" dirty="0" err="1"/>
              <a:t>Restrictions</a:t>
            </a:r>
            <a:endParaRPr lang="en-US" dirty="0"/>
          </a:p>
        </p:txBody>
      </p:sp>
      <p:sp>
        <p:nvSpPr>
          <p:cNvPr id="7" name="TextBox 6">
            <a:extLst>
              <a:ext uri="{FF2B5EF4-FFF2-40B4-BE49-F238E27FC236}">
                <a16:creationId xmlns:a16="http://schemas.microsoft.com/office/drawing/2014/main" id="{A3DBB13A-9FF7-411D-89D9-B2AB60EAF0BA}"/>
              </a:ext>
            </a:extLst>
          </p:cNvPr>
          <p:cNvSpPr txBox="1"/>
          <p:nvPr/>
        </p:nvSpPr>
        <p:spPr>
          <a:xfrm>
            <a:off x="1096962" y="4096465"/>
            <a:ext cx="6715387" cy="369332"/>
          </a:xfrm>
          <a:prstGeom prst="rect">
            <a:avLst/>
          </a:prstGeom>
          <a:noFill/>
        </p:spPr>
        <p:txBody>
          <a:bodyPr wrap="square" rtlCol="0">
            <a:spAutoFit/>
          </a:bodyPr>
          <a:lstStyle/>
          <a:p>
            <a:r>
              <a:rPr lang="en-US" dirty="0"/>
              <a:t>Evaluation Function</a:t>
            </a:r>
          </a:p>
        </p:txBody>
      </p:sp>
    </p:spTree>
    <p:extLst>
      <p:ext uri="{BB962C8B-B14F-4D97-AF65-F5344CB8AC3E}">
        <p14:creationId xmlns:p14="http://schemas.microsoft.com/office/powerpoint/2010/main" val="258876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4BE0-9EDB-4D8D-A57C-52BBA4F38BFE}"/>
              </a:ext>
            </a:extLst>
          </p:cNvPr>
          <p:cNvSpPr>
            <a:spLocks noGrp="1"/>
          </p:cNvSpPr>
          <p:nvPr>
            <p:ph type="title"/>
          </p:nvPr>
        </p:nvSpPr>
        <p:spPr>
          <a:xfrm>
            <a:off x="161925" y="6456"/>
            <a:ext cx="11887200" cy="907944"/>
          </a:xfrm>
        </p:spPr>
        <p:txBody>
          <a:bodyPr/>
          <a:lstStyle/>
          <a:p>
            <a:r>
              <a:rPr lang="en-150" noProof="0" dirty="0"/>
              <a:t>Implementation</a:t>
            </a:r>
          </a:p>
        </p:txBody>
      </p:sp>
      <p:sp>
        <p:nvSpPr>
          <p:cNvPr id="3" name="Content Placeholder 2">
            <a:extLst>
              <a:ext uri="{FF2B5EF4-FFF2-40B4-BE49-F238E27FC236}">
                <a16:creationId xmlns:a16="http://schemas.microsoft.com/office/drawing/2014/main" id="{ABF6DFF8-F8A9-4DCA-BA99-B2B4580C415A}"/>
              </a:ext>
            </a:extLst>
          </p:cNvPr>
          <p:cNvSpPr>
            <a:spLocks noGrp="1"/>
          </p:cNvSpPr>
          <p:nvPr>
            <p:ph idx="1"/>
          </p:nvPr>
        </p:nvSpPr>
        <p:spPr/>
        <p:txBody>
          <a:bodyPr/>
          <a:lstStyle/>
          <a:p>
            <a:r>
              <a:rPr lang="en-150" noProof="0" dirty="0"/>
              <a:t>The project will be developed mostly in Python 3 with a possible visualization using JavaScript.</a:t>
            </a:r>
          </a:p>
          <a:p>
            <a:r>
              <a:rPr lang="en-150" noProof="0" dirty="0"/>
              <a:t>The development environment used by the group to develop the project is PyCharm by JetBrains.</a:t>
            </a:r>
          </a:p>
          <a:p>
            <a:r>
              <a:rPr lang="en-150" noProof="0" dirty="0"/>
              <a:t>Data structures that will be most used are trees.</a:t>
            </a:r>
          </a:p>
          <a:p>
            <a:r>
              <a:rPr lang="en-150" noProof="0" dirty="0"/>
              <a:t>The project directory will follow this structure:</a:t>
            </a:r>
          </a:p>
          <a:p>
            <a:pPr lvl="1"/>
            <a:r>
              <a:rPr lang="en-150" noProof="0" dirty="0"/>
              <a:t>Doc: where all documents will be stored;</a:t>
            </a:r>
          </a:p>
          <a:p>
            <a:pPr lvl="1"/>
            <a:r>
              <a:rPr lang="en-150" noProof="0" dirty="0"/>
              <a:t>Src: where the project’s source code is located;</a:t>
            </a:r>
          </a:p>
          <a:p>
            <a:pPr lvl="2"/>
            <a:r>
              <a:rPr lang="en-150" noProof="0" dirty="0"/>
              <a:t>Assets: where code developed by others </a:t>
            </a:r>
            <a:r>
              <a:rPr lang="pt-PT" noProof="0" dirty="0" err="1"/>
              <a:t>and</a:t>
            </a:r>
            <a:r>
              <a:rPr lang="pt-PT" noProof="0" dirty="0"/>
              <a:t> </a:t>
            </a:r>
            <a:r>
              <a:rPr lang="pt-PT" noProof="0" dirty="0" err="1"/>
              <a:t>the</a:t>
            </a:r>
            <a:r>
              <a:rPr lang="pt-PT" noProof="0" dirty="0"/>
              <a:t> Input </a:t>
            </a:r>
            <a:r>
              <a:rPr lang="pt-PT" noProof="0" dirty="0" err="1"/>
              <a:t>is</a:t>
            </a:r>
            <a:r>
              <a:rPr lang="pt-PT" noProof="0" dirty="0"/>
              <a:t> </a:t>
            </a:r>
            <a:r>
              <a:rPr lang="pt-PT" noProof="0"/>
              <a:t>located</a:t>
            </a:r>
            <a:endParaRPr lang="en-150" noProof="0" dirty="0"/>
          </a:p>
        </p:txBody>
      </p:sp>
    </p:spTree>
    <p:extLst>
      <p:ext uri="{BB962C8B-B14F-4D97-AF65-F5344CB8AC3E}">
        <p14:creationId xmlns:p14="http://schemas.microsoft.com/office/powerpoint/2010/main" val="2168552250"/>
      </p:ext>
    </p:extLst>
  </p:cSld>
  <p:clrMapOvr>
    <a:masterClrMapping/>
  </p:clrMapOvr>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2576B9"/>
      </a:accent1>
      <a:accent2>
        <a:srgbClr val="001642"/>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816</Words>
  <Application>Microsoft Office PowerPoint</Application>
  <PresentationFormat>Ecrã Panorâmico</PresentationFormat>
  <Paragraphs>58</Paragraphs>
  <Slides>5</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5</vt:i4>
      </vt:variant>
    </vt:vector>
  </HeadingPairs>
  <TitlesOfParts>
    <vt:vector size="8" baseType="lpstr">
      <vt:lpstr>Calibri</vt:lpstr>
      <vt:lpstr>Calibri Light</vt:lpstr>
      <vt:lpstr>Retrospect</vt:lpstr>
      <vt:lpstr>Artificial Intelligence  Self Driving Rides</vt:lpstr>
      <vt:lpstr>Problem Description</vt:lpstr>
      <vt:lpstr>References</vt:lpstr>
      <vt:lpstr>Problem Formulation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Descrição do Problema</dc:title>
  <dc:creator>luis ramos</dc:creator>
  <cp:lastModifiedBy>Martim Pinto da Silva</cp:lastModifiedBy>
  <cp:revision>23</cp:revision>
  <dcterms:created xsi:type="dcterms:W3CDTF">2020-03-03T14:12:35Z</dcterms:created>
  <dcterms:modified xsi:type="dcterms:W3CDTF">2020-03-15T15:57:40Z</dcterms:modified>
</cp:coreProperties>
</file>