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ACA1FF-9958-44F8-A4F2-1C9839A10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F35BD-47B8-49CA-97BB-7C13FB92D7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FB46-316A-4315-9B41-C243CD40CDB0}" type="datetimeFigureOut">
              <a:rPr lang="pt-PT" smtClean="0"/>
              <a:t>10/03/2020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804F-D4F4-46AC-95F7-C3FC8B8559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E64C-B28D-4813-9CBB-AB4A915335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498D-EC0A-4992-99AE-73C0AB70FC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48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456"/>
            <a:ext cx="11887200" cy="872612"/>
          </a:xfrm>
        </p:spPr>
        <p:txBody>
          <a:bodyPr/>
          <a:lstStyle>
            <a:lvl1pPr marL="0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038691"/>
            <a:ext cx="11925300" cy="5220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459785"/>
            <a:ext cx="3267075" cy="365125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en-US"/>
              <a:t>March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380DC-2342-43C1-A9F4-DA421C252B4B}"/>
              </a:ext>
            </a:extLst>
          </p:cNvPr>
          <p:cNvCxnSpPr>
            <a:cxnSpLocks/>
          </p:cNvCxnSpPr>
          <p:nvPr userDrawn="1"/>
        </p:nvCxnSpPr>
        <p:spPr>
          <a:xfrm>
            <a:off x="161925" y="922992"/>
            <a:ext cx="11887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4007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 sz="1000" b="1"/>
            </a:lvl1pPr>
          </a:lstStyle>
          <a:p>
            <a:r>
              <a:rPr lang="en-US"/>
              <a:t>March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2185" y="144561"/>
            <a:ext cx="10058400" cy="881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150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150" noProof="0"/>
              <a:t>Click to edit Master text styles</a:t>
            </a:r>
          </a:p>
          <a:p>
            <a:pPr lvl="1"/>
            <a:r>
              <a:rPr lang="en-150" noProof="0"/>
              <a:t>Second level</a:t>
            </a:r>
          </a:p>
          <a:p>
            <a:pPr lvl="2"/>
            <a:r>
              <a:rPr lang="en-150" noProof="0"/>
              <a:t>Third level</a:t>
            </a:r>
          </a:p>
          <a:p>
            <a:pPr lvl="3"/>
            <a:r>
              <a:rPr lang="en-150" noProof="0"/>
              <a:t>Fourth level</a:t>
            </a:r>
          </a:p>
          <a:p>
            <a:pPr lvl="4"/>
            <a:r>
              <a:rPr lang="en-150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A19EEC-21EA-4CAF-8095-9FB30FBE369D}" type="datetimeFigureOut">
              <a:rPr lang="en-US" smtClean="0"/>
              <a:t>10-Mar-20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FF435A-5B5D-48FB-B899-D9262469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achristoumarios/HashCode-Team111/blob/master/selfdriving.py" TargetMode="External"/><Relationship Id="rId2" Type="http://schemas.openxmlformats.org/officeDocument/2006/relationships/hyperlink" Target="https://github.com/n1try/hashcode-2018/blob/master/qualification/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4548-7DFA-405A-A843-589A1EA5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-4"/>
            <a:ext cx="3591612" cy="239440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Artificial Intelligence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Self Driving Rides</a:t>
            </a:r>
            <a:endParaRPr lang="pt-P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D29A-2EDB-49E4-9BFD-459E80BA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A73BE-0F18-4740-A07F-431300A2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Francisco</a:t>
            </a:r>
          </a:p>
          <a:p>
            <a:pPr>
              <a:spcBef>
                <a:spcPts val="0"/>
              </a:spcBef>
            </a:pPr>
            <a:r>
              <a:rPr lang="en-US" dirty="0"/>
              <a:t>Luís </a:t>
            </a:r>
          </a:p>
          <a:p>
            <a:pPr>
              <a:spcBef>
                <a:spcPts val="0"/>
              </a:spcBef>
            </a:pPr>
            <a:r>
              <a:rPr lang="en-US" dirty="0"/>
              <a:t>Martim</a:t>
            </a:r>
            <a:endParaRPr lang="pt-P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C4B753-E694-4194-8F11-D27846F5AA68}"/>
              </a:ext>
            </a:extLst>
          </p:cNvPr>
          <p:cNvCxnSpPr>
            <a:cxnSpLocks/>
          </p:cNvCxnSpPr>
          <p:nvPr/>
        </p:nvCxnSpPr>
        <p:spPr>
          <a:xfrm>
            <a:off x="0" y="1527144"/>
            <a:ext cx="406295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7CBC-281B-46F3-9733-F591F65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-26286"/>
            <a:ext cx="11774079" cy="948118"/>
          </a:xfrm>
        </p:spPr>
        <p:txBody>
          <a:bodyPr>
            <a:normAutofit/>
          </a:bodyPr>
          <a:lstStyle/>
          <a:p>
            <a:r>
              <a:rPr lang="en-150" b="1" noProof="0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51C5-442E-432C-B4C3-72418C12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978394"/>
            <a:ext cx="11870409" cy="5375271"/>
          </a:xfrm>
        </p:spPr>
        <p:txBody>
          <a:bodyPr numCol="2" spcCol="365760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b="1" u="sng" noProof="0" dirty="0">
                <a:solidFill>
                  <a:srgbClr val="002C58"/>
                </a:solidFill>
              </a:rPr>
              <a:t>Map</a:t>
            </a:r>
            <a:r>
              <a:rPr lang="en-150" sz="1400" noProof="0" dirty="0"/>
              <a:t>:</a:t>
            </a:r>
            <a:r>
              <a:rPr lang="en-150" sz="1400" b="1" noProof="0" dirty="0"/>
              <a:t> </a:t>
            </a:r>
            <a:r>
              <a:rPr lang="en-150" sz="1400" noProof="0" dirty="0"/>
              <a:t>The city is represented by a rectangular grid of streets, with R horizontal streets (rows) and C vertical streets (columns). Street intersections are referenced by integer, 0-based coordinates of the horizontal and the vertical street. For example, [r, c] means the intersection of the r-</a:t>
            </a:r>
            <a:r>
              <a:rPr lang="en-150" sz="1400" noProof="0" dirty="0" err="1"/>
              <a:t>th</a:t>
            </a:r>
            <a:r>
              <a:rPr lang="en-150" sz="1400" noProof="0" dirty="0"/>
              <a:t> horizontal and the c-</a:t>
            </a:r>
            <a:r>
              <a:rPr lang="en-150" sz="1400" noProof="0" dirty="0" err="1"/>
              <a:t>th</a:t>
            </a:r>
            <a:r>
              <a:rPr lang="en-150" sz="1400" noProof="0" dirty="0"/>
              <a:t> vertical street ( 0 ≤ r &lt; R, 0 ≤ c &lt; C ).</a:t>
            </a:r>
            <a:endParaRPr lang="en-US" sz="14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150" sz="10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b="1" u="sng" noProof="0" dirty="0">
                <a:solidFill>
                  <a:srgbClr val="002C58"/>
                </a:solidFill>
              </a:rPr>
              <a:t>Vehicles</a:t>
            </a:r>
            <a:r>
              <a:rPr lang="en-150" sz="1400" noProof="0" dirty="0"/>
              <a:t>:</a:t>
            </a:r>
            <a:r>
              <a:rPr lang="en-150" sz="1400" b="1" noProof="0" dirty="0"/>
              <a:t> </a:t>
            </a:r>
            <a:r>
              <a:rPr lang="en-150" sz="1400" noProof="0" dirty="0"/>
              <a:t>There are F vehicles in the fleet. At the beginning of the simulation, all vehicles are in the intersection [0, 0]. There is no limit to how many vehicles can be in the same intersection.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150" sz="10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b="1" u="sng" noProof="0" dirty="0">
                <a:solidFill>
                  <a:srgbClr val="002C58"/>
                </a:solidFill>
              </a:rPr>
              <a:t>Time and distance</a:t>
            </a:r>
            <a:r>
              <a:rPr lang="en-150" sz="1400" noProof="0" dirty="0"/>
              <a:t>:</a:t>
            </a:r>
            <a:r>
              <a:rPr lang="en-150" sz="1400" b="1" noProof="0" dirty="0"/>
              <a:t> </a:t>
            </a:r>
            <a:r>
              <a:rPr lang="en-150" sz="1400" noProof="0" dirty="0"/>
              <a:t>The simulation proceeds in T steps, from 0 to T − 1 . The distance between two intersections is defined as the minimum total number of city blocks (cells in the grid) that a vehicle has to pass in each direction to get from one intersection to the other. That is, the distance between intersection [a, b] and intersection [x, y] is equal to |a − x| + |b − y| 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150" sz="10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b="1" u="sng" noProof="0" dirty="0">
                <a:solidFill>
                  <a:srgbClr val="002C58"/>
                </a:solidFill>
              </a:rPr>
              <a:t>Rides</a:t>
            </a:r>
            <a:r>
              <a:rPr lang="en-150" sz="1400" noProof="0" dirty="0"/>
              <a:t>: There are N pre-booked rides. Each ride is characterized by the following information: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</a:t>
            </a:r>
            <a:r>
              <a:rPr lang="en-150" sz="1400" b="1" noProof="0" dirty="0"/>
              <a:t>start intersection</a:t>
            </a:r>
            <a:r>
              <a:rPr lang="en-150" sz="1400" noProof="0" dirty="0"/>
              <a:t> – to begin the ride, the vehicle must be in this intersection. </a:t>
            </a:r>
            <a:endParaRPr lang="en-US" sz="1400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</a:t>
            </a:r>
            <a:r>
              <a:rPr lang="en-150" sz="1400" b="1" noProof="0" dirty="0"/>
              <a:t>finish intersection</a:t>
            </a:r>
            <a:r>
              <a:rPr lang="en-150" sz="1400" noProof="0" dirty="0"/>
              <a:t> – to end the ride, the vehicle must be in </a:t>
            </a:r>
            <a:r>
              <a:rPr lang="en-150" sz="1400" noProof="0" dirty="0" err="1"/>
              <a:t>ths</a:t>
            </a:r>
            <a:r>
              <a:rPr lang="en-150" sz="1400" noProof="0" dirty="0"/>
              <a:t> intersection. Finish intersection is always different than start intersection</a:t>
            </a:r>
            <a:r>
              <a:rPr lang="en-150" sz="1400" dirty="0"/>
              <a:t>. </a:t>
            </a:r>
            <a:endParaRPr lang="en-US" sz="140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</a:t>
            </a:r>
            <a:r>
              <a:rPr lang="en-150" sz="1400" b="1" noProof="0" dirty="0"/>
              <a:t>earliest start</a:t>
            </a:r>
            <a:r>
              <a:rPr lang="en-150" sz="1400" noProof="0" dirty="0"/>
              <a:t> – the earliest step in which the ride can start. It can also start at any later step.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</a:t>
            </a:r>
            <a:r>
              <a:rPr lang="en-150" sz="1400" b="1" noProof="0" dirty="0"/>
              <a:t>latest finish</a:t>
            </a:r>
            <a:r>
              <a:rPr lang="en-150" sz="1400" noProof="0" dirty="0"/>
              <a:t> – the latest step by which the ride must finish to get points for it. ○ Note that the given “latest finish” step is the step in which the ride must already be over (and not the last step in which the vehicle moves) – see example below.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noProof="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b="1" u="sng" noProof="0" dirty="0">
                <a:solidFill>
                  <a:srgbClr val="002C58"/>
                </a:solidFill>
              </a:rPr>
              <a:t>Simulation</a:t>
            </a:r>
            <a:r>
              <a:rPr lang="en-150" sz="1400" noProof="0" dirty="0"/>
              <a:t>: Each vehicle makes the rides you assign to it in the order that you specify: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first, the vehicle drives from its current intersection ([0,0] at the beginning of the simulation) to the start intersection of the next ride (unless the vehicle is already in this intersection)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then, if the current step is earlier than the earliest start of the next ride, the vehicle waits until that step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then, the vehicle drives to the finish intersection ○ the vehicle does this even if the arrival step is later than the latest finish; but no points are earned by such a ride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then, the process repeats for the next assigned ride, until the vehicle handles all scheduled rides or the simulation reaches its final step T (whichever comes first)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150" sz="1400" noProof="0" dirty="0"/>
              <a:t>● any remaining assigned rides are simply ignored </a:t>
            </a:r>
          </a:p>
          <a:p>
            <a:pPr algn="just"/>
            <a:endParaRPr lang="en-150" sz="1400" noProof="0" dirty="0"/>
          </a:p>
        </p:txBody>
      </p:sp>
    </p:spTree>
    <p:extLst>
      <p:ext uri="{BB962C8B-B14F-4D97-AF65-F5344CB8AC3E}">
        <p14:creationId xmlns:p14="http://schemas.microsoft.com/office/powerpoint/2010/main" val="199563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380-0AC9-4A93-AA0D-985CB56D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-22919"/>
            <a:ext cx="11792932" cy="948118"/>
          </a:xfrm>
        </p:spPr>
        <p:txBody>
          <a:bodyPr/>
          <a:lstStyle/>
          <a:p>
            <a:r>
              <a:rPr lang="en-150" noProof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9C54-FF2B-4BCC-AA7F-AD2F1A7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During the research stage of the project the group came across several implementations of algorithms that can be adapted and used on our own project, such as Python implementations of A*, BFS, DFS, uniform cost, interactive deepening and greedy algorithms.</a:t>
            </a:r>
          </a:p>
          <a:p>
            <a:r>
              <a:rPr lang="en-150" noProof="0" dirty="0"/>
              <a:t>Greedy Ap</a:t>
            </a:r>
            <a:r>
              <a:rPr lang="en-US" noProof="0" dirty="0"/>
              <a:t>p</a:t>
            </a:r>
            <a:r>
              <a:rPr lang="en-150" noProof="0" dirty="0"/>
              <a:t>roaches: </a:t>
            </a:r>
          </a:p>
          <a:p>
            <a:pPr lvl="1"/>
            <a:r>
              <a:rPr lang="en-150" noProof="0" dirty="0">
                <a:hlinkClick r:id="rId2"/>
              </a:rPr>
              <a:t>https://github.com/n1try/hashcode-2018/blob/master/qualification/python/</a:t>
            </a:r>
            <a:endParaRPr lang="en-150" noProof="0" dirty="0"/>
          </a:p>
          <a:p>
            <a:pPr lvl="1"/>
            <a:r>
              <a:rPr lang="en-150" noProof="0" dirty="0">
                <a:hlinkClick r:id="rId3"/>
              </a:rPr>
              <a:t>https://github.com/papachristoumarios/HashCode-Team111/blob/master/selfdriving.py</a:t>
            </a:r>
            <a:endParaRPr lang="en-150" noProof="0" dirty="0"/>
          </a:p>
          <a:p>
            <a:endParaRPr lang="en-150" noProof="0" dirty="0"/>
          </a:p>
        </p:txBody>
      </p:sp>
    </p:spTree>
    <p:extLst>
      <p:ext uri="{BB962C8B-B14F-4D97-AF65-F5344CB8AC3E}">
        <p14:creationId xmlns:p14="http://schemas.microsoft.com/office/powerpoint/2010/main" val="65978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700F-FB35-4165-AAC1-D4340852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0"/>
            <a:ext cx="11887200" cy="926203"/>
          </a:xfrm>
        </p:spPr>
        <p:txBody>
          <a:bodyPr/>
          <a:lstStyle/>
          <a:p>
            <a:r>
              <a:rPr lang="en-150" noProof="0" dirty="0"/>
              <a:t>Problem Formulation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1B0E1E-73AB-480B-B9B0-96886011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55798"/>
              </p:ext>
            </p:extLst>
          </p:nvPr>
        </p:nvGraphicFramePr>
        <p:xfrm>
          <a:off x="1096963" y="1846263"/>
          <a:ext cx="91795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3960">
                  <a:extLst>
                    <a:ext uri="{9D8B030D-6E8A-4147-A177-3AD203B41FA5}">
                      <a16:colId xmlns:a16="http://schemas.microsoft.com/office/drawing/2014/main" val="326073571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1975649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1958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Solution</a:t>
                      </a:r>
                      <a:r>
                        <a:rPr lang="pt-PT" dirty="0"/>
                        <a:t> </a:t>
                      </a:r>
                      <a:r>
                        <a:rPr lang="en-US" noProof="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Neighborhood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4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866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035474-B24B-4C55-9C03-FA4A2A17BD54}"/>
              </a:ext>
            </a:extLst>
          </p:cNvPr>
          <p:cNvSpPr txBox="1"/>
          <p:nvPr/>
        </p:nvSpPr>
        <p:spPr>
          <a:xfrm>
            <a:off x="1096962" y="3528378"/>
            <a:ext cx="67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Rigid</a:t>
            </a:r>
            <a:r>
              <a:rPr lang="pt-PT" dirty="0"/>
              <a:t> </a:t>
            </a:r>
            <a:r>
              <a:rPr lang="pt-PT" dirty="0" err="1"/>
              <a:t>Restrictions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BB13A-9FF7-411D-89D9-B2AB60EAF0BA}"/>
              </a:ext>
            </a:extLst>
          </p:cNvPr>
          <p:cNvSpPr txBox="1"/>
          <p:nvPr/>
        </p:nvSpPr>
        <p:spPr>
          <a:xfrm>
            <a:off x="1096962" y="4096465"/>
            <a:ext cx="67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887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4BE0-9EDB-4D8D-A57C-52BBA4F3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6456"/>
            <a:ext cx="11887200" cy="907944"/>
          </a:xfrm>
        </p:spPr>
        <p:txBody>
          <a:bodyPr/>
          <a:lstStyle/>
          <a:p>
            <a:r>
              <a:rPr lang="en-150" noProof="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DFF8-F8A9-4DCA-BA99-B2B4580C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The project will be developed mostly in Python 3 with a possible visualization using JavaScript.</a:t>
            </a:r>
          </a:p>
          <a:p>
            <a:r>
              <a:rPr lang="en-150" noProof="0" dirty="0"/>
              <a:t>The development environment used by the group to develop the project is PyCharm by JetBrains.</a:t>
            </a:r>
          </a:p>
          <a:p>
            <a:r>
              <a:rPr lang="en-150" noProof="0" dirty="0"/>
              <a:t>Data structures that will be most used are trees.</a:t>
            </a:r>
          </a:p>
          <a:p>
            <a:r>
              <a:rPr lang="en-150" noProof="0" dirty="0"/>
              <a:t>The project directory will follow this structure:</a:t>
            </a:r>
          </a:p>
          <a:p>
            <a:pPr lvl="1"/>
            <a:r>
              <a:rPr lang="en-150" noProof="0" dirty="0"/>
              <a:t>Doc: where all documents will be stored;</a:t>
            </a:r>
          </a:p>
          <a:p>
            <a:pPr lvl="1"/>
            <a:r>
              <a:rPr lang="en-150" noProof="0" dirty="0"/>
              <a:t>Src: where the project’s source code is located;</a:t>
            </a:r>
          </a:p>
          <a:p>
            <a:pPr lvl="2"/>
            <a:r>
              <a:rPr lang="en-150" noProof="0" dirty="0"/>
              <a:t>Assets: where code developed by others is located.</a:t>
            </a:r>
          </a:p>
        </p:txBody>
      </p:sp>
    </p:spTree>
    <p:extLst>
      <p:ext uri="{BB962C8B-B14F-4D97-AF65-F5344CB8AC3E}">
        <p14:creationId xmlns:p14="http://schemas.microsoft.com/office/powerpoint/2010/main" val="2168552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2576B9"/>
      </a:accent1>
      <a:accent2>
        <a:srgbClr val="00164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700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Artificial Intelligence  Self Driving Rides</vt:lpstr>
      <vt:lpstr>Problem Description</vt:lpstr>
      <vt:lpstr>References</vt:lpstr>
      <vt:lpstr>Problem Formulation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Descrição do Problema</dc:title>
  <dc:creator>luis ramos</dc:creator>
  <cp:lastModifiedBy>up201704790@ms.uporto.pt</cp:lastModifiedBy>
  <cp:revision>17</cp:revision>
  <dcterms:created xsi:type="dcterms:W3CDTF">2020-03-03T14:12:35Z</dcterms:created>
  <dcterms:modified xsi:type="dcterms:W3CDTF">2020-03-10T01:27:06Z</dcterms:modified>
</cp:coreProperties>
</file>